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8"/>
  </p:notesMasterIdLst>
  <p:sldIdLst>
    <p:sldId id="358" r:id="rId2"/>
    <p:sldId id="256" r:id="rId3"/>
    <p:sldId id="257" r:id="rId4"/>
    <p:sldId id="360" r:id="rId5"/>
    <p:sldId id="359" r:id="rId6"/>
    <p:sldId id="258" r:id="rId7"/>
    <p:sldId id="362" r:id="rId8"/>
    <p:sldId id="259" r:id="rId9"/>
    <p:sldId id="363" r:id="rId10"/>
    <p:sldId id="260" r:id="rId11"/>
    <p:sldId id="364" r:id="rId12"/>
    <p:sldId id="261" r:id="rId13"/>
    <p:sldId id="366" r:id="rId14"/>
    <p:sldId id="365" r:id="rId15"/>
    <p:sldId id="262" r:id="rId16"/>
    <p:sldId id="264" r:id="rId17"/>
    <p:sldId id="367" r:id="rId18"/>
    <p:sldId id="372" r:id="rId19"/>
    <p:sldId id="265" r:id="rId20"/>
    <p:sldId id="368" r:id="rId21"/>
    <p:sldId id="266" r:id="rId22"/>
    <p:sldId id="369" r:id="rId23"/>
    <p:sldId id="267" r:id="rId24"/>
    <p:sldId id="370" r:id="rId25"/>
    <p:sldId id="268" r:id="rId26"/>
    <p:sldId id="373" r:id="rId27"/>
    <p:sldId id="371" r:id="rId28"/>
    <p:sldId id="374" r:id="rId29"/>
    <p:sldId id="269" r:id="rId30"/>
    <p:sldId id="375" r:id="rId31"/>
    <p:sldId id="270" r:id="rId32"/>
    <p:sldId id="376" r:id="rId33"/>
    <p:sldId id="272" r:id="rId34"/>
    <p:sldId id="377" r:id="rId35"/>
    <p:sldId id="378" r:id="rId36"/>
    <p:sldId id="273" r:id="rId37"/>
    <p:sldId id="379" r:id="rId38"/>
    <p:sldId id="274" r:id="rId39"/>
    <p:sldId id="380" r:id="rId40"/>
    <p:sldId id="381" r:id="rId41"/>
    <p:sldId id="382" r:id="rId42"/>
    <p:sldId id="275" r:id="rId43"/>
    <p:sldId id="383" r:id="rId44"/>
    <p:sldId id="384" r:id="rId45"/>
    <p:sldId id="276" r:id="rId46"/>
    <p:sldId id="385" r:id="rId47"/>
    <p:sldId id="277" r:id="rId48"/>
    <p:sldId id="386" r:id="rId49"/>
    <p:sldId id="387" r:id="rId50"/>
    <p:sldId id="278" r:id="rId51"/>
    <p:sldId id="279" r:id="rId52"/>
    <p:sldId id="388" r:id="rId53"/>
    <p:sldId id="280" r:id="rId54"/>
    <p:sldId id="389" r:id="rId55"/>
    <p:sldId id="390" r:id="rId56"/>
    <p:sldId id="281" r:id="rId57"/>
  </p:sldIdLst>
  <p:sldSz cx="12192000" cy="6858000"/>
  <p:notesSz cx="6858000" cy="8458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061" autoAdjust="0"/>
  </p:normalViewPr>
  <p:slideViewPr>
    <p:cSldViewPr>
      <p:cViewPr varScale="1">
        <p:scale>
          <a:sx n="83" d="100"/>
          <a:sy n="83" d="100"/>
        </p:scale>
        <p:origin x="408" y="42"/>
      </p:cViewPr>
      <p:guideLst>
        <p:guide orient="horz" pos="2335"/>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238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23863"/>
          </a:xfrm>
          <a:prstGeom prst="rect">
            <a:avLst/>
          </a:prstGeom>
        </p:spPr>
        <p:txBody>
          <a:bodyPr vert="horz" lIns="91440" tIns="45720" rIns="91440" bIns="45720" rtlCol="0"/>
          <a:lstStyle>
            <a:lvl1pPr algn="r">
              <a:defRPr sz="1200"/>
            </a:lvl1pPr>
          </a:lstStyle>
          <a:p>
            <a:fld id="{5F212057-F0F5-4DEC-933D-58A4435FB1E1}" type="datetimeFigureOut">
              <a:rPr lang="en-US" smtClean="0"/>
              <a:t>12/28/2022</a:t>
            </a:fld>
            <a:endParaRPr lang="en-US"/>
          </a:p>
        </p:txBody>
      </p:sp>
      <p:sp>
        <p:nvSpPr>
          <p:cNvPr id="4" name="Slide Image Placeholder 3"/>
          <p:cNvSpPr>
            <a:spLocks noGrp="1" noRot="1" noChangeAspect="1"/>
          </p:cNvSpPr>
          <p:nvPr>
            <p:ph type="sldImg" idx="2"/>
          </p:nvPr>
        </p:nvSpPr>
        <p:spPr>
          <a:xfrm>
            <a:off x="892175" y="1057275"/>
            <a:ext cx="5073650" cy="2854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070350"/>
            <a:ext cx="5486400" cy="3330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034338"/>
            <a:ext cx="2971800" cy="4238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034338"/>
            <a:ext cx="2971800" cy="423862"/>
          </a:xfrm>
          <a:prstGeom prst="rect">
            <a:avLst/>
          </a:prstGeom>
        </p:spPr>
        <p:txBody>
          <a:bodyPr vert="horz" lIns="91440" tIns="45720" rIns="91440" bIns="45720" rtlCol="0" anchor="b"/>
          <a:lstStyle>
            <a:lvl1pPr algn="r">
              <a:defRPr sz="1200"/>
            </a:lvl1pPr>
          </a:lstStyle>
          <a:p>
            <a:fld id="{78417D2F-94D3-4E4F-8CCC-0A04483BD19A}" type="slidenum">
              <a:rPr lang="en-US" smtClean="0"/>
              <a:t>‹#›</a:t>
            </a:fld>
            <a:endParaRPr lang="en-US"/>
          </a:p>
        </p:txBody>
      </p:sp>
    </p:spTree>
    <p:extLst>
      <p:ext uri="{BB962C8B-B14F-4D97-AF65-F5344CB8AC3E}">
        <p14:creationId xmlns:p14="http://schemas.microsoft.com/office/powerpoint/2010/main" val="7460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04D7C-F126-4071-8BFF-D00B08DA0B2A}" type="slidenum">
              <a:rPr lang="en-US" smtClean="0"/>
              <a:t>1</a:t>
            </a:fld>
            <a:endParaRPr lang="en-US" dirty="0"/>
          </a:p>
        </p:txBody>
      </p:sp>
    </p:spTree>
    <p:extLst>
      <p:ext uri="{BB962C8B-B14F-4D97-AF65-F5344CB8AC3E}">
        <p14:creationId xmlns:p14="http://schemas.microsoft.com/office/powerpoint/2010/main" val="2046078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20</a:t>
            </a:fld>
            <a:endParaRPr lang="en-US"/>
          </a:p>
        </p:txBody>
      </p:sp>
    </p:spTree>
    <p:extLst>
      <p:ext uri="{BB962C8B-B14F-4D97-AF65-F5344CB8AC3E}">
        <p14:creationId xmlns:p14="http://schemas.microsoft.com/office/powerpoint/2010/main" val="4385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21</a:t>
            </a:fld>
            <a:endParaRPr lang="en-US"/>
          </a:p>
        </p:txBody>
      </p:sp>
    </p:spTree>
    <p:extLst>
      <p:ext uri="{BB962C8B-B14F-4D97-AF65-F5344CB8AC3E}">
        <p14:creationId xmlns:p14="http://schemas.microsoft.com/office/powerpoint/2010/main" val="2435712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22</a:t>
            </a:fld>
            <a:endParaRPr lang="en-US"/>
          </a:p>
        </p:txBody>
      </p:sp>
    </p:spTree>
    <p:extLst>
      <p:ext uri="{BB962C8B-B14F-4D97-AF65-F5344CB8AC3E}">
        <p14:creationId xmlns:p14="http://schemas.microsoft.com/office/powerpoint/2010/main" val="117814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23</a:t>
            </a:fld>
            <a:endParaRPr lang="en-US"/>
          </a:p>
        </p:txBody>
      </p:sp>
    </p:spTree>
    <p:extLst>
      <p:ext uri="{BB962C8B-B14F-4D97-AF65-F5344CB8AC3E}">
        <p14:creationId xmlns:p14="http://schemas.microsoft.com/office/powerpoint/2010/main" val="503517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24</a:t>
            </a:fld>
            <a:endParaRPr lang="en-US"/>
          </a:p>
        </p:txBody>
      </p:sp>
    </p:spTree>
    <p:extLst>
      <p:ext uri="{BB962C8B-B14F-4D97-AF65-F5344CB8AC3E}">
        <p14:creationId xmlns:p14="http://schemas.microsoft.com/office/powerpoint/2010/main" val="488054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29</a:t>
            </a:fld>
            <a:endParaRPr lang="en-US"/>
          </a:p>
        </p:txBody>
      </p:sp>
    </p:spTree>
    <p:extLst>
      <p:ext uri="{BB962C8B-B14F-4D97-AF65-F5344CB8AC3E}">
        <p14:creationId xmlns:p14="http://schemas.microsoft.com/office/powerpoint/2010/main" val="815540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30</a:t>
            </a:fld>
            <a:endParaRPr lang="en-US"/>
          </a:p>
        </p:txBody>
      </p:sp>
    </p:spTree>
    <p:extLst>
      <p:ext uri="{BB962C8B-B14F-4D97-AF65-F5344CB8AC3E}">
        <p14:creationId xmlns:p14="http://schemas.microsoft.com/office/powerpoint/2010/main" val="2077951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33</a:t>
            </a:fld>
            <a:endParaRPr lang="en-US"/>
          </a:p>
        </p:txBody>
      </p:sp>
    </p:spTree>
    <p:extLst>
      <p:ext uri="{BB962C8B-B14F-4D97-AF65-F5344CB8AC3E}">
        <p14:creationId xmlns:p14="http://schemas.microsoft.com/office/powerpoint/2010/main" val="111524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vi-VN"/>
              <a:t>Chúng ta phải thêm trước tất cả các biến với từ khóa self và cũng ràng buộc các hàm với lớp bằng cách sử dụng self, chính thức và kỹ thuật biến các hàm thành các phương thức.</a:t>
            </a:r>
            <a:endParaRPr lang="en-US" dirty="0"/>
          </a:p>
        </p:txBody>
      </p:sp>
      <p:sp>
        <p:nvSpPr>
          <p:cNvPr id="4" name="Slide Number Placeholder 3"/>
          <p:cNvSpPr>
            <a:spLocks noGrp="1"/>
          </p:cNvSpPr>
          <p:nvPr>
            <p:ph type="sldNum" sz="quarter" idx="5"/>
          </p:nvPr>
        </p:nvSpPr>
        <p:spPr/>
        <p:txBody>
          <a:bodyPr/>
          <a:lstStyle/>
          <a:p>
            <a:fld id="{78417D2F-94D3-4E4F-8CCC-0A04483BD19A}" type="slidenum">
              <a:rPr lang="en-US" smtClean="0"/>
              <a:t>36</a:t>
            </a:fld>
            <a:endParaRPr lang="en-US" dirty="0"/>
          </a:p>
        </p:txBody>
      </p:sp>
    </p:spTree>
    <p:extLst>
      <p:ext uri="{BB962C8B-B14F-4D97-AF65-F5344CB8AC3E}">
        <p14:creationId xmlns:p14="http://schemas.microsoft.com/office/powerpoint/2010/main" val="577946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7D2F-94D3-4E4F-8CCC-0A04483BD19A}" type="slidenum">
              <a:rPr lang="en-US" smtClean="0"/>
              <a:t>37</a:t>
            </a:fld>
            <a:endParaRPr lang="en-US" dirty="0"/>
          </a:p>
        </p:txBody>
      </p:sp>
    </p:spTree>
    <p:extLst>
      <p:ext uri="{BB962C8B-B14F-4D97-AF65-F5344CB8AC3E}">
        <p14:creationId xmlns:p14="http://schemas.microsoft.com/office/powerpoint/2010/main" val="417955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2</a:t>
            </a:fld>
            <a:endParaRPr lang="en-US"/>
          </a:p>
        </p:txBody>
      </p:sp>
    </p:spTree>
    <p:extLst>
      <p:ext uri="{BB962C8B-B14F-4D97-AF65-F5344CB8AC3E}">
        <p14:creationId xmlns:p14="http://schemas.microsoft.com/office/powerpoint/2010/main" val="66883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7D2F-94D3-4E4F-8CCC-0A04483BD19A}" type="slidenum">
              <a:rPr lang="en-US" smtClean="0"/>
              <a:t>39</a:t>
            </a:fld>
            <a:endParaRPr lang="en-US" dirty="0"/>
          </a:p>
        </p:txBody>
      </p:sp>
    </p:spTree>
    <p:extLst>
      <p:ext uri="{BB962C8B-B14F-4D97-AF65-F5344CB8AC3E}">
        <p14:creationId xmlns:p14="http://schemas.microsoft.com/office/powerpoint/2010/main" val="2781008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40</a:t>
            </a:fld>
            <a:endParaRPr lang="en-US"/>
          </a:p>
        </p:txBody>
      </p:sp>
    </p:spTree>
    <p:extLst>
      <p:ext uri="{BB962C8B-B14F-4D97-AF65-F5344CB8AC3E}">
        <p14:creationId xmlns:p14="http://schemas.microsoft.com/office/powerpoint/2010/main" val="280740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41</a:t>
            </a:fld>
            <a:endParaRPr lang="en-US"/>
          </a:p>
        </p:txBody>
      </p:sp>
    </p:spTree>
    <p:extLst>
      <p:ext uri="{BB962C8B-B14F-4D97-AF65-F5344CB8AC3E}">
        <p14:creationId xmlns:p14="http://schemas.microsoft.com/office/powerpoint/2010/main" val="620831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45</a:t>
            </a:fld>
            <a:endParaRPr lang="en-US"/>
          </a:p>
        </p:txBody>
      </p:sp>
    </p:spTree>
    <p:extLst>
      <p:ext uri="{BB962C8B-B14F-4D97-AF65-F5344CB8AC3E}">
        <p14:creationId xmlns:p14="http://schemas.microsoft.com/office/powerpoint/2010/main" val="2308286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46</a:t>
            </a:fld>
            <a:endParaRPr lang="en-US"/>
          </a:p>
        </p:txBody>
      </p:sp>
    </p:spTree>
    <p:extLst>
      <p:ext uri="{BB962C8B-B14F-4D97-AF65-F5344CB8AC3E}">
        <p14:creationId xmlns:p14="http://schemas.microsoft.com/office/powerpoint/2010/main" val="864096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47</a:t>
            </a:fld>
            <a:endParaRPr lang="en-US"/>
          </a:p>
        </p:txBody>
      </p:sp>
    </p:spTree>
    <p:extLst>
      <p:ext uri="{BB962C8B-B14F-4D97-AF65-F5344CB8AC3E}">
        <p14:creationId xmlns:p14="http://schemas.microsoft.com/office/powerpoint/2010/main" val="3404946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48</a:t>
            </a:fld>
            <a:endParaRPr lang="en-US"/>
          </a:p>
        </p:txBody>
      </p:sp>
    </p:spTree>
    <p:extLst>
      <p:ext uri="{BB962C8B-B14F-4D97-AF65-F5344CB8AC3E}">
        <p14:creationId xmlns:p14="http://schemas.microsoft.com/office/powerpoint/2010/main" val="2121352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49</a:t>
            </a:fld>
            <a:endParaRPr lang="en-US"/>
          </a:p>
        </p:txBody>
      </p:sp>
    </p:spTree>
    <p:extLst>
      <p:ext uri="{BB962C8B-B14F-4D97-AF65-F5344CB8AC3E}">
        <p14:creationId xmlns:p14="http://schemas.microsoft.com/office/powerpoint/2010/main" val="625152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51</a:t>
            </a:fld>
            <a:endParaRPr lang="en-US"/>
          </a:p>
        </p:txBody>
      </p:sp>
    </p:spTree>
    <p:extLst>
      <p:ext uri="{BB962C8B-B14F-4D97-AF65-F5344CB8AC3E}">
        <p14:creationId xmlns:p14="http://schemas.microsoft.com/office/powerpoint/2010/main" val="2952989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52</a:t>
            </a:fld>
            <a:endParaRPr lang="en-US"/>
          </a:p>
        </p:txBody>
      </p:sp>
    </p:spTree>
    <p:extLst>
      <p:ext uri="{BB962C8B-B14F-4D97-AF65-F5344CB8AC3E}">
        <p14:creationId xmlns:p14="http://schemas.microsoft.com/office/powerpoint/2010/main" val="412878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3</a:t>
            </a:fld>
            <a:endParaRPr lang="en-US"/>
          </a:p>
        </p:txBody>
      </p:sp>
    </p:spTree>
    <p:extLst>
      <p:ext uri="{BB962C8B-B14F-4D97-AF65-F5344CB8AC3E}">
        <p14:creationId xmlns:p14="http://schemas.microsoft.com/office/powerpoint/2010/main" val="163862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4</a:t>
            </a:fld>
            <a:endParaRPr lang="en-US"/>
          </a:p>
        </p:txBody>
      </p:sp>
    </p:spTree>
    <p:extLst>
      <p:ext uri="{BB962C8B-B14F-4D97-AF65-F5344CB8AC3E}">
        <p14:creationId xmlns:p14="http://schemas.microsoft.com/office/powerpoint/2010/main" val="379180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5</a:t>
            </a:fld>
            <a:endParaRPr lang="en-US"/>
          </a:p>
        </p:txBody>
      </p:sp>
    </p:spTree>
    <p:extLst>
      <p:ext uri="{BB962C8B-B14F-4D97-AF65-F5344CB8AC3E}">
        <p14:creationId xmlns:p14="http://schemas.microsoft.com/office/powerpoint/2010/main" val="1871808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6</a:t>
            </a:fld>
            <a:endParaRPr lang="en-US"/>
          </a:p>
        </p:txBody>
      </p:sp>
    </p:spTree>
    <p:extLst>
      <p:ext uri="{BB962C8B-B14F-4D97-AF65-F5344CB8AC3E}">
        <p14:creationId xmlns:p14="http://schemas.microsoft.com/office/powerpoint/2010/main" val="183227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10</a:t>
            </a:fld>
            <a:endParaRPr lang="en-US"/>
          </a:p>
        </p:txBody>
      </p:sp>
    </p:spTree>
    <p:extLst>
      <p:ext uri="{BB962C8B-B14F-4D97-AF65-F5344CB8AC3E}">
        <p14:creationId xmlns:p14="http://schemas.microsoft.com/office/powerpoint/2010/main" val="127064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2175" y="1057275"/>
            <a:ext cx="5073650"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16</a:t>
            </a:fld>
            <a:endParaRPr lang="en-US"/>
          </a:p>
        </p:txBody>
      </p:sp>
    </p:spTree>
    <p:extLst>
      <p:ext uri="{BB962C8B-B14F-4D97-AF65-F5344CB8AC3E}">
        <p14:creationId xmlns:p14="http://schemas.microsoft.com/office/powerpoint/2010/main" val="29998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417D2F-94D3-4E4F-8CCC-0A04483BD19A}" type="slidenum">
              <a:rPr lang="en-US" smtClean="0"/>
              <a:t>17</a:t>
            </a:fld>
            <a:endParaRPr lang="en-US"/>
          </a:p>
        </p:txBody>
      </p:sp>
    </p:spTree>
    <p:extLst>
      <p:ext uri="{BB962C8B-B14F-4D97-AF65-F5344CB8AC3E}">
        <p14:creationId xmlns:p14="http://schemas.microsoft.com/office/powerpoint/2010/main" val="237531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9233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2"/>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8A4E6D1-6534-4AAD-8601-164B84570485}" type="datetime1">
              <a:rPr lang="en-US" smtClean="0"/>
              <a:t>12/28/2022</a:t>
            </a:fld>
            <a:endParaRPr lang="en-US"/>
          </a:p>
        </p:txBody>
      </p:sp>
      <p:sp>
        <p:nvSpPr>
          <p:cNvPr id="6" name="Holder 6"/>
          <p:cNvSpPr>
            <a:spLocks noGrp="1"/>
          </p:cNvSpPr>
          <p:nvPr>
            <p:ph type="sldNum" sz="quarter" idx="7"/>
          </p:nvPr>
        </p:nvSpPr>
        <p:spPr/>
        <p:txBody>
          <a:bodyPr lIns="0" tIns="0" rIns="0" bIns="0"/>
          <a:lstStyle>
            <a:lvl1pPr>
              <a:defRPr sz="2133" b="1" i="0">
                <a:solidFill>
                  <a:schemeClr val="tx1"/>
                </a:solidFill>
                <a:latin typeface="Palatino Linotype"/>
                <a:cs typeface="Palatino Linotype"/>
              </a:defRPr>
            </a:lvl1pPr>
          </a:lstStyle>
          <a:p>
            <a:pPr marL="22577">
              <a:lnSpc>
                <a:spcPts val="2169"/>
              </a:lnSpc>
            </a:pPr>
            <a:r>
              <a:rPr lang="en-US"/>
              <a:t>[</a:t>
            </a:r>
            <a:r>
              <a:rPr lang="en-US" spc="-53"/>
              <a:t> </a:t>
            </a:r>
            <a:fld id="{81D60167-4931-47E6-BA6A-407CBD079E47}" type="slidenum">
              <a:rPr smtClean="0"/>
              <a:pPr marL="22577">
                <a:lnSpc>
                  <a:spcPts val="2169"/>
                </a:lnSpc>
              </a:pPr>
              <a:t>‹#›</a:t>
            </a:fld>
            <a:r>
              <a:rPr spc="-53"/>
              <a:t> </a:t>
            </a:r>
            <a:r>
              <a:t>]</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78376" y="512292"/>
            <a:ext cx="9435253" cy="1641347"/>
          </a:xfrm>
        </p:spPr>
        <p:txBody>
          <a:bodyPr lIns="0" tIns="0" rIns="0" bIns="0"/>
          <a:lstStyle>
            <a:lvl1pPr>
              <a:defRPr sz="10666"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5B015D4-5A1B-43BF-8583-53631DBC6195}" type="datetime1">
              <a:rPr lang="en-US" smtClean="0"/>
              <a:t>12/28/2022</a:t>
            </a:fld>
            <a:endParaRPr lang="en-US"/>
          </a:p>
        </p:txBody>
      </p:sp>
      <p:sp>
        <p:nvSpPr>
          <p:cNvPr id="6" name="Holder 6"/>
          <p:cNvSpPr>
            <a:spLocks noGrp="1"/>
          </p:cNvSpPr>
          <p:nvPr>
            <p:ph type="sldNum" sz="quarter" idx="7"/>
          </p:nvPr>
        </p:nvSpPr>
        <p:spPr/>
        <p:txBody>
          <a:bodyPr lIns="0" tIns="0" rIns="0" bIns="0"/>
          <a:lstStyle>
            <a:lvl1pPr>
              <a:defRPr sz="2133" b="1" i="0">
                <a:solidFill>
                  <a:schemeClr val="tx1"/>
                </a:solidFill>
                <a:latin typeface="Palatino Linotype"/>
                <a:cs typeface="Palatino Linotype"/>
              </a:defRPr>
            </a:lvl1pPr>
          </a:lstStyle>
          <a:p>
            <a:pPr marL="22577">
              <a:lnSpc>
                <a:spcPts val="2169"/>
              </a:lnSpc>
            </a:pPr>
            <a:r>
              <a:rPr lang="en-US"/>
              <a:t>[</a:t>
            </a:r>
            <a:r>
              <a:rPr lang="en-US" spc="-53"/>
              <a:t> </a:t>
            </a:r>
            <a:fld id="{81D60167-4931-47E6-BA6A-407CBD079E47}" type="slidenum">
              <a:rPr smtClean="0"/>
              <a:pPr marL="22577">
                <a:lnSpc>
                  <a:spcPts val="2169"/>
                </a:lnSpc>
              </a:pPr>
              <a:t>‹#›</a:t>
            </a:fld>
            <a:r>
              <a:rPr spc="-53"/>
              <a:t> </a:t>
            </a:r>
            <a:r>
              <a:t>]</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78376" y="512292"/>
            <a:ext cx="9435253" cy="1641347"/>
          </a:xfrm>
        </p:spPr>
        <p:txBody>
          <a:bodyPr lIns="0" tIns="0" rIns="0" bIns="0"/>
          <a:lstStyle>
            <a:lvl1pPr>
              <a:defRPr sz="10666" b="0" i="0">
                <a:solidFill>
                  <a:schemeClr val="tx1"/>
                </a:solidFill>
                <a:latin typeface="Arial"/>
                <a:cs typeface="Arial"/>
              </a:defRPr>
            </a:lvl1pPr>
          </a:lstStyle>
          <a:p>
            <a:endParaRPr/>
          </a:p>
        </p:txBody>
      </p:sp>
      <p:sp>
        <p:nvSpPr>
          <p:cNvPr id="3" name="Holder 3"/>
          <p:cNvSpPr>
            <a:spLocks noGrp="1"/>
          </p:cNvSpPr>
          <p:nvPr>
            <p:ph sz="half" idx="2"/>
          </p:nvPr>
        </p:nvSpPr>
        <p:spPr>
          <a:xfrm>
            <a:off x="609601" y="1577342"/>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2"/>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658E8F5-FD2A-437E-8A0E-FAA1D1BB1620}" type="datetime1">
              <a:rPr lang="en-US" smtClean="0"/>
              <a:t>12/28/2022</a:t>
            </a:fld>
            <a:endParaRPr lang="en-US"/>
          </a:p>
        </p:txBody>
      </p:sp>
      <p:sp>
        <p:nvSpPr>
          <p:cNvPr id="7" name="Holder 7"/>
          <p:cNvSpPr>
            <a:spLocks noGrp="1"/>
          </p:cNvSpPr>
          <p:nvPr>
            <p:ph type="sldNum" sz="quarter" idx="7"/>
          </p:nvPr>
        </p:nvSpPr>
        <p:spPr/>
        <p:txBody>
          <a:bodyPr lIns="0" tIns="0" rIns="0" bIns="0"/>
          <a:lstStyle>
            <a:lvl1pPr>
              <a:defRPr sz="2133" b="1" i="0">
                <a:solidFill>
                  <a:schemeClr val="tx1"/>
                </a:solidFill>
                <a:latin typeface="Palatino Linotype"/>
                <a:cs typeface="Palatino Linotype"/>
              </a:defRPr>
            </a:lvl1pPr>
          </a:lstStyle>
          <a:p>
            <a:pPr marL="22577">
              <a:lnSpc>
                <a:spcPts val="2169"/>
              </a:lnSpc>
            </a:pPr>
            <a:r>
              <a:rPr lang="en-US"/>
              <a:t>[</a:t>
            </a:r>
            <a:r>
              <a:rPr lang="en-US" spc="-53"/>
              <a:t> </a:t>
            </a:r>
            <a:fld id="{81D60167-4931-47E6-BA6A-407CBD079E47}" type="slidenum">
              <a:rPr smtClean="0"/>
              <a:pPr marL="22577">
                <a:lnSpc>
                  <a:spcPts val="2169"/>
                </a:lnSpc>
              </a:pPr>
              <a:t>‹#›</a:t>
            </a:fld>
            <a:r>
              <a:rPr spc="-53"/>
              <a:t> </a:t>
            </a:r>
            <a:r>
              <a:t>]</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378376" y="512292"/>
            <a:ext cx="9435253" cy="1641347"/>
          </a:xfrm>
        </p:spPr>
        <p:txBody>
          <a:bodyPr lIns="0" tIns="0" rIns="0" bIns="0"/>
          <a:lstStyle>
            <a:lvl1pPr>
              <a:defRPr sz="10666"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C2A176C-B0EF-4971-86C9-2C8B1AC0A210}" type="datetime1">
              <a:rPr lang="en-US" smtClean="0"/>
              <a:t>12/28/2022</a:t>
            </a:fld>
            <a:endParaRPr lang="en-US"/>
          </a:p>
        </p:txBody>
      </p:sp>
      <p:sp>
        <p:nvSpPr>
          <p:cNvPr id="5" name="Holder 5"/>
          <p:cNvSpPr>
            <a:spLocks noGrp="1"/>
          </p:cNvSpPr>
          <p:nvPr>
            <p:ph type="sldNum" sz="quarter" idx="7"/>
          </p:nvPr>
        </p:nvSpPr>
        <p:spPr/>
        <p:txBody>
          <a:bodyPr lIns="0" tIns="0" rIns="0" bIns="0"/>
          <a:lstStyle>
            <a:lvl1pPr>
              <a:defRPr sz="2133" b="1" i="0">
                <a:solidFill>
                  <a:schemeClr val="tx1"/>
                </a:solidFill>
                <a:latin typeface="Palatino Linotype"/>
                <a:cs typeface="Palatino Linotype"/>
              </a:defRPr>
            </a:lvl1pPr>
          </a:lstStyle>
          <a:p>
            <a:pPr marL="22577">
              <a:lnSpc>
                <a:spcPts val="2169"/>
              </a:lnSpc>
            </a:pPr>
            <a:r>
              <a:rPr lang="en-US"/>
              <a:t>[</a:t>
            </a:r>
            <a:r>
              <a:rPr lang="en-US" spc="-53"/>
              <a:t> </a:t>
            </a:r>
            <a:fld id="{81D60167-4931-47E6-BA6A-407CBD079E47}" type="slidenum">
              <a:rPr smtClean="0"/>
              <a:pPr marL="22577">
                <a:lnSpc>
                  <a:spcPts val="2169"/>
                </a:lnSpc>
              </a:pPr>
              <a:t>‹#›</a:t>
            </a:fld>
            <a:r>
              <a:rPr spc="-53"/>
              <a:t> </a:t>
            </a:r>
            <a:r>
              <a:t>]</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4D86090-3DA4-4CE9-AC0E-C0FBE42FEBDB}" type="datetime1">
              <a:rPr lang="en-US" smtClean="0"/>
              <a:t>12/28/2022</a:t>
            </a:fld>
            <a:endParaRPr lang="en-US"/>
          </a:p>
        </p:txBody>
      </p:sp>
      <p:sp>
        <p:nvSpPr>
          <p:cNvPr id="4" name="Holder 4"/>
          <p:cNvSpPr>
            <a:spLocks noGrp="1"/>
          </p:cNvSpPr>
          <p:nvPr>
            <p:ph type="sldNum" sz="quarter" idx="7"/>
          </p:nvPr>
        </p:nvSpPr>
        <p:spPr/>
        <p:txBody>
          <a:bodyPr lIns="0" tIns="0" rIns="0" bIns="0"/>
          <a:lstStyle>
            <a:lvl1pPr>
              <a:defRPr sz="2133" b="1" i="0">
                <a:solidFill>
                  <a:schemeClr val="tx1"/>
                </a:solidFill>
                <a:latin typeface="Palatino Linotype"/>
                <a:cs typeface="Palatino Linotype"/>
              </a:defRPr>
            </a:lvl1pPr>
          </a:lstStyle>
          <a:p>
            <a:pPr marL="22577">
              <a:lnSpc>
                <a:spcPts val="2169"/>
              </a:lnSpc>
            </a:pPr>
            <a:r>
              <a:rPr lang="en-US"/>
              <a:t>[</a:t>
            </a:r>
            <a:r>
              <a:rPr lang="en-US" spc="-53"/>
              <a:t> </a:t>
            </a:r>
            <a:fld id="{81D60167-4931-47E6-BA6A-407CBD079E47}" type="slidenum">
              <a:rPr smtClean="0"/>
              <a:pPr marL="22577">
                <a:lnSpc>
                  <a:spcPts val="2169"/>
                </a:lnSpc>
              </a:pPr>
              <a:t>‹#›</a:t>
            </a:fld>
            <a:r>
              <a:rPr spc="-53"/>
              <a:t> </a:t>
            </a:r>
            <a: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8376" y="512291"/>
            <a:ext cx="9435253" cy="923330"/>
          </a:xfrm>
          <a:prstGeom prst="rect">
            <a:avLst/>
          </a:prstGeom>
        </p:spPr>
        <p:txBody>
          <a:bodyPr wrap="square" lIns="0" tIns="0" rIns="0" bIns="0">
            <a:spAutoFit/>
          </a:bodyPr>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a:xfrm>
            <a:off x="1257423" y="3402353"/>
            <a:ext cx="967715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2"/>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2"/>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B49A00B-C29A-4056-9B67-F0B180BE303B}" type="datetime1">
              <a:rPr lang="en-US" smtClean="0"/>
              <a:t>12/28/2022</a:t>
            </a:fld>
            <a:endParaRPr lang="en-US"/>
          </a:p>
        </p:txBody>
      </p:sp>
      <p:sp>
        <p:nvSpPr>
          <p:cNvPr id="6" name="Holder 6"/>
          <p:cNvSpPr>
            <a:spLocks noGrp="1"/>
          </p:cNvSpPr>
          <p:nvPr>
            <p:ph type="sldNum" sz="quarter" idx="7"/>
          </p:nvPr>
        </p:nvSpPr>
        <p:spPr>
          <a:xfrm>
            <a:off x="5712268" y="6244898"/>
            <a:ext cx="835377" cy="284437"/>
          </a:xfrm>
          <a:prstGeom prst="rect">
            <a:avLst/>
          </a:prstGeom>
        </p:spPr>
        <p:txBody>
          <a:bodyPr wrap="square" lIns="0" tIns="0" rIns="0" bIns="0">
            <a:spAutoFit/>
          </a:bodyPr>
          <a:lstStyle>
            <a:lvl1pPr>
              <a:defRPr sz="2133" b="1" i="0">
                <a:solidFill>
                  <a:schemeClr val="tx1"/>
                </a:solidFill>
                <a:latin typeface="Palatino Linotype"/>
                <a:cs typeface="Palatino Linotype"/>
              </a:defRPr>
            </a:lvl1pPr>
          </a:lstStyle>
          <a:p>
            <a:pPr marL="22577">
              <a:lnSpc>
                <a:spcPts val="2169"/>
              </a:lnSpc>
            </a:pPr>
            <a:r>
              <a:rPr lang="en-US"/>
              <a:t>[</a:t>
            </a:r>
            <a:r>
              <a:rPr lang="en-US" spc="-53"/>
              <a:t> </a:t>
            </a:r>
            <a:fld id="{81D60167-4931-47E6-BA6A-407CBD079E47}" type="slidenum">
              <a:rPr smtClean="0"/>
              <a:pPr marL="22577">
                <a:lnSpc>
                  <a:spcPts val="2169"/>
                </a:lnSpc>
              </a:pPr>
              <a:t>‹#›</a:t>
            </a:fld>
            <a:r>
              <a:rPr spc="-53"/>
              <a:t> </a:t>
            </a:r>
            <a:r>
              <a:t>]</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812723">
        <a:defRPr>
          <a:latin typeface="+mn-lt"/>
          <a:ea typeface="+mn-ea"/>
          <a:cs typeface="+mn-cs"/>
        </a:defRPr>
      </a:lvl2pPr>
      <a:lvl3pPr marL="1625444">
        <a:defRPr>
          <a:latin typeface="+mn-lt"/>
          <a:ea typeface="+mn-ea"/>
          <a:cs typeface="+mn-cs"/>
        </a:defRPr>
      </a:lvl3pPr>
      <a:lvl4pPr marL="2438164">
        <a:defRPr>
          <a:latin typeface="+mn-lt"/>
          <a:ea typeface="+mn-ea"/>
          <a:cs typeface="+mn-cs"/>
        </a:defRPr>
      </a:lvl4pPr>
      <a:lvl5pPr marL="3250887">
        <a:defRPr>
          <a:latin typeface="+mn-lt"/>
          <a:ea typeface="+mn-ea"/>
          <a:cs typeface="+mn-cs"/>
        </a:defRPr>
      </a:lvl5pPr>
      <a:lvl6pPr marL="4063609">
        <a:defRPr>
          <a:latin typeface="+mn-lt"/>
          <a:ea typeface="+mn-ea"/>
          <a:cs typeface="+mn-cs"/>
        </a:defRPr>
      </a:lvl6pPr>
      <a:lvl7pPr marL="4876333">
        <a:defRPr>
          <a:latin typeface="+mn-lt"/>
          <a:ea typeface="+mn-ea"/>
          <a:cs typeface="+mn-cs"/>
        </a:defRPr>
      </a:lvl7pPr>
      <a:lvl8pPr marL="5689053">
        <a:defRPr>
          <a:latin typeface="+mn-lt"/>
          <a:ea typeface="+mn-ea"/>
          <a:cs typeface="+mn-cs"/>
        </a:defRPr>
      </a:lvl8pPr>
      <a:lvl9pPr marL="6501775">
        <a:defRPr>
          <a:latin typeface="+mn-lt"/>
          <a:ea typeface="+mn-ea"/>
          <a:cs typeface="+mn-cs"/>
        </a:defRPr>
      </a:lvl9pPr>
    </p:bodyStyle>
    <p:otherStyle>
      <a:lvl1pPr marL="0">
        <a:defRPr>
          <a:latin typeface="+mn-lt"/>
          <a:ea typeface="+mn-ea"/>
          <a:cs typeface="+mn-cs"/>
        </a:defRPr>
      </a:lvl1pPr>
      <a:lvl2pPr marL="812723">
        <a:defRPr>
          <a:latin typeface="+mn-lt"/>
          <a:ea typeface="+mn-ea"/>
          <a:cs typeface="+mn-cs"/>
        </a:defRPr>
      </a:lvl2pPr>
      <a:lvl3pPr marL="1625444">
        <a:defRPr>
          <a:latin typeface="+mn-lt"/>
          <a:ea typeface="+mn-ea"/>
          <a:cs typeface="+mn-cs"/>
        </a:defRPr>
      </a:lvl3pPr>
      <a:lvl4pPr marL="2438164">
        <a:defRPr>
          <a:latin typeface="+mn-lt"/>
          <a:ea typeface="+mn-ea"/>
          <a:cs typeface="+mn-cs"/>
        </a:defRPr>
      </a:lvl4pPr>
      <a:lvl5pPr marL="3250887">
        <a:defRPr>
          <a:latin typeface="+mn-lt"/>
          <a:ea typeface="+mn-ea"/>
          <a:cs typeface="+mn-cs"/>
        </a:defRPr>
      </a:lvl5pPr>
      <a:lvl6pPr marL="4063609">
        <a:defRPr>
          <a:latin typeface="+mn-lt"/>
          <a:ea typeface="+mn-ea"/>
          <a:cs typeface="+mn-cs"/>
        </a:defRPr>
      </a:lvl6pPr>
      <a:lvl7pPr marL="4876333">
        <a:defRPr>
          <a:latin typeface="+mn-lt"/>
          <a:ea typeface="+mn-ea"/>
          <a:cs typeface="+mn-cs"/>
        </a:defRPr>
      </a:lvl7pPr>
      <a:lvl8pPr marL="5689053">
        <a:defRPr>
          <a:latin typeface="+mn-lt"/>
          <a:ea typeface="+mn-ea"/>
          <a:cs typeface="+mn-cs"/>
        </a:defRPr>
      </a:lvl8pPr>
      <a:lvl9pPr marL="650177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python.org/dev/peps/pep-0008/#constants"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265DF77-2D0E-89BD-53D1-CF6A347B073B}"/>
              </a:ext>
            </a:extLst>
          </p:cNvPr>
          <p:cNvSpPr txBox="1"/>
          <p:nvPr/>
        </p:nvSpPr>
        <p:spPr>
          <a:xfrm>
            <a:off x="-931" y="537342"/>
            <a:ext cx="11243733" cy="2510658"/>
          </a:xfrm>
          <a:prstGeom prst="rect">
            <a:avLst/>
          </a:prstGeom>
        </p:spPr>
        <p:txBody>
          <a:bodyPr vert="horz" wrap="square" lIns="0" tIns="22577" rIns="0" bIns="0" rtlCol="0">
            <a:spAutoFit/>
          </a:bodyPr>
          <a:lstStyle/>
          <a:p>
            <a:pPr marL="882706" algn="r">
              <a:lnSpc>
                <a:spcPct val="150000"/>
              </a:lnSpc>
              <a:spcBef>
                <a:spcPts val="177"/>
              </a:spcBef>
            </a:pPr>
            <a:r>
              <a:rPr lang="en-US" sz="6400" b="1" spc="-9"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4: GUI </a:t>
            </a:r>
          </a:p>
          <a:p>
            <a:pPr marL="4308555" algn="r">
              <a:spcBef>
                <a:spcPts val="177"/>
              </a:spcBef>
            </a:pPr>
            <a:r>
              <a:rPr lang="en-US" sz="6400" b="1" spc="-9" dirty="0">
                <a:solidFill>
                  <a:schemeClr val="accent6">
                    <a:lumMod val="50000"/>
                  </a:schemeClr>
                </a:solidFill>
                <a:latin typeface="Times New Roman" panose="02020603050405020304" pitchFamily="18" charset="0"/>
                <a:cs typeface="Times New Roman" panose="02020603050405020304" pitchFamily="18" charset="0"/>
              </a:rPr>
              <a:t>Data and Classes</a:t>
            </a:r>
          </a:p>
        </p:txBody>
      </p:sp>
      <p:sp>
        <p:nvSpPr>
          <p:cNvPr id="2" name="Slide Number Placeholder 1">
            <a:extLst>
              <a:ext uri="{FF2B5EF4-FFF2-40B4-BE49-F238E27FC236}">
                <a16:creationId xmlns:a16="http://schemas.microsoft.com/office/drawing/2014/main" id="{E5350792-E03A-CA37-365E-D991990AE5C5}"/>
              </a:ext>
            </a:extLst>
          </p:cNvPr>
          <p:cNvSpPr>
            <a:spLocks noGrp="1"/>
          </p:cNvSpPr>
          <p:nvPr>
            <p:ph type="sldNum" sz="quarter" idx="7"/>
          </p:nvPr>
        </p:nvSpPr>
        <p:spPr>
          <a:xfrm>
            <a:off x="5493926" y="6573563"/>
            <a:ext cx="1204147" cy="284437"/>
          </a:xfrm>
        </p:spPr>
        <p:txBody>
          <a:bodyPr/>
          <a:lstStyle/>
          <a:p>
            <a:pPr marL="22577">
              <a:lnSpc>
                <a:spcPts val="2169"/>
              </a:lnSpc>
            </a:pPr>
            <a:r>
              <a:rPr lang="en-US" dirty="0"/>
              <a:t>[</a:t>
            </a:r>
            <a:r>
              <a:rPr lang="en-US" spc="-53" dirty="0"/>
              <a:t> </a:t>
            </a:r>
            <a:fld id="{81D60167-4931-47E6-BA6A-407CBD079E47}" type="slidenum">
              <a:rPr smtClean="0"/>
              <a:pPr marL="22577">
                <a:lnSpc>
                  <a:spcPts val="2169"/>
                </a:lnSpc>
              </a:pPr>
              <a:t>1</a:t>
            </a:fld>
            <a:r>
              <a:rPr spc="-53" dirty="0"/>
              <a:t> </a:t>
            </a:r>
            <a:r>
              <a:rPr dirty="0"/>
              <a:t>]</a:t>
            </a:r>
          </a:p>
        </p:txBody>
      </p:sp>
    </p:spTree>
    <p:extLst>
      <p:ext uri="{BB962C8B-B14F-4D97-AF65-F5344CB8AC3E}">
        <p14:creationId xmlns:p14="http://schemas.microsoft.com/office/powerpoint/2010/main" val="195894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58249"/>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58249"/>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3048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7" name="object 7"/>
          <p:cNvSpPr txBox="1"/>
          <p:nvPr/>
        </p:nvSpPr>
        <p:spPr>
          <a:xfrm>
            <a:off x="609600" y="1617313"/>
            <a:ext cx="11984350" cy="5088287"/>
          </a:xfrm>
          <a:prstGeom prst="rect">
            <a:avLst/>
          </a:prstGeom>
        </p:spPr>
        <p:txBody>
          <a:bodyPr vert="horz" wrap="square" lIns="0" tIns="22577" rIns="0" bIns="0" rtlCol="0">
            <a:spAutoFit/>
          </a:bodyPr>
          <a:lstStyle/>
          <a:p>
            <a:pPr>
              <a:spcBef>
                <a:spcPts val="36"/>
              </a:spcBef>
            </a:pPr>
            <a:endParaRPr sz="3000">
              <a:latin typeface="Times New Roman" panose="02020603050405020304" pitchFamily="18" charset="0"/>
              <a:cs typeface="Times New Roman" panose="02020603050405020304" pitchFamily="18" charset="0"/>
            </a:endParaRPr>
          </a:p>
          <a:p>
            <a:pPr marL="323960" indent="-302512">
              <a:buAutoNum type="arabicPeriod" startAt="5"/>
              <a:tabLst>
                <a:tab pos="325089" algn="l"/>
              </a:tabLst>
            </a:pPr>
            <a:r>
              <a:rPr sz="3000" dirty="0">
                <a:latin typeface="Times New Roman" panose="02020603050405020304" pitchFamily="18" charset="0"/>
                <a:cs typeface="Times New Roman" panose="02020603050405020304" pitchFamily="18" charset="0"/>
              </a:rPr>
              <a:t>Set the strData variable:</a:t>
            </a:r>
            <a:endParaRPr sz="3000">
              <a:latin typeface="Times New Roman" panose="02020603050405020304" pitchFamily="18" charset="0"/>
              <a:cs typeface="Times New Roman" panose="02020603050405020304" pitchFamily="18" charset="0"/>
            </a:endParaRPr>
          </a:p>
          <a:p>
            <a:pPr>
              <a:spcBef>
                <a:spcPts val="71"/>
              </a:spcBef>
              <a:buFont typeface="Palatino Linotype"/>
              <a:buAutoNum type="arabicPeriod" startAt="5"/>
            </a:pPr>
            <a:endParaRPr sz="3000">
              <a:latin typeface="Times New Roman" panose="02020603050405020304" pitchFamily="18" charset="0"/>
              <a:cs typeface="Times New Roman" panose="02020603050405020304" pitchFamily="18" charset="0"/>
            </a:endParaRPr>
          </a:p>
          <a:p>
            <a:pPr marL="662594"/>
            <a:r>
              <a:rPr sz="3000" dirty="0">
                <a:latin typeface="Times New Roman" panose="02020603050405020304" pitchFamily="18" charset="0"/>
                <a:cs typeface="Times New Roman" panose="02020603050405020304" pitchFamily="18" charset="0"/>
              </a:rPr>
              <a:t>strData.set('Hello StringVar')</a:t>
            </a:r>
            <a:endParaRPr sz="3000">
              <a:latin typeface="Times New Roman" panose="02020603050405020304" pitchFamily="18" charset="0"/>
              <a:cs typeface="Times New Roman" panose="02020603050405020304" pitchFamily="18" charset="0"/>
            </a:endParaRPr>
          </a:p>
          <a:p>
            <a:pPr>
              <a:spcBef>
                <a:spcPts val="36"/>
              </a:spcBef>
            </a:pPr>
            <a:endParaRPr sz="3000">
              <a:latin typeface="Times New Roman" panose="02020603050405020304" pitchFamily="18" charset="0"/>
              <a:cs typeface="Times New Roman" panose="02020603050405020304" pitchFamily="18" charset="0"/>
            </a:endParaRPr>
          </a:p>
          <a:p>
            <a:pPr marL="323960" indent="-302512">
              <a:buAutoNum type="arabicPeriod" startAt="6"/>
              <a:tabLst>
                <a:tab pos="325089" algn="l"/>
              </a:tabLst>
            </a:pPr>
            <a:r>
              <a:rPr sz="3000" dirty="0">
                <a:latin typeface="Times New Roman" panose="02020603050405020304" pitchFamily="18" charset="0"/>
                <a:cs typeface="Times New Roman" panose="02020603050405020304" pitchFamily="18" charset="0"/>
              </a:rPr>
              <a:t>Get the value of the strData variable and save it in varData:</a:t>
            </a:r>
            <a:endParaRPr sz="3000">
              <a:latin typeface="Times New Roman" panose="02020603050405020304" pitchFamily="18" charset="0"/>
              <a:cs typeface="Times New Roman" panose="02020603050405020304" pitchFamily="18" charset="0"/>
            </a:endParaRPr>
          </a:p>
          <a:p>
            <a:pPr marL="662594">
              <a:spcBef>
                <a:spcPts val="1707"/>
              </a:spcBef>
            </a:pPr>
            <a:r>
              <a:rPr sz="3000" dirty="0">
                <a:latin typeface="Times New Roman" panose="02020603050405020304" pitchFamily="18" charset="0"/>
                <a:cs typeface="Times New Roman" panose="02020603050405020304" pitchFamily="18" charset="0"/>
              </a:rPr>
              <a:t>varData = strData.get()</a:t>
            </a:r>
            <a:endParaRPr sz="3000">
              <a:latin typeface="Times New Roman" panose="02020603050405020304" pitchFamily="18" charset="0"/>
              <a:cs typeface="Times New Roman" panose="02020603050405020304" pitchFamily="18" charset="0"/>
            </a:endParaRPr>
          </a:p>
          <a:p>
            <a:pPr>
              <a:spcBef>
                <a:spcPts val="36"/>
              </a:spcBef>
            </a:pPr>
            <a:endParaRPr sz="3000">
              <a:latin typeface="Times New Roman" panose="02020603050405020304" pitchFamily="18" charset="0"/>
              <a:cs typeface="Times New Roman" panose="02020603050405020304" pitchFamily="18" charset="0"/>
            </a:endParaRPr>
          </a:p>
          <a:p>
            <a:pPr marL="323960" indent="-302512">
              <a:buAutoNum type="arabicPeriod" startAt="7"/>
              <a:tabLst>
                <a:tab pos="325089" algn="l"/>
              </a:tabLst>
            </a:pPr>
            <a:r>
              <a:rPr sz="3000" dirty="0">
                <a:latin typeface="Times New Roman" panose="02020603050405020304" pitchFamily="18" charset="0"/>
                <a:cs typeface="Times New Roman" panose="02020603050405020304" pitchFamily="18" charset="0"/>
              </a:rPr>
              <a:t>Print out the current value of strData:</a:t>
            </a:r>
            <a:endParaRPr sz="3000">
              <a:latin typeface="Times New Roman" panose="02020603050405020304" pitchFamily="18" charset="0"/>
              <a:cs typeface="Times New Roman" panose="02020603050405020304" pitchFamily="18" charset="0"/>
            </a:endParaRPr>
          </a:p>
          <a:p>
            <a:pPr marL="662594">
              <a:spcBef>
                <a:spcPts val="1715"/>
              </a:spcBef>
            </a:pPr>
            <a:r>
              <a:rPr sz="3000" dirty="0">
                <a:latin typeface="Times New Roman" panose="02020603050405020304" pitchFamily="18" charset="0"/>
                <a:cs typeface="Times New Roman" panose="02020603050405020304" pitchFamily="18" charset="0"/>
              </a:rPr>
              <a:t>print(</a:t>
            </a:r>
            <a:r>
              <a:rPr sz="3000">
                <a:latin typeface="Times New Roman" panose="02020603050405020304" pitchFamily="18" charset="0"/>
                <a:cs typeface="Times New Roman" panose="02020603050405020304" pitchFamily="18" charset="0"/>
              </a:rPr>
              <a:t>varData)</a:t>
            </a:r>
          </a:p>
        </p:txBody>
      </p:sp>
      <p:sp>
        <p:nvSpPr>
          <p:cNvPr id="9" name="TextBox 8">
            <a:extLst>
              <a:ext uri="{FF2B5EF4-FFF2-40B4-BE49-F238E27FC236}">
                <a16:creationId xmlns:a16="http://schemas.microsoft.com/office/drawing/2014/main" id="{02340B6F-79E1-054C-95D0-AEE4BDEE4F0E}"/>
              </a:ext>
            </a:extLst>
          </p:cNvPr>
          <p:cNvSpPr txBox="1"/>
          <p:nvPr/>
        </p:nvSpPr>
        <p:spPr>
          <a:xfrm>
            <a:off x="457200" y="533400"/>
            <a:ext cx="10214919" cy="1233671"/>
          </a:xfrm>
          <a:prstGeom prst="rect">
            <a:avLst/>
          </a:prstGeom>
          <a:noFill/>
        </p:spPr>
        <p:txBody>
          <a:bodyPr wrap="square">
            <a:spAutoFit/>
          </a:bodyPr>
          <a:lstStyle/>
          <a:p>
            <a:pPr marL="323960" indent="-302512">
              <a:spcBef>
                <a:spcPts val="177"/>
              </a:spcBef>
              <a:buAutoNum type="arabicPeriod" startAt="4"/>
              <a:tabLst>
                <a:tab pos="325089" algn="l"/>
              </a:tabLst>
            </a:pPr>
            <a:r>
              <a:rPr lang="en-US" sz="3000">
                <a:latin typeface="Times New Roman" panose="02020603050405020304" pitchFamily="18" charset="0"/>
                <a:cs typeface="Times New Roman" panose="02020603050405020304" pitchFamily="18" charset="0"/>
              </a:rPr>
              <a:t>Assign a StringVar of tkinter to the strData variable:</a:t>
            </a:r>
          </a:p>
          <a:p>
            <a:pPr marL="662594">
              <a:spcBef>
                <a:spcPts val="1707"/>
              </a:spcBef>
            </a:pPr>
            <a:r>
              <a:rPr lang="en-US" sz="3000">
                <a:latin typeface="Times New Roman" panose="02020603050405020304" pitchFamily="18" charset="0"/>
                <a:cs typeface="Times New Roman" panose="02020603050405020304" pitchFamily="18" charset="0"/>
              </a:rPr>
              <a:t>strData = tk.StringVar()</a:t>
            </a:r>
          </a:p>
        </p:txBody>
      </p:sp>
      <p:sp>
        <p:nvSpPr>
          <p:cNvPr id="8" name="Slide Number Placeholder 7">
            <a:extLst>
              <a:ext uri="{FF2B5EF4-FFF2-40B4-BE49-F238E27FC236}">
                <a16:creationId xmlns:a16="http://schemas.microsoft.com/office/drawing/2014/main" id="{81392E6C-9044-DFC8-4F9B-7C66228EFC27}"/>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10</a:t>
            </a:fld>
            <a:r>
              <a:rPr spc="-53"/>
              <a:t> </a:t>
            </a:r>
            <a:r>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object 8"/>
          <p:cNvGrpSpPr/>
          <p:nvPr/>
        </p:nvGrpSpPr>
        <p:grpSpPr>
          <a:xfrm>
            <a:off x="6178496" y="1622218"/>
            <a:ext cx="5632504" cy="5083382"/>
            <a:chOff x="1692275" y="3704640"/>
            <a:chExt cx="3473450" cy="3282950"/>
          </a:xfrm>
        </p:grpSpPr>
        <p:pic>
          <p:nvPicPr>
            <p:cNvPr id="9" name="object 9"/>
            <p:cNvPicPr/>
            <p:nvPr/>
          </p:nvPicPr>
          <p:blipFill>
            <a:blip r:embed="rId2" cstate="print"/>
            <a:stretch>
              <a:fillRect/>
            </a:stretch>
          </p:blipFill>
          <p:spPr>
            <a:xfrm>
              <a:off x="1704975" y="3717340"/>
              <a:ext cx="3448050" cy="3228975"/>
            </a:xfrm>
            <a:prstGeom prst="rect">
              <a:avLst/>
            </a:prstGeom>
          </p:spPr>
        </p:pic>
        <p:sp>
          <p:nvSpPr>
            <p:cNvPr id="10" name="object 10"/>
            <p:cNvSpPr/>
            <p:nvPr/>
          </p:nvSpPr>
          <p:spPr>
            <a:xfrm>
              <a:off x="1698625" y="3710990"/>
              <a:ext cx="3460750" cy="3270250"/>
            </a:xfrm>
            <a:custGeom>
              <a:avLst/>
              <a:gdLst/>
              <a:ahLst/>
              <a:cxnLst/>
              <a:rect l="l" t="t" r="r" b="b"/>
              <a:pathLst>
                <a:path w="3460750" h="3270250">
                  <a:moveTo>
                    <a:pt x="0" y="0"/>
                  </a:moveTo>
                  <a:lnTo>
                    <a:pt x="3460750" y="0"/>
                  </a:lnTo>
                </a:path>
                <a:path w="3460750" h="3270250">
                  <a:moveTo>
                    <a:pt x="0" y="0"/>
                  </a:moveTo>
                  <a:lnTo>
                    <a:pt x="0" y="3270250"/>
                  </a:lnTo>
                </a:path>
                <a:path w="3460750" h="3270250">
                  <a:moveTo>
                    <a:pt x="3460750" y="0"/>
                  </a:moveTo>
                  <a:lnTo>
                    <a:pt x="3460750" y="3270250"/>
                  </a:lnTo>
                </a:path>
                <a:path w="3460750" h="3270250">
                  <a:moveTo>
                    <a:pt x="0" y="3270250"/>
                  </a:moveTo>
                  <a:lnTo>
                    <a:pt x="3460750" y="3270250"/>
                  </a:lnTo>
                </a:path>
              </a:pathLst>
            </a:custGeom>
            <a:ln w="12700">
              <a:solidFill>
                <a:srgbClr val="000000"/>
              </a:solidFill>
            </a:ln>
          </p:spPr>
          <p:txBody>
            <a:bodyPr wrap="square" lIns="0" tIns="0" rIns="0" bIns="0" rtlCol="0"/>
            <a:lstStyle/>
            <a:p>
              <a:endParaRPr sz="3200"/>
            </a:p>
          </p:txBody>
        </p:sp>
      </p:grpSp>
      <p:sp>
        <p:nvSpPr>
          <p:cNvPr id="13" name="TextBox 12">
            <a:extLst>
              <a:ext uri="{FF2B5EF4-FFF2-40B4-BE49-F238E27FC236}">
                <a16:creationId xmlns:a16="http://schemas.microsoft.com/office/drawing/2014/main" id="{16EBF8B3-C482-CD60-AC7C-0E69B396C166}"/>
              </a:ext>
            </a:extLst>
          </p:cNvPr>
          <p:cNvSpPr txBox="1"/>
          <p:nvPr/>
        </p:nvSpPr>
        <p:spPr>
          <a:xfrm>
            <a:off x="381000" y="427610"/>
            <a:ext cx="10829482" cy="1042208"/>
          </a:xfrm>
          <a:prstGeom prst="rect">
            <a:avLst/>
          </a:prstGeom>
          <a:noFill/>
        </p:spPr>
        <p:txBody>
          <a:bodyPr wrap="square">
            <a:spAutoFit/>
          </a:bodyPr>
          <a:lstStyle/>
          <a:p>
            <a:pPr marL="323960" marR="9030" indent="-302512">
              <a:lnSpc>
                <a:spcPct val="105400"/>
              </a:lnSpc>
              <a:spcBef>
                <a:spcPts val="9"/>
              </a:spcBef>
              <a:buAutoNum type="arabicPeriod" startAt="8"/>
              <a:tabLst>
                <a:tab pos="325089" algn="l"/>
              </a:tabLst>
            </a:pPr>
            <a:r>
              <a:rPr lang="en-US" sz="3000"/>
              <a:t>The following screenshot shows the final GUI_StringVar.py code and the  output after running the code:</a:t>
            </a:r>
          </a:p>
        </p:txBody>
      </p:sp>
      <p:sp>
        <p:nvSpPr>
          <p:cNvPr id="16" name="object 2">
            <a:extLst>
              <a:ext uri="{FF2B5EF4-FFF2-40B4-BE49-F238E27FC236}">
                <a16:creationId xmlns:a16="http://schemas.microsoft.com/office/drawing/2014/main" id="{6FF211F8-2133-C274-5E31-13423AEE899B}"/>
              </a:ext>
            </a:extLst>
          </p:cNvPr>
          <p:cNvSpPr txBox="1"/>
          <p:nvPr/>
        </p:nvSpPr>
        <p:spPr>
          <a:xfrm>
            <a:off x="1313868" y="-58249"/>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17" name="object 3">
            <a:extLst>
              <a:ext uri="{FF2B5EF4-FFF2-40B4-BE49-F238E27FC236}">
                <a16:creationId xmlns:a16="http://schemas.microsoft.com/office/drawing/2014/main" id="{092EF9DF-7643-023F-E0C3-9937755BF0B8}"/>
              </a:ext>
            </a:extLst>
          </p:cNvPr>
          <p:cNvSpPr txBox="1"/>
          <p:nvPr/>
        </p:nvSpPr>
        <p:spPr>
          <a:xfrm>
            <a:off x="9936186" y="-58249"/>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18" name="object 4">
            <a:extLst>
              <a:ext uri="{FF2B5EF4-FFF2-40B4-BE49-F238E27FC236}">
                <a16:creationId xmlns:a16="http://schemas.microsoft.com/office/drawing/2014/main" id="{68F55109-5EAB-CC1E-C75A-B278F22F835C}"/>
              </a:ext>
            </a:extLst>
          </p:cNvPr>
          <p:cNvSpPr/>
          <p:nvPr/>
        </p:nvSpPr>
        <p:spPr>
          <a:xfrm>
            <a:off x="1280003" y="3048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5" name="Slide Number Placeholder 4">
            <a:extLst>
              <a:ext uri="{FF2B5EF4-FFF2-40B4-BE49-F238E27FC236}">
                <a16:creationId xmlns:a16="http://schemas.microsoft.com/office/drawing/2014/main" id="{2D7A9FD3-81BB-E887-AB1A-028E7F31EB3F}"/>
              </a:ext>
            </a:extLst>
          </p:cNvPr>
          <p:cNvSpPr>
            <a:spLocks noGrp="1"/>
          </p:cNvSpPr>
          <p:nvPr>
            <p:ph type="sldNum" sz="quarter" idx="7"/>
          </p:nvPr>
        </p:nvSpPr>
        <p:spPr>
          <a:xfrm>
            <a:off x="5410200" y="64973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11</a:t>
            </a:fld>
            <a:r>
              <a:rPr spc="-53"/>
              <a:t> </a:t>
            </a:r>
            <a:r>
              <a:t>]</a:t>
            </a:r>
            <a:endParaRPr dirty="0"/>
          </a:p>
        </p:txBody>
      </p:sp>
    </p:spTree>
    <p:extLst>
      <p:ext uri="{BB962C8B-B14F-4D97-AF65-F5344CB8AC3E}">
        <p14:creationId xmlns:p14="http://schemas.microsoft.com/office/powerpoint/2010/main" val="349736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14655"/>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708235" y="51603"/>
            <a:ext cx="11978035" cy="6577797"/>
          </a:xfrm>
          <a:prstGeom prst="rect">
            <a:avLst/>
          </a:prstGeom>
        </p:spPr>
        <p:txBody>
          <a:bodyPr vert="horz" wrap="square" lIns="0" tIns="22577" rIns="0" bIns="0" rtlCol="0">
            <a:spAutoFit/>
          </a:bodyPr>
          <a:lstStyle/>
          <a:p>
            <a:pPr marL="79015">
              <a:spcBef>
                <a:spcPts val="177"/>
              </a:spcBef>
              <a:tabLst>
                <a:tab pos="8699509" algn="l"/>
              </a:tabLst>
            </a:pPr>
            <a:r>
              <a:rPr lang="en-US" sz="1777" i="1">
                <a:latin typeface="Palatino Linotype"/>
                <a:cs typeface="Palatino Linotype"/>
              </a:rPr>
              <a:t>         </a:t>
            </a:r>
            <a:r>
              <a:rPr sz="1777" i="1">
                <a:latin typeface="Palatino Linotype"/>
                <a:cs typeface="Palatino Linotype"/>
              </a:rPr>
              <a:t>Data </a:t>
            </a:r>
            <a:r>
              <a:rPr sz="1777" i="1" dirty="0">
                <a:latin typeface="Palatino Linotype"/>
                <a:cs typeface="Palatino Linotype"/>
              </a:rPr>
              <a:t>and Classes</a:t>
            </a:r>
            <a:r>
              <a:rPr sz="1777" i="1">
                <a:latin typeface="Palatino Linotype"/>
                <a:cs typeface="Palatino Linotype"/>
              </a:rPr>
              <a:t>	</a:t>
            </a:r>
            <a:r>
              <a:rPr lang="en-US" sz="1777" i="1">
                <a:latin typeface="Palatino Linotype"/>
                <a:cs typeface="Palatino Linotype"/>
              </a:rPr>
              <a:t>            </a:t>
            </a:r>
            <a:r>
              <a:rPr sz="1777" i="1">
                <a:latin typeface="Palatino Linotype"/>
                <a:cs typeface="Palatino Linotype"/>
              </a:rPr>
              <a:t>Chapter </a:t>
            </a:r>
            <a:r>
              <a:rPr sz="1777" i="1" dirty="0">
                <a:latin typeface="Palatino Linotype"/>
                <a:cs typeface="Palatino Linotype"/>
              </a:rPr>
              <a:t>4</a:t>
            </a:r>
            <a:endParaRPr sz="1777">
              <a:latin typeface="Palatino Linotype"/>
              <a:cs typeface="Palatino Linotype"/>
            </a:endParaRPr>
          </a:p>
          <a:p>
            <a:pPr>
              <a:spcBef>
                <a:spcPts val="53"/>
              </a:spcBef>
            </a:pPr>
            <a:endParaRPr sz="1777">
              <a:latin typeface="Palatino Linotype"/>
              <a:cs typeface="Palatino Linotype"/>
            </a:endParaRPr>
          </a:p>
          <a:p>
            <a:pPr marL="256281"/>
            <a:endParaRPr lang="en-US" sz="3171"/>
          </a:p>
          <a:p>
            <a:pPr marL="256281"/>
            <a:r>
              <a:rPr sz="3171"/>
              <a:t>Next</a:t>
            </a:r>
            <a:r>
              <a:rPr sz="3171" dirty="0"/>
              <a:t>, we will print the default values of, IntVar, DoubleVar</a:t>
            </a:r>
            <a:r>
              <a:rPr sz="3171"/>
              <a:t>, </a:t>
            </a:r>
            <a:br>
              <a:rPr lang="en-US" sz="3171"/>
            </a:br>
            <a:r>
              <a:rPr sz="3171"/>
              <a:t>and </a:t>
            </a:r>
            <a:r>
              <a:rPr sz="3171" dirty="0"/>
              <a:t>BooleanVar </a:t>
            </a:r>
            <a:r>
              <a:rPr sz="3171"/>
              <a:t>types of</a:t>
            </a:r>
            <a:r>
              <a:rPr lang="en-US" sz="3171"/>
              <a:t> </a:t>
            </a:r>
            <a:r>
              <a:rPr sz="3171"/>
              <a:t>tkinter</a:t>
            </a:r>
            <a:r>
              <a:rPr sz="3171" dirty="0"/>
              <a:t>:</a:t>
            </a:r>
            <a:endParaRPr sz="3171"/>
          </a:p>
          <a:p>
            <a:pPr>
              <a:spcBef>
                <a:spcPts val="1724"/>
              </a:spcBef>
              <a:buAutoNum type="arabicPeriod"/>
              <a:tabLst>
                <a:tab pos="1106205" algn="l"/>
              </a:tabLst>
            </a:pPr>
            <a:r>
              <a:rPr sz="3171" dirty="0"/>
              <a:t>Open GUI_StringVar.</a:t>
            </a:r>
            <a:r>
              <a:rPr sz="3171"/>
              <a:t>py </a:t>
            </a:r>
            <a:br>
              <a:rPr lang="en-US" sz="3171"/>
            </a:br>
            <a:r>
              <a:rPr lang="en-US" sz="3171"/>
              <a:t>     </a:t>
            </a:r>
            <a:r>
              <a:rPr sz="3171"/>
              <a:t>and </a:t>
            </a:r>
            <a:r>
              <a:rPr sz="3171" dirty="0"/>
              <a:t>save the module as GUI_PyVar_defaults.</a:t>
            </a:r>
            <a:r>
              <a:rPr sz="3171"/>
              <a:t>py.</a:t>
            </a:r>
            <a:endParaRPr lang="en-US" sz="3171"/>
          </a:p>
          <a:p>
            <a:pPr>
              <a:spcBef>
                <a:spcPts val="1724"/>
              </a:spcBef>
              <a:buAutoNum type="arabicPeriod"/>
              <a:tabLst>
                <a:tab pos="1106205" algn="l"/>
              </a:tabLst>
            </a:pPr>
            <a:endParaRPr sz="3171"/>
          </a:p>
          <a:p>
            <a:pPr>
              <a:spcBef>
                <a:spcPts val="497"/>
              </a:spcBef>
              <a:buAutoNum type="arabicPeriod"/>
              <a:tabLst>
                <a:tab pos="1106205" algn="l"/>
              </a:tabLst>
            </a:pPr>
            <a:r>
              <a:rPr sz="3171" dirty="0"/>
              <a:t>Add the following lines of code toward the bottom of this module:</a:t>
            </a:r>
            <a:endParaRPr sz="3171"/>
          </a:p>
          <a:p>
            <a:pPr marL="1061735" marR="5479099">
              <a:spcBef>
                <a:spcPts val="1590"/>
              </a:spcBef>
            </a:pPr>
            <a:r>
              <a:rPr sz="3171" dirty="0"/>
              <a:t>print(tk.IntVar</a:t>
            </a:r>
            <a:r>
              <a:rPr sz="3171"/>
              <a:t>())  </a:t>
            </a:r>
            <a:endParaRPr lang="en-US" sz="3171"/>
          </a:p>
          <a:p>
            <a:pPr marL="1061735" marR="5479099">
              <a:spcBef>
                <a:spcPts val="1590"/>
              </a:spcBef>
            </a:pPr>
            <a:r>
              <a:rPr sz="3171"/>
              <a:t>print</a:t>
            </a:r>
            <a:r>
              <a:rPr sz="3171" dirty="0"/>
              <a:t>(tk.DoubleVar</a:t>
            </a:r>
            <a:r>
              <a:rPr sz="3171"/>
              <a:t>()) </a:t>
            </a:r>
            <a:endParaRPr lang="en-US" sz="3171"/>
          </a:p>
          <a:p>
            <a:pPr marL="1061735" marR="5479099">
              <a:spcBef>
                <a:spcPts val="1590"/>
              </a:spcBef>
            </a:pPr>
            <a:r>
              <a:rPr sz="3171"/>
              <a:t>print</a:t>
            </a:r>
            <a:r>
              <a:rPr sz="3171" dirty="0"/>
              <a:t>(tk.</a:t>
            </a:r>
            <a:r>
              <a:rPr sz="3171"/>
              <a:t>BooleanVar())</a:t>
            </a:r>
          </a:p>
        </p:txBody>
      </p:sp>
      <p:sp>
        <p:nvSpPr>
          <p:cNvPr id="4" name="Slide Number Placeholder 3">
            <a:extLst>
              <a:ext uri="{FF2B5EF4-FFF2-40B4-BE49-F238E27FC236}">
                <a16:creationId xmlns:a16="http://schemas.microsoft.com/office/drawing/2014/main" id="{76CAB891-F774-1393-A8C9-01B2D08D1B33}"/>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12</a:t>
            </a:fld>
            <a:r>
              <a:rPr spc="-53"/>
              <a:t> </a:t>
            </a:r>
            <a:r>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70032"/>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708235" y="106981"/>
            <a:ext cx="11978035" cy="2300665"/>
          </a:xfrm>
          <a:prstGeom prst="rect">
            <a:avLst/>
          </a:prstGeom>
        </p:spPr>
        <p:txBody>
          <a:bodyPr vert="horz" wrap="square" lIns="0" tIns="22577" rIns="0" bIns="0" rtlCol="0">
            <a:spAutoFit/>
          </a:bodyPr>
          <a:lstStyle/>
          <a:p>
            <a:pPr marL="79015">
              <a:spcBef>
                <a:spcPts val="177"/>
              </a:spcBef>
              <a:tabLst>
                <a:tab pos="8699509" algn="l"/>
              </a:tabLst>
            </a:pPr>
            <a:r>
              <a:rPr lang="en-US" sz="1777" i="1">
                <a:latin typeface="Palatino Linotype"/>
                <a:cs typeface="Palatino Linotype"/>
              </a:rPr>
              <a:t>         </a:t>
            </a:r>
            <a:r>
              <a:rPr sz="1777" i="1">
                <a:latin typeface="Palatino Linotype"/>
                <a:cs typeface="Palatino Linotype"/>
              </a:rPr>
              <a:t>Data </a:t>
            </a:r>
            <a:r>
              <a:rPr sz="1777" i="1" dirty="0">
                <a:latin typeface="Palatino Linotype"/>
                <a:cs typeface="Palatino Linotype"/>
              </a:rPr>
              <a:t>and Classes</a:t>
            </a:r>
            <a:r>
              <a:rPr sz="1777" i="1">
                <a:latin typeface="Palatino Linotype"/>
                <a:cs typeface="Palatino Linotype"/>
              </a:rPr>
              <a:t>	</a:t>
            </a:r>
            <a:r>
              <a:rPr lang="en-US" sz="1777" i="1">
                <a:latin typeface="Palatino Linotype"/>
                <a:cs typeface="Palatino Linotype"/>
              </a:rPr>
              <a:t>            </a:t>
            </a:r>
            <a:r>
              <a:rPr sz="1777" i="1">
                <a:latin typeface="Palatino Linotype"/>
                <a:cs typeface="Palatino Linotype"/>
              </a:rPr>
              <a:t>Chapter </a:t>
            </a:r>
            <a:r>
              <a:rPr sz="1777" i="1" dirty="0">
                <a:latin typeface="Palatino Linotype"/>
                <a:cs typeface="Palatino Linotype"/>
              </a:rPr>
              <a:t>4</a:t>
            </a:r>
            <a:endParaRPr sz="1777">
              <a:latin typeface="Palatino Linotype"/>
              <a:cs typeface="Palatino Linotype"/>
            </a:endParaRPr>
          </a:p>
          <a:p>
            <a:pPr marL="334080" indent="-302045"/>
            <a:endParaRPr sz="3171"/>
          </a:p>
          <a:p>
            <a:pPr marL="334080" marR="299128" indent="-302045">
              <a:lnSpc>
                <a:spcPct val="105400"/>
              </a:lnSpc>
              <a:buAutoNum type="arabicPeriod" startAt="3"/>
            </a:pPr>
            <a:r>
              <a:rPr sz="3171" dirty="0"/>
              <a:t>The following screenshot shows the final GUI_PyVar_defaults.py code and  the output after running the GUI_PyVar_defaults.</a:t>
            </a:r>
            <a:r>
              <a:rPr sz="3171"/>
              <a:t>py </a:t>
            </a:r>
            <a:br>
              <a:rPr lang="en-US" sz="3171"/>
            </a:br>
            <a:r>
              <a:rPr sz="3171"/>
              <a:t>code file:</a:t>
            </a:r>
            <a:r>
              <a:rPr lang="en-US" sz="3171"/>
              <a:t>    </a:t>
            </a:r>
            <a:endParaRPr sz="3171"/>
          </a:p>
        </p:txBody>
      </p:sp>
      <p:grpSp>
        <p:nvGrpSpPr>
          <p:cNvPr id="6" name="object 6"/>
          <p:cNvGrpSpPr/>
          <p:nvPr/>
        </p:nvGrpSpPr>
        <p:grpSpPr>
          <a:xfrm>
            <a:off x="5897823" y="2334126"/>
            <a:ext cx="6181881" cy="4053842"/>
            <a:chOff x="1622425" y="2891459"/>
            <a:chExt cx="3613150" cy="2517775"/>
          </a:xfrm>
        </p:grpSpPr>
        <p:pic>
          <p:nvPicPr>
            <p:cNvPr id="7" name="object 7"/>
            <p:cNvPicPr/>
            <p:nvPr/>
          </p:nvPicPr>
          <p:blipFill>
            <a:blip r:embed="rId2" cstate="print"/>
            <a:stretch>
              <a:fillRect/>
            </a:stretch>
          </p:blipFill>
          <p:spPr>
            <a:xfrm>
              <a:off x="1628775" y="2897809"/>
              <a:ext cx="3600450" cy="2505075"/>
            </a:xfrm>
            <a:prstGeom prst="rect">
              <a:avLst/>
            </a:prstGeom>
          </p:spPr>
        </p:pic>
        <p:sp>
          <p:nvSpPr>
            <p:cNvPr id="8" name="object 8"/>
            <p:cNvSpPr/>
            <p:nvPr/>
          </p:nvSpPr>
          <p:spPr>
            <a:xfrm>
              <a:off x="1622425" y="2891459"/>
              <a:ext cx="3613150" cy="2517775"/>
            </a:xfrm>
            <a:custGeom>
              <a:avLst/>
              <a:gdLst/>
              <a:ahLst/>
              <a:cxnLst/>
              <a:rect l="l" t="t" r="r" b="b"/>
              <a:pathLst>
                <a:path w="3613150" h="2517775">
                  <a:moveTo>
                    <a:pt x="0" y="0"/>
                  </a:moveTo>
                  <a:lnTo>
                    <a:pt x="3613150" y="0"/>
                  </a:lnTo>
                </a:path>
                <a:path w="3613150" h="2517775">
                  <a:moveTo>
                    <a:pt x="0" y="0"/>
                  </a:moveTo>
                  <a:lnTo>
                    <a:pt x="0" y="2517775"/>
                  </a:lnTo>
                </a:path>
                <a:path w="3613150" h="2517775">
                  <a:moveTo>
                    <a:pt x="3613150" y="0"/>
                  </a:moveTo>
                  <a:lnTo>
                    <a:pt x="3613150" y="2517775"/>
                  </a:lnTo>
                </a:path>
                <a:path w="3613150" h="2517775">
                  <a:moveTo>
                    <a:pt x="0" y="2517775"/>
                  </a:moveTo>
                  <a:lnTo>
                    <a:pt x="3613150" y="2517775"/>
                  </a:lnTo>
                </a:path>
              </a:pathLst>
            </a:custGeom>
            <a:ln w="12700">
              <a:solidFill>
                <a:srgbClr val="000000"/>
              </a:solidFill>
            </a:ln>
          </p:spPr>
          <p:txBody>
            <a:bodyPr wrap="square" lIns="0" tIns="0" rIns="0" bIns="0" rtlCol="0"/>
            <a:lstStyle/>
            <a:p>
              <a:endParaRPr sz="3200"/>
            </a:p>
          </p:txBody>
        </p:sp>
      </p:grpSp>
      <p:sp>
        <p:nvSpPr>
          <p:cNvPr id="4" name="Slide Number Placeholder 3">
            <a:extLst>
              <a:ext uri="{FF2B5EF4-FFF2-40B4-BE49-F238E27FC236}">
                <a16:creationId xmlns:a16="http://schemas.microsoft.com/office/drawing/2014/main" id="{9947C8A0-14FF-C088-4FB3-C493C10A6EAF}"/>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13</a:t>
            </a:fld>
            <a:r>
              <a:rPr spc="-53"/>
              <a:t> </a:t>
            </a:r>
            <a:r>
              <a:t>]</a:t>
            </a:r>
            <a:endParaRPr dirty="0"/>
          </a:p>
        </p:txBody>
      </p:sp>
    </p:spTree>
    <p:extLst>
      <p:ext uri="{BB962C8B-B14F-4D97-AF65-F5344CB8AC3E}">
        <p14:creationId xmlns:p14="http://schemas.microsoft.com/office/powerpoint/2010/main" val="43309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54919" y="579232"/>
            <a:ext cx="13510054" cy="5877605"/>
          </a:xfrm>
          <a:prstGeom prst="rect">
            <a:avLst/>
          </a:prstGeom>
        </p:spPr>
        <p:txBody>
          <a:bodyPr vert="horz" wrap="square" lIns="0" tIns="22577" rIns="0" bIns="0" rtlCol="0">
            <a:spAutoFit/>
          </a:bodyPr>
          <a:lstStyle/>
          <a:p>
            <a:pPr marL="22577">
              <a:spcBef>
                <a:spcPts val="177"/>
              </a:spcBef>
            </a:pPr>
            <a:r>
              <a:rPr lang="en-US" sz="3171"/>
              <a:t>   </a:t>
            </a:r>
            <a:r>
              <a:rPr sz="3171"/>
              <a:t>The </a:t>
            </a:r>
            <a:r>
              <a:rPr sz="3171" dirty="0"/>
              <a:t>steps to print the default tkinter variable value are as follows:</a:t>
            </a:r>
            <a:endParaRPr sz="3171"/>
          </a:p>
          <a:p>
            <a:pPr marL="1106205" indent="-302512">
              <a:spcBef>
                <a:spcPts val="1715"/>
              </a:spcBef>
              <a:buAutoNum type="arabicPeriod"/>
              <a:tabLst>
                <a:tab pos="1106205" algn="l"/>
              </a:tabLst>
            </a:pPr>
            <a:r>
              <a:rPr sz="3171" dirty="0"/>
              <a:t>Create a new Python module and name it </a:t>
            </a:r>
            <a:r>
              <a:rPr sz="3171" dirty="0">
                <a:effectLst>
                  <a:outerShdw blurRad="38100" dist="38100" dir="2700000" algn="tl">
                    <a:srgbClr val="000000">
                      <a:alpha val="43137"/>
                    </a:srgbClr>
                  </a:outerShdw>
                </a:effectLst>
              </a:rPr>
              <a:t>GUI_PyVar_Get.</a:t>
            </a:r>
            <a:r>
              <a:rPr sz="3171">
                <a:effectLst>
                  <a:outerShdw blurRad="38100" dist="38100" dir="2700000" algn="tl">
                    <a:srgbClr val="000000">
                      <a:alpha val="43137"/>
                    </a:srgbClr>
                  </a:outerShdw>
                </a:effectLst>
              </a:rPr>
              <a:t>py.</a:t>
            </a:r>
            <a:endParaRPr lang="en-US" sz="3171">
              <a:effectLst>
                <a:outerShdw blurRad="38100" dist="38100" dir="2700000" algn="tl">
                  <a:srgbClr val="000000">
                    <a:alpha val="43137"/>
                  </a:srgbClr>
                </a:outerShdw>
              </a:effectLst>
            </a:endParaRPr>
          </a:p>
          <a:p>
            <a:pPr marL="1106205" indent="-302512">
              <a:spcBef>
                <a:spcPts val="506"/>
              </a:spcBef>
              <a:buAutoNum type="arabicPeriod"/>
              <a:tabLst>
                <a:tab pos="1106205" algn="l"/>
              </a:tabLst>
            </a:pPr>
            <a:r>
              <a:rPr sz="3171"/>
              <a:t>Type </a:t>
            </a:r>
            <a:r>
              <a:rPr sz="3171" dirty="0"/>
              <a:t>the following code into the module:</a:t>
            </a:r>
            <a:endParaRPr sz="3171"/>
          </a:p>
          <a:p>
            <a:pPr marL="1443709">
              <a:spcBef>
                <a:spcPts val="1590"/>
              </a:spcBef>
            </a:pPr>
            <a:r>
              <a:rPr sz="3171" dirty="0"/>
              <a:t>import tkinter as tk</a:t>
            </a:r>
            <a:endParaRPr sz="3171"/>
          </a:p>
          <a:p>
            <a:pPr marL="1443709" marR="3544371"/>
            <a:r>
              <a:rPr sz="3171" dirty="0">
                <a:solidFill>
                  <a:schemeClr val="accent3">
                    <a:lumMod val="50000"/>
                  </a:schemeClr>
                </a:solidFill>
              </a:rPr>
              <a:t># Create instance of tkinter  win = tk.Tk()</a:t>
            </a:r>
            <a:endParaRPr sz="3171">
              <a:solidFill>
                <a:schemeClr val="accent3">
                  <a:lumMod val="50000"/>
                </a:schemeClr>
              </a:solidFill>
            </a:endParaRPr>
          </a:p>
          <a:p>
            <a:pPr marL="1443709" marR="1228113"/>
            <a:r>
              <a:rPr sz="3171" dirty="0">
                <a:solidFill>
                  <a:schemeClr val="accent3">
                    <a:lumMod val="50000"/>
                  </a:schemeClr>
                </a:solidFill>
              </a:rPr>
              <a:t># Print out the default tkinter variable values  intData = tk.IntVar()</a:t>
            </a:r>
            <a:endParaRPr sz="3171">
              <a:solidFill>
                <a:schemeClr val="accent3">
                  <a:lumMod val="50000"/>
                </a:schemeClr>
              </a:solidFill>
            </a:endParaRPr>
          </a:p>
          <a:p>
            <a:pPr marL="1443709" marR="4520767"/>
            <a:endParaRPr lang="en-US" sz="3171"/>
          </a:p>
          <a:p>
            <a:pPr marL="1443709" marR="4520767"/>
            <a:r>
              <a:rPr sz="3171"/>
              <a:t>print</a:t>
            </a:r>
            <a:r>
              <a:rPr sz="3171" dirty="0"/>
              <a:t>(intData)  print(intData.get())</a:t>
            </a:r>
            <a:endParaRPr sz="3171"/>
          </a:p>
          <a:p>
            <a:pPr marL="1443709"/>
            <a:r>
              <a:rPr sz="3171" dirty="0">
                <a:solidFill>
                  <a:schemeClr val="accent3">
                    <a:lumMod val="50000"/>
                  </a:schemeClr>
                </a:solidFill>
              </a:rPr>
              <a:t># Set a breakpoint here to see the values in </a:t>
            </a:r>
            <a:r>
              <a:rPr sz="3171">
                <a:solidFill>
                  <a:schemeClr val="accent3">
                    <a:lumMod val="50000"/>
                  </a:schemeClr>
                </a:solidFill>
              </a:rPr>
              <a:t>the debugger</a:t>
            </a:r>
            <a:endParaRPr lang="en-US" sz="3171">
              <a:solidFill>
                <a:schemeClr val="accent3">
                  <a:lumMod val="50000"/>
                </a:schemeClr>
              </a:solidFill>
            </a:endParaRPr>
          </a:p>
          <a:p>
            <a:pPr marL="1443709"/>
            <a:endParaRPr lang="en-US" sz="3171"/>
          </a:p>
          <a:p>
            <a:pPr marL="1443709"/>
            <a:r>
              <a:rPr lang="en-US" sz="3171"/>
              <a:t>print()</a:t>
            </a:r>
          </a:p>
        </p:txBody>
      </p:sp>
      <p:sp>
        <p:nvSpPr>
          <p:cNvPr id="11" name="object 2">
            <a:extLst>
              <a:ext uri="{FF2B5EF4-FFF2-40B4-BE49-F238E27FC236}">
                <a16:creationId xmlns:a16="http://schemas.microsoft.com/office/drawing/2014/main" id="{4D3C91A9-5068-934C-E8CA-C41702C0C902}"/>
              </a:ext>
            </a:extLst>
          </p:cNvPr>
          <p:cNvSpPr txBox="1"/>
          <p:nvPr/>
        </p:nvSpPr>
        <p:spPr>
          <a:xfrm>
            <a:off x="1313868" y="-36966"/>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12" name="object 3">
            <a:extLst>
              <a:ext uri="{FF2B5EF4-FFF2-40B4-BE49-F238E27FC236}">
                <a16:creationId xmlns:a16="http://schemas.microsoft.com/office/drawing/2014/main" id="{BEBD3DF7-8F6D-D322-8DD1-99E8B93FF8E8}"/>
              </a:ext>
            </a:extLst>
          </p:cNvPr>
          <p:cNvSpPr txBox="1"/>
          <p:nvPr/>
        </p:nvSpPr>
        <p:spPr>
          <a:xfrm>
            <a:off x="9936186" y="-36966"/>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13" name="object 4">
            <a:extLst>
              <a:ext uri="{FF2B5EF4-FFF2-40B4-BE49-F238E27FC236}">
                <a16:creationId xmlns:a16="http://schemas.microsoft.com/office/drawing/2014/main" id="{F1EB2154-C046-DCA5-3F76-A51EC0023390}"/>
              </a:ext>
            </a:extLst>
          </p:cNvPr>
          <p:cNvSpPr/>
          <p:nvPr/>
        </p:nvSpPr>
        <p:spPr>
          <a:xfrm>
            <a:off x="1280003" y="326083"/>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Slide Number Placeholder 2">
            <a:extLst>
              <a:ext uri="{FF2B5EF4-FFF2-40B4-BE49-F238E27FC236}">
                <a16:creationId xmlns:a16="http://schemas.microsoft.com/office/drawing/2014/main" id="{C64975EE-0EFD-6A70-5C8E-913D123FB0D1}"/>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14</a:t>
            </a:fld>
            <a:r>
              <a:rPr spc="-53"/>
              <a:t> </a:t>
            </a:r>
            <a:r>
              <a:t>]</a:t>
            </a:r>
            <a:endParaRPr dirty="0"/>
          </a:p>
        </p:txBody>
      </p:sp>
    </p:spTree>
    <p:extLst>
      <p:ext uri="{BB962C8B-B14F-4D97-AF65-F5344CB8AC3E}">
        <p14:creationId xmlns:p14="http://schemas.microsoft.com/office/powerpoint/2010/main" val="109901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7620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7620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439249"/>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7" name="object 7"/>
          <p:cNvSpPr txBox="1"/>
          <p:nvPr/>
        </p:nvSpPr>
        <p:spPr>
          <a:xfrm>
            <a:off x="457200" y="753894"/>
            <a:ext cx="12741189" cy="998706"/>
          </a:xfrm>
          <a:prstGeom prst="rect">
            <a:avLst/>
          </a:prstGeom>
        </p:spPr>
        <p:txBody>
          <a:bodyPr vert="horz" wrap="square" lIns="0" tIns="22577" rIns="0" bIns="0" rtlCol="0">
            <a:spAutoFit/>
          </a:bodyPr>
          <a:lstStyle/>
          <a:p>
            <a:pPr marL="22577"/>
            <a:r>
              <a:rPr sz="3171"/>
              <a:t>3. </a:t>
            </a:r>
            <a:r>
              <a:rPr lang="en-US" sz="3171"/>
              <a:t>Run the code, optionally setting a breakpoint in your IDE in the </a:t>
            </a:r>
            <a:br>
              <a:rPr lang="en-US" sz="3171"/>
            </a:br>
            <a:r>
              <a:rPr lang="en-US" sz="3171"/>
              <a:t>final print() statement:</a:t>
            </a:r>
            <a:endParaRPr sz="3171"/>
          </a:p>
        </p:txBody>
      </p:sp>
      <p:grpSp>
        <p:nvGrpSpPr>
          <p:cNvPr id="8" name="object 8"/>
          <p:cNvGrpSpPr/>
          <p:nvPr/>
        </p:nvGrpSpPr>
        <p:grpSpPr>
          <a:xfrm>
            <a:off x="5715000" y="1388762"/>
            <a:ext cx="6330093" cy="5393038"/>
            <a:chOff x="1549400" y="1672158"/>
            <a:chExt cx="3759200" cy="4035425"/>
          </a:xfrm>
        </p:grpSpPr>
        <p:pic>
          <p:nvPicPr>
            <p:cNvPr id="9" name="object 9"/>
            <p:cNvPicPr/>
            <p:nvPr/>
          </p:nvPicPr>
          <p:blipFill>
            <a:blip r:embed="rId2" cstate="print"/>
            <a:stretch>
              <a:fillRect/>
            </a:stretch>
          </p:blipFill>
          <p:spPr>
            <a:xfrm>
              <a:off x="1562100" y="1684858"/>
              <a:ext cx="3733800" cy="4010025"/>
            </a:xfrm>
            <a:prstGeom prst="rect">
              <a:avLst/>
            </a:prstGeom>
          </p:spPr>
        </p:pic>
        <p:sp>
          <p:nvSpPr>
            <p:cNvPr id="10" name="object 10"/>
            <p:cNvSpPr/>
            <p:nvPr/>
          </p:nvSpPr>
          <p:spPr>
            <a:xfrm>
              <a:off x="1555750" y="1678508"/>
              <a:ext cx="3746500" cy="4022725"/>
            </a:xfrm>
            <a:custGeom>
              <a:avLst/>
              <a:gdLst/>
              <a:ahLst/>
              <a:cxnLst/>
              <a:rect l="l" t="t" r="r" b="b"/>
              <a:pathLst>
                <a:path w="3746500" h="4022725">
                  <a:moveTo>
                    <a:pt x="0" y="0"/>
                  </a:moveTo>
                  <a:lnTo>
                    <a:pt x="3746500" y="0"/>
                  </a:lnTo>
                </a:path>
                <a:path w="3746500" h="4022725">
                  <a:moveTo>
                    <a:pt x="0" y="0"/>
                  </a:moveTo>
                  <a:lnTo>
                    <a:pt x="0" y="4022724"/>
                  </a:lnTo>
                </a:path>
                <a:path w="3746500" h="4022725">
                  <a:moveTo>
                    <a:pt x="3746500" y="0"/>
                  </a:moveTo>
                  <a:lnTo>
                    <a:pt x="3746500" y="4022724"/>
                  </a:lnTo>
                </a:path>
                <a:path w="3746500" h="4022725">
                  <a:moveTo>
                    <a:pt x="0" y="4022724"/>
                  </a:moveTo>
                  <a:lnTo>
                    <a:pt x="3746500" y="4022724"/>
                  </a:lnTo>
                </a:path>
              </a:pathLst>
            </a:custGeom>
            <a:ln w="12700">
              <a:solidFill>
                <a:srgbClr val="000000"/>
              </a:solidFill>
            </a:ln>
          </p:spPr>
          <p:txBody>
            <a:bodyPr wrap="square" lIns="0" tIns="0" rIns="0" bIns="0" rtlCol="0"/>
            <a:lstStyle/>
            <a:p>
              <a:endParaRPr sz="3200"/>
            </a:p>
          </p:txBody>
        </p:sp>
      </p:grpSp>
      <p:sp>
        <p:nvSpPr>
          <p:cNvPr id="5" name="Slide Number Placeholder 4">
            <a:extLst>
              <a:ext uri="{FF2B5EF4-FFF2-40B4-BE49-F238E27FC236}">
                <a16:creationId xmlns:a16="http://schemas.microsoft.com/office/drawing/2014/main" id="{F4CC7AE4-30EF-0D6E-E1CF-8CF3E9F18420}"/>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15</a:t>
            </a:fld>
            <a:r>
              <a:rPr spc="-53"/>
              <a:t> </a:t>
            </a:r>
            <a:r>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39252"/>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598397" y="76200"/>
            <a:ext cx="11099333" cy="6339655"/>
          </a:xfrm>
          <a:prstGeom prst="rect">
            <a:avLst/>
          </a:prstGeom>
        </p:spPr>
        <p:txBody>
          <a:bodyPr vert="horz" wrap="square" lIns="0" tIns="22577" rIns="0" bIns="0" rtlCol="0">
            <a:spAutoFit/>
          </a:bodyPr>
          <a:lstStyle/>
          <a:p>
            <a:pPr marL="79015">
              <a:spcBef>
                <a:spcPts val="177"/>
              </a:spcBef>
              <a:tabLst>
                <a:tab pos="8699509" algn="l"/>
              </a:tabLst>
            </a:pPr>
            <a:r>
              <a:rPr lang="en-US" sz="1777" i="1">
                <a:latin typeface="Palatino Linotype"/>
                <a:cs typeface="Palatino Linotype"/>
              </a:rPr>
              <a:t>          </a:t>
            </a:r>
            <a:r>
              <a:rPr sz="1777" i="1">
                <a:latin typeface="Palatino Linotype"/>
                <a:cs typeface="Palatino Linotype"/>
              </a:rPr>
              <a:t>Data </a:t>
            </a:r>
            <a:r>
              <a:rPr sz="1777" i="1" dirty="0">
                <a:latin typeface="Palatino Linotype"/>
                <a:cs typeface="Palatino Linotype"/>
              </a:rPr>
              <a:t>and Classes</a:t>
            </a:r>
            <a:r>
              <a:rPr sz="1777" i="1">
                <a:latin typeface="Palatino Linotype"/>
                <a:cs typeface="Palatino Linotype"/>
              </a:rPr>
              <a:t>	</a:t>
            </a:r>
            <a:r>
              <a:rPr lang="en-US" sz="1777" i="1">
                <a:latin typeface="Palatino Linotype"/>
                <a:cs typeface="Palatino Linotype"/>
              </a:rPr>
              <a:t>           </a:t>
            </a:r>
            <a:r>
              <a:rPr sz="1777" i="1">
                <a:latin typeface="Palatino Linotype"/>
                <a:cs typeface="Palatino Linotype"/>
              </a:rPr>
              <a:t>Chapter </a:t>
            </a:r>
            <a:r>
              <a:rPr sz="1777" i="1" dirty="0">
                <a:latin typeface="Palatino Linotype"/>
                <a:cs typeface="Palatino Linotype"/>
              </a:rPr>
              <a:t>4</a:t>
            </a:r>
            <a:endParaRPr sz="1777">
              <a:latin typeface="Palatino Linotype"/>
              <a:cs typeface="Palatino Linotype"/>
            </a:endParaRPr>
          </a:p>
          <a:p>
            <a:pPr>
              <a:spcBef>
                <a:spcPts val="53"/>
              </a:spcBef>
            </a:pPr>
            <a:endParaRPr sz="1689">
              <a:latin typeface="Palatino Linotype"/>
              <a:cs typeface="Palatino Linotype"/>
            </a:endParaRPr>
          </a:p>
          <a:p>
            <a:pPr marL="22577">
              <a:lnSpc>
                <a:spcPct val="150000"/>
              </a:lnSpc>
            </a:pPr>
            <a:r>
              <a:rPr lang="en-US" sz="4036" b="1">
                <a:solidFill>
                  <a:schemeClr val="accent6">
                    <a:lumMod val="50000"/>
                  </a:schemeClr>
                </a:solidFill>
              </a:rPr>
              <a:t>2_ </a:t>
            </a:r>
            <a:r>
              <a:rPr sz="4036" b="1">
                <a:solidFill>
                  <a:schemeClr val="accent6">
                    <a:lumMod val="50000"/>
                  </a:schemeClr>
                </a:solidFill>
              </a:rPr>
              <a:t>How </a:t>
            </a:r>
            <a:r>
              <a:rPr sz="4036" b="1" dirty="0">
                <a:solidFill>
                  <a:schemeClr val="accent6">
                    <a:lumMod val="50000"/>
                  </a:schemeClr>
                </a:solidFill>
              </a:rPr>
              <a:t>to get data from </a:t>
            </a:r>
            <a:r>
              <a:rPr sz="4036" b="1">
                <a:solidFill>
                  <a:schemeClr val="accent6">
                    <a:lumMod val="50000"/>
                  </a:schemeClr>
                </a:solidFill>
              </a:rPr>
              <a:t>a widget</a:t>
            </a:r>
            <a:endParaRPr lang="en-US" sz="4036" b="1">
              <a:solidFill>
                <a:schemeClr val="accent6">
                  <a:lumMod val="50000"/>
                </a:schemeClr>
              </a:solidFill>
            </a:endParaRPr>
          </a:p>
          <a:p>
            <a:pPr marL="22577" marR="74500" algn="just">
              <a:lnSpc>
                <a:spcPct val="101800"/>
              </a:lnSpc>
              <a:spcBef>
                <a:spcPts val="623"/>
              </a:spcBef>
            </a:pPr>
            <a:r>
              <a:rPr sz="3000">
                <a:latin typeface="Times New Roman" panose="02020603050405020304" pitchFamily="18" charset="0"/>
                <a:cs typeface="Times New Roman" panose="02020603050405020304" pitchFamily="18" charset="0"/>
              </a:rPr>
              <a:t>When </a:t>
            </a:r>
            <a:r>
              <a:rPr sz="3000" dirty="0">
                <a:latin typeface="Times New Roman" panose="02020603050405020304" pitchFamily="18" charset="0"/>
                <a:cs typeface="Times New Roman" panose="02020603050405020304" pitchFamily="18" charset="0"/>
              </a:rPr>
              <a:t>the user enters data, we want to do something with it in our code. This recipe shows  how to capture data in a variable. In the previous recipe, we created several tkinter class  variables. They were standalone. Now, we are connecting them to our GUI, using the data  we get from the GUI, and storing them in Python variables.</a:t>
            </a:r>
            <a:endParaRPr sz="3000">
              <a:latin typeface="Times New Roman" panose="02020603050405020304" pitchFamily="18" charset="0"/>
              <a:cs typeface="Times New Roman" panose="02020603050405020304" pitchFamily="18" charset="0"/>
            </a:endParaRPr>
          </a:p>
          <a:p>
            <a:pPr marL="22577">
              <a:spcBef>
                <a:spcPts val="9"/>
              </a:spcBef>
            </a:pPr>
            <a:endParaRPr lang="en-US" b="1">
              <a:latin typeface="Times New Roman" panose="02020603050405020304" pitchFamily="18" charset="0"/>
              <a:cs typeface="Times New Roman" panose="02020603050405020304" pitchFamily="18" charset="0"/>
            </a:endParaRPr>
          </a:p>
          <a:p>
            <a:pPr marL="22577">
              <a:spcBef>
                <a:spcPts val="9"/>
              </a:spcBef>
            </a:pPr>
            <a:r>
              <a:rPr sz="3000" b="1">
                <a:latin typeface="Times New Roman" panose="02020603050405020304" pitchFamily="18" charset="0"/>
                <a:cs typeface="Times New Roman" panose="02020603050405020304" pitchFamily="18" charset="0"/>
              </a:rPr>
              <a:t>Getting </a:t>
            </a:r>
            <a:r>
              <a:rPr sz="3000" b="1" dirty="0">
                <a:latin typeface="Times New Roman" panose="02020603050405020304" pitchFamily="18" charset="0"/>
                <a:cs typeface="Times New Roman" panose="02020603050405020304" pitchFamily="18" charset="0"/>
              </a:rPr>
              <a:t>ready</a:t>
            </a:r>
            <a:endParaRPr sz="3000" b="1">
              <a:latin typeface="Times New Roman" panose="02020603050405020304" pitchFamily="18" charset="0"/>
              <a:cs typeface="Times New Roman" panose="02020603050405020304" pitchFamily="18" charset="0"/>
            </a:endParaRPr>
          </a:p>
          <a:p>
            <a:pPr marL="22577" marR="460540" algn="just">
              <a:lnSpc>
                <a:spcPct val="104200"/>
              </a:lnSpc>
              <a:spcBef>
                <a:spcPts val="549"/>
              </a:spcBef>
            </a:pPr>
            <a:r>
              <a:rPr sz="3000" dirty="0">
                <a:latin typeface="Times New Roman" panose="02020603050405020304" pitchFamily="18" charset="0"/>
                <a:cs typeface="Times New Roman" panose="02020603050405020304" pitchFamily="18" charset="0"/>
              </a:rPr>
              <a:t>We will continue using the Python GUI we were building in Chapter 3, Look and Feel  Customization. We'll reuse and enhance the code from GUI_progressbar.py from that  </a:t>
            </a:r>
            <a:r>
              <a:rPr sz="3000">
                <a:latin typeface="Times New Roman" panose="02020603050405020304" pitchFamily="18" charset="0"/>
                <a:cs typeface="Times New Roman" panose="02020603050405020304" pitchFamily="18" charset="0"/>
              </a:rPr>
              <a:t>chapter.</a:t>
            </a:r>
            <a:endParaRPr sz="1333">
              <a:latin typeface="Palatino Linotype"/>
              <a:cs typeface="Palatino Linotype"/>
            </a:endParaRPr>
          </a:p>
        </p:txBody>
      </p:sp>
      <p:sp>
        <p:nvSpPr>
          <p:cNvPr id="4" name="Slide Number Placeholder 3">
            <a:extLst>
              <a:ext uri="{FF2B5EF4-FFF2-40B4-BE49-F238E27FC236}">
                <a16:creationId xmlns:a16="http://schemas.microsoft.com/office/drawing/2014/main" id="{A80719D7-37C0-BFE2-1734-0E4F56F518E9}"/>
              </a:ext>
            </a:extLst>
          </p:cNvPr>
          <p:cNvSpPr>
            <a:spLocks noGrp="1"/>
          </p:cNvSpPr>
          <p:nvPr>
            <p:ph type="sldNum" sz="quarter" idx="7"/>
          </p:nvPr>
        </p:nvSpPr>
        <p:spPr>
          <a:xfrm>
            <a:off x="5562600" y="65735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16</a:t>
            </a:fld>
            <a:r>
              <a:rPr spc="-53"/>
              <a:t> </a:t>
            </a:r>
            <a:r>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30455"/>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304800" y="127045"/>
            <a:ext cx="11453560" cy="6807155"/>
          </a:xfrm>
          <a:prstGeom prst="rect">
            <a:avLst/>
          </a:prstGeom>
        </p:spPr>
        <p:txBody>
          <a:bodyPr vert="horz" wrap="square" lIns="0" tIns="22577" rIns="0" bIns="0" rtlCol="0">
            <a:spAutoFit/>
          </a:bodyPr>
          <a:lstStyle/>
          <a:p>
            <a:pPr marL="79015">
              <a:spcBef>
                <a:spcPts val="177"/>
              </a:spcBef>
              <a:tabLst>
                <a:tab pos="8699509" algn="l"/>
              </a:tabLst>
            </a:pPr>
            <a:r>
              <a:rPr lang="en-US" sz="1777" i="1">
                <a:latin typeface="Palatino Linotype"/>
                <a:cs typeface="Palatino Linotype"/>
              </a:rPr>
              <a:t>                 </a:t>
            </a:r>
            <a:r>
              <a:rPr sz="1777" i="1">
                <a:latin typeface="Palatino Linotype"/>
                <a:cs typeface="Palatino Linotype"/>
              </a:rPr>
              <a:t>Data </a:t>
            </a:r>
            <a:r>
              <a:rPr sz="1777" i="1" dirty="0">
                <a:latin typeface="Palatino Linotype"/>
                <a:cs typeface="Palatino Linotype"/>
              </a:rPr>
              <a:t>and Classes</a:t>
            </a:r>
            <a:r>
              <a:rPr sz="1777" i="1">
                <a:latin typeface="Palatino Linotype"/>
                <a:cs typeface="Palatino Linotype"/>
              </a:rPr>
              <a:t>	</a:t>
            </a:r>
            <a:r>
              <a:rPr lang="en-US" sz="1777" i="1">
                <a:latin typeface="Palatino Linotype"/>
                <a:cs typeface="Palatino Linotype"/>
              </a:rPr>
              <a:t>           </a:t>
            </a:r>
            <a:r>
              <a:rPr sz="1777" i="1">
                <a:latin typeface="Palatino Linotype"/>
                <a:cs typeface="Palatino Linotype"/>
              </a:rPr>
              <a:t>Chapter </a:t>
            </a:r>
            <a:r>
              <a:rPr sz="1777" i="1" dirty="0">
                <a:latin typeface="Palatino Linotype"/>
                <a:cs typeface="Palatino Linotype"/>
              </a:rPr>
              <a:t>4</a:t>
            </a:r>
            <a:endParaRPr sz="1777">
              <a:latin typeface="Palatino Linotype"/>
              <a:cs typeface="Palatino Linotype"/>
            </a:endParaRPr>
          </a:p>
          <a:p>
            <a:pPr>
              <a:spcBef>
                <a:spcPts val="53"/>
              </a:spcBef>
            </a:pPr>
            <a:endParaRPr sz="1689">
              <a:latin typeface="Palatino Linotype"/>
              <a:cs typeface="Palatino Linotype"/>
            </a:endParaRPr>
          </a:p>
          <a:p>
            <a:pPr>
              <a:lnSpc>
                <a:spcPct val="100000"/>
              </a:lnSpc>
            </a:pPr>
            <a:endParaRPr sz="1777">
              <a:latin typeface="Palatino Linotype"/>
              <a:cs typeface="Palatino Linotype"/>
            </a:endParaRPr>
          </a:p>
          <a:p>
            <a:pPr marL="22577"/>
            <a:r>
              <a:rPr sz="3171" b="1"/>
              <a:t>How </a:t>
            </a:r>
            <a:r>
              <a:rPr sz="3171" b="1" dirty="0"/>
              <a:t>to do it…</a:t>
            </a:r>
            <a:endParaRPr sz="3171" b="1"/>
          </a:p>
          <a:p>
            <a:pPr marL="22577" algn="just">
              <a:spcBef>
                <a:spcPts val="800"/>
              </a:spcBef>
            </a:pPr>
            <a:r>
              <a:rPr sz="3171" dirty="0"/>
              <a:t>We will assign a value from our GUI to a Python variable:</a:t>
            </a:r>
            <a:endParaRPr sz="3171"/>
          </a:p>
          <a:p>
            <a:pPr marL="1106205" marR="284453" indent="-302512">
              <a:lnSpc>
                <a:spcPct val="105400"/>
              </a:lnSpc>
              <a:spcBef>
                <a:spcPts val="1476"/>
              </a:spcBef>
              <a:buAutoNum type="arabicPeriod"/>
              <a:tabLst>
                <a:tab pos="1106205" algn="l"/>
              </a:tabLst>
            </a:pPr>
            <a:r>
              <a:rPr sz="3171" dirty="0"/>
              <a:t>Open GUI_progressbar.py from Chapter 3</a:t>
            </a:r>
            <a:r>
              <a:rPr sz="3171"/>
              <a:t>, </a:t>
            </a:r>
            <a:br>
              <a:rPr lang="en-US" sz="3171"/>
            </a:br>
            <a:r>
              <a:rPr sz="3171"/>
              <a:t>Look </a:t>
            </a:r>
            <a:r>
              <a:rPr sz="3171" dirty="0"/>
              <a:t>and Feel Customization, and  save the module as GUI_data_from_widget.</a:t>
            </a:r>
            <a:r>
              <a:rPr sz="3171"/>
              <a:t>py.</a:t>
            </a:r>
            <a:endParaRPr lang="en-US" sz="3171"/>
          </a:p>
          <a:p>
            <a:pPr marL="1106205" marR="284453" indent="-302512">
              <a:lnSpc>
                <a:spcPct val="105400"/>
              </a:lnSpc>
              <a:spcBef>
                <a:spcPts val="1476"/>
              </a:spcBef>
              <a:buAutoNum type="arabicPeriod"/>
              <a:tabLst>
                <a:tab pos="1106205" algn="l"/>
              </a:tabLst>
            </a:pPr>
            <a:endParaRPr sz="3171"/>
          </a:p>
          <a:p>
            <a:pPr marL="1106205" marR="244946" indent="-302512">
              <a:spcBef>
                <a:spcPts val="506"/>
              </a:spcBef>
              <a:buAutoNum type="arabicPeriod"/>
              <a:tabLst>
                <a:tab pos="1106205" algn="l"/>
              </a:tabLst>
            </a:pPr>
            <a:r>
              <a:rPr sz="3171" dirty="0"/>
              <a:t>Add the following code toward the bottom of our module. Just above the main  event loop, add strData:</a:t>
            </a:r>
            <a:endParaRPr sz="3171"/>
          </a:p>
          <a:p>
            <a:pPr marL="1444839" marR="4016200">
              <a:spcBef>
                <a:spcPts val="1707"/>
              </a:spcBef>
            </a:pPr>
            <a:r>
              <a:rPr sz="3171" dirty="0"/>
              <a:t>strData = spin.get()  print("Spinbox value: " + </a:t>
            </a:r>
            <a:r>
              <a:rPr sz="3171"/>
              <a:t>strData)</a:t>
            </a:r>
          </a:p>
        </p:txBody>
      </p:sp>
      <p:sp>
        <p:nvSpPr>
          <p:cNvPr id="4" name="Slide Number Placeholder 3">
            <a:extLst>
              <a:ext uri="{FF2B5EF4-FFF2-40B4-BE49-F238E27FC236}">
                <a16:creationId xmlns:a16="http://schemas.microsoft.com/office/drawing/2014/main" id="{4C55DE42-0FC6-D757-0387-D54258E03A79}"/>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17</a:t>
            </a:fld>
            <a:r>
              <a:rPr spc="-53"/>
              <a:t> </a:t>
            </a:r>
            <a:r>
              <a:t>]</a:t>
            </a:r>
            <a:endParaRPr dirty="0"/>
          </a:p>
        </p:txBody>
      </p:sp>
    </p:spTree>
    <p:extLst>
      <p:ext uri="{BB962C8B-B14F-4D97-AF65-F5344CB8AC3E}">
        <p14:creationId xmlns:p14="http://schemas.microsoft.com/office/powerpoint/2010/main" val="362556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30455"/>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823784" y="67404"/>
            <a:ext cx="10934576" cy="2533678"/>
          </a:xfrm>
          <a:prstGeom prst="rect">
            <a:avLst/>
          </a:prstGeom>
        </p:spPr>
        <p:txBody>
          <a:bodyPr vert="horz" wrap="square" lIns="0" tIns="22577" rIns="0" bIns="0" rtlCol="0">
            <a:spAutoFit/>
          </a:bodyPr>
          <a:lstStyle/>
          <a:p>
            <a:pPr marL="79015">
              <a:spcBef>
                <a:spcPts val="177"/>
              </a:spcBef>
              <a:tabLst>
                <a:tab pos="8699509" algn="l"/>
              </a:tabLst>
            </a:pPr>
            <a:r>
              <a:rPr lang="en-US" sz="1777" i="1">
                <a:latin typeface="Palatino Linotype"/>
                <a:cs typeface="Palatino Linotype"/>
              </a:rPr>
              <a:t>       </a:t>
            </a:r>
            <a:r>
              <a:rPr sz="1777" i="1">
                <a:latin typeface="Palatino Linotype"/>
                <a:cs typeface="Palatino Linotype"/>
              </a:rPr>
              <a:t>Data </a:t>
            </a:r>
            <a:r>
              <a:rPr sz="1777" i="1" dirty="0">
                <a:latin typeface="Palatino Linotype"/>
                <a:cs typeface="Palatino Linotype"/>
              </a:rPr>
              <a:t>and Classes	Chapter 4</a:t>
            </a:r>
            <a:endParaRPr sz="1777">
              <a:latin typeface="Palatino Linotype"/>
              <a:cs typeface="Palatino Linotype"/>
            </a:endParaRPr>
          </a:p>
          <a:p>
            <a:pPr>
              <a:spcBef>
                <a:spcPts val="53"/>
              </a:spcBef>
            </a:pPr>
            <a:endParaRPr sz="1689">
              <a:latin typeface="Palatino Linotype"/>
              <a:cs typeface="Palatino Linotype"/>
            </a:endParaRPr>
          </a:p>
          <a:p>
            <a:pPr>
              <a:spcBef>
                <a:spcPts val="36"/>
              </a:spcBef>
            </a:pPr>
            <a:endParaRPr sz="3171"/>
          </a:p>
          <a:p>
            <a:pPr marL="1106205" indent="-302512">
              <a:buAutoNum type="arabicPeriod" startAt="3"/>
              <a:tabLst>
                <a:tab pos="1106205" algn="l"/>
              </a:tabLst>
            </a:pPr>
            <a:r>
              <a:rPr sz="3171" dirty="0"/>
              <a:t>Add code to place the cursor into the name entry:</a:t>
            </a:r>
            <a:endParaRPr sz="3171"/>
          </a:p>
          <a:p>
            <a:pPr>
              <a:spcBef>
                <a:spcPts val="71"/>
              </a:spcBef>
            </a:pPr>
            <a:endParaRPr sz="3171"/>
          </a:p>
          <a:p>
            <a:pPr marL="1444839"/>
            <a:r>
              <a:rPr sz="3171" dirty="0"/>
              <a:t>name_entered.focus()</a:t>
            </a:r>
            <a:endParaRPr sz="3171"/>
          </a:p>
        </p:txBody>
      </p:sp>
      <p:sp>
        <p:nvSpPr>
          <p:cNvPr id="5" name="TextBox 4">
            <a:extLst>
              <a:ext uri="{FF2B5EF4-FFF2-40B4-BE49-F238E27FC236}">
                <a16:creationId xmlns:a16="http://schemas.microsoft.com/office/drawing/2014/main" id="{00A67E72-B6EE-462D-2AC3-7FAFC1FD1193}"/>
              </a:ext>
            </a:extLst>
          </p:cNvPr>
          <p:cNvSpPr txBox="1"/>
          <p:nvPr/>
        </p:nvSpPr>
        <p:spPr>
          <a:xfrm>
            <a:off x="1524000" y="3420979"/>
            <a:ext cx="6100010" cy="1067985"/>
          </a:xfrm>
          <a:prstGeom prst="rect">
            <a:avLst/>
          </a:prstGeom>
          <a:noFill/>
        </p:spPr>
        <p:txBody>
          <a:bodyPr wrap="square">
            <a:spAutoFit/>
          </a:bodyPr>
          <a:lstStyle/>
          <a:p>
            <a:pPr marL="323960" indent="-302512">
              <a:spcBef>
                <a:spcPts val="177"/>
              </a:spcBef>
              <a:buAutoNum type="arabicPeriod" startAt="4"/>
              <a:tabLst>
                <a:tab pos="325089" algn="l"/>
              </a:tabLst>
            </a:pPr>
            <a:r>
              <a:rPr lang="en-US" sz="3170"/>
              <a:t>Start the GUI:</a:t>
            </a:r>
          </a:p>
          <a:p>
            <a:pPr marL="662594"/>
            <a:r>
              <a:rPr lang="en-US" sz="3170"/>
              <a:t>		    win.mainloop()</a:t>
            </a:r>
          </a:p>
        </p:txBody>
      </p:sp>
      <p:sp>
        <p:nvSpPr>
          <p:cNvPr id="6" name="Slide Number Placeholder 5">
            <a:extLst>
              <a:ext uri="{FF2B5EF4-FFF2-40B4-BE49-F238E27FC236}">
                <a16:creationId xmlns:a16="http://schemas.microsoft.com/office/drawing/2014/main" id="{6905C01C-1046-C30C-BC27-4158C5127AB8}"/>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18</a:t>
            </a:fld>
            <a:r>
              <a:rPr spc="-53"/>
              <a:t> </a:t>
            </a:r>
            <a:r>
              <a:t>]</a:t>
            </a:r>
            <a:endParaRPr dirty="0"/>
          </a:p>
        </p:txBody>
      </p:sp>
    </p:spTree>
    <p:extLst>
      <p:ext uri="{BB962C8B-B14F-4D97-AF65-F5344CB8AC3E}">
        <p14:creationId xmlns:p14="http://schemas.microsoft.com/office/powerpoint/2010/main" val="104652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68" y="17951"/>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4" name="object 4"/>
          <p:cNvSpPr txBox="1"/>
          <p:nvPr/>
        </p:nvSpPr>
        <p:spPr>
          <a:xfrm>
            <a:off x="9936186" y="17951"/>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5" name="object 5"/>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8" name="object 8"/>
          <p:cNvSpPr txBox="1"/>
          <p:nvPr/>
        </p:nvSpPr>
        <p:spPr>
          <a:xfrm>
            <a:off x="762000" y="566949"/>
            <a:ext cx="10152822" cy="499851"/>
          </a:xfrm>
          <a:prstGeom prst="rect">
            <a:avLst/>
          </a:prstGeom>
        </p:spPr>
        <p:txBody>
          <a:bodyPr vert="horz" wrap="square" lIns="0" tIns="22577" rIns="0" bIns="0" rtlCol="0">
            <a:spAutoFit/>
          </a:bodyPr>
          <a:lstStyle/>
          <a:p>
            <a:pPr marL="323960" indent="-302512">
              <a:spcBef>
                <a:spcPts val="9"/>
              </a:spcBef>
              <a:buAutoNum type="arabicPeriod" startAt="5"/>
              <a:tabLst>
                <a:tab pos="325089" algn="l"/>
              </a:tabLst>
            </a:pPr>
            <a:r>
              <a:rPr sz="3100"/>
              <a:t>Running </a:t>
            </a:r>
            <a:r>
              <a:rPr sz="3100" dirty="0"/>
              <a:t>the code gives us the following result:</a:t>
            </a:r>
            <a:endParaRPr sz="3100"/>
          </a:p>
        </p:txBody>
      </p:sp>
      <p:grpSp>
        <p:nvGrpSpPr>
          <p:cNvPr id="9" name="object 9"/>
          <p:cNvGrpSpPr/>
          <p:nvPr/>
        </p:nvGrpSpPr>
        <p:grpSpPr>
          <a:xfrm>
            <a:off x="2677552" y="1295400"/>
            <a:ext cx="9192919" cy="4726850"/>
            <a:chOff x="1684337" y="2020773"/>
            <a:chExt cx="3489325" cy="1555750"/>
          </a:xfrm>
        </p:grpSpPr>
        <p:pic>
          <p:nvPicPr>
            <p:cNvPr id="10" name="object 10"/>
            <p:cNvPicPr/>
            <p:nvPr/>
          </p:nvPicPr>
          <p:blipFill>
            <a:blip r:embed="rId2" cstate="print"/>
            <a:stretch>
              <a:fillRect/>
            </a:stretch>
          </p:blipFill>
          <p:spPr>
            <a:xfrm>
              <a:off x="1690687" y="2027123"/>
              <a:ext cx="3476625" cy="1524000"/>
            </a:xfrm>
            <a:prstGeom prst="rect">
              <a:avLst/>
            </a:prstGeom>
          </p:spPr>
        </p:pic>
        <p:sp>
          <p:nvSpPr>
            <p:cNvPr id="11" name="object 11"/>
            <p:cNvSpPr/>
            <p:nvPr/>
          </p:nvSpPr>
          <p:spPr>
            <a:xfrm>
              <a:off x="1684337" y="2020773"/>
              <a:ext cx="3489325" cy="1555750"/>
            </a:xfrm>
            <a:custGeom>
              <a:avLst/>
              <a:gdLst/>
              <a:ahLst/>
              <a:cxnLst/>
              <a:rect l="l" t="t" r="r" b="b"/>
              <a:pathLst>
                <a:path w="3489325" h="1555750">
                  <a:moveTo>
                    <a:pt x="0" y="0"/>
                  </a:moveTo>
                  <a:lnTo>
                    <a:pt x="3489325" y="0"/>
                  </a:lnTo>
                </a:path>
                <a:path w="3489325" h="1555750">
                  <a:moveTo>
                    <a:pt x="0" y="0"/>
                  </a:moveTo>
                  <a:lnTo>
                    <a:pt x="0" y="1555750"/>
                  </a:lnTo>
                </a:path>
                <a:path w="3489325" h="1555750">
                  <a:moveTo>
                    <a:pt x="3489325" y="0"/>
                  </a:moveTo>
                  <a:lnTo>
                    <a:pt x="3489325" y="1555750"/>
                  </a:lnTo>
                </a:path>
                <a:path w="3489325" h="1555750">
                  <a:moveTo>
                    <a:pt x="0" y="1555750"/>
                  </a:moveTo>
                  <a:lnTo>
                    <a:pt x="3489325" y="1555750"/>
                  </a:lnTo>
                </a:path>
              </a:pathLst>
            </a:custGeom>
            <a:ln w="12700">
              <a:solidFill>
                <a:srgbClr val="000000"/>
              </a:solidFill>
            </a:ln>
          </p:spPr>
          <p:txBody>
            <a:bodyPr wrap="square" lIns="0" tIns="0" rIns="0" bIns="0" rtlCol="0"/>
            <a:lstStyle/>
            <a:p>
              <a:endParaRPr sz="3200"/>
            </a:p>
          </p:txBody>
        </p:sp>
      </p:grpSp>
      <p:sp>
        <p:nvSpPr>
          <p:cNvPr id="2" name="Slide Number Placeholder 1">
            <a:extLst>
              <a:ext uri="{FF2B5EF4-FFF2-40B4-BE49-F238E27FC236}">
                <a16:creationId xmlns:a16="http://schemas.microsoft.com/office/drawing/2014/main" id="{ABE68568-D799-1DD6-90C9-E5EB5D3C9349}"/>
              </a:ext>
            </a:extLst>
          </p:cNvPr>
          <p:cNvSpPr>
            <a:spLocks noGrp="1"/>
          </p:cNvSpPr>
          <p:nvPr>
            <p:ph type="sldNum" sz="quarter" idx="7"/>
          </p:nvPr>
        </p:nvSpPr>
        <p:spPr>
          <a:xfrm>
            <a:off x="5638800" y="66497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19</a:t>
            </a:fld>
            <a:r>
              <a:rPr spc="-53"/>
              <a:t> </a:t>
            </a:r>
            <a:r>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456850"/>
            <a:ext cx="10324662" cy="761461"/>
          </a:xfrm>
          <a:prstGeom prst="rect">
            <a:avLst/>
          </a:prstGeom>
        </p:spPr>
        <p:txBody>
          <a:bodyPr vert="horz" wrap="square" lIns="0" tIns="22577" rIns="0" bIns="0" rtlCol="0">
            <a:spAutoFit/>
          </a:bodyPr>
          <a:lstStyle/>
          <a:p>
            <a:pPr marL="4308555">
              <a:spcBef>
                <a:spcPts val="177"/>
              </a:spcBef>
            </a:pPr>
            <a:r>
              <a:rPr sz="4800" b="1" spc="-9" dirty="0">
                <a:solidFill>
                  <a:schemeClr val="accent6">
                    <a:lumMod val="50000"/>
                  </a:schemeClr>
                </a:solidFill>
                <a:effectLst>
                  <a:outerShdw blurRad="38100" dist="38100" dir="2700000" algn="tl">
                    <a:srgbClr val="000000">
                      <a:alpha val="43137"/>
                    </a:srgbClr>
                  </a:outerShdw>
                </a:effectLst>
                <a:latin typeface="Arial"/>
                <a:cs typeface="Arial"/>
              </a:rPr>
              <a:t>Data</a:t>
            </a:r>
            <a:r>
              <a:rPr sz="4800" b="1" spc="-89" dirty="0">
                <a:solidFill>
                  <a:schemeClr val="accent6">
                    <a:lumMod val="50000"/>
                  </a:schemeClr>
                </a:solidFill>
                <a:effectLst>
                  <a:outerShdw blurRad="38100" dist="38100" dir="2700000" algn="tl">
                    <a:srgbClr val="000000">
                      <a:alpha val="43137"/>
                    </a:srgbClr>
                  </a:outerShdw>
                </a:effectLst>
                <a:latin typeface="Arial"/>
                <a:cs typeface="Arial"/>
              </a:rPr>
              <a:t> </a:t>
            </a:r>
            <a:r>
              <a:rPr sz="4800" b="1" spc="-9" dirty="0">
                <a:solidFill>
                  <a:schemeClr val="accent6">
                    <a:lumMod val="50000"/>
                  </a:schemeClr>
                </a:solidFill>
                <a:effectLst>
                  <a:outerShdw blurRad="38100" dist="38100" dir="2700000" algn="tl">
                    <a:srgbClr val="000000">
                      <a:alpha val="43137"/>
                    </a:srgbClr>
                  </a:outerShdw>
                </a:effectLst>
                <a:latin typeface="Arial"/>
                <a:cs typeface="Arial"/>
              </a:rPr>
              <a:t>and</a:t>
            </a:r>
            <a:r>
              <a:rPr sz="4800" b="1" spc="-79" dirty="0">
                <a:solidFill>
                  <a:schemeClr val="accent6">
                    <a:lumMod val="50000"/>
                  </a:schemeClr>
                </a:solidFill>
                <a:effectLst>
                  <a:outerShdw blurRad="38100" dist="38100" dir="2700000" algn="tl">
                    <a:srgbClr val="000000">
                      <a:alpha val="43137"/>
                    </a:srgbClr>
                  </a:outerShdw>
                </a:effectLst>
                <a:latin typeface="Arial"/>
                <a:cs typeface="Arial"/>
              </a:rPr>
              <a:t> </a:t>
            </a:r>
            <a:r>
              <a:rPr sz="4800" b="1" spc="-9" dirty="0">
                <a:solidFill>
                  <a:schemeClr val="accent6">
                    <a:lumMod val="50000"/>
                  </a:schemeClr>
                </a:solidFill>
                <a:effectLst>
                  <a:outerShdw blurRad="38100" dist="38100" dir="2700000" algn="tl">
                    <a:srgbClr val="000000">
                      <a:alpha val="43137"/>
                    </a:srgbClr>
                  </a:outerShdw>
                </a:effectLst>
                <a:latin typeface="Arial"/>
                <a:cs typeface="Arial"/>
              </a:rPr>
              <a:t>Classes</a:t>
            </a:r>
            <a:endParaRPr dirty="0">
              <a:latin typeface="Palatino Linotype"/>
              <a:cs typeface="Palatino Linotype"/>
            </a:endParaRPr>
          </a:p>
        </p:txBody>
      </p:sp>
      <p:pic>
        <p:nvPicPr>
          <p:cNvPr id="4" name="object 4"/>
          <p:cNvPicPr/>
          <p:nvPr/>
        </p:nvPicPr>
        <p:blipFill>
          <a:blip r:embed="rId3" cstate="print"/>
          <a:stretch>
            <a:fillRect/>
          </a:stretch>
        </p:blipFill>
        <p:spPr>
          <a:xfrm>
            <a:off x="8001000" y="1732238"/>
            <a:ext cx="4114800" cy="4893770"/>
          </a:xfrm>
          <a:prstGeom prst="rect">
            <a:avLst/>
          </a:prstGeom>
        </p:spPr>
      </p:pic>
      <p:sp>
        <p:nvSpPr>
          <p:cNvPr id="7" name="object 2">
            <a:extLst>
              <a:ext uri="{FF2B5EF4-FFF2-40B4-BE49-F238E27FC236}">
                <a16:creationId xmlns:a16="http://schemas.microsoft.com/office/drawing/2014/main" id="{39666C85-12DC-EF21-6440-91A0D3BA29E3}"/>
              </a:ext>
            </a:extLst>
          </p:cNvPr>
          <p:cNvSpPr txBox="1"/>
          <p:nvPr/>
        </p:nvSpPr>
        <p:spPr>
          <a:xfrm>
            <a:off x="564920" y="1648360"/>
            <a:ext cx="6826480" cy="4904840"/>
          </a:xfrm>
          <a:prstGeom prst="rect">
            <a:avLst/>
          </a:prstGeom>
        </p:spPr>
        <p:txBody>
          <a:bodyPr vert="horz" wrap="square" lIns="0" tIns="22577" rIns="0" bIns="0" rtlCol="0">
            <a:spAutoFit/>
          </a:bodyPr>
          <a:lstStyle/>
          <a:p>
            <a:pPr marL="22577" marR="139969" algn="just">
              <a:lnSpc>
                <a:spcPct val="102200"/>
              </a:lnSpc>
              <a:spcBef>
                <a:spcPts val="4036"/>
              </a:spcBef>
            </a:pPr>
            <a:r>
              <a:rPr lang="en-US" sz="2800" dirty="0">
                <a:latin typeface="Times New Roman" panose="02020603050405020304" pitchFamily="18" charset="0"/>
                <a:cs typeface="Times New Roman" panose="02020603050405020304" pitchFamily="18" charset="0"/>
              </a:rPr>
              <a:t>In this chapter, we will </a:t>
            </a:r>
            <a:r>
              <a:rPr lang="en-US" sz="2800" b="1" dirty="0">
                <a:latin typeface="Times New Roman" panose="02020603050405020304" pitchFamily="18" charset="0"/>
                <a:cs typeface="Times New Roman" panose="02020603050405020304" pitchFamily="18" charset="0"/>
              </a:rPr>
              <a:t>save</a:t>
            </a:r>
            <a:r>
              <a:rPr lang="en-US" sz="2800" dirty="0">
                <a:latin typeface="Times New Roman" panose="02020603050405020304" pitchFamily="18" charset="0"/>
                <a:cs typeface="Times New Roman" panose="02020603050405020304" pitchFamily="18" charset="0"/>
              </a:rPr>
              <a:t> our GUI </a:t>
            </a:r>
            <a:r>
              <a:rPr lang="en-US" sz="2800" b="1" dirty="0">
                <a:latin typeface="Times New Roman" panose="02020603050405020304" pitchFamily="18" charset="0"/>
                <a:cs typeface="Times New Roman" panose="02020603050405020304" pitchFamily="18" charset="0"/>
              </a:rPr>
              <a:t>data into </a:t>
            </a:r>
            <a:r>
              <a:rPr lang="en-US" sz="2800" dirty="0" err="1">
                <a:latin typeface="Times New Roman" panose="02020603050405020304" pitchFamily="18" charset="0"/>
                <a:cs typeface="Times New Roman" panose="02020603050405020304" pitchFamily="18" charset="0"/>
              </a:rPr>
              <a:t>tkinter</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variables</a:t>
            </a:r>
            <a:r>
              <a:rPr lang="en-US" sz="2800">
                <a:latin typeface="Times New Roman" panose="02020603050405020304" pitchFamily="18" charset="0"/>
                <a:cs typeface="Times New Roman" panose="02020603050405020304" pitchFamily="18" charset="0"/>
              </a:rPr>
              <a:t>. We will also start using  object-oriented programming (</a:t>
            </a:r>
            <a:r>
              <a:rPr 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OOP</a:t>
            </a:r>
            <a:r>
              <a:rPr lang="en-US" sz="2800">
                <a:latin typeface="Times New Roman" panose="02020603050405020304" pitchFamily="18" charset="0"/>
                <a:cs typeface="Times New Roman" panose="02020603050405020304" pitchFamily="18" charset="0"/>
              </a:rPr>
              <a:t>). This will lead us  to </a:t>
            </a:r>
            <a:r>
              <a:rPr lang="en-US" sz="2800" b="1">
                <a:latin typeface="Times New Roman" panose="02020603050405020304" pitchFamily="18" charset="0"/>
                <a:cs typeface="Times New Roman" panose="02020603050405020304" pitchFamily="18" charset="0"/>
              </a:rPr>
              <a:t>creating reusable OOP components. </a:t>
            </a:r>
          </a:p>
          <a:p>
            <a:pPr marL="22577" marR="139969" algn="just">
              <a:lnSpc>
                <a:spcPct val="102200"/>
              </a:lnSpc>
              <a:spcBef>
                <a:spcPts val="4036"/>
              </a:spcBef>
            </a:pPr>
            <a:r>
              <a:rPr lang="en-US" sz="2800">
                <a:latin typeface="Times New Roman" panose="02020603050405020304" pitchFamily="18" charset="0"/>
                <a:cs typeface="Times New Roman" panose="02020603050405020304" pitchFamily="18" charset="0"/>
              </a:rPr>
              <a:t>By the end of this chapter, you will know how to  save data from the GUI into local tkinter variables. You will also learn </a:t>
            </a:r>
            <a:r>
              <a:rPr lang="en-US" sz="2800" b="1">
                <a:latin typeface="Times New Roman" panose="02020603050405020304" pitchFamily="18" charset="0"/>
                <a:cs typeface="Times New Roman" panose="02020603050405020304" pitchFamily="18" charset="0"/>
              </a:rPr>
              <a:t>how to display  tooltips </a:t>
            </a:r>
            <a:r>
              <a:rPr lang="en-US" sz="2800">
                <a:latin typeface="Times New Roman" panose="02020603050405020304" pitchFamily="18" charset="0"/>
                <a:cs typeface="Times New Roman" panose="02020603050405020304" pitchFamily="18" charset="0"/>
              </a:rPr>
              <a:t>over widgets, which </a:t>
            </a:r>
            <a:r>
              <a:rPr lang="en-US" sz="2800" b="1">
                <a:latin typeface="Times New Roman" panose="02020603050405020304" pitchFamily="18" charset="0"/>
                <a:cs typeface="Times New Roman" panose="02020603050405020304" pitchFamily="18" charset="0"/>
              </a:rPr>
              <a:t>give</a:t>
            </a:r>
            <a:r>
              <a:rPr lang="en-US" sz="2800">
                <a:latin typeface="Times New Roman" panose="02020603050405020304" pitchFamily="18" charset="0"/>
                <a:cs typeface="Times New Roman" panose="02020603050405020304" pitchFamily="18" charset="0"/>
              </a:rPr>
              <a:t> the </a:t>
            </a:r>
            <a:r>
              <a:rPr lang="en-US" sz="2800" b="1">
                <a:latin typeface="Times New Roman" panose="02020603050405020304" pitchFamily="18" charset="0"/>
                <a:cs typeface="Times New Roman" panose="02020603050405020304" pitchFamily="18" charset="0"/>
              </a:rPr>
              <a:t>user</a:t>
            </a:r>
            <a:r>
              <a:rPr lang="en-US" sz="2800">
                <a:latin typeface="Times New Roman" panose="02020603050405020304" pitchFamily="18" charset="0"/>
                <a:cs typeface="Times New Roman" panose="02020603050405020304" pitchFamily="18" charset="0"/>
              </a:rPr>
              <a:t> additional </a:t>
            </a:r>
            <a:r>
              <a:rPr lang="en-US" sz="2800" b="1">
                <a:latin typeface="Times New Roman" panose="02020603050405020304" pitchFamily="18" charset="0"/>
                <a:cs typeface="Times New Roman" panose="02020603050405020304" pitchFamily="18" charset="0"/>
              </a:rPr>
              <a:t>information</a:t>
            </a:r>
            <a:r>
              <a:rPr lang="en-US" sz="2800">
                <a:latin typeface="Times New Roman" panose="02020603050405020304" pitchFamily="18" charset="0"/>
                <a:cs typeface="Times New Roman" panose="02020603050405020304" pitchFamily="18" charset="0"/>
              </a:rPr>
              <a:t>. </a:t>
            </a:r>
            <a:endParaRPr sz="280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F34490C-DF1D-B420-DEFB-C6126C9E5C5F}"/>
              </a:ext>
            </a:extLst>
          </p:cNvPr>
          <p:cNvSpPr>
            <a:spLocks noGrp="1"/>
          </p:cNvSpPr>
          <p:nvPr>
            <p:ph type="sldNum" sz="quarter" idx="7"/>
          </p:nvPr>
        </p:nvSpPr>
        <p:spPr>
          <a:xfrm>
            <a:off x="6098823" y="65735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2</a:t>
            </a:fld>
            <a:r>
              <a:rPr spc="-53"/>
              <a:t> </a:t>
            </a:r>
            <a:r>
              <a:t>]</a:t>
            </a:r>
            <a:endParaRPr dirty="0"/>
          </a:p>
        </p:txBody>
      </p:sp>
      <p:sp>
        <p:nvSpPr>
          <p:cNvPr id="9" name="object 3">
            <a:extLst>
              <a:ext uri="{FF2B5EF4-FFF2-40B4-BE49-F238E27FC236}">
                <a16:creationId xmlns:a16="http://schemas.microsoft.com/office/drawing/2014/main" id="{CCF0F1D4-8F49-DD77-FBD1-0593E523039C}"/>
              </a:ext>
            </a:extLst>
          </p:cNvPr>
          <p:cNvSpPr/>
          <p:nvPr/>
        </p:nvSpPr>
        <p:spPr>
          <a:xfrm>
            <a:off x="1280003" y="3048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0" name="object 12">
            <a:extLst>
              <a:ext uri="{FF2B5EF4-FFF2-40B4-BE49-F238E27FC236}">
                <a16:creationId xmlns:a16="http://schemas.microsoft.com/office/drawing/2014/main" id="{FDA899EA-3BA1-CEF0-247A-03D39694CA7C}"/>
              </a:ext>
            </a:extLst>
          </p:cNvPr>
          <p:cNvSpPr txBox="1"/>
          <p:nvPr/>
        </p:nvSpPr>
        <p:spPr>
          <a:xfrm>
            <a:off x="1280251" y="-24713"/>
            <a:ext cx="9648614"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a:t>
            </a:r>
            <a:r>
              <a:rPr sz="1777" i="1" spc="-98">
                <a:latin typeface="Palatino Linotype"/>
                <a:cs typeface="Palatino Linotype"/>
              </a:rPr>
              <a:t> </a:t>
            </a:r>
            <a:r>
              <a:rPr sz="1777" i="1">
                <a:latin typeface="Palatino Linotype"/>
                <a:cs typeface="Palatino Linotype"/>
              </a:rPr>
              <a:t>4</a:t>
            </a:r>
            <a:endParaRPr sz="1777">
              <a:latin typeface="Palatino Linotype"/>
              <a:cs typeface="Palatino Linotyp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68" y="63016"/>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4" name="object 4"/>
          <p:cNvSpPr txBox="1"/>
          <p:nvPr/>
        </p:nvSpPr>
        <p:spPr>
          <a:xfrm>
            <a:off x="9936186" y="63016"/>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5" name="object 5"/>
          <p:cNvSpPr/>
          <p:nvPr/>
        </p:nvSpPr>
        <p:spPr>
          <a:xfrm>
            <a:off x="1280003" y="426065"/>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4" name="object 12">
            <a:extLst>
              <a:ext uri="{FF2B5EF4-FFF2-40B4-BE49-F238E27FC236}">
                <a16:creationId xmlns:a16="http://schemas.microsoft.com/office/drawing/2014/main" id="{2D1C9580-947C-88F9-9D31-3A5D20E64E03}"/>
              </a:ext>
            </a:extLst>
          </p:cNvPr>
          <p:cNvSpPr txBox="1"/>
          <p:nvPr/>
        </p:nvSpPr>
        <p:spPr>
          <a:xfrm>
            <a:off x="685800" y="1143000"/>
            <a:ext cx="12450269" cy="3897704"/>
          </a:xfrm>
          <a:prstGeom prst="rect">
            <a:avLst/>
          </a:prstGeom>
        </p:spPr>
        <p:txBody>
          <a:bodyPr vert="horz" wrap="square" lIns="0" tIns="22577" rIns="0" bIns="0" rtlCol="0">
            <a:spAutoFit/>
          </a:bodyPr>
          <a:lstStyle/>
          <a:p>
            <a:pPr marL="22577">
              <a:spcBef>
                <a:spcPts val="1715"/>
              </a:spcBef>
            </a:pPr>
            <a:r>
              <a:rPr sz="3171"/>
              <a:t>We </a:t>
            </a:r>
            <a:r>
              <a:rPr sz="3171" dirty="0"/>
              <a:t>will retrieve the current value of the Spinbox control:</a:t>
            </a:r>
            <a:endParaRPr sz="3171"/>
          </a:p>
          <a:p>
            <a:pPr marL="1106205" marR="738222" indent="-302512">
              <a:lnSpc>
                <a:spcPct val="105400"/>
              </a:lnSpc>
              <a:spcBef>
                <a:spcPts val="1600"/>
              </a:spcBef>
              <a:buAutoNum type="arabicPeriod"/>
              <a:tabLst>
                <a:tab pos="1106205" algn="l"/>
              </a:tabLst>
            </a:pPr>
            <a:r>
              <a:rPr sz="3171" dirty="0"/>
              <a:t>We create our Spinbox widget using the following code</a:t>
            </a:r>
            <a:r>
              <a:rPr sz="3171"/>
              <a:t>, </a:t>
            </a:r>
            <a:br>
              <a:rPr lang="en-US" sz="3171"/>
            </a:br>
            <a:r>
              <a:rPr sz="3171"/>
              <a:t>hard-coding </a:t>
            </a:r>
            <a:r>
              <a:rPr sz="3171" dirty="0"/>
              <a:t>the  available values into it:</a:t>
            </a:r>
            <a:endParaRPr sz="3171"/>
          </a:p>
          <a:p>
            <a:pPr marL="1444839">
              <a:spcBef>
                <a:spcPts val="1590"/>
              </a:spcBef>
            </a:pPr>
            <a:r>
              <a:rPr sz="3171" dirty="0">
                <a:solidFill>
                  <a:schemeClr val="accent3">
                    <a:lumMod val="50000"/>
                  </a:schemeClr>
                </a:solidFill>
              </a:rPr>
              <a:t># Adding a Spinbox widget using a set of values</a:t>
            </a:r>
            <a:endParaRPr sz="3171">
              <a:solidFill>
                <a:schemeClr val="accent3">
                  <a:lumMod val="50000"/>
                </a:schemeClr>
              </a:solidFill>
            </a:endParaRPr>
          </a:p>
          <a:p>
            <a:pPr marL="1444839" marR="308157"/>
            <a:r>
              <a:rPr sz="3171" dirty="0"/>
              <a:t>spin = Spinbox(mighty, values=(1, 2, 4, 42, 100), width=</a:t>
            </a:r>
            <a:r>
              <a:rPr sz="3171"/>
              <a:t>5,</a:t>
            </a:r>
            <a:br>
              <a:rPr lang="en-US" sz="3171"/>
            </a:br>
            <a:r>
              <a:rPr sz="3171"/>
              <a:t> </a:t>
            </a:r>
            <a:r>
              <a:rPr sz="3171" dirty="0"/>
              <a:t>bd=8,  command=_spin)</a:t>
            </a:r>
            <a:endParaRPr sz="3171"/>
          </a:p>
          <a:p>
            <a:pPr marL="1444839"/>
            <a:r>
              <a:rPr sz="3171" dirty="0"/>
              <a:t>spin.grid(column=0, row=</a:t>
            </a:r>
            <a:r>
              <a:rPr sz="3171"/>
              <a:t>2)</a:t>
            </a:r>
          </a:p>
        </p:txBody>
      </p:sp>
      <p:sp>
        <p:nvSpPr>
          <p:cNvPr id="6" name="Slide Number Placeholder 5">
            <a:extLst>
              <a:ext uri="{FF2B5EF4-FFF2-40B4-BE49-F238E27FC236}">
                <a16:creationId xmlns:a16="http://schemas.microsoft.com/office/drawing/2014/main" id="{D8AFABB9-621A-DEC4-1945-C9ADD876B975}"/>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20</a:t>
            </a:fld>
            <a:r>
              <a:rPr spc="-53"/>
              <a:t> </a:t>
            </a:r>
            <a:r>
              <a:t>]</a:t>
            </a:r>
            <a:endParaRPr dirty="0"/>
          </a:p>
        </p:txBody>
      </p:sp>
    </p:spTree>
    <p:extLst>
      <p:ext uri="{BB962C8B-B14F-4D97-AF65-F5344CB8AC3E}">
        <p14:creationId xmlns:p14="http://schemas.microsoft.com/office/powerpoint/2010/main" val="326422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68" y="17951"/>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4" name="object 4"/>
          <p:cNvSpPr txBox="1"/>
          <p:nvPr/>
        </p:nvSpPr>
        <p:spPr>
          <a:xfrm>
            <a:off x="9936186" y="17951"/>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5" name="object 5"/>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8" name="object 8"/>
          <p:cNvSpPr txBox="1"/>
          <p:nvPr/>
        </p:nvSpPr>
        <p:spPr>
          <a:xfrm>
            <a:off x="609600" y="4800600"/>
            <a:ext cx="11137542" cy="1512308"/>
          </a:xfrm>
          <a:prstGeom prst="rect">
            <a:avLst/>
          </a:prstGeom>
        </p:spPr>
        <p:txBody>
          <a:bodyPr vert="horz" wrap="square" lIns="0" tIns="22577" rIns="0" bIns="0" rtlCol="0">
            <a:spAutoFit/>
          </a:bodyPr>
          <a:lstStyle/>
          <a:p>
            <a:pPr marL="22577">
              <a:spcBef>
                <a:spcPts val="177"/>
              </a:spcBef>
            </a:pPr>
            <a:r>
              <a:rPr lang="en-US" sz="3171">
                <a:solidFill>
                  <a:schemeClr val="tx1">
                    <a:lumMod val="50000"/>
                    <a:lumOff val="50000"/>
                  </a:schemeClr>
                </a:solidFill>
              </a:rPr>
              <a:t>NOTE: </a:t>
            </a:r>
          </a:p>
          <a:p>
            <a:pPr marL="22577">
              <a:spcBef>
                <a:spcPts val="177"/>
              </a:spcBef>
            </a:pPr>
            <a:r>
              <a:rPr lang="en-US" sz="3171">
                <a:solidFill>
                  <a:schemeClr val="tx1">
                    <a:lumMod val="50000"/>
                    <a:lumOff val="50000"/>
                  </a:schemeClr>
                </a:solidFill>
              </a:rPr>
              <a:t>In order to get the values out of our GUI written using tkinter, we use the get() method  of tkinter </a:t>
            </a:r>
            <a:endParaRPr sz="3171">
              <a:solidFill>
                <a:schemeClr val="tx1">
                  <a:lumMod val="50000"/>
                  <a:lumOff val="50000"/>
                </a:schemeClr>
              </a:solidFill>
            </a:endParaRPr>
          </a:p>
        </p:txBody>
      </p:sp>
      <p:sp>
        <p:nvSpPr>
          <p:cNvPr id="11" name="TextBox 10">
            <a:extLst>
              <a:ext uri="{FF2B5EF4-FFF2-40B4-BE49-F238E27FC236}">
                <a16:creationId xmlns:a16="http://schemas.microsoft.com/office/drawing/2014/main" id="{9BB16B8C-27E4-BC24-3E9C-2A638C91AAC4}"/>
              </a:ext>
            </a:extLst>
          </p:cNvPr>
          <p:cNvSpPr txBox="1"/>
          <p:nvPr/>
        </p:nvSpPr>
        <p:spPr>
          <a:xfrm>
            <a:off x="-304800" y="762000"/>
            <a:ext cx="12054703" cy="3225242"/>
          </a:xfrm>
          <a:prstGeom prst="rect">
            <a:avLst/>
          </a:prstGeom>
          <a:noFill/>
        </p:spPr>
        <p:txBody>
          <a:bodyPr wrap="square">
            <a:spAutoFit/>
          </a:bodyPr>
          <a:lstStyle/>
          <a:p>
            <a:pPr marL="1106205" indent="-302512">
              <a:buAutoNum type="arabicPeriod" startAt="2"/>
              <a:tabLst>
                <a:tab pos="1106205" algn="l"/>
              </a:tabLst>
            </a:pPr>
            <a:r>
              <a:rPr lang="en-US" sz="3171"/>
              <a:t>We can also move the hard-coding of the data out of the creation of the Spinbox class instance and set it later:</a:t>
            </a:r>
          </a:p>
          <a:p>
            <a:pPr marL="1444839" marR="1161516">
              <a:spcBef>
                <a:spcPts val="1590"/>
              </a:spcBef>
            </a:pPr>
            <a:r>
              <a:rPr lang="en-US" sz="3171">
                <a:solidFill>
                  <a:schemeClr val="accent3">
                    <a:lumMod val="50000"/>
                  </a:schemeClr>
                </a:solidFill>
              </a:rPr>
              <a:t># Adding a Spinbox widget assigning values after </a:t>
            </a:r>
            <a:r>
              <a:rPr lang="en-US" sz="3171"/>
              <a:t>creation  spin = Spinbox(mighty, width=5, bd=8, command=_spin)  spin['values'] = (1, 2, 4, 42, 100)</a:t>
            </a:r>
          </a:p>
          <a:p>
            <a:pPr marL="1444839"/>
            <a:r>
              <a:rPr lang="en-US" sz="3171"/>
              <a:t>spin.grid(column=0, row=2)</a:t>
            </a:r>
          </a:p>
        </p:txBody>
      </p:sp>
      <p:sp>
        <p:nvSpPr>
          <p:cNvPr id="2" name="Slide Number Placeholder 1">
            <a:extLst>
              <a:ext uri="{FF2B5EF4-FFF2-40B4-BE49-F238E27FC236}">
                <a16:creationId xmlns:a16="http://schemas.microsoft.com/office/drawing/2014/main" id="{C4CFFF6A-F9B5-C225-0468-FFFF00C0D161}"/>
              </a:ext>
            </a:extLst>
          </p:cNvPr>
          <p:cNvSpPr>
            <a:spLocks noGrp="1"/>
          </p:cNvSpPr>
          <p:nvPr>
            <p:ph type="sldNum" sz="quarter" idx="7"/>
          </p:nvPr>
        </p:nvSpPr>
        <p:spPr>
          <a:xfrm>
            <a:off x="5712268" y="64973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21</a:t>
            </a:fld>
            <a:r>
              <a:rPr spc="-53"/>
              <a:t> </a:t>
            </a:r>
            <a:r>
              <a: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68" y="17951"/>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4" name="object 4"/>
          <p:cNvSpPr txBox="1"/>
          <p:nvPr/>
        </p:nvSpPr>
        <p:spPr>
          <a:xfrm>
            <a:off x="9936186" y="17951"/>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5" name="object 5"/>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8" name="object 8"/>
          <p:cNvSpPr txBox="1"/>
          <p:nvPr/>
        </p:nvSpPr>
        <p:spPr>
          <a:xfrm>
            <a:off x="609600" y="766696"/>
            <a:ext cx="11093622" cy="5999177"/>
          </a:xfrm>
          <a:prstGeom prst="rect">
            <a:avLst/>
          </a:prstGeom>
        </p:spPr>
        <p:txBody>
          <a:bodyPr vert="horz" wrap="square" lIns="0" tIns="22577" rIns="0" bIns="0" rtlCol="0">
            <a:spAutoFit/>
          </a:bodyPr>
          <a:lstStyle/>
          <a:p>
            <a:pPr>
              <a:lnSpc>
                <a:spcPct val="100000"/>
              </a:lnSpc>
            </a:pPr>
            <a:r>
              <a:rPr lang="en-US" sz="4036"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3_ Using module-level global variables</a:t>
            </a:r>
          </a:p>
          <a:p>
            <a:pPr>
              <a:lnSpc>
                <a:spcPct val="100000"/>
              </a:lnSpc>
            </a:pPr>
            <a:endParaRPr lang="en-US">
              <a:latin typeface="Times New Roman" panose="02020603050405020304" pitchFamily="18" charset="0"/>
              <a:cs typeface="Times New Roman" panose="02020603050405020304" pitchFamily="18" charset="0"/>
            </a:endParaRPr>
          </a:p>
          <a:p>
            <a:pPr>
              <a:lnSpc>
                <a:spcPct val="100000"/>
              </a:lnSpc>
            </a:pPr>
            <a:r>
              <a:rPr lang="en-US" sz="3000">
                <a:latin typeface="Times New Roman" panose="02020603050405020304" pitchFamily="18" charset="0"/>
                <a:cs typeface="Times New Roman" panose="02020603050405020304" pitchFamily="18" charset="0"/>
              </a:rPr>
              <a:t>Encapsulation is a major strength in any programming language, enabling us to program  using OOP. </a:t>
            </a:r>
          </a:p>
          <a:p>
            <a:pPr>
              <a:lnSpc>
                <a:spcPct val="100000"/>
              </a:lnSpc>
            </a:pPr>
            <a:r>
              <a:rPr lang="en-US" sz="3000">
                <a:latin typeface="Times New Roman" panose="02020603050405020304" pitchFamily="18" charset="0"/>
                <a:cs typeface="Times New Roman" panose="02020603050405020304" pitchFamily="18" charset="0"/>
              </a:rPr>
              <a:t>  Because as we add  more and more functionality to our GUI, we want to avoid naming conflicts that could  result in bugs in our code.</a:t>
            </a:r>
          </a:p>
          <a:p>
            <a:pPr>
              <a:lnSpc>
                <a:spcPct val="100000"/>
              </a:lnSpc>
            </a:pPr>
            <a:endParaRPr lang="en-US" sz="3000">
              <a:latin typeface="Times New Roman" panose="02020603050405020304" pitchFamily="18" charset="0"/>
              <a:cs typeface="Times New Roman" panose="02020603050405020304" pitchFamily="18" charset="0"/>
            </a:endParaRPr>
          </a:p>
          <a:p>
            <a:pPr>
              <a:lnSpc>
                <a:spcPct val="100000"/>
              </a:lnSpc>
            </a:pPr>
            <a:r>
              <a:rPr lang="en-US" sz="3000" b="1">
                <a:latin typeface="Times New Roman" panose="02020603050405020304" pitchFamily="18" charset="0"/>
                <a:cs typeface="Times New Roman" panose="02020603050405020304" pitchFamily="18" charset="0"/>
              </a:rPr>
              <a:t>Getting ready</a:t>
            </a:r>
          </a:p>
          <a:p>
            <a:pPr>
              <a:lnSpc>
                <a:spcPct val="100000"/>
              </a:lnSpc>
            </a:pPr>
            <a:r>
              <a:rPr lang="en-US" sz="3000">
                <a:latin typeface="Times New Roman" panose="02020603050405020304" pitchFamily="18" charset="0"/>
                <a:cs typeface="Times New Roman" panose="02020603050405020304" pitchFamily="18" charset="0"/>
              </a:rPr>
              <a:t>  We can declare module-level globals in any module just above and outside functions.</a:t>
            </a:r>
          </a:p>
          <a:p>
            <a:pPr>
              <a:lnSpc>
                <a:spcPct val="100000"/>
              </a:lnSpc>
            </a:pPr>
            <a:r>
              <a:rPr lang="en-US" sz="3000">
                <a:latin typeface="Times New Roman" panose="02020603050405020304" pitchFamily="18" charset="0"/>
                <a:cs typeface="Times New Roman" panose="02020603050405020304" pitchFamily="18" charset="0"/>
              </a:rPr>
              <a:t>  We then have to use the global Python keyword to refer to them. If we forget to use  global in functions, we will accidentally create new local variables. </a:t>
            </a:r>
            <a:endParaRPr sz="300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C3B214D-9A49-ABF4-BBE8-424D328A53C7}"/>
              </a:ext>
            </a:extLst>
          </p:cNvPr>
          <p:cNvSpPr>
            <a:spLocks noGrp="1"/>
          </p:cNvSpPr>
          <p:nvPr>
            <p:ph type="sldNum" sz="quarter" idx="7"/>
          </p:nvPr>
        </p:nvSpPr>
        <p:spPr>
          <a:xfrm>
            <a:off x="5712268" y="64973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22</a:t>
            </a:fld>
            <a:r>
              <a:rPr spc="-53"/>
              <a:t> </a:t>
            </a:r>
            <a:r>
              <a:t>]</a:t>
            </a:r>
            <a:endParaRPr dirty="0"/>
          </a:p>
        </p:txBody>
      </p:sp>
    </p:spTree>
    <p:extLst>
      <p:ext uri="{BB962C8B-B14F-4D97-AF65-F5344CB8AC3E}">
        <p14:creationId xmlns:p14="http://schemas.microsoft.com/office/powerpoint/2010/main" val="147381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280003" y="451951"/>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5" name="object 5"/>
          <p:cNvSpPr txBox="1"/>
          <p:nvPr/>
        </p:nvSpPr>
        <p:spPr>
          <a:xfrm>
            <a:off x="576649" y="112274"/>
            <a:ext cx="11038703" cy="6091254"/>
          </a:xfrm>
          <a:prstGeom prst="rect">
            <a:avLst/>
          </a:prstGeom>
        </p:spPr>
        <p:txBody>
          <a:bodyPr vert="horz" wrap="square" lIns="0" tIns="22577" rIns="0" bIns="0" rtlCol="0">
            <a:spAutoFit/>
          </a:bodyPr>
          <a:lstStyle/>
          <a:p>
            <a:pPr marL="77886">
              <a:spcBef>
                <a:spcPts val="177"/>
              </a:spcBef>
              <a:tabLst>
                <a:tab pos="8699509" algn="l"/>
              </a:tabLst>
            </a:pPr>
            <a:r>
              <a:rPr lang="en-US" sz="1777" i="1">
                <a:latin typeface="Palatino Linotype"/>
                <a:cs typeface="Palatino Linotype"/>
              </a:rPr>
              <a:t>           </a:t>
            </a:r>
            <a:r>
              <a:rPr sz="1777" i="1">
                <a:latin typeface="Palatino Linotype"/>
                <a:cs typeface="Palatino Linotype"/>
              </a:rPr>
              <a:t>Data and Classes</a:t>
            </a:r>
            <a:r>
              <a:rPr lang="en-US" sz="1777" i="1">
                <a:latin typeface="Palatino Linotype"/>
                <a:cs typeface="Palatino Linotype"/>
              </a:rPr>
              <a:t>       </a:t>
            </a:r>
            <a:r>
              <a:rPr sz="1777" i="1">
                <a:latin typeface="Palatino Linotype"/>
                <a:cs typeface="Palatino Linotype"/>
              </a:rPr>
              <a:t>	</a:t>
            </a:r>
            <a:r>
              <a:rPr lang="en-US" sz="1777" i="1">
                <a:latin typeface="Palatino Linotype"/>
                <a:cs typeface="Palatino Linotype"/>
              </a:rPr>
              <a:t>           </a:t>
            </a:r>
            <a:r>
              <a:rPr sz="1777" i="1">
                <a:latin typeface="Palatino Linotype"/>
                <a:cs typeface="Palatino Linotype"/>
              </a:rPr>
              <a:t>Chapter </a:t>
            </a:r>
            <a:r>
              <a:rPr sz="1777" i="1" dirty="0">
                <a:latin typeface="Palatino Linotype"/>
                <a:cs typeface="Palatino Linotype"/>
              </a:rPr>
              <a:t>4</a:t>
            </a:r>
            <a:endParaRPr sz="1777">
              <a:latin typeface="Palatino Linotype"/>
              <a:cs typeface="Palatino Linotype"/>
            </a:endParaRPr>
          </a:p>
          <a:p>
            <a:pPr>
              <a:spcBef>
                <a:spcPts val="115"/>
              </a:spcBef>
            </a:pPr>
            <a:endParaRPr sz="1689">
              <a:latin typeface="Palatino Linotype"/>
              <a:cs typeface="Palatino Linotype"/>
            </a:endParaRPr>
          </a:p>
          <a:p>
            <a:pPr>
              <a:lnSpc>
                <a:spcPct val="100000"/>
              </a:lnSpc>
            </a:pPr>
            <a:endParaRPr lang="en-US" sz="1777">
              <a:latin typeface="Palatino Linotype"/>
              <a:cs typeface="Palatino Linotype"/>
            </a:endParaRPr>
          </a:p>
          <a:p>
            <a:pPr marL="22577">
              <a:spcBef>
                <a:spcPts val="9"/>
              </a:spcBef>
            </a:pPr>
            <a:r>
              <a:rPr sz="3459" b="1"/>
              <a:t>How </a:t>
            </a:r>
            <a:r>
              <a:rPr sz="3459" b="1" dirty="0"/>
              <a:t>to do </a:t>
            </a:r>
            <a:r>
              <a:rPr sz="3459" b="1"/>
              <a:t>it…</a:t>
            </a:r>
            <a:endParaRPr lang="en-US" sz="3459" b="1"/>
          </a:p>
          <a:p>
            <a:pPr marL="22577">
              <a:spcBef>
                <a:spcPts val="9"/>
              </a:spcBef>
            </a:pPr>
            <a:endParaRPr sz="3459" b="1"/>
          </a:p>
          <a:p>
            <a:pPr marL="22577" marR="361211" algn="just">
              <a:spcBef>
                <a:spcPts val="791"/>
              </a:spcBef>
            </a:pPr>
            <a:r>
              <a:rPr sz="3171" dirty="0"/>
              <a:t>Add the following code to the GUI we used in the previous recipe, How to get data from a  widget, creating a module-level global variable. We use the all-uppercase convention for  constants:</a:t>
            </a:r>
            <a:endParaRPr sz="3171"/>
          </a:p>
          <a:p>
            <a:pPr marL="164752">
              <a:spcBef>
                <a:spcPts val="9"/>
              </a:spcBef>
            </a:pPr>
            <a:endParaRPr lang="en-US" sz="3171"/>
          </a:p>
          <a:p>
            <a:pPr marL="164752">
              <a:spcBef>
                <a:spcPts val="9"/>
              </a:spcBef>
            </a:pPr>
            <a:r>
              <a:rPr sz="3171"/>
              <a:t>You </a:t>
            </a:r>
            <a:r>
              <a:rPr sz="3171" dirty="0"/>
              <a:t>can find more information in PEP 8 -- Style Guide for </a:t>
            </a:r>
            <a:r>
              <a:rPr sz="3171"/>
              <a:t>Python Code</a:t>
            </a:r>
            <a:r>
              <a:rPr lang="en-US" sz="3171"/>
              <a:t> </a:t>
            </a:r>
            <a:r>
              <a:rPr sz="3171"/>
              <a:t>at</a:t>
            </a:r>
            <a:br>
              <a:rPr lang="en-US" sz="3171"/>
            </a:br>
            <a:r>
              <a:rPr sz="3171"/>
              <a:t> </a:t>
            </a:r>
            <a:r>
              <a:rPr sz="3171" dirty="0">
                <a:hlinkClick r:id="rId3"/>
              </a:rPr>
              <a:t>https://www.python.org/dev/peps/pep-0008/#constants</a:t>
            </a:r>
            <a:r>
              <a:rPr sz="3171" dirty="0"/>
              <a:t>.</a:t>
            </a:r>
            <a:endParaRPr sz="3171"/>
          </a:p>
        </p:txBody>
      </p:sp>
      <p:sp>
        <p:nvSpPr>
          <p:cNvPr id="2" name="Slide Number Placeholder 1">
            <a:extLst>
              <a:ext uri="{FF2B5EF4-FFF2-40B4-BE49-F238E27FC236}">
                <a16:creationId xmlns:a16="http://schemas.microsoft.com/office/drawing/2014/main" id="{78E0A449-AA09-88D8-9DE7-1E7AAF0967DE}"/>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23</a:t>
            </a:fld>
            <a:r>
              <a:rPr spc="-53"/>
              <a:t> </a:t>
            </a:r>
            <a:r>
              <a: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280003" y="402367"/>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5" name="object 5"/>
          <p:cNvSpPr txBox="1"/>
          <p:nvPr/>
        </p:nvSpPr>
        <p:spPr>
          <a:xfrm>
            <a:off x="1257718" y="91973"/>
            <a:ext cx="9621521" cy="296270"/>
          </a:xfrm>
          <a:prstGeom prst="rect">
            <a:avLst/>
          </a:prstGeom>
        </p:spPr>
        <p:txBody>
          <a:bodyPr vert="horz" wrap="square" lIns="0" tIns="22577" rIns="0" bIns="0" rtlCol="0">
            <a:spAutoFit/>
          </a:bodyPr>
          <a:lstStyle/>
          <a:p>
            <a:pPr marL="77886">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8" name="object 8"/>
          <p:cNvSpPr txBox="1"/>
          <p:nvPr/>
        </p:nvSpPr>
        <p:spPr>
          <a:xfrm>
            <a:off x="431104" y="762000"/>
            <a:ext cx="11329793" cy="4762694"/>
          </a:xfrm>
          <a:prstGeom prst="rect">
            <a:avLst/>
          </a:prstGeom>
        </p:spPr>
        <p:txBody>
          <a:bodyPr vert="horz" wrap="square" lIns="0" tIns="37254" rIns="0" bIns="0" rtlCol="0">
            <a:spAutoFit/>
          </a:bodyPr>
          <a:lstStyle/>
          <a:p>
            <a:pPr marL="323960" indent="-302512">
              <a:spcBef>
                <a:spcPts val="293"/>
              </a:spcBef>
              <a:buAutoNum type="arabicPeriod"/>
              <a:tabLst>
                <a:tab pos="325089" algn="l"/>
              </a:tabLst>
            </a:pPr>
            <a:r>
              <a:rPr sz="3171" dirty="0"/>
              <a:t>Open GUI_data_from_widget.</a:t>
            </a:r>
            <a:r>
              <a:rPr sz="3171"/>
              <a:t>py </a:t>
            </a:r>
            <a:br>
              <a:rPr lang="en-US" sz="3171"/>
            </a:br>
            <a:r>
              <a:rPr sz="3171"/>
              <a:t>and </a:t>
            </a:r>
            <a:r>
              <a:rPr sz="3171" dirty="0"/>
              <a:t>save the </a:t>
            </a:r>
            <a:r>
              <a:rPr sz="3171"/>
              <a:t>module as</a:t>
            </a:r>
            <a:r>
              <a:rPr lang="en-US" sz="3171"/>
              <a:t> </a:t>
            </a:r>
            <a:r>
              <a:rPr sz="3171">
                <a:effectLst>
                  <a:outerShdw blurRad="38100" dist="38100" dir="2700000" algn="tl">
                    <a:srgbClr val="000000">
                      <a:alpha val="43137"/>
                    </a:srgbClr>
                  </a:outerShdw>
                </a:effectLst>
              </a:rPr>
              <a:t>GUI</a:t>
            </a:r>
            <a:r>
              <a:rPr sz="3171" dirty="0">
                <a:effectLst>
                  <a:outerShdw blurRad="38100" dist="38100" dir="2700000" algn="tl">
                    <a:srgbClr val="000000">
                      <a:alpha val="43137"/>
                    </a:srgbClr>
                  </a:outerShdw>
                </a:effectLst>
              </a:rPr>
              <a:t>_const_42_print.py.</a:t>
            </a:r>
            <a:endParaRPr sz="3171">
              <a:effectLst>
                <a:outerShdw blurRad="38100" dist="38100" dir="2700000" algn="tl">
                  <a:srgbClr val="000000">
                    <a:alpha val="43137"/>
                  </a:srgbClr>
                </a:outerShdw>
              </a:effectLst>
            </a:endParaRPr>
          </a:p>
          <a:p>
            <a:pPr marL="323960" marR="9030" indent="-302512">
              <a:lnSpc>
                <a:spcPct val="105400"/>
              </a:lnSpc>
              <a:spcBef>
                <a:spcPts val="382"/>
              </a:spcBef>
              <a:buAutoNum type="arabicPeriod" startAt="2"/>
              <a:tabLst>
                <a:tab pos="325089" algn="l"/>
              </a:tabLst>
            </a:pPr>
            <a:r>
              <a:rPr sz="3171" dirty="0"/>
              <a:t>Add the constant variable at the top and the print statement at the bottom of the  module:</a:t>
            </a:r>
            <a:endParaRPr sz="3171"/>
          </a:p>
          <a:p>
            <a:pPr marL="662594" marR="6142823">
              <a:spcBef>
                <a:spcPts val="1590"/>
              </a:spcBef>
            </a:pPr>
            <a:r>
              <a:rPr sz="3171" dirty="0"/>
              <a:t>GLOBAL_CONST = 42  # ...</a:t>
            </a:r>
            <a:endParaRPr sz="3171"/>
          </a:p>
          <a:p>
            <a:pPr marL="662594"/>
            <a:r>
              <a:rPr sz="3171" dirty="0"/>
              <a:t>print(GLOBAL_CONST)</a:t>
            </a:r>
            <a:endParaRPr sz="3171"/>
          </a:p>
          <a:p>
            <a:pPr>
              <a:lnSpc>
                <a:spcPct val="100000"/>
              </a:lnSpc>
            </a:pPr>
            <a:endParaRPr sz="3171"/>
          </a:p>
          <a:p>
            <a:pPr marL="323960" marR="362339" indent="-302512">
              <a:lnSpc>
                <a:spcPct val="105400"/>
              </a:lnSpc>
              <a:buAutoNum type="arabicPeriod" startAt="3"/>
              <a:tabLst>
                <a:tab pos="325089" algn="l"/>
              </a:tabLst>
            </a:pPr>
            <a:r>
              <a:rPr sz="3171" dirty="0"/>
              <a:t>Running the code results </a:t>
            </a:r>
            <a:r>
              <a:rPr sz="3171"/>
              <a:t>in </a:t>
            </a:r>
            <a:br>
              <a:rPr lang="en-US" sz="3171"/>
            </a:br>
            <a:r>
              <a:rPr sz="3171"/>
              <a:t>a printout </a:t>
            </a:r>
            <a:r>
              <a:rPr sz="3171" dirty="0"/>
              <a:t>of the global</a:t>
            </a:r>
            <a:r>
              <a:rPr sz="3171"/>
              <a:t>. </a:t>
            </a:r>
            <a:endParaRPr lang="en-US" sz="3171"/>
          </a:p>
        </p:txBody>
      </p:sp>
      <p:grpSp>
        <p:nvGrpSpPr>
          <p:cNvPr id="9" name="object 9"/>
          <p:cNvGrpSpPr/>
          <p:nvPr/>
        </p:nvGrpSpPr>
        <p:grpSpPr>
          <a:xfrm>
            <a:off x="7270045" y="3124200"/>
            <a:ext cx="4769555" cy="3194756"/>
            <a:chOff x="2087562" y="5396750"/>
            <a:chExt cx="2682875" cy="1797050"/>
          </a:xfrm>
        </p:grpSpPr>
        <p:pic>
          <p:nvPicPr>
            <p:cNvPr id="10" name="object 10"/>
            <p:cNvPicPr/>
            <p:nvPr/>
          </p:nvPicPr>
          <p:blipFill>
            <a:blip r:embed="rId3" cstate="print"/>
            <a:stretch>
              <a:fillRect/>
            </a:stretch>
          </p:blipFill>
          <p:spPr>
            <a:xfrm>
              <a:off x="2100262" y="5409450"/>
              <a:ext cx="2657475" cy="1771650"/>
            </a:xfrm>
            <a:prstGeom prst="rect">
              <a:avLst/>
            </a:prstGeom>
          </p:spPr>
        </p:pic>
        <p:sp>
          <p:nvSpPr>
            <p:cNvPr id="11" name="object 11"/>
            <p:cNvSpPr/>
            <p:nvPr/>
          </p:nvSpPr>
          <p:spPr>
            <a:xfrm>
              <a:off x="2093912" y="5403100"/>
              <a:ext cx="2670175" cy="1784350"/>
            </a:xfrm>
            <a:custGeom>
              <a:avLst/>
              <a:gdLst/>
              <a:ahLst/>
              <a:cxnLst/>
              <a:rect l="l" t="t" r="r" b="b"/>
              <a:pathLst>
                <a:path w="2670175" h="1784350">
                  <a:moveTo>
                    <a:pt x="0" y="0"/>
                  </a:moveTo>
                  <a:lnTo>
                    <a:pt x="2670175" y="0"/>
                  </a:lnTo>
                </a:path>
                <a:path w="2670175" h="1784350">
                  <a:moveTo>
                    <a:pt x="0" y="0"/>
                  </a:moveTo>
                  <a:lnTo>
                    <a:pt x="0" y="1784349"/>
                  </a:lnTo>
                </a:path>
                <a:path w="2670175" h="1784350">
                  <a:moveTo>
                    <a:pt x="2670175" y="0"/>
                  </a:moveTo>
                  <a:lnTo>
                    <a:pt x="2670175" y="1784349"/>
                  </a:lnTo>
                </a:path>
                <a:path w="2670175" h="1784350">
                  <a:moveTo>
                    <a:pt x="0" y="1784349"/>
                  </a:moveTo>
                  <a:lnTo>
                    <a:pt x="2670175" y="1784349"/>
                  </a:lnTo>
                </a:path>
              </a:pathLst>
            </a:custGeom>
            <a:ln w="12700">
              <a:solidFill>
                <a:srgbClr val="000000"/>
              </a:solidFill>
            </a:ln>
          </p:spPr>
          <p:txBody>
            <a:bodyPr wrap="square" lIns="0" tIns="0" rIns="0" bIns="0" rtlCol="0"/>
            <a:lstStyle/>
            <a:p>
              <a:endParaRPr sz="3200"/>
            </a:p>
          </p:txBody>
        </p:sp>
      </p:grpSp>
      <p:sp>
        <p:nvSpPr>
          <p:cNvPr id="2" name="Slide Number Placeholder 1">
            <a:extLst>
              <a:ext uri="{FF2B5EF4-FFF2-40B4-BE49-F238E27FC236}">
                <a16:creationId xmlns:a16="http://schemas.microsoft.com/office/drawing/2014/main" id="{7727410C-BE4F-476C-C303-02F590E9857E}"/>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24</a:t>
            </a:fld>
            <a:r>
              <a:rPr spc="-53"/>
              <a:t> </a:t>
            </a:r>
            <a:r>
              <a:t>]</a:t>
            </a:r>
            <a:endParaRPr dirty="0"/>
          </a:p>
        </p:txBody>
      </p:sp>
    </p:spTree>
    <p:extLst>
      <p:ext uri="{BB962C8B-B14F-4D97-AF65-F5344CB8AC3E}">
        <p14:creationId xmlns:p14="http://schemas.microsoft.com/office/powerpoint/2010/main" val="2724246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15240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15240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515449"/>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7" name="object 7"/>
          <p:cNvSpPr txBox="1"/>
          <p:nvPr/>
        </p:nvSpPr>
        <p:spPr>
          <a:xfrm>
            <a:off x="433640" y="1112821"/>
            <a:ext cx="11758360" cy="5167347"/>
          </a:xfrm>
          <a:prstGeom prst="rect">
            <a:avLst/>
          </a:prstGeom>
        </p:spPr>
        <p:txBody>
          <a:bodyPr vert="horz" wrap="square" lIns="0" tIns="22577" rIns="0" bIns="0" rtlCol="0">
            <a:spAutoFit/>
          </a:bodyPr>
          <a:lstStyle/>
          <a:p>
            <a:pPr marL="22577">
              <a:spcBef>
                <a:spcPts val="177"/>
              </a:spcBef>
            </a:pPr>
            <a:r>
              <a:rPr sz="3171" dirty="0"/>
              <a:t>Add the usingGlobal function toward the bottom of the module:</a:t>
            </a:r>
            <a:endParaRPr sz="3171"/>
          </a:p>
          <a:p>
            <a:pPr marL="1105077" marR="2697786" indent="-302512">
              <a:lnSpc>
                <a:spcPct val="105400"/>
              </a:lnSpc>
              <a:spcBef>
                <a:spcPts val="1600"/>
              </a:spcBef>
              <a:buAutoNum type="arabicPeriod"/>
              <a:tabLst>
                <a:tab pos="1106205" algn="l"/>
              </a:tabLst>
            </a:pPr>
            <a:r>
              <a:rPr sz="3171" dirty="0"/>
              <a:t>Open GUI_const_42_print.py and save the module  as GUI_const_42_print_func.</a:t>
            </a:r>
            <a:r>
              <a:rPr sz="3171"/>
              <a:t>py.</a:t>
            </a:r>
            <a:endParaRPr lang="en-US" sz="3171"/>
          </a:p>
          <a:p>
            <a:pPr marL="1105077" marR="2697786" indent="-302512">
              <a:lnSpc>
                <a:spcPct val="105400"/>
              </a:lnSpc>
              <a:spcBef>
                <a:spcPts val="1600"/>
              </a:spcBef>
              <a:buAutoNum type="arabicPeriod"/>
              <a:tabLst>
                <a:tab pos="1106205" algn="l"/>
              </a:tabLst>
            </a:pPr>
            <a:endParaRPr sz="3171"/>
          </a:p>
          <a:p>
            <a:pPr marL="1106205" indent="-302512">
              <a:spcBef>
                <a:spcPts val="497"/>
              </a:spcBef>
              <a:buAutoNum type="arabicPeriod"/>
              <a:tabLst>
                <a:tab pos="1106205" algn="l"/>
              </a:tabLst>
            </a:pPr>
            <a:r>
              <a:rPr sz="3171" dirty="0"/>
              <a:t>Add the function and then call it:</a:t>
            </a:r>
            <a:endParaRPr sz="3171"/>
          </a:p>
          <a:p>
            <a:pPr marL="1932472" marR="5282692" indent="-487633">
              <a:spcBef>
                <a:spcPts val="1590"/>
              </a:spcBef>
            </a:pPr>
            <a:r>
              <a:rPr sz="3171" dirty="0"/>
              <a:t>def usingGlobal():  print(GLOBAL_CONST)</a:t>
            </a:r>
            <a:endParaRPr sz="3171"/>
          </a:p>
          <a:p>
            <a:pPr marL="1443709" marR="5770325"/>
            <a:r>
              <a:rPr sz="3171" dirty="0">
                <a:solidFill>
                  <a:schemeClr val="accent3">
                    <a:lumMod val="50000"/>
                  </a:schemeClr>
                </a:solidFill>
              </a:rPr>
              <a:t># call the function  </a:t>
            </a:r>
            <a:r>
              <a:rPr sz="3171"/>
              <a:t>usingGlobal()</a:t>
            </a:r>
          </a:p>
        </p:txBody>
      </p:sp>
      <p:sp>
        <p:nvSpPr>
          <p:cNvPr id="5" name="Slide Number Placeholder 4">
            <a:extLst>
              <a:ext uri="{FF2B5EF4-FFF2-40B4-BE49-F238E27FC236}">
                <a16:creationId xmlns:a16="http://schemas.microsoft.com/office/drawing/2014/main" id="{543E61ED-AB41-005A-C60B-AAA658221F06}"/>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25</a:t>
            </a:fld>
            <a:r>
              <a:rPr spc="-53"/>
              <a:t> </a:t>
            </a:r>
            <a:r>
              <a: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15240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15240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515449"/>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7" name="object 7"/>
          <p:cNvSpPr txBox="1"/>
          <p:nvPr/>
        </p:nvSpPr>
        <p:spPr>
          <a:xfrm>
            <a:off x="461100" y="792208"/>
            <a:ext cx="11758360" cy="1539238"/>
          </a:xfrm>
          <a:prstGeom prst="rect">
            <a:avLst/>
          </a:prstGeom>
        </p:spPr>
        <p:txBody>
          <a:bodyPr vert="horz" wrap="square" lIns="0" tIns="22577" rIns="0" bIns="0" rtlCol="0">
            <a:spAutoFit/>
          </a:bodyPr>
          <a:lstStyle/>
          <a:p>
            <a:pPr marL="1106205" marR="9030" indent="-302512">
              <a:lnSpc>
                <a:spcPct val="105400"/>
              </a:lnSpc>
              <a:buAutoNum type="arabicPeriod" startAt="3"/>
              <a:tabLst>
                <a:tab pos="1106205" algn="l"/>
              </a:tabLst>
            </a:pPr>
            <a:r>
              <a:rPr sz="3171"/>
              <a:t>The </a:t>
            </a:r>
            <a:r>
              <a:rPr sz="3171" dirty="0"/>
              <a:t>following screenshot shows the final GUI_const_42_print_func.py code  and the </a:t>
            </a:r>
            <a:r>
              <a:rPr sz="3171"/>
              <a:t>output after</a:t>
            </a:r>
            <a:br>
              <a:rPr lang="en-US" sz="3171"/>
            </a:br>
            <a:r>
              <a:rPr sz="3171"/>
              <a:t> </a:t>
            </a:r>
            <a:r>
              <a:rPr sz="3171" dirty="0"/>
              <a:t>running the code:</a:t>
            </a:r>
            <a:endParaRPr sz="3171"/>
          </a:p>
        </p:txBody>
      </p:sp>
      <p:grpSp>
        <p:nvGrpSpPr>
          <p:cNvPr id="8" name="object 8"/>
          <p:cNvGrpSpPr/>
          <p:nvPr/>
        </p:nvGrpSpPr>
        <p:grpSpPr>
          <a:xfrm>
            <a:off x="5771445" y="2751253"/>
            <a:ext cx="6115755" cy="3497147"/>
            <a:chOff x="2287587" y="3013633"/>
            <a:chExt cx="2282825" cy="1082675"/>
          </a:xfrm>
        </p:grpSpPr>
        <p:pic>
          <p:nvPicPr>
            <p:cNvPr id="9" name="object 9"/>
            <p:cNvPicPr/>
            <p:nvPr/>
          </p:nvPicPr>
          <p:blipFill>
            <a:blip r:embed="rId2" cstate="print"/>
            <a:stretch>
              <a:fillRect/>
            </a:stretch>
          </p:blipFill>
          <p:spPr>
            <a:xfrm>
              <a:off x="2300287" y="3026333"/>
              <a:ext cx="2257425" cy="1057275"/>
            </a:xfrm>
            <a:prstGeom prst="rect">
              <a:avLst/>
            </a:prstGeom>
          </p:spPr>
        </p:pic>
        <p:sp>
          <p:nvSpPr>
            <p:cNvPr id="10" name="object 10"/>
            <p:cNvSpPr/>
            <p:nvPr/>
          </p:nvSpPr>
          <p:spPr>
            <a:xfrm>
              <a:off x="2293937" y="3019983"/>
              <a:ext cx="2270125" cy="1069975"/>
            </a:xfrm>
            <a:custGeom>
              <a:avLst/>
              <a:gdLst/>
              <a:ahLst/>
              <a:cxnLst/>
              <a:rect l="l" t="t" r="r" b="b"/>
              <a:pathLst>
                <a:path w="2270125" h="1069975">
                  <a:moveTo>
                    <a:pt x="0" y="0"/>
                  </a:moveTo>
                  <a:lnTo>
                    <a:pt x="2270125" y="0"/>
                  </a:lnTo>
                </a:path>
                <a:path w="2270125" h="1069975">
                  <a:moveTo>
                    <a:pt x="0" y="0"/>
                  </a:moveTo>
                  <a:lnTo>
                    <a:pt x="0" y="1069975"/>
                  </a:lnTo>
                </a:path>
                <a:path w="2270125" h="1069975">
                  <a:moveTo>
                    <a:pt x="2270125" y="0"/>
                  </a:moveTo>
                  <a:lnTo>
                    <a:pt x="2270125" y="1069975"/>
                  </a:lnTo>
                </a:path>
                <a:path w="2270125" h="1069975">
                  <a:moveTo>
                    <a:pt x="0" y="1069975"/>
                  </a:moveTo>
                  <a:lnTo>
                    <a:pt x="2270125" y="1069975"/>
                  </a:lnTo>
                </a:path>
              </a:pathLst>
            </a:custGeom>
            <a:ln w="12700">
              <a:solidFill>
                <a:srgbClr val="000000"/>
              </a:solidFill>
            </a:ln>
          </p:spPr>
          <p:txBody>
            <a:bodyPr wrap="square" lIns="0" tIns="0" rIns="0" bIns="0" rtlCol="0"/>
            <a:lstStyle/>
            <a:p>
              <a:endParaRPr sz="3200"/>
            </a:p>
          </p:txBody>
        </p:sp>
      </p:grpSp>
      <p:sp>
        <p:nvSpPr>
          <p:cNvPr id="5" name="Slide Number Placeholder 4">
            <a:extLst>
              <a:ext uri="{FF2B5EF4-FFF2-40B4-BE49-F238E27FC236}">
                <a16:creationId xmlns:a16="http://schemas.microsoft.com/office/drawing/2014/main" id="{A707F3FD-E50B-8793-642D-93D1BA3DA287}"/>
              </a:ext>
            </a:extLst>
          </p:cNvPr>
          <p:cNvSpPr>
            <a:spLocks noGrp="1"/>
          </p:cNvSpPr>
          <p:nvPr>
            <p:ph type="sldNum" sz="quarter" idx="7"/>
          </p:nvPr>
        </p:nvSpPr>
        <p:spPr>
          <a:xfrm>
            <a:off x="5712268" y="64973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26</a:t>
            </a:fld>
            <a:r>
              <a:rPr spc="-53"/>
              <a:t> </a:t>
            </a:r>
            <a:r>
              <a:t>]</a:t>
            </a:r>
            <a:endParaRPr dirty="0"/>
          </a:p>
        </p:txBody>
      </p:sp>
    </p:spTree>
    <p:extLst>
      <p:ext uri="{BB962C8B-B14F-4D97-AF65-F5344CB8AC3E}">
        <p14:creationId xmlns:p14="http://schemas.microsoft.com/office/powerpoint/2010/main" val="258936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17951"/>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17951"/>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1" name="object 11"/>
          <p:cNvSpPr txBox="1"/>
          <p:nvPr/>
        </p:nvSpPr>
        <p:spPr>
          <a:xfrm>
            <a:off x="274595" y="838200"/>
            <a:ext cx="12284970" cy="5728590"/>
          </a:xfrm>
          <a:prstGeom prst="rect">
            <a:avLst/>
          </a:prstGeom>
        </p:spPr>
        <p:txBody>
          <a:bodyPr vert="horz" wrap="square" lIns="0" tIns="22577" rIns="0" bIns="0" rtlCol="0">
            <a:spAutoFit/>
          </a:bodyPr>
          <a:lstStyle/>
          <a:p>
            <a:pPr marL="22577" marR="641148">
              <a:lnSpc>
                <a:spcPct val="105400"/>
              </a:lnSpc>
              <a:spcBef>
                <a:spcPts val="177"/>
              </a:spcBef>
            </a:pPr>
            <a:r>
              <a:rPr sz="3171" dirty="0"/>
              <a:t>In the preceding code snippet, we use the module-level global. It is easy to make a  mistake by shadowing the global, as demonstrated in the following code:</a:t>
            </a:r>
            <a:endParaRPr sz="3171"/>
          </a:p>
          <a:p>
            <a:pPr marL="1106205" marR="1921186" indent="-302512">
              <a:lnSpc>
                <a:spcPct val="105400"/>
              </a:lnSpc>
              <a:spcBef>
                <a:spcPts val="1600"/>
              </a:spcBef>
              <a:buAutoNum type="arabicPeriod"/>
              <a:tabLst>
                <a:tab pos="1106205" algn="l"/>
              </a:tabLst>
            </a:pPr>
            <a:r>
              <a:rPr sz="3171" dirty="0"/>
              <a:t>Open GUI_const_42_print_func.</a:t>
            </a:r>
            <a:r>
              <a:rPr sz="3171"/>
              <a:t>py </a:t>
            </a:r>
            <a:br>
              <a:rPr lang="en-US" sz="3171"/>
            </a:br>
            <a:r>
              <a:rPr sz="3171"/>
              <a:t>and </a:t>
            </a:r>
            <a:r>
              <a:rPr sz="3171" dirty="0"/>
              <a:t>save the module  as GUI_const_42_777.</a:t>
            </a:r>
            <a:r>
              <a:rPr sz="3171"/>
              <a:t>py.</a:t>
            </a:r>
            <a:endParaRPr lang="en-US" sz="3171"/>
          </a:p>
          <a:p>
            <a:pPr marL="1106205" marR="1921186" indent="-302512">
              <a:lnSpc>
                <a:spcPct val="105400"/>
              </a:lnSpc>
              <a:spcBef>
                <a:spcPts val="1600"/>
              </a:spcBef>
              <a:buAutoNum type="arabicPeriod"/>
              <a:tabLst>
                <a:tab pos="1106205" algn="l"/>
              </a:tabLst>
            </a:pPr>
            <a:endParaRPr sz="3171"/>
          </a:p>
          <a:p>
            <a:pPr marL="1106205" indent="-302512">
              <a:spcBef>
                <a:spcPts val="504"/>
              </a:spcBef>
              <a:buAutoNum type="arabicPeriod"/>
              <a:tabLst>
                <a:tab pos="1106205" algn="l"/>
              </a:tabLst>
            </a:pPr>
            <a:r>
              <a:rPr sz="3171" dirty="0"/>
              <a:t>Add the declaration of the constant within the function:</a:t>
            </a:r>
            <a:endParaRPr sz="3171"/>
          </a:p>
          <a:p>
            <a:pPr marL="1932472" marR="5305269" indent="-487633">
              <a:spcBef>
                <a:spcPts val="1591"/>
              </a:spcBef>
            </a:pPr>
            <a:r>
              <a:rPr sz="3171" dirty="0"/>
              <a:t>def usingGlobal():  GLOBAL_CONST = 777</a:t>
            </a:r>
            <a:endParaRPr sz="3171"/>
          </a:p>
          <a:p>
            <a:pPr marL="1932472"/>
            <a:r>
              <a:rPr sz="3171" dirty="0"/>
              <a:t>print(GLOBAL_</a:t>
            </a:r>
            <a:r>
              <a:rPr sz="3171"/>
              <a:t>CONST)</a:t>
            </a:r>
          </a:p>
        </p:txBody>
      </p:sp>
      <p:sp>
        <p:nvSpPr>
          <p:cNvPr id="5" name="Slide Number Placeholder 4">
            <a:extLst>
              <a:ext uri="{FF2B5EF4-FFF2-40B4-BE49-F238E27FC236}">
                <a16:creationId xmlns:a16="http://schemas.microsoft.com/office/drawing/2014/main" id="{15D8C8E5-741D-A14B-D01B-57F18CB772BC}"/>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27</a:t>
            </a:fld>
            <a:r>
              <a:rPr spc="-53"/>
              <a:t> </a:t>
            </a:r>
            <a:r>
              <a:t>]</a:t>
            </a:r>
            <a:endParaRPr dirty="0"/>
          </a:p>
        </p:txBody>
      </p:sp>
    </p:spTree>
    <p:extLst>
      <p:ext uri="{BB962C8B-B14F-4D97-AF65-F5344CB8AC3E}">
        <p14:creationId xmlns:p14="http://schemas.microsoft.com/office/powerpoint/2010/main" val="978581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17951"/>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17951"/>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1" name="object 11"/>
          <p:cNvSpPr txBox="1"/>
          <p:nvPr/>
        </p:nvSpPr>
        <p:spPr>
          <a:xfrm>
            <a:off x="-304800" y="725745"/>
            <a:ext cx="12284970" cy="1026855"/>
          </a:xfrm>
          <a:prstGeom prst="rect">
            <a:avLst/>
          </a:prstGeom>
        </p:spPr>
        <p:txBody>
          <a:bodyPr vert="horz" wrap="square" lIns="0" tIns="22577" rIns="0" bIns="0" rtlCol="0">
            <a:spAutoFit/>
          </a:bodyPr>
          <a:lstStyle/>
          <a:p>
            <a:pPr marL="1106205" marR="9030" indent="-302512">
              <a:lnSpc>
                <a:spcPct val="105400"/>
              </a:lnSpc>
              <a:spcBef>
                <a:spcPts val="9"/>
              </a:spcBef>
              <a:buAutoNum type="arabicPeriod" startAt="3"/>
              <a:tabLst>
                <a:tab pos="1106205" algn="l"/>
              </a:tabLst>
            </a:pPr>
            <a:r>
              <a:rPr sz="3171"/>
              <a:t>The </a:t>
            </a:r>
            <a:r>
              <a:rPr sz="3171" dirty="0"/>
              <a:t>following screenshot shows the final </a:t>
            </a:r>
            <a:r>
              <a:rPr sz="3171" dirty="0">
                <a:effectLst>
                  <a:outerShdw blurRad="38100" dist="38100" dir="2700000" algn="tl">
                    <a:srgbClr val="000000">
                      <a:alpha val="43137"/>
                    </a:srgbClr>
                  </a:outerShdw>
                </a:effectLst>
              </a:rPr>
              <a:t>GUI_const_42_777.py </a:t>
            </a:r>
            <a:r>
              <a:rPr sz="3171" dirty="0"/>
              <a:t>code and the  output after running the code:</a:t>
            </a:r>
            <a:endParaRPr sz="3171"/>
          </a:p>
        </p:txBody>
      </p:sp>
      <p:grpSp>
        <p:nvGrpSpPr>
          <p:cNvPr id="12" name="object 12"/>
          <p:cNvGrpSpPr/>
          <p:nvPr/>
        </p:nvGrpSpPr>
        <p:grpSpPr>
          <a:xfrm>
            <a:off x="4513592" y="1981200"/>
            <a:ext cx="7221208" cy="4276392"/>
            <a:chOff x="2330450" y="6406095"/>
            <a:chExt cx="2197100" cy="911225"/>
          </a:xfrm>
        </p:grpSpPr>
        <p:pic>
          <p:nvPicPr>
            <p:cNvPr id="13" name="object 13"/>
            <p:cNvPicPr/>
            <p:nvPr/>
          </p:nvPicPr>
          <p:blipFill>
            <a:blip r:embed="rId2" cstate="print"/>
            <a:stretch>
              <a:fillRect/>
            </a:stretch>
          </p:blipFill>
          <p:spPr>
            <a:xfrm>
              <a:off x="2343150" y="6418795"/>
              <a:ext cx="2171700" cy="885825"/>
            </a:xfrm>
            <a:prstGeom prst="rect">
              <a:avLst/>
            </a:prstGeom>
          </p:spPr>
        </p:pic>
        <p:sp>
          <p:nvSpPr>
            <p:cNvPr id="14" name="object 14"/>
            <p:cNvSpPr/>
            <p:nvPr/>
          </p:nvSpPr>
          <p:spPr>
            <a:xfrm>
              <a:off x="2336800" y="6412445"/>
              <a:ext cx="2184400" cy="898525"/>
            </a:xfrm>
            <a:custGeom>
              <a:avLst/>
              <a:gdLst/>
              <a:ahLst/>
              <a:cxnLst/>
              <a:rect l="l" t="t" r="r" b="b"/>
              <a:pathLst>
                <a:path w="2184400" h="898525">
                  <a:moveTo>
                    <a:pt x="0" y="0"/>
                  </a:moveTo>
                  <a:lnTo>
                    <a:pt x="2184400" y="0"/>
                  </a:lnTo>
                </a:path>
                <a:path w="2184400" h="898525">
                  <a:moveTo>
                    <a:pt x="0" y="0"/>
                  </a:moveTo>
                  <a:lnTo>
                    <a:pt x="0" y="898524"/>
                  </a:lnTo>
                </a:path>
                <a:path w="2184400" h="898525">
                  <a:moveTo>
                    <a:pt x="2184400" y="0"/>
                  </a:moveTo>
                  <a:lnTo>
                    <a:pt x="2184400" y="898524"/>
                  </a:lnTo>
                </a:path>
                <a:path w="2184400" h="898525">
                  <a:moveTo>
                    <a:pt x="0" y="898524"/>
                  </a:moveTo>
                  <a:lnTo>
                    <a:pt x="2184400" y="898524"/>
                  </a:lnTo>
                </a:path>
              </a:pathLst>
            </a:custGeom>
            <a:ln w="12700">
              <a:solidFill>
                <a:srgbClr val="000000"/>
              </a:solidFill>
            </a:ln>
          </p:spPr>
          <p:txBody>
            <a:bodyPr wrap="square" lIns="0" tIns="0" rIns="0" bIns="0" rtlCol="0"/>
            <a:lstStyle/>
            <a:p>
              <a:endParaRPr sz="3200"/>
            </a:p>
          </p:txBody>
        </p:sp>
      </p:grpSp>
      <p:sp>
        <p:nvSpPr>
          <p:cNvPr id="5" name="Slide Number Placeholder 4">
            <a:extLst>
              <a:ext uri="{FF2B5EF4-FFF2-40B4-BE49-F238E27FC236}">
                <a16:creationId xmlns:a16="http://schemas.microsoft.com/office/drawing/2014/main" id="{7E4ECF3A-35FF-98A4-C7EA-08B72A12FD51}"/>
              </a:ext>
            </a:extLst>
          </p:cNvPr>
          <p:cNvSpPr>
            <a:spLocks noGrp="1"/>
          </p:cNvSpPr>
          <p:nvPr>
            <p:ph type="sldNum" sz="quarter" idx="7"/>
          </p:nvPr>
        </p:nvSpPr>
        <p:spPr>
          <a:xfrm>
            <a:off x="5712268" y="64973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28</a:t>
            </a:fld>
            <a:r>
              <a:rPr spc="-53"/>
              <a:t> </a:t>
            </a:r>
            <a:r>
              <a:t>]</a:t>
            </a:r>
            <a:endParaRPr dirty="0"/>
          </a:p>
        </p:txBody>
      </p:sp>
    </p:spTree>
    <p:extLst>
      <p:ext uri="{BB962C8B-B14F-4D97-AF65-F5344CB8AC3E}">
        <p14:creationId xmlns:p14="http://schemas.microsoft.com/office/powerpoint/2010/main" val="3390729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4" name="object 4"/>
          <p:cNvSpPr txBox="1"/>
          <p:nvPr/>
        </p:nvSpPr>
        <p:spPr>
          <a:xfrm>
            <a:off x="1346918" y="76200"/>
            <a:ext cx="9587654"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a:t>
            </a:r>
            <a:r>
              <a:rPr sz="1777" i="1">
                <a:latin typeface="Palatino Linotype"/>
                <a:cs typeface="Palatino Linotype"/>
              </a:rPr>
              <a:t>	C</a:t>
            </a:r>
            <a:r>
              <a:rPr lang="en-US" sz="1777" i="1">
                <a:latin typeface="Palatino Linotype"/>
                <a:cs typeface="Palatino Linotype"/>
              </a:rPr>
              <a:t>h</a:t>
            </a:r>
            <a:r>
              <a:rPr sz="1777" i="1">
                <a:latin typeface="Palatino Linotype"/>
                <a:cs typeface="Palatino Linotype"/>
              </a:rPr>
              <a:t>apter</a:t>
            </a:r>
            <a:r>
              <a:rPr sz="1777" i="1" spc="-98">
                <a:latin typeface="Palatino Linotype"/>
                <a:cs typeface="Palatino Linotype"/>
              </a:rPr>
              <a:t> </a:t>
            </a:r>
            <a:r>
              <a:rPr sz="1777" i="1">
                <a:latin typeface="Palatino Linotype"/>
                <a:cs typeface="Palatino Linotype"/>
              </a:rPr>
              <a:t>4</a:t>
            </a:r>
            <a:endParaRPr sz="1777">
              <a:latin typeface="Palatino Linotype"/>
              <a:cs typeface="Palatino Linotype"/>
            </a:endParaRPr>
          </a:p>
        </p:txBody>
      </p:sp>
      <p:sp>
        <p:nvSpPr>
          <p:cNvPr id="7" name="object 7"/>
          <p:cNvSpPr txBox="1"/>
          <p:nvPr/>
        </p:nvSpPr>
        <p:spPr>
          <a:xfrm>
            <a:off x="533400" y="838200"/>
            <a:ext cx="12954000" cy="5544053"/>
          </a:xfrm>
          <a:prstGeom prst="rect">
            <a:avLst/>
          </a:prstGeom>
        </p:spPr>
        <p:txBody>
          <a:bodyPr vert="horz" wrap="square" lIns="0" tIns="22577" rIns="0" bIns="0" rtlCol="0">
            <a:spAutoFit/>
          </a:bodyPr>
          <a:lstStyle/>
          <a:p>
            <a:pPr marL="22577" marR="9030">
              <a:lnSpc>
                <a:spcPct val="105400"/>
              </a:lnSpc>
              <a:spcBef>
                <a:spcPts val="177"/>
              </a:spcBef>
            </a:pPr>
            <a:r>
              <a:rPr sz="3000" dirty="0">
                <a:latin typeface="Times New Roman" panose="02020603050405020304" pitchFamily="18" charset="0"/>
                <a:cs typeface="Times New Roman" panose="02020603050405020304" pitchFamily="18" charset="0"/>
              </a:rPr>
              <a:t>If we </a:t>
            </a:r>
            <a:r>
              <a:rPr sz="3000" spc="-9" dirty="0">
                <a:latin typeface="Times New Roman" panose="02020603050405020304" pitchFamily="18" charset="0"/>
                <a:cs typeface="Times New Roman" panose="02020603050405020304" pitchFamily="18" charset="0"/>
              </a:rPr>
              <a:t>tr</a:t>
            </a:r>
            <a:r>
              <a:rPr sz="3000" dirty="0">
                <a:latin typeface="Times New Roman" panose="02020603050405020304" pitchFamily="18" charset="0"/>
                <a:cs typeface="Times New Roman" panose="02020603050405020304" pitchFamily="18" charset="0"/>
              </a:rPr>
              <a:t>y</a:t>
            </a:r>
            <a:r>
              <a:rPr sz="3000" spc="-9" dirty="0">
                <a:latin typeface="Times New Roman" panose="02020603050405020304" pitchFamily="18" charset="0"/>
                <a:cs typeface="Times New Roman" panose="02020603050405020304" pitchFamily="18" charset="0"/>
              </a:rPr>
              <a:t> t</a:t>
            </a:r>
            <a:r>
              <a:rPr sz="3000" dirty="0">
                <a:latin typeface="Times New Roman" panose="02020603050405020304" pitchFamily="18" charset="0"/>
                <a:cs typeface="Times New Roman" panose="02020603050405020304" pitchFamily="18" charset="0"/>
              </a:rPr>
              <a:t>o</a:t>
            </a:r>
            <a:r>
              <a:rPr sz="3000" spc="-9" dirty="0">
                <a:latin typeface="Times New Roman" panose="02020603050405020304" pitchFamily="18" charset="0"/>
                <a:cs typeface="Times New Roman" panose="02020603050405020304" pitchFamily="18" charset="0"/>
              </a:rPr>
              <a:t> prin</a:t>
            </a:r>
            <a:r>
              <a:rPr sz="3000" dirty="0">
                <a:latin typeface="Times New Roman" panose="02020603050405020304" pitchFamily="18" charset="0"/>
                <a:cs typeface="Times New Roman" panose="02020603050405020304" pitchFamily="18" charset="0"/>
              </a:rPr>
              <a:t>t</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out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value of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globa</a:t>
            </a:r>
            <a:r>
              <a:rPr sz="3000" dirty="0">
                <a:latin typeface="Times New Roman" panose="02020603050405020304" pitchFamily="18" charset="0"/>
                <a:cs typeface="Times New Roman" panose="02020603050405020304" pitchFamily="18" charset="0"/>
              </a:rPr>
              <a:t>l</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variable, </a:t>
            </a:r>
            <a:r>
              <a:rPr sz="3000">
                <a:latin typeface="Times New Roman" panose="02020603050405020304" pitchFamily="18" charset="0"/>
                <a:cs typeface="Times New Roman" panose="02020603050405020304" pitchFamily="18" charset="0"/>
              </a:rPr>
              <a:t>without</a:t>
            </a:r>
            <a:r>
              <a:rPr sz="3000" spc="-9">
                <a:latin typeface="Times New Roman" panose="02020603050405020304" pitchFamily="18" charset="0"/>
                <a:cs typeface="Times New Roman" panose="02020603050405020304" pitchFamily="18" charset="0"/>
              </a:rPr>
              <a:t> usin</a:t>
            </a:r>
            <a:r>
              <a:rPr sz="3000">
                <a:latin typeface="Times New Roman" panose="02020603050405020304" pitchFamily="18" charset="0"/>
                <a:cs typeface="Times New Roman" panose="02020603050405020304" pitchFamily="18" charset="0"/>
              </a:rPr>
              <a:t>g</a:t>
            </a:r>
            <a:br>
              <a:rPr lang="en-US" sz="3000">
                <a:latin typeface="Times New Roman" panose="02020603050405020304" pitchFamily="18" charset="0"/>
                <a:cs typeface="Times New Roman" panose="02020603050405020304" pitchFamily="18" charset="0"/>
              </a:rPr>
            </a:br>
            <a:r>
              <a:rPr sz="3000" spc="-9">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 </a:t>
            </a:r>
            <a:r>
              <a:rPr sz="3000" spc="-9" dirty="0">
                <a:latin typeface="Times New Roman" panose="02020603050405020304" pitchFamily="18" charset="0"/>
                <a:cs typeface="Times New Roman" panose="02020603050405020304" pitchFamily="18" charset="0"/>
              </a:rPr>
              <a:t>global</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keywor</a:t>
            </a:r>
            <a:r>
              <a:rPr sz="3000" dirty="0">
                <a:latin typeface="Times New Roman" panose="02020603050405020304" pitchFamily="18" charset="0"/>
                <a:cs typeface="Times New Roman" panose="02020603050405020304" pitchFamily="18" charset="0"/>
              </a:rPr>
              <a:t>d,  we</a:t>
            </a:r>
            <a:r>
              <a:rPr sz="3000" spc="-9" dirty="0">
                <a:latin typeface="Times New Roman" panose="02020603050405020304" pitchFamily="18" charset="0"/>
                <a:cs typeface="Times New Roman" panose="02020603050405020304" pitchFamily="18" charset="0"/>
              </a:rPr>
              <a:t> get </a:t>
            </a:r>
            <a:r>
              <a:rPr sz="3000" dirty="0">
                <a:latin typeface="Times New Roman" panose="02020603050405020304" pitchFamily="18" charset="0"/>
                <a:cs typeface="Times New Roman" panose="02020603050405020304" pitchFamily="18" charset="0"/>
              </a:rPr>
              <a:t>an error:</a:t>
            </a:r>
            <a:endParaRPr sz="3000">
              <a:latin typeface="Times New Roman" panose="02020603050405020304" pitchFamily="18" charset="0"/>
              <a:cs typeface="Times New Roman" panose="02020603050405020304" pitchFamily="18" charset="0"/>
            </a:endParaRPr>
          </a:p>
          <a:p>
            <a:pPr marL="1106205" marR="2793730" indent="-302512">
              <a:lnSpc>
                <a:spcPct val="105400"/>
              </a:lnSpc>
              <a:spcBef>
                <a:spcPts val="1476"/>
              </a:spcBef>
              <a:buAutoNum type="arabicPeriod"/>
              <a:tabLst>
                <a:tab pos="1106205" algn="l"/>
              </a:tabLst>
            </a:pPr>
            <a:r>
              <a:rPr sz="3000" spc="-9" dirty="0">
                <a:latin typeface="Times New Roman" panose="02020603050405020304" pitchFamily="18" charset="0"/>
                <a:cs typeface="Times New Roman" panose="02020603050405020304" pitchFamily="18" charset="0"/>
              </a:rPr>
              <a:t>Ope</a:t>
            </a:r>
            <a:r>
              <a:rPr sz="3000" dirty="0">
                <a:latin typeface="Times New Roman" panose="02020603050405020304" pitchFamily="18" charset="0"/>
                <a:cs typeface="Times New Roman" panose="02020603050405020304" pitchFamily="18" charset="0"/>
              </a:rPr>
              <a:t>n </a:t>
            </a:r>
            <a:r>
              <a:rPr sz="3000" spc="-9" dirty="0">
                <a:latin typeface="Times New Roman" panose="02020603050405020304" pitchFamily="18" charset="0"/>
                <a:cs typeface="Times New Roman" panose="02020603050405020304" pitchFamily="18" charset="0"/>
              </a:rPr>
              <a:t>GUI_const_42_777.py</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and save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module  as</a:t>
            </a:r>
            <a:r>
              <a:rPr sz="3000" spc="-9" dirty="0">
                <a:latin typeface="Times New Roman" panose="02020603050405020304" pitchFamily="18" charset="0"/>
                <a:cs typeface="Times New Roman" panose="02020603050405020304" pitchFamily="18" charset="0"/>
              </a:rPr>
              <a:t> GUI_const_42_777_global_print_error.</a:t>
            </a:r>
            <a:r>
              <a:rPr sz="3000" spc="-9">
                <a:latin typeface="Times New Roman" panose="02020603050405020304" pitchFamily="18" charset="0"/>
                <a:cs typeface="Times New Roman" panose="02020603050405020304" pitchFamily="18" charset="0"/>
              </a:rPr>
              <a:t>py.</a:t>
            </a:r>
            <a:endParaRPr lang="en-US" sz="3000" spc="-9">
              <a:latin typeface="Times New Roman" panose="02020603050405020304" pitchFamily="18" charset="0"/>
              <a:cs typeface="Times New Roman" panose="02020603050405020304" pitchFamily="18" charset="0"/>
            </a:endParaRPr>
          </a:p>
          <a:p>
            <a:pPr marL="1106205" marR="2793730" indent="-302512">
              <a:lnSpc>
                <a:spcPct val="105400"/>
              </a:lnSpc>
              <a:spcBef>
                <a:spcPts val="1476"/>
              </a:spcBef>
              <a:buAutoNum type="arabicPeriod"/>
              <a:tabLst>
                <a:tab pos="1106205" algn="l"/>
              </a:tabLst>
            </a:pPr>
            <a:endParaRPr sz="900">
              <a:latin typeface="Times New Roman" panose="02020603050405020304" pitchFamily="18" charset="0"/>
              <a:cs typeface="Times New Roman" panose="02020603050405020304" pitchFamily="18" charset="0"/>
            </a:endParaRPr>
          </a:p>
          <a:p>
            <a:pPr marL="1106205" indent="-302512">
              <a:spcBef>
                <a:spcPts val="506"/>
              </a:spcBef>
              <a:buAutoNum type="arabicPeriod"/>
              <a:tabLst>
                <a:tab pos="1106205" algn="l"/>
              </a:tabLst>
            </a:pPr>
            <a:r>
              <a:rPr sz="3000" dirty="0">
                <a:latin typeface="Times New Roman" panose="02020603050405020304" pitchFamily="18" charset="0"/>
                <a:cs typeface="Times New Roman" panose="02020603050405020304" pitchFamily="18" charset="0"/>
              </a:rPr>
              <a:t>Comment out</a:t>
            </a:r>
            <a:r>
              <a:rPr sz="3000" spc="-9" dirty="0">
                <a:latin typeface="Times New Roman" panose="02020603050405020304" pitchFamily="18" charset="0"/>
                <a:cs typeface="Times New Roman" panose="02020603050405020304" pitchFamily="18" charset="0"/>
              </a:rPr>
              <a:t> global</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and </a:t>
            </a:r>
            <a:r>
              <a:rPr sz="3000" spc="-9" dirty="0">
                <a:latin typeface="Times New Roman" panose="02020603050405020304" pitchFamily="18" charset="0"/>
                <a:cs typeface="Times New Roman" panose="02020603050405020304" pitchFamily="18" charset="0"/>
              </a:rPr>
              <a:t>tr</a:t>
            </a:r>
            <a:r>
              <a:rPr sz="3000" dirty="0">
                <a:latin typeface="Times New Roman" panose="02020603050405020304" pitchFamily="18" charset="0"/>
                <a:cs typeface="Times New Roman" panose="02020603050405020304" pitchFamily="18" charset="0"/>
              </a:rPr>
              <a:t>y</a:t>
            </a:r>
            <a:r>
              <a:rPr sz="3000" spc="-9" dirty="0">
                <a:latin typeface="Times New Roman" panose="02020603050405020304" pitchFamily="18" charset="0"/>
                <a:cs typeface="Times New Roman" panose="02020603050405020304" pitchFamily="18" charset="0"/>
              </a:rPr>
              <a:t> t</a:t>
            </a:r>
            <a:r>
              <a:rPr sz="3000" dirty="0">
                <a:latin typeface="Times New Roman" panose="02020603050405020304" pitchFamily="18" charset="0"/>
                <a:cs typeface="Times New Roman" panose="02020603050405020304" pitchFamily="18" charset="0"/>
              </a:rPr>
              <a:t>o</a:t>
            </a:r>
            <a:r>
              <a:rPr sz="3000" spc="-9" dirty="0">
                <a:latin typeface="Times New Roman" panose="02020603050405020304" pitchFamily="18" charset="0"/>
                <a:cs typeface="Times New Roman" panose="02020603050405020304" pitchFamily="18" charset="0"/>
              </a:rPr>
              <a:t> print:</a:t>
            </a:r>
            <a:endParaRPr sz="3000">
              <a:latin typeface="Times New Roman" panose="02020603050405020304" pitchFamily="18" charset="0"/>
              <a:cs typeface="Times New Roman" panose="02020603050405020304" pitchFamily="18" charset="0"/>
            </a:endParaRPr>
          </a:p>
          <a:p>
            <a:pPr marL="1444839">
              <a:spcBef>
                <a:spcPts val="1707"/>
              </a:spcBef>
            </a:pPr>
            <a:r>
              <a:rPr sz="3000" spc="-9" dirty="0">
                <a:latin typeface="Times New Roman" panose="02020603050405020304" pitchFamily="18" charset="0"/>
                <a:cs typeface="Times New Roman" panose="02020603050405020304" pitchFamily="18" charset="0"/>
              </a:rPr>
              <a:t>def</a:t>
            </a:r>
            <a:r>
              <a:rPr sz="3000" spc="-45"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usingGlobal():</a:t>
            </a:r>
            <a:endParaRPr sz="3000">
              <a:latin typeface="Times New Roman" panose="02020603050405020304" pitchFamily="18" charset="0"/>
              <a:cs typeface="Times New Roman" panose="02020603050405020304" pitchFamily="18" charset="0"/>
            </a:endParaRPr>
          </a:p>
          <a:p>
            <a:pPr marL="1932472" marR="4892135"/>
            <a:r>
              <a:rPr sz="3000" spc="-9" dirty="0">
                <a:latin typeface="Times New Roman" panose="02020603050405020304" pitchFamily="18" charset="0"/>
                <a:cs typeface="Times New Roman" panose="02020603050405020304" pitchFamily="18" charset="0"/>
              </a:rPr>
              <a:t>#</a:t>
            </a:r>
            <a:r>
              <a:rPr sz="3000" spc="-53"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global</a:t>
            </a:r>
            <a:r>
              <a:rPr sz="3000" spc="-45"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GLOBAL_CONST </a:t>
            </a:r>
            <a:r>
              <a:rPr sz="3000" spc="-943"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print(GLOBAL_CONST) </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GLOBAL_CONST</a:t>
            </a:r>
            <a:r>
              <a:rPr sz="3000" spc="-26"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a:t>
            </a:r>
            <a:r>
              <a:rPr sz="3000" spc="-26"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777</a:t>
            </a:r>
            <a:endParaRPr sz="3000">
              <a:latin typeface="Times New Roman" panose="02020603050405020304" pitchFamily="18" charset="0"/>
              <a:cs typeface="Times New Roman" panose="02020603050405020304" pitchFamily="18" charset="0"/>
            </a:endParaRPr>
          </a:p>
          <a:p>
            <a:pPr marL="1932472"/>
            <a:r>
              <a:rPr sz="3000" spc="-9" dirty="0">
                <a:latin typeface="Times New Roman" panose="02020603050405020304" pitchFamily="18" charset="0"/>
                <a:cs typeface="Times New Roman" panose="02020603050405020304" pitchFamily="18" charset="0"/>
              </a:rPr>
              <a:t>print(GLOBAL_</a:t>
            </a:r>
            <a:r>
              <a:rPr sz="3000" spc="-9">
                <a:latin typeface="Times New Roman" panose="02020603050405020304" pitchFamily="18" charset="0"/>
                <a:cs typeface="Times New Roman" panose="02020603050405020304" pitchFamily="18" charset="0"/>
              </a:rPr>
              <a:t>CONST)</a:t>
            </a:r>
            <a:endParaRPr sz="300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535BB647-40E2-5664-1B59-E4883B9B980D}"/>
              </a:ext>
            </a:extLst>
          </p:cNvPr>
          <p:cNvSpPr>
            <a:spLocks noGrp="1"/>
          </p:cNvSpPr>
          <p:nvPr>
            <p:ph type="sldNum" sz="quarter" idx="7"/>
          </p:nvPr>
        </p:nvSpPr>
        <p:spPr>
          <a:xfrm>
            <a:off x="5712268" y="64973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29</a:t>
            </a:fld>
            <a:r>
              <a:rPr spc="-53"/>
              <a:t> </a:t>
            </a:r>
            <a:r>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80003" y="3048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2" name="object 12"/>
          <p:cNvSpPr txBox="1"/>
          <p:nvPr/>
        </p:nvSpPr>
        <p:spPr>
          <a:xfrm>
            <a:off x="1280251" y="-24713"/>
            <a:ext cx="9648614"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a:t>
            </a:r>
            <a:r>
              <a:rPr sz="1777" i="1" spc="-98">
                <a:latin typeface="Palatino Linotype"/>
                <a:cs typeface="Palatino Linotype"/>
              </a:rPr>
              <a:t> </a:t>
            </a:r>
            <a:r>
              <a:rPr sz="1777" i="1">
                <a:latin typeface="Palatino Linotype"/>
                <a:cs typeface="Palatino Linotype"/>
              </a:rPr>
              <a:t>4</a:t>
            </a:r>
            <a:endParaRPr sz="1777">
              <a:latin typeface="Palatino Linotype"/>
              <a:cs typeface="Palatino Linotype"/>
            </a:endParaRPr>
          </a:p>
        </p:txBody>
      </p:sp>
      <p:sp>
        <p:nvSpPr>
          <p:cNvPr id="18" name="TextBox 17">
            <a:extLst>
              <a:ext uri="{FF2B5EF4-FFF2-40B4-BE49-F238E27FC236}">
                <a16:creationId xmlns:a16="http://schemas.microsoft.com/office/drawing/2014/main" id="{B20D5199-E37F-9CA8-8A60-75C73A923FA8}"/>
              </a:ext>
            </a:extLst>
          </p:cNvPr>
          <p:cNvSpPr txBox="1"/>
          <p:nvPr/>
        </p:nvSpPr>
        <p:spPr>
          <a:xfrm>
            <a:off x="-384432" y="36377"/>
            <a:ext cx="18233081" cy="6593023"/>
          </a:xfrm>
          <a:prstGeom prst="rect">
            <a:avLst/>
          </a:prstGeom>
          <a:noFill/>
        </p:spPr>
        <p:txBody>
          <a:bodyPr wrap="square">
            <a:spAutoFit/>
          </a:bodyPr>
          <a:lstStyle/>
          <a:p>
            <a:pPr marL="22577" marR="575678">
              <a:lnSpc>
                <a:spcPct val="200000"/>
              </a:lnSpc>
            </a:pPr>
            <a:r>
              <a:rPr lang="en-US" sz="4757"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Content</a:t>
            </a:r>
          </a:p>
          <a:p>
            <a:pPr marL="1765213" indent="-659008">
              <a:spcBef>
                <a:spcPts val="1511"/>
              </a:spcBef>
              <a:buClr>
                <a:srgbClr val="C00000"/>
              </a:buClr>
              <a:buFont typeface="+mj-lt"/>
              <a:buAutoNum type="arabicPeriod"/>
            </a:pPr>
            <a:r>
              <a:rPr lang="en-US" sz="4612">
                <a:latin typeface="Times New Roman" panose="02020603050405020304" pitchFamily="18" charset="0"/>
                <a:cs typeface="Times New Roman" panose="02020603050405020304" pitchFamily="18" charset="0"/>
              </a:rPr>
              <a:t>How to use StringVar()</a:t>
            </a:r>
          </a:p>
          <a:p>
            <a:pPr marL="1765213" marR="4740877" indent="-659008">
              <a:lnSpc>
                <a:spcPct val="117100"/>
              </a:lnSpc>
              <a:spcBef>
                <a:spcPts val="124"/>
              </a:spcBef>
              <a:buClr>
                <a:srgbClr val="C00000"/>
              </a:buClr>
              <a:buFont typeface="+mj-lt"/>
              <a:buAutoNum type="arabicPeriod"/>
            </a:pPr>
            <a:r>
              <a:rPr lang="en-US" sz="4612">
                <a:latin typeface="Times New Roman" panose="02020603050405020304" pitchFamily="18" charset="0"/>
                <a:cs typeface="Times New Roman" panose="02020603050405020304" pitchFamily="18" charset="0"/>
              </a:rPr>
              <a:t>How to get data from a widget</a:t>
            </a:r>
          </a:p>
          <a:p>
            <a:pPr marL="1765213" marR="4740877" indent="-659008">
              <a:lnSpc>
                <a:spcPct val="117100"/>
              </a:lnSpc>
              <a:spcBef>
                <a:spcPts val="124"/>
              </a:spcBef>
              <a:buClr>
                <a:srgbClr val="C00000"/>
              </a:buClr>
              <a:buFont typeface="+mj-lt"/>
              <a:buAutoNum type="arabicPeriod"/>
            </a:pPr>
            <a:r>
              <a:rPr lang="en-US" sz="4612">
                <a:latin typeface="Times New Roman" panose="02020603050405020304" pitchFamily="18" charset="0"/>
                <a:cs typeface="Times New Roman" panose="02020603050405020304" pitchFamily="18" charset="0"/>
              </a:rPr>
              <a:t>Using module-level global variables</a:t>
            </a:r>
          </a:p>
          <a:p>
            <a:pPr marL="1765213" marR="4740877" indent="-659008">
              <a:lnSpc>
                <a:spcPct val="117100"/>
              </a:lnSpc>
              <a:spcBef>
                <a:spcPts val="124"/>
              </a:spcBef>
              <a:buClr>
                <a:srgbClr val="C00000"/>
              </a:buClr>
              <a:buFont typeface="+mj-lt"/>
              <a:buAutoNum type="arabicPeriod"/>
            </a:pPr>
            <a:r>
              <a:rPr lang="en-US" sz="4612">
                <a:latin typeface="Times New Roman" panose="02020603050405020304" pitchFamily="18" charset="0"/>
                <a:cs typeface="Times New Roman" panose="02020603050405020304" pitchFamily="18" charset="0"/>
              </a:rPr>
              <a:t>How coding in classes can improve the GUI  </a:t>
            </a:r>
          </a:p>
          <a:p>
            <a:pPr marL="1765213" marR="4740877" indent="-659008">
              <a:lnSpc>
                <a:spcPct val="117100"/>
              </a:lnSpc>
              <a:spcBef>
                <a:spcPts val="124"/>
              </a:spcBef>
              <a:buClr>
                <a:srgbClr val="C00000"/>
              </a:buClr>
              <a:buFont typeface="+mj-lt"/>
              <a:buAutoNum type="arabicPeriod"/>
            </a:pPr>
            <a:r>
              <a:rPr lang="en-US" sz="4612">
                <a:latin typeface="Times New Roman" panose="02020603050405020304" pitchFamily="18" charset="0"/>
                <a:cs typeface="Times New Roman" panose="02020603050405020304" pitchFamily="18" charset="0"/>
              </a:rPr>
              <a:t>Writing callback functions</a:t>
            </a:r>
          </a:p>
          <a:p>
            <a:pPr marL="1765213" marR="3927027" indent="-659008">
              <a:lnSpc>
                <a:spcPct val="117100"/>
              </a:lnSpc>
              <a:buClr>
                <a:srgbClr val="C00000"/>
              </a:buClr>
              <a:buFont typeface="+mj-lt"/>
              <a:buAutoNum type="arabicPeriod"/>
            </a:pPr>
            <a:r>
              <a:rPr lang="en-US" sz="4612">
                <a:latin typeface="Times New Roman" panose="02020603050405020304" pitchFamily="18" charset="0"/>
                <a:cs typeface="Times New Roman" panose="02020603050405020304" pitchFamily="18" charset="0"/>
              </a:rPr>
              <a:t>Creating reusable GUI components</a:t>
            </a:r>
          </a:p>
        </p:txBody>
      </p:sp>
      <p:sp>
        <p:nvSpPr>
          <p:cNvPr id="2" name="Slide Number Placeholder 1">
            <a:extLst>
              <a:ext uri="{FF2B5EF4-FFF2-40B4-BE49-F238E27FC236}">
                <a16:creationId xmlns:a16="http://schemas.microsoft.com/office/drawing/2014/main" id="{53AA5D70-053E-C7B7-196B-618EAD1EAB41}"/>
              </a:ext>
            </a:extLst>
          </p:cNvPr>
          <p:cNvSpPr>
            <a:spLocks noGrp="1"/>
          </p:cNvSpPr>
          <p:nvPr>
            <p:ph type="sldNum" sz="quarter" idx="7"/>
          </p:nvPr>
        </p:nvSpPr>
        <p:spPr>
          <a:xfrm>
            <a:off x="5712268" y="65735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3</a:t>
            </a:fld>
            <a:r>
              <a:rPr spc="-53"/>
              <a:t> </a:t>
            </a:r>
            <a:r>
              <a: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618669" y="-1911480"/>
            <a:ext cx="9293328" cy="1137919"/>
          </a:xfrm>
          <a:prstGeom prst="rect">
            <a:avLst/>
          </a:prstGeom>
        </p:spPr>
      </p:pic>
      <p:sp>
        <p:nvSpPr>
          <p:cNvPr id="3" name="object 3"/>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4" name="object 4"/>
          <p:cNvSpPr txBox="1"/>
          <p:nvPr/>
        </p:nvSpPr>
        <p:spPr>
          <a:xfrm>
            <a:off x="1346918" y="76200"/>
            <a:ext cx="9587654"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a:t>
            </a:r>
            <a:r>
              <a:rPr sz="1777" i="1">
                <a:latin typeface="Palatino Linotype"/>
                <a:cs typeface="Palatino Linotype"/>
              </a:rPr>
              <a:t>	C</a:t>
            </a:r>
            <a:r>
              <a:rPr lang="en-US" sz="1777" i="1">
                <a:latin typeface="Palatino Linotype"/>
                <a:cs typeface="Palatino Linotype"/>
              </a:rPr>
              <a:t>h</a:t>
            </a:r>
            <a:r>
              <a:rPr sz="1777" i="1">
                <a:latin typeface="Palatino Linotype"/>
                <a:cs typeface="Palatino Linotype"/>
              </a:rPr>
              <a:t>apter</a:t>
            </a:r>
            <a:r>
              <a:rPr sz="1777" i="1" spc="-98">
                <a:latin typeface="Palatino Linotype"/>
                <a:cs typeface="Palatino Linotype"/>
              </a:rPr>
              <a:t> </a:t>
            </a:r>
            <a:r>
              <a:rPr sz="1777" i="1">
                <a:latin typeface="Palatino Linotype"/>
                <a:cs typeface="Palatino Linotype"/>
              </a:rPr>
              <a:t>4</a:t>
            </a:r>
            <a:endParaRPr sz="1777">
              <a:latin typeface="Palatino Linotype"/>
              <a:cs typeface="Palatino Linotype"/>
            </a:endParaRPr>
          </a:p>
        </p:txBody>
      </p:sp>
      <p:sp>
        <p:nvSpPr>
          <p:cNvPr id="7" name="object 7"/>
          <p:cNvSpPr txBox="1"/>
          <p:nvPr/>
        </p:nvSpPr>
        <p:spPr>
          <a:xfrm>
            <a:off x="-152400" y="838200"/>
            <a:ext cx="11011677" cy="484462"/>
          </a:xfrm>
          <a:prstGeom prst="rect">
            <a:avLst/>
          </a:prstGeom>
        </p:spPr>
        <p:txBody>
          <a:bodyPr vert="horz" wrap="square" lIns="0" tIns="22577" rIns="0" bIns="0" rtlCol="0">
            <a:spAutoFit/>
          </a:bodyPr>
          <a:lstStyle/>
          <a:p>
            <a:pPr marL="1106205" indent="-302512">
              <a:buAutoNum type="arabicPeriod" startAt="3"/>
              <a:tabLst>
                <a:tab pos="1106205" algn="l"/>
              </a:tabLst>
            </a:pPr>
            <a:r>
              <a:rPr sz="3000">
                <a:latin typeface="Times New Roman" panose="02020603050405020304" pitchFamily="18" charset="0"/>
                <a:cs typeface="Times New Roman" panose="02020603050405020304" pitchFamily="18" charset="0"/>
              </a:rPr>
              <a:t>Run</a:t>
            </a:r>
            <a:r>
              <a:rPr sz="3000" spc="-17">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code</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and</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observe</a:t>
            </a:r>
            <a:r>
              <a:rPr sz="3000" spc="-9" dirty="0">
                <a:latin typeface="Times New Roman" panose="02020603050405020304" pitchFamily="18" charset="0"/>
                <a:cs typeface="Times New Roman" panose="02020603050405020304" pitchFamily="18" charset="0"/>
              </a:rPr>
              <a:t> the</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output:</a:t>
            </a:r>
            <a:endParaRPr sz="3000">
              <a:latin typeface="Times New Roman" panose="02020603050405020304" pitchFamily="18" charset="0"/>
              <a:cs typeface="Times New Roman" panose="02020603050405020304" pitchFamily="18" charset="0"/>
            </a:endParaRPr>
          </a:p>
        </p:txBody>
      </p:sp>
      <p:grpSp>
        <p:nvGrpSpPr>
          <p:cNvPr id="8" name="object 8"/>
          <p:cNvGrpSpPr/>
          <p:nvPr/>
        </p:nvGrpSpPr>
        <p:grpSpPr>
          <a:xfrm>
            <a:off x="1371997" y="1752602"/>
            <a:ext cx="10439003" cy="4742620"/>
            <a:chOff x="1112837" y="4286897"/>
            <a:chExt cx="4632325" cy="1279525"/>
          </a:xfrm>
        </p:grpSpPr>
        <p:pic>
          <p:nvPicPr>
            <p:cNvPr id="9" name="object 9"/>
            <p:cNvPicPr/>
            <p:nvPr/>
          </p:nvPicPr>
          <p:blipFill>
            <a:blip r:embed="rId4" cstate="print"/>
            <a:stretch>
              <a:fillRect/>
            </a:stretch>
          </p:blipFill>
          <p:spPr>
            <a:xfrm>
              <a:off x="1127481" y="4293247"/>
              <a:ext cx="4611331" cy="1266825"/>
            </a:xfrm>
            <a:prstGeom prst="rect">
              <a:avLst/>
            </a:prstGeom>
          </p:spPr>
        </p:pic>
        <p:sp>
          <p:nvSpPr>
            <p:cNvPr id="10" name="object 10"/>
            <p:cNvSpPr/>
            <p:nvPr/>
          </p:nvSpPr>
          <p:spPr>
            <a:xfrm>
              <a:off x="1112837" y="4286897"/>
              <a:ext cx="4632325" cy="1279525"/>
            </a:xfrm>
            <a:custGeom>
              <a:avLst/>
              <a:gdLst/>
              <a:ahLst/>
              <a:cxnLst/>
              <a:rect l="l" t="t" r="r" b="b"/>
              <a:pathLst>
                <a:path w="4632325" h="1279525">
                  <a:moveTo>
                    <a:pt x="0" y="0"/>
                  </a:moveTo>
                  <a:lnTo>
                    <a:pt x="4632325" y="0"/>
                  </a:lnTo>
                </a:path>
                <a:path w="4632325" h="1279525">
                  <a:moveTo>
                    <a:pt x="0" y="0"/>
                  </a:moveTo>
                  <a:lnTo>
                    <a:pt x="0" y="1279525"/>
                  </a:lnTo>
                </a:path>
                <a:path w="4632325" h="1279525">
                  <a:moveTo>
                    <a:pt x="4632325" y="0"/>
                  </a:moveTo>
                  <a:lnTo>
                    <a:pt x="4632325" y="1279525"/>
                  </a:lnTo>
                </a:path>
                <a:path w="4632325" h="1279525">
                  <a:moveTo>
                    <a:pt x="0" y="1279525"/>
                  </a:moveTo>
                  <a:lnTo>
                    <a:pt x="4632325" y="1279525"/>
                  </a:lnTo>
                </a:path>
              </a:pathLst>
            </a:custGeom>
            <a:ln w="12700">
              <a:solidFill>
                <a:srgbClr val="000000"/>
              </a:solidFill>
            </a:ln>
          </p:spPr>
          <p:txBody>
            <a:bodyPr wrap="square" lIns="0" tIns="0" rIns="0" bIns="0" rtlCol="0"/>
            <a:lstStyle/>
            <a:p>
              <a:endParaRPr sz="3200"/>
            </a:p>
          </p:txBody>
        </p:sp>
      </p:grpSp>
      <p:sp>
        <p:nvSpPr>
          <p:cNvPr id="5" name="Slide Number Placeholder 4">
            <a:extLst>
              <a:ext uri="{FF2B5EF4-FFF2-40B4-BE49-F238E27FC236}">
                <a16:creationId xmlns:a16="http://schemas.microsoft.com/office/drawing/2014/main" id="{49D90F4B-3680-194B-3C26-839CCF4DD5B4}"/>
              </a:ext>
            </a:extLst>
          </p:cNvPr>
          <p:cNvSpPr>
            <a:spLocks noGrp="1"/>
          </p:cNvSpPr>
          <p:nvPr>
            <p:ph type="sldNum" sz="quarter" idx="7"/>
          </p:nvPr>
        </p:nvSpPr>
        <p:spPr>
          <a:xfrm>
            <a:off x="5712268" y="65735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30</a:t>
            </a:fld>
            <a:r>
              <a:rPr spc="-53"/>
              <a:t> </a:t>
            </a:r>
            <a:r>
              <a:t>]</a:t>
            </a:r>
            <a:endParaRPr dirty="0"/>
          </a:p>
        </p:txBody>
      </p:sp>
    </p:spTree>
    <p:extLst>
      <p:ext uri="{BB962C8B-B14F-4D97-AF65-F5344CB8AC3E}">
        <p14:creationId xmlns:p14="http://schemas.microsoft.com/office/powerpoint/2010/main" val="147399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1279188" y="152400"/>
            <a:ext cx="9663289"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a:t>
            </a:r>
            <a:r>
              <a:rPr sz="1777" i="1" spc="-89">
                <a:latin typeface="Palatino Linotype"/>
                <a:cs typeface="Palatino Linotype"/>
              </a:rPr>
              <a:t> </a:t>
            </a:r>
            <a:r>
              <a:rPr sz="1777" i="1">
                <a:latin typeface="Palatino Linotype"/>
                <a:cs typeface="Palatino Linotype"/>
              </a:rPr>
              <a:t>4</a:t>
            </a:r>
            <a:endParaRPr sz="1777">
              <a:latin typeface="Palatino Linotype"/>
              <a:cs typeface="Palatino Linotype"/>
            </a:endParaRPr>
          </a:p>
        </p:txBody>
      </p:sp>
      <p:grpSp>
        <p:nvGrpSpPr>
          <p:cNvPr id="6" name="object 6"/>
          <p:cNvGrpSpPr/>
          <p:nvPr/>
        </p:nvGrpSpPr>
        <p:grpSpPr>
          <a:xfrm>
            <a:off x="6858000" y="3733800"/>
            <a:ext cx="5029200" cy="3048000"/>
            <a:chOff x="1844675" y="3032442"/>
            <a:chExt cx="3168650" cy="2025650"/>
          </a:xfrm>
        </p:grpSpPr>
        <p:pic>
          <p:nvPicPr>
            <p:cNvPr id="7" name="object 7"/>
            <p:cNvPicPr/>
            <p:nvPr/>
          </p:nvPicPr>
          <p:blipFill>
            <a:blip r:embed="rId2" cstate="print"/>
            <a:stretch>
              <a:fillRect/>
            </a:stretch>
          </p:blipFill>
          <p:spPr>
            <a:xfrm>
              <a:off x="1857375" y="3045142"/>
              <a:ext cx="3143250" cy="1925551"/>
            </a:xfrm>
            <a:prstGeom prst="rect">
              <a:avLst/>
            </a:prstGeom>
          </p:spPr>
        </p:pic>
        <p:sp>
          <p:nvSpPr>
            <p:cNvPr id="8" name="object 8"/>
            <p:cNvSpPr/>
            <p:nvPr/>
          </p:nvSpPr>
          <p:spPr>
            <a:xfrm>
              <a:off x="1851025" y="3038792"/>
              <a:ext cx="3155950" cy="2012950"/>
            </a:xfrm>
            <a:custGeom>
              <a:avLst/>
              <a:gdLst/>
              <a:ahLst/>
              <a:cxnLst/>
              <a:rect l="l" t="t" r="r" b="b"/>
              <a:pathLst>
                <a:path w="3155950" h="2012950">
                  <a:moveTo>
                    <a:pt x="0" y="0"/>
                  </a:moveTo>
                  <a:lnTo>
                    <a:pt x="3155950" y="0"/>
                  </a:lnTo>
                </a:path>
                <a:path w="3155950" h="2012950">
                  <a:moveTo>
                    <a:pt x="0" y="0"/>
                  </a:moveTo>
                  <a:lnTo>
                    <a:pt x="0" y="2012950"/>
                  </a:lnTo>
                </a:path>
                <a:path w="3155950" h="2012950">
                  <a:moveTo>
                    <a:pt x="3155950" y="0"/>
                  </a:moveTo>
                  <a:lnTo>
                    <a:pt x="3155950" y="2012950"/>
                  </a:lnTo>
                </a:path>
                <a:path w="3155950" h="2012950">
                  <a:moveTo>
                    <a:pt x="0" y="2012950"/>
                  </a:moveTo>
                  <a:lnTo>
                    <a:pt x="3155950" y="2012950"/>
                  </a:lnTo>
                </a:path>
              </a:pathLst>
            </a:custGeom>
            <a:ln w="12700">
              <a:solidFill>
                <a:srgbClr val="000000"/>
              </a:solidFill>
            </a:ln>
          </p:spPr>
          <p:txBody>
            <a:bodyPr wrap="square" lIns="0" tIns="0" rIns="0" bIns="0" rtlCol="0"/>
            <a:lstStyle/>
            <a:p>
              <a:endParaRPr sz="3200"/>
            </a:p>
          </p:txBody>
        </p:sp>
      </p:grpSp>
      <p:sp>
        <p:nvSpPr>
          <p:cNvPr id="11" name="object 3">
            <a:extLst>
              <a:ext uri="{FF2B5EF4-FFF2-40B4-BE49-F238E27FC236}">
                <a16:creationId xmlns:a16="http://schemas.microsoft.com/office/drawing/2014/main" id="{496951F4-A503-1F37-679A-439F26BFADAF}"/>
              </a:ext>
            </a:extLst>
          </p:cNvPr>
          <p:cNvSpPr txBox="1"/>
          <p:nvPr/>
        </p:nvSpPr>
        <p:spPr>
          <a:xfrm>
            <a:off x="381000" y="685800"/>
            <a:ext cx="12801600" cy="6083431"/>
          </a:xfrm>
          <a:prstGeom prst="rect">
            <a:avLst/>
          </a:prstGeom>
        </p:spPr>
        <p:txBody>
          <a:bodyPr vert="horz" wrap="square" lIns="0" tIns="22577" rIns="0" bIns="0" rtlCol="0">
            <a:spAutoFit/>
          </a:bodyPr>
          <a:lstStyle/>
          <a:p>
            <a:pPr marL="22577" marR="9030">
              <a:lnSpc>
                <a:spcPct val="105400"/>
              </a:lnSpc>
            </a:pPr>
            <a:r>
              <a:rPr sz="3000">
                <a:latin typeface="Times New Roman" panose="02020603050405020304" pitchFamily="18" charset="0"/>
                <a:cs typeface="Times New Roman" panose="02020603050405020304" pitchFamily="18" charset="0"/>
              </a:rPr>
              <a:t>When </a:t>
            </a:r>
            <a:r>
              <a:rPr sz="3000" dirty="0">
                <a:latin typeface="Times New Roman" panose="02020603050405020304" pitchFamily="18" charset="0"/>
                <a:cs typeface="Times New Roman" panose="02020603050405020304" pitchFamily="18" charset="0"/>
              </a:rPr>
              <a:t>we </a:t>
            </a:r>
            <a:r>
              <a:rPr sz="3000" spc="-9" dirty="0">
                <a:latin typeface="Times New Roman" panose="02020603050405020304" pitchFamily="18" charset="0"/>
                <a:cs typeface="Times New Roman" panose="02020603050405020304" pitchFamily="18" charset="0"/>
              </a:rPr>
              <a:t>qualif</a:t>
            </a:r>
            <a:r>
              <a:rPr sz="3000" dirty="0">
                <a:latin typeface="Times New Roman" panose="02020603050405020304" pitchFamily="18" charset="0"/>
                <a:cs typeface="Times New Roman" panose="02020603050405020304" pitchFamily="18" charset="0"/>
              </a:rPr>
              <a:t>y</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our local variable with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global</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keyword</a:t>
            </a:r>
            <a:r>
              <a:rPr sz="3000" dirty="0">
                <a:latin typeface="Times New Roman" panose="02020603050405020304" pitchFamily="18" charset="0"/>
                <a:cs typeface="Times New Roman" panose="02020603050405020304" pitchFamily="18" charset="0"/>
              </a:rPr>
              <a:t>,</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we </a:t>
            </a:r>
            <a:r>
              <a:rPr sz="3000">
                <a:latin typeface="Times New Roman" panose="02020603050405020304" pitchFamily="18" charset="0"/>
                <a:cs typeface="Times New Roman" panose="02020603050405020304" pitchFamily="18" charset="0"/>
              </a:rPr>
              <a:t>can </a:t>
            </a:r>
            <a:br>
              <a:rPr lang="en-US" sz="3000">
                <a:latin typeface="Times New Roman" panose="02020603050405020304" pitchFamily="18" charset="0"/>
                <a:cs typeface="Times New Roman" panose="02020603050405020304" pitchFamily="18" charset="0"/>
              </a:rPr>
            </a:br>
            <a:r>
              <a:rPr sz="3000" spc="-9">
                <a:latin typeface="Times New Roman" panose="02020603050405020304" pitchFamily="18" charset="0"/>
                <a:cs typeface="Times New Roman" panose="02020603050405020304" pitchFamily="18" charset="0"/>
              </a:rPr>
              <a:t>prin</a:t>
            </a:r>
            <a:r>
              <a:rPr sz="3000">
                <a:latin typeface="Times New Roman" panose="02020603050405020304" pitchFamily="18" charset="0"/>
                <a:cs typeface="Times New Roman" panose="02020603050405020304" pitchFamily="18" charset="0"/>
              </a:rPr>
              <a:t>t</a:t>
            </a:r>
            <a:r>
              <a:rPr sz="3000" spc="-9">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out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value of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 </a:t>
            </a:r>
            <a:r>
              <a:rPr sz="3000" spc="-9" dirty="0">
                <a:latin typeface="Times New Roman" panose="02020603050405020304" pitchFamily="18" charset="0"/>
                <a:cs typeface="Times New Roman" panose="02020603050405020304" pitchFamily="18" charset="0"/>
              </a:rPr>
              <a:t>global</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variable and overwrite </a:t>
            </a:r>
            <a:r>
              <a:rPr sz="3000" spc="-9" dirty="0">
                <a:latin typeface="Times New Roman" panose="02020603050405020304" pitchFamily="18" charset="0"/>
                <a:cs typeface="Times New Roman" panose="02020603050405020304" pitchFamily="18" charset="0"/>
              </a:rPr>
              <a:t>thi</a:t>
            </a:r>
            <a:r>
              <a:rPr sz="3000" dirty="0">
                <a:latin typeface="Times New Roman" panose="02020603050405020304" pitchFamily="18" charset="0"/>
                <a:cs typeface="Times New Roman" panose="02020603050405020304" pitchFamily="18" charset="0"/>
              </a:rPr>
              <a:t>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value locally:</a:t>
            </a:r>
            <a:endParaRPr sz="3000">
              <a:latin typeface="Times New Roman" panose="02020603050405020304" pitchFamily="18" charset="0"/>
              <a:cs typeface="Times New Roman" panose="02020603050405020304" pitchFamily="18" charset="0"/>
            </a:endParaRPr>
          </a:p>
          <a:p>
            <a:pPr marL="698500" indent="-301625">
              <a:buAutoNum type="arabicPeriod"/>
            </a:pPr>
            <a:r>
              <a:rPr sz="3000" spc="-9">
                <a:latin typeface="Times New Roman" panose="02020603050405020304" pitchFamily="18" charset="0"/>
                <a:cs typeface="Times New Roman" panose="02020603050405020304" pitchFamily="18" charset="0"/>
              </a:rPr>
              <a:t>Open</a:t>
            </a:r>
            <a:r>
              <a:rPr sz="3000" spc="-17">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GUI_const_42_777_global.py.</a:t>
            </a:r>
            <a:endParaRPr sz="3000">
              <a:latin typeface="Times New Roman" panose="02020603050405020304" pitchFamily="18" charset="0"/>
              <a:cs typeface="Times New Roman" panose="02020603050405020304" pitchFamily="18" charset="0"/>
            </a:endParaRPr>
          </a:p>
          <a:p>
            <a:pPr marL="698500" indent="-301625">
              <a:spcBef>
                <a:spcPts val="506"/>
              </a:spcBef>
              <a:buAutoNum type="arabicPeriod"/>
            </a:pPr>
            <a:r>
              <a:rPr sz="3000" dirty="0">
                <a:latin typeface="Times New Roman" panose="02020603050405020304" pitchFamily="18" charset="0"/>
                <a:cs typeface="Times New Roman" panose="02020603050405020304" pitchFamily="18" charset="0"/>
              </a:rPr>
              <a:t>Add</a:t>
            </a:r>
            <a:r>
              <a:rPr sz="3000" spc="-26"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3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following</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code:</a:t>
            </a:r>
            <a:endParaRPr sz="3000">
              <a:latin typeface="Times New Roman" panose="02020603050405020304" pitchFamily="18" charset="0"/>
              <a:cs typeface="Times New Roman" panose="02020603050405020304" pitchFamily="18" charset="0"/>
            </a:endParaRPr>
          </a:p>
          <a:p>
            <a:pPr marL="698500" marR="5398955" indent="-301625">
              <a:spcBef>
                <a:spcPts val="1590"/>
              </a:spcBef>
            </a:pPr>
            <a:r>
              <a:rPr sz="3000" spc="-9" dirty="0">
                <a:latin typeface="Times New Roman" panose="02020603050405020304" pitchFamily="18" charset="0"/>
                <a:cs typeface="Times New Roman" panose="02020603050405020304" pitchFamily="18" charset="0"/>
              </a:rPr>
              <a:t>def usingGlobal</a:t>
            </a:r>
            <a:r>
              <a:rPr sz="3000" spc="-9">
                <a:latin typeface="Times New Roman" panose="02020603050405020304" pitchFamily="18" charset="0"/>
                <a:cs typeface="Times New Roman" panose="02020603050405020304" pitchFamily="18" charset="0"/>
              </a:rPr>
              <a:t>(): </a:t>
            </a:r>
            <a:r>
              <a:rPr sz="3000">
                <a:latin typeface="Times New Roman" panose="02020603050405020304" pitchFamily="18" charset="0"/>
                <a:cs typeface="Times New Roman" panose="02020603050405020304" pitchFamily="18" charset="0"/>
              </a:rPr>
              <a:t> </a:t>
            </a:r>
            <a:endParaRPr lang="en-US" sz="3000">
              <a:latin typeface="Times New Roman" panose="02020603050405020304" pitchFamily="18" charset="0"/>
              <a:cs typeface="Times New Roman" panose="02020603050405020304" pitchFamily="18" charset="0"/>
            </a:endParaRPr>
          </a:p>
          <a:p>
            <a:pPr marL="698500" marR="5398955" indent="-301625">
              <a:spcBef>
                <a:spcPts val="1590"/>
              </a:spcBef>
            </a:pPr>
            <a:r>
              <a:rPr lang="en-US" sz="3000" spc="-9">
                <a:latin typeface="Times New Roman" panose="02020603050405020304" pitchFamily="18" charset="0"/>
                <a:cs typeface="Times New Roman" panose="02020603050405020304" pitchFamily="18" charset="0"/>
              </a:rPr>
              <a:t>   </a:t>
            </a:r>
            <a:r>
              <a:rPr sz="3000" spc="-9">
                <a:latin typeface="Times New Roman" panose="02020603050405020304" pitchFamily="18" charset="0"/>
                <a:cs typeface="Times New Roman" panose="02020603050405020304" pitchFamily="18" charset="0"/>
              </a:rPr>
              <a:t>global</a:t>
            </a:r>
            <a:r>
              <a:rPr sz="3000" spc="-98">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GLOBAL_CONST </a:t>
            </a:r>
            <a:r>
              <a:rPr sz="3000" spc="-943"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print(GLOVAL_CONST</a:t>
            </a:r>
            <a:r>
              <a:rPr sz="3000" spc="-9">
                <a:latin typeface="Times New Roman" panose="02020603050405020304" pitchFamily="18" charset="0"/>
                <a:cs typeface="Times New Roman" panose="02020603050405020304" pitchFamily="18" charset="0"/>
              </a:rPr>
              <a:t>)  GLOBAL</a:t>
            </a:r>
            <a:r>
              <a:rPr sz="3000" spc="-9" dirty="0">
                <a:latin typeface="Times New Roman" panose="02020603050405020304" pitchFamily="18" charset="0"/>
                <a:cs typeface="Times New Roman" panose="02020603050405020304" pitchFamily="18" charset="0"/>
              </a:rPr>
              <a:t>_CONST</a:t>
            </a:r>
            <a:r>
              <a:rPr sz="3000" spc="-45"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a:t>
            </a:r>
            <a:r>
              <a:rPr sz="3000" spc="-36"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777</a:t>
            </a:r>
            <a:endParaRPr sz="3000">
              <a:latin typeface="Times New Roman" panose="02020603050405020304" pitchFamily="18" charset="0"/>
              <a:cs typeface="Times New Roman" panose="02020603050405020304" pitchFamily="18" charset="0"/>
            </a:endParaRPr>
          </a:p>
          <a:p>
            <a:pPr marL="698500" indent="-301625"/>
            <a:r>
              <a:rPr lang="en-US" sz="3000" spc="-9">
                <a:latin typeface="Times New Roman" panose="02020603050405020304" pitchFamily="18" charset="0"/>
                <a:cs typeface="Times New Roman" panose="02020603050405020304" pitchFamily="18" charset="0"/>
              </a:rPr>
              <a:t>   </a:t>
            </a:r>
            <a:r>
              <a:rPr sz="3000" spc="-9">
                <a:latin typeface="Times New Roman" panose="02020603050405020304" pitchFamily="18" charset="0"/>
                <a:cs typeface="Times New Roman" panose="02020603050405020304" pitchFamily="18" charset="0"/>
              </a:rPr>
              <a:t>print</a:t>
            </a:r>
            <a:r>
              <a:rPr sz="3000" spc="-9" dirty="0">
                <a:latin typeface="Times New Roman" panose="02020603050405020304" pitchFamily="18" charset="0"/>
                <a:cs typeface="Times New Roman" panose="02020603050405020304" pitchFamily="18" charset="0"/>
              </a:rPr>
              <a:t>(GLOBAL_CONST)</a:t>
            </a:r>
            <a:endParaRPr sz="3000">
              <a:latin typeface="Times New Roman" panose="02020603050405020304" pitchFamily="18" charset="0"/>
              <a:cs typeface="Times New Roman" panose="02020603050405020304" pitchFamily="18" charset="0"/>
            </a:endParaRPr>
          </a:p>
          <a:p>
            <a:pPr marL="698500" indent="-301625">
              <a:spcBef>
                <a:spcPts val="36"/>
              </a:spcBef>
            </a:pPr>
            <a:endParaRPr sz="3000">
              <a:latin typeface="Times New Roman" panose="02020603050405020304" pitchFamily="18" charset="0"/>
              <a:cs typeface="Times New Roman" panose="02020603050405020304" pitchFamily="18" charset="0"/>
            </a:endParaRPr>
          </a:p>
          <a:p>
            <a:pPr marL="698500" indent="-301625">
              <a:buAutoNum type="arabicPeriod" startAt="3"/>
            </a:pPr>
            <a:r>
              <a:rPr sz="3000" dirty="0">
                <a:latin typeface="Times New Roman" panose="02020603050405020304" pitchFamily="18" charset="0"/>
                <a:cs typeface="Times New Roman" panose="02020603050405020304" pitchFamily="18" charset="0"/>
              </a:rPr>
              <a:t>Run</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code</a:t>
            </a:r>
            <a:r>
              <a:rPr sz="3000" spc="-17" dirty="0">
                <a:latin typeface="Times New Roman" panose="02020603050405020304" pitchFamily="18" charset="0"/>
                <a:cs typeface="Times New Roman" panose="02020603050405020304" pitchFamily="18" charset="0"/>
              </a:rPr>
              <a:t> </a:t>
            </a:r>
            <a:r>
              <a:rPr sz="3000">
                <a:latin typeface="Times New Roman" panose="02020603050405020304" pitchFamily="18" charset="0"/>
                <a:cs typeface="Times New Roman" panose="02020603050405020304" pitchFamily="18" charset="0"/>
              </a:rPr>
              <a:t>and</a:t>
            </a:r>
            <a:r>
              <a:rPr sz="3000" spc="-17">
                <a:latin typeface="Times New Roman" panose="02020603050405020304" pitchFamily="18" charset="0"/>
                <a:cs typeface="Times New Roman" panose="02020603050405020304" pitchFamily="18" charset="0"/>
              </a:rPr>
              <a:t> </a:t>
            </a:r>
            <a:r>
              <a:rPr sz="3000">
                <a:latin typeface="Times New Roman" panose="02020603050405020304" pitchFamily="18" charset="0"/>
                <a:cs typeface="Times New Roman" panose="02020603050405020304" pitchFamily="18" charset="0"/>
              </a:rPr>
              <a:t>observe</a:t>
            </a:r>
            <a:br>
              <a:rPr lang="en-US" sz="3000">
                <a:latin typeface="Times New Roman" panose="02020603050405020304" pitchFamily="18" charset="0"/>
                <a:cs typeface="Times New Roman" panose="02020603050405020304" pitchFamily="18" charset="0"/>
              </a:rPr>
            </a:br>
            <a:r>
              <a:rPr sz="3000" spc="-9">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output:</a:t>
            </a:r>
            <a:endParaRPr sz="300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2CF58C54-ACCE-1DD2-51C7-78685FCB384C}"/>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31</a:t>
            </a:fld>
            <a:r>
              <a:rPr spc="-53"/>
              <a:t> </a:t>
            </a:r>
            <a:r>
              <a: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1279188" y="160930"/>
            <a:ext cx="9663289"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a:t>
            </a:r>
            <a:r>
              <a:rPr sz="1777" i="1" spc="-89">
                <a:latin typeface="Palatino Linotype"/>
                <a:cs typeface="Palatino Linotype"/>
              </a:rPr>
              <a:t> </a:t>
            </a:r>
            <a:r>
              <a:rPr sz="1777" i="1">
                <a:latin typeface="Palatino Linotype"/>
                <a:cs typeface="Palatino Linotype"/>
              </a:rPr>
              <a:t>4</a:t>
            </a:r>
            <a:endParaRPr sz="1777">
              <a:latin typeface="Palatino Linotype"/>
              <a:cs typeface="Palatino Linotype"/>
            </a:endParaRPr>
          </a:p>
        </p:txBody>
      </p:sp>
      <p:sp>
        <p:nvSpPr>
          <p:cNvPr id="9" name="object 9"/>
          <p:cNvSpPr txBox="1"/>
          <p:nvPr/>
        </p:nvSpPr>
        <p:spPr>
          <a:xfrm>
            <a:off x="228600" y="762000"/>
            <a:ext cx="12889832" cy="2795351"/>
          </a:xfrm>
          <a:prstGeom prst="rect">
            <a:avLst/>
          </a:prstGeom>
        </p:spPr>
        <p:txBody>
          <a:bodyPr vert="horz" wrap="square" lIns="0" tIns="22577" rIns="0" bIns="0" rtlCol="0">
            <a:spAutoFit/>
          </a:bodyPr>
          <a:lstStyle/>
          <a:p>
            <a:pPr marL="22577">
              <a:spcBef>
                <a:spcPts val="177"/>
              </a:spcBef>
            </a:pPr>
            <a:r>
              <a:rPr sz="3000" dirty="0">
                <a:latin typeface="Times New Roman" panose="02020603050405020304" pitchFamily="18" charset="0"/>
                <a:cs typeface="Times New Roman" panose="02020603050405020304" pitchFamily="18" charset="0"/>
              </a:rPr>
              <a:t>We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might</a:t>
            </a:r>
            <a:r>
              <a:rPr sz="3000" spc="-9" dirty="0">
                <a:latin typeface="Times New Roman" panose="02020603050405020304" pitchFamily="18" charset="0"/>
                <a:cs typeface="Times New Roman" panose="02020603050405020304" pitchFamily="18" charset="0"/>
              </a:rPr>
              <a:t> believe</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that</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value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of</a:t>
            </a:r>
            <a:r>
              <a:rPr sz="3000" spc="-9" dirty="0">
                <a:latin typeface="Times New Roman" panose="02020603050405020304" pitchFamily="18" charset="0"/>
                <a:cs typeface="Times New Roman" panose="02020603050405020304" pitchFamily="18" charset="0"/>
              </a:rPr>
              <a:t> the global</a:t>
            </a:r>
            <a:r>
              <a:rPr sz="3000" dirty="0">
                <a:latin typeface="Times New Roman" panose="02020603050405020304" pitchFamily="18" charset="0"/>
                <a:cs typeface="Times New Roman" panose="02020603050405020304" pitchFamily="18" charset="0"/>
              </a:rPr>
              <a:t> variable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local</a:t>
            </a:r>
            <a:r>
              <a:rPr sz="3000" spc="-9" dirty="0">
                <a:latin typeface="Times New Roman" panose="02020603050405020304" pitchFamily="18" charset="0"/>
                <a:cs typeface="Times New Roman" panose="02020603050405020304" pitchFamily="18" charset="0"/>
              </a:rPr>
              <a:t> to</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our function.</a:t>
            </a:r>
            <a:endParaRPr sz="3000">
              <a:latin typeface="Times New Roman" panose="02020603050405020304" pitchFamily="18" charset="0"/>
              <a:cs typeface="Times New Roman" panose="02020603050405020304" pitchFamily="18" charset="0"/>
            </a:endParaRPr>
          </a:p>
          <a:p>
            <a:pPr marL="1106205" indent="-302512">
              <a:spcBef>
                <a:spcPts val="1600"/>
              </a:spcBef>
              <a:buAutoNum type="arabicPeriod"/>
              <a:tabLst>
                <a:tab pos="1106205" algn="l"/>
              </a:tabLst>
            </a:pPr>
            <a:endParaRPr lang="en-US" sz="800" spc="-9">
              <a:latin typeface="Times New Roman" panose="02020603050405020304" pitchFamily="18" charset="0"/>
              <a:cs typeface="Times New Roman" panose="02020603050405020304" pitchFamily="18" charset="0"/>
            </a:endParaRPr>
          </a:p>
          <a:p>
            <a:pPr marL="685800" indent="-301625">
              <a:spcBef>
                <a:spcPts val="1600"/>
              </a:spcBef>
              <a:buAutoNum type="arabicPeriod"/>
            </a:pPr>
            <a:r>
              <a:rPr sz="3000" spc="-9">
                <a:latin typeface="Times New Roman" panose="02020603050405020304" pitchFamily="18" charset="0"/>
                <a:cs typeface="Times New Roman" panose="02020603050405020304" pitchFamily="18" charset="0"/>
              </a:rPr>
              <a:t>Ope</a:t>
            </a:r>
            <a:r>
              <a:rPr sz="3000">
                <a:latin typeface="Times New Roman" panose="02020603050405020304" pitchFamily="18" charset="0"/>
                <a:cs typeface="Times New Roman" panose="02020603050405020304" pitchFamily="18" charset="0"/>
              </a:rPr>
              <a:t>n </a:t>
            </a:r>
            <a:r>
              <a:rPr sz="3000" spc="-9" dirty="0">
                <a:latin typeface="Times New Roman" panose="02020603050405020304" pitchFamily="18" charset="0"/>
                <a:cs typeface="Times New Roman" panose="02020603050405020304" pitchFamily="18" charset="0"/>
              </a:rPr>
              <a:t>GUI_const_42_777_global.</a:t>
            </a:r>
            <a:r>
              <a:rPr sz="3000" spc="-9">
                <a:latin typeface="Times New Roman" panose="02020603050405020304" pitchFamily="18" charset="0"/>
                <a:cs typeface="Times New Roman" panose="02020603050405020304" pitchFamily="18" charset="0"/>
              </a:rPr>
              <a:t>py</a:t>
            </a:r>
            <a:r>
              <a:rPr sz="3000" spc="17">
                <a:latin typeface="Times New Roman" panose="02020603050405020304" pitchFamily="18" charset="0"/>
                <a:cs typeface="Times New Roman" panose="02020603050405020304" pitchFamily="18" charset="0"/>
              </a:rPr>
              <a:t> </a:t>
            </a:r>
            <a:br>
              <a:rPr lang="en-US" sz="3000" spc="17">
                <a:latin typeface="Times New Roman" panose="02020603050405020304" pitchFamily="18" charset="0"/>
                <a:cs typeface="Times New Roman" panose="02020603050405020304" pitchFamily="18" charset="0"/>
              </a:rPr>
            </a:br>
            <a:r>
              <a:rPr sz="3000">
                <a:latin typeface="Times New Roman" panose="02020603050405020304" pitchFamily="18" charset="0"/>
                <a:cs typeface="Times New Roman" panose="02020603050405020304" pitchFamily="18" charset="0"/>
              </a:rPr>
              <a:t>and</a:t>
            </a:r>
            <a:r>
              <a:rPr lang="en-US" sz="3000">
                <a:latin typeface="Times New Roman" panose="02020603050405020304" pitchFamily="18" charset="0"/>
                <a:cs typeface="Times New Roman" panose="02020603050405020304" pitchFamily="18" charset="0"/>
              </a:rPr>
              <a:t> </a:t>
            </a:r>
            <a:r>
              <a:rPr sz="3000">
                <a:latin typeface="Times New Roman" panose="02020603050405020304" pitchFamily="18" charset="0"/>
                <a:cs typeface="Times New Roman" panose="02020603050405020304" pitchFamily="18" charset="0"/>
              </a:rPr>
              <a:t>save</a:t>
            </a:r>
            <a:r>
              <a:rPr sz="3000" spc="-17">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as</a:t>
            </a:r>
            <a:r>
              <a:rPr sz="3000" spc="-9" dirty="0">
                <a:latin typeface="Times New Roman" panose="02020603050405020304" pitchFamily="18" charset="0"/>
                <a:cs typeface="Times New Roman" panose="02020603050405020304" pitchFamily="18" charset="0"/>
              </a:rPr>
              <a:t> </a:t>
            </a:r>
            <a:r>
              <a:rPr sz="3000" spc="-9"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GUI_const_42_777_global_shadowing.</a:t>
            </a:r>
            <a:r>
              <a:rPr sz="3000" spc="-9">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a:t>
            </a:r>
            <a:endParaRPr lang="en-US" sz="3000" spc="-9">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685800" indent="-301625">
              <a:spcBef>
                <a:spcPts val="1600"/>
              </a:spcBef>
              <a:buAutoNum type="arabicPeriod"/>
            </a:pPr>
            <a:endParaRPr sz="800">
              <a:latin typeface="Times New Roman" panose="02020603050405020304" pitchFamily="18" charset="0"/>
              <a:cs typeface="Times New Roman" panose="02020603050405020304" pitchFamily="18" charset="0"/>
            </a:endParaRPr>
          </a:p>
          <a:p>
            <a:pPr marL="685800" indent="-301625">
              <a:spcBef>
                <a:spcPts val="506"/>
              </a:spcBef>
              <a:buAutoNum type="arabicPeriod" startAt="2"/>
            </a:pPr>
            <a:r>
              <a:rPr sz="3000" dirty="0">
                <a:latin typeface="Times New Roman" panose="02020603050405020304" pitchFamily="18" charset="0"/>
                <a:cs typeface="Times New Roman" panose="02020603050405020304" pitchFamily="18" charset="0"/>
              </a:rPr>
              <a:t>Add </a:t>
            </a:r>
            <a:r>
              <a:rPr sz="3000" spc="-9" dirty="0">
                <a:latin typeface="Times New Roman" panose="02020603050405020304" pitchFamily="18" charset="0"/>
                <a:cs typeface="Times New Roman" panose="02020603050405020304" pitchFamily="18" charset="0"/>
              </a:rPr>
              <a:t>print('GLOBAL_CONST:',</a:t>
            </a:r>
            <a:r>
              <a:rPr sz="3000" dirty="0">
                <a:latin typeface="Times New Roman" panose="02020603050405020304" pitchFamily="18" charset="0"/>
                <a:cs typeface="Times New Roman" panose="02020603050405020304" pitchFamily="18" charset="0"/>
              </a:rPr>
              <a:t> </a:t>
            </a:r>
            <a:r>
              <a:rPr sz="3000" spc="17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GLOBAL_CONST)</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belo</a:t>
            </a:r>
            <a:r>
              <a:rPr sz="3000" dirty="0">
                <a:latin typeface="Times New Roman" panose="02020603050405020304" pitchFamily="18" charset="0"/>
                <a:cs typeface="Times New Roman" panose="02020603050405020304" pitchFamily="18" charset="0"/>
              </a:rPr>
              <a:t>w</a:t>
            </a:r>
            <a:r>
              <a:rPr sz="3000" spc="-9" dirty="0">
                <a:latin typeface="Times New Roman" panose="02020603050405020304" pitchFamily="18" charset="0"/>
                <a:cs typeface="Times New Roman" panose="02020603050405020304" pitchFamily="18" charset="0"/>
              </a:rPr>
              <a:t> 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function.</a:t>
            </a:r>
            <a:endParaRPr sz="3000">
              <a:latin typeface="Times New Roman" panose="02020603050405020304" pitchFamily="18" charset="0"/>
              <a:cs typeface="Times New Roman" panose="02020603050405020304" pitchFamily="18" charset="0"/>
            </a:endParaRPr>
          </a:p>
        </p:txBody>
      </p:sp>
      <p:grpSp>
        <p:nvGrpSpPr>
          <p:cNvPr id="10" name="object 9">
            <a:extLst>
              <a:ext uri="{FF2B5EF4-FFF2-40B4-BE49-F238E27FC236}">
                <a16:creationId xmlns:a16="http://schemas.microsoft.com/office/drawing/2014/main" id="{5F86803C-3512-F668-C9E8-820E571AEDFC}"/>
              </a:ext>
            </a:extLst>
          </p:cNvPr>
          <p:cNvGrpSpPr/>
          <p:nvPr/>
        </p:nvGrpSpPr>
        <p:grpSpPr>
          <a:xfrm>
            <a:off x="6248400" y="3657600"/>
            <a:ext cx="5791200" cy="3020420"/>
            <a:chOff x="1997075" y="1252042"/>
            <a:chExt cx="2863850" cy="1454150"/>
          </a:xfrm>
        </p:grpSpPr>
        <p:pic>
          <p:nvPicPr>
            <p:cNvPr id="11" name="object 10">
              <a:extLst>
                <a:ext uri="{FF2B5EF4-FFF2-40B4-BE49-F238E27FC236}">
                  <a16:creationId xmlns:a16="http://schemas.microsoft.com/office/drawing/2014/main" id="{598658ED-2E67-27AA-66E2-ACC8F6E4B891}"/>
                </a:ext>
              </a:extLst>
            </p:cNvPr>
            <p:cNvPicPr/>
            <p:nvPr/>
          </p:nvPicPr>
          <p:blipFill>
            <a:blip r:embed="rId2" cstate="print"/>
            <a:stretch>
              <a:fillRect/>
            </a:stretch>
          </p:blipFill>
          <p:spPr>
            <a:xfrm>
              <a:off x="2016182" y="1264742"/>
              <a:ext cx="2832042" cy="1428750"/>
            </a:xfrm>
            <a:prstGeom prst="rect">
              <a:avLst/>
            </a:prstGeom>
          </p:spPr>
        </p:pic>
        <p:sp>
          <p:nvSpPr>
            <p:cNvPr id="12" name="object 11">
              <a:extLst>
                <a:ext uri="{FF2B5EF4-FFF2-40B4-BE49-F238E27FC236}">
                  <a16:creationId xmlns:a16="http://schemas.microsoft.com/office/drawing/2014/main" id="{0FE4AA7A-227D-0C0E-AB8B-A3D953274837}"/>
                </a:ext>
              </a:extLst>
            </p:cNvPr>
            <p:cNvSpPr/>
            <p:nvPr/>
          </p:nvSpPr>
          <p:spPr>
            <a:xfrm>
              <a:off x="2003425" y="1258392"/>
              <a:ext cx="2851150" cy="1441450"/>
            </a:xfrm>
            <a:custGeom>
              <a:avLst/>
              <a:gdLst/>
              <a:ahLst/>
              <a:cxnLst/>
              <a:rect l="l" t="t" r="r" b="b"/>
              <a:pathLst>
                <a:path w="2851150" h="1441450">
                  <a:moveTo>
                    <a:pt x="0" y="0"/>
                  </a:moveTo>
                  <a:lnTo>
                    <a:pt x="2851150" y="0"/>
                  </a:lnTo>
                </a:path>
                <a:path w="2851150" h="1441450">
                  <a:moveTo>
                    <a:pt x="0" y="0"/>
                  </a:moveTo>
                  <a:lnTo>
                    <a:pt x="0" y="1441450"/>
                  </a:lnTo>
                </a:path>
                <a:path w="2851150" h="1441450">
                  <a:moveTo>
                    <a:pt x="2851150" y="0"/>
                  </a:moveTo>
                  <a:lnTo>
                    <a:pt x="2851150" y="1441450"/>
                  </a:lnTo>
                </a:path>
                <a:path w="2851150" h="1441450">
                  <a:moveTo>
                    <a:pt x="0" y="1441450"/>
                  </a:moveTo>
                  <a:lnTo>
                    <a:pt x="2851150" y="1441450"/>
                  </a:lnTo>
                </a:path>
              </a:pathLst>
            </a:custGeom>
            <a:ln w="12700">
              <a:solidFill>
                <a:srgbClr val="000000"/>
              </a:solidFill>
            </a:ln>
          </p:spPr>
          <p:txBody>
            <a:bodyPr wrap="square" lIns="0" tIns="0" rIns="0" bIns="0" rtlCol="0"/>
            <a:lstStyle/>
            <a:p>
              <a:endParaRPr sz="3200"/>
            </a:p>
          </p:txBody>
        </p:sp>
      </p:grpSp>
      <p:sp>
        <p:nvSpPr>
          <p:cNvPr id="13" name="object 8">
            <a:extLst>
              <a:ext uri="{FF2B5EF4-FFF2-40B4-BE49-F238E27FC236}">
                <a16:creationId xmlns:a16="http://schemas.microsoft.com/office/drawing/2014/main" id="{8DA0103A-2F6D-67A0-CE54-E991CC99D84C}"/>
              </a:ext>
            </a:extLst>
          </p:cNvPr>
          <p:cNvSpPr txBox="1"/>
          <p:nvPr/>
        </p:nvSpPr>
        <p:spPr>
          <a:xfrm>
            <a:off x="609600" y="4419600"/>
            <a:ext cx="4283004" cy="946127"/>
          </a:xfrm>
          <a:prstGeom prst="rect">
            <a:avLst/>
          </a:prstGeom>
        </p:spPr>
        <p:txBody>
          <a:bodyPr vert="horz" wrap="square" lIns="0" tIns="22577" rIns="0" bIns="0" rtlCol="0">
            <a:spAutoFit/>
          </a:bodyPr>
          <a:lstStyle/>
          <a:p>
            <a:pPr marL="22577">
              <a:spcBef>
                <a:spcPts val="177"/>
              </a:spcBef>
            </a:pPr>
            <a:r>
              <a:rPr sz="3000" dirty="0">
                <a:latin typeface="Times New Roman" panose="02020603050405020304" pitchFamily="18" charset="0"/>
                <a:cs typeface="Times New Roman" panose="02020603050405020304" pitchFamily="18" charset="0"/>
              </a:rPr>
              <a:t>3.</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Run</a:t>
            </a:r>
            <a:r>
              <a:rPr sz="3000" spc="-26"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code</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and</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observe</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output:</a:t>
            </a:r>
            <a:endParaRPr sz="30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12C2A8-2F90-7FC7-83E1-D1B53E7777F4}"/>
              </a:ext>
            </a:extLst>
          </p:cNvPr>
          <p:cNvSpPr>
            <a:spLocks noGrp="1"/>
          </p:cNvSpPr>
          <p:nvPr>
            <p:ph type="sldNum" sz="quarter" idx="7"/>
          </p:nvPr>
        </p:nvSpPr>
        <p:spPr>
          <a:xfrm>
            <a:off x="5562600" y="64973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32</a:t>
            </a:fld>
            <a:r>
              <a:rPr spc="-53"/>
              <a:t> </a:t>
            </a:r>
            <a:r>
              <a:t>]</a:t>
            </a:r>
            <a:endParaRPr dirty="0"/>
          </a:p>
        </p:txBody>
      </p:sp>
    </p:spTree>
    <p:extLst>
      <p:ext uri="{BB962C8B-B14F-4D97-AF65-F5344CB8AC3E}">
        <p14:creationId xmlns:p14="http://schemas.microsoft.com/office/powerpoint/2010/main" val="240378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70" y="77755"/>
            <a:ext cx="9565075"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	Chapter 4</a:t>
            </a:r>
            <a:endParaRPr sz="1777">
              <a:latin typeface="Palatino Linotype"/>
              <a:cs typeface="Palatino Linotype"/>
            </a:endParaRPr>
          </a:p>
        </p:txBody>
      </p:sp>
      <p:sp>
        <p:nvSpPr>
          <p:cNvPr id="4" name="object 4"/>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7" name="object 7"/>
          <p:cNvSpPr txBox="1">
            <a:spLocks noGrp="1"/>
          </p:cNvSpPr>
          <p:nvPr>
            <p:ph type="title"/>
          </p:nvPr>
        </p:nvSpPr>
        <p:spPr>
          <a:xfrm>
            <a:off x="520620" y="718605"/>
            <a:ext cx="11043198" cy="607573"/>
          </a:xfrm>
          <a:prstGeom prst="rect">
            <a:avLst/>
          </a:prstGeom>
        </p:spPr>
        <p:txBody>
          <a:bodyPr vert="horz" wrap="square" lIns="0" tIns="22577" rIns="0" bIns="0" rtlCol="0">
            <a:spAutoFit/>
          </a:bodyPr>
          <a:lstStyle/>
          <a:p>
            <a:pPr marL="22577">
              <a:spcBef>
                <a:spcPts val="177"/>
              </a:spcBef>
            </a:pPr>
            <a:r>
              <a:rPr lang="en-US" sz="3800" b="1" spc="-9">
                <a:solidFill>
                  <a:schemeClr val="accent6">
                    <a:lumMod val="50000"/>
                  </a:schemeClr>
                </a:solidFill>
              </a:rPr>
              <a:t>4_ </a:t>
            </a:r>
            <a:r>
              <a:rPr sz="3800" b="1" spc="-9">
                <a:solidFill>
                  <a:schemeClr val="accent6">
                    <a:lumMod val="50000"/>
                  </a:schemeClr>
                </a:solidFill>
              </a:rPr>
              <a:t>How</a:t>
            </a:r>
            <a:r>
              <a:rPr sz="3800" b="1" spc="-36">
                <a:solidFill>
                  <a:schemeClr val="accent6">
                    <a:lumMod val="50000"/>
                  </a:schemeClr>
                </a:solidFill>
              </a:rPr>
              <a:t> </a:t>
            </a:r>
            <a:r>
              <a:rPr sz="3800" b="1" spc="-9" dirty="0">
                <a:solidFill>
                  <a:schemeClr val="accent6">
                    <a:lumMod val="50000"/>
                  </a:schemeClr>
                </a:solidFill>
              </a:rPr>
              <a:t>coding</a:t>
            </a:r>
            <a:r>
              <a:rPr sz="3800" b="1" spc="-26" dirty="0">
                <a:solidFill>
                  <a:schemeClr val="accent6">
                    <a:lumMod val="50000"/>
                  </a:schemeClr>
                </a:solidFill>
              </a:rPr>
              <a:t> </a:t>
            </a:r>
            <a:r>
              <a:rPr sz="3800" b="1" dirty="0">
                <a:solidFill>
                  <a:schemeClr val="accent6">
                    <a:lumMod val="50000"/>
                  </a:schemeClr>
                </a:solidFill>
              </a:rPr>
              <a:t>in</a:t>
            </a:r>
            <a:r>
              <a:rPr sz="3800" b="1" spc="-17" dirty="0">
                <a:solidFill>
                  <a:schemeClr val="accent6">
                    <a:lumMod val="50000"/>
                  </a:schemeClr>
                </a:solidFill>
              </a:rPr>
              <a:t> </a:t>
            </a:r>
            <a:r>
              <a:rPr sz="3800" b="1" spc="-9" dirty="0">
                <a:solidFill>
                  <a:schemeClr val="accent6">
                    <a:lumMod val="50000"/>
                  </a:schemeClr>
                </a:solidFill>
              </a:rPr>
              <a:t>classes</a:t>
            </a:r>
            <a:r>
              <a:rPr sz="3800" b="1" spc="-26" dirty="0">
                <a:solidFill>
                  <a:schemeClr val="accent6">
                    <a:lumMod val="50000"/>
                  </a:schemeClr>
                </a:solidFill>
              </a:rPr>
              <a:t> </a:t>
            </a:r>
            <a:r>
              <a:rPr sz="3800" b="1" spc="-9" dirty="0">
                <a:solidFill>
                  <a:schemeClr val="accent6">
                    <a:lumMod val="50000"/>
                  </a:schemeClr>
                </a:solidFill>
              </a:rPr>
              <a:t>can</a:t>
            </a:r>
            <a:r>
              <a:rPr sz="3800" b="1" spc="-26" dirty="0">
                <a:solidFill>
                  <a:schemeClr val="accent6">
                    <a:lumMod val="50000"/>
                  </a:schemeClr>
                </a:solidFill>
              </a:rPr>
              <a:t> </a:t>
            </a:r>
            <a:r>
              <a:rPr sz="3800" b="1" dirty="0">
                <a:solidFill>
                  <a:schemeClr val="accent6">
                    <a:lumMod val="50000"/>
                  </a:schemeClr>
                </a:solidFill>
              </a:rPr>
              <a:t>improve</a:t>
            </a:r>
            <a:r>
              <a:rPr sz="3800" b="1" spc="-26" dirty="0">
                <a:solidFill>
                  <a:schemeClr val="accent6">
                    <a:lumMod val="50000"/>
                  </a:schemeClr>
                </a:solidFill>
              </a:rPr>
              <a:t> </a:t>
            </a:r>
            <a:r>
              <a:rPr sz="3800" b="1" dirty="0">
                <a:solidFill>
                  <a:schemeClr val="accent6">
                    <a:lumMod val="50000"/>
                  </a:schemeClr>
                </a:solidFill>
              </a:rPr>
              <a:t>the</a:t>
            </a:r>
            <a:r>
              <a:rPr sz="3800" b="1" spc="-17" dirty="0">
                <a:solidFill>
                  <a:schemeClr val="accent6">
                    <a:lumMod val="50000"/>
                  </a:schemeClr>
                </a:solidFill>
              </a:rPr>
              <a:t> </a:t>
            </a:r>
            <a:r>
              <a:rPr sz="3800" b="1" dirty="0">
                <a:solidFill>
                  <a:schemeClr val="accent6">
                    <a:lumMod val="50000"/>
                  </a:schemeClr>
                </a:solidFill>
              </a:rPr>
              <a:t>GUI</a:t>
            </a:r>
            <a:endParaRPr sz="3800">
              <a:solidFill>
                <a:schemeClr val="accent6">
                  <a:lumMod val="50000"/>
                </a:schemeClr>
              </a:solidFill>
            </a:endParaRPr>
          </a:p>
        </p:txBody>
      </p:sp>
      <p:sp>
        <p:nvSpPr>
          <p:cNvPr id="8" name="object 8"/>
          <p:cNvSpPr txBox="1"/>
          <p:nvPr/>
        </p:nvSpPr>
        <p:spPr>
          <a:xfrm>
            <a:off x="475782" y="1687387"/>
            <a:ext cx="11259018" cy="4408613"/>
          </a:xfrm>
          <a:prstGeom prst="rect">
            <a:avLst/>
          </a:prstGeom>
        </p:spPr>
        <p:txBody>
          <a:bodyPr vert="horz" wrap="square" lIns="0" tIns="22577" rIns="0" bIns="0" rtlCol="0">
            <a:spAutoFit/>
          </a:bodyPr>
          <a:lstStyle/>
          <a:p>
            <a:pPr marL="22577" marR="9030" algn="just">
              <a:spcBef>
                <a:spcPts val="177"/>
              </a:spcBef>
            </a:pPr>
            <a:r>
              <a:rPr lang="en-US" sz="2800">
                <a:latin typeface="Times New Roman" panose="02020603050405020304" pitchFamily="18" charset="0"/>
                <a:cs typeface="Times New Roman" panose="02020603050405020304" pitchFamily="18" charset="0"/>
              </a:rPr>
              <a:t>    So far, we have been coding in a </a:t>
            </a:r>
            <a:r>
              <a:rPr lang="en-US" sz="2800" b="1">
                <a:latin typeface="Times New Roman" panose="02020603050405020304" pitchFamily="18" charset="0"/>
                <a:cs typeface="Times New Roman" panose="02020603050405020304" pitchFamily="18" charset="0"/>
              </a:rPr>
              <a:t>procedural style</a:t>
            </a:r>
            <a:r>
              <a:rPr lang="en-US" sz="2800">
                <a:latin typeface="Times New Roman" panose="02020603050405020304" pitchFamily="18" charset="0"/>
                <a:cs typeface="Times New Roman" panose="02020603050405020304" pitchFamily="18" charset="0"/>
              </a:rPr>
              <a:t>. When our </a:t>
            </a:r>
            <a:r>
              <a:rPr lang="en-US" sz="2800" b="1">
                <a:latin typeface="Times New Roman" panose="02020603050405020304" pitchFamily="18" charset="0"/>
                <a:cs typeface="Times New Roman" panose="02020603050405020304" pitchFamily="18" charset="0"/>
              </a:rPr>
              <a:t>code</a:t>
            </a:r>
            <a:r>
              <a:rPr lang="en-US" sz="2800">
                <a:latin typeface="Times New Roman" panose="02020603050405020304" pitchFamily="18" charset="0"/>
                <a:cs typeface="Times New Roman" panose="02020603050405020304" pitchFamily="18" charset="0"/>
              </a:rPr>
              <a:t> gets </a:t>
            </a:r>
            <a:r>
              <a:rPr lang="en-US" sz="2800" b="1">
                <a:latin typeface="Times New Roman" panose="02020603050405020304" pitchFamily="18" charset="0"/>
                <a:cs typeface="Times New Roman" panose="02020603050405020304" pitchFamily="18" charset="0"/>
              </a:rPr>
              <a:t>larger</a:t>
            </a:r>
            <a:r>
              <a:rPr lang="en-US" sz="2800">
                <a:latin typeface="Times New Roman" panose="02020603050405020304" pitchFamily="18" charset="0"/>
                <a:cs typeface="Times New Roman" panose="02020603050405020304" pitchFamily="18" charset="0"/>
              </a:rPr>
              <a:t> and larger, we </a:t>
            </a:r>
            <a:r>
              <a:rPr lang="en-US" sz="2800" b="1">
                <a:latin typeface="Times New Roman" panose="02020603050405020304" pitchFamily="18" charset="0"/>
                <a:cs typeface="Times New Roman" panose="02020603050405020304" pitchFamily="18" charset="0"/>
              </a:rPr>
              <a:t>need </a:t>
            </a:r>
            <a:r>
              <a:rPr lang="en-US" sz="2800">
                <a:latin typeface="Times New Roman" panose="02020603050405020304" pitchFamily="18" charset="0"/>
                <a:cs typeface="Times New Roman" panose="02020603050405020304" pitchFamily="18" charset="0"/>
              </a:rPr>
              <a:t>to advance to </a:t>
            </a:r>
            <a:r>
              <a:rPr lang="en-US" sz="2800" b="1">
                <a:latin typeface="Times New Roman" panose="02020603050405020304" pitchFamily="18" charset="0"/>
                <a:cs typeface="Times New Roman" panose="02020603050405020304" pitchFamily="18" charset="0"/>
              </a:rPr>
              <a:t>coding in OOP.</a:t>
            </a:r>
          </a:p>
          <a:p>
            <a:pPr marL="22577" marR="9030" algn="just">
              <a:spcBef>
                <a:spcPts val="177"/>
              </a:spcBef>
            </a:pPr>
            <a:r>
              <a:rPr lang="en-US" sz="2800">
                <a:latin typeface="Times New Roman" panose="02020603050405020304" pitchFamily="18" charset="0"/>
                <a:cs typeface="Times New Roman" panose="02020603050405020304" pitchFamily="18" charset="0"/>
              </a:rPr>
              <a:t>Why?</a:t>
            </a:r>
          </a:p>
          <a:p>
            <a:pPr marL="22577" marR="9030" algn="just">
              <a:spcBef>
                <a:spcPts val="177"/>
              </a:spcBef>
            </a:pPr>
            <a:r>
              <a:rPr lang="en-US" sz="2800">
                <a:latin typeface="Times New Roman" panose="02020603050405020304" pitchFamily="18" charset="0"/>
                <a:cs typeface="Times New Roman" panose="02020603050405020304" pitchFamily="18" charset="0"/>
              </a:rPr>
              <a:t>   Because, OOP allows us to move code around by using  methods. Once we use classes, we no longer have to physically place the code above the  code that calls it. This gives us great flexibility in organizing our code. We can write the  related code next to the other code and no longer have to worry that the code will not run  because the code does not sit above the code that calls it. </a:t>
            </a:r>
          </a:p>
          <a:p>
            <a:pPr marL="22577" marR="9030" algn="just">
              <a:spcBef>
                <a:spcPts val="177"/>
              </a:spcBef>
            </a:pPr>
            <a:r>
              <a:rPr lang="en-US" sz="2800">
                <a:latin typeface="Times New Roman" panose="02020603050405020304" pitchFamily="18" charset="0"/>
                <a:cs typeface="Times New Roman" panose="02020603050405020304" pitchFamily="18" charset="0"/>
              </a:rPr>
              <a:t>    If the methods we call have not been created by that time, we get a  runtime error.</a:t>
            </a:r>
            <a:endParaRPr lang="en-US" sz="28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2F30FFE8-C397-7A00-EF68-455FBDEADC38}"/>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33</a:t>
            </a:fld>
            <a:r>
              <a:rPr spc="-53"/>
              <a:t> </a:t>
            </a:r>
            <a:r>
              <a:t>]</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70" y="160930"/>
            <a:ext cx="9565075"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	Chapter 4</a:t>
            </a:r>
            <a:endParaRPr sz="1777" dirty="0">
              <a:latin typeface="Palatino Linotype"/>
              <a:cs typeface="Palatino Linotype"/>
            </a:endParaRPr>
          </a:p>
        </p:txBody>
      </p:sp>
      <p:sp>
        <p:nvSpPr>
          <p:cNvPr id="4" name="object 4"/>
          <p:cNvSpPr/>
          <p:nvPr/>
        </p:nvSpPr>
        <p:spPr>
          <a:xfrm>
            <a:off x="1280003" y="5334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dirty="0"/>
          </a:p>
        </p:txBody>
      </p:sp>
      <p:sp>
        <p:nvSpPr>
          <p:cNvPr id="9" name="object 9"/>
          <p:cNvSpPr txBox="1"/>
          <p:nvPr/>
        </p:nvSpPr>
        <p:spPr>
          <a:xfrm>
            <a:off x="609600" y="987581"/>
            <a:ext cx="11049000" cy="4395691"/>
          </a:xfrm>
          <a:prstGeom prst="rect">
            <a:avLst/>
          </a:prstGeom>
        </p:spPr>
        <p:txBody>
          <a:bodyPr vert="horz" wrap="square" lIns="0" tIns="162560" rIns="0" bIns="0" rtlCol="0">
            <a:spAutoFit/>
          </a:bodyPr>
          <a:lstStyle/>
          <a:p>
            <a:pPr marL="22577">
              <a:spcBef>
                <a:spcPts val="1280"/>
              </a:spcBef>
            </a:pPr>
            <a:r>
              <a:rPr sz="3000" b="1" dirty="0">
                <a:latin typeface="Times New Roman" panose="02020603050405020304" pitchFamily="18" charset="0"/>
                <a:cs typeface="Times New Roman" panose="02020603050405020304" pitchFamily="18" charset="0"/>
              </a:rPr>
              <a:t>Getting</a:t>
            </a:r>
            <a:r>
              <a:rPr sz="3000" b="1" spc="-45" dirty="0">
                <a:latin typeface="Times New Roman" panose="02020603050405020304" pitchFamily="18" charset="0"/>
                <a:cs typeface="Times New Roman" panose="02020603050405020304" pitchFamily="18" charset="0"/>
              </a:rPr>
              <a:t> </a:t>
            </a:r>
            <a:r>
              <a:rPr sz="3000" b="1" spc="-9" dirty="0">
                <a:latin typeface="Times New Roman" panose="02020603050405020304" pitchFamily="18" charset="0"/>
                <a:cs typeface="Times New Roman" panose="02020603050405020304" pitchFamily="18" charset="0"/>
              </a:rPr>
              <a:t>ready</a:t>
            </a:r>
            <a:endParaRPr sz="3000" dirty="0">
              <a:latin typeface="Times New Roman" panose="02020603050405020304" pitchFamily="18" charset="0"/>
              <a:cs typeface="Times New Roman" panose="02020603050405020304" pitchFamily="18" charset="0"/>
            </a:endParaRPr>
          </a:p>
          <a:p>
            <a:pPr marL="22577" marR="101591">
              <a:spcBef>
                <a:spcPts val="640"/>
              </a:spcBef>
            </a:pPr>
            <a:r>
              <a:rPr sz="3000" dirty="0">
                <a:latin typeface="Times New Roman" panose="02020603050405020304" pitchFamily="18" charset="0"/>
                <a:cs typeface="Times New Roman" panose="02020603050405020304" pitchFamily="18" charset="0"/>
              </a:rPr>
              <a:t>We will </a:t>
            </a:r>
            <a:r>
              <a:rPr sz="3000" spc="-9" dirty="0">
                <a:latin typeface="Times New Roman" panose="02020603050405020304" pitchFamily="18" charset="0"/>
                <a:cs typeface="Times New Roman" panose="02020603050405020304" pitchFamily="18" charset="0"/>
              </a:rPr>
              <a:t>turn </a:t>
            </a:r>
            <a:r>
              <a:rPr sz="3000" dirty="0">
                <a:latin typeface="Times New Roman" panose="02020603050405020304" pitchFamily="18" charset="0"/>
                <a:cs typeface="Times New Roman" panose="02020603050405020304" pitchFamily="18" charset="0"/>
              </a:rPr>
              <a:t>our entire </a:t>
            </a:r>
            <a:r>
              <a:rPr sz="3000" spc="-9" dirty="0">
                <a:latin typeface="Times New Roman" panose="02020603050405020304" pitchFamily="18" charset="0"/>
                <a:cs typeface="Times New Roman" panose="02020603050405020304" pitchFamily="18" charset="0"/>
              </a:rPr>
              <a:t>procedural </a:t>
            </a:r>
            <a:r>
              <a:rPr sz="3000" dirty="0">
                <a:latin typeface="Times New Roman" panose="02020603050405020304" pitchFamily="18" charset="0"/>
                <a:cs typeface="Times New Roman" panose="02020603050405020304" pitchFamily="18" charset="0"/>
              </a:rPr>
              <a:t>code into </a:t>
            </a:r>
            <a:r>
              <a:rPr sz="3000" spc="-9" dirty="0">
                <a:latin typeface="Times New Roman" panose="02020603050405020304" pitchFamily="18" charset="0"/>
                <a:cs typeface="Times New Roman" panose="02020603050405020304" pitchFamily="18" charset="0"/>
              </a:rPr>
              <a:t>OOP </a:t>
            </a:r>
            <a:r>
              <a:rPr sz="3000" dirty="0">
                <a:latin typeface="Times New Roman" panose="02020603050405020304" pitchFamily="18" charset="0"/>
                <a:cs typeface="Times New Roman" panose="02020603050405020304" pitchFamily="18" charset="0"/>
              </a:rPr>
              <a:t>very simply. We just </a:t>
            </a:r>
            <a:r>
              <a:rPr sz="3000" spc="-9" dirty="0">
                <a:latin typeface="Times New Roman" panose="02020603050405020304" pitchFamily="18" charset="0"/>
                <a:cs typeface="Times New Roman" panose="02020603050405020304" pitchFamily="18" charset="0"/>
              </a:rPr>
              <a:t>turn </a:t>
            </a:r>
            <a:r>
              <a:rPr sz="3000" dirty="0">
                <a:latin typeface="Times New Roman" panose="02020603050405020304" pitchFamily="18" charset="0"/>
                <a:cs typeface="Times New Roman" panose="02020603050405020304" pitchFamily="18" charset="0"/>
              </a:rPr>
              <a:t>it into a class, </a:t>
            </a:r>
            <a:r>
              <a:rPr sz="3000" spc="-444"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indent all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existing code, and </a:t>
            </a:r>
            <a:r>
              <a:rPr sz="3000" spc="-9" dirty="0">
                <a:latin typeface="Times New Roman" panose="02020603050405020304" pitchFamily="18" charset="0"/>
                <a:cs typeface="Times New Roman" panose="02020603050405020304" pitchFamily="18" charset="0"/>
              </a:rPr>
              <a:t>prepen</a:t>
            </a:r>
            <a:r>
              <a:rPr sz="3000" dirty="0">
                <a:latin typeface="Times New Roman" panose="02020603050405020304" pitchFamily="18" charset="0"/>
                <a:cs typeface="Times New Roman" panose="02020603050405020304" pitchFamily="18" charset="0"/>
              </a:rPr>
              <a:t>d </a:t>
            </a:r>
            <a:r>
              <a:rPr sz="3000" spc="-9" dirty="0">
                <a:latin typeface="Times New Roman" panose="02020603050405020304" pitchFamily="18" charset="0"/>
                <a:cs typeface="Times New Roman" panose="02020603050405020304" pitchFamily="18" charset="0"/>
              </a:rPr>
              <a:t>self</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o</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all variables.</a:t>
            </a:r>
          </a:p>
          <a:p>
            <a:pPr marL="22577">
              <a:spcBef>
                <a:spcPts val="1722"/>
              </a:spcBef>
            </a:pPr>
            <a:r>
              <a:rPr sz="3000" dirty="0">
                <a:latin typeface="Times New Roman" panose="02020603050405020304" pitchFamily="18" charset="0"/>
                <a:cs typeface="Times New Roman" panose="02020603050405020304" pitchFamily="18" charset="0"/>
              </a:rPr>
              <a:t>It</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is</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very</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easy.</a:t>
            </a:r>
          </a:p>
          <a:p>
            <a:pPr marL="22577" marR="9030">
              <a:lnSpc>
                <a:spcPct val="106000"/>
              </a:lnSpc>
              <a:spcBef>
                <a:spcPts val="1466"/>
              </a:spcBef>
            </a:pPr>
            <a:r>
              <a:rPr sz="3000" dirty="0">
                <a:latin typeface="Times New Roman" panose="02020603050405020304" pitchFamily="18" charset="0"/>
                <a:cs typeface="Times New Roman" panose="02020603050405020304" pitchFamily="18" charset="0"/>
              </a:rPr>
              <a:t>While at first it might feel a little </a:t>
            </a:r>
            <a:r>
              <a:rPr sz="3000" spc="-9" dirty="0">
                <a:latin typeface="Times New Roman" panose="02020603050405020304" pitchFamily="18" charset="0"/>
                <a:cs typeface="Times New Roman" panose="02020603050405020304" pitchFamily="18" charset="0"/>
              </a:rPr>
              <a:t>bit </a:t>
            </a:r>
            <a:r>
              <a:rPr sz="3000" dirty="0">
                <a:latin typeface="Times New Roman" panose="02020603050405020304" pitchFamily="18" charset="0"/>
                <a:cs typeface="Times New Roman" panose="02020603050405020304" pitchFamily="18" charset="0"/>
              </a:rPr>
              <a:t>annoying </a:t>
            </a:r>
            <a:r>
              <a:rPr sz="3000" spc="-9" dirty="0">
                <a:latin typeface="Times New Roman" panose="02020603050405020304" pitchFamily="18" charset="0"/>
                <a:cs typeface="Times New Roman" panose="02020603050405020304" pitchFamily="18" charset="0"/>
              </a:rPr>
              <a:t>having to prepend </a:t>
            </a:r>
            <a:r>
              <a:rPr sz="3000" dirty="0">
                <a:latin typeface="Times New Roman" panose="02020603050405020304" pitchFamily="18" charset="0"/>
                <a:cs typeface="Times New Roman" panose="02020603050405020304" pitchFamily="18" charset="0"/>
              </a:rPr>
              <a:t>everything with </a:t>
            </a:r>
            <a:r>
              <a:rPr sz="3000" spc="-9" dirty="0">
                <a:latin typeface="Times New Roman" panose="02020603050405020304" pitchFamily="18" charset="0"/>
                <a:cs typeface="Times New Roman" panose="02020603050405020304" pitchFamily="18" charset="0"/>
              </a:rPr>
              <a:t>the self </a:t>
            </a:r>
            <a:r>
              <a:rPr sz="3000" spc="-104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keyword,</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making our code more verbose</a:t>
            </a:r>
            <a:r>
              <a:rPr sz="3000" spc="-9" dirty="0">
                <a:latin typeface="Times New Roman" panose="02020603050405020304" pitchFamily="18" charset="0"/>
                <a:cs typeface="Times New Roman" panose="02020603050405020304" pitchFamily="18" charset="0"/>
              </a:rPr>
              <a:t> (</a:t>
            </a:r>
            <a:r>
              <a:rPr sz="3000" i="1" spc="-9" dirty="0">
                <a:latin typeface="Times New Roman" panose="02020603050405020304" pitchFamily="18" charset="0"/>
                <a:cs typeface="Times New Roman" panose="02020603050405020304" pitchFamily="18" charset="0"/>
              </a:rPr>
              <a:t>hey,</a:t>
            </a:r>
            <a:r>
              <a:rPr sz="3000" i="1" dirty="0">
                <a:latin typeface="Times New Roman" panose="02020603050405020304" pitchFamily="18" charset="0"/>
                <a:cs typeface="Times New Roman" panose="02020603050405020304" pitchFamily="18" charset="0"/>
              </a:rPr>
              <a:t> </a:t>
            </a:r>
            <a:r>
              <a:rPr sz="3000" i="1" spc="-9" dirty="0">
                <a:latin typeface="Times New Roman" panose="02020603050405020304" pitchFamily="18" charset="0"/>
                <a:cs typeface="Times New Roman" panose="02020603050405020304" pitchFamily="18" charset="0"/>
              </a:rPr>
              <a:t>we </a:t>
            </a:r>
            <a:r>
              <a:rPr sz="3000" i="1" dirty="0">
                <a:latin typeface="Times New Roman" panose="02020603050405020304" pitchFamily="18" charset="0"/>
                <a:cs typeface="Times New Roman" panose="02020603050405020304" pitchFamily="18" charset="0"/>
              </a:rPr>
              <a:t>are </a:t>
            </a:r>
            <a:r>
              <a:rPr sz="3000" i="1" spc="-9" dirty="0">
                <a:latin typeface="Times New Roman" panose="02020603050405020304" pitchFamily="18" charset="0"/>
                <a:cs typeface="Times New Roman" panose="02020603050405020304" pitchFamily="18" charset="0"/>
              </a:rPr>
              <a:t>wasting so</a:t>
            </a:r>
            <a:r>
              <a:rPr sz="3000" i="1" spc="-17" dirty="0">
                <a:latin typeface="Times New Roman" panose="02020603050405020304" pitchFamily="18" charset="0"/>
                <a:cs typeface="Times New Roman" panose="02020603050405020304" pitchFamily="18" charset="0"/>
              </a:rPr>
              <a:t> </a:t>
            </a:r>
            <a:r>
              <a:rPr sz="3000" i="1" dirty="0">
                <a:latin typeface="Times New Roman" panose="02020603050405020304" pitchFamily="18" charset="0"/>
                <a:cs typeface="Times New Roman" panose="02020603050405020304" pitchFamily="18" charset="0"/>
              </a:rPr>
              <a:t>much </a:t>
            </a:r>
            <a:r>
              <a:rPr sz="3000" i="1" spc="-36" dirty="0">
                <a:latin typeface="Times New Roman" panose="02020603050405020304" pitchFamily="18" charset="0"/>
                <a:cs typeface="Times New Roman" panose="02020603050405020304" pitchFamily="18" charset="0"/>
              </a:rPr>
              <a:t>paper…</a:t>
            </a:r>
            <a:r>
              <a:rPr sz="3000" spc="-36"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in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end it </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worth it.</a:t>
            </a:r>
          </a:p>
        </p:txBody>
      </p:sp>
      <p:sp>
        <p:nvSpPr>
          <p:cNvPr id="13" name="Slide Number Placeholder 12">
            <a:extLst>
              <a:ext uri="{FF2B5EF4-FFF2-40B4-BE49-F238E27FC236}">
                <a16:creationId xmlns:a16="http://schemas.microsoft.com/office/drawing/2014/main" id="{53B3B7E6-852A-1DAC-7A15-4E141767289C}"/>
              </a:ext>
            </a:extLst>
          </p:cNvPr>
          <p:cNvSpPr>
            <a:spLocks noGrp="1"/>
          </p:cNvSpPr>
          <p:nvPr>
            <p:ph type="sldNum" sz="quarter" idx="7"/>
          </p:nvPr>
        </p:nvSpPr>
        <p:spPr/>
        <p:txBody>
          <a:bodyPr/>
          <a:lstStyle/>
          <a:p>
            <a:pPr marL="22577">
              <a:lnSpc>
                <a:spcPts val="2169"/>
              </a:lnSpc>
            </a:pPr>
            <a:r>
              <a:rPr lang="en-US" dirty="0"/>
              <a:t>[</a:t>
            </a:r>
            <a:r>
              <a:rPr lang="en-US" spc="-53" dirty="0"/>
              <a:t> </a:t>
            </a:r>
            <a:fld id="{81D60167-4931-47E6-BA6A-407CBD079E47}" type="slidenum">
              <a:rPr smtClean="0"/>
              <a:pPr marL="22577">
                <a:lnSpc>
                  <a:spcPts val="2169"/>
                </a:lnSpc>
              </a:pPr>
              <a:t>34</a:t>
            </a:fld>
            <a:r>
              <a:rPr spc="-53" dirty="0"/>
              <a:t> </a:t>
            </a:r>
            <a:r>
              <a:rPr dirty="0"/>
              <a:t>]</a:t>
            </a:r>
          </a:p>
        </p:txBody>
      </p:sp>
    </p:spTree>
    <p:extLst>
      <p:ext uri="{BB962C8B-B14F-4D97-AF65-F5344CB8AC3E}">
        <p14:creationId xmlns:p14="http://schemas.microsoft.com/office/powerpoint/2010/main" val="627016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70" y="160930"/>
            <a:ext cx="9565075"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	Chapter 4</a:t>
            </a:r>
            <a:endParaRPr sz="1777" dirty="0">
              <a:latin typeface="Palatino Linotype"/>
              <a:cs typeface="Palatino Linotype"/>
            </a:endParaRPr>
          </a:p>
        </p:txBody>
      </p:sp>
      <p:sp>
        <p:nvSpPr>
          <p:cNvPr id="4" name="object 4"/>
          <p:cNvSpPr/>
          <p:nvPr/>
        </p:nvSpPr>
        <p:spPr>
          <a:xfrm>
            <a:off x="1280003" y="5334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dirty="0"/>
          </a:p>
        </p:txBody>
      </p:sp>
      <p:sp>
        <p:nvSpPr>
          <p:cNvPr id="9" name="object 9"/>
          <p:cNvSpPr txBox="1"/>
          <p:nvPr/>
        </p:nvSpPr>
        <p:spPr>
          <a:xfrm>
            <a:off x="-381000" y="2667000"/>
            <a:ext cx="12573000" cy="1903085"/>
          </a:xfrm>
          <a:prstGeom prst="rect">
            <a:avLst/>
          </a:prstGeom>
        </p:spPr>
        <p:txBody>
          <a:bodyPr vert="horz" wrap="square" lIns="0" tIns="162560" rIns="0" bIns="0" rtlCol="0">
            <a:spAutoFit/>
          </a:bodyPr>
          <a:lstStyle/>
          <a:p>
            <a:pPr marL="1106205" indent="-302512">
              <a:buAutoNum type="arabicPeriod"/>
              <a:tabLst>
                <a:tab pos="1106205" algn="l"/>
              </a:tabLst>
            </a:pPr>
            <a:r>
              <a:rPr sz="3000" spc="-9" dirty="0">
                <a:latin typeface="Times New Roman" panose="02020603050405020304" pitchFamily="18" charset="0"/>
                <a:cs typeface="Times New Roman" panose="02020603050405020304" pitchFamily="18" charset="0"/>
              </a:rPr>
              <a:t>Ope</a:t>
            </a:r>
            <a:r>
              <a:rPr sz="3000" dirty="0">
                <a:latin typeface="Times New Roman" panose="02020603050405020304" pitchFamily="18" charset="0"/>
                <a:cs typeface="Times New Roman" panose="02020603050405020304" pitchFamily="18" charset="0"/>
              </a:rPr>
              <a:t>n </a:t>
            </a:r>
            <a:r>
              <a:rPr sz="3000" spc="-9" dirty="0">
                <a:latin typeface="Times New Roman" panose="02020603050405020304" pitchFamily="18" charset="0"/>
                <a:cs typeface="Times New Roman" panose="02020603050405020304" pitchFamily="18" charset="0"/>
              </a:rPr>
              <a:t>GUI_const_42_777_global.py</a:t>
            </a:r>
            <a:r>
              <a:rPr sz="3000" spc="17" dirty="0">
                <a:latin typeface="Times New Roman" panose="02020603050405020304" pitchFamily="18" charset="0"/>
                <a:cs typeface="Times New Roman" panose="02020603050405020304" pitchFamily="18" charset="0"/>
              </a:rPr>
              <a:t> </a:t>
            </a:r>
            <a:br>
              <a:rPr lang="en-US" sz="3000" spc="17" dirty="0">
                <a:latin typeface="Times New Roman" panose="02020603050405020304" pitchFamily="18" charset="0"/>
                <a:cs typeface="Times New Roman" panose="02020603050405020304" pitchFamily="18" charset="0"/>
              </a:rPr>
            </a:br>
            <a:r>
              <a:rPr sz="3000" dirty="0">
                <a:latin typeface="Times New Roman" panose="02020603050405020304" pitchFamily="18" charset="0"/>
                <a:cs typeface="Times New Roman" panose="02020603050405020304" pitchFamily="18" charset="0"/>
              </a:rPr>
              <a:t>and save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module as</a:t>
            </a:r>
            <a:r>
              <a:rPr lang="en-US"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GUI_OOP_classes.py.</a:t>
            </a:r>
            <a:endParaRPr lang="en-US" sz="3000" spc="-9" dirty="0">
              <a:latin typeface="Times New Roman" panose="02020603050405020304" pitchFamily="18" charset="0"/>
              <a:cs typeface="Times New Roman" panose="02020603050405020304" pitchFamily="18" charset="0"/>
            </a:endParaRPr>
          </a:p>
          <a:p>
            <a:pPr marL="1106205">
              <a:spcBef>
                <a:spcPts val="124"/>
              </a:spcBef>
            </a:pPr>
            <a:endParaRPr sz="1400" dirty="0">
              <a:latin typeface="Times New Roman" panose="02020603050405020304" pitchFamily="18" charset="0"/>
              <a:cs typeface="Times New Roman" panose="02020603050405020304" pitchFamily="18" charset="0"/>
            </a:endParaRPr>
          </a:p>
          <a:p>
            <a:pPr marL="1106205" indent="-302512">
              <a:spcBef>
                <a:spcPts val="506"/>
              </a:spcBef>
              <a:buAutoNum type="arabicPeriod" startAt="2"/>
              <a:tabLst>
                <a:tab pos="1106205" algn="l"/>
              </a:tabLst>
            </a:pPr>
            <a:r>
              <a:rPr sz="3000" spc="-9" dirty="0">
                <a:latin typeface="Times New Roman" panose="02020603050405020304" pitchFamily="18" charset="0"/>
                <a:cs typeface="Times New Roman" panose="02020603050405020304" pitchFamily="18" charset="0"/>
              </a:rPr>
              <a:t>Highlight</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entire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code</a:t>
            </a:r>
            <a:r>
              <a:rPr sz="3000" spc="-9" dirty="0">
                <a:latin typeface="Times New Roman" panose="02020603050405020304" pitchFamily="18" charset="0"/>
                <a:cs typeface="Times New Roman" panose="02020603050405020304" pitchFamily="18" charset="0"/>
              </a:rPr>
              <a:t> below</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imports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and</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indent</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it</a:t>
            </a:r>
            <a:r>
              <a:rPr sz="3000" spc="-9" dirty="0">
                <a:latin typeface="Times New Roman" panose="02020603050405020304" pitchFamily="18" charset="0"/>
                <a:cs typeface="Times New Roman" panose="02020603050405020304" pitchFamily="18" charset="0"/>
              </a:rPr>
              <a:t> by</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four</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spaces.</a:t>
            </a:r>
          </a:p>
        </p:txBody>
      </p:sp>
      <p:sp>
        <p:nvSpPr>
          <p:cNvPr id="5" name="object 9">
            <a:extLst>
              <a:ext uri="{FF2B5EF4-FFF2-40B4-BE49-F238E27FC236}">
                <a16:creationId xmlns:a16="http://schemas.microsoft.com/office/drawing/2014/main" id="{D74115A0-5009-9341-79CF-2428E6D59BBC}"/>
              </a:ext>
            </a:extLst>
          </p:cNvPr>
          <p:cNvSpPr txBox="1"/>
          <p:nvPr/>
        </p:nvSpPr>
        <p:spPr>
          <a:xfrm>
            <a:off x="228600" y="685800"/>
            <a:ext cx="12573000" cy="1651734"/>
          </a:xfrm>
          <a:prstGeom prst="rect">
            <a:avLst/>
          </a:prstGeom>
        </p:spPr>
        <p:txBody>
          <a:bodyPr vert="horz" wrap="square" lIns="0" tIns="162560" rIns="0" bIns="0" rtlCol="0">
            <a:spAutoFit/>
          </a:bodyPr>
          <a:lstStyle/>
          <a:p>
            <a:pPr marL="22577">
              <a:spcBef>
                <a:spcPts val="9"/>
              </a:spcBef>
            </a:pPr>
            <a:r>
              <a:rPr sz="3000" b="1" spc="-9" dirty="0">
                <a:latin typeface="Times New Roman" panose="02020603050405020304" pitchFamily="18" charset="0"/>
                <a:cs typeface="Times New Roman" panose="02020603050405020304" pitchFamily="18" charset="0"/>
              </a:rPr>
              <a:t>How</a:t>
            </a:r>
            <a:r>
              <a:rPr sz="3000" b="1" spc="-36"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to</a:t>
            </a:r>
            <a:r>
              <a:rPr sz="3000" b="1" spc="-26"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do</a:t>
            </a:r>
            <a:r>
              <a:rPr sz="3000" b="1" spc="-26"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it…</a:t>
            </a:r>
            <a:endParaRPr sz="3000" dirty="0">
              <a:latin typeface="Times New Roman" panose="02020603050405020304" pitchFamily="18" charset="0"/>
              <a:cs typeface="Times New Roman" panose="02020603050405020304" pitchFamily="18" charset="0"/>
            </a:endParaRPr>
          </a:p>
          <a:p>
            <a:pPr marL="22577" marR="370237">
              <a:spcBef>
                <a:spcPts val="791"/>
              </a:spcBef>
            </a:pPr>
            <a:r>
              <a:rPr sz="3000" spc="-9" dirty="0">
                <a:latin typeface="Times New Roman" panose="02020603050405020304" pitchFamily="18" charset="0"/>
                <a:cs typeface="Times New Roman" panose="02020603050405020304" pitchFamily="18" charset="0"/>
              </a:rPr>
              <a:t>Note that </a:t>
            </a:r>
            <a:r>
              <a:rPr sz="3000" dirty="0">
                <a:latin typeface="Times New Roman" panose="02020603050405020304" pitchFamily="18" charset="0"/>
                <a:cs typeface="Times New Roman" panose="02020603050405020304" pitchFamily="18" charset="0"/>
              </a:rPr>
              <a:t>in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Eclipse IDE,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PyDev editor </a:t>
            </a:r>
            <a:r>
              <a:rPr sz="3000" spc="-9" dirty="0">
                <a:latin typeface="Times New Roman" panose="02020603050405020304" pitchFamily="18" charset="0"/>
                <a:cs typeface="Times New Roman" panose="02020603050405020304" pitchFamily="18" charset="0"/>
              </a:rPr>
              <a:t>hints </a:t>
            </a:r>
            <a:r>
              <a:rPr sz="3000" dirty="0">
                <a:latin typeface="Times New Roman" panose="02020603050405020304" pitchFamily="18" charset="0"/>
                <a:cs typeface="Times New Roman" panose="02020603050405020304" pitchFamily="18" charset="0"/>
              </a:rPr>
              <a:t>at coding </a:t>
            </a:r>
            <a:r>
              <a:rPr sz="3000" spc="-9" dirty="0">
                <a:latin typeface="Times New Roman" panose="02020603050405020304" pitchFamily="18" charset="0"/>
                <a:cs typeface="Times New Roman" panose="02020603050405020304" pitchFamily="18" charset="0"/>
              </a:rPr>
              <a:t>problems by </a:t>
            </a:r>
            <a:r>
              <a:rPr sz="3000" dirty="0">
                <a:latin typeface="Times New Roman" panose="02020603050405020304" pitchFamily="18" charset="0"/>
                <a:cs typeface="Times New Roman" panose="02020603050405020304" pitchFamily="18" charset="0"/>
              </a:rPr>
              <a:t>highlighting </a:t>
            </a:r>
            <a:r>
              <a:rPr sz="3000" spc="-444"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them</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in red on</a:t>
            </a:r>
            <a:r>
              <a:rPr sz="3000" spc="-9" dirty="0">
                <a:latin typeface="Times New Roman" panose="02020603050405020304" pitchFamily="18" charset="0"/>
                <a:cs typeface="Times New Roman" panose="02020603050405020304" pitchFamily="18" charset="0"/>
              </a:rPr>
              <a:t> the </a:t>
            </a:r>
            <a:r>
              <a:rPr sz="3000" dirty="0">
                <a:latin typeface="Times New Roman" panose="02020603050405020304" pitchFamily="18" charset="0"/>
                <a:cs typeface="Times New Roman" panose="02020603050405020304" pitchFamily="18" charset="0"/>
              </a:rPr>
              <a:t>right-hand side </a:t>
            </a:r>
            <a:r>
              <a:rPr sz="3000" spc="-9" dirty="0">
                <a:latin typeface="Times New Roman" panose="02020603050405020304" pitchFamily="18" charset="0"/>
                <a:cs typeface="Times New Roman" panose="02020603050405020304" pitchFamily="18" charset="0"/>
              </a:rPr>
              <a:t>portion</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of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code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editor.</a:t>
            </a:r>
          </a:p>
        </p:txBody>
      </p:sp>
      <p:sp>
        <p:nvSpPr>
          <p:cNvPr id="6" name="object 7">
            <a:extLst>
              <a:ext uri="{FF2B5EF4-FFF2-40B4-BE49-F238E27FC236}">
                <a16:creationId xmlns:a16="http://schemas.microsoft.com/office/drawing/2014/main" id="{CACDE328-E731-4D9C-2A2F-43B6730D1B40}"/>
              </a:ext>
            </a:extLst>
          </p:cNvPr>
          <p:cNvSpPr txBox="1"/>
          <p:nvPr/>
        </p:nvSpPr>
        <p:spPr>
          <a:xfrm>
            <a:off x="457200" y="4876800"/>
            <a:ext cx="12573000" cy="548299"/>
          </a:xfrm>
          <a:prstGeom prst="rect">
            <a:avLst/>
          </a:prstGeom>
        </p:spPr>
        <p:txBody>
          <a:bodyPr vert="horz" wrap="square" lIns="0" tIns="85796" rIns="0" bIns="0" rtlCol="0">
            <a:spAutoFit/>
          </a:bodyPr>
          <a:lstStyle/>
          <a:p>
            <a:pPr marL="323960" indent="-302512">
              <a:spcBef>
                <a:spcPts val="676"/>
              </a:spcBef>
              <a:buAutoNum type="arabicPeriod" startAt="3"/>
              <a:tabLst>
                <a:tab pos="325089" algn="l"/>
              </a:tabLst>
            </a:pPr>
            <a:r>
              <a:rPr sz="3000" dirty="0">
                <a:latin typeface="Times New Roman" panose="02020603050405020304" pitchFamily="18" charset="0"/>
                <a:cs typeface="Times New Roman" panose="02020603050405020304" pitchFamily="18" charset="0"/>
              </a:rPr>
              <a:t>Add</a:t>
            </a:r>
            <a:r>
              <a:rPr sz="3000" spc="-9" dirty="0">
                <a:latin typeface="Times New Roman" panose="02020603050405020304" pitchFamily="18" charset="0"/>
                <a:cs typeface="Times New Roman" panose="02020603050405020304" pitchFamily="18" charset="0"/>
              </a:rPr>
              <a:t> class</a:t>
            </a:r>
            <a:r>
              <a:rPr sz="3000" dirty="0">
                <a:latin typeface="Times New Roman" panose="02020603050405020304" pitchFamily="18" charset="0"/>
                <a:cs typeface="Times New Roman" panose="02020603050405020304" pitchFamily="18" charset="0"/>
              </a:rPr>
              <a:t> </a:t>
            </a:r>
            <a:r>
              <a:rPr sz="3000" spc="17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OOP():</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above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indented code.</a:t>
            </a:r>
          </a:p>
        </p:txBody>
      </p:sp>
      <p:sp>
        <p:nvSpPr>
          <p:cNvPr id="2" name="Slide Number Placeholder 1">
            <a:extLst>
              <a:ext uri="{FF2B5EF4-FFF2-40B4-BE49-F238E27FC236}">
                <a16:creationId xmlns:a16="http://schemas.microsoft.com/office/drawing/2014/main" id="{22FEEB93-366E-7317-6E52-C4C4F80570ED}"/>
              </a:ext>
            </a:extLst>
          </p:cNvPr>
          <p:cNvSpPr>
            <a:spLocks noGrp="1"/>
          </p:cNvSpPr>
          <p:nvPr>
            <p:ph type="sldNum" sz="quarter" idx="7"/>
          </p:nvPr>
        </p:nvSpPr>
        <p:spPr/>
        <p:txBody>
          <a:bodyPr/>
          <a:lstStyle/>
          <a:p>
            <a:pPr marL="22577">
              <a:lnSpc>
                <a:spcPts val="2169"/>
              </a:lnSpc>
            </a:pPr>
            <a:r>
              <a:rPr lang="en-US" dirty="0"/>
              <a:t>[</a:t>
            </a:r>
            <a:r>
              <a:rPr lang="en-US" spc="-53" dirty="0"/>
              <a:t> </a:t>
            </a:r>
            <a:fld id="{81D60167-4931-47E6-BA6A-407CBD079E47}" type="slidenum">
              <a:rPr smtClean="0"/>
              <a:pPr marL="22577">
                <a:lnSpc>
                  <a:spcPts val="2169"/>
                </a:lnSpc>
              </a:pPr>
              <a:t>35</a:t>
            </a:fld>
            <a:r>
              <a:rPr spc="-53" dirty="0"/>
              <a:t> </a:t>
            </a:r>
            <a:r>
              <a:rPr dirty="0"/>
              <a:t>]</a:t>
            </a:r>
          </a:p>
        </p:txBody>
      </p:sp>
    </p:spTree>
    <p:extLst>
      <p:ext uri="{BB962C8B-B14F-4D97-AF65-F5344CB8AC3E}">
        <p14:creationId xmlns:p14="http://schemas.microsoft.com/office/powerpoint/2010/main" val="1438810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9415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dirty="0">
              <a:latin typeface="Palatino Linotype"/>
              <a:cs typeface="Palatino Linotype"/>
            </a:endParaRPr>
          </a:p>
        </p:txBody>
      </p:sp>
      <p:sp>
        <p:nvSpPr>
          <p:cNvPr id="3" name="object 3"/>
          <p:cNvSpPr txBox="1"/>
          <p:nvPr/>
        </p:nvSpPr>
        <p:spPr>
          <a:xfrm>
            <a:off x="9936186" y="9415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dirty="0">
              <a:latin typeface="Palatino Linotype"/>
              <a:cs typeface="Palatino Linotype"/>
            </a:endParaRPr>
          </a:p>
        </p:txBody>
      </p:sp>
      <p:sp>
        <p:nvSpPr>
          <p:cNvPr id="4" name="object 4"/>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dirty="0"/>
          </a:p>
        </p:txBody>
      </p:sp>
      <p:grpSp>
        <p:nvGrpSpPr>
          <p:cNvPr id="8" name="object 8"/>
          <p:cNvGrpSpPr/>
          <p:nvPr/>
        </p:nvGrpSpPr>
        <p:grpSpPr>
          <a:xfrm>
            <a:off x="2254391" y="1203395"/>
            <a:ext cx="9632809" cy="4435405"/>
            <a:chOff x="720001" y="1448130"/>
            <a:chExt cx="5418455" cy="2494915"/>
          </a:xfrm>
        </p:grpSpPr>
        <p:pic>
          <p:nvPicPr>
            <p:cNvPr id="9" name="object 9"/>
            <p:cNvPicPr/>
            <p:nvPr/>
          </p:nvPicPr>
          <p:blipFill>
            <a:blip r:embed="rId3" cstate="print"/>
            <a:stretch>
              <a:fillRect/>
            </a:stretch>
          </p:blipFill>
          <p:spPr>
            <a:xfrm>
              <a:off x="732701" y="1460817"/>
              <a:ext cx="5392597" cy="2468905"/>
            </a:xfrm>
            <a:prstGeom prst="rect">
              <a:avLst/>
            </a:prstGeom>
          </p:spPr>
        </p:pic>
        <p:sp>
          <p:nvSpPr>
            <p:cNvPr id="10" name="object 10"/>
            <p:cNvSpPr/>
            <p:nvPr/>
          </p:nvSpPr>
          <p:spPr>
            <a:xfrm>
              <a:off x="726351" y="1454480"/>
              <a:ext cx="5405755" cy="2482215"/>
            </a:xfrm>
            <a:custGeom>
              <a:avLst/>
              <a:gdLst/>
              <a:ahLst/>
              <a:cxnLst/>
              <a:rect l="l" t="t" r="r" b="b"/>
              <a:pathLst>
                <a:path w="5405755" h="2482215">
                  <a:moveTo>
                    <a:pt x="0" y="0"/>
                  </a:moveTo>
                  <a:lnTo>
                    <a:pt x="5405297" y="0"/>
                  </a:lnTo>
                </a:path>
                <a:path w="5405755" h="2482215">
                  <a:moveTo>
                    <a:pt x="0" y="0"/>
                  </a:moveTo>
                  <a:lnTo>
                    <a:pt x="0" y="2481592"/>
                  </a:lnTo>
                </a:path>
                <a:path w="5405755" h="2482215">
                  <a:moveTo>
                    <a:pt x="5405297" y="0"/>
                  </a:moveTo>
                  <a:lnTo>
                    <a:pt x="5405297" y="2481592"/>
                  </a:lnTo>
                </a:path>
                <a:path w="5405755" h="2482215">
                  <a:moveTo>
                    <a:pt x="0" y="2481592"/>
                  </a:moveTo>
                  <a:lnTo>
                    <a:pt x="5405297" y="2481592"/>
                  </a:lnTo>
                </a:path>
              </a:pathLst>
            </a:custGeom>
            <a:ln w="12700">
              <a:solidFill>
                <a:srgbClr val="000000"/>
              </a:solidFill>
            </a:ln>
          </p:spPr>
          <p:txBody>
            <a:bodyPr wrap="square" lIns="0" tIns="0" rIns="0" bIns="0" rtlCol="0"/>
            <a:lstStyle/>
            <a:p>
              <a:endParaRPr sz="3200" dirty="0"/>
            </a:p>
          </p:txBody>
        </p:sp>
      </p:grpSp>
      <p:sp>
        <p:nvSpPr>
          <p:cNvPr id="11" name="object 11"/>
          <p:cNvSpPr txBox="1"/>
          <p:nvPr/>
        </p:nvSpPr>
        <p:spPr>
          <a:xfrm>
            <a:off x="457200" y="5932020"/>
            <a:ext cx="12192000" cy="773580"/>
          </a:xfrm>
          <a:prstGeom prst="rect">
            <a:avLst/>
          </a:prstGeom>
        </p:spPr>
        <p:txBody>
          <a:bodyPr vert="horz" wrap="square" lIns="0" tIns="22577" rIns="0" bIns="0" rtlCol="0">
            <a:spAutoFit/>
          </a:bodyPr>
          <a:lstStyle/>
          <a:p>
            <a:pPr marL="57150" marR="265264">
              <a:lnSpc>
                <a:spcPct val="105400"/>
              </a:lnSpc>
              <a:spcBef>
                <a:spcPts val="177"/>
              </a:spcBef>
            </a:pPr>
            <a:r>
              <a:rPr sz="2400" dirty="0">
                <a:latin typeface="Times New Roman" panose="02020603050405020304" pitchFamily="18" charset="0"/>
                <a:cs typeface="Times New Roman" panose="02020603050405020304" pitchFamily="18" charset="0"/>
              </a:rPr>
              <a:t>We </a:t>
            </a:r>
            <a:r>
              <a:rPr sz="2400" spc="-9" dirty="0">
                <a:latin typeface="Times New Roman" panose="02020603050405020304" pitchFamily="18" charset="0"/>
                <a:cs typeface="Times New Roman" panose="02020603050405020304" pitchFamily="18" charset="0"/>
              </a:rPr>
              <a:t>hav</a:t>
            </a:r>
            <a:r>
              <a:rPr sz="2400" dirty="0">
                <a:latin typeface="Times New Roman" panose="02020603050405020304" pitchFamily="18" charset="0"/>
                <a:cs typeface="Times New Roman" panose="02020603050405020304" pitchFamily="18" charset="0"/>
              </a:rPr>
              <a:t>e</a:t>
            </a:r>
            <a:r>
              <a:rPr sz="2400" spc="-9" dirty="0">
                <a:latin typeface="Times New Roman" panose="02020603050405020304" pitchFamily="18" charset="0"/>
                <a:cs typeface="Times New Roman" panose="02020603050405020304" pitchFamily="18" charset="0"/>
              </a:rPr>
              <a:t> t</a:t>
            </a:r>
            <a:r>
              <a:rPr sz="2400" dirty="0">
                <a:latin typeface="Times New Roman" panose="02020603050405020304" pitchFamily="18" charset="0"/>
                <a:cs typeface="Times New Roman" panose="02020603050405020304" pitchFamily="18" charset="0"/>
              </a:rPr>
              <a:t>o</a:t>
            </a:r>
            <a:r>
              <a:rPr sz="2400" spc="-9" dirty="0">
                <a:latin typeface="Times New Roman" panose="02020603050405020304" pitchFamily="18" charset="0"/>
                <a:cs typeface="Times New Roman" panose="02020603050405020304" pitchFamily="18" charset="0"/>
              </a:rPr>
              <a:t> prepen</a:t>
            </a:r>
            <a:r>
              <a:rPr sz="2400" dirty="0">
                <a:latin typeface="Times New Roman" panose="02020603050405020304" pitchFamily="18" charset="0"/>
                <a:cs typeface="Times New Roman" panose="02020603050405020304" pitchFamily="18" charset="0"/>
              </a:rPr>
              <a:t>d</a:t>
            </a:r>
            <a:r>
              <a:rPr sz="2400" spc="-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all </a:t>
            </a:r>
            <a:r>
              <a:rPr sz="2400" spc="-9" dirty="0">
                <a:latin typeface="Times New Roman" panose="02020603050405020304" pitchFamily="18" charset="0"/>
                <a:cs typeface="Times New Roman" panose="02020603050405020304" pitchFamily="18" charset="0"/>
              </a:rPr>
              <a:t>th</a:t>
            </a:r>
            <a:r>
              <a:rPr sz="2400" dirty="0">
                <a:latin typeface="Times New Roman" panose="02020603050405020304" pitchFamily="18" charset="0"/>
                <a:cs typeface="Times New Roman" panose="02020603050405020304" pitchFamily="18" charset="0"/>
              </a:rPr>
              <a:t>e</a:t>
            </a:r>
            <a:r>
              <a:rPr sz="2400" spc="-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variables with </a:t>
            </a:r>
            <a:r>
              <a:rPr sz="2400" spc="-9" dirty="0">
                <a:latin typeface="Times New Roman" panose="02020603050405020304" pitchFamily="18" charset="0"/>
                <a:cs typeface="Times New Roman" panose="02020603050405020304" pitchFamily="18" charset="0"/>
              </a:rPr>
              <a:t>th</a:t>
            </a:r>
            <a:r>
              <a:rPr sz="2400" dirty="0">
                <a:latin typeface="Times New Roman" panose="02020603050405020304" pitchFamily="18" charset="0"/>
                <a:cs typeface="Times New Roman" panose="02020603050405020304" pitchFamily="18" charset="0"/>
              </a:rPr>
              <a:t>e </a:t>
            </a:r>
            <a:r>
              <a:rPr sz="2400" spc="-9" dirty="0">
                <a:latin typeface="Times New Roman" panose="02020603050405020304" pitchFamily="18" charset="0"/>
                <a:cs typeface="Times New Roman" panose="02020603050405020304" pitchFamily="18" charset="0"/>
              </a:rPr>
              <a:t>self</a:t>
            </a:r>
            <a:r>
              <a:rPr sz="2400" spc="17"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keywor</a:t>
            </a:r>
            <a:r>
              <a:rPr sz="2400" dirty="0">
                <a:latin typeface="Times New Roman" panose="02020603050405020304" pitchFamily="18" charset="0"/>
                <a:cs typeface="Times New Roman" panose="02020603050405020304" pitchFamily="18" charset="0"/>
              </a:rPr>
              <a:t>d</a:t>
            </a:r>
            <a:r>
              <a:rPr sz="2400" spc="-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 also </a:t>
            </a:r>
            <a:r>
              <a:rPr sz="2400" spc="-9" dirty="0">
                <a:latin typeface="Times New Roman" panose="02020603050405020304" pitchFamily="18" charset="0"/>
                <a:cs typeface="Times New Roman" panose="02020603050405020304" pitchFamily="18" charset="0"/>
              </a:rPr>
              <a:t>bin</a:t>
            </a:r>
            <a:r>
              <a:rPr sz="2400" dirty="0">
                <a:latin typeface="Times New Roman" panose="02020603050405020304" pitchFamily="18" charset="0"/>
                <a:cs typeface="Times New Roman" panose="02020603050405020304" pitchFamily="18" charset="0"/>
              </a:rPr>
              <a:t>d</a:t>
            </a:r>
            <a:r>
              <a:rPr sz="2400" spc="-9" dirty="0">
                <a:latin typeface="Times New Roman" panose="02020603050405020304" pitchFamily="18" charset="0"/>
                <a:cs typeface="Times New Roman" panose="02020603050405020304" pitchFamily="18" charset="0"/>
              </a:rPr>
              <a:t> the  </a:t>
            </a:r>
            <a:r>
              <a:rPr sz="2400" dirty="0">
                <a:latin typeface="Times New Roman" panose="02020603050405020304" pitchFamily="18" charset="0"/>
                <a:cs typeface="Times New Roman" panose="02020603050405020304" pitchFamily="18" charset="0"/>
              </a:rPr>
              <a:t>functions </a:t>
            </a:r>
            <a:r>
              <a:rPr sz="2400" spc="-9" dirty="0">
                <a:latin typeface="Times New Roman" panose="02020603050405020304" pitchFamily="18" charset="0"/>
                <a:cs typeface="Times New Roman" panose="02020603050405020304" pitchFamily="18" charset="0"/>
              </a:rPr>
              <a:t>to the </a:t>
            </a:r>
            <a:r>
              <a:rPr sz="2400" dirty="0">
                <a:latin typeface="Times New Roman" panose="02020603050405020304" pitchFamily="18" charset="0"/>
                <a:cs typeface="Times New Roman" panose="02020603050405020304" pitchFamily="18" charset="0"/>
              </a:rPr>
              <a:t>class </a:t>
            </a:r>
            <a:r>
              <a:rPr sz="2400" spc="-9" dirty="0">
                <a:latin typeface="Times New Roman" panose="02020603050405020304" pitchFamily="18" charset="0"/>
                <a:cs typeface="Times New Roman" panose="02020603050405020304" pitchFamily="18" charset="0"/>
              </a:rPr>
              <a:t>by using self, </a:t>
            </a:r>
            <a:r>
              <a:rPr sz="2400" dirty="0">
                <a:latin typeface="Times New Roman" panose="02020603050405020304" pitchFamily="18" charset="0"/>
                <a:cs typeface="Times New Roman" panose="02020603050405020304" pitchFamily="18" charset="0"/>
              </a:rPr>
              <a:t>which officially and </a:t>
            </a:r>
            <a:r>
              <a:rPr sz="2400" spc="-9" dirty="0">
                <a:latin typeface="Times New Roman" panose="02020603050405020304" pitchFamily="18" charset="0"/>
                <a:cs typeface="Times New Roman" panose="02020603050405020304" pitchFamily="18" charset="0"/>
              </a:rPr>
              <a:t>technically turns the </a:t>
            </a:r>
            <a:r>
              <a:rPr sz="2400" dirty="0">
                <a:latin typeface="Times New Roman" panose="02020603050405020304" pitchFamily="18" charset="0"/>
                <a:cs typeface="Times New Roman" panose="02020603050405020304" pitchFamily="18" charset="0"/>
              </a:rPr>
              <a:t> functions</a:t>
            </a:r>
            <a:r>
              <a:rPr sz="2400" spc="-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into methods.</a:t>
            </a:r>
          </a:p>
        </p:txBody>
      </p:sp>
      <p:sp>
        <p:nvSpPr>
          <p:cNvPr id="18" name="TextBox 17">
            <a:extLst>
              <a:ext uri="{FF2B5EF4-FFF2-40B4-BE49-F238E27FC236}">
                <a16:creationId xmlns:a16="http://schemas.microsoft.com/office/drawing/2014/main" id="{4E4A60FD-9B8C-120B-C94C-BB1098946F5E}"/>
              </a:ext>
            </a:extLst>
          </p:cNvPr>
          <p:cNvSpPr txBox="1"/>
          <p:nvPr/>
        </p:nvSpPr>
        <p:spPr>
          <a:xfrm>
            <a:off x="304800" y="533400"/>
            <a:ext cx="11720470" cy="584775"/>
          </a:xfrm>
          <a:prstGeom prst="rect">
            <a:avLst/>
          </a:prstGeom>
          <a:noFill/>
        </p:spPr>
        <p:txBody>
          <a:bodyPr wrap="square">
            <a:spAutoFit/>
          </a:bodyPr>
          <a:lstStyle/>
          <a:p>
            <a:pPr marL="323960" indent="-302512">
              <a:spcBef>
                <a:spcPts val="506"/>
              </a:spcBef>
              <a:buAutoNum type="arabicPeriod" startAt="3"/>
              <a:tabLst>
                <a:tab pos="325089" algn="l"/>
              </a:tabLst>
            </a:pPr>
            <a:r>
              <a:rPr lang="en-US" sz="3200" dirty="0">
                <a:latin typeface="Times New Roman" panose="02020603050405020304" pitchFamily="18" charset="0"/>
                <a:cs typeface="Times New Roman" panose="02020603050405020304" pitchFamily="18" charset="0"/>
              </a:rPr>
              <a:t>Look</a:t>
            </a:r>
            <a:r>
              <a:rPr lang="en-US" sz="3200" spc="-17"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a:t>
            </a:r>
            <a:r>
              <a:rPr lang="en-US" sz="3200" spc="-9"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all</a:t>
            </a:r>
            <a:r>
              <a:rPr lang="en-US" sz="3200" spc="-9"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of</a:t>
            </a:r>
            <a:r>
              <a:rPr lang="en-US" sz="3200" spc="-9" dirty="0">
                <a:latin typeface="Times New Roman" panose="02020603050405020304" pitchFamily="18" charset="0"/>
                <a:cs typeface="Times New Roman" panose="02020603050405020304" pitchFamily="18" charset="0"/>
              </a:rPr>
              <a:t> the</a:t>
            </a:r>
            <a:r>
              <a:rPr lang="en-US" sz="3200" spc="-17"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red</a:t>
            </a:r>
            <a:r>
              <a:rPr lang="en-US" sz="3200" spc="-9"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errors</a:t>
            </a:r>
            <a:r>
              <a:rPr lang="en-US" sz="3200" spc="-17"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a:t>
            </a:r>
            <a:r>
              <a:rPr lang="en-US" sz="3200" spc="-9" dirty="0">
                <a:latin typeface="Times New Roman" panose="02020603050405020304" pitchFamily="18" charset="0"/>
                <a:cs typeface="Times New Roman" panose="02020603050405020304" pitchFamily="18" charset="0"/>
              </a:rPr>
              <a:t> the</a:t>
            </a:r>
            <a:r>
              <a:rPr lang="en-US" sz="3200" spc="-17"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code</a:t>
            </a:r>
            <a:r>
              <a:rPr lang="en-US" sz="3200" spc="-9"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editor</a:t>
            </a:r>
            <a:r>
              <a:rPr lang="en-US" sz="3200" spc="-9"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on</a:t>
            </a:r>
            <a:r>
              <a:rPr lang="en-US" sz="3200" spc="-17" dirty="0">
                <a:latin typeface="Times New Roman" panose="02020603050405020304" pitchFamily="18" charset="0"/>
                <a:cs typeface="Times New Roman" panose="02020603050405020304" pitchFamily="18" charset="0"/>
              </a:rPr>
              <a:t> </a:t>
            </a:r>
            <a:r>
              <a:rPr lang="en-US" sz="3200" spc="-9" dirty="0">
                <a:latin typeface="Times New Roman" panose="02020603050405020304" pitchFamily="18" charset="0"/>
                <a:cs typeface="Times New Roman" panose="02020603050405020304" pitchFamily="18" charset="0"/>
              </a:rPr>
              <a:t>the</a:t>
            </a:r>
            <a:r>
              <a:rPr lang="en-US" sz="3200" spc="-17"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right-hand</a:t>
            </a:r>
            <a:r>
              <a:rPr lang="en-US" sz="3200" spc="-9"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side:</a:t>
            </a:r>
          </a:p>
        </p:txBody>
      </p:sp>
      <p:sp>
        <p:nvSpPr>
          <p:cNvPr id="19" name="Slide Number Placeholder 18">
            <a:extLst>
              <a:ext uri="{FF2B5EF4-FFF2-40B4-BE49-F238E27FC236}">
                <a16:creationId xmlns:a16="http://schemas.microsoft.com/office/drawing/2014/main" id="{481CC390-BB25-B898-E839-ACF19703BB70}"/>
              </a:ext>
            </a:extLst>
          </p:cNvPr>
          <p:cNvSpPr>
            <a:spLocks noGrp="1"/>
          </p:cNvSpPr>
          <p:nvPr>
            <p:ph type="sldNum" sz="quarter" idx="7"/>
          </p:nvPr>
        </p:nvSpPr>
        <p:spPr/>
        <p:txBody>
          <a:bodyPr/>
          <a:lstStyle/>
          <a:p>
            <a:pPr marL="22577">
              <a:lnSpc>
                <a:spcPts val="2169"/>
              </a:lnSpc>
            </a:pPr>
            <a:r>
              <a:rPr lang="en-US" dirty="0"/>
              <a:t>[</a:t>
            </a:r>
            <a:r>
              <a:rPr lang="en-US" spc="-53" dirty="0"/>
              <a:t> </a:t>
            </a:r>
            <a:fld id="{81D60167-4931-47E6-BA6A-407CBD079E47}" type="slidenum">
              <a:rPr smtClean="0"/>
              <a:pPr marL="22577">
                <a:lnSpc>
                  <a:spcPts val="2169"/>
                </a:lnSpc>
              </a:pPr>
              <a:t>36</a:t>
            </a:fld>
            <a:r>
              <a:rPr spc="-53" dirty="0"/>
              <a:t> </a:t>
            </a:r>
            <a:r>
              <a:rPr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17035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dirty="0">
              <a:latin typeface="Palatino Linotype"/>
              <a:cs typeface="Palatino Linotype"/>
            </a:endParaRPr>
          </a:p>
        </p:txBody>
      </p:sp>
      <p:sp>
        <p:nvSpPr>
          <p:cNvPr id="3" name="object 3"/>
          <p:cNvSpPr txBox="1"/>
          <p:nvPr/>
        </p:nvSpPr>
        <p:spPr>
          <a:xfrm>
            <a:off x="9936186" y="17035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dirty="0">
              <a:latin typeface="Palatino Linotype"/>
              <a:cs typeface="Palatino Linotype"/>
            </a:endParaRPr>
          </a:p>
        </p:txBody>
      </p:sp>
      <p:sp>
        <p:nvSpPr>
          <p:cNvPr id="4" name="object 4"/>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dirty="0"/>
          </a:p>
        </p:txBody>
      </p:sp>
      <p:sp>
        <p:nvSpPr>
          <p:cNvPr id="11" name="object 11"/>
          <p:cNvSpPr txBox="1"/>
          <p:nvPr/>
        </p:nvSpPr>
        <p:spPr>
          <a:xfrm>
            <a:off x="380141" y="737631"/>
            <a:ext cx="12116659" cy="3510932"/>
          </a:xfrm>
          <a:prstGeom prst="rect">
            <a:avLst/>
          </a:prstGeom>
        </p:spPr>
        <p:txBody>
          <a:bodyPr vert="horz" wrap="square" lIns="0" tIns="22577" rIns="0" bIns="0" rtlCol="0">
            <a:spAutoFit/>
          </a:bodyPr>
          <a:lstStyle/>
          <a:p>
            <a:pPr marL="22577">
              <a:spcBef>
                <a:spcPts val="1600"/>
              </a:spcBef>
            </a:pPr>
            <a:r>
              <a:rPr sz="3000" dirty="0">
                <a:latin typeface="Times New Roman" panose="02020603050405020304" pitchFamily="18" charset="0"/>
                <a:cs typeface="Times New Roman" panose="02020603050405020304" pitchFamily="18" charset="0"/>
              </a:rPr>
              <a:t>Let's </a:t>
            </a:r>
            <a:r>
              <a:rPr sz="3000" spc="-9" dirty="0">
                <a:latin typeface="Times New Roman" panose="02020603050405020304" pitchFamily="18" charset="0"/>
                <a:cs typeface="Times New Roman" panose="02020603050405020304" pitchFamily="18" charset="0"/>
              </a:rPr>
              <a:t>prefi</a:t>
            </a:r>
            <a:r>
              <a:rPr sz="3000" dirty="0">
                <a:latin typeface="Times New Roman" panose="02020603050405020304" pitchFamily="18" charset="0"/>
                <a:cs typeface="Times New Roman" panose="02020603050405020304" pitchFamily="18" charset="0"/>
              </a:rPr>
              <a:t>x</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everything</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with</a:t>
            </a:r>
            <a:r>
              <a:rPr sz="3000" spc="-9" dirty="0">
                <a:latin typeface="Times New Roman" panose="02020603050405020304" pitchFamily="18" charset="0"/>
                <a:cs typeface="Times New Roman" panose="02020603050405020304" pitchFamily="18" charset="0"/>
              </a:rPr>
              <a:t> self</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o</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fix all of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red so we can run our code again:</a:t>
            </a:r>
          </a:p>
          <a:p>
            <a:pPr marL="457200" indent="-301625">
              <a:spcBef>
                <a:spcPts val="1715"/>
              </a:spcBef>
              <a:buAutoNum type="arabicPeriod"/>
            </a:pPr>
            <a:r>
              <a:rPr sz="3000" spc="-9" dirty="0">
                <a:latin typeface="Times New Roman" panose="02020603050405020304" pitchFamily="18" charset="0"/>
                <a:cs typeface="Times New Roman" panose="02020603050405020304" pitchFamily="18" charset="0"/>
              </a:rPr>
              <a:t>Open</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GUI_OOP_classes.py</a:t>
            </a:r>
            <a:r>
              <a:rPr sz="3000" spc="-613" dirty="0">
                <a:latin typeface="Times New Roman" panose="02020603050405020304" pitchFamily="18" charset="0"/>
                <a:cs typeface="Times New Roman" panose="02020603050405020304" pitchFamily="18" charset="0"/>
              </a:rPr>
              <a:t> </a:t>
            </a:r>
            <a:br>
              <a:rPr lang="en-US" sz="3000" spc="-613" dirty="0">
                <a:latin typeface="Times New Roman" panose="02020603050405020304" pitchFamily="18" charset="0"/>
                <a:cs typeface="Times New Roman" panose="02020603050405020304" pitchFamily="18" charset="0"/>
              </a:rPr>
            </a:br>
            <a:r>
              <a:rPr sz="3000" dirty="0">
                <a:latin typeface="Times New Roman" panose="02020603050405020304" pitchFamily="18" charset="0"/>
                <a:cs typeface="Times New Roman" panose="02020603050405020304" pitchFamily="18" charset="0"/>
              </a:rPr>
              <a:t>and</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save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module as </a:t>
            </a:r>
            <a:r>
              <a:rPr sz="3000" spc="-9" dirty="0">
                <a:latin typeface="Times New Roman" panose="02020603050405020304" pitchFamily="18" charset="0"/>
                <a:cs typeface="Times New Roman" panose="02020603050405020304" pitchFamily="18" charset="0"/>
              </a:rPr>
              <a:t>GUI_OOP_2_classes.py.</a:t>
            </a:r>
            <a:endParaRPr lang="en-US" sz="3000" spc="-9" dirty="0">
              <a:latin typeface="Times New Roman" panose="02020603050405020304" pitchFamily="18" charset="0"/>
              <a:cs typeface="Times New Roman" panose="02020603050405020304" pitchFamily="18" charset="0"/>
            </a:endParaRPr>
          </a:p>
          <a:p>
            <a:pPr marL="457200" indent="-301625">
              <a:spcBef>
                <a:spcPts val="1715"/>
              </a:spcBef>
              <a:buAutoNum type="arabicPeriod"/>
            </a:pPr>
            <a:endParaRPr sz="1000" dirty="0">
              <a:latin typeface="Times New Roman" panose="02020603050405020304" pitchFamily="18" charset="0"/>
              <a:cs typeface="Times New Roman" panose="02020603050405020304" pitchFamily="18" charset="0"/>
            </a:endParaRPr>
          </a:p>
          <a:p>
            <a:pPr marL="457200" indent="-301625">
              <a:spcBef>
                <a:spcPts val="506"/>
              </a:spcBef>
              <a:buAutoNum type="arabicPeriod"/>
            </a:pPr>
            <a:r>
              <a:rPr sz="3000" dirty="0">
                <a:latin typeface="Times New Roman" panose="02020603050405020304" pitchFamily="18" charset="0"/>
                <a:cs typeface="Times New Roman" panose="02020603050405020304" pitchFamily="18" charset="0"/>
              </a:rPr>
              <a:t>Add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self</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keywor</a:t>
            </a:r>
            <a:r>
              <a:rPr sz="3000" dirty="0">
                <a:latin typeface="Times New Roman" panose="02020603050405020304" pitchFamily="18" charset="0"/>
                <a:cs typeface="Times New Roman" panose="02020603050405020304" pitchFamily="18" charset="0"/>
              </a:rPr>
              <a:t>d</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wherever it is </a:t>
            </a:r>
            <a:r>
              <a:rPr sz="3000" spc="-9" dirty="0">
                <a:latin typeface="Times New Roman" panose="02020603050405020304" pitchFamily="18" charset="0"/>
                <a:cs typeface="Times New Roman" panose="02020603050405020304" pitchFamily="18" charset="0"/>
              </a:rPr>
              <a:t>needed</a:t>
            </a:r>
            <a:r>
              <a:rPr sz="3000" dirty="0">
                <a:latin typeface="Times New Roman" panose="02020603050405020304" pitchFamily="18" charset="0"/>
                <a:cs typeface="Times New Roman" panose="02020603050405020304" pitchFamily="18" charset="0"/>
              </a:rPr>
              <a:t>,</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for example, </a:t>
            </a:r>
            <a:r>
              <a:rPr sz="3000" spc="-9" dirty="0">
                <a:latin typeface="Times New Roman" panose="02020603050405020304" pitchFamily="18" charset="0"/>
                <a:cs typeface="Times New Roman" panose="02020603050405020304" pitchFamily="18" charset="0"/>
              </a:rPr>
              <a:t>click_me(self)</a:t>
            </a:r>
            <a:r>
              <a:rPr sz="3000" dirty="0">
                <a:latin typeface="Times New Roman" panose="02020603050405020304" pitchFamily="18" charset="0"/>
                <a:cs typeface="Times New Roman" panose="02020603050405020304" pitchFamily="18" charset="0"/>
              </a:rPr>
              <a:t>.</a:t>
            </a:r>
          </a:p>
          <a:p>
            <a:pPr marL="457200" indent="-301625">
              <a:spcBef>
                <a:spcPts val="506"/>
              </a:spcBef>
              <a:buAutoNum type="arabicPeriod"/>
            </a:pPr>
            <a:r>
              <a:rPr sz="3000" dirty="0">
                <a:latin typeface="Times New Roman" panose="02020603050405020304" pitchFamily="18" charset="0"/>
                <a:cs typeface="Times New Roman" panose="02020603050405020304" pitchFamily="18" charset="0"/>
              </a:rPr>
              <a:t>Run</a:t>
            </a:r>
            <a:r>
              <a:rPr sz="3000" spc="-26"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code</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and</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observe</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it:</a:t>
            </a:r>
          </a:p>
        </p:txBody>
      </p:sp>
      <p:grpSp>
        <p:nvGrpSpPr>
          <p:cNvPr id="12" name="object 12"/>
          <p:cNvGrpSpPr/>
          <p:nvPr/>
        </p:nvGrpSpPr>
        <p:grpSpPr>
          <a:xfrm>
            <a:off x="5181600" y="3767579"/>
            <a:ext cx="6934200" cy="1718821"/>
            <a:chOff x="1611312" y="5745797"/>
            <a:chExt cx="3635375" cy="596900"/>
          </a:xfrm>
        </p:grpSpPr>
        <p:pic>
          <p:nvPicPr>
            <p:cNvPr id="13" name="object 13"/>
            <p:cNvPicPr/>
            <p:nvPr/>
          </p:nvPicPr>
          <p:blipFill>
            <a:blip r:embed="rId3" cstate="print"/>
            <a:stretch>
              <a:fillRect/>
            </a:stretch>
          </p:blipFill>
          <p:spPr>
            <a:xfrm>
              <a:off x="1735431" y="5817873"/>
              <a:ext cx="3387137" cy="497279"/>
            </a:xfrm>
            <a:prstGeom prst="rect">
              <a:avLst/>
            </a:prstGeom>
          </p:spPr>
        </p:pic>
        <p:sp>
          <p:nvSpPr>
            <p:cNvPr id="14" name="object 14"/>
            <p:cNvSpPr/>
            <p:nvPr/>
          </p:nvSpPr>
          <p:spPr>
            <a:xfrm>
              <a:off x="1617662" y="5752147"/>
              <a:ext cx="3622675" cy="584200"/>
            </a:xfrm>
            <a:custGeom>
              <a:avLst/>
              <a:gdLst/>
              <a:ahLst/>
              <a:cxnLst/>
              <a:rect l="l" t="t" r="r" b="b"/>
              <a:pathLst>
                <a:path w="3622675" h="584200">
                  <a:moveTo>
                    <a:pt x="0" y="0"/>
                  </a:moveTo>
                  <a:lnTo>
                    <a:pt x="3622675" y="0"/>
                  </a:lnTo>
                </a:path>
                <a:path w="3622675" h="584200">
                  <a:moveTo>
                    <a:pt x="0" y="0"/>
                  </a:moveTo>
                  <a:lnTo>
                    <a:pt x="0" y="584200"/>
                  </a:lnTo>
                </a:path>
                <a:path w="3622675" h="584200">
                  <a:moveTo>
                    <a:pt x="3622675" y="0"/>
                  </a:moveTo>
                  <a:lnTo>
                    <a:pt x="3622675" y="584200"/>
                  </a:lnTo>
                </a:path>
                <a:path w="3622675" h="584200">
                  <a:moveTo>
                    <a:pt x="0" y="584200"/>
                  </a:moveTo>
                  <a:lnTo>
                    <a:pt x="3622675" y="584200"/>
                  </a:lnTo>
                </a:path>
              </a:pathLst>
            </a:custGeom>
            <a:ln w="12700">
              <a:solidFill>
                <a:srgbClr val="000000"/>
              </a:solidFill>
            </a:ln>
          </p:spPr>
          <p:txBody>
            <a:bodyPr wrap="square" lIns="0" tIns="0" rIns="0" bIns="0" rtlCol="0"/>
            <a:lstStyle/>
            <a:p>
              <a:endParaRPr sz="3200" dirty="0"/>
            </a:p>
          </p:txBody>
        </p:sp>
      </p:grpSp>
      <p:sp>
        <p:nvSpPr>
          <p:cNvPr id="15" name="object 15"/>
          <p:cNvSpPr txBox="1"/>
          <p:nvPr/>
        </p:nvSpPr>
        <p:spPr>
          <a:xfrm>
            <a:off x="152400" y="5649267"/>
            <a:ext cx="10058400" cy="1132533"/>
          </a:xfrm>
          <a:prstGeom prst="rect">
            <a:avLst/>
          </a:prstGeom>
        </p:spPr>
        <p:txBody>
          <a:bodyPr vert="horz" wrap="square" lIns="0" tIns="16934" rIns="0" bIns="0" rtlCol="0">
            <a:spAutoFit/>
          </a:bodyPr>
          <a:lstStyle/>
          <a:p>
            <a:pPr marL="22577" marR="9030">
              <a:lnSpc>
                <a:spcPct val="101800"/>
              </a:lnSpc>
              <a:spcBef>
                <a:spcPts val="133"/>
              </a:spcBef>
            </a:pPr>
            <a:r>
              <a:rPr sz="2400" spc="-9" dirty="0">
                <a:latin typeface="Palatino Linotype"/>
                <a:cs typeface="Palatino Linotype"/>
              </a:rPr>
              <a:t>Once </a:t>
            </a:r>
            <a:r>
              <a:rPr sz="2400" dirty="0">
                <a:latin typeface="Palatino Linotype"/>
                <a:cs typeface="Palatino Linotype"/>
              </a:rPr>
              <a:t>we do </a:t>
            </a:r>
            <a:r>
              <a:rPr sz="2400" spc="-9" dirty="0">
                <a:latin typeface="Palatino Linotype"/>
                <a:cs typeface="Palatino Linotype"/>
              </a:rPr>
              <a:t>this </a:t>
            </a:r>
            <a:r>
              <a:rPr sz="2400" dirty="0">
                <a:latin typeface="Palatino Linotype"/>
                <a:cs typeface="Palatino Linotype"/>
              </a:rPr>
              <a:t>for all of </a:t>
            </a:r>
            <a:r>
              <a:rPr sz="2400" spc="-9" dirty="0">
                <a:latin typeface="Palatino Linotype"/>
                <a:cs typeface="Palatino Linotype"/>
              </a:rPr>
              <a:t>the </a:t>
            </a:r>
            <a:r>
              <a:rPr sz="2400" dirty="0">
                <a:latin typeface="Palatino Linotype"/>
                <a:cs typeface="Palatino Linotype"/>
              </a:rPr>
              <a:t>errors </a:t>
            </a:r>
            <a:r>
              <a:rPr sz="2400" spc="-9" dirty="0">
                <a:latin typeface="Palatino Linotype"/>
                <a:cs typeface="Palatino Linotype"/>
              </a:rPr>
              <a:t>highlighted </a:t>
            </a:r>
            <a:r>
              <a:rPr sz="2400" dirty="0">
                <a:latin typeface="Palatino Linotype"/>
                <a:cs typeface="Palatino Linotype"/>
              </a:rPr>
              <a:t>in red, we can run our Python </a:t>
            </a:r>
            <a:r>
              <a:rPr sz="2400" spc="9" dirty="0">
                <a:latin typeface="Palatino Linotype"/>
                <a:cs typeface="Palatino Linotype"/>
              </a:rPr>
              <a:t> </a:t>
            </a:r>
            <a:r>
              <a:rPr sz="2400" dirty="0">
                <a:latin typeface="Palatino Linotype"/>
                <a:cs typeface="Palatino Linotype"/>
              </a:rPr>
              <a:t>code again. The</a:t>
            </a:r>
            <a:r>
              <a:rPr sz="2400" spc="-9" dirty="0">
                <a:latin typeface="Palatino Linotype"/>
                <a:cs typeface="Palatino Linotype"/>
              </a:rPr>
              <a:t> </a:t>
            </a:r>
            <a:r>
              <a:rPr sz="2000" spc="-9" dirty="0">
                <a:latin typeface="Lucida Console"/>
                <a:cs typeface="Lucida Console"/>
              </a:rPr>
              <a:t>click_me</a:t>
            </a:r>
            <a:r>
              <a:rPr sz="2000" spc="17" dirty="0">
                <a:latin typeface="Times New Roman"/>
                <a:cs typeface="Times New Roman"/>
              </a:rPr>
              <a:t> </a:t>
            </a:r>
            <a:r>
              <a:rPr sz="2400" dirty="0">
                <a:latin typeface="Palatino Linotype"/>
                <a:cs typeface="Palatino Linotype"/>
              </a:rPr>
              <a:t>function is </a:t>
            </a:r>
            <a:r>
              <a:rPr sz="2400" spc="-9" dirty="0">
                <a:latin typeface="Palatino Linotype"/>
                <a:cs typeface="Palatino Linotype"/>
              </a:rPr>
              <a:t>no</a:t>
            </a:r>
            <a:r>
              <a:rPr sz="2400" dirty="0">
                <a:latin typeface="Palatino Linotype"/>
                <a:cs typeface="Palatino Linotype"/>
              </a:rPr>
              <a:t>w</a:t>
            </a:r>
            <a:r>
              <a:rPr sz="2400" spc="-9" dirty="0">
                <a:latin typeface="Palatino Linotype"/>
                <a:cs typeface="Palatino Linotype"/>
              </a:rPr>
              <a:t> boun</a:t>
            </a:r>
            <a:r>
              <a:rPr sz="2400" dirty="0">
                <a:latin typeface="Palatino Linotype"/>
                <a:cs typeface="Palatino Linotype"/>
              </a:rPr>
              <a:t>d</a:t>
            </a:r>
            <a:r>
              <a:rPr sz="2400" spc="-9" dirty="0">
                <a:latin typeface="Palatino Linotype"/>
                <a:cs typeface="Palatino Linotype"/>
              </a:rPr>
              <a:t> t</a:t>
            </a:r>
            <a:r>
              <a:rPr sz="2400" dirty="0">
                <a:latin typeface="Palatino Linotype"/>
                <a:cs typeface="Palatino Linotype"/>
              </a:rPr>
              <a:t>o</a:t>
            </a:r>
            <a:r>
              <a:rPr sz="2400" spc="-9" dirty="0">
                <a:latin typeface="Palatino Linotype"/>
                <a:cs typeface="Palatino Linotype"/>
              </a:rPr>
              <a:t> th</a:t>
            </a:r>
            <a:r>
              <a:rPr sz="2400" dirty="0">
                <a:latin typeface="Palatino Linotype"/>
                <a:cs typeface="Palatino Linotype"/>
              </a:rPr>
              <a:t>e</a:t>
            </a:r>
            <a:r>
              <a:rPr sz="2400" spc="-9" dirty="0">
                <a:latin typeface="Palatino Linotype"/>
                <a:cs typeface="Palatino Linotype"/>
              </a:rPr>
              <a:t> </a:t>
            </a:r>
            <a:r>
              <a:rPr sz="2400" dirty="0">
                <a:latin typeface="Palatino Linotype"/>
                <a:cs typeface="Palatino Linotype"/>
              </a:rPr>
              <a:t>class and </a:t>
            </a:r>
            <a:r>
              <a:rPr sz="2400" spc="-9" dirty="0">
                <a:latin typeface="Palatino Linotype"/>
                <a:cs typeface="Palatino Linotype"/>
              </a:rPr>
              <a:t>ha</a:t>
            </a:r>
            <a:r>
              <a:rPr sz="2400" dirty="0">
                <a:latin typeface="Palatino Linotype"/>
                <a:cs typeface="Palatino Linotype"/>
              </a:rPr>
              <a:t>s</a:t>
            </a:r>
            <a:r>
              <a:rPr sz="2400" spc="-9" dirty="0">
                <a:latin typeface="Palatino Linotype"/>
                <a:cs typeface="Palatino Linotype"/>
              </a:rPr>
              <a:t> </a:t>
            </a:r>
            <a:r>
              <a:rPr sz="2400" dirty="0">
                <a:latin typeface="Palatino Linotype"/>
                <a:cs typeface="Palatino Linotype"/>
              </a:rPr>
              <a:t>officially  </a:t>
            </a:r>
            <a:r>
              <a:rPr sz="2400" spc="-9" dirty="0">
                <a:latin typeface="Palatino Linotype"/>
                <a:cs typeface="Palatino Linotype"/>
              </a:rPr>
              <a:t>become </a:t>
            </a:r>
            <a:r>
              <a:rPr sz="2400" dirty="0">
                <a:latin typeface="Palatino Linotype"/>
                <a:cs typeface="Palatino Linotype"/>
              </a:rPr>
              <a:t>a method. </a:t>
            </a:r>
            <a:r>
              <a:rPr lang="en-US" sz="2400" dirty="0">
                <a:latin typeface="Palatino Linotype"/>
                <a:cs typeface="Palatino Linotype"/>
              </a:rPr>
              <a:t>   </a:t>
            </a:r>
            <a:r>
              <a:rPr lang="en-US" sz="2400" dirty="0">
                <a:latin typeface="Palatino Linotype"/>
                <a:cs typeface="Palatino Linotype"/>
                <a:sym typeface="Wingdings" panose="05000000000000000000" pitchFamily="2" charset="2"/>
              </a:rPr>
              <a:t> </a:t>
            </a:r>
            <a:r>
              <a:rPr sz="2400" dirty="0">
                <a:latin typeface="Palatino Linotype"/>
                <a:cs typeface="Palatino Linotype"/>
              </a:rPr>
              <a:t> </a:t>
            </a:r>
            <a:r>
              <a:rPr sz="2400" spc="-9" dirty="0">
                <a:latin typeface="Palatino Linotype"/>
                <a:cs typeface="Palatino Linotype"/>
              </a:rPr>
              <a:t>no </a:t>
            </a:r>
            <a:r>
              <a:rPr sz="2400" dirty="0">
                <a:latin typeface="Palatino Linotype"/>
                <a:cs typeface="Palatino Linotype"/>
              </a:rPr>
              <a:t>error</a:t>
            </a:r>
          </a:p>
        </p:txBody>
      </p:sp>
      <p:sp>
        <p:nvSpPr>
          <p:cNvPr id="7" name="Slide Number Placeholder 6">
            <a:extLst>
              <a:ext uri="{FF2B5EF4-FFF2-40B4-BE49-F238E27FC236}">
                <a16:creationId xmlns:a16="http://schemas.microsoft.com/office/drawing/2014/main" id="{9F59194A-183B-5820-606A-F0F540A6DFBD}"/>
              </a:ext>
            </a:extLst>
          </p:cNvPr>
          <p:cNvSpPr>
            <a:spLocks noGrp="1"/>
          </p:cNvSpPr>
          <p:nvPr>
            <p:ph type="sldNum" sz="quarter" idx="7"/>
          </p:nvPr>
        </p:nvSpPr>
        <p:spPr>
          <a:xfrm>
            <a:off x="6860823" y="6649763"/>
            <a:ext cx="835377" cy="284437"/>
          </a:xfrm>
        </p:spPr>
        <p:txBody>
          <a:bodyPr/>
          <a:lstStyle/>
          <a:p>
            <a:pPr marL="22577">
              <a:lnSpc>
                <a:spcPts val="2169"/>
              </a:lnSpc>
            </a:pPr>
            <a:r>
              <a:rPr lang="en-US" dirty="0"/>
              <a:t>[</a:t>
            </a:r>
            <a:r>
              <a:rPr lang="en-US" spc="-53" dirty="0"/>
              <a:t> </a:t>
            </a:r>
            <a:fld id="{81D60167-4931-47E6-BA6A-407CBD079E47}" type="slidenum">
              <a:rPr smtClean="0"/>
              <a:pPr marL="22577">
                <a:lnSpc>
                  <a:spcPts val="2169"/>
                </a:lnSpc>
              </a:pPr>
              <a:t>37</a:t>
            </a:fld>
            <a:r>
              <a:rPr spc="-53" dirty="0"/>
              <a:t> </a:t>
            </a:r>
            <a:r>
              <a:rPr dirty="0"/>
              <a:t>]</a:t>
            </a:r>
          </a:p>
        </p:txBody>
      </p:sp>
    </p:spTree>
    <p:extLst>
      <p:ext uri="{BB962C8B-B14F-4D97-AF65-F5344CB8AC3E}">
        <p14:creationId xmlns:p14="http://schemas.microsoft.com/office/powerpoint/2010/main" val="647163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dirty="0"/>
          </a:p>
        </p:txBody>
      </p:sp>
      <p:sp>
        <p:nvSpPr>
          <p:cNvPr id="3" name="object 3"/>
          <p:cNvSpPr txBox="1"/>
          <p:nvPr/>
        </p:nvSpPr>
        <p:spPr>
          <a:xfrm>
            <a:off x="1257424" y="7620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Chapter 4</a:t>
            </a:r>
            <a:endParaRPr sz="1777" dirty="0">
              <a:latin typeface="Palatino Linotype"/>
              <a:cs typeface="Palatino Linotype"/>
            </a:endParaRPr>
          </a:p>
        </p:txBody>
      </p:sp>
      <p:sp>
        <p:nvSpPr>
          <p:cNvPr id="7" name="object 3">
            <a:extLst>
              <a:ext uri="{FF2B5EF4-FFF2-40B4-BE49-F238E27FC236}">
                <a16:creationId xmlns:a16="http://schemas.microsoft.com/office/drawing/2014/main" id="{7B5247BE-D5A1-C3B2-C0F6-F43B1FABF26C}"/>
              </a:ext>
            </a:extLst>
          </p:cNvPr>
          <p:cNvSpPr txBox="1"/>
          <p:nvPr/>
        </p:nvSpPr>
        <p:spPr>
          <a:xfrm>
            <a:off x="152400" y="762000"/>
            <a:ext cx="13106400" cy="5855163"/>
          </a:xfrm>
          <a:prstGeom prst="rect">
            <a:avLst/>
          </a:prstGeom>
        </p:spPr>
        <p:txBody>
          <a:bodyPr vert="horz" wrap="square" lIns="0" tIns="22577" rIns="0" bIns="0" rtlCol="0">
            <a:spAutoFit/>
          </a:bodyPr>
          <a:lstStyle/>
          <a:p>
            <a:pPr marL="22577" marR="544072">
              <a:lnSpc>
                <a:spcPct val="105400"/>
              </a:lnSpc>
            </a:pPr>
            <a:r>
              <a:rPr sz="3000" spc="-9" dirty="0">
                <a:latin typeface="Times New Roman" panose="02020603050405020304" pitchFamily="18" charset="0"/>
                <a:cs typeface="Times New Roman" panose="02020603050405020304" pitchFamily="18" charset="0"/>
              </a:rPr>
              <a:t>Now </a:t>
            </a:r>
            <a:r>
              <a:rPr sz="3000" dirty="0">
                <a:latin typeface="Times New Roman" panose="02020603050405020304" pitchFamily="18" charset="0"/>
                <a:cs typeface="Times New Roman" panose="02020603050405020304" pitchFamily="18" charset="0"/>
              </a:rPr>
              <a:t>let's add our </a:t>
            </a:r>
            <a:r>
              <a:rPr sz="3000" spc="-9" dirty="0">
                <a:latin typeface="Times New Roman" panose="02020603050405020304" pitchFamily="18" charset="0"/>
                <a:cs typeface="Times New Roman" panose="02020603050405020304" pitchFamily="18" charset="0"/>
              </a:rPr>
              <a:t>ToolTip</a:t>
            </a:r>
            <a:r>
              <a:rPr sz="3000" spc="-604"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from</a:t>
            </a:r>
            <a:r>
              <a:rPr sz="3000" spc="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Chapter</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3,</a:t>
            </a:r>
            <a:r>
              <a:rPr sz="3000" dirty="0">
                <a:latin typeface="Times New Roman" panose="02020603050405020304" pitchFamily="18" charset="0"/>
                <a:cs typeface="Times New Roman" panose="02020603050405020304" pitchFamily="18" charset="0"/>
              </a:rPr>
              <a:t> </a:t>
            </a:r>
            <a:r>
              <a:rPr sz="3000" i="1" spc="-9" dirty="0">
                <a:latin typeface="Times New Roman" panose="02020603050405020304" pitchFamily="18" charset="0"/>
                <a:cs typeface="Times New Roman" panose="02020603050405020304" pitchFamily="18" charset="0"/>
              </a:rPr>
              <a:t>Look </a:t>
            </a:r>
            <a:r>
              <a:rPr sz="3000" i="1" dirty="0">
                <a:latin typeface="Times New Roman" panose="02020603050405020304" pitchFamily="18" charset="0"/>
                <a:cs typeface="Times New Roman" panose="02020603050405020304" pitchFamily="18" charset="0"/>
              </a:rPr>
              <a:t>and</a:t>
            </a:r>
            <a:r>
              <a:rPr sz="3000" i="1" spc="9" dirty="0">
                <a:latin typeface="Times New Roman" panose="02020603050405020304" pitchFamily="18" charset="0"/>
                <a:cs typeface="Times New Roman" panose="02020603050405020304" pitchFamily="18" charset="0"/>
              </a:rPr>
              <a:t> </a:t>
            </a:r>
            <a:r>
              <a:rPr sz="3000" i="1" dirty="0">
                <a:latin typeface="Times New Roman" panose="02020603050405020304" pitchFamily="18" charset="0"/>
                <a:cs typeface="Times New Roman" panose="02020603050405020304" pitchFamily="18" charset="0"/>
              </a:rPr>
              <a:t>Feel </a:t>
            </a:r>
            <a:r>
              <a:rPr sz="3000" i="1" spc="-9" dirty="0">
                <a:latin typeface="Times New Roman" panose="02020603050405020304" pitchFamily="18" charset="0"/>
                <a:cs typeface="Times New Roman" panose="02020603050405020304" pitchFamily="18" charset="0"/>
              </a:rPr>
              <a:t>Customization</a:t>
            </a:r>
            <a:r>
              <a:rPr sz="3000" spc="-9"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into </a:t>
            </a:r>
            <a:r>
              <a:rPr sz="3000" spc="-9" dirty="0">
                <a:latin typeface="Times New Roman" panose="02020603050405020304" pitchFamily="18" charset="0"/>
                <a:cs typeface="Times New Roman" panose="02020603050405020304" pitchFamily="18" charset="0"/>
              </a:rPr>
              <a:t>this </a:t>
            </a:r>
            <a:r>
              <a:rPr sz="3000" spc="-43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Python</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module:</a:t>
            </a:r>
          </a:p>
          <a:p>
            <a:pPr>
              <a:spcBef>
                <a:spcPts val="45"/>
              </a:spcBef>
            </a:pPr>
            <a:endParaRPr sz="1000" dirty="0">
              <a:latin typeface="Times New Roman" panose="02020603050405020304" pitchFamily="18" charset="0"/>
              <a:cs typeface="Times New Roman" panose="02020603050405020304" pitchFamily="18" charset="0"/>
            </a:endParaRPr>
          </a:p>
          <a:p>
            <a:pPr marL="1106205" indent="-302512">
              <a:buAutoNum type="arabicPeriod"/>
              <a:tabLst>
                <a:tab pos="1106205" algn="l"/>
              </a:tabLst>
            </a:pPr>
            <a:r>
              <a:rPr sz="3000" spc="-9" dirty="0">
                <a:latin typeface="Times New Roman" panose="02020603050405020304" pitchFamily="18" charset="0"/>
                <a:cs typeface="Times New Roman" panose="02020603050405020304" pitchFamily="18" charset="0"/>
              </a:rPr>
              <a:t>Open</a:t>
            </a:r>
            <a:r>
              <a:rPr sz="3000" spc="-7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GUI_OOP_2_classes.py.</a:t>
            </a:r>
            <a:endParaRPr lang="en-US" sz="3000" spc="-9" dirty="0">
              <a:latin typeface="Times New Roman" panose="02020603050405020304" pitchFamily="18" charset="0"/>
              <a:cs typeface="Times New Roman" panose="02020603050405020304" pitchFamily="18" charset="0"/>
            </a:endParaRPr>
          </a:p>
          <a:p>
            <a:pPr marL="1106205" indent="-302512">
              <a:spcBef>
                <a:spcPts val="200"/>
              </a:spcBef>
              <a:buAutoNum type="arabicPeriod"/>
              <a:tabLst>
                <a:tab pos="1106205" algn="l"/>
              </a:tabLst>
            </a:pPr>
            <a:r>
              <a:rPr sz="3000" dirty="0">
                <a:latin typeface="Times New Roman" panose="02020603050405020304" pitchFamily="18" charset="0"/>
                <a:cs typeface="Times New Roman" panose="02020603050405020304" pitchFamily="18" charset="0"/>
              </a:rPr>
              <a:t>Add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 </a:t>
            </a:r>
            <a:r>
              <a:rPr sz="3000" spc="-9" dirty="0">
                <a:latin typeface="Times New Roman" panose="02020603050405020304" pitchFamily="18" charset="0"/>
                <a:cs typeface="Times New Roman" panose="02020603050405020304" pitchFamily="18" charset="0"/>
              </a:rPr>
              <a:t>ToolTip</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 from</a:t>
            </a:r>
            <a:r>
              <a:rPr sz="3000" spc="-9" dirty="0">
                <a:latin typeface="Times New Roman" panose="02020603050405020304" pitchFamily="18" charset="0"/>
                <a:cs typeface="Times New Roman" panose="02020603050405020304" pitchFamily="18" charset="0"/>
              </a:rPr>
              <a:t> GUI_tooltip.py</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o</a:t>
            </a:r>
            <a:r>
              <a:rPr sz="3000" spc="-9" dirty="0">
                <a:latin typeface="Times New Roman" panose="02020603050405020304" pitchFamily="18" charset="0"/>
                <a:cs typeface="Times New Roman" panose="02020603050405020304" pitchFamily="18" charset="0"/>
              </a:rPr>
              <a:t> 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to</a:t>
            </a:r>
            <a:r>
              <a:rPr sz="3000" dirty="0">
                <a:latin typeface="Times New Roman" panose="02020603050405020304" pitchFamily="18" charset="0"/>
                <a:cs typeface="Times New Roman" panose="02020603050405020304" pitchFamily="18" charset="0"/>
              </a:rPr>
              <a:t>p</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of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 following  module's</a:t>
            </a:r>
            <a:r>
              <a:rPr sz="3000" spc="-9" dirty="0">
                <a:latin typeface="Times New Roman" panose="02020603050405020304" pitchFamily="18" charset="0"/>
                <a:cs typeface="Times New Roman" panose="02020603050405020304" pitchFamily="18" charset="0"/>
              </a:rPr>
              <a:t> import</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statements:</a:t>
            </a:r>
          </a:p>
          <a:p>
            <a:pPr marL="1444839">
              <a:spcBef>
                <a:spcPts val="200"/>
              </a:spcBef>
            </a:pPr>
            <a:r>
              <a:rPr sz="2700" b="1" spc="-9" dirty="0">
                <a:latin typeface="Times New Roman" panose="02020603050405020304" pitchFamily="18" charset="0"/>
                <a:cs typeface="Times New Roman" panose="02020603050405020304" pitchFamily="18" charset="0"/>
              </a:rPr>
              <a:t>class</a:t>
            </a:r>
            <a:r>
              <a:rPr sz="2700" b="1" spc="-36" dirty="0">
                <a:latin typeface="Times New Roman" panose="02020603050405020304" pitchFamily="18" charset="0"/>
                <a:cs typeface="Times New Roman" panose="02020603050405020304" pitchFamily="18" charset="0"/>
              </a:rPr>
              <a:t> </a:t>
            </a:r>
            <a:r>
              <a:rPr sz="2700" b="1" spc="-9" dirty="0">
                <a:latin typeface="Times New Roman" panose="02020603050405020304" pitchFamily="18" charset="0"/>
                <a:cs typeface="Times New Roman" panose="02020603050405020304" pitchFamily="18" charset="0"/>
              </a:rPr>
              <a:t>ToolTip(object):</a:t>
            </a:r>
            <a:endParaRPr sz="2700" b="1" dirty="0">
              <a:latin typeface="Times New Roman" panose="02020603050405020304" pitchFamily="18" charset="0"/>
              <a:cs typeface="Times New Roman" panose="02020603050405020304" pitchFamily="18" charset="0"/>
            </a:endParaRPr>
          </a:p>
          <a:p>
            <a:pPr marL="2420105" marR="2553302" indent="-487633"/>
            <a:r>
              <a:rPr sz="2700" spc="-9" dirty="0">
                <a:latin typeface="Times New Roman" panose="02020603050405020304" pitchFamily="18" charset="0"/>
                <a:cs typeface="Times New Roman" panose="02020603050405020304" pitchFamily="18" charset="0"/>
              </a:rPr>
              <a:t>def</a:t>
            </a:r>
            <a:r>
              <a:rPr sz="2700" u="sng" spc="1929" dirty="0">
                <a:uFill>
                  <a:solidFill>
                    <a:srgbClr val="000000"/>
                  </a:solidFill>
                </a:uFill>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init</a:t>
            </a:r>
            <a:r>
              <a:rPr sz="2700" u="sng" spc="943" dirty="0">
                <a:uFill>
                  <a:solidFill>
                    <a:srgbClr val="000000"/>
                  </a:solidFill>
                </a:uFill>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(self, widget, tip_text=None): </a:t>
            </a:r>
            <a:r>
              <a:rPr sz="2700" spc="-951" dirty="0">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self.widget = widget</a:t>
            </a:r>
            <a:endParaRPr sz="2700" dirty="0">
              <a:latin typeface="Times New Roman" panose="02020603050405020304" pitchFamily="18" charset="0"/>
              <a:cs typeface="Times New Roman" panose="02020603050405020304" pitchFamily="18" charset="0"/>
            </a:endParaRPr>
          </a:p>
          <a:p>
            <a:pPr marL="1566747"/>
            <a:r>
              <a:rPr sz="2700" spc="-9" dirty="0">
                <a:latin typeface="Times New Roman" panose="02020603050405020304" pitchFamily="18" charset="0"/>
                <a:cs typeface="Times New Roman" panose="02020603050405020304" pitchFamily="18" charset="0"/>
              </a:rPr>
              <a:t>...</a:t>
            </a:r>
            <a:endParaRPr sz="2700" dirty="0">
              <a:latin typeface="Times New Roman" panose="02020603050405020304" pitchFamily="18" charset="0"/>
              <a:cs typeface="Times New Roman" panose="02020603050405020304" pitchFamily="18" charset="0"/>
            </a:endParaRPr>
          </a:p>
          <a:p>
            <a:pPr marL="1444839"/>
            <a:r>
              <a:rPr sz="2700" b="1" spc="-9" dirty="0">
                <a:latin typeface="Times New Roman" panose="02020603050405020304" pitchFamily="18" charset="0"/>
                <a:cs typeface="Times New Roman" panose="02020603050405020304" pitchFamily="18" charset="0"/>
              </a:rPr>
              <a:t>class</a:t>
            </a:r>
            <a:r>
              <a:rPr sz="2700" b="1" spc="-53" dirty="0">
                <a:latin typeface="Times New Roman" panose="02020603050405020304" pitchFamily="18" charset="0"/>
                <a:cs typeface="Times New Roman" panose="02020603050405020304" pitchFamily="18" charset="0"/>
              </a:rPr>
              <a:t> </a:t>
            </a:r>
            <a:r>
              <a:rPr sz="2700" b="1" spc="-9" dirty="0">
                <a:latin typeface="Times New Roman" panose="02020603050405020304" pitchFamily="18" charset="0"/>
                <a:cs typeface="Times New Roman" panose="02020603050405020304" pitchFamily="18" charset="0"/>
              </a:rPr>
              <a:t>OOP():</a:t>
            </a:r>
            <a:endParaRPr sz="2700" b="1" dirty="0">
              <a:latin typeface="Times New Roman" panose="02020603050405020304" pitchFamily="18" charset="0"/>
              <a:cs typeface="Times New Roman" panose="02020603050405020304" pitchFamily="18" charset="0"/>
            </a:endParaRPr>
          </a:p>
          <a:p>
            <a:pPr marL="2420105" marR="4991466" indent="-487633"/>
            <a:r>
              <a:rPr sz="2700" spc="-9" dirty="0">
                <a:latin typeface="Times New Roman" panose="02020603050405020304" pitchFamily="18" charset="0"/>
                <a:cs typeface="Times New Roman" panose="02020603050405020304" pitchFamily="18" charset="0"/>
              </a:rPr>
              <a:t>def</a:t>
            </a:r>
            <a:r>
              <a:rPr sz="2700" u="sng" spc="1893" dirty="0">
                <a:uFill>
                  <a:solidFill>
                    <a:srgbClr val="000000"/>
                  </a:solidFill>
                </a:uFill>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init</a:t>
            </a:r>
            <a:r>
              <a:rPr sz="2700" u="sng" dirty="0">
                <a:uFill>
                  <a:solidFill>
                    <a:srgbClr val="000000"/>
                  </a:solidFill>
                </a:uFill>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(self): </a:t>
            </a:r>
            <a:r>
              <a:rPr sz="2700" dirty="0">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self.win</a:t>
            </a:r>
            <a:r>
              <a:rPr sz="2700" spc="-62" dirty="0">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a:t>
            </a:r>
            <a:r>
              <a:rPr sz="2700" spc="-53" dirty="0">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tk.Tk()</a:t>
            </a:r>
            <a:endParaRPr sz="2700" dirty="0">
              <a:latin typeface="Times New Roman" panose="02020603050405020304" pitchFamily="18" charset="0"/>
              <a:cs typeface="Times New Roman" panose="02020603050405020304" pitchFamily="18" charset="0"/>
            </a:endParaRPr>
          </a:p>
          <a:p>
            <a:pPr marL="2420105"/>
            <a:r>
              <a:rPr sz="2700" spc="-9" dirty="0">
                <a:latin typeface="Times New Roman" panose="02020603050405020304" pitchFamily="18" charset="0"/>
                <a:cs typeface="Times New Roman" panose="02020603050405020304" pitchFamily="18" charset="0"/>
              </a:rPr>
              <a:t>ToolTip(self.win,</a:t>
            </a:r>
            <a:r>
              <a:rPr sz="2700" spc="-17" dirty="0">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'Hello</a:t>
            </a:r>
            <a:r>
              <a:rPr sz="2700" spc="-17" dirty="0">
                <a:latin typeface="Times New Roman" panose="02020603050405020304" pitchFamily="18" charset="0"/>
                <a:cs typeface="Times New Roman" panose="02020603050405020304" pitchFamily="18" charset="0"/>
              </a:rPr>
              <a:t> </a:t>
            </a:r>
            <a:r>
              <a:rPr sz="2700" spc="-9" dirty="0">
                <a:latin typeface="Times New Roman" panose="02020603050405020304" pitchFamily="18" charset="0"/>
                <a:cs typeface="Times New Roman" panose="02020603050405020304" pitchFamily="18" charset="0"/>
              </a:rPr>
              <a:t>GUI')</a:t>
            </a:r>
            <a:endParaRPr sz="2700" dirty="0">
              <a:latin typeface="Times New Roman" panose="02020603050405020304" pitchFamily="18" charset="0"/>
              <a:cs typeface="Times New Roman" panose="02020603050405020304" pitchFamily="18" charset="0"/>
            </a:endParaRPr>
          </a:p>
          <a:p>
            <a:pPr marL="2420105"/>
            <a:r>
              <a:rPr sz="2700" spc="-9" dirty="0">
                <a:solidFill>
                  <a:schemeClr val="accent3">
                    <a:lumMod val="50000"/>
                  </a:schemeClr>
                </a:solidFill>
                <a:latin typeface="Times New Roman" panose="02020603050405020304" pitchFamily="18" charset="0"/>
                <a:cs typeface="Times New Roman" panose="02020603050405020304" pitchFamily="18" charset="0"/>
              </a:rPr>
              <a:t>#</a:t>
            </a:r>
            <a:r>
              <a:rPr sz="2700" spc="-17" dirty="0">
                <a:solidFill>
                  <a:schemeClr val="accent3">
                    <a:lumMod val="50000"/>
                  </a:schemeClr>
                </a:solidFill>
                <a:latin typeface="Times New Roman" panose="02020603050405020304" pitchFamily="18" charset="0"/>
                <a:cs typeface="Times New Roman" panose="02020603050405020304" pitchFamily="18" charset="0"/>
              </a:rPr>
              <a:t> </a:t>
            </a:r>
            <a:r>
              <a:rPr sz="2700" spc="-9" dirty="0">
                <a:solidFill>
                  <a:schemeClr val="accent3">
                    <a:lumMod val="50000"/>
                  </a:schemeClr>
                </a:solidFill>
                <a:latin typeface="Times New Roman" panose="02020603050405020304" pitchFamily="18" charset="0"/>
                <a:cs typeface="Times New Roman" panose="02020603050405020304" pitchFamily="18" charset="0"/>
              </a:rPr>
              <a:t>&lt;-- use the ToolTip</a:t>
            </a:r>
            <a:r>
              <a:rPr sz="2700" spc="-17" dirty="0">
                <a:solidFill>
                  <a:schemeClr val="accent3">
                    <a:lumMod val="50000"/>
                  </a:schemeClr>
                </a:solidFill>
                <a:latin typeface="Times New Roman" panose="02020603050405020304" pitchFamily="18" charset="0"/>
                <a:cs typeface="Times New Roman" panose="02020603050405020304" pitchFamily="18" charset="0"/>
              </a:rPr>
              <a:t> </a:t>
            </a:r>
            <a:r>
              <a:rPr sz="2700" spc="-9" dirty="0">
                <a:solidFill>
                  <a:schemeClr val="accent3">
                    <a:lumMod val="50000"/>
                  </a:schemeClr>
                </a:solidFill>
                <a:latin typeface="Times New Roman" panose="02020603050405020304" pitchFamily="18" charset="0"/>
                <a:cs typeface="Times New Roman" panose="02020603050405020304" pitchFamily="18" charset="0"/>
              </a:rPr>
              <a:t>class here</a:t>
            </a:r>
            <a:endParaRPr sz="2700" dirty="0">
              <a:solidFill>
                <a:schemeClr val="accent3">
                  <a:lumMod val="50000"/>
                </a:schemeClr>
              </a:solidFill>
              <a:latin typeface="Times New Roman" panose="02020603050405020304" pitchFamily="18" charset="0"/>
              <a:cs typeface="Times New Roman" panose="02020603050405020304" pitchFamily="18" charset="0"/>
            </a:endParaRPr>
          </a:p>
          <a:p>
            <a:pPr marL="1566747"/>
            <a:r>
              <a:rPr sz="2700" spc="-9"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0B558D0-F586-F4C2-C7F7-9AEBC850B545}"/>
              </a:ext>
            </a:extLst>
          </p:cNvPr>
          <p:cNvSpPr>
            <a:spLocks noGrp="1"/>
          </p:cNvSpPr>
          <p:nvPr>
            <p:ph type="sldNum" sz="quarter" idx="7"/>
          </p:nvPr>
        </p:nvSpPr>
        <p:spPr/>
        <p:txBody>
          <a:bodyPr/>
          <a:lstStyle/>
          <a:p>
            <a:pPr marL="22577">
              <a:lnSpc>
                <a:spcPts val="2169"/>
              </a:lnSpc>
            </a:pPr>
            <a:r>
              <a:rPr lang="en-US" dirty="0"/>
              <a:t>[</a:t>
            </a:r>
            <a:r>
              <a:rPr lang="en-US" spc="-53" dirty="0"/>
              <a:t> </a:t>
            </a:r>
            <a:fld id="{81D60167-4931-47E6-BA6A-407CBD079E47}" type="slidenum">
              <a:rPr smtClean="0"/>
              <a:pPr marL="22577">
                <a:lnSpc>
                  <a:spcPts val="2169"/>
                </a:lnSpc>
              </a:pPr>
              <a:t>38</a:t>
            </a:fld>
            <a:r>
              <a:rPr spc="-53" dirty="0"/>
              <a:t> </a:t>
            </a:r>
            <a:r>
              <a:rPr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55512" y="6096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dirty="0"/>
          </a:p>
        </p:txBody>
      </p:sp>
      <p:sp>
        <p:nvSpPr>
          <p:cNvPr id="3" name="object 3"/>
          <p:cNvSpPr txBox="1"/>
          <p:nvPr/>
        </p:nvSpPr>
        <p:spPr>
          <a:xfrm>
            <a:off x="381000" y="381000"/>
            <a:ext cx="11277600" cy="3958106"/>
          </a:xfrm>
          <a:prstGeom prst="rect">
            <a:avLst/>
          </a:prstGeom>
        </p:spPr>
        <p:txBody>
          <a:bodyPr vert="horz" wrap="square" lIns="0" tIns="22577" rIns="0" bIns="0" rtlCol="0">
            <a:spAutoFit/>
          </a:bodyPr>
          <a:lstStyle/>
          <a:p>
            <a:pPr>
              <a:spcBef>
                <a:spcPts val="89"/>
              </a:spcBef>
            </a:pPr>
            <a:endParaRPr sz="3000" dirty="0">
              <a:latin typeface="Times New Roman" panose="02020603050405020304" pitchFamily="18" charset="0"/>
              <a:cs typeface="Times New Roman" panose="02020603050405020304" pitchFamily="18" charset="0"/>
            </a:endParaRPr>
          </a:p>
          <a:p>
            <a:pPr marL="22577"/>
            <a:endParaRPr lang="en-US" sz="3000" b="1" spc="-9" dirty="0">
              <a:latin typeface="Times New Roman" panose="02020603050405020304" pitchFamily="18" charset="0"/>
              <a:cs typeface="Times New Roman" panose="02020603050405020304" pitchFamily="18" charset="0"/>
            </a:endParaRPr>
          </a:p>
          <a:p>
            <a:pPr marL="22577"/>
            <a:r>
              <a:rPr sz="3000" b="1" spc="-9" dirty="0">
                <a:latin typeface="Times New Roman" panose="02020603050405020304" pitchFamily="18" charset="0"/>
                <a:cs typeface="Times New Roman" panose="02020603050405020304" pitchFamily="18" charset="0"/>
              </a:rPr>
              <a:t>How</a:t>
            </a:r>
            <a:r>
              <a:rPr sz="3000" b="1" spc="-36"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it</a:t>
            </a:r>
            <a:r>
              <a:rPr sz="3000" b="1" spc="-17" dirty="0">
                <a:latin typeface="Times New Roman" panose="02020603050405020304" pitchFamily="18" charset="0"/>
                <a:cs typeface="Times New Roman" panose="02020603050405020304" pitchFamily="18" charset="0"/>
              </a:rPr>
              <a:t> </a:t>
            </a:r>
            <a:r>
              <a:rPr sz="3000" b="1" spc="-9" dirty="0">
                <a:latin typeface="Times New Roman" panose="02020603050405020304" pitchFamily="18" charset="0"/>
                <a:cs typeface="Times New Roman" panose="02020603050405020304" pitchFamily="18" charset="0"/>
              </a:rPr>
              <a:t>works…</a:t>
            </a:r>
            <a:endParaRPr sz="3000" dirty="0">
              <a:latin typeface="Times New Roman" panose="02020603050405020304" pitchFamily="18" charset="0"/>
              <a:cs typeface="Times New Roman" panose="02020603050405020304" pitchFamily="18" charset="0"/>
            </a:endParaRPr>
          </a:p>
          <a:p>
            <a:pPr marL="22577" marR="86916" algn="just">
              <a:lnSpc>
                <a:spcPct val="103600"/>
              </a:lnSpc>
              <a:spcBef>
                <a:spcPts val="711"/>
              </a:spcBef>
            </a:pPr>
            <a:r>
              <a:rPr lang="en-US" sz="300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We are </a:t>
            </a:r>
            <a:r>
              <a:rPr sz="3000" spc="-9" dirty="0">
                <a:latin typeface="Times New Roman" panose="02020603050405020304" pitchFamily="18" charset="0"/>
                <a:cs typeface="Times New Roman" panose="02020603050405020304" pitchFamily="18" charset="0"/>
              </a:rPr>
              <a:t>translating </a:t>
            </a:r>
            <a:r>
              <a:rPr sz="3000" dirty="0">
                <a:latin typeface="Times New Roman" panose="02020603050405020304" pitchFamily="18" charset="0"/>
                <a:cs typeface="Times New Roman" panose="02020603050405020304" pitchFamily="18" charset="0"/>
              </a:rPr>
              <a:t>our </a:t>
            </a:r>
            <a:r>
              <a:rPr sz="3000" spc="-9" dirty="0">
                <a:latin typeface="Times New Roman" panose="02020603050405020304" pitchFamily="18" charset="0"/>
                <a:cs typeface="Times New Roman" panose="02020603050405020304" pitchFamily="18" charset="0"/>
              </a:rPr>
              <a:t>procedural </a:t>
            </a:r>
            <a:r>
              <a:rPr sz="3000" dirty="0">
                <a:latin typeface="Times New Roman" panose="02020603050405020304" pitchFamily="18" charset="0"/>
                <a:cs typeface="Times New Roman" panose="02020603050405020304" pitchFamily="18" charset="0"/>
              </a:rPr>
              <a:t>code into object-oriented code. </a:t>
            </a:r>
            <a:r>
              <a:rPr sz="3000" spc="-9" dirty="0">
                <a:latin typeface="Times New Roman" panose="02020603050405020304" pitchFamily="18" charset="0"/>
                <a:cs typeface="Times New Roman" panose="02020603050405020304" pitchFamily="18" charset="0"/>
              </a:rPr>
              <a:t>First, </a:t>
            </a:r>
            <a:r>
              <a:rPr sz="3000" dirty="0">
                <a:latin typeface="Times New Roman" panose="02020603050405020304" pitchFamily="18" charset="0"/>
                <a:cs typeface="Times New Roman" panose="02020603050405020304" pitchFamily="18" charset="0"/>
              </a:rPr>
              <a:t>we indented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 entire code and defined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code </a:t>
            </a:r>
            <a:r>
              <a:rPr sz="3000" spc="-9" dirty="0">
                <a:latin typeface="Times New Roman" panose="02020603050405020304" pitchFamily="18" charset="0"/>
                <a:cs typeface="Times New Roman" panose="02020603050405020304" pitchFamily="18" charset="0"/>
              </a:rPr>
              <a:t>to be part </a:t>
            </a:r>
            <a:r>
              <a:rPr sz="3000" dirty="0">
                <a:latin typeface="Times New Roman" panose="02020603050405020304" pitchFamily="18" charset="0"/>
                <a:cs typeface="Times New Roman" panose="02020603050405020304" pitchFamily="18" charset="0"/>
              </a:rPr>
              <a:t>of a class, which we </a:t>
            </a:r>
            <a:r>
              <a:rPr sz="3000" spc="-9" dirty="0">
                <a:latin typeface="Times New Roman" panose="02020603050405020304" pitchFamily="18" charset="0"/>
                <a:cs typeface="Times New Roman" panose="02020603050405020304" pitchFamily="18" charset="0"/>
              </a:rPr>
              <a:t>named OOP. </a:t>
            </a:r>
            <a:r>
              <a:rPr sz="3000" dirty="0">
                <a:latin typeface="Times New Roman" panose="02020603050405020304" pitchFamily="18" charset="0"/>
                <a:cs typeface="Times New Roman" panose="02020603050405020304" pitchFamily="18" charset="0"/>
              </a:rPr>
              <a:t>In order </a:t>
            </a:r>
            <a:r>
              <a:rPr sz="3000" spc="-9" dirty="0">
                <a:latin typeface="Times New Roman" panose="02020603050405020304" pitchFamily="18" charset="0"/>
                <a:cs typeface="Times New Roman" panose="02020603050405020304" pitchFamily="18" charset="0"/>
              </a:rPr>
              <a:t>to </a:t>
            </a:r>
            <a:r>
              <a:rPr sz="3000" dirty="0">
                <a:latin typeface="Times New Roman" panose="02020603050405020304" pitchFamily="18" charset="0"/>
                <a:cs typeface="Times New Roman" panose="02020603050405020304" pitchFamily="18" charset="0"/>
              </a:rPr>
              <a:t> make</a:t>
            </a:r>
            <a:r>
              <a:rPr sz="3000" spc="-9" dirty="0">
                <a:latin typeface="Times New Roman" panose="02020603050405020304" pitchFamily="18" charset="0"/>
                <a:cs typeface="Times New Roman" panose="02020603050405020304" pitchFamily="18" charset="0"/>
              </a:rPr>
              <a:t> thi</a:t>
            </a:r>
            <a:r>
              <a:rPr sz="3000" dirty="0">
                <a:latin typeface="Times New Roman" panose="02020603050405020304" pitchFamily="18" charset="0"/>
                <a:cs typeface="Times New Roman" panose="02020603050405020304" pitchFamily="18" charset="0"/>
              </a:rPr>
              <a:t>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work, we </a:t>
            </a:r>
            <a:r>
              <a:rPr sz="3000" spc="-9" dirty="0">
                <a:latin typeface="Times New Roman" panose="02020603050405020304" pitchFamily="18" charset="0"/>
                <a:cs typeface="Times New Roman" panose="02020603050405020304" pitchFamily="18" charset="0"/>
              </a:rPr>
              <a:t>hav</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t</a:t>
            </a:r>
            <a:r>
              <a:rPr sz="3000" dirty="0">
                <a:latin typeface="Times New Roman" panose="02020603050405020304" pitchFamily="18" charset="0"/>
                <a:cs typeface="Times New Roman" panose="02020603050405020304" pitchFamily="18" charset="0"/>
              </a:rPr>
              <a:t>o</a:t>
            </a:r>
            <a:r>
              <a:rPr sz="3000" spc="-9" dirty="0">
                <a:latin typeface="Times New Roman" panose="02020603050405020304" pitchFamily="18" charset="0"/>
                <a:cs typeface="Times New Roman" panose="02020603050405020304" pitchFamily="18" charset="0"/>
              </a:rPr>
              <a:t> us</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th</a:t>
            </a:r>
            <a:r>
              <a:rPr sz="3000" dirty="0">
                <a:latin typeface="Times New Roman" panose="02020603050405020304" pitchFamily="18" charset="0"/>
                <a:cs typeface="Times New Roman" panose="02020603050405020304" pitchFamily="18" charset="0"/>
              </a:rPr>
              <a:t>e </a:t>
            </a:r>
            <a:r>
              <a:rPr sz="3000" spc="-9" dirty="0">
                <a:latin typeface="Times New Roman" panose="02020603050405020304" pitchFamily="18" charset="0"/>
                <a:cs typeface="Times New Roman" panose="02020603050405020304" pitchFamily="18" charset="0"/>
              </a:rPr>
              <a:t>self</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keywor</a:t>
            </a:r>
            <a:r>
              <a:rPr sz="3000" dirty="0">
                <a:latin typeface="Times New Roman" panose="02020603050405020304" pitchFamily="18" charset="0"/>
                <a:cs typeface="Times New Roman" panose="02020603050405020304" pitchFamily="18" charset="0"/>
              </a:rPr>
              <a:t>d</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for </a:t>
            </a:r>
            <a:r>
              <a:rPr sz="3000" spc="-9" dirty="0">
                <a:latin typeface="Times New Roman" panose="02020603050405020304" pitchFamily="18" charset="0"/>
                <a:cs typeface="Times New Roman" panose="02020603050405020304" pitchFamily="18" charset="0"/>
              </a:rPr>
              <a:t>bot</a:t>
            </a:r>
            <a:r>
              <a:rPr sz="3000" dirty="0">
                <a:latin typeface="Times New Roman" panose="02020603050405020304" pitchFamily="18" charset="0"/>
                <a:cs typeface="Times New Roman" panose="02020603050405020304" pitchFamily="18" charset="0"/>
              </a:rPr>
              <a:t>h</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variables and methods. </a:t>
            </a:r>
            <a:endParaRPr lang="en-US" sz="3000" dirty="0">
              <a:latin typeface="Times New Roman" panose="02020603050405020304" pitchFamily="18" charset="0"/>
              <a:cs typeface="Times New Roman" panose="02020603050405020304" pitchFamily="18" charset="0"/>
            </a:endParaRPr>
          </a:p>
          <a:p>
            <a:pPr marL="22577" marR="86916">
              <a:lnSpc>
                <a:spcPct val="103600"/>
              </a:lnSpc>
              <a:spcBef>
                <a:spcPts val="711"/>
              </a:spcBef>
            </a:pPr>
            <a:endParaRPr sz="3000"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F28C089E-54A1-F9AF-363F-EBA7A1FC66B9}"/>
              </a:ext>
            </a:extLst>
          </p:cNvPr>
          <p:cNvSpPr txBox="1"/>
          <p:nvPr/>
        </p:nvSpPr>
        <p:spPr>
          <a:xfrm>
            <a:off x="1066800" y="31333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Chapter 4</a:t>
            </a:r>
            <a:endParaRPr sz="1777" dirty="0">
              <a:latin typeface="Palatino Linotype"/>
              <a:cs typeface="Palatino Linotype"/>
            </a:endParaRPr>
          </a:p>
        </p:txBody>
      </p:sp>
      <p:sp>
        <p:nvSpPr>
          <p:cNvPr id="8" name="Slide Number Placeholder 7">
            <a:extLst>
              <a:ext uri="{FF2B5EF4-FFF2-40B4-BE49-F238E27FC236}">
                <a16:creationId xmlns:a16="http://schemas.microsoft.com/office/drawing/2014/main" id="{A90A5FAA-1533-CE66-58FF-304695B76534}"/>
              </a:ext>
            </a:extLst>
          </p:cNvPr>
          <p:cNvSpPr>
            <a:spLocks noGrp="1"/>
          </p:cNvSpPr>
          <p:nvPr>
            <p:ph type="sldNum" sz="quarter" idx="7"/>
          </p:nvPr>
        </p:nvSpPr>
        <p:spPr/>
        <p:txBody>
          <a:bodyPr/>
          <a:lstStyle/>
          <a:p>
            <a:pPr marL="22577">
              <a:lnSpc>
                <a:spcPts val="2169"/>
              </a:lnSpc>
            </a:pPr>
            <a:r>
              <a:rPr lang="en-US" dirty="0"/>
              <a:t>[</a:t>
            </a:r>
            <a:r>
              <a:rPr lang="en-US" spc="-53" dirty="0"/>
              <a:t> </a:t>
            </a:r>
            <a:fld id="{81D60167-4931-47E6-BA6A-407CBD079E47}" type="slidenum">
              <a:rPr smtClean="0"/>
              <a:pPr marL="22577">
                <a:lnSpc>
                  <a:spcPts val="2169"/>
                </a:lnSpc>
              </a:pPr>
              <a:t>39</a:t>
            </a:fld>
            <a:r>
              <a:rPr spc="-53" dirty="0"/>
              <a:t> </a:t>
            </a:r>
            <a:r>
              <a:rPr dirty="0"/>
              <a:t>]</a:t>
            </a:r>
          </a:p>
        </p:txBody>
      </p:sp>
    </p:spTree>
    <p:extLst>
      <p:ext uri="{BB962C8B-B14F-4D97-AF65-F5344CB8AC3E}">
        <p14:creationId xmlns:p14="http://schemas.microsoft.com/office/powerpoint/2010/main" val="102510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80003" y="3048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2" name="object 12"/>
          <p:cNvSpPr txBox="1"/>
          <p:nvPr/>
        </p:nvSpPr>
        <p:spPr>
          <a:xfrm>
            <a:off x="1280251" y="-24713"/>
            <a:ext cx="9648614"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a:t>
            </a:r>
            <a:r>
              <a:rPr sz="1777" i="1" spc="-98">
                <a:latin typeface="Palatino Linotype"/>
                <a:cs typeface="Palatino Linotype"/>
              </a:rPr>
              <a:t> </a:t>
            </a:r>
            <a:r>
              <a:rPr sz="1777" i="1">
                <a:latin typeface="Palatino Linotype"/>
                <a:cs typeface="Palatino Linotype"/>
              </a:rPr>
              <a:t>4</a:t>
            </a:r>
            <a:endParaRPr sz="1777">
              <a:latin typeface="Palatino Linotype"/>
              <a:cs typeface="Palatino Linotype"/>
            </a:endParaRPr>
          </a:p>
        </p:txBody>
      </p:sp>
      <p:sp>
        <p:nvSpPr>
          <p:cNvPr id="16" name="object 12">
            <a:extLst>
              <a:ext uri="{FF2B5EF4-FFF2-40B4-BE49-F238E27FC236}">
                <a16:creationId xmlns:a16="http://schemas.microsoft.com/office/drawing/2014/main" id="{ED40A46B-1C7D-2EEF-5157-B588551E5ABC}"/>
              </a:ext>
            </a:extLst>
          </p:cNvPr>
          <p:cNvSpPr txBox="1"/>
          <p:nvPr/>
        </p:nvSpPr>
        <p:spPr>
          <a:xfrm>
            <a:off x="659027" y="603282"/>
            <a:ext cx="10873946" cy="5416518"/>
          </a:xfrm>
          <a:prstGeom prst="rect">
            <a:avLst/>
          </a:prstGeom>
        </p:spPr>
        <p:txBody>
          <a:bodyPr vert="horz" wrap="square" lIns="0" tIns="22577" rIns="0" bIns="0" rtlCol="0">
            <a:spAutoFit/>
          </a:bodyPr>
          <a:lstStyle/>
          <a:p>
            <a:pPr marL="22577"/>
            <a:r>
              <a:rPr lang="en-US" sz="4036" b="1" spc="-9">
                <a:solidFill>
                  <a:schemeClr val="accent6">
                    <a:lumMod val="50000"/>
                  </a:schemeClr>
                </a:solidFill>
                <a:latin typeface="Times New Roman" panose="02020603050405020304" pitchFamily="18" charset="0"/>
                <a:cs typeface="Times New Roman" panose="02020603050405020304" pitchFamily="18" charset="0"/>
              </a:rPr>
              <a:t>1_</a:t>
            </a:r>
            <a:r>
              <a:rPr sz="4036" b="1" spc="-9">
                <a:solidFill>
                  <a:schemeClr val="accent6">
                    <a:lumMod val="50000"/>
                  </a:schemeClr>
                </a:solidFill>
                <a:latin typeface="Times New Roman" panose="02020603050405020304" pitchFamily="18" charset="0"/>
                <a:cs typeface="Times New Roman" panose="02020603050405020304" pitchFamily="18" charset="0"/>
              </a:rPr>
              <a:t>How</a:t>
            </a:r>
            <a:r>
              <a:rPr sz="4036" b="1" spc="-36">
                <a:solidFill>
                  <a:schemeClr val="accent6">
                    <a:lumMod val="50000"/>
                  </a:schemeClr>
                </a:solidFill>
                <a:latin typeface="Times New Roman" panose="02020603050405020304" pitchFamily="18" charset="0"/>
                <a:cs typeface="Times New Roman" panose="02020603050405020304" pitchFamily="18" charset="0"/>
              </a:rPr>
              <a:t> </a:t>
            </a:r>
            <a:r>
              <a:rPr sz="4036" b="1" dirty="0">
                <a:solidFill>
                  <a:schemeClr val="accent6">
                    <a:lumMod val="50000"/>
                  </a:schemeClr>
                </a:solidFill>
                <a:latin typeface="Times New Roman" panose="02020603050405020304" pitchFamily="18" charset="0"/>
                <a:cs typeface="Times New Roman" panose="02020603050405020304" pitchFamily="18" charset="0"/>
              </a:rPr>
              <a:t>to</a:t>
            </a:r>
            <a:r>
              <a:rPr sz="4036" b="1" spc="-26" dirty="0">
                <a:solidFill>
                  <a:schemeClr val="accent6">
                    <a:lumMod val="50000"/>
                  </a:schemeClr>
                </a:solidFill>
                <a:latin typeface="Times New Roman" panose="02020603050405020304" pitchFamily="18" charset="0"/>
                <a:cs typeface="Times New Roman" panose="02020603050405020304" pitchFamily="18" charset="0"/>
              </a:rPr>
              <a:t> </a:t>
            </a:r>
            <a:r>
              <a:rPr sz="4036" b="1" dirty="0">
                <a:solidFill>
                  <a:schemeClr val="accent6">
                    <a:lumMod val="50000"/>
                  </a:schemeClr>
                </a:solidFill>
                <a:latin typeface="Times New Roman" panose="02020603050405020304" pitchFamily="18" charset="0"/>
                <a:cs typeface="Times New Roman" panose="02020603050405020304" pitchFamily="18" charset="0"/>
              </a:rPr>
              <a:t>use</a:t>
            </a:r>
            <a:r>
              <a:rPr sz="4036" b="1" spc="-26" dirty="0">
                <a:solidFill>
                  <a:schemeClr val="accent6">
                    <a:lumMod val="50000"/>
                  </a:schemeClr>
                </a:solidFill>
                <a:latin typeface="Times New Roman" panose="02020603050405020304" pitchFamily="18" charset="0"/>
                <a:cs typeface="Times New Roman" panose="02020603050405020304" pitchFamily="18" charset="0"/>
              </a:rPr>
              <a:t> </a:t>
            </a:r>
            <a:r>
              <a:rPr sz="4036" b="1">
                <a:solidFill>
                  <a:schemeClr val="accent6">
                    <a:lumMod val="50000"/>
                  </a:schemeClr>
                </a:solidFill>
                <a:latin typeface="Times New Roman" panose="02020603050405020304" pitchFamily="18" charset="0"/>
                <a:cs typeface="Times New Roman" panose="02020603050405020304" pitchFamily="18" charset="0"/>
              </a:rPr>
              <a:t>StringVar()</a:t>
            </a:r>
            <a:endParaRPr lang="en-US" sz="4036" b="1">
              <a:solidFill>
                <a:schemeClr val="accent6">
                  <a:lumMod val="50000"/>
                </a:schemeClr>
              </a:solidFill>
              <a:latin typeface="Times New Roman" panose="02020603050405020304" pitchFamily="18" charset="0"/>
              <a:cs typeface="Times New Roman" panose="02020603050405020304" pitchFamily="18" charset="0"/>
            </a:endParaRPr>
          </a:p>
          <a:p>
            <a:pPr marL="22577"/>
            <a:endParaRPr sz="900">
              <a:solidFill>
                <a:schemeClr val="accent6">
                  <a:lumMod val="50000"/>
                </a:schemeClr>
              </a:solidFill>
              <a:latin typeface="Times New Roman" panose="02020603050405020304" pitchFamily="18" charset="0"/>
              <a:cs typeface="Times New Roman" panose="02020603050405020304" pitchFamily="18" charset="0"/>
            </a:endParaRPr>
          </a:p>
          <a:p>
            <a:pPr marL="22577" marR="9030">
              <a:lnSpc>
                <a:spcPct val="105400"/>
              </a:lnSpc>
              <a:spcBef>
                <a:spcPts val="542"/>
              </a:spcBef>
            </a:pPr>
            <a:r>
              <a:rPr sz="3171" dirty="0">
                <a:latin typeface="Times New Roman" panose="02020603050405020304" pitchFamily="18" charset="0"/>
                <a:cs typeface="Times New Roman" panose="02020603050405020304" pitchFamily="18" charset="0"/>
              </a:rPr>
              <a:t>There are </a:t>
            </a:r>
            <a:r>
              <a:rPr sz="3171" spc="-9"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built-i</a:t>
            </a:r>
            <a:r>
              <a:rPr sz="317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3171" spc="-9"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programmin</a:t>
            </a:r>
            <a:r>
              <a:rPr sz="317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sz="3171" spc="-9"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type</a:t>
            </a:r>
            <a:r>
              <a:rPr sz="317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3171" spc="-9"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17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a:t>
            </a:r>
            <a:r>
              <a:rPr sz="3171" spc="-9"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tkinter</a:t>
            </a:r>
            <a:r>
              <a:rPr sz="3171" spc="17"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171" spc="-9" dirty="0">
                <a:latin typeface="Times New Roman" panose="02020603050405020304" pitchFamily="18" charset="0"/>
                <a:cs typeface="Times New Roman" panose="02020603050405020304" pitchFamily="18" charset="0"/>
              </a:rPr>
              <a:t>tha</a:t>
            </a:r>
            <a:r>
              <a:rPr sz="3171" dirty="0">
                <a:latin typeface="Times New Roman" panose="02020603050405020304" pitchFamily="18" charset="0"/>
                <a:cs typeface="Times New Roman" panose="02020603050405020304" pitchFamily="18" charset="0"/>
              </a:rPr>
              <a:t>t</a:t>
            </a:r>
            <a:r>
              <a:rPr sz="3171" spc="-9" dirty="0">
                <a:latin typeface="Times New Roman" panose="02020603050405020304" pitchFamily="18" charset="0"/>
                <a:cs typeface="Times New Roman" panose="02020603050405020304" pitchFamily="18" charset="0"/>
              </a:rPr>
              <a:t> </a:t>
            </a:r>
            <a:r>
              <a:rPr sz="3171" dirty="0">
                <a:latin typeface="Times New Roman" panose="02020603050405020304" pitchFamily="18" charset="0"/>
                <a:cs typeface="Times New Roman" panose="02020603050405020304" pitchFamily="18" charset="0"/>
              </a:rPr>
              <a:t>differ</a:t>
            </a:r>
            <a:r>
              <a:rPr sz="3171" spc="-9" dirty="0">
                <a:latin typeface="Times New Roman" panose="02020603050405020304" pitchFamily="18" charset="0"/>
                <a:cs typeface="Times New Roman" panose="02020603050405020304" pitchFamily="18" charset="0"/>
              </a:rPr>
              <a:t> </a:t>
            </a:r>
            <a:r>
              <a:rPr sz="3171" dirty="0">
                <a:latin typeface="Times New Roman" panose="02020603050405020304" pitchFamily="18" charset="0"/>
                <a:cs typeface="Times New Roman" panose="02020603050405020304" pitchFamily="18" charset="0"/>
              </a:rPr>
              <a:t>slightly</a:t>
            </a:r>
            <a:r>
              <a:rPr sz="3171" spc="-9" dirty="0">
                <a:latin typeface="Times New Roman" panose="02020603050405020304" pitchFamily="18" charset="0"/>
                <a:cs typeface="Times New Roman" panose="02020603050405020304" pitchFamily="18" charset="0"/>
              </a:rPr>
              <a:t> </a:t>
            </a:r>
            <a:r>
              <a:rPr sz="3171" dirty="0">
                <a:latin typeface="Times New Roman" panose="02020603050405020304" pitchFamily="18" charset="0"/>
                <a:cs typeface="Times New Roman" panose="02020603050405020304" pitchFamily="18" charset="0"/>
              </a:rPr>
              <a:t>from </a:t>
            </a:r>
            <a:r>
              <a:rPr sz="3171" spc="-9" dirty="0">
                <a:latin typeface="Times New Roman" panose="02020603050405020304" pitchFamily="18" charset="0"/>
                <a:cs typeface="Times New Roman" panose="02020603050405020304" pitchFamily="18" charset="0"/>
              </a:rPr>
              <a:t>th</a:t>
            </a:r>
            <a:r>
              <a:rPr sz="3171" dirty="0">
                <a:latin typeface="Times New Roman" panose="02020603050405020304" pitchFamily="18" charset="0"/>
                <a:cs typeface="Times New Roman" panose="02020603050405020304" pitchFamily="18" charset="0"/>
              </a:rPr>
              <a:t>e</a:t>
            </a:r>
            <a:r>
              <a:rPr sz="3171" spc="-9" dirty="0">
                <a:latin typeface="Times New Roman" panose="02020603050405020304" pitchFamily="18" charset="0"/>
                <a:cs typeface="Times New Roman" panose="02020603050405020304" pitchFamily="18" charset="0"/>
              </a:rPr>
              <a:t> </a:t>
            </a:r>
            <a:r>
              <a:rPr sz="3171" dirty="0">
                <a:latin typeface="Times New Roman" panose="02020603050405020304" pitchFamily="18" charset="0"/>
                <a:cs typeface="Times New Roman" panose="02020603050405020304" pitchFamily="18" charset="0"/>
              </a:rPr>
              <a:t>Python </a:t>
            </a:r>
            <a:r>
              <a:rPr sz="3171" spc="-9" dirty="0">
                <a:latin typeface="Times New Roman" panose="02020603050405020304" pitchFamily="18" charset="0"/>
                <a:cs typeface="Times New Roman" panose="02020603050405020304" pitchFamily="18" charset="0"/>
              </a:rPr>
              <a:t>types  </a:t>
            </a:r>
            <a:r>
              <a:rPr sz="3171" dirty="0">
                <a:latin typeface="Times New Roman" panose="02020603050405020304" pitchFamily="18" charset="0"/>
                <a:cs typeface="Times New Roman" panose="02020603050405020304" pitchFamily="18" charset="0"/>
              </a:rPr>
              <a:t>we are </a:t>
            </a:r>
            <a:r>
              <a:rPr sz="3171" spc="-9" dirty="0">
                <a:latin typeface="Times New Roman" panose="02020603050405020304" pitchFamily="18" charset="0"/>
                <a:cs typeface="Times New Roman" panose="02020603050405020304" pitchFamily="18" charset="0"/>
              </a:rPr>
              <a:t>use</a:t>
            </a:r>
            <a:r>
              <a:rPr sz="3171" dirty="0">
                <a:latin typeface="Times New Roman" panose="02020603050405020304" pitchFamily="18" charset="0"/>
                <a:cs typeface="Times New Roman" panose="02020603050405020304" pitchFamily="18" charset="0"/>
              </a:rPr>
              <a:t>d</a:t>
            </a:r>
            <a:r>
              <a:rPr sz="3171" spc="-9" dirty="0">
                <a:latin typeface="Times New Roman" panose="02020603050405020304" pitchFamily="18" charset="0"/>
                <a:cs typeface="Times New Roman" panose="02020603050405020304" pitchFamily="18" charset="0"/>
              </a:rPr>
              <a:t> t</a:t>
            </a:r>
            <a:r>
              <a:rPr sz="3171" dirty="0">
                <a:latin typeface="Times New Roman" panose="02020603050405020304" pitchFamily="18" charset="0"/>
                <a:cs typeface="Times New Roman" panose="02020603050405020304" pitchFamily="18" charset="0"/>
              </a:rPr>
              <a:t>o</a:t>
            </a:r>
            <a:r>
              <a:rPr sz="3171" spc="-9" dirty="0">
                <a:latin typeface="Times New Roman" panose="02020603050405020304" pitchFamily="18" charset="0"/>
                <a:cs typeface="Times New Roman" panose="02020603050405020304" pitchFamily="18" charset="0"/>
              </a:rPr>
              <a:t> programmin</a:t>
            </a:r>
            <a:r>
              <a:rPr sz="3171" dirty="0">
                <a:latin typeface="Times New Roman" panose="02020603050405020304" pitchFamily="18" charset="0"/>
                <a:cs typeface="Times New Roman" panose="02020603050405020304" pitchFamily="18" charset="0"/>
              </a:rPr>
              <a:t>g</a:t>
            </a:r>
            <a:r>
              <a:rPr sz="3171" spc="-9" dirty="0">
                <a:latin typeface="Times New Roman" panose="02020603050405020304" pitchFamily="18" charset="0"/>
                <a:cs typeface="Times New Roman" panose="02020603050405020304" pitchFamily="18" charset="0"/>
              </a:rPr>
              <a:t> </a:t>
            </a:r>
            <a:r>
              <a:rPr sz="3171" dirty="0">
                <a:latin typeface="Times New Roman" panose="02020603050405020304" pitchFamily="18" charset="0"/>
                <a:cs typeface="Times New Roman" panose="02020603050405020304" pitchFamily="18" charset="0"/>
              </a:rPr>
              <a:t>with</a:t>
            </a:r>
            <a:r>
              <a:rPr sz="3171">
                <a:latin typeface="Times New Roman" panose="02020603050405020304" pitchFamily="18" charset="0"/>
                <a:cs typeface="Times New Roman" panose="02020603050405020304" pitchFamily="18" charset="0"/>
              </a:rPr>
              <a:t>. </a:t>
            </a:r>
            <a:r>
              <a:rPr sz="3171" spc="-9">
                <a:latin typeface="Times New Roman" panose="02020603050405020304" pitchFamily="18" charset="0"/>
                <a:cs typeface="Times New Roman" panose="02020603050405020304" pitchFamily="18" charset="0"/>
              </a:rPr>
              <a:t>StringVar</a:t>
            </a:r>
            <a:r>
              <a:rPr sz="3171" spc="-9" dirty="0">
                <a:latin typeface="Times New Roman" panose="02020603050405020304" pitchFamily="18" charset="0"/>
                <a:cs typeface="Times New Roman" panose="02020603050405020304" pitchFamily="18" charset="0"/>
              </a:rPr>
              <a:t>()</a:t>
            </a:r>
            <a:r>
              <a:rPr sz="3171" spc="17" dirty="0">
                <a:latin typeface="Times New Roman" panose="02020603050405020304" pitchFamily="18" charset="0"/>
                <a:cs typeface="Times New Roman" panose="02020603050405020304" pitchFamily="18" charset="0"/>
              </a:rPr>
              <a:t> </a:t>
            </a:r>
            <a:r>
              <a:rPr sz="3171" dirty="0">
                <a:latin typeface="Times New Roman" panose="02020603050405020304" pitchFamily="18" charset="0"/>
                <a:cs typeface="Times New Roman" panose="02020603050405020304" pitchFamily="18" charset="0"/>
              </a:rPr>
              <a:t>is one such</a:t>
            </a:r>
            <a:r>
              <a:rPr sz="3171" spc="-9" dirty="0">
                <a:latin typeface="Times New Roman" panose="02020603050405020304" pitchFamily="18" charset="0"/>
                <a:cs typeface="Times New Roman" panose="02020603050405020304" pitchFamily="18" charset="0"/>
              </a:rPr>
              <a:t> tkinter</a:t>
            </a:r>
            <a:r>
              <a:rPr sz="3171" spc="17" dirty="0">
                <a:latin typeface="Times New Roman" panose="02020603050405020304" pitchFamily="18" charset="0"/>
                <a:cs typeface="Times New Roman" panose="02020603050405020304" pitchFamily="18" charset="0"/>
              </a:rPr>
              <a:t> </a:t>
            </a:r>
            <a:r>
              <a:rPr sz="3171" spc="-9" dirty="0">
                <a:latin typeface="Times New Roman" panose="02020603050405020304" pitchFamily="18" charset="0"/>
                <a:cs typeface="Times New Roman" panose="02020603050405020304" pitchFamily="18" charset="0"/>
              </a:rPr>
              <a:t>type</a:t>
            </a:r>
            <a:r>
              <a:rPr sz="3171">
                <a:latin typeface="Times New Roman" panose="02020603050405020304" pitchFamily="18" charset="0"/>
                <a:cs typeface="Times New Roman" panose="02020603050405020304" pitchFamily="18" charset="0"/>
              </a:rPr>
              <a:t>.</a:t>
            </a:r>
            <a:r>
              <a:rPr sz="3171" spc="-9">
                <a:latin typeface="Times New Roman" panose="02020603050405020304" pitchFamily="18" charset="0"/>
                <a:cs typeface="Times New Roman" panose="02020603050405020304" pitchFamily="18" charset="0"/>
              </a:rPr>
              <a:t> </a:t>
            </a:r>
            <a:endParaRPr sz="3171">
              <a:latin typeface="Times New Roman" panose="02020603050405020304" pitchFamily="18" charset="0"/>
              <a:cs typeface="Times New Roman" panose="02020603050405020304" pitchFamily="18" charset="0"/>
            </a:endParaRPr>
          </a:p>
          <a:p>
            <a:pPr>
              <a:lnSpc>
                <a:spcPct val="100000"/>
              </a:lnSpc>
            </a:pPr>
            <a:endParaRPr sz="3171">
              <a:latin typeface="Times New Roman" panose="02020603050405020304" pitchFamily="18" charset="0"/>
              <a:cs typeface="Times New Roman" panose="02020603050405020304" pitchFamily="18" charset="0"/>
            </a:endParaRPr>
          </a:p>
          <a:p>
            <a:pPr marL="22577"/>
            <a:r>
              <a:rPr sz="3171" b="1">
                <a:latin typeface="Times New Roman" panose="02020603050405020304" pitchFamily="18" charset="0"/>
                <a:cs typeface="Times New Roman" panose="02020603050405020304" pitchFamily="18" charset="0"/>
              </a:rPr>
              <a:t>Getting</a:t>
            </a:r>
            <a:r>
              <a:rPr sz="3171" b="1" spc="-45">
                <a:latin typeface="Times New Roman" panose="02020603050405020304" pitchFamily="18" charset="0"/>
                <a:cs typeface="Times New Roman" panose="02020603050405020304" pitchFamily="18" charset="0"/>
              </a:rPr>
              <a:t> </a:t>
            </a:r>
            <a:r>
              <a:rPr sz="3171" b="1" spc="-9" dirty="0">
                <a:latin typeface="Times New Roman" panose="02020603050405020304" pitchFamily="18" charset="0"/>
                <a:cs typeface="Times New Roman" panose="02020603050405020304" pitchFamily="18" charset="0"/>
              </a:rPr>
              <a:t>ready</a:t>
            </a:r>
            <a:endParaRPr sz="3171">
              <a:latin typeface="Times New Roman" panose="02020603050405020304" pitchFamily="18" charset="0"/>
              <a:cs typeface="Times New Roman" panose="02020603050405020304" pitchFamily="18" charset="0"/>
            </a:endParaRPr>
          </a:p>
          <a:p>
            <a:pPr marL="22577" marR="159159" algn="just">
              <a:lnSpc>
                <a:spcPct val="102699"/>
              </a:lnSpc>
              <a:spcBef>
                <a:spcPts val="587"/>
              </a:spcBef>
            </a:pPr>
            <a:r>
              <a:rPr sz="3171" dirty="0">
                <a:latin typeface="Times New Roman" panose="02020603050405020304" pitchFamily="18" charset="0"/>
                <a:cs typeface="Times New Roman" panose="02020603050405020304" pitchFamily="18" charset="0"/>
              </a:rPr>
              <a:t>In </a:t>
            </a:r>
            <a:r>
              <a:rPr sz="3171" spc="-9" dirty="0">
                <a:latin typeface="Times New Roman" panose="02020603050405020304" pitchFamily="18" charset="0"/>
                <a:cs typeface="Times New Roman" panose="02020603050405020304" pitchFamily="18" charset="0"/>
              </a:rPr>
              <a:t>thi</a:t>
            </a:r>
            <a:r>
              <a:rPr sz="3171" dirty="0">
                <a:latin typeface="Times New Roman" panose="02020603050405020304" pitchFamily="18" charset="0"/>
                <a:cs typeface="Times New Roman" panose="02020603050405020304" pitchFamily="18" charset="0"/>
              </a:rPr>
              <a:t>s</a:t>
            </a:r>
            <a:r>
              <a:rPr sz="3171" spc="-9" dirty="0">
                <a:latin typeface="Times New Roman" panose="02020603050405020304" pitchFamily="18" charset="0"/>
                <a:cs typeface="Times New Roman" panose="02020603050405020304" pitchFamily="18" charset="0"/>
              </a:rPr>
              <a:t> </a:t>
            </a:r>
            <a:r>
              <a:rPr sz="3171" dirty="0">
                <a:latin typeface="Times New Roman" panose="02020603050405020304" pitchFamily="18" charset="0"/>
                <a:cs typeface="Times New Roman" panose="02020603050405020304" pitchFamily="18" charset="0"/>
              </a:rPr>
              <a:t>recipe, </a:t>
            </a:r>
            <a:r>
              <a:rPr sz="3171" spc="-9" dirty="0">
                <a:latin typeface="Times New Roman" panose="02020603050405020304" pitchFamily="18" charset="0"/>
                <a:cs typeface="Times New Roman" panose="02020603050405020304" pitchFamily="18" charset="0"/>
              </a:rPr>
              <a:t>yo</a:t>
            </a:r>
            <a:r>
              <a:rPr sz="3171" dirty="0">
                <a:latin typeface="Times New Roman" panose="02020603050405020304" pitchFamily="18" charset="0"/>
                <a:cs typeface="Times New Roman" panose="02020603050405020304" pitchFamily="18" charset="0"/>
              </a:rPr>
              <a:t>u</a:t>
            </a:r>
            <a:r>
              <a:rPr sz="3171" spc="-9" dirty="0">
                <a:latin typeface="Times New Roman" panose="02020603050405020304" pitchFamily="18" charset="0"/>
                <a:cs typeface="Times New Roman" panose="02020603050405020304" pitchFamily="18" charset="0"/>
              </a:rPr>
              <a:t> </a:t>
            </a:r>
            <a:r>
              <a:rPr sz="3171" dirty="0">
                <a:latin typeface="Times New Roman" panose="02020603050405020304" pitchFamily="18" charset="0"/>
                <a:cs typeface="Times New Roman" panose="02020603050405020304" pitchFamily="18" charset="0"/>
              </a:rPr>
              <a:t>will learn </a:t>
            </a:r>
            <a:r>
              <a:rPr sz="3171" spc="-9" dirty="0">
                <a:latin typeface="Times New Roman" panose="02020603050405020304" pitchFamily="18" charset="0"/>
                <a:cs typeface="Times New Roman" panose="02020603050405020304" pitchFamily="18" charset="0"/>
              </a:rPr>
              <a:t>ho</a:t>
            </a:r>
            <a:r>
              <a:rPr sz="3171" dirty="0">
                <a:latin typeface="Times New Roman" panose="02020603050405020304" pitchFamily="18" charset="0"/>
                <a:cs typeface="Times New Roman" panose="02020603050405020304" pitchFamily="18" charset="0"/>
              </a:rPr>
              <a:t>w</a:t>
            </a:r>
            <a:r>
              <a:rPr sz="3171" spc="-9" dirty="0">
                <a:latin typeface="Times New Roman" panose="02020603050405020304" pitchFamily="18" charset="0"/>
                <a:cs typeface="Times New Roman" panose="02020603050405020304" pitchFamily="18" charset="0"/>
              </a:rPr>
              <a:t> t</a:t>
            </a:r>
            <a:r>
              <a:rPr sz="3171" dirty="0">
                <a:latin typeface="Times New Roman" panose="02020603050405020304" pitchFamily="18" charset="0"/>
                <a:cs typeface="Times New Roman" panose="02020603050405020304" pitchFamily="18" charset="0"/>
              </a:rPr>
              <a:t>o</a:t>
            </a:r>
            <a:r>
              <a:rPr sz="3171" spc="-9" dirty="0">
                <a:latin typeface="Times New Roman" panose="02020603050405020304" pitchFamily="18" charset="0"/>
                <a:cs typeface="Times New Roman" panose="02020603050405020304" pitchFamily="18" charset="0"/>
              </a:rPr>
              <a:t> </a:t>
            </a:r>
            <a:r>
              <a:rPr sz="3171" b="1" dirty="0">
                <a:latin typeface="Times New Roman" panose="02020603050405020304" pitchFamily="18" charset="0"/>
                <a:cs typeface="Times New Roman" panose="02020603050405020304" pitchFamily="18" charset="0"/>
              </a:rPr>
              <a:t>save data </a:t>
            </a:r>
            <a:r>
              <a:rPr sz="3171" dirty="0">
                <a:latin typeface="Times New Roman" panose="02020603050405020304" pitchFamily="18" charset="0"/>
                <a:cs typeface="Times New Roman" panose="02020603050405020304" pitchFamily="18" charset="0"/>
              </a:rPr>
              <a:t>from </a:t>
            </a:r>
            <a:r>
              <a:rPr sz="3171" spc="-9" dirty="0">
                <a:latin typeface="Times New Roman" panose="02020603050405020304" pitchFamily="18" charset="0"/>
                <a:cs typeface="Times New Roman" panose="02020603050405020304" pitchFamily="18" charset="0"/>
              </a:rPr>
              <a:t>th</a:t>
            </a:r>
            <a:r>
              <a:rPr sz="3171" dirty="0">
                <a:latin typeface="Times New Roman" panose="02020603050405020304" pitchFamily="18" charset="0"/>
                <a:cs typeface="Times New Roman" panose="02020603050405020304" pitchFamily="18" charset="0"/>
              </a:rPr>
              <a:t>e</a:t>
            </a:r>
            <a:r>
              <a:rPr sz="3171" spc="-9" dirty="0">
                <a:latin typeface="Times New Roman" panose="02020603050405020304" pitchFamily="18" charset="0"/>
                <a:cs typeface="Times New Roman" panose="02020603050405020304" pitchFamily="18" charset="0"/>
              </a:rPr>
              <a:t> tkinter</a:t>
            </a:r>
            <a:r>
              <a:rPr sz="3171" spc="17" dirty="0">
                <a:latin typeface="Times New Roman" panose="02020603050405020304" pitchFamily="18" charset="0"/>
                <a:cs typeface="Times New Roman" panose="02020603050405020304" pitchFamily="18" charset="0"/>
              </a:rPr>
              <a:t> </a:t>
            </a:r>
            <a:r>
              <a:rPr sz="3171" spc="-9" dirty="0">
                <a:latin typeface="Times New Roman" panose="02020603050405020304" pitchFamily="18" charset="0"/>
                <a:cs typeface="Times New Roman" panose="02020603050405020304" pitchFamily="18" charset="0"/>
              </a:rPr>
              <a:t>GU</a:t>
            </a:r>
            <a:r>
              <a:rPr sz="3171" dirty="0">
                <a:latin typeface="Times New Roman" panose="02020603050405020304" pitchFamily="18" charset="0"/>
                <a:cs typeface="Times New Roman" panose="02020603050405020304" pitchFamily="18" charset="0"/>
              </a:rPr>
              <a:t>I</a:t>
            </a:r>
            <a:r>
              <a:rPr sz="3171" spc="-9" dirty="0">
                <a:latin typeface="Times New Roman" panose="02020603050405020304" pitchFamily="18" charset="0"/>
                <a:cs typeface="Times New Roman" panose="02020603050405020304" pitchFamily="18" charset="0"/>
              </a:rPr>
              <a:t> </a:t>
            </a:r>
            <a:r>
              <a:rPr sz="3171" b="1" u="sng" dirty="0">
                <a:latin typeface="Times New Roman" panose="02020603050405020304" pitchFamily="18" charset="0"/>
                <a:cs typeface="Times New Roman" panose="02020603050405020304" pitchFamily="18" charset="0"/>
              </a:rPr>
              <a:t>into variables </a:t>
            </a:r>
            <a:r>
              <a:rPr sz="3171" dirty="0">
                <a:latin typeface="Times New Roman" panose="02020603050405020304" pitchFamily="18" charset="0"/>
                <a:cs typeface="Times New Roman" panose="02020603050405020304" pitchFamily="18" charset="0"/>
              </a:rPr>
              <a:t>so we  can </a:t>
            </a:r>
            <a:r>
              <a:rPr sz="3171" spc="-9" dirty="0">
                <a:latin typeface="Times New Roman" panose="02020603050405020304" pitchFamily="18" charset="0"/>
                <a:cs typeface="Times New Roman" panose="02020603050405020304" pitchFamily="18" charset="0"/>
              </a:rPr>
              <a:t>use that </a:t>
            </a:r>
            <a:r>
              <a:rPr sz="3171" dirty="0">
                <a:latin typeface="Times New Roman" panose="02020603050405020304" pitchFamily="18" charset="0"/>
                <a:cs typeface="Times New Roman" panose="02020603050405020304" pitchFamily="18" charset="0"/>
              </a:rPr>
              <a:t>data. We can set and </a:t>
            </a:r>
            <a:r>
              <a:rPr sz="3171" spc="-9" dirty="0">
                <a:latin typeface="Times New Roman" panose="02020603050405020304" pitchFamily="18" charset="0"/>
                <a:cs typeface="Times New Roman" panose="02020603050405020304" pitchFamily="18" charset="0"/>
              </a:rPr>
              <a:t>get their </a:t>
            </a:r>
            <a:r>
              <a:rPr sz="3171" dirty="0">
                <a:latin typeface="Times New Roman" panose="02020603050405020304" pitchFamily="18" charset="0"/>
                <a:cs typeface="Times New Roman" panose="02020603050405020304" pitchFamily="18" charset="0"/>
              </a:rPr>
              <a:t>values, which is very </a:t>
            </a:r>
            <a:r>
              <a:rPr sz="3171" b="1" dirty="0">
                <a:latin typeface="Times New Roman" panose="02020603050405020304" pitchFamily="18" charset="0"/>
                <a:cs typeface="Times New Roman" panose="02020603050405020304" pitchFamily="18" charset="0"/>
              </a:rPr>
              <a:t>similar</a:t>
            </a:r>
            <a:r>
              <a:rPr sz="3171" dirty="0">
                <a:latin typeface="Times New Roman" panose="02020603050405020304" pitchFamily="18" charset="0"/>
                <a:cs typeface="Times New Roman" panose="02020603050405020304" pitchFamily="18" charset="0"/>
              </a:rPr>
              <a:t> </a:t>
            </a:r>
            <a:r>
              <a:rPr sz="3171" spc="-9" dirty="0">
                <a:latin typeface="Times New Roman" panose="02020603050405020304" pitchFamily="18" charset="0"/>
                <a:cs typeface="Times New Roman" panose="02020603050405020304" pitchFamily="18" charset="0"/>
              </a:rPr>
              <a:t>to how you </a:t>
            </a:r>
            <a:r>
              <a:rPr sz="3171" dirty="0">
                <a:latin typeface="Times New Roman" panose="02020603050405020304" pitchFamily="18" charset="0"/>
                <a:cs typeface="Times New Roman" panose="02020603050405020304" pitchFamily="18" charset="0"/>
              </a:rPr>
              <a:t>would </a:t>
            </a:r>
            <a:r>
              <a:rPr sz="3171" spc="-444" dirty="0">
                <a:latin typeface="Times New Roman" panose="02020603050405020304" pitchFamily="18" charset="0"/>
                <a:cs typeface="Times New Roman" panose="02020603050405020304" pitchFamily="18" charset="0"/>
              </a:rPr>
              <a:t> </a:t>
            </a:r>
            <a:r>
              <a:rPr sz="3171" spc="-9" dirty="0">
                <a:latin typeface="Times New Roman" panose="02020603050405020304" pitchFamily="18" charset="0"/>
                <a:cs typeface="Times New Roman" panose="02020603050405020304" pitchFamily="18" charset="0"/>
              </a:rPr>
              <a:t>us</a:t>
            </a:r>
            <a:r>
              <a:rPr sz="3171" dirty="0">
                <a:latin typeface="Times New Roman" panose="02020603050405020304" pitchFamily="18" charset="0"/>
                <a:cs typeface="Times New Roman" panose="02020603050405020304" pitchFamily="18" charset="0"/>
              </a:rPr>
              <a:t>e</a:t>
            </a:r>
            <a:r>
              <a:rPr sz="3171" spc="-9" dirty="0">
                <a:latin typeface="Times New Roman" panose="02020603050405020304" pitchFamily="18" charset="0"/>
                <a:cs typeface="Times New Roman" panose="02020603050405020304" pitchFamily="18" charset="0"/>
              </a:rPr>
              <a:t> th</a:t>
            </a:r>
            <a:r>
              <a:rPr sz="3171" dirty="0">
                <a:latin typeface="Times New Roman" panose="02020603050405020304" pitchFamily="18" charset="0"/>
                <a:cs typeface="Times New Roman" panose="02020603050405020304" pitchFamily="18" charset="0"/>
              </a:rPr>
              <a:t>e</a:t>
            </a:r>
            <a:r>
              <a:rPr sz="3171" spc="-9" dirty="0">
                <a:latin typeface="Times New Roman" panose="02020603050405020304" pitchFamily="18" charset="0"/>
                <a:cs typeface="Times New Roman" panose="02020603050405020304" pitchFamily="18" charset="0"/>
              </a:rPr>
              <a:t> </a:t>
            </a:r>
            <a:r>
              <a:rPr sz="3171" u="sng" dirty="0">
                <a:latin typeface="Times New Roman" panose="02020603050405020304" pitchFamily="18" charset="0"/>
                <a:cs typeface="Times New Roman" panose="02020603050405020304" pitchFamily="18" charset="0"/>
              </a:rPr>
              <a:t>Java</a:t>
            </a:r>
            <a:r>
              <a:rPr sz="3171" dirty="0">
                <a:latin typeface="Times New Roman" panose="02020603050405020304" pitchFamily="18" charset="0"/>
                <a:cs typeface="Times New Roman" panose="02020603050405020304" pitchFamily="18" charset="0"/>
              </a:rPr>
              <a:t> </a:t>
            </a:r>
            <a:r>
              <a:rPr sz="3171" b="1" spc="-9" dirty="0">
                <a:latin typeface="Times New Roman" panose="02020603050405020304" pitchFamily="18" charset="0"/>
                <a:cs typeface="Times New Roman" panose="02020603050405020304" pitchFamily="18" charset="0"/>
              </a:rPr>
              <a:t>getter/setter</a:t>
            </a:r>
            <a:r>
              <a:rPr sz="3171" b="1" spc="17" dirty="0">
                <a:latin typeface="Times New Roman" panose="02020603050405020304" pitchFamily="18" charset="0"/>
                <a:cs typeface="Times New Roman" panose="02020603050405020304" pitchFamily="18" charset="0"/>
              </a:rPr>
              <a:t> </a:t>
            </a:r>
            <a:r>
              <a:rPr sz="3171">
                <a:latin typeface="Times New Roman" panose="02020603050405020304" pitchFamily="18" charset="0"/>
                <a:cs typeface="Times New Roman" panose="02020603050405020304" pitchFamily="18" charset="0"/>
              </a:rPr>
              <a:t>methods.</a:t>
            </a:r>
          </a:p>
        </p:txBody>
      </p:sp>
      <p:sp>
        <p:nvSpPr>
          <p:cNvPr id="2" name="Slide Number Placeholder 1">
            <a:extLst>
              <a:ext uri="{FF2B5EF4-FFF2-40B4-BE49-F238E27FC236}">
                <a16:creationId xmlns:a16="http://schemas.microsoft.com/office/drawing/2014/main" id="{3F8240C3-1701-FA0F-991E-AB19A776BE63}"/>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a:t>
            </a:fld>
            <a:r>
              <a:rPr spc="-53"/>
              <a:t> </a:t>
            </a:r>
            <a:r>
              <a:t>]</a:t>
            </a:r>
            <a:endParaRPr dirty="0"/>
          </a:p>
        </p:txBody>
      </p:sp>
    </p:spTree>
    <p:extLst>
      <p:ext uri="{BB962C8B-B14F-4D97-AF65-F5344CB8AC3E}">
        <p14:creationId xmlns:p14="http://schemas.microsoft.com/office/powerpoint/2010/main" val="190772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55512" y="44867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dirty="0"/>
          </a:p>
        </p:txBody>
      </p:sp>
      <p:sp>
        <p:nvSpPr>
          <p:cNvPr id="3" name="object 3"/>
          <p:cNvSpPr txBox="1"/>
          <p:nvPr/>
        </p:nvSpPr>
        <p:spPr>
          <a:xfrm>
            <a:off x="304800" y="540998"/>
            <a:ext cx="15087600" cy="5483267"/>
          </a:xfrm>
          <a:prstGeom prst="rect">
            <a:avLst/>
          </a:prstGeom>
        </p:spPr>
        <p:txBody>
          <a:bodyPr vert="horz" wrap="square" lIns="0" tIns="22577" rIns="0" bIns="0" rtlCol="0">
            <a:spAutoFit/>
          </a:bodyPr>
          <a:lstStyle/>
          <a:p>
            <a:pPr>
              <a:spcBef>
                <a:spcPts val="89"/>
              </a:spcBef>
            </a:pPr>
            <a:endParaRPr sz="3000" dirty="0">
              <a:latin typeface="Times New Roman" panose="02020603050405020304" pitchFamily="18" charset="0"/>
              <a:cs typeface="Times New Roman" panose="02020603050405020304" pitchFamily="18" charset="0"/>
            </a:endParaRPr>
          </a:p>
          <a:p>
            <a:pPr marL="22577"/>
            <a:r>
              <a:rPr sz="3000" spc="-9" dirty="0">
                <a:solidFill>
                  <a:schemeClr val="accent4">
                    <a:lumMod val="50000"/>
                  </a:schemeClr>
                </a:solidFill>
                <a:latin typeface="Times New Roman" panose="02020603050405020304" pitchFamily="18" charset="0"/>
                <a:cs typeface="Times New Roman" panose="02020603050405020304" pitchFamily="18" charset="0"/>
              </a:rPr>
              <a:t>Her</a:t>
            </a:r>
            <a:r>
              <a:rPr sz="3000" dirty="0">
                <a:solidFill>
                  <a:schemeClr val="accent4">
                    <a:lumMod val="50000"/>
                  </a:schemeClr>
                </a:solidFill>
                <a:latin typeface="Times New Roman" panose="02020603050405020304" pitchFamily="18" charset="0"/>
                <a:cs typeface="Times New Roman" panose="02020603050405020304" pitchFamily="18" charset="0"/>
              </a:rPr>
              <a:t>e</a:t>
            </a:r>
            <a:r>
              <a:rPr sz="3000" spc="-9" dirty="0">
                <a:solidFill>
                  <a:schemeClr val="accent4">
                    <a:lumMod val="50000"/>
                  </a:schemeClr>
                </a:solidFill>
                <a:latin typeface="Times New Roman" panose="02020603050405020304" pitchFamily="18" charset="0"/>
                <a:cs typeface="Times New Roman" panose="02020603050405020304" pitchFamily="18" charset="0"/>
              </a:rPr>
              <a:t> </a:t>
            </a:r>
            <a:r>
              <a:rPr sz="3000" dirty="0">
                <a:solidFill>
                  <a:schemeClr val="accent4">
                    <a:lumMod val="50000"/>
                  </a:schemeClr>
                </a:solidFill>
                <a:latin typeface="Times New Roman" panose="02020603050405020304" pitchFamily="18" charset="0"/>
                <a:cs typeface="Times New Roman" panose="02020603050405020304" pitchFamily="18" charset="0"/>
              </a:rPr>
              <a:t>is  a</a:t>
            </a:r>
            <a:r>
              <a:rPr sz="3000" spc="-9" dirty="0">
                <a:solidFill>
                  <a:schemeClr val="accent4">
                    <a:lumMod val="50000"/>
                  </a:schemeClr>
                </a:solidFill>
                <a:latin typeface="Times New Roman" panose="02020603050405020304" pitchFamily="18" charset="0"/>
                <a:cs typeface="Times New Roman" panose="02020603050405020304" pitchFamily="18" charset="0"/>
              </a:rPr>
              <a:t> brief </a:t>
            </a:r>
            <a:r>
              <a:rPr sz="3000" u="sng" dirty="0">
                <a:solidFill>
                  <a:schemeClr val="accent4">
                    <a:lumMod val="50000"/>
                  </a:schemeClr>
                </a:solidFill>
                <a:latin typeface="Times New Roman" panose="02020603050405020304" pitchFamily="18" charset="0"/>
                <a:cs typeface="Times New Roman" panose="02020603050405020304" pitchFamily="18" charset="0"/>
              </a:rPr>
              <a:t>comparison</a:t>
            </a:r>
            <a:r>
              <a:rPr sz="3000" spc="-9" dirty="0">
                <a:solidFill>
                  <a:schemeClr val="accent4">
                    <a:lumMod val="50000"/>
                  </a:schemeClr>
                </a:solidFill>
                <a:latin typeface="Times New Roman" panose="02020603050405020304" pitchFamily="18" charset="0"/>
                <a:cs typeface="Times New Roman" panose="02020603050405020304" pitchFamily="18" charset="0"/>
              </a:rPr>
              <a:t> </a:t>
            </a:r>
            <a:r>
              <a:rPr sz="3000" dirty="0">
                <a:solidFill>
                  <a:schemeClr val="accent4">
                    <a:lumMod val="50000"/>
                  </a:schemeClr>
                </a:solidFill>
                <a:latin typeface="Times New Roman" panose="02020603050405020304" pitchFamily="18" charset="0"/>
                <a:cs typeface="Times New Roman" panose="02020603050405020304" pitchFamily="18" charset="0"/>
              </a:rPr>
              <a:t>of our </a:t>
            </a:r>
            <a:r>
              <a:rPr sz="3000" b="1" spc="-9" dirty="0">
                <a:solidFill>
                  <a:schemeClr val="accent4">
                    <a:lumMod val="50000"/>
                  </a:schemeClr>
                </a:solidFill>
                <a:latin typeface="Times New Roman" panose="02020603050405020304" pitchFamily="18" charset="0"/>
                <a:cs typeface="Times New Roman" panose="02020603050405020304" pitchFamily="18" charset="0"/>
              </a:rPr>
              <a:t>previous</a:t>
            </a:r>
            <a:r>
              <a:rPr sz="3000" b="1" spc="-17" dirty="0">
                <a:solidFill>
                  <a:schemeClr val="accent4">
                    <a:lumMod val="50000"/>
                  </a:schemeClr>
                </a:solidFill>
                <a:latin typeface="Times New Roman" panose="02020603050405020304" pitchFamily="18" charset="0"/>
                <a:cs typeface="Times New Roman" panose="02020603050405020304" pitchFamily="18" charset="0"/>
              </a:rPr>
              <a:t> </a:t>
            </a:r>
            <a:r>
              <a:rPr sz="3000" b="1" dirty="0">
                <a:solidFill>
                  <a:schemeClr val="accent4">
                    <a:lumMod val="50000"/>
                  </a:schemeClr>
                </a:solidFill>
                <a:latin typeface="Times New Roman" panose="02020603050405020304" pitchFamily="18" charset="0"/>
                <a:cs typeface="Times New Roman" panose="02020603050405020304" pitchFamily="18" charset="0"/>
              </a:rPr>
              <a:t>code </a:t>
            </a:r>
            <a:br>
              <a:rPr lang="en-US" sz="3000" b="1" dirty="0">
                <a:solidFill>
                  <a:schemeClr val="accent4">
                    <a:lumMod val="50000"/>
                  </a:schemeClr>
                </a:solidFill>
                <a:latin typeface="Times New Roman" panose="02020603050405020304" pitchFamily="18" charset="0"/>
                <a:cs typeface="Times New Roman" panose="02020603050405020304" pitchFamily="18" charset="0"/>
              </a:rPr>
            </a:br>
            <a:r>
              <a:rPr sz="3000" dirty="0">
                <a:solidFill>
                  <a:schemeClr val="accent4">
                    <a:lumMod val="50000"/>
                  </a:schemeClr>
                </a:solidFill>
                <a:latin typeface="Times New Roman" panose="02020603050405020304" pitchFamily="18" charset="0"/>
                <a:cs typeface="Times New Roman" panose="02020603050405020304" pitchFamily="18" charset="0"/>
              </a:rPr>
              <a:t>with</a:t>
            </a:r>
            <a:r>
              <a:rPr sz="3000" spc="-9" dirty="0">
                <a:solidFill>
                  <a:schemeClr val="accent4">
                    <a:lumMod val="50000"/>
                  </a:schemeClr>
                </a:solidFill>
                <a:latin typeface="Times New Roman" panose="02020603050405020304" pitchFamily="18" charset="0"/>
                <a:cs typeface="Times New Roman" panose="02020603050405020304" pitchFamily="18" charset="0"/>
              </a:rPr>
              <a:t> the </a:t>
            </a:r>
            <a:r>
              <a:rPr sz="3000" b="1" spc="-9" dirty="0">
                <a:solidFill>
                  <a:schemeClr val="accent4">
                    <a:lumMod val="50000"/>
                  </a:schemeClr>
                </a:solidFill>
                <a:latin typeface="Times New Roman" panose="02020603050405020304" pitchFamily="18" charset="0"/>
                <a:cs typeface="Times New Roman" panose="02020603050405020304" pitchFamily="18" charset="0"/>
              </a:rPr>
              <a:t>new OOP</a:t>
            </a:r>
            <a:r>
              <a:rPr sz="3000" b="1" spc="-17" dirty="0">
                <a:solidFill>
                  <a:schemeClr val="accent4">
                    <a:lumMod val="50000"/>
                  </a:schemeClr>
                </a:solidFill>
                <a:latin typeface="Times New Roman" panose="02020603050405020304" pitchFamily="18" charset="0"/>
                <a:cs typeface="Times New Roman" panose="02020603050405020304" pitchFamily="18" charset="0"/>
              </a:rPr>
              <a:t> </a:t>
            </a:r>
            <a:r>
              <a:rPr sz="3000" b="1" dirty="0">
                <a:solidFill>
                  <a:schemeClr val="accent4">
                    <a:lumMod val="50000"/>
                  </a:schemeClr>
                </a:solidFill>
                <a:latin typeface="Times New Roman" panose="02020603050405020304" pitchFamily="18" charset="0"/>
                <a:cs typeface="Times New Roman" panose="02020603050405020304" pitchFamily="18" charset="0"/>
              </a:rPr>
              <a:t>code</a:t>
            </a:r>
            <a:r>
              <a:rPr sz="3000" dirty="0">
                <a:solidFill>
                  <a:schemeClr val="accent4">
                    <a:lumMod val="50000"/>
                  </a:schemeClr>
                </a:solidFill>
                <a:latin typeface="Times New Roman" panose="02020603050405020304" pitchFamily="18" charset="0"/>
                <a:cs typeface="Times New Roman" panose="02020603050405020304" pitchFamily="18" charset="0"/>
              </a:rPr>
              <a:t> </a:t>
            </a:r>
            <a:r>
              <a:rPr sz="3000" spc="-9" dirty="0">
                <a:solidFill>
                  <a:schemeClr val="accent4">
                    <a:lumMod val="50000"/>
                  </a:schemeClr>
                </a:solidFill>
                <a:latin typeface="Times New Roman" panose="02020603050405020304" pitchFamily="18" charset="0"/>
                <a:cs typeface="Times New Roman" panose="02020603050405020304" pitchFamily="18" charset="0"/>
              </a:rPr>
              <a:t>using </a:t>
            </a:r>
            <a:r>
              <a:rPr sz="3000" dirty="0">
                <a:solidFill>
                  <a:schemeClr val="accent4">
                    <a:lumMod val="50000"/>
                  </a:schemeClr>
                </a:solidFill>
                <a:latin typeface="Times New Roman" panose="02020603050405020304" pitchFamily="18" charset="0"/>
                <a:cs typeface="Times New Roman" panose="02020603050405020304" pitchFamily="18" charset="0"/>
              </a:rPr>
              <a:t>a</a:t>
            </a:r>
            <a:r>
              <a:rPr sz="3000" spc="-9" dirty="0">
                <a:solidFill>
                  <a:schemeClr val="accent4">
                    <a:lumMod val="50000"/>
                  </a:schemeClr>
                </a:solidFill>
                <a:latin typeface="Times New Roman" panose="02020603050405020304" pitchFamily="18" charset="0"/>
                <a:cs typeface="Times New Roman" panose="02020603050405020304" pitchFamily="18" charset="0"/>
              </a:rPr>
              <a:t> </a:t>
            </a:r>
            <a:r>
              <a:rPr sz="3000" dirty="0">
                <a:solidFill>
                  <a:schemeClr val="accent4">
                    <a:lumMod val="50000"/>
                  </a:schemeClr>
                </a:solidFill>
                <a:latin typeface="Times New Roman" panose="02020603050405020304" pitchFamily="18" charset="0"/>
                <a:cs typeface="Times New Roman" panose="02020603050405020304" pitchFamily="18" charset="0"/>
              </a:rPr>
              <a:t>class:</a:t>
            </a:r>
            <a:endParaRPr lang="en-US" sz="3000" dirty="0">
              <a:solidFill>
                <a:schemeClr val="accent4">
                  <a:lumMod val="50000"/>
                </a:schemeClr>
              </a:solidFill>
              <a:latin typeface="Times New Roman" panose="02020603050405020304" pitchFamily="18" charset="0"/>
              <a:cs typeface="Times New Roman" panose="02020603050405020304" pitchFamily="18" charset="0"/>
            </a:endParaRPr>
          </a:p>
          <a:p>
            <a:pPr marL="22577"/>
            <a:endParaRPr lang="en-US" sz="3000" dirty="0">
              <a:solidFill>
                <a:schemeClr val="accent4">
                  <a:lumMod val="50000"/>
                </a:schemeClr>
              </a:solidFill>
              <a:latin typeface="Times New Roman" panose="02020603050405020304" pitchFamily="18" charset="0"/>
              <a:cs typeface="Times New Roman" panose="02020603050405020304" pitchFamily="18" charset="0"/>
            </a:endParaRPr>
          </a:p>
          <a:p>
            <a:pPr marL="22577"/>
            <a:endParaRPr sz="1000" dirty="0">
              <a:solidFill>
                <a:schemeClr val="accent4">
                  <a:lumMod val="50000"/>
                </a:schemeClr>
              </a:solidFill>
              <a:latin typeface="Times New Roman" panose="02020603050405020304" pitchFamily="18" charset="0"/>
              <a:cs typeface="Times New Roman" panose="02020603050405020304" pitchFamily="18" charset="0"/>
            </a:endParaRPr>
          </a:p>
          <a:p>
            <a:pPr marL="428936" marR="4300652"/>
            <a:r>
              <a:rPr sz="2400" b="1" spc="-9" dirty="0">
                <a:solidFill>
                  <a:schemeClr val="accent5">
                    <a:lumMod val="50000"/>
                  </a:schemeClr>
                </a:solidFill>
                <a:latin typeface="Times New Roman" panose="02020603050405020304" pitchFamily="18" charset="0"/>
                <a:cs typeface="Times New Roman" panose="02020603050405020304" pitchFamily="18" charset="0"/>
              </a:rPr>
              <a:t># Our procedural code</a:t>
            </a:r>
            <a:r>
              <a:rPr sz="2400" b="1" dirty="0">
                <a:solidFill>
                  <a:schemeClr val="accent5">
                    <a:lumMod val="50000"/>
                  </a:schemeClr>
                </a:solidFill>
                <a:latin typeface="Times New Roman" panose="02020603050405020304" pitchFamily="18" charset="0"/>
                <a:cs typeface="Times New Roman" panose="02020603050405020304" pitchFamily="18" charset="0"/>
              </a:rPr>
              <a:t> </a:t>
            </a:r>
            <a:r>
              <a:rPr sz="2400" b="1" spc="-9" dirty="0">
                <a:solidFill>
                  <a:schemeClr val="accent5">
                    <a:lumMod val="50000"/>
                  </a:schemeClr>
                </a:solidFill>
                <a:latin typeface="Times New Roman" panose="02020603050405020304" pitchFamily="18" charset="0"/>
                <a:cs typeface="Times New Roman" panose="02020603050405020304" pitchFamily="18" charset="0"/>
              </a:rPr>
              <a:t>looked like this: </a:t>
            </a:r>
            <a:r>
              <a:rPr sz="2400" b="1" dirty="0">
                <a:solidFill>
                  <a:schemeClr val="accent5">
                    <a:lumMod val="50000"/>
                  </a:schemeClr>
                </a:solidFill>
                <a:latin typeface="Times New Roman" panose="02020603050405020304" pitchFamily="18" charset="0"/>
                <a:cs typeface="Times New Roman" panose="02020603050405020304" pitchFamily="18" charset="0"/>
              </a:rPr>
              <a:t> </a:t>
            </a:r>
            <a:endParaRPr lang="en-US" sz="2400" b="1" dirty="0">
              <a:solidFill>
                <a:schemeClr val="accent5">
                  <a:lumMod val="50000"/>
                </a:schemeClr>
              </a:solidFill>
              <a:latin typeface="Times New Roman" panose="02020603050405020304" pitchFamily="18" charset="0"/>
              <a:cs typeface="Times New Roman" panose="02020603050405020304" pitchFamily="18" charset="0"/>
            </a:endParaRPr>
          </a:p>
          <a:p>
            <a:pPr marL="428936" marR="6373094"/>
            <a:r>
              <a:rPr lang="en-US" sz="2500" spc="-9" dirty="0">
                <a:solidFill>
                  <a:schemeClr val="accent3">
                    <a:lumMod val="50000"/>
                  </a:schemeClr>
                </a:solidFill>
                <a:latin typeface="Times New Roman" panose="02020603050405020304" pitchFamily="18" charset="0"/>
                <a:cs typeface="Times New Roman" panose="02020603050405020304" pitchFamily="18" charset="0"/>
              </a:rPr>
              <a:t>#</a:t>
            </a:r>
            <a:r>
              <a:rPr lang="en-US" sz="2500" spc="-36" dirty="0">
                <a:solidFill>
                  <a:schemeClr val="accent3">
                    <a:lumMod val="50000"/>
                  </a:schemeClr>
                </a:solidFill>
                <a:latin typeface="Times New Roman" panose="02020603050405020304" pitchFamily="18" charset="0"/>
                <a:cs typeface="Times New Roman" panose="02020603050405020304" pitchFamily="18" charset="0"/>
              </a:rPr>
              <a:t> </a:t>
            </a:r>
            <a:r>
              <a:rPr lang="en-US" sz="2500" spc="-9" dirty="0">
                <a:solidFill>
                  <a:schemeClr val="accent3">
                    <a:lumMod val="50000"/>
                  </a:schemeClr>
                </a:solidFill>
                <a:latin typeface="Times New Roman" panose="02020603050405020304" pitchFamily="18" charset="0"/>
                <a:cs typeface="Times New Roman" panose="02020603050405020304" pitchFamily="18" charset="0"/>
              </a:rPr>
              <a:t>Button</a:t>
            </a:r>
            <a:r>
              <a:rPr lang="en-US" sz="2500" spc="-26" dirty="0">
                <a:solidFill>
                  <a:schemeClr val="accent3">
                    <a:lumMod val="50000"/>
                  </a:schemeClr>
                </a:solidFill>
                <a:latin typeface="Times New Roman" panose="02020603050405020304" pitchFamily="18" charset="0"/>
                <a:cs typeface="Times New Roman" panose="02020603050405020304" pitchFamily="18" charset="0"/>
              </a:rPr>
              <a:t> </a:t>
            </a:r>
            <a:r>
              <a:rPr lang="en-US" sz="2500" spc="-9" dirty="0">
                <a:solidFill>
                  <a:schemeClr val="accent3">
                    <a:lumMod val="50000"/>
                  </a:schemeClr>
                </a:solidFill>
                <a:latin typeface="Times New Roman" panose="02020603050405020304" pitchFamily="18" charset="0"/>
                <a:cs typeface="Times New Roman" panose="02020603050405020304" pitchFamily="18" charset="0"/>
              </a:rPr>
              <a:t>Click</a:t>
            </a:r>
            <a:r>
              <a:rPr lang="en-US" sz="2500" spc="-36" dirty="0">
                <a:solidFill>
                  <a:schemeClr val="accent3">
                    <a:lumMod val="50000"/>
                  </a:schemeClr>
                </a:solidFill>
                <a:latin typeface="Times New Roman" panose="02020603050405020304" pitchFamily="18" charset="0"/>
                <a:cs typeface="Times New Roman" panose="02020603050405020304" pitchFamily="18" charset="0"/>
              </a:rPr>
              <a:t> </a:t>
            </a:r>
            <a:r>
              <a:rPr lang="en-US" sz="2500" spc="-9" dirty="0">
                <a:solidFill>
                  <a:schemeClr val="accent3">
                    <a:lumMod val="50000"/>
                  </a:schemeClr>
                </a:solidFill>
                <a:latin typeface="Times New Roman" panose="02020603050405020304" pitchFamily="18" charset="0"/>
                <a:cs typeface="Times New Roman" panose="02020603050405020304" pitchFamily="18" charset="0"/>
              </a:rPr>
              <a:t>Function </a:t>
            </a:r>
            <a:r>
              <a:rPr lang="en-US" sz="2500" spc="-943" dirty="0">
                <a:latin typeface="Times New Roman" panose="02020603050405020304" pitchFamily="18" charset="0"/>
                <a:cs typeface="Times New Roman" panose="02020603050405020304" pitchFamily="18" charset="0"/>
              </a:rPr>
              <a:t> </a:t>
            </a:r>
          </a:p>
          <a:p>
            <a:pPr marL="428936" marR="6373094"/>
            <a:r>
              <a:rPr lang="en-US" sz="2500" spc="-9" dirty="0">
                <a:latin typeface="Times New Roman" panose="02020603050405020304" pitchFamily="18" charset="0"/>
                <a:cs typeface="Times New Roman" panose="02020603050405020304" pitchFamily="18" charset="0"/>
              </a:rPr>
              <a:t>def</a:t>
            </a:r>
            <a:r>
              <a:rPr lang="en-US" sz="2500" spc="-17" dirty="0">
                <a:latin typeface="Times New Roman" panose="02020603050405020304" pitchFamily="18" charset="0"/>
                <a:cs typeface="Times New Roman" panose="02020603050405020304" pitchFamily="18" charset="0"/>
              </a:rPr>
              <a:t> </a:t>
            </a:r>
            <a:r>
              <a:rPr lang="en-US" sz="2500" spc="-9" dirty="0" err="1">
                <a:latin typeface="Times New Roman" panose="02020603050405020304" pitchFamily="18" charset="0"/>
                <a:cs typeface="Times New Roman" panose="02020603050405020304" pitchFamily="18" charset="0"/>
              </a:rPr>
              <a:t>click_me</a:t>
            </a:r>
            <a:r>
              <a:rPr lang="en-US" sz="2500" spc="-9">
                <a:latin typeface="Times New Roman" panose="02020603050405020304" pitchFamily="18" charset="0"/>
                <a:cs typeface="Times New Roman" panose="02020603050405020304" pitchFamily="18" charset="0"/>
              </a:rPr>
              <a:t>():</a:t>
            </a:r>
            <a:endParaRPr lang="en-US" sz="2500">
              <a:latin typeface="Times New Roman" panose="02020603050405020304" pitchFamily="18" charset="0"/>
              <a:cs typeface="Times New Roman" panose="02020603050405020304" pitchFamily="18" charset="0"/>
            </a:endParaRPr>
          </a:p>
          <a:p>
            <a:pPr marL="916569" marR="2472030"/>
            <a:r>
              <a:rPr sz="2500" spc="-9">
                <a:latin typeface="Times New Roman" panose="02020603050405020304" pitchFamily="18" charset="0"/>
                <a:cs typeface="Times New Roman" panose="02020603050405020304" pitchFamily="18" charset="0"/>
              </a:rPr>
              <a:t>action</a:t>
            </a:r>
            <a:r>
              <a:rPr sz="2500" spc="-9" dirty="0">
                <a:latin typeface="Times New Roman" panose="02020603050405020304" pitchFamily="18" charset="0"/>
                <a:cs typeface="Times New Roman" panose="02020603050405020304" pitchFamily="18" charset="0"/>
              </a:rPr>
              <a:t>.configure(text='Hello</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name.get()</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dirty="0">
                <a:latin typeface="Times New Roman" panose="02020603050405020304" pitchFamily="18" charset="0"/>
                <a:cs typeface="Times New Roman" panose="02020603050405020304" pitchFamily="18" charset="0"/>
              </a:rPr>
              <a:t> </a:t>
            </a:r>
            <a:r>
              <a:rPr sz="2500" spc="-9">
                <a:latin typeface="Times New Roman" panose="02020603050405020304" pitchFamily="18" charset="0"/>
                <a:cs typeface="Times New Roman" panose="02020603050405020304" pitchFamily="18" charset="0"/>
              </a:rPr>
              <a:t>'</a:t>
            </a:r>
            <a:r>
              <a:rPr sz="2500">
                <a:latin typeface="Times New Roman" panose="02020603050405020304" pitchFamily="18" charset="0"/>
                <a:cs typeface="Times New Roman" panose="02020603050405020304" pitchFamily="18" charset="0"/>
              </a:rPr>
              <a:t> </a:t>
            </a:r>
            <a:r>
              <a:rPr sz="2500" spc="-9">
                <a:latin typeface="Times New Roman" panose="02020603050405020304" pitchFamily="18" charset="0"/>
                <a:cs typeface="Times New Roman" panose="02020603050405020304" pitchFamily="18" charset="0"/>
              </a:rPr>
              <a:t>+number</a:t>
            </a:r>
            <a:r>
              <a:rPr sz="2500" spc="-9" dirty="0">
                <a:latin typeface="Times New Roman" panose="02020603050405020304" pitchFamily="18" charset="0"/>
                <a:cs typeface="Times New Roman" panose="02020603050405020304" pitchFamily="18" charset="0"/>
              </a:rPr>
              <a:t>_chosen.get())</a:t>
            </a:r>
            <a:endParaRPr sz="2500">
              <a:latin typeface="Times New Roman" panose="02020603050405020304" pitchFamily="18" charset="0"/>
              <a:cs typeface="Times New Roman" panose="02020603050405020304" pitchFamily="18" charset="0"/>
            </a:endParaRPr>
          </a:p>
          <a:p>
            <a:pPr>
              <a:spcBef>
                <a:spcPts val="53"/>
              </a:spcBef>
            </a:pPr>
            <a:endParaRPr sz="2500">
              <a:latin typeface="Times New Roman" panose="02020603050405020304" pitchFamily="18" charset="0"/>
              <a:cs typeface="Times New Roman" panose="02020603050405020304" pitchFamily="18" charset="0"/>
            </a:endParaRPr>
          </a:p>
          <a:p>
            <a:pPr marL="428936" marR="5397828"/>
            <a:r>
              <a:rPr sz="2500" spc="-9" dirty="0">
                <a:solidFill>
                  <a:schemeClr val="accent3">
                    <a:lumMod val="50000"/>
                  </a:schemeClr>
                </a:solidFill>
                <a:latin typeface="Times New Roman" panose="02020603050405020304" pitchFamily="18" charset="0"/>
                <a:cs typeface="Times New Roman" panose="02020603050405020304" pitchFamily="18" charset="0"/>
              </a:rPr>
              <a:t>#</a:t>
            </a:r>
            <a:r>
              <a:rPr sz="2500" spc="-17"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Adding</a:t>
            </a:r>
            <a:r>
              <a:rPr sz="2500" spc="-17"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 Textbox</a:t>
            </a:r>
            <a:r>
              <a:rPr sz="2500" spc="-17"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Entry</a:t>
            </a:r>
            <a:r>
              <a:rPr sz="2500" spc="-17" dirty="0">
                <a:solidFill>
                  <a:schemeClr val="accent3">
                    <a:lumMod val="50000"/>
                  </a:schemeClr>
                </a:solidFill>
                <a:latin typeface="Times New Roman" panose="02020603050405020304" pitchFamily="18" charset="0"/>
                <a:cs typeface="Times New Roman" panose="02020603050405020304" pitchFamily="18" charset="0"/>
              </a:rPr>
              <a:t> </a:t>
            </a:r>
            <a:r>
              <a:rPr sz="2500" spc="-9">
                <a:solidFill>
                  <a:schemeClr val="accent3">
                    <a:lumMod val="50000"/>
                  </a:schemeClr>
                </a:solidFill>
                <a:latin typeface="Times New Roman" panose="02020603050405020304" pitchFamily="18" charset="0"/>
                <a:cs typeface="Times New Roman" panose="02020603050405020304" pitchFamily="18" charset="0"/>
              </a:rPr>
              <a:t>widget </a:t>
            </a:r>
            <a:r>
              <a:rPr sz="2500" spc="-943">
                <a:latin typeface="Times New Roman" panose="02020603050405020304" pitchFamily="18" charset="0"/>
                <a:cs typeface="Times New Roman" panose="02020603050405020304" pitchFamily="18" charset="0"/>
              </a:rPr>
              <a:t> </a:t>
            </a:r>
            <a:endParaRPr lang="en-US" sz="2500" spc="-943">
              <a:latin typeface="Times New Roman" panose="02020603050405020304" pitchFamily="18" charset="0"/>
              <a:cs typeface="Times New Roman" panose="02020603050405020304" pitchFamily="18" charset="0"/>
            </a:endParaRPr>
          </a:p>
          <a:p>
            <a:pPr marL="428936" marR="5397828"/>
            <a:r>
              <a:rPr sz="2500" spc="-9">
                <a:latin typeface="Times New Roman" panose="02020603050405020304" pitchFamily="18" charset="0"/>
                <a:cs typeface="Times New Roman" panose="02020603050405020304" pitchFamily="18" charset="0"/>
              </a:rPr>
              <a:t>name</a:t>
            </a:r>
            <a:r>
              <a:rPr sz="2500" spc="-17">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 tk.StringVar()</a:t>
            </a:r>
            <a:endParaRPr sz="2500">
              <a:latin typeface="Times New Roman" panose="02020603050405020304" pitchFamily="18" charset="0"/>
              <a:cs typeface="Times New Roman" panose="02020603050405020304" pitchFamily="18" charset="0"/>
            </a:endParaRPr>
          </a:p>
          <a:p>
            <a:pPr marL="428936" marR="1740577"/>
            <a:r>
              <a:rPr sz="2500" spc="-9" dirty="0">
                <a:latin typeface="Times New Roman" panose="02020603050405020304" pitchFamily="18" charset="0"/>
                <a:cs typeface="Times New Roman" panose="02020603050405020304" pitchFamily="18" charset="0"/>
              </a:rPr>
              <a:t>name_entered</a:t>
            </a:r>
            <a:r>
              <a:rPr sz="2500" spc="17"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spc="17"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ttk.Entry(mighty,</a:t>
            </a:r>
            <a:r>
              <a:rPr sz="2500" spc="17"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width=12,</a:t>
            </a:r>
            <a:r>
              <a:rPr sz="2500" spc="26"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textvariable=name</a:t>
            </a:r>
            <a:r>
              <a:rPr sz="2500" spc="-9">
                <a:latin typeface="Times New Roman" panose="02020603050405020304" pitchFamily="18" charset="0"/>
                <a:cs typeface="Times New Roman" panose="02020603050405020304" pitchFamily="18" charset="0"/>
              </a:rPr>
              <a:t>) </a:t>
            </a:r>
            <a:r>
              <a:rPr sz="2500" spc="-943">
                <a:latin typeface="Times New Roman" panose="02020603050405020304" pitchFamily="18" charset="0"/>
                <a:cs typeface="Times New Roman" panose="02020603050405020304" pitchFamily="18" charset="0"/>
              </a:rPr>
              <a:t> </a:t>
            </a:r>
            <a:endParaRPr lang="en-US" sz="2500" spc="-943">
              <a:latin typeface="Times New Roman" panose="02020603050405020304" pitchFamily="18" charset="0"/>
              <a:cs typeface="Times New Roman" panose="02020603050405020304" pitchFamily="18" charset="0"/>
            </a:endParaRPr>
          </a:p>
          <a:p>
            <a:pPr marL="428936" marR="1740577"/>
            <a:r>
              <a:rPr sz="2500" spc="-9">
                <a:latin typeface="Times New Roman" panose="02020603050405020304" pitchFamily="18" charset="0"/>
                <a:cs typeface="Times New Roman" panose="02020603050405020304" pitchFamily="18" charset="0"/>
              </a:rPr>
              <a:t>name</a:t>
            </a:r>
            <a:r>
              <a:rPr sz="2500" spc="-9" dirty="0">
                <a:latin typeface="Times New Roman" panose="02020603050405020304" pitchFamily="18" charset="0"/>
                <a:cs typeface="Times New Roman" panose="02020603050405020304" pitchFamily="18" charset="0"/>
              </a:rPr>
              <a:t>_entered.grid(column=0, row=1,</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sticky=</a:t>
            </a:r>
            <a:r>
              <a:rPr sz="2500" spc="-9">
                <a:latin typeface="Times New Roman" panose="02020603050405020304" pitchFamily="18" charset="0"/>
                <a:cs typeface="Times New Roman" panose="02020603050405020304" pitchFamily="18" charset="0"/>
              </a:rPr>
              <a:t>'W')</a:t>
            </a:r>
            <a:endParaRPr sz="250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F28C089E-54A1-F9AF-363F-EBA7A1FC66B9}"/>
              </a:ext>
            </a:extLst>
          </p:cNvPr>
          <p:cNvSpPr txBox="1"/>
          <p:nvPr/>
        </p:nvSpPr>
        <p:spPr>
          <a:xfrm>
            <a:off x="1066800" y="15240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8" name="Slide Number Placeholder 7">
            <a:extLst>
              <a:ext uri="{FF2B5EF4-FFF2-40B4-BE49-F238E27FC236}">
                <a16:creationId xmlns:a16="http://schemas.microsoft.com/office/drawing/2014/main" id="{9E200A39-2C89-67F6-712B-76D79DFF4BA7}"/>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40</a:t>
            </a:fld>
            <a:r>
              <a:rPr spc="-53"/>
              <a:t> </a:t>
            </a:r>
            <a:r>
              <a:t>]</a:t>
            </a:r>
            <a:endParaRPr dirty="0"/>
          </a:p>
        </p:txBody>
      </p:sp>
    </p:spTree>
    <p:extLst>
      <p:ext uri="{BB962C8B-B14F-4D97-AF65-F5344CB8AC3E}">
        <p14:creationId xmlns:p14="http://schemas.microsoft.com/office/powerpoint/2010/main" val="1323915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55512" y="44867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0" y="3021482"/>
            <a:ext cx="10058400" cy="407518"/>
          </a:xfrm>
          <a:prstGeom prst="rect">
            <a:avLst/>
          </a:prstGeom>
        </p:spPr>
        <p:txBody>
          <a:bodyPr vert="horz" wrap="square" lIns="0" tIns="22577" rIns="0" bIns="0" rtlCol="0">
            <a:spAutoFit/>
          </a:bodyPr>
          <a:lstStyle/>
          <a:p>
            <a:pPr marL="428936"/>
            <a:r>
              <a:rPr sz="2500" spc="-9">
                <a:latin typeface="Times New Roman" panose="02020603050405020304" pitchFamily="18" charset="0"/>
                <a:cs typeface="Times New Roman" panose="02020603050405020304" pitchFamily="18" charset="0"/>
              </a:rPr>
              <a:t>ttk</a:t>
            </a:r>
            <a:r>
              <a:rPr sz="2500" spc="-9" dirty="0">
                <a:latin typeface="Times New Roman" panose="02020603050405020304" pitchFamily="18" charset="0"/>
                <a:cs typeface="Times New Roman" panose="02020603050405020304" pitchFamily="18" charset="0"/>
              </a:rPr>
              <a:t>.Label(mighty,</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text="Choose</a:t>
            </a:r>
            <a:r>
              <a:rPr sz="2500" spc="17"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a:t>
            </a:r>
            <a:r>
              <a:rPr sz="2500" spc="17"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number:").grid(column=1,</a:t>
            </a:r>
            <a:r>
              <a:rPr sz="2500" spc="17"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row=0)</a:t>
            </a:r>
            <a:endParaRPr sz="250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F28C089E-54A1-F9AF-363F-EBA7A1FC66B9}"/>
              </a:ext>
            </a:extLst>
          </p:cNvPr>
          <p:cNvSpPr txBox="1"/>
          <p:nvPr/>
        </p:nvSpPr>
        <p:spPr>
          <a:xfrm>
            <a:off x="1066800" y="15240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5" name="object 7">
            <a:extLst>
              <a:ext uri="{FF2B5EF4-FFF2-40B4-BE49-F238E27FC236}">
                <a16:creationId xmlns:a16="http://schemas.microsoft.com/office/drawing/2014/main" id="{2B9513C1-9F64-61C5-B831-40F2BCD94334}"/>
              </a:ext>
            </a:extLst>
          </p:cNvPr>
          <p:cNvSpPr txBox="1"/>
          <p:nvPr/>
        </p:nvSpPr>
        <p:spPr>
          <a:xfrm>
            <a:off x="457200" y="3595934"/>
            <a:ext cx="11963400" cy="2728666"/>
          </a:xfrm>
          <a:prstGeom prst="rect">
            <a:avLst/>
          </a:prstGeom>
        </p:spPr>
        <p:txBody>
          <a:bodyPr vert="horz" wrap="square" lIns="0" tIns="22577" rIns="0" bIns="0" rtlCol="0">
            <a:spAutoFit/>
          </a:bodyPr>
          <a:lstStyle/>
          <a:p>
            <a:pPr marL="22577">
              <a:spcBef>
                <a:spcPts val="177"/>
              </a:spcBef>
            </a:pPr>
            <a:r>
              <a:rPr sz="2500" spc="-9" dirty="0">
                <a:latin typeface="Times New Roman" panose="02020603050405020304" pitchFamily="18" charset="0"/>
                <a:cs typeface="Times New Roman" panose="02020603050405020304" pitchFamily="18" charset="0"/>
              </a:rPr>
              <a:t>number</a:t>
            </a:r>
            <a:r>
              <a:rPr sz="2500" spc="-26"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spc="-26"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tk.StringVar()</a:t>
            </a:r>
            <a:endParaRPr sz="2500">
              <a:latin typeface="Times New Roman" panose="02020603050405020304" pitchFamily="18" charset="0"/>
              <a:cs typeface="Times New Roman" panose="02020603050405020304" pitchFamily="18" charset="0"/>
            </a:endParaRPr>
          </a:p>
          <a:p>
            <a:pPr marL="22577" marR="9030"/>
            <a:r>
              <a:rPr sz="2500" spc="-9" dirty="0">
                <a:latin typeface="Times New Roman" panose="02020603050405020304" pitchFamily="18" charset="0"/>
                <a:cs typeface="Times New Roman" panose="02020603050405020304" pitchFamily="18" charset="0"/>
              </a:rPr>
              <a:t>number_chosen</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ttk.Combobox(mighty,</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width=12, </a:t>
            </a:r>
            <a:r>
              <a:rPr sz="2500" spc="-943"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textvariable=number, state='readonly') </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number_chosen['values'] =</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(1, 2,</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4,</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42, 100</a:t>
            </a:r>
            <a:r>
              <a:rPr sz="2500" spc="-9">
                <a:latin typeface="Times New Roman" panose="02020603050405020304" pitchFamily="18" charset="0"/>
                <a:cs typeface="Times New Roman" panose="02020603050405020304" pitchFamily="18" charset="0"/>
              </a:rPr>
              <a:t>) </a:t>
            </a:r>
            <a:r>
              <a:rPr sz="250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a:p>
            <a:pPr marL="22577" marR="9030"/>
            <a:r>
              <a:rPr sz="2500" spc="-9">
                <a:latin typeface="Times New Roman" panose="02020603050405020304" pitchFamily="18" charset="0"/>
                <a:cs typeface="Times New Roman" panose="02020603050405020304" pitchFamily="18" charset="0"/>
              </a:rPr>
              <a:t>number</a:t>
            </a:r>
            <a:r>
              <a:rPr sz="2500" spc="-9" dirty="0">
                <a:latin typeface="Times New Roman" panose="02020603050405020304" pitchFamily="18" charset="0"/>
                <a:cs typeface="Times New Roman" panose="02020603050405020304" pitchFamily="18" charset="0"/>
              </a:rPr>
              <a:t>_chosen.grid(column=1, row=1</a:t>
            </a:r>
            <a:r>
              <a:rPr sz="2500" spc="-9">
                <a:latin typeface="Times New Roman" panose="02020603050405020304" pitchFamily="18" charset="0"/>
                <a:cs typeface="Times New Roman" panose="02020603050405020304" pitchFamily="18" charset="0"/>
              </a:rPr>
              <a:t>) </a:t>
            </a:r>
            <a:r>
              <a:rPr sz="250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a:p>
            <a:pPr marL="22577" marR="9030"/>
            <a:r>
              <a:rPr sz="2500" spc="-9">
                <a:latin typeface="Times New Roman" panose="02020603050405020304" pitchFamily="18" charset="0"/>
                <a:cs typeface="Times New Roman" panose="02020603050405020304" pitchFamily="18" charset="0"/>
              </a:rPr>
              <a:t>number</a:t>
            </a:r>
            <a:r>
              <a:rPr sz="2500" spc="-9" dirty="0">
                <a:latin typeface="Times New Roman" panose="02020603050405020304" pitchFamily="18" charset="0"/>
                <a:cs typeface="Times New Roman" panose="02020603050405020304" pitchFamily="18" charset="0"/>
              </a:rPr>
              <a:t>_chosen.current(0)</a:t>
            </a:r>
            <a:endParaRPr sz="2500">
              <a:latin typeface="Times New Roman" panose="02020603050405020304" pitchFamily="18" charset="0"/>
              <a:cs typeface="Times New Roman" panose="02020603050405020304" pitchFamily="18" charset="0"/>
            </a:endParaRPr>
          </a:p>
          <a:p>
            <a:pPr marL="22577"/>
            <a:r>
              <a:rPr sz="2500" spc="-9" dirty="0">
                <a:solidFill>
                  <a:schemeClr val="accent3">
                    <a:lumMod val="50000"/>
                  </a:schemeClr>
                </a:solidFill>
                <a:latin typeface="Times New Roman" panose="02020603050405020304" pitchFamily="18" charset="0"/>
                <a:cs typeface="Times New Roman" panose="02020603050405020304" pitchFamily="18" charset="0"/>
              </a:rPr>
              <a:t>#</a:t>
            </a:r>
            <a:r>
              <a:rPr sz="2500" spc="-71"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t>
            </a:r>
            <a:endParaRPr sz="2500">
              <a:solidFill>
                <a:schemeClr val="accent3">
                  <a:lumMod val="50000"/>
                </a:schemeClr>
              </a:solidFill>
              <a:latin typeface="Times New Roman" panose="02020603050405020304" pitchFamily="18" charset="0"/>
              <a:cs typeface="Times New Roman" panose="02020603050405020304" pitchFamily="18" charset="0"/>
            </a:endParaRPr>
          </a:p>
          <a:p>
            <a:pPr>
              <a:spcBef>
                <a:spcPts val="53"/>
              </a:spcBef>
            </a:pPr>
            <a:endParaRPr sz="25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7EA78FA-575A-4EC6-76B1-1C048BD0B71C}"/>
              </a:ext>
            </a:extLst>
          </p:cNvPr>
          <p:cNvSpPr txBox="1"/>
          <p:nvPr/>
        </p:nvSpPr>
        <p:spPr>
          <a:xfrm>
            <a:off x="0" y="1295400"/>
            <a:ext cx="7543800" cy="1631216"/>
          </a:xfrm>
          <a:prstGeom prst="rect">
            <a:avLst/>
          </a:prstGeom>
          <a:noFill/>
        </p:spPr>
        <p:txBody>
          <a:bodyPr wrap="square">
            <a:spAutoFit/>
          </a:bodyPr>
          <a:lstStyle/>
          <a:p>
            <a:pPr marL="428936"/>
            <a:r>
              <a:rPr lang="en-US" sz="2500" spc="-9">
                <a:solidFill>
                  <a:schemeClr val="accent3">
                    <a:lumMod val="50000"/>
                  </a:schemeClr>
                </a:solidFill>
                <a:latin typeface="Times New Roman" panose="02020603050405020304" pitchFamily="18" charset="0"/>
                <a:cs typeface="Times New Roman" panose="02020603050405020304" pitchFamily="18" charset="0"/>
              </a:rPr>
              <a:t>#</a:t>
            </a:r>
            <a:r>
              <a:rPr lang="en-US" sz="2500" spc="-36">
                <a:solidFill>
                  <a:schemeClr val="accent3">
                    <a:lumMod val="50000"/>
                  </a:schemeClr>
                </a:solidFill>
                <a:latin typeface="Times New Roman" panose="02020603050405020304" pitchFamily="18" charset="0"/>
                <a:cs typeface="Times New Roman" panose="02020603050405020304" pitchFamily="18" charset="0"/>
              </a:rPr>
              <a:t> </a:t>
            </a:r>
            <a:r>
              <a:rPr lang="en-US" sz="2500" spc="-9">
                <a:solidFill>
                  <a:schemeClr val="accent3">
                    <a:lumMod val="50000"/>
                  </a:schemeClr>
                </a:solidFill>
                <a:latin typeface="Times New Roman" panose="02020603050405020304" pitchFamily="18" charset="0"/>
                <a:cs typeface="Times New Roman" panose="02020603050405020304" pitchFamily="18" charset="0"/>
              </a:rPr>
              <a:t>Adding</a:t>
            </a:r>
            <a:r>
              <a:rPr lang="en-US" sz="2500" spc="-26">
                <a:solidFill>
                  <a:schemeClr val="accent3">
                    <a:lumMod val="50000"/>
                  </a:schemeClr>
                </a:solidFill>
                <a:latin typeface="Times New Roman" panose="02020603050405020304" pitchFamily="18" charset="0"/>
                <a:cs typeface="Times New Roman" panose="02020603050405020304" pitchFamily="18" charset="0"/>
              </a:rPr>
              <a:t> </a:t>
            </a:r>
            <a:r>
              <a:rPr lang="en-US" sz="2500" spc="-9">
                <a:solidFill>
                  <a:schemeClr val="accent3">
                    <a:lumMod val="50000"/>
                  </a:schemeClr>
                </a:solidFill>
                <a:latin typeface="Times New Roman" panose="02020603050405020304" pitchFamily="18" charset="0"/>
                <a:cs typeface="Times New Roman" panose="02020603050405020304" pitchFamily="18" charset="0"/>
              </a:rPr>
              <a:t>a</a:t>
            </a:r>
            <a:r>
              <a:rPr lang="en-US" sz="2500" spc="-26">
                <a:solidFill>
                  <a:schemeClr val="accent3">
                    <a:lumMod val="50000"/>
                  </a:schemeClr>
                </a:solidFill>
                <a:latin typeface="Times New Roman" panose="02020603050405020304" pitchFamily="18" charset="0"/>
                <a:cs typeface="Times New Roman" panose="02020603050405020304" pitchFamily="18" charset="0"/>
              </a:rPr>
              <a:t> </a:t>
            </a:r>
            <a:r>
              <a:rPr lang="en-US" sz="2500" spc="-9">
                <a:solidFill>
                  <a:schemeClr val="accent3">
                    <a:lumMod val="50000"/>
                  </a:schemeClr>
                </a:solidFill>
                <a:latin typeface="Times New Roman" panose="02020603050405020304" pitchFamily="18" charset="0"/>
                <a:cs typeface="Times New Roman" panose="02020603050405020304" pitchFamily="18" charset="0"/>
              </a:rPr>
              <a:t>Button</a:t>
            </a:r>
            <a:endParaRPr lang="en-US" sz="2500">
              <a:solidFill>
                <a:schemeClr val="accent3">
                  <a:lumMod val="50000"/>
                </a:schemeClr>
              </a:solidFill>
              <a:latin typeface="Times New Roman" panose="02020603050405020304" pitchFamily="18" charset="0"/>
              <a:cs typeface="Times New Roman" panose="02020603050405020304" pitchFamily="18" charset="0"/>
            </a:endParaRPr>
          </a:p>
          <a:p>
            <a:pPr marL="428936" marR="1496763"/>
            <a:r>
              <a:rPr lang="en-US" sz="2500" spc="-9">
                <a:latin typeface="Times New Roman" panose="02020603050405020304" pitchFamily="18" charset="0"/>
                <a:cs typeface="Times New Roman" panose="02020603050405020304" pitchFamily="18" charset="0"/>
              </a:rPr>
              <a:t>action</a:t>
            </a:r>
            <a:r>
              <a:rPr lang="en-US" sz="2500" spc="9">
                <a:latin typeface="Times New Roman" panose="02020603050405020304" pitchFamily="18" charset="0"/>
                <a:cs typeface="Times New Roman" panose="02020603050405020304" pitchFamily="18" charset="0"/>
              </a:rPr>
              <a:t> </a:t>
            </a:r>
            <a:r>
              <a:rPr lang="en-US" sz="2500" spc="-9">
                <a:latin typeface="Times New Roman" panose="02020603050405020304" pitchFamily="18" charset="0"/>
                <a:cs typeface="Times New Roman" panose="02020603050405020304" pitchFamily="18" charset="0"/>
              </a:rPr>
              <a:t>=</a:t>
            </a:r>
            <a:r>
              <a:rPr lang="en-US" sz="2500" spc="17">
                <a:latin typeface="Times New Roman" panose="02020603050405020304" pitchFamily="18" charset="0"/>
                <a:cs typeface="Times New Roman" panose="02020603050405020304" pitchFamily="18" charset="0"/>
              </a:rPr>
              <a:t> </a:t>
            </a:r>
            <a:r>
              <a:rPr lang="en-US" sz="2500" spc="-9">
                <a:latin typeface="Times New Roman" panose="02020603050405020304" pitchFamily="18" charset="0"/>
                <a:cs typeface="Times New Roman" panose="02020603050405020304" pitchFamily="18" charset="0"/>
              </a:rPr>
              <a:t>ttk.Button(mighty,</a:t>
            </a:r>
            <a:r>
              <a:rPr lang="en-US" sz="2500" spc="17">
                <a:latin typeface="Times New Roman" panose="02020603050405020304" pitchFamily="18" charset="0"/>
                <a:cs typeface="Times New Roman" panose="02020603050405020304" pitchFamily="18" charset="0"/>
              </a:rPr>
              <a:t> </a:t>
            </a:r>
            <a:r>
              <a:rPr lang="en-US" sz="2500" spc="-9">
                <a:latin typeface="Times New Roman" panose="02020603050405020304" pitchFamily="18" charset="0"/>
                <a:cs typeface="Times New Roman" panose="02020603050405020304" pitchFamily="18" charset="0"/>
              </a:rPr>
              <a:t>text="Click</a:t>
            </a:r>
            <a:r>
              <a:rPr lang="en-US" sz="2500" spc="17">
                <a:latin typeface="Times New Roman" panose="02020603050405020304" pitchFamily="18" charset="0"/>
                <a:cs typeface="Times New Roman" panose="02020603050405020304" pitchFamily="18" charset="0"/>
              </a:rPr>
              <a:t> </a:t>
            </a:r>
            <a:r>
              <a:rPr lang="en-US" sz="2500" spc="-9">
                <a:latin typeface="Times New Roman" panose="02020603050405020304" pitchFamily="18" charset="0"/>
                <a:cs typeface="Times New Roman" panose="02020603050405020304" pitchFamily="18" charset="0"/>
              </a:rPr>
              <a:t>Me!",</a:t>
            </a:r>
            <a:r>
              <a:rPr lang="en-US" sz="2500" spc="17">
                <a:latin typeface="Times New Roman" panose="02020603050405020304" pitchFamily="18" charset="0"/>
                <a:cs typeface="Times New Roman" panose="02020603050405020304" pitchFamily="18" charset="0"/>
              </a:rPr>
              <a:t> </a:t>
            </a:r>
            <a:r>
              <a:rPr lang="en-US" sz="2500" spc="-9">
                <a:latin typeface="Times New Roman" panose="02020603050405020304" pitchFamily="18" charset="0"/>
                <a:cs typeface="Times New Roman" panose="02020603050405020304" pitchFamily="18" charset="0"/>
              </a:rPr>
              <a:t>command=click_me) </a:t>
            </a:r>
            <a:r>
              <a:rPr lang="en-US" sz="2500" spc="-943">
                <a:latin typeface="Times New Roman" panose="02020603050405020304" pitchFamily="18" charset="0"/>
                <a:cs typeface="Times New Roman" panose="02020603050405020304" pitchFamily="18" charset="0"/>
              </a:rPr>
              <a:t> </a:t>
            </a:r>
          </a:p>
          <a:p>
            <a:pPr marL="428936" marR="1496763"/>
            <a:r>
              <a:rPr lang="en-US" sz="2500" spc="-9">
                <a:latin typeface="Times New Roman" panose="02020603050405020304" pitchFamily="18" charset="0"/>
                <a:cs typeface="Times New Roman" panose="02020603050405020304" pitchFamily="18" charset="0"/>
              </a:rPr>
              <a:t>action.grid(column=2, row=1)</a:t>
            </a:r>
            <a:endParaRPr lang="en-US" sz="25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F4A0EC4-3259-694F-733C-BDEBDB837072}"/>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41</a:t>
            </a:fld>
            <a:r>
              <a:rPr spc="-53"/>
              <a:t> </a:t>
            </a:r>
            <a:r>
              <a:t>]</a:t>
            </a:r>
            <a:endParaRPr dirty="0"/>
          </a:p>
        </p:txBody>
      </p:sp>
    </p:spTree>
    <p:extLst>
      <p:ext uri="{BB962C8B-B14F-4D97-AF65-F5344CB8AC3E}">
        <p14:creationId xmlns:p14="http://schemas.microsoft.com/office/powerpoint/2010/main" val="2611546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7620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7620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43925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8" name="object 8"/>
          <p:cNvSpPr txBox="1"/>
          <p:nvPr/>
        </p:nvSpPr>
        <p:spPr>
          <a:xfrm>
            <a:off x="3276600" y="1752600"/>
            <a:ext cx="5331294" cy="407518"/>
          </a:xfrm>
          <a:prstGeom prst="rect">
            <a:avLst/>
          </a:prstGeom>
        </p:spPr>
        <p:txBody>
          <a:bodyPr vert="horz" wrap="square" lIns="0" tIns="22577" rIns="0" bIns="0" rtlCol="0">
            <a:spAutoFit/>
          </a:bodyPr>
          <a:lstStyle/>
          <a:p>
            <a:pPr marL="22577">
              <a:spcBef>
                <a:spcPts val="177"/>
              </a:spcBef>
            </a:pPr>
            <a:r>
              <a:rPr sz="2500" spc="-9" dirty="0">
                <a:solidFill>
                  <a:schemeClr val="accent3">
                    <a:lumMod val="50000"/>
                  </a:schemeClr>
                </a:solidFill>
                <a:latin typeface="Times New Roman" panose="02020603050405020304" pitchFamily="18" charset="0"/>
                <a:cs typeface="Times New Roman" panose="02020603050405020304" pitchFamily="18" charset="0"/>
              </a:rPr>
              <a:t>#</a:t>
            </a:r>
            <a:r>
              <a:rPr sz="2500" spc="-53"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Initializer</a:t>
            </a:r>
            <a:r>
              <a:rPr sz="2500" spc="-45"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method</a:t>
            </a:r>
            <a:endParaRPr sz="250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327440" y="1749768"/>
            <a:ext cx="9632809" cy="2715842"/>
          </a:xfrm>
          <a:prstGeom prst="rect">
            <a:avLst/>
          </a:prstGeom>
        </p:spPr>
        <p:txBody>
          <a:bodyPr vert="horz" wrap="square" lIns="0" tIns="22577" rIns="0" bIns="0" rtlCol="0">
            <a:spAutoFit/>
          </a:bodyPr>
          <a:lstStyle/>
          <a:p>
            <a:pPr marL="22577">
              <a:spcBef>
                <a:spcPts val="177"/>
              </a:spcBef>
            </a:pPr>
            <a:r>
              <a:rPr sz="2500" spc="-9" dirty="0">
                <a:latin typeface="Times New Roman" panose="02020603050405020304" pitchFamily="18" charset="0"/>
                <a:cs typeface="Times New Roman" panose="02020603050405020304" pitchFamily="18" charset="0"/>
              </a:rPr>
              <a:t>def</a:t>
            </a:r>
            <a:r>
              <a:rPr sz="2500" u="sng" spc="1929" dirty="0">
                <a:uFill>
                  <a:solidFill>
                    <a:srgbClr val="000000"/>
                  </a:solidFill>
                </a:uFill>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init</a:t>
            </a:r>
            <a:r>
              <a:rPr sz="2500" u="sng" spc="889" dirty="0">
                <a:uFill>
                  <a:solidFill>
                    <a:srgbClr val="000000"/>
                  </a:solidFill>
                </a:uFill>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(self):</a:t>
            </a:r>
            <a:endParaRPr sz="2500" dirty="0">
              <a:latin typeface="Times New Roman" panose="02020603050405020304" pitchFamily="18" charset="0"/>
              <a:cs typeface="Times New Roman" panose="02020603050405020304" pitchFamily="18" charset="0"/>
            </a:endParaRPr>
          </a:p>
          <a:p>
            <a:pPr marL="510209" marR="1471930"/>
            <a:r>
              <a:rPr sz="2500" spc="-9" dirty="0">
                <a:latin typeface="Times New Roman" panose="02020603050405020304" pitchFamily="18" charset="0"/>
                <a:cs typeface="Times New Roman" panose="02020603050405020304" pitchFamily="18" charset="0"/>
              </a:rPr>
              <a:t># Create instance </a:t>
            </a:r>
            <a:endParaRPr lang="en-US" sz="2500" spc="-9" dirty="0">
              <a:latin typeface="Times New Roman" panose="02020603050405020304" pitchFamily="18" charset="0"/>
              <a:cs typeface="Times New Roman" panose="02020603050405020304" pitchFamily="18" charset="0"/>
            </a:endParaRPr>
          </a:p>
          <a:p>
            <a:pPr marL="510209" marR="1471930"/>
            <a:r>
              <a:rPr sz="2500" spc="-943"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self.win</a:t>
            </a:r>
            <a:r>
              <a:rPr sz="2500" spc="-62"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spc="-53"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tk.Tk()</a:t>
            </a:r>
            <a:endParaRPr sz="2500" dirty="0">
              <a:latin typeface="Times New Roman" panose="02020603050405020304" pitchFamily="18" charset="0"/>
              <a:cs typeface="Times New Roman" panose="02020603050405020304" pitchFamily="18" charset="0"/>
            </a:endParaRPr>
          </a:p>
          <a:p>
            <a:pPr marL="510209" marR="9030"/>
            <a:r>
              <a:rPr sz="2500" spc="-9" dirty="0">
                <a:latin typeface="Times New Roman" panose="02020603050405020304" pitchFamily="18" charset="0"/>
                <a:cs typeface="Times New Roman" panose="02020603050405020304" pitchFamily="18" charset="0"/>
              </a:rPr>
              <a:t>ToolTip(self.win,</a:t>
            </a:r>
            <a:r>
              <a:rPr sz="2500" spc="-26"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'Hello</a:t>
            </a:r>
            <a:r>
              <a:rPr sz="2500" spc="-26"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GUI')  </a:t>
            </a:r>
            <a:endParaRPr lang="en-US" sz="2500" spc="-9" dirty="0">
              <a:latin typeface="Times New Roman" panose="02020603050405020304" pitchFamily="18" charset="0"/>
              <a:cs typeface="Times New Roman" panose="02020603050405020304" pitchFamily="18" charset="0"/>
            </a:endParaRPr>
          </a:p>
          <a:p>
            <a:pPr marL="510209" marR="9030"/>
            <a:r>
              <a:rPr sz="2500" spc="-9" dirty="0">
                <a:solidFill>
                  <a:schemeClr val="accent3">
                    <a:lumMod val="50000"/>
                  </a:schemeClr>
                </a:solidFill>
                <a:latin typeface="Times New Roman" panose="02020603050405020304" pitchFamily="18" charset="0"/>
                <a:cs typeface="Times New Roman" panose="02020603050405020304" pitchFamily="18" charset="0"/>
              </a:rPr>
              <a:t># Add a title</a:t>
            </a:r>
            <a:r>
              <a:rPr sz="2500" spc="-9" dirty="0">
                <a:latin typeface="Times New Roman" panose="02020603050405020304" pitchFamily="18" charset="0"/>
                <a:cs typeface="Times New Roman" panose="02020603050405020304" pitchFamily="18" charset="0"/>
              </a:rPr>
              <a:t> </a:t>
            </a:r>
            <a:r>
              <a:rPr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510209" marR="9030"/>
            <a:r>
              <a:rPr sz="2500" spc="-9" dirty="0" err="1">
                <a:latin typeface="Times New Roman" panose="02020603050405020304" pitchFamily="18" charset="0"/>
                <a:cs typeface="Times New Roman" panose="02020603050405020304" pitchFamily="18" charset="0"/>
              </a:rPr>
              <a:t>self.win.title</a:t>
            </a:r>
            <a:r>
              <a:rPr sz="2500" spc="-9" dirty="0">
                <a:latin typeface="Times New Roman" panose="02020603050405020304" pitchFamily="18" charset="0"/>
                <a:cs typeface="Times New Roman" panose="02020603050405020304" pitchFamily="18" charset="0"/>
              </a:rPr>
              <a:t>("Python GUI") </a:t>
            </a:r>
            <a:endParaRPr lang="en-US" sz="2500" dirty="0">
              <a:latin typeface="Times New Roman" panose="02020603050405020304" pitchFamily="18" charset="0"/>
              <a:cs typeface="Times New Roman" panose="02020603050405020304" pitchFamily="18" charset="0"/>
            </a:endParaRPr>
          </a:p>
          <a:p>
            <a:pPr marL="510209" marR="9030"/>
            <a:r>
              <a:rPr sz="2500" spc="-9" dirty="0" err="1">
                <a:latin typeface="Times New Roman" panose="02020603050405020304" pitchFamily="18" charset="0"/>
                <a:cs typeface="Times New Roman" panose="02020603050405020304" pitchFamily="18" charset="0"/>
              </a:rPr>
              <a:t>self.create_widgets</a:t>
            </a:r>
            <a:r>
              <a:rPr sz="2500" spc="-9" dirty="0">
                <a:latin typeface="Times New Roman" panose="02020603050405020304" pitchFamily="18" charset="0"/>
                <a:cs typeface="Times New Roman" panose="02020603050405020304" pitchFamily="18" charset="0"/>
              </a:rPr>
              <a:t>()</a:t>
            </a:r>
            <a:endParaRPr sz="25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3518452" y="2462534"/>
            <a:ext cx="4787348" cy="407518"/>
          </a:xfrm>
          <a:prstGeom prst="rect">
            <a:avLst/>
          </a:prstGeom>
        </p:spPr>
        <p:txBody>
          <a:bodyPr vert="horz" wrap="square" lIns="0" tIns="22577" rIns="0" bIns="0" rtlCol="0">
            <a:spAutoFit/>
          </a:bodyPr>
          <a:lstStyle/>
          <a:p>
            <a:pPr marL="22577">
              <a:spcBef>
                <a:spcPts val="177"/>
              </a:spcBef>
            </a:pPr>
            <a:r>
              <a:rPr lang="en-US" sz="2500" spc="-9">
                <a:solidFill>
                  <a:schemeClr val="accent3">
                    <a:lumMod val="50000"/>
                  </a:schemeClr>
                </a:solidFill>
                <a:latin typeface="Times New Roman" panose="02020603050405020304" pitchFamily="18" charset="0"/>
                <a:cs typeface="Times New Roman" panose="02020603050405020304" pitchFamily="18" charset="0"/>
              </a:rPr>
              <a:t>#</a:t>
            </a:r>
            <a:r>
              <a:rPr lang="en-US" sz="2500" spc="-26">
                <a:solidFill>
                  <a:schemeClr val="accent3">
                    <a:lumMod val="50000"/>
                  </a:schemeClr>
                </a:solidFill>
                <a:latin typeface="Times New Roman" panose="02020603050405020304" pitchFamily="18" charset="0"/>
                <a:cs typeface="Times New Roman" panose="02020603050405020304" pitchFamily="18" charset="0"/>
              </a:rPr>
              <a:t> </a:t>
            </a:r>
            <a:r>
              <a:rPr lang="en-US" sz="2500" spc="-9">
                <a:solidFill>
                  <a:schemeClr val="accent3">
                    <a:lumMod val="50000"/>
                  </a:schemeClr>
                </a:solidFill>
                <a:latin typeface="Times New Roman" panose="02020603050405020304" pitchFamily="18" charset="0"/>
                <a:cs typeface="Times New Roman" panose="02020603050405020304" pitchFamily="18" charset="0"/>
              </a:rPr>
              <a:t>notice</a:t>
            </a:r>
            <a:r>
              <a:rPr lang="en-US" sz="2500" spc="-26">
                <a:solidFill>
                  <a:schemeClr val="accent3">
                    <a:lumMod val="50000"/>
                  </a:schemeClr>
                </a:solidFill>
                <a:latin typeface="Times New Roman" panose="02020603050405020304" pitchFamily="18" charset="0"/>
                <a:cs typeface="Times New Roman" panose="02020603050405020304" pitchFamily="18" charset="0"/>
              </a:rPr>
              <a:t> </a:t>
            </a:r>
            <a:r>
              <a:rPr lang="en-US" sz="2500" spc="-9">
                <a:solidFill>
                  <a:schemeClr val="accent3">
                    <a:lumMod val="50000"/>
                  </a:schemeClr>
                </a:solidFill>
                <a:latin typeface="Times New Roman" panose="02020603050405020304" pitchFamily="18" charset="0"/>
                <a:cs typeface="Times New Roman" panose="02020603050405020304" pitchFamily="18" charset="0"/>
              </a:rPr>
              <a:t>the</a:t>
            </a:r>
            <a:r>
              <a:rPr lang="en-US" sz="2500" spc="-17">
                <a:solidFill>
                  <a:schemeClr val="accent3">
                    <a:lumMod val="50000"/>
                  </a:schemeClr>
                </a:solidFill>
                <a:latin typeface="Times New Roman" panose="02020603050405020304" pitchFamily="18" charset="0"/>
                <a:cs typeface="Times New Roman" panose="02020603050405020304" pitchFamily="18" charset="0"/>
              </a:rPr>
              <a:t> </a:t>
            </a:r>
            <a:r>
              <a:rPr lang="en-US" sz="2500" spc="-9">
                <a:solidFill>
                  <a:schemeClr val="accent3">
                    <a:lumMod val="50000"/>
                  </a:schemeClr>
                </a:solidFill>
                <a:latin typeface="Times New Roman" panose="02020603050405020304" pitchFamily="18" charset="0"/>
                <a:cs typeface="Times New Roman" panose="02020603050405020304" pitchFamily="18" charset="0"/>
              </a:rPr>
              <a:t>self</a:t>
            </a:r>
            <a:r>
              <a:rPr lang="en-US" sz="2500" spc="-26">
                <a:solidFill>
                  <a:schemeClr val="accent3">
                    <a:lumMod val="50000"/>
                  </a:schemeClr>
                </a:solidFill>
                <a:latin typeface="Times New Roman" panose="02020603050405020304" pitchFamily="18" charset="0"/>
                <a:cs typeface="Times New Roman" panose="02020603050405020304" pitchFamily="18" charset="0"/>
              </a:rPr>
              <a:t> </a:t>
            </a:r>
            <a:r>
              <a:rPr lang="en-US" sz="2500" spc="-9">
                <a:solidFill>
                  <a:schemeClr val="accent3">
                    <a:lumMod val="50000"/>
                  </a:schemeClr>
                </a:solidFill>
                <a:latin typeface="Times New Roman" panose="02020603050405020304" pitchFamily="18" charset="0"/>
                <a:cs typeface="Times New Roman" panose="02020603050405020304" pitchFamily="18" charset="0"/>
              </a:rPr>
              <a:t>keyword</a:t>
            </a:r>
            <a:endParaRPr sz="250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762000" y="4768026"/>
            <a:ext cx="12278071" cy="1587328"/>
          </a:xfrm>
          <a:prstGeom prst="rect">
            <a:avLst/>
          </a:prstGeom>
        </p:spPr>
        <p:txBody>
          <a:bodyPr vert="horz" wrap="square" lIns="0" tIns="22577" rIns="0" bIns="0" rtlCol="0">
            <a:spAutoFit/>
          </a:bodyPr>
          <a:lstStyle/>
          <a:p>
            <a:pPr marL="22577" marR="5374123">
              <a:spcBef>
                <a:spcPts val="177"/>
              </a:spcBef>
            </a:pPr>
            <a:r>
              <a:rPr sz="2500" spc="-9" dirty="0">
                <a:solidFill>
                  <a:schemeClr val="accent3">
                    <a:lumMod val="50000"/>
                  </a:schemeClr>
                </a:solidFill>
                <a:latin typeface="Times New Roman" panose="02020603050405020304" pitchFamily="18" charset="0"/>
                <a:cs typeface="Times New Roman" panose="02020603050405020304" pitchFamily="18" charset="0"/>
              </a:rPr>
              <a:t># Button </a:t>
            </a:r>
            <a:r>
              <a:rPr sz="2500" spc="-9">
                <a:solidFill>
                  <a:schemeClr val="accent3">
                    <a:lumMod val="50000"/>
                  </a:schemeClr>
                </a:solidFill>
                <a:latin typeface="Times New Roman" panose="02020603050405020304" pitchFamily="18" charset="0"/>
                <a:cs typeface="Times New Roman" panose="02020603050405020304" pitchFamily="18" charset="0"/>
              </a:rPr>
              <a:t>callback </a:t>
            </a:r>
            <a:r>
              <a:rPr sz="2500">
                <a:solidFill>
                  <a:schemeClr val="accent3">
                    <a:lumMod val="50000"/>
                  </a:schemeClr>
                </a:solidFill>
                <a:latin typeface="Times New Roman" panose="02020603050405020304" pitchFamily="18" charset="0"/>
                <a:cs typeface="Times New Roman" panose="02020603050405020304" pitchFamily="18" charset="0"/>
              </a:rPr>
              <a:t> </a:t>
            </a:r>
            <a:endParaRPr lang="en-US" sz="2500">
              <a:solidFill>
                <a:schemeClr val="accent3">
                  <a:lumMod val="50000"/>
                </a:schemeClr>
              </a:solidFill>
              <a:latin typeface="Times New Roman" panose="02020603050405020304" pitchFamily="18" charset="0"/>
              <a:cs typeface="Times New Roman" panose="02020603050405020304" pitchFamily="18" charset="0"/>
            </a:endParaRPr>
          </a:p>
          <a:p>
            <a:pPr marL="22577" marR="5374123">
              <a:spcBef>
                <a:spcPts val="177"/>
              </a:spcBef>
            </a:pPr>
            <a:r>
              <a:rPr sz="2500" spc="-9">
                <a:latin typeface="Times New Roman" panose="02020603050405020304" pitchFamily="18" charset="0"/>
                <a:cs typeface="Times New Roman" panose="02020603050405020304" pitchFamily="18" charset="0"/>
              </a:rPr>
              <a:t>def</a:t>
            </a:r>
            <a:r>
              <a:rPr sz="2500" spc="-98">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click_me(self):</a:t>
            </a:r>
            <a:endParaRPr sz="2500">
              <a:latin typeface="Times New Roman" panose="02020603050405020304" pitchFamily="18" charset="0"/>
              <a:cs typeface="Times New Roman" panose="02020603050405020304" pitchFamily="18" charset="0"/>
            </a:endParaRPr>
          </a:p>
          <a:p>
            <a:pPr marL="510209"/>
            <a:r>
              <a:rPr sz="2500" spc="-9" dirty="0">
                <a:latin typeface="Times New Roman" panose="02020603050405020304" pitchFamily="18" charset="0"/>
                <a:cs typeface="Times New Roman" panose="02020603050405020304" pitchFamily="18" charset="0"/>
              </a:rPr>
              <a:t>self.action.configure(text='Hello</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self.name.get()</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spc="9" dirty="0">
                <a:latin typeface="Times New Roman" panose="02020603050405020304" pitchFamily="18" charset="0"/>
                <a:cs typeface="Times New Roman" panose="02020603050405020304" pitchFamily="18" charset="0"/>
              </a:rPr>
              <a:t> </a:t>
            </a:r>
            <a:r>
              <a:rPr sz="2500" spc="-9">
                <a:latin typeface="Times New Roman" panose="02020603050405020304" pitchFamily="18" charset="0"/>
                <a:cs typeface="Times New Roman" panose="02020603050405020304" pitchFamily="18" charset="0"/>
              </a:rPr>
              <a:t>'</a:t>
            </a:r>
            <a:r>
              <a:rPr sz="2500" spc="9">
                <a:latin typeface="Times New Roman" panose="02020603050405020304" pitchFamily="18" charset="0"/>
                <a:cs typeface="Times New Roman" panose="02020603050405020304" pitchFamily="18" charset="0"/>
              </a:rPr>
              <a:t> </a:t>
            </a:r>
            <a:r>
              <a:rPr sz="2500" spc="-9">
                <a:latin typeface="Times New Roman" panose="02020603050405020304" pitchFamily="18" charset="0"/>
                <a:cs typeface="Times New Roman" panose="02020603050405020304" pitchFamily="18" charset="0"/>
              </a:rPr>
              <a:t>'</a:t>
            </a:r>
            <a:r>
              <a:rPr lang="en-US" sz="2500" spc="-9">
                <a:latin typeface="Times New Roman" panose="02020603050405020304" pitchFamily="18" charset="0"/>
                <a:cs typeface="Times New Roman" panose="02020603050405020304" pitchFamily="18" charset="0"/>
              </a:rPr>
              <a:t> </a:t>
            </a:r>
            <a:r>
              <a:rPr sz="2500" spc="-9">
                <a:latin typeface="Times New Roman" panose="02020603050405020304" pitchFamily="18" charset="0"/>
                <a:cs typeface="Times New Roman" panose="02020603050405020304" pitchFamily="18" charset="0"/>
              </a:rPr>
              <a:t>+</a:t>
            </a:r>
            <a:r>
              <a:rPr sz="2500" spc="-9" dirty="0">
                <a:latin typeface="Times New Roman" panose="02020603050405020304" pitchFamily="18" charset="0"/>
                <a:cs typeface="Times New Roman" panose="02020603050405020304" pitchFamily="18" charset="0"/>
              </a:rPr>
              <a:t>self.number_chosen.get</a:t>
            </a:r>
            <a:r>
              <a:rPr sz="2500" spc="-9">
                <a:latin typeface="Times New Roman" panose="02020603050405020304" pitchFamily="18" charset="0"/>
                <a:cs typeface="Times New Roman" panose="02020603050405020304" pitchFamily="18" charset="0"/>
              </a:rPr>
              <a:t>()) </a:t>
            </a:r>
            <a:endParaRPr lang="en-US" sz="2500" spc="-9">
              <a:latin typeface="Times New Roman" panose="02020603050405020304" pitchFamily="18" charset="0"/>
              <a:cs typeface="Times New Roman" panose="02020603050405020304" pitchFamily="18" charset="0"/>
            </a:endParaRPr>
          </a:p>
          <a:p>
            <a:pPr marL="510209" marR="3911223"/>
            <a:r>
              <a:rPr sz="2500" spc="-826">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t>
            </a:r>
            <a:r>
              <a:rPr sz="2500" spc="-2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t>
            </a:r>
            <a:r>
              <a:rPr sz="2500" spc="-17"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more</a:t>
            </a:r>
            <a:r>
              <a:rPr sz="2500" spc="-17"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callback</a:t>
            </a:r>
            <a:r>
              <a:rPr sz="2500" spc="-2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methods</a:t>
            </a:r>
            <a:endParaRPr sz="250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7955B75-1DDC-9E22-A0A1-7A6FC204665D}"/>
              </a:ext>
            </a:extLst>
          </p:cNvPr>
          <p:cNvSpPr txBox="1"/>
          <p:nvPr/>
        </p:nvSpPr>
        <p:spPr>
          <a:xfrm>
            <a:off x="762000" y="372070"/>
            <a:ext cx="10591800" cy="1200329"/>
          </a:xfrm>
          <a:prstGeom prst="rect">
            <a:avLst/>
          </a:prstGeom>
          <a:noFill/>
        </p:spPr>
        <p:txBody>
          <a:bodyPr wrap="square">
            <a:spAutoFit/>
          </a:bodyPr>
          <a:lstStyle/>
          <a:p>
            <a:pPr>
              <a:spcBef>
                <a:spcPts val="53"/>
              </a:spcBef>
            </a:pPr>
            <a:endParaRPr lang="en-US" sz="2400" dirty="0">
              <a:latin typeface="Times New Roman" panose="02020603050405020304" pitchFamily="18" charset="0"/>
              <a:cs typeface="Times New Roman" panose="02020603050405020304" pitchFamily="18" charset="0"/>
            </a:endParaRPr>
          </a:p>
          <a:p>
            <a:pPr marL="22577" marR="253975"/>
            <a:r>
              <a:rPr lang="en-US" sz="2400" spc="-9" dirty="0">
                <a:latin typeface="Times New Roman" panose="02020603050405020304" pitchFamily="18" charset="0"/>
                <a:cs typeface="Times New Roman" panose="02020603050405020304" pitchFamily="18" charset="0"/>
              </a:rPr>
              <a:t>************************************* </a:t>
            </a:r>
            <a:r>
              <a:rPr lang="en-US" sz="2400" spc="-943"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The new OOP code looks</a:t>
            </a:r>
            <a:r>
              <a:rPr lang="en-US" sz="2400"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like this:</a:t>
            </a:r>
            <a:endParaRPr lang="en-US" sz="2400" dirty="0">
              <a:latin typeface="Times New Roman" panose="02020603050405020304" pitchFamily="18" charset="0"/>
              <a:cs typeface="Times New Roman" panose="02020603050405020304" pitchFamily="18" charset="0"/>
            </a:endParaRPr>
          </a:p>
          <a:p>
            <a:pPr marL="22577" marR="253975"/>
            <a:r>
              <a:rPr lang="en-US" sz="2400" spc="-9">
                <a:latin typeface="Times New Roman" panose="02020603050405020304" pitchFamily="18" charset="0"/>
                <a:cs typeface="Times New Roman" panose="02020603050405020304" pitchFamily="18" charset="0"/>
              </a:rPr>
              <a:t>************************************* </a:t>
            </a:r>
            <a:r>
              <a:rPr lang="en-US" sz="2400" spc="-943">
                <a:latin typeface="Times New Roman" panose="02020603050405020304" pitchFamily="18" charset="0"/>
                <a:cs typeface="Times New Roman" panose="02020603050405020304" pitchFamily="18" charset="0"/>
              </a:rPr>
              <a:t> </a:t>
            </a:r>
            <a:r>
              <a:rPr lang="en-US" sz="2400" spc="-9">
                <a:latin typeface="Times New Roman" panose="02020603050405020304" pitchFamily="18" charset="0"/>
                <a:cs typeface="Times New Roman" panose="02020603050405020304" pitchFamily="18" charset="0"/>
              </a:rPr>
              <a:t>class OOP():</a:t>
            </a:r>
            <a:endParaRPr lang="en-US" sz="2400"/>
          </a:p>
        </p:txBody>
      </p:sp>
      <p:sp>
        <p:nvSpPr>
          <p:cNvPr id="18" name="Slide Number Placeholder 17">
            <a:extLst>
              <a:ext uri="{FF2B5EF4-FFF2-40B4-BE49-F238E27FC236}">
                <a16:creationId xmlns:a16="http://schemas.microsoft.com/office/drawing/2014/main" id="{D9CA43EC-9555-9684-8060-EBFA9CEBF5C0}"/>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42</a:t>
            </a:fld>
            <a:r>
              <a:rPr spc="-53"/>
              <a:t> </a:t>
            </a:r>
            <a:r>
              <a:t>]</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9415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9415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2" name="object 12"/>
          <p:cNvSpPr txBox="1"/>
          <p:nvPr/>
        </p:nvSpPr>
        <p:spPr>
          <a:xfrm>
            <a:off x="351084" y="533400"/>
            <a:ext cx="9859716" cy="3510932"/>
          </a:xfrm>
          <a:prstGeom prst="rect">
            <a:avLst/>
          </a:prstGeom>
        </p:spPr>
        <p:txBody>
          <a:bodyPr vert="horz" wrap="square" lIns="0" tIns="22577" rIns="0" bIns="0" rtlCol="0">
            <a:spAutoFit/>
          </a:bodyPr>
          <a:lstStyle/>
          <a:p>
            <a:pPr marL="510209" marR="2082598" indent="-487633">
              <a:spcBef>
                <a:spcPts val="177"/>
              </a:spcBef>
            </a:pPr>
            <a:r>
              <a:rPr sz="2500" spc="-9" dirty="0">
                <a:latin typeface="Times New Roman" panose="02020603050405020304" pitchFamily="18" charset="0"/>
                <a:cs typeface="Times New Roman" panose="02020603050405020304" pitchFamily="18" charset="0"/>
              </a:rPr>
              <a:t>def</a:t>
            </a:r>
            <a:r>
              <a:rPr sz="2500" spc="-71"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create_widgets(self</a:t>
            </a:r>
            <a:r>
              <a:rPr sz="2500" spc="-9">
                <a:latin typeface="Times New Roman" panose="02020603050405020304" pitchFamily="18" charset="0"/>
                <a:cs typeface="Times New Roman" panose="02020603050405020304" pitchFamily="18" charset="0"/>
              </a:rPr>
              <a:t>): </a:t>
            </a:r>
            <a:endParaRPr lang="en-US" sz="2500" spc="-9">
              <a:latin typeface="Times New Roman" panose="02020603050405020304" pitchFamily="18" charset="0"/>
              <a:cs typeface="Times New Roman" panose="02020603050405020304" pitchFamily="18" charset="0"/>
            </a:endParaRPr>
          </a:p>
          <a:p>
            <a:pPr marL="510209" marR="2082598" indent="-487633">
              <a:spcBef>
                <a:spcPts val="177"/>
              </a:spcBef>
            </a:pPr>
            <a:r>
              <a:rPr lang="en-US" sz="2500" spc="-9">
                <a:latin typeface="Times New Roman" panose="02020603050405020304" pitchFamily="18" charset="0"/>
                <a:cs typeface="Times New Roman" panose="02020603050405020304" pitchFamily="18" charset="0"/>
              </a:rPr>
              <a:t>      </a:t>
            </a:r>
            <a:r>
              <a:rPr sz="2500" spc="-9">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t>
            </a:r>
            <a:r>
              <a:rPr sz="2500" spc="-3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Create</a:t>
            </a:r>
            <a:r>
              <a:rPr sz="2500" spc="-2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Tab</a:t>
            </a:r>
            <a:r>
              <a:rPr sz="2500" spc="-2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Control</a:t>
            </a:r>
            <a:endParaRPr sz="2500">
              <a:solidFill>
                <a:schemeClr val="accent3">
                  <a:lumMod val="50000"/>
                </a:schemeClr>
              </a:solidFill>
              <a:latin typeface="Times New Roman" panose="02020603050405020304" pitchFamily="18" charset="0"/>
              <a:cs typeface="Times New Roman" panose="02020603050405020304" pitchFamily="18" charset="0"/>
            </a:endParaRPr>
          </a:p>
          <a:p>
            <a:pPr marL="510209" marR="375881"/>
            <a:r>
              <a:rPr sz="2500" spc="-9" dirty="0">
                <a:latin typeface="Times New Roman" panose="02020603050405020304" pitchFamily="18" charset="0"/>
                <a:cs typeface="Times New Roman" panose="02020603050405020304" pitchFamily="18" charset="0"/>
              </a:rPr>
              <a:t>tabControl</a:t>
            </a:r>
            <a:r>
              <a:rPr sz="2500" spc="-17"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 ttk.Notebook(self.win</a:t>
            </a:r>
            <a:r>
              <a:rPr sz="2500" spc="-9">
                <a:latin typeface="Times New Roman" panose="02020603050405020304" pitchFamily="18" charset="0"/>
                <a:cs typeface="Times New Roman" panose="02020603050405020304" pitchFamily="18" charset="0"/>
              </a:rPr>
              <a:t>)  </a:t>
            </a:r>
            <a:endParaRPr lang="en-US" sz="2500" spc="-9">
              <a:latin typeface="Times New Roman" panose="02020603050405020304" pitchFamily="18" charset="0"/>
              <a:cs typeface="Times New Roman" panose="02020603050405020304" pitchFamily="18" charset="0"/>
            </a:endParaRPr>
          </a:p>
          <a:p>
            <a:pPr marL="510209" marR="375881"/>
            <a:r>
              <a:rPr sz="2500" spc="-9">
                <a:latin typeface="Times New Roman" panose="02020603050405020304" pitchFamily="18" charset="0"/>
                <a:cs typeface="Times New Roman" panose="02020603050405020304" pitchFamily="18" charset="0"/>
              </a:rPr>
              <a:t>tab1 </a:t>
            </a:r>
            <a:r>
              <a:rPr sz="2500" spc="-9" dirty="0">
                <a:latin typeface="Times New Roman" panose="02020603050405020304" pitchFamily="18" charset="0"/>
                <a:cs typeface="Times New Roman" panose="02020603050405020304" pitchFamily="18" charset="0"/>
              </a:rPr>
              <a:t>= ttk.Frame(tabControl</a:t>
            </a:r>
            <a:r>
              <a:rPr sz="2500" spc="-9">
                <a:latin typeface="Times New Roman" panose="02020603050405020304" pitchFamily="18" charset="0"/>
                <a:cs typeface="Times New Roman" panose="02020603050405020304" pitchFamily="18" charset="0"/>
              </a:rPr>
              <a:t>) </a:t>
            </a:r>
            <a:r>
              <a:rPr sz="250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a:p>
            <a:pPr marL="510209" marR="375881"/>
            <a:r>
              <a:rPr sz="2500" spc="-9">
                <a:latin typeface="Times New Roman" panose="02020603050405020304" pitchFamily="18" charset="0"/>
                <a:cs typeface="Times New Roman" panose="02020603050405020304" pitchFamily="18" charset="0"/>
              </a:rPr>
              <a:t>tabControl</a:t>
            </a:r>
            <a:r>
              <a:rPr sz="2500" spc="-9" dirty="0">
                <a:latin typeface="Times New Roman" panose="02020603050405020304" pitchFamily="18" charset="0"/>
                <a:cs typeface="Times New Roman" panose="02020603050405020304" pitchFamily="18" charset="0"/>
              </a:rPr>
              <a:t>.add(tab1, text='Tab 1</a:t>
            </a:r>
            <a:r>
              <a:rPr sz="2500" spc="-9">
                <a:latin typeface="Times New Roman" panose="02020603050405020304" pitchFamily="18" charset="0"/>
                <a:cs typeface="Times New Roman" panose="02020603050405020304" pitchFamily="18" charset="0"/>
              </a:rPr>
              <a:t>') </a:t>
            </a:r>
            <a:endParaRPr lang="en-US" sz="2500" spc="-9">
              <a:latin typeface="Times New Roman" panose="02020603050405020304" pitchFamily="18" charset="0"/>
              <a:cs typeface="Times New Roman" panose="02020603050405020304" pitchFamily="18" charset="0"/>
            </a:endParaRPr>
          </a:p>
          <a:p>
            <a:pPr marL="510209" marR="375881"/>
            <a:r>
              <a:rPr sz="2500" spc="-9">
                <a:latin typeface="Times New Roman" panose="02020603050405020304" pitchFamily="18" charset="0"/>
                <a:cs typeface="Times New Roman" panose="02020603050405020304" pitchFamily="18" charset="0"/>
              </a:rPr>
              <a:t>tab2 </a:t>
            </a:r>
            <a:r>
              <a:rPr sz="2500" spc="-9" dirty="0">
                <a:latin typeface="Times New Roman" panose="02020603050405020304" pitchFamily="18" charset="0"/>
                <a:cs typeface="Times New Roman" panose="02020603050405020304" pitchFamily="18" charset="0"/>
              </a:rPr>
              <a:t>= ttk.Frame(tabControl</a:t>
            </a:r>
            <a:r>
              <a:rPr sz="2500" spc="-9">
                <a:latin typeface="Times New Roman" panose="02020603050405020304" pitchFamily="18" charset="0"/>
                <a:cs typeface="Times New Roman" panose="02020603050405020304" pitchFamily="18" charset="0"/>
              </a:rPr>
              <a:t>) </a:t>
            </a:r>
            <a:r>
              <a:rPr sz="250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a:p>
            <a:pPr marL="510209" marR="375881"/>
            <a:r>
              <a:rPr sz="2500" spc="-9">
                <a:latin typeface="Times New Roman" panose="02020603050405020304" pitchFamily="18" charset="0"/>
                <a:cs typeface="Times New Roman" panose="02020603050405020304" pitchFamily="18" charset="0"/>
              </a:rPr>
              <a:t>tabControl</a:t>
            </a:r>
            <a:r>
              <a:rPr sz="2500" spc="-9" dirty="0">
                <a:latin typeface="Times New Roman" panose="02020603050405020304" pitchFamily="18" charset="0"/>
                <a:cs typeface="Times New Roman" panose="02020603050405020304" pitchFamily="18" charset="0"/>
              </a:rPr>
              <a:t>.add(tab2,</a:t>
            </a:r>
            <a:r>
              <a:rPr sz="2500" spc="71"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text='Tab</a:t>
            </a:r>
            <a:r>
              <a:rPr sz="2500" spc="7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2</a:t>
            </a:r>
            <a:r>
              <a:rPr sz="2500" spc="-9">
                <a:latin typeface="Times New Roman" panose="02020603050405020304" pitchFamily="18" charset="0"/>
                <a:cs typeface="Times New Roman" panose="02020603050405020304" pitchFamily="18" charset="0"/>
              </a:rPr>
              <a:t>') </a:t>
            </a:r>
            <a:r>
              <a:rPr sz="2500" spc="-933">
                <a:latin typeface="Times New Roman" panose="02020603050405020304" pitchFamily="18" charset="0"/>
                <a:cs typeface="Times New Roman" panose="02020603050405020304" pitchFamily="18" charset="0"/>
              </a:rPr>
              <a:t> </a:t>
            </a:r>
            <a:endParaRPr lang="en-US" sz="2500" spc="-933">
              <a:latin typeface="Times New Roman" panose="02020603050405020304" pitchFamily="18" charset="0"/>
              <a:cs typeface="Times New Roman" panose="02020603050405020304" pitchFamily="18" charset="0"/>
            </a:endParaRPr>
          </a:p>
          <a:p>
            <a:pPr marL="510209" marR="375881"/>
            <a:r>
              <a:rPr sz="2500" spc="-9">
                <a:solidFill>
                  <a:schemeClr val="accent3">
                    <a:lumMod val="50000"/>
                  </a:schemeClr>
                </a:solidFill>
                <a:latin typeface="Times New Roman" panose="02020603050405020304" pitchFamily="18" charset="0"/>
                <a:cs typeface="Times New Roman" panose="02020603050405020304" pitchFamily="18" charset="0"/>
              </a:rPr>
              <a:t>#</a:t>
            </a:r>
            <a:r>
              <a:rPr sz="2500" spc="-17">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Pack to make visible</a:t>
            </a:r>
            <a:endParaRPr sz="2500">
              <a:solidFill>
                <a:schemeClr val="accent3">
                  <a:lumMod val="50000"/>
                </a:schemeClr>
              </a:solidFill>
              <a:latin typeface="Times New Roman" panose="02020603050405020304" pitchFamily="18" charset="0"/>
              <a:cs typeface="Times New Roman" panose="02020603050405020304" pitchFamily="18" charset="0"/>
            </a:endParaRPr>
          </a:p>
          <a:p>
            <a:pPr marL="510209"/>
            <a:r>
              <a:rPr sz="2500" spc="-9">
                <a:latin typeface="Times New Roman" panose="02020603050405020304" pitchFamily="18" charset="0"/>
                <a:cs typeface="Times New Roman" panose="02020603050405020304" pitchFamily="18" charset="0"/>
              </a:rPr>
              <a:t>tabControl</a:t>
            </a:r>
            <a:r>
              <a:rPr sz="2500" spc="-9" dirty="0">
                <a:latin typeface="Times New Roman" panose="02020603050405020304" pitchFamily="18" charset="0"/>
                <a:cs typeface="Times New Roman" panose="02020603050405020304" pitchFamily="18" charset="0"/>
              </a:rPr>
              <a:t>.pack(expand=1, fill="both")</a:t>
            </a:r>
            <a:endParaRPr sz="2500">
              <a:latin typeface="Times New Roman" panose="02020603050405020304" pitchFamily="18" charset="0"/>
              <a:cs typeface="Times New Roman" panose="02020603050405020304" pitchFamily="18" charset="0"/>
            </a:endParaRPr>
          </a:p>
        </p:txBody>
      </p:sp>
      <p:sp>
        <p:nvSpPr>
          <p:cNvPr id="13" name="object 13"/>
          <p:cNvSpPr txBox="1"/>
          <p:nvPr/>
        </p:nvSpPr>
        <p:spPr>
          <a:xfrm>
            <a:off x="5334000" y="1981200"/>
            <a:ext cx="5165796" cy="1587328"/>
          </a:xfrm>
          <a:prstGeom prst="rect">
            <a:avLst/>
          </a:prstGeom>
        </p:spPr>
        <p:txBody>
          <a:bodyPr vert="horz" wrap="square" lIns="0" tIns="22577" rIns="0" bIns="0" rtlCol="0">
            <a:spAutoFit/>
          </a:bodyPr>
          <a:lstStyle/>
          <a:p>
            <a:pPr marL="143354" marR="497793">
              <a:spcBef>
                <a:spcPts val="177"/>
              </a:spcBef>
            </a:pPr>
            <a:r>
              <a:rPr sz="2500" spc="-9" dirty="0">
                <a:solidFill>
                  <a:schemeClr val="accent3">
                    <a:lumMod val="50000"/>
                  </a:schemeClr>
                </a:solidFill>
                <a:latin typeface="Times New Roman" panose="02020603050405020304" pitchFamily="18" charset="0"/>
                <a:cs typeface="Times New Roman" panose="02020603050405020304" pitchFamily="18" charset="0"/>
              </a:rPr>
              <a:t>#</a:t>
            </a:r>
            <a:r>
              <a:rPr sz="2500" spc="-53"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Create</a:t>
            </a:r>
            <a:r>
              <a:rPr sz="2500" spc="-45"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a:t>
            </a:r>
            <a:r>
              <a:rPr sz="2500" spc="-45" dirty="0">
                <a:solidFill>
                  <a:schemeClr val="accent3">
                    <a:lumMod val="50000"/>
                  </a:schemeClr>
                </a:solidFill>
                <a:latin typeface="Times New Roman" panose="02020603050405020304" pitchFamily="18" charset="0"/>
                <a:cs typeface="Times New Roman" panose="02020603050405020304" pitchFamily="18" charset="0"/>
              </a:rPr>
              <a:t> </a:t>
            </a:r>
            <a:r>
              <a:rPr sz="2500" spc="-9">
                <a:solidFill>
                  <a:schemeClr val="accent3">
                    <a:lumMod val="50000"/>
                  </a:schemeClr>
                </a:solidFill>
                <a:latin typeface="Times New Roman" panose="02020603050405020304" pitchFamily="18" charset="0"/>
                <a:cs typeface="Times New Roman" panose="02020603050405020304" pitchFamily="18" charset="0"/>
              </a:rPr>
              <a:t>tab  </a:t>
            </a:r>
            <a:endParaRPr lang="en-US" sz="2500" spc="-9">
              <a:solidFill>
                <a:schemeClr val="accent3">
                  <a:lumMod val="50000"/>
                </a:schemeClr>
              </a:solidFill>
              <a:latin typeface="Times New Roman" panose="02020603050405020304" pitchFamily="18" charset="0"/>
              <a:cs typeface="Times New Roman" panose="02020603050405020304" pitchFamily="18" charset="0"/>
            </a:endParaRPr>
          </a:p>
          <a:p>
            <a:pPr marL="143354" marR="497793">
              <a:spcBef>
                <a:spcPts val="177"/>
              </a:spcBef>
            </a:pPr>
            <a:r>
              <a:rPr sz="2500" spc="-9">
                <a:solidFill>
                  <a:schemeClr val="accent3">
                    <a:lumMod val="50000"/>
                  </a:schemeClr>
                </a:solidFill>
                <a:latin typeface="Times New Roman" panose="02020603050405020304" pitchFamily="18" charset="0"/>
                <a:cs typeface="Times New Roman" panose="02020603050405020304" pitchFamily="18" charset="0"/>
              </a:rPr>
              <a:t>#</a:t>
            </a:r>
            <a:r>
              <a:rPr sz="2500" spc="-45">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Add</a:t>
            </a:r>
            <a:r>
              <a:rPr sz="2500" spc="-3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the</a:t>
            </a:r>
            <a:r>
              <a:rPr sz="2500" spc="-3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tab</a:t>
            </a:r>
            <a:endParaRPr sz="2500">
              <a:solidFill>
                <a:schemeClr val="accent3">
                  <a:lumMod val="50000"/>
                </a:schemeClr>
              </a:solidFill>
              <a:latin typeface="Times New Roman" panose="02020603050405020304" pitchFamily="18" charset="0"/>
              <a:cs typeface="Times New Roman" panose="02020603050405020304" pitchFamily="18" charset="0"/>
            </a:endParaRPr>
          </a:p>
          <a:p>
            <a:pPr marL="143354" marR="9030" indent="-121908"/>
            <a:r>
              <a:rPr lang="en-US" sz="2500" spc="-9">
                <a:solidFill>
                  <a:schemeClr val="accent3">
                    <a:lumMod val="50000"/>
                  </a:schemeClr>
                </a:solidFill>
                <a:latin typeface="Times New Roman" panose="02020603050405020304" pitchFamily="18" charset="0"/>
                <a:cs typeface="Times New Roman" panose="02020603050405020304" pitchFamily="18" charset="0"/>
              </a:rPr>
              <a:t> </a:t>
            </a:r>
            <a:r>
              <a:rPr sz="2500" spc="-9">
                <a:solidFill>
                  <a:schemeClr val="accent3">
                    <a:lumMod val="50000"/>
                  </a:schemeClr>
                </a:solidFill>
                <a:latin typeface="Times New Roman" panose="02020603050405020304" pitchFamily="18" charset="0"/>
                <a:cs typeface="Times New Roman" panose="02020603050405020304" pitchFamily="18" charset="0"/>
              </a:rPr>
              <a:t>#</a:t>
            </a:r>
            <a:r>
              <a:rPr sz="2500" spc="-45">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Create</a:t>
            </a:r>
            <a:r>
              <a:rPr sz="2500" spc="-36" dirty="0">
                <a:solidFill>
                  <a:schemeClr val="accent3">
                    <a:lumMod val="50000"/>
                  </a:schemeClr>
                </a:solidFill>
                <a:latin typeface="Times New Roman" panose="02020603050405020304" pitchFamily="18" charset="0"/>
                <a:cs typeface="Times New Roman" panose="02020603050405020304" pitchFamily="18" charset="0"/>
              </a:rPr>
              <a:t> </a:t>
            </a:r>
            <a:r>
              <a:rPr sz="2500" spc="-9">
                <a:solidFill>
                  <a:schemeClr val="accent3">
                    <a:lumMod val="50000"/>
                  </a:schemeClr>
                </a:solidFill>
                <a:latin typeface="Times New Roman" panose="02020603050405020304" pitchFamily="18" charset="0"/>
                <a:cs typeface="Times New Roman" panose="02020603050405020304" pitchFamily="18" charset="0"/>
              </a:rPr>
              <a:t>second</a:t>
            </a:r>
            <a:r>
              <a:rPr sz="2500" spc="-36">
                <a:solidFill>
                  <a:schemeClr val="accent3">
                    <a:lumMod val="50000"/>
                  </a:schemeClr>
                </a:solidFill>
                <a:latin typeface="Times New Roman" panose="02020603050405020304" pitchFamily="18" charset="0"/>
                <a:cs typeface="Times New Roman" panose="02020603050405020304" pitchFamily="18" charset="0"/>
              </a:rPr>
              <a:t> </a:t>
            </a:r>
            <a:r>
              <a:rPr sz="2500" spc="-9">
                <a:solidFill>
                  <a:schemeClr val="accent3">
                    <a:lumMod val="50000"/>
                  </a:schemeClr>
                </a:solidFill>
                <a:latin typeface="Times New Roman" panose="02020603050405020304" pitchFamily="18" charset="0"/>
                <a:cs typeface="Times New Roman" panose="02020603050405020304" pitchFamily="18" charset="0"/>
              </a:rPr>
              <a:t>tab</a:t>
            </a:r>
            <a:endParaRPr lang="en-US" sz="2500" spc="-9">
              <a:solidFill>
                <a:schemeClr val="accent3">
                  <a:lumMod val="50000"/>
                </a:schemeClr>
              </a:solidFill>
              <a:latin typeface="Times New Roman" panose="02020603050405020304" pitchFamily="18" charset="0"/>
              <a:cs typeface="Times New Roman" panose="02020603050405020304" pitchFamily="18" charset="0"/>
            </a:endParaRPr>
          </a:p>
          <a:p>
            <a:pPr marL="143354" marR="9030" indent="-121908"/>
            <a:r>
              <a:rPr sz="2500" spc="-951">
                <a:solidFill>
                  <a:schemeClr val="accent3">
                    <a:lumMod val="50000"/>
                  </a:schemeClr>
                </a:solidFill>
                <a:latin typeface="Times New Roman" panose="02020603050405020304" pitchFamily="18" charset="0"/>
                <a:cs typeface="Times New Roman" panose="02020603050405020304" pitchFamily="18" charset="0"/>
              </a:rPr>
              <a:t> </a:t>
            </a:r>
            <a:r>
              <a:rPr lang="en-US" sz="2500" spc="-951">
                <a:solidFill>
                  <a:schemeClr val="accent3">
                    <a:lumMod val="50000"/>
                  </a:schemeClr>
                </a:solidFill>
                <a:latin typeface="Times New Roman" panose="02020603050405020304" pitchFamily="18" charset="0"/>
                <a:cs typeface="Times New Roman" panose="02020603050405020304" pitchFamily="18" charset="0"/>
              </a:rPr>
              <a:t>   </a:t>
            </a:r>
            <a:r>
              <a:rPr sz="2500" spc="-9">
                <a:solidFill>
                  <a:schemeClr val="accent3">
                    <a:lumMod val="50000"/>
                  </a:schemeClr>
                </a:solidFill>
                <a:latin typeface="Times New Roman" panose="02020603050405020304" pitchFamily="18" charset="0"/>
                <a:cs typeface="Times New Roman" panose="02020603050405020304" pitchFamily="18" charset="0"/>
              </a:rPr>
              <a:t>#</a:t>
            </a:r>
            <a:r>
              <a:rPr sz="2500" spc="-36">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Add</a:t>
            </a:r>
            <a:r>
              <a:rPr sz="2500" spc="-2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second</a:t>
            </a:r>
            <a:r>
              <a:rPr sz="2500" spc="-26"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tab</a:t>
            </a:r>
            <a:endParaRPr sz="250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4" name="object 14"/>
          <p:cNvSpPr txBox="1"/>
          <p:nvPr/>
        </p:nvSpPr>
        <p:spPr>
          <a:xfrm>
            <a:off x="572346" y="4344937"/>
            <a:ext cx="11162454" cy="1587328"/>
          </a:xfrm>
          <a:prstGeom prst="rect">
            <a:avLst/>
          </a:prstGeom>
        </p:spPr>
        <p:txBody>
          <a:bodyPr vert="horz" wrap="square" lIns="0" tIns="22577" rIns="0" bIns="0" rtlCol="0">
            <a:spAutoFit/>
          </a:bodyPr>
          <a:lstStyle/>
          <a:p>
            <a:pPr marL="228600" marR="741609">
              <a:spcBef>
                <a:spcPts val="177"/>
              </a:spcBef>
            </a:pPr>
            <a:r>
              <a:rPr sz="2500" spc="-9" dirty="0">
                <a:solidFill>
                  <a:schemeClr val="accent3">
                    <a:lumMod val="50000"/>
                  </a:schemeClr>
                </a:solidFill>
                <a:latin typeface="Times New Roman" panose="02020603050405020304" pitchFamily="18" charset="0"/>
                <a:cs typeface="Times New Roman" panose="02020603050405020304" pitchFamily="18" charset="0"/>
              </a:rPr>
              <a:t># Adding a</a:t>
            </a:r>
            <a:r>
              <a:rPr sz="2500"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Textbox Entry</a:t>
            </a:r>
            <a:r>
              <a:rPr sz="2500"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widget -</a:t>
            </a:r>
            <a:r>
              <a:rPr sz="2500"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using </a:t>
            </a:r>
            <a:r>
              <a:rPr sz="2500" spc="-9">
                <a:solidFill>
                  <a:schemeClr val="accent3">
                    <a:lumMod val="50000"/>
                  </a:schemeClr>
                </a:solidFill>
                <a:latin typeface="Times New Roman" panose="02020603050405020304" pitchFamily="18" charset="0"/>
                <a:cs typeface="Times New Roman" panose="02020603050405020304" pitchFamily="18" charset="0"/>
              </a:rPr>
              <a:t>self  </a:t>
            </a:r>
            <a:endParaRPr lang="en-US" sz="2500" spc="-9">
              <a:solidFill>
                <a:schemeClr val="accent3">
                  <a:lumMod val="50000"/>
                </a:schemeClr>
              </a:solidFill>
              <a:latin typeface="Times New Roman" panose="02020603050405020304" pitchFamily="18" charset="0"/>
              <a:cs typeface="Times New Roman" panose="02020603050405020304" pitchFamily="18" charset="0"/>
            </a:endParaRPr>
          </a:p>
          <a:p>
            <a:pPr marL="228600" marR="741609">
              <a:spcBef>
                <a:spcPts val="177"/>
              </a:spcBef>
            </a:pPr>
            <a:r>
              <a:rPr sz="2500" spc="-9">
                <a:latin typeface="Times New Roman" panose="02020603050405020304" pitchFamily="18" charset="0"/>
                <a:cs typeface="Times New Roman" panose="02020603050405020304" pitchFamily="18" charset="0"/>
              </a:rPr>
              <a:t>self</a:t>
            </a:r>
            <a:r>
              <a:rPr sz="2500" spc="-9" dirty="0">
                <a:latin typeface="Times New Roman" panose="02020603050405020304" pitchFamily="18" charset="0"/>
                <a:cs typeface="Times New Roman" panose="02020603050405020304" pitchFamily="18" charset="0"/>
              </a:rPr>
              <a:t>.name = tk.StringVar()</a:t>
            </a:r>
            <a:endParaRPr sz="2500">
              <a:latin typeface="Times New Roman" panose="02020603050405020304" pitchFamily="18" charset="0"/>
              <a:cs typeface="Times New Roman" panose="02020603050405020304" pitchFamily="18" charset="0"/>
            </a:endParaRPr>
          </a:p>
          <a:p>
            <a:pPr marL="228600" marR="497793"/>
            <a:r>
              <a:rPr sz="2500" spc="-9" dirty="0">
                <a:latin typeface="Times New Roman" panose="02020603050405020304" pitchFamily="18" charset="0"/>
                <a:cs typeface="Times New Roman" panose="02020603050405020304" pitchFamily="18" charset="0"/>
              </a:rPr>
              <a:t>name_entered =</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ttk.Entry(mighty,</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width=12, </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textvariable=self.name) </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name_entered.grid(column=0,</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row=1,</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sticky='W</a:t>
            </a:r>
            <a:r>
              <a:rPr sz="2500" spc="-9">
                <a:latin typeface="Times New Roman" panose="02020603050405020304" pitchFamily="18" charset="0"/>
                <a:cs typeface="Times New Roman" panose="02020603050405020304" pitchFamily="18" charset="0"/>
              </a:rPr>
              <a:t>')  </a:t>
            </a:r>
            <a:endParaRPr lang="en-US" sz="2500" spc="-9">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98C30DA-E3F2-AAD2-9981-4A936CBF69FC}"/>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43</a:t>
            </a:fld>
            <a:r>
              <a:rPr spc="-53"/>
              <a:t> </a:t>
            </a:r>
            <a:r>
              <a:t>]</a:t>
            </a:r>
            <a:endParaRPr dirty="0"/>
          </a:p>
        </p:txBody>
      </p:sp>
    </p:spTree>
    <p:extLst>
      <p:ext uri="{BB962C8B-B14F-4D97-AF65-F5344CB8AC3E}">
        <p14:creationId xmlns:p14="http://schemas.microsoft.com/office/powerpoint/2010/main" val="3857613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9415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9415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4" name="object 14"/>
          <p:cNvSpPr txBox="1"/>
          <p:nvPr/>
        </p:nvSpPr>
        <p:spPr>
          <a:xfrm>
            <a:off x="572346" y="950988"/>
            <a:ext cx="11162454" cy="3500673"/>
          </a:xfrm>
          <a:prstGeom prst="rect">
            <a:avLst/>
          </a:prstGeom>
        </p:spPr>
        <p:txBody>
          <a:bodyPr vert="horz" wrap="square" lIns="0" tIns="22577" rIns="0" bIns="0" rtlCol="0">
            <a:spAutoFit/>
          </a:bodyPr>
          <a:lstStyle/>
          <a:p>
            <a:pPr marL="228600" marR="497793"/>
            <a:r>
              <a:rPr sz="2500" spc="-9">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Adding a Button -</a:t>
            </a:r>
            <a:r>
              <a:rPr sz="2500" dirty="0">
                <a:solidFill>
                  <a:schemeClr val="accent3">
                    <a:lumMod val="50000"/>
                  </a:schemeClr>
                </a:solidFill>
                <a:latin typeface="Times New Roman" panose="02020603050405020304" pitchFamily="18" charset="0"/>
                <a:cs typeface="Times New Roman" panose="02020603050405020304" pitchFamily="18" charset="0"/>
              </a:rPr>
              <a:t> </a:t>
            </a:r>
            <a:r>
              <a:rPr sz="2500" spc="-9" dirty="0">
                <a:solidFill>
                  <a:schemeClr val="accent3">
                    <a:lumMod val="50000"/>
                  </a:schemeClr>
                </a:solidFill>
                <a:latin typeface="Times New Roman" panose="02020603050405020304" pitchFamily="18" charset="0"/>
                <a:cs typeface="Times New Roman" panose="02020603050405020304" pitchFamily="18" charset="0"/>
              </a:rPr>
              <a:t>using self</a:t>
            </a:r>
            <a:endParaRPr sz="2500">
              <a:solidFill>
                <a:schemeClr val="accent3">
                  <a:lumMod val="50000"/>
                </a:schemeClr>
              </a:solidFill>
              <a:latin typeface="Times New Roman" panose="02020603050405020304" pitchFamily="18" charset="0"/>
              <a:cs typeface="Times New Roman" panose="02020603050405020304" pitchFamily="18" charset="0"/>
            </a:endParaRPr>
          </a:p>
          <a:p>
            <a:pPr marL="228600" marR="9030"/>
            <a:r>
              <a:rPr sz="2500" spc="-9" dirty="0">
                <a:latin typeface="Times New Roman" panose="02020603050405020304" pitchFamily="18" charset="0"/>
                <a:cs typeface="Times New Roman" panose="02020603050405020304" pitchFamily="18" charset="0"/>
              </a:rPr>
              <a:t>self.action</a:t>
            </a:r>
            <a:r>
              <a:rPr sz="2500"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ttk.Button(mighty,</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text="Click</a:t>
            </a:r>
            <a:r>
              <a:rPr sz="2500" spc="9"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Me!", </a:t>
            </a:r>
            <a:r>
              <a:rPr sz="2500" spc="-951"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command=self.click_me)</a:t>
            </a:r>
            <a:endParaRPr sz="2500">
              <a:latin typeface="Times New Roman" panose="02020603050405020304" pitchFamily="18" charset="0"/>
              <a:cs typeface="Times New Roman" panose="02020603050405020304" pitchFamily="18" charset="0"/>
            </a:endParaRPr>
          </a:p>
          <a:p>
            <a:pPr marL="228600" marR="2081470"/>
            <a:r>
              <a:rPr sz="2500" spc="-9" dirty="0">
                <a:latin typeface="Times New Roman" panose="02020603050405020304" pitchFamily="18" charset="0"/>
                <a:cs typeface="Times New Roman" panose="02020603050405020304" pitchFamily="18" charset="0"/>
              </a:rPr>
              <a:t>self.action.grid(column=2,</a:t>
            </a:r>
            <a:r>
              <a:rPr sz="2500" spc="-36"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row=1)  #</a:t>
            </a:r>
            <a:r>
              <a:rPr sz="2500" spc="-17" dirty="0">
                <a:latin typeface="Times New Roman" panose="02020603050405020304" pitchFamily="18" charset="0"/>
                <a:cs typeface="Times New Roman" panose="02020603050405020304" pitchFamily="18" charset="0"/>
              </a:rPr>
              <a:t> </a:t>
            </a:r>
            <a:r>
              <a:rPr sz="2500" spc="-9" dirty="0">
                <a:latin typeface="Times New Roman" panose="02020603050405020304" pitchFamily="18" charset="0"/>
                <a:cs typeface="Times New Roman" panose="02020603050405020304" pitchFamily="18" charset="0"/>
              </a:rPr>
              <a:t>...</a:t>
            </a:r>
            <a:endParaRPr sz="2500">
              <a:latin typeface="Times New Roman" panose="02020603050405020304" pitchFamily="18" charset="0"/>
              <a:cs typeface="Times New Roman" panose="02020603050405020304" pitchFamily="18" charset="0"/>
            </a:endParaRPr>
          </a:p>
          <a:p>
            <a:pPr marL="22577"/>
            <a:r>
              <a:rPr sz="2500" spc="-9" dirty="0">
                <a:latin typeface="Times New Roman" panose="02020603050405020304" pitchFamily="18" charset="0"/>
                <a:cs typeface="Times New Roman" panose="02020603050405020304" pitchFamily="18" charset="0"/>
              </a:rPr>
              <a:t>#======================</a:t>
            </a:r>
            <a:endParaRPr sz="2500">
              <a:latin typeface="Times New Roman" panose="02020603050405020304" pitchFamily="18" charset="0"/>
              <a:cs typeface="Times New Roman" panose="02020603050405020304" pitchFamily="18" charset="0"/>
            </a:endParaRPr>
          </a:p>
          <a:p>
            <a:pPr marL="22577"/>
            <a:r>
              <a:rPr sz="2500" spc="-9" dirty="0">
                <a:latin typeface="Times New Roman" panose="02020603050405020304" pitchFamily="18" charset="0"/>
                <a:cs typeface="Times New Roman" panose="02020603050405020304" pitchFamily="18" charset="0"/>
              </a:rPr>
              <a:t>#</a:t>
            </a:r>
            <a:r>
              <a:rPr sz="2500" spc="-45" dirty="0">
                <a:latin typeface="Times New Roman" panose="02020603050405020304" pitchFamily="18" charset="0"/>
                <a:cs typeface="Times New Roman" panose="02020603050405020304" pitchFamily="18" charset="0"/>
              </a:rPr>
              <a:t> </a:t>
            </a:r>
            <a:r>
              <a:rPr sz="2500" spc="-9">
                <a:latin typeface="Times New Roman" panose="02020603050405020304" pitchFamily="18" charset="0"/>
                <a:cs typeface="Times New Roman" panose="02020603050405020304" pitchFamily="18" charset="0"/>
              </a:rPr>
              <a:t>Start</a:t>
            </a:r>
            <a:r>
              <a:rPr sz="2500" spc="-45">
                <a:latin typeface="Times New Roman" panose="02020603050405020304" pitchFamily="18" charset="0"/>
                <a:cs typeface="Times New Roman" panose="02020603050405020304" pitchFamily="18" charset="0"/>
              </a:rPr>
              <a:t> </a:t>
            </a:r>
            <a:r>
              <a:rPr sz="2500" spc="-9">
                <a:latin typeface="Times New Roman" panose="02020603050405020304" pitchFamily="18" charset="0"/>
                <a:cs typeface="Times New Roman" panose="02020603050405020304" pitchFamily="18" charset="0"/>
              </a:rPr>
              <a:t>GUI</a:t>
            </a:r>
            <a:endParaRPr lang="en-US" sz="2500" spc="-9">
              <a:latin typeface="Times New Roman" panose="02020603050405020304" pitchFamily="18" charset="0"/>
              <a:cs typeface="Times New Roman" panose="02020603050405020304" pitchFamily="18" charset="0"/>
            </a:endParaRPr>
          </a:p>
          <a:p>
            <a:pPr marL="22577"/>
            <a:r>
              <a:rPr lang="en-US" sz="2500" spc="-9">
                <a:latin typeface="Times New Roman" panose="02020603050405020304" pitchFamily="18" charset="0"/>
                <a:cs typeface="Times New Roman" panose="02020603050405020304" pitchFamily="18" charset="0"/>
              </a:rPr>
              <a:t>#======================</a:t>
            </a:r>
          </a:p>
          <a:p>
            <a:pPr marL="22577"/>
            <a:r>
              <a:rPr lang="en-US" sz="2500" spc="-9">
                <a:latin typeface="Times New Roman" panose="02020603050405020304" pitchFamily="18" charset="0"/>
                <a:cs typeface="Times New Roman" panose="02020603050405020304" pitchFamily="18" charset="0"/>
              </a:rPr>
              <a:t>oop</a:t>
            </a:r>
            <a:r>
              <a:rPr lang="en-US" sz="2500" spc="-71">
                <a:latin typeface="Times New Roman" panose="02020603050405020304" pitchFamily="18" charset="0"/>
                <a:cs typeface="Times New Roman" panose="02020603050405020304" pitchFamily="18" charset="0"/>
              </a:rPr>
              <a:t> </a:t>
            </a:r>
            <a:r>
              <a:rPr lang="en-US" sz="2500" spc="-9">
                <a:latin typeface="Times New Roman" panose="02020603050405020304" pitchFamily="18" charset="0"/>
                <a:cs typeface="Times New Roman" panose="02020603050405020304" pitchFamily="18" charset="0"/>
              </a:rPr>
              <a:t>=</a:t>
            </a:r>
            <a:r>
              <a:rPr lang="en-US" sz="2500" spc="-62">
                <a:latin typeface="Times New Roman" panose="02020603050405020304" pitchFamily="18" charset="0"/>
                <a:cs typeface="Times New Roman" panose="02020603050405020304" pitchFamily="18" charset="0"/>
              </a:rPr>
              <a:t> </a:t>
            </a:r>
            <a:r>
              <a:rPr lang="en-US" sz="2500" spc="-9">
                <a:latin typeface="Times New Roman" panose="02020603050405020304" pitchFamily="18" charset="0"/>
                <a:cs typeface="Times New Roman" panose="02020603050405020304" pitchFamily="18" charset="0"/>
              </a:rPr>
              <a:t>OOP()</a:t>
            </a:r>
          </a:p>
          <a:p>
            <a:pPr marL="22577"/>
            <a:endParaRPr lang="en-US" sz="2500" spc="-9">
              <a:latin typeface="Times New Roman" panose="02020603050405020304" pitchFamily="18" charset="0"/>
              <a:cs typeface="Times New Roman" panose="02020603050405020304" pitchFamily="18" charset="0"/>
            </a:endParaRPr>
          </a:p>
          <a:p>
            <a:pPr marL="22577"/>
            <a:r>
              <a:rPr lang="en-US" sz="2600" spc="-9">
                <a:latin typeface="Times New Roman" panose="02020603050405020304" pitchFamily="18" charset="0"/>
                <a:cs typeface="Times New Roman" panose="02020603050405020304" pitchFamily="18" charset="0"/>
              </a:rPr>
              <a:t>oop.win.mainloop()</a:t>
            </a:r>
            <a:endParaRPr lang="en-US" sz="2600">
              <a:latin typeface="Times New Roman" panose="02020603050405020304" pitchFamily="18" charset="0"/>
              <a:cs typeface="Times New Roman" panose="02020603050405020304" pitchFamily="18" charset="0"/>
            </a:endParaRPr>
          </a:p>
        </p:txBody>
      </p:sp>
      <p:sp>
        <p:nvSpPr>
          <p:cNvPr id="8" name="object 10">
            <a:extLst>
              <a:ext uri="{FF2B5EF4-FFF2-40B4-BE49-F238E27FC236}">
                <a16:creationId xmlns:a16="http://schemas.microsoft.com/office/drawing/2014/main" id="{F28799FE-4CA2-9564-4442-ED97AD306678}"/>
              </a:ext>
            </a:extLst>
          </p:cNvPr>
          <p:cNvSpPr txBox="1"/>
          <p:nvPr/>
        </p:nvSpPr>
        <p:spPr>
          <a:xfrm>
            <a:off x="2512612" y="3200400"/>
            <a:ext cx="8002988" cy="761461"/>
          </a:xfrm>
          <a:prstGeom prst="rect">
            <a:avLst/>
          </a:prstGeom>
        </p:spPr>
        <p:txBody>
          <a:bodyPr vert="horz" wrap="square" lIns="0" tIns="22577" rIns="0" bIns="0" rtlCol="0">
            <a:spAutoFit/>
          </a:bodyPr>
          <a:lstStyle/>
          <a:p>
            <a:pPr marL="22577">
              <a:spcBef>
                <a:spcPts val="177"/>
              </a:spcBef>
            </a:pPr>
            <a:r>
              <a:rPr sz="2400" spc="-9" dirty="0">
                <a:solidFill>
                  <a:schemeClr val="accent3">
                    <a:lumMod val="50000"/>
                  </a:schemeClr>
                </a:solidFill>
                <a:latin typeface="Times New Roman" panose="02020603050405020304" pitchFamily="18" charset="0"/>
                <a:cs typeface="Times New Roman" panose="02020603050405020304" pitchFamily="18" charset="0"/>
              </a:rPr>
              <a:t>#</a:t>
            </a:r>
            <a:r>
              <a:rPr sz="2400" spc="-17"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create an instance of the class</a:t>
            </a:r>
            <a:endParaRPr sz="2400">
              <a:solidFill>
                <a:schemeClr val="accent3">
                  <a:lumMod val="50000"/>
                </a:schemeClr>
              </a:solidFill>
              <a:latin typeface="Times New Roman" panose="02020603050405020304" pitchFamily="18" charset="0"/>
              <a:cs typeface="Times New Roman" panose="02020603050405020304" pitchFamily="18" charset="0"/>
            </a:endParaRPr>
          </a:p>
          <a:p>
            <a:pPr marL="22577"/>
            <a:r>
              <a:rPr sz="2400" spc="-9" dirty="0">
                <a:solidFill>
                  <a:schemeClr val="accent3">
                    <a:lumMod val="50000"/>
                  </a:schemeClr>
                </a:solidFill>
                <a:latin typeface="Times New Roman" panose="02020603050405020304" pitchFamily="18" charset="0"/>
                <a:cs typeface="Times New Roman" panose="02020603050405020304" pitchFamily="18" charset="0"/>
              </a:rPr>
              <a:t>#</a:t>
            </a:r>
            <a:r>
              <a:rPr sz="2400"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use</a:t>
            </a:r>
            <a:r>
              <a:rPr sz="2400"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instance</a:t>
            </a:r>
            <a:r>
              <a:rPr sz="2400"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variable</a:t>
            </a:r>
            <a:r>
              <a:rPr sz="2400"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to</a:t>
            </a:r>
            <a:r>
              <a:rPr sz="2400"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call</a:t>
            </a:r>
            <a:r>
              <a:rPr sz="2400"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mainloop</a:t>
            </a:r>
            <a:r>
              <a:rPr sz="2400"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via</a:t>
            </a:r>
            <a:r>
              <a:rPr sz="2400" dirty="0">
                <a:solidFill>
                  <a:schemeClr val="accent3">
                    <a:lumMod val="50000"/>
                  </a:schemeClr>
                </a:solidFill>
                <a:latin typeface="Times New Roman" panose="02020603050405020304" pitchFamily="18" charset="0"/>
                <a:cs typeface="Times New Roman" panose="02020603050405020304" pitchFamily="18" charset="0"/>
              </a:rPr>
              <a:t> </a:t>
            </a:r>
            <a:r>
              <a:rPr sz="2400" spc="-9" dirty="0">
                <a:solidFill>
                  <a:schemeClr val="accent3">
                    <a:lumMod val="50000"/>
                  </a:schemeClr>
                </a:solidFill>
                <a:latin typeface="Times New Roman" panose="02020603050405020304" pitchFamily="18" charset="0"/>
                <a:cs typeface="Times New Roman" panose="02020603050405020304" pitchFamily="18" charset="0"/>
              </a:rPr>
              <a:t>oop.win</a:t>
            </a:r>
            <a:endParaRPr sz="240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0F06D01-904F-44CA-14C0-525A66A8823E}"/>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44</a:t>
            </a:fld>
            <a:r>
              <a:rPr spc="-53"/>
              <a:t> </a:t>
            </a:r>
            <a:r>
              <a:t>]</a:t>
            </a:r>
            <a:endParaRPr dirty="0"/>
          </a:p>
        </p:txBody>
      </p:sp>
    </p:spTree>
    <p:extLst>
      <p:ext uri="{BB962C8B-B14F-4D97-AF65-F5344CB8AC3E}">
        <p14:creationId xmlns:p14="http://schemas.microsoft.com/office/powerpoint/2010/main" val="3867696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263961" y="5257800"/>
            <a:ext cx="2744363" cy="414636"/>
          </a:xfrm>
          <a:prstGeom prst="rect">
            <a:avLst/>
          </a:prstGeom>
        </p:spPr>
      </p:pic>
      <p:sp>
        <p:nvSpPr>
          <p:cNvPr id="3" name="object 3"/>
          <p:cNvSpPr txBox="1"/>
          <p:nvPr/>
        </p:nvSpPr>
        <p:spPr>
          <a:xfrm>
            <a:off x="1313868" y="7620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4" name="object 4"/>
          <p:cNvSpPr txBox="1"/>
          <p:nvPr/>
        </p:nvSpPr>
        <p:spPr>
          <a:xfrm>
            <a:off x="9936186" y="7620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5" name="object 5"/>
          <p:cNvSpPr/>
          <p:nvPr/>
        </p:nvSpPr>
        <p:spPr>
          <a:xfrm>
            <a:off x="1280003" y="43925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1" name="object 11"/>
          <p:cNvSpPr txBox="1"/>
          <p:nvPr/>
        </p:nvSpPr>
        <p:spPr>
          <a:xfrm>
            <a:off x="838200" y="730300"/>
            <a:ext cx="10896600" cy="5257564"/>
          </a:xfrm>
          <a:prstGeom prst="rect">
            <a:avLst/>
          </a:prstGeom>
        </p:spPr>
        <p:txBody>
          <a:bodyPr vert="horz" wrap="square" lIns="0" tIns="22577" rIns="0" bIns="0" rtlCol="0">
            <a:spAutoFit/>
          </a:bodyPr>
          <a:lstStyle/>
          <a:p>
            <a:pPr algn="just">
              <a:spcBef>
                <a:spcPts val="62"/>
              </a:spcBef>
            </a:pPr>
            <a:r>
              <a:rPr lang="en-US" sz="2800">
                <a:latin typeface="Times New Roman" panose="02020603050405020304" pitchFamily="18" charset="0"/>
                <a:cs typeface="Times New Roman" panose="02020603050405020304" pitchFamily="18" charset="0"/>
              </a:rPr>
              <a:t>     We  moved all the widget-creation code into one rather long method, </a:t>
            </a:r>
            <a:r>
              <a:rPr lang="en-US" sz="2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create_widgets,</a:t>
            </a:r>
            <a:r>
              <a:rPr lang="en-US" sz="2800">
                <a:latin typeface="Times New Roman" panose="02020603050405020304" pitchFamily="18" charset="0"/>
                <a:cs typeface="Times New Roman" panose="02020603050405020304" pitchFamily="18" charset="0"/>
              </a:rPr>
              <a:t> which  we call in the initializer of the class. </a:t>
            </a:r>
          </a:p>
          <a:p>
            <a:pPr algn="just">
              <a:spcBef>
                <a:spcPts val="62"/>
              </a:spcBef>
            </a:pPr>
            <a:endParaRPr lang="en-US" sz="2800">
              <a:latin typeface="Times New Roman" panose="02020603050405020304" pitchFamily="18" charset="0"/>
              <a:cs typeface="Times New Roman" panose="02020603050405020304" pitchFamily="18" charset="0"/>
            </a:endParaRPr>
          </a:p>
          <a:p>
            <a:pPr algn="just">
              <a:spcBef>
                <a:spcPts val="62"/>
              </a:spcBef>
            </a:pPr>
            <a:r>
              <a:rPr lang="en-US" sz="2800">
                <a:latin typeface="Times New Roman" panose="02020603050405020304" pitchFamily="18" charset="0"/>
                <a:cs typeface="Times New Roman" panose="02020603050405020304" pitchFamily="18" charset="0"/>
              </a:rPr>
              <a:t>   Instead, in addition to a real constructor, Python provides us with an  initializer</a:t>
            </a:r>
            <a:r>
              <a:rPr lang="en-US" sz="2800" b="1">
                <a:latin typeface="Times New Roman" panose="02020603050405020304" pitchFamily="18" charset="0"/>
                <a:cs typeface="Times New Roman" panose="02020603050405020304" pitchFamily="18" charset="0"/>
              </a:rPr>
              <a:t>, __init__(self)</a:t>
            </a:r>
            <a:r>
              <a:rPr lang="en-US" sz="2800">
                <a:latin typeface="Times New Roman" panose="02020603050405020304" pitchFamily="18" charset="0"/>
                <a:cs typeface="Times New Roman" panose="02020603050405020304" pitchFamily="18" charset="0"/>
              </a:rPr>
              <a:t>. We are strongly encouraged to use this initializer. We can use  it to pass in arguments to our class, initializing variables we wish to use inside our class  instance.</a:t>
            </a:r>
          </a:p>
          <a:p>
            <a:pPr algn="just">
              <a:spcBef>
                <a:spcPts val="62"/>
              </a:spcBef>
            </a:pPr>
            <a:r>
              <a:rPr lang="en-US" sz="2800">
                <a:latin typeface="Times New Roman" panose="02020603050405020304" pitchFamily="18" charset="0"/>
                <a:cs typeface="Times New Roman" panose="02020603050405020304" pitchFamily="18" charset="0"/>
              </a:rPr>
              <a:t>    In the end, we added the ToolTip class to the top of our module just below the import statements.</a:t>
            </a:r>
          </a:p>
          <a:p>
            <a:pPr algn="just">
              <a:spcBef>
                <a:spcPts val="62"/>
              </a:spcBef>
            </a:pPr>
            <a:endParaRPr lang="en-US" sz="2800">
              <a:latin typeface="Times New Roman" panose="02020603050405020304" pitchFamily="18" charset="0"/>
              <a:cs typeface="Times New Roman" panose="02020603050405020304" pitchFamily="18" charset="0"/>
            </a:endParaRPr>
          </a:p>
          <a:p>
            <a:pPr marL="914400" algn="just">
              <a:spcBef>
                <a:spcPts val="62"/>
              </a:spcBef>
            </a:pPr>
            <a:r>
              <a:rPr lang="en-US" sz="2800">
                <a:latin typeface="Times New Roman" panose="02020603050405020304" pitchFamily="18" charset="0"/>
                <a:cs typeface="Times New Roman" panose="02020603050405020304" pitchFamily="18" charset="0"/>
              </a:rPr>
              <a:t>In Python, several classes can exist within the same Python module and  the module name does not have to be the same as the class name.</a:t>
            </a:r>
          </a:p>
        </p:txBody>
      </p:sp>
      <p:sp>
        <p:nvSpPr>
          <p:cNvPr id="17" name="Slide Number Placeholder 16">
            <a:extLst>
              <a:ext uri="{FF2B5EF4-FFF2-40B4-BE49-F238E27FC236}">
                <a16:creationId xmlns:a16="http://schemas.microsoft.com/office/drawing/2014/main" id="{A81FCA41-3818-120D-470F-262F1BA111DE}"/>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45</a:t>
            </a:fld>
            <a:r>
              <a:rPr spc="-53"/>
              <a:t> </a:t>
            </a:r>
            <a:r>
              <a: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68" y="7620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4" name="object 4"/>
          <p:cNvSpPr txBox="1"/>
          <p:nvPr/>
        </p:nvSpPr>
        <p:spPr>
          <a:xfrm>
            <a:off x="9936186" y="7620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5" name="object 5"/>
          <p:cNvSpPr/>
          <p:nvPr/>
        </p:nvSpPr>
        <p:spPr>
          <a:xfrm>
            <a:off x="1280003" y="43925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2" name="object 12"/>
          <p:cNvSpPr txBox="1"/>
          <p:nvPr/>
        </p:nvSpPr>
        <p:spPr>
          <a:xfrm>
            <a:off x="609599" y="838200"/>
            <a:ext cx="10972800" cy="2331122"/>
          </a:xfrm>
          <a:prstGeom prst="rect">
            <a:avLst/>
          </a:prstGeom>
        </p:spPr>
        <p:txBody>
          <a:bodyPr vert="horz" wrap="square" lIns="0" tIns="22577" rIns="0" bIns="0" rtlCol="0">
            <a:spAutoFit/>
          </a:bodyPr>
          <a:lstStyle/>
          <a:p>
            <a:pPr marL="22577" marR="874804">
              <a:spcBef>
                <a:spcPts val="177"/>
              </a:spcBef>
            </a:pPr>
            <a:r>
              <a:rPr sz="3000" spc="-9" dirty="0">
                <a:latin typeface="Times New Roman" panose="02020603050405020304" pitchFamily="18" charset="0"/>
                <a:cs typeface="Times New Roman" panose="02020603050405020304" pitchFamily="18" charset="0"/>
              </a:rPr>
              <a:t>Here, </a:t>
            </a:r>
            <a:r>
              <a:rPr sz="3000" dirty="0">
                <a:latin typeface="Times New Roman" panose="02020603050405020304" pitchFamily="18" charset="0"/>
                <a:cs typeface="Times New Roman" panose="02020603050405020304" pitchFamily="18" charset="0"/>
              </a:rPr>
              <a:t>in </a:t>
            </a:r>
            <a:r>
              <a:rPr sz="3000" spc="-9" dirty="0">
                <a:latin typeface="Times New Roman" panose="02020603050405020304" pitchFamily="18" charset="0"/>
                <a:cs typeface="Times New Roman" panose="02020603050405020304" pitchFamily="18" charset="0"/>
              </a:rPr>
              <a:t>this </a:t>
            </a:r>
            <a:r>
              <a:rPr sz="3000" dirty="0">
                <a:latin typeface="Times New Roman" panose="02020603050405020304" pitchFamily="18" charset="0"/>
                <a:cs typeface="Times New Roman" panose="02020603050405020304" pitchFamily="18" charset="0"/>
              </a:rPr>
              <a:t>recipe, we can see </a:t>
            </a:r>
            <a:r>
              <a:rPr sz="3000" spc="-9" dirty="0">
                <a:latin typeface="Times New Roman" panose="02020603050405020304" pitchFamily="18" charset="0"/>
                <a:cs typeface="Times New Roman" panose="02020603050405020304" pitchFamily="18" charset="0"/>
              </a:rPr>
              <a:t>that </a:t>
            </a:r>
            <a:r>
              <a:rPr sz="3000" dirty="0">
                <a:latin typeface="Times New Roman" panose="02020603050405020304" pitchFamily="18" charset="0"/>
                <a:cs typeface="Times New Roman" panose="02020603050405020304" pitchFamily="18" charset="0"/>
              </a:rPr>
              <a:t>more </a:t>
            </a:r>
            <a:r>
              <a:rPr sz="3000" spc="-9" dirty="0">
                <a:latin typeface="Times New Roman" panose="02020603050405020304" pitchFamily="18" charset="0"/>
                <a:cs typeface="Times New Roman" panose="02020603050405020304" pitchFamily="18" charset="0"/>
              </a:rPr>
              <a:t>than </a:t>
            </a:r>
            <a:r>
              <a:rPr sz="3000" dirty="0">
                <a:latin typeface="Times New Roman" panose="02020603050405020304" pitchFamily="18" charset="0"/>
                <a:cs typeface="Times New Roman" panose="02020603050405020304" pitchFamily="18" charset="0"/>
              </a:rPr>
              <a:t>one class can live in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same Python </a:t>
            </a:r>
            <a:r>
              <a:rPr sz="3000" spc="-444"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module.</a:t>
            </a:r>
            <a:endParaRPr sz="3000">
              <a:latin typeface="Times New Roman" panose="02020603050405020304" pitchFamily="18" charset="0"/>
              <a:cs typeface="Times New Roman" panose="02020603050405020304" pitchFamily="18" charset="0"/>
            </a:endParaRPr>
          </a:p>
          <a:p>
            <a:pPr>
              <a:spcBef>
                <a:spcPts val="36"/>
              </a:spcBef>
            </a:pPr>
            <a:endParaRPr sz="3000">
              <a:latin typeface="Times New Roman" panose="02020603050405020304" pitchFamily="18" charset="0"/>
              <a:cs typeface="Times New Roman" panose="02020603050405020304" pitchFamily="18" charset="0"/>
            </a:endParaRPr>
          </a:p>
          <a:p>
            <a:pPr marL="22577"/>
            <a:r>
              <a:rPr sz="3000" dirty="0">
                <a:latin typeface="Times New Roman" panose="02020603050405020304" pitchFamily="18" charset="0"/>
                <a:cs typeface="Times New Roman" panose="02020603050405020304" pitchFamily="18" charset="0"/>
              </a:rPr>
              <a:t>Cool</a:t>
            </a:r>
            <a:r>
              <a:rPr sz="3000" spc="-9" dirty="0">
                <a:latin typeface="Times New Roman" panose="02020603050405020304" pitchFamily="18" charset="0"/>
                <a:cs typeface="Times New Roman" panose="02020603050405020304" pitchFamily="18" charset="0"/>
              </a:rPr>
              <a:t> stuff, </a:t>
            </a:r>
            <a:r>
              <a:rPr sz="3000" dirty="0">
                <a:latin typeface="Times New Roman" panose="02020603050405020304" pitchFamily="18" charset="0"/>
                <a:cs typeface="Times New Roman" panose="02020603050405020304" pitchFamily="18" charset="0"/>
              </a:rPr>
              <a:t>indeed! </a:t>
            </a:r>
            <a:r>
              <a:rPr sz="3000" spc="-9" dirty="0">
                <a:latin typeface="Times New Roman" panose="02020603050405020304" pitchFamily="18" charset="0"/>
                <a:cs typeface="Times New Roman" panose="02020603050405020304" pitchFamily="18" charset="0"/>
              </a:rPr>
              <a:t>Here</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are</a:t>
            </a:r>
            <a:r>
              <a:rPr sz="3000" spc="-9" dirty="0">
                <a:latin typeface="Times New Roman" panose="02020603050405020304" pitchFamily="18" charset="0"/>
                <a:cs typeface="Times New Roman" panose="02020603050405020304" pitchFamily="18" charset="0"/>
              </a:rPr>
              <a:t> two </a:t>
            </a:r>
            <a:r>
              <a:rPr sz="3000" dirty="0">
                <a:latin typeface="Times New Roman" panose="02020603050405020304" pitchFamily="18" charset="0"/>
                <a:cs typeface="Times New Roman" panose="02020603050405020304" pitchFamily="18" charset="0"/>
              </a:rPr>
              <a:t>screenshots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of</a:t>
            </a:r>
            <a:r>
              <a:rPr sz="3000" spc="-9" dirty="0">
                <a:latin typeface="Times New Roman" panose="02020603050405020304" pitchFamily="18" charset="0"/>
                <a:cs typeface="Times New Roman" panose="02020603050405020304" pitchFamily="18" charset="0"/>
              </a:rPr>
              <a:t> the two</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classes residing</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in</a:t>
            </a:r>
            <a:r>
              <a:rPr sz="3000" spc="-9" dirty="0">
                <a:latin typeface="Times New Roman" panose="02020603050405020304" pitchFamily="18" charset="0"/>
                <a:cs typeface="Times New Roman" panose="02020603050405020304" pitchFamily="18" charset="0"/>
              </a:rPr>
              <a:t> the </a:t>
            </a:r>
            <a:r>
              <a:rPr sz="3000" dirty="0">
                <a:latin typeface="Times New Roman" panose="02020603050405020304" pitchFamily="18" charset="0"/>
                <a:cs typeface="Times New Roman" panose="02020603050405020304" pitchFamily="18" charset="0"/>
              </a:rPr>
              <a:t>same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module:</a:t>
            </a:r>
            <a:endParaRPr sz="3000">
              <a:latin typeface="Times New Roman" panose="02020603050405020304" pitchFamily="18" charset="0"/>
              <a:cs typeface="Times New Roman" panose="02020603050405020304" pitchFamily="18" charset="0"/>
            </a:endParaRPr>
          </a:p>
        </p:txBody>
      </p:sp>
      <p:grpSp>
        <p:nvGrpSpPr>
          <p:cNvPr id="13" name="object 13"/>
          <p:cNvGrpSpPr/>
          <p:nvPr/>
        </p:nvGrpSpPr>
        <p:grpSpPr>
          <a:xfrm>
            <a:off x="5015090" y="3200400"/>
            <a:ext cx="6643510" cy="3289729"/>
            <a:chOff x="1749425" y="4939588"/>
            <a:chExt cx="3359150" cy="1501775"/>
          </a:xfrm>
        </p:grpSpPr>
        <p:pic>
          <p:nvPicPr>
            <p:cNvPr id="14" name="object 14"/>
            <p:cNvPicPr/>
            <p:nvPr/>
          </p:nvPicPr>
          <p:blipFill>
            <a:blip r:embed="rId3" cstate="print"/>
            <a:stretch>
              <a:fillRect/>
            </a:stretch>
          </p:blipFill>
          <p:spPr>
            <a:xfrm>
              <a:off x="1762125" y="4952288"/>
              <a:ext cx="3333750" cy="1476375"/>
            </a:xfrm>
            <a:prstGeom prst="rect">
              <a:avLst/>
            </a:prstGeom>
          </p:spPr>
        </p:pic>
        <p:sp>
          <p:nvSpPr>
            <p:cNvPr id="15" name="object 15"/>
            <p:cNvSpPr/>
            <p:nvPr/>
          </p:nvSpPr>
          <p:spPr>
            <a:xfrm>
              <a:off x="1755775" y="4945938"/>
              <a:ext cx="3346450" cy="1489075"/>
            </a:xfrm>
            <a:custGeom>
              <a:avLst/>
              <a:gdLst/>
              <a:ahLst/>
              <a:cxnLst/>
              <a:rect l="l" t="t" r="r" b="b"/>
              <a:pathLst>
                <a:path w="3346450" h="1489075">
                  <a:moveTo>
                    <a:pt x="0" y="0"/>
                  </a:moveTo>
                  <a:lnTo>
                    <a:pt x="3346450" y="0"/>
                  </a:lnTo>
                </a:path>
                <a:path w="3346450" h="1489075">
                  <a:moveTo>
                    <a:pt x="0" y="0"/>
                  </a:moveTo>
                  <a:lnTo>
                    <a:pt x="0" y="1489074"/>
                  </a:lnTo>
                </a:path>
                <a:path w="3346450" h="1489075">
                  <a:moveTo>
                    <a:pt x="3346450" y="0"/>
                  </a:moveTo>
                  <a:lnTo>
                    <a:pt x="3346450" y="1489074"/>
                  </a:lnTo>
                </a:path>
                <a:path w="3346450" h="1489075">
                  <a:moveTo>
                    <a:pt x="0" y="1489074"/>
                  </a:moveTo>
                  <a:lnTo>
                    <a:pt x="3346450" y="1489074"/>
                  </a:lnTo>
                </a:path>
              </a:pathLst>
            </a:custGeom>
            <a:ln w="12700">
              <a:solidFill>
                <a:srgbClr val="000000"/>
              </a:solidFill>
            </a:ln>
          </p:spPr>
          <p:txBody>
            <a:bodyPr wrap="square" lIns="0" tIns="0" rIns="0" bIns="0" rtlCol="0"/>
            <a:lstStyle/>
            <a:p>
              <a:endParaRPr sz="3200"/>
            </a:p>
          </p:txBody>
        </p:sp>
      </p:grpSp>
      <p:sp>
        <p:nvSpPr>
          <p:cNvPr id="10" name="Slide Number Placeholder 9">
            <a:extLst>
              <a:ext uri="{FF2B5EF4-FFF2-40B4-BE49-F238E27FC236}">
                <a16:creationId xmlns:a16="http://schemas.microsoft.com/office/drawing/2014/main" id="{505676D0-539D-6649-5AD3-4DAB41ADE17A}"/>
              </a:ext>
            </a:extLst>
          </p:cNvPr>
          <p:cNvSpPr>
            <a:spLocks noGrp="1"/>
          </p:cNvSpPr>
          <p:nvPr>
            <p:ph type="sldNum" sz="quarter" idx="7"/>
          </p:nvPr>
        </p:nvSpPr>
        <p:spPr>
          <a:xfrm>
            <a:off x="5712268" y="66497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46</a:t>
            </a:fld>
            <a:r>
              <a:rPr spc="-53"/>
              <a:t> </a:t>
            </a:r>
            <a:r>
              <a:t>]</a:t>
            </a:r>
            <a:endParaRPr dirty="0"/>
          </a:p>
        </p:txBody>
      </p:sp>
    </p:spTree>
    <p:extLst>
      <p:ext uri="{BB962C8B-B14F-4D97-AF65-F5344CB8AC3E}">
        <p14:creationId xmlns:p14="http://schemas.microsoft.com/office/powerpoint/2010/main" val="118544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7620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7620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43925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7" name="object 7"/>
          <p:cNvSpPr txBox="1"/>
          <p:nvPr/>
        </p:nvSpPr>
        <p:spPr>
          <a:xfrm>
            <a:off x="609599" y="798761"/>
            <a:ext cx="11638547" cy="960947"/>
          </a:xfrm>
          <a:prstGeom prst="rect">
            <a:avLst/>
          </a:prstGeom>
        </p:spPr>
        <p:txBody>
          <a:bodyPr vert="horz" wrap="square" lIns="0" tIns="37254" rIns="0" bIns="0" rtlCol="0">
            <a:spAutoFit/>
          </a:bodyPr>
          <a:lstStyle/>
          <a:p>
            <a:pPr marL="22577">
              <a:spcBef>
                <a:spcPts val="293"/>
              </a:spcBef>
            </a:pPr>
            <a:r>
              <a:rPr sz="3000" dirty="0">
                <a:latin typeface="Times New Roman" panose="02020603050405020304" pitchFamily="18" charset="0"/>
                <a:cs typeface="Times New Roman" panose="02020603050405020304" pitchFamily="18" charset="0"/>
              </a:rPr>
              <a:t>Both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ToolTip</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 and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OOP</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 reside within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same Python </a:t>
            </a:r>
            <a:r>
              <a:rPr sz="3000">
                <a:latin typeface="Times New Roman" panose="02020603050405020304" pitchFamily="18" charset="0"/>
                <a:cs typeface="Times New Roman" panose="02020603050405020304" pitchFamily="18" charset="0"/>
              </a:rPr>
              <a:t>module,</a:t>
            </a:r>
            <a:r>
              <a:rPr lang="en-US" sz="3000">
                <a:latin typeface="Times New Roman" panose="02020603050405020304" pitchFamily="18" charset="0"/>
                <a:cs typeface="Times New Roman" panose="02020603050405020304" pitchFamily="18" charset="0"/>
              </a:rPr>
              <a:t>  </a:t>
            </a:r>
            <a:r>
              <a:rPr sz="3000" spc="-9">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a:t>
            </a:r>
            <a:r>
              <a:rPr sz="3000" spc="-9"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_OOP_2_classes.py:</a:t>
            </a:r>
            <a:endParaRPr sz="3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8" name="object 8"/>
          <p:cNvGrpSpPr/>
          <p:nvPr/>
        </p:nvGrpSpPr>
        <p:grpSpPr>
          <a:xfrm>
            <a:off x="5562600" y="1944511"/>
            <a:ext cx="6019801" cy="3618089"/>
            <a:chOff x="2127250" y="1408239"/>
            <a:chExt cx="2603500" cy="1250950"/>
          </a:xfrm>
        </p:grpSpPr>
        <p:pic>
          <p:nvPicPr>
            <p:cNvPr id="9" name="object 9"/>
            <p:cNvPicPr/>
            <p:nvPr/>
          </p:nvPicPr>
          <p:blipFill>
            <a:blip r:embed="rId3" cstate="print"/>
            <a:stretch>
              <a:fillRect/>
            </a:stretch>
          </p:blipFill>
          <p:spPr>
            <a:xfrm>
              <a:off x="2133600" y="1414589"/>
              <a:ext cx="2590800" cy="1238250"/>
            </a:xfrm>
            <a:prstGeom prst="rect">
              <a:avLst/>
            </a:prstGeom>
          </p:spPr>
        </p:pic>
        <p:sp>
          <p:nvSpPr>
            <p:cNvPr id="10" name="object 10"/>
            <p:cNvSpPr/>
            <p:nvPr/>
          </p:nvSpPr>
          <p:spPr>
            <a:xfrm>
              <a:off x="2127250" y="1408239"/>
              <a:ext cx="2603500" cy="1250950"/>
            </a:xfrm>
            <a:custGeom>
              <a:avLst/>
              <a:gdLst/>
              <a:ahLst/>
              <a:cxnLst/>
              <a:rect l="l" t="t" r="r" b="b"/>
              <a:pathLst>
                <a:path w="2603500" h="1250950">
                  <a:moveTo>
                    <a:pt x="0" y="0"/>
                  </a:moveTo>
                  <a:lnTo>
                    <a:pt x="2603500" y="0"/>
                  </a:lnTo>
                </a:path>
                <a:path w="2603500" h="1250950">
                  <a:moveTo>
                    <a:pt x="0" y="0"/>
                  </a:moveTo>
                  <a:lnTo>
                    <a:pt x="0" y="1250950"/>
                  </a:lnTo>
                </a:path>
                <a:path w="2603500" h="1250950">
                  <a:moveTo>
                    <a:pt x="2603500" y="0"/>
                  </a:moveTo>
                  <a:lnTo>
                    <a:pt x="2603500" y="1250950"/>
                  </a:lnTo>
                </a:path>
                <a:path w="2603500" h="1250950">
                  <a:moveTo>
                    <a:pt x="0" y="1250950"/>
                  </a:moveTo>
                  <a:lnTo>
                    <a:pt x="2603500" y="1250950"/>
                  </a:lnTo>
                </a:path>
              </a:pathLst>
            </a:custGeom>
            <a:ln w="12700">
              <a:solidFill>
                <a:srgbClr val="000000"/>
              </a:solidFill>
            </a:ln>
          </p:spPr>
          <p:txBody>
            <a:bodyPr wrap="square" lIns="0" tIns="0" rIns="0" bIns="0" rtlCol="0"/>
            <a:lstStyle/>
            <a:p>
              <a:endParaRPr sz="3200"/>
            </a:p>
          </p:txBody>
        </p:sp>
      </p:grpSp>
      <p:sp>
        <p:nvSpPr>
          <p:cNvPr id="11" name="object 11"/>
          <p:cNvSpPr txBox="1"/>
          <p:nvPr/>
        </p:nvSpPr>
        <p:spPr>
          <a:xfrm>
            <a:off x="683612" y="5936991"/>
            <a:ext cx="10919584" cy="453685"/>
          </a:xfrm>
          <a:prstGeom prst="rect">
            <a:avLst/>
          </a:prstGeom>
        </p:spPr>
        <p:txBody>
          <a:bodyPr vert="horz" wrap="square" lIns="0" tIns="22577" rIns="0" bIns="0" rtlCol="0">
            <a:spAutoFit/>
          </a:bodyPr>
          <a:lstStyle/>
          <a:p>
            <a:pPr marL="22577" marR="69984">
              <a:spcBef>
                <a:spcPts val="177"/>
              </a:spcBef>
            </a:pPr>
            <a:r>
              <a:rPr sz="2800" dirty="0">
                <a:latin typeface="Palatino Linotype"/>
                <a:cs typeface="Palatino Linotype"/>
              </a:rPr>
              <a:t>In </a:t>
            </a:r>
            <a:r>
              <a:rPr sz="2800" spc="-9" dirty="0">
                <a:latin typeface="Palatino Linotype"/>
                <a:cs typeface="Palatino Linotype"/>
              </a:rPr>
              <a:t>this </a:t>
            </a:r>
            <a:r>
              <a:rPr sz="2800" dirty="0">
                <a:latin typeface="Palatino Linotype"/>
                <a:cs typeface="Palatino Linotype"/>
              </a:rPr>
              <a:t>recipe, we advanced our </a:t>
            </a:r>
            <a:r>
              <a:rPr sz="2800" spc="-9" dirty="0">
                <a:latin typeface="Palatino Linotype"/>
                <a:cs typeface="Palatino Linotype"/>
              </a:rPr>
              <a:t>procedural </a:t>
            </a:r>
            <a:r>
              <a:rPr sz="2800" dirty="0">
                <a:latin typeface="Palatino Linotype"/>
                <a:cs typeface="Palatino Linotype"/>
              </a:rPr>
              <a:t>code into </a:t>
            </a:r>
            <a:r>
              <a:rPr sz="2800" spc="-9" dirty="0">
                <a:latin typeface="Palatino Linotype"/>
                <a:cs typeface="Palatino Linotype"/>
              </a:rPr>
              <a:t>OOP </a:t>
            </a:r>
            <a:r>
              <a:rPr sz="2800" dirty="0">
                <a:latin typeface="Palatino Linotype"/>
                <a:cs typeface="Palatino Linotype"/>
              </a:rPr>
              <a:t>code</a:t>
            </a:r>
            <a:r>
              <a:rPr sz="2800">
                <a:latin typeface="Palatino Linotype"/>
                <a:cs typeface="Palatino Linotype"/>
              </a:rPr>
              <a:t>. </a:t>
            </a:r>
          </a:p>
        </p:txBody>
      </p:sp>
      <p:sp>
        <p:nvSpPr>
          <p:cNvPr id="13" name="Slide Number Placeholder 12">
            <a:extLst>
              <a:ext uri="{FF2B5EF4-FFF2-40B4-BE49-F238E27FC236}">
                <a16:creationId xmlns:a16="http://schemas.microsoft.com/office/drawing/2014/main" id="{B58C34B1-1504-4CE6-5FE8-D7FE0D40BBB3}"/>
              </a:ext>
            </a:extLst>
          </p:cNvPr>
          <p:cNvSpPr>
            <a:spLocks noGrp="1"/>
          </p:cNvSpPr>
          <p:nvPr>
            <p:ph type="sldNum" sz="quarter" idx="7"/>
          </p:nvPr>
        </p:nvSpPr>
        <p:spPr>
          <a:xfrm>
            <a:off x="5712268" y="65735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47</a:t>
            </a:fld>
            <a:r>
              <a:rPr spc="-53"/>
              <a:t> </a:t>
            </a:r>
            <a:r>
              <a:t>]</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9415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9415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1" name="object 11"/>
          <p:cNvSpPr txBox="1"/>
          <p:nvPr/>
        </p:nvSpPr>
        <p:spPr>
          <a:xfrm>
            <a:off x="477820" y="1080550"/>
            <a:ext cx="10875980" cy="2881850"/>
          </a:xfrm>
          <a:prstGeom prst="rect">
            <a:avLst/>
          </a:prstGeom>
        </p:spPr>
        <p:txBody>
          <a:bodyPr vert="horz" wrap="square" lIns="0" tIns="22577" rIns="0" bIns="0" rtlCol="0">
            <a:spAutoFit/>
          </a:bodyPr>
          <a:lstStyle/>
          <a:p>
            <a:pPr marL="22577"/>
            <a:r>
              <a:rPr lang="en-US" sz="3556" b="1">
                <a:solidFill>
                  <a:schemeClr val="accent6">
                    <a:lumMod val="50000"/>
                  </a:schemeClr>
                </a:solidFill>
                <a:latin typeface="Arial"/>
                <a:cs typeface="Arial"/>
              </a:rPr>
              <a:t>5_ </a:t>
            </a:r>
            <a:r>
              <a:rPr sz="3556" b="1">
                <a:solidFill>
                  <a:schemeClr val="accent6">
                    <a:lumMod val="50000"/>
                  </a:schemeClr>
                </a:solidFill>
                <a:latin typeface="Arial"/>
                <a:cs typeface="Arial"/>
              </a:rPr>
              <a:t>Writing</a:t>
            </a:r>
            <a:r>
              <a:rPr sz="3556" b="1" spc="-36">
                <a:solidFill>
                  <a:schemeClr val="accent6">
                    <a:lumMod val="50000"/>
                  </a:schemeClr>
                </a:solidFill>
                <a:latin typeface="Arial"/>
                <a:cs typeface="Arial"/>
              </a:rPr>
              <a:t> </a:t>
            </a:r>
            <a:r>
              <a:rPr sz="3556" b="1" spc="-9" dirty="0">
                <a:solidFill>
                  <a:schemeClr val="accent6">
                    <a:lumMod val="50000"/>
                  </a:schemeClr>
                </a:solidFill>
                <a:latin typeface="Arial"/>
                <a:cs typeface="Arial"/>
              </a:rPr>
              <a:t>callback</a:t>
            </a:r>
            <a:r>
              <a:rPr sz="3556" b="1" spc="-36" dirty="0">
                <a:solidFill>
                  <a:schemeClr val="accent6">
                    <a:lumMod val="50000"/>
                  </a:schemeClr>
                </a:solidFill>
                <a:latin typeface="Arial"/>
                <a:cs typeface="Arial"/>
              </a:rPr>
              <a:t> </a:t>
            </a:r>
            <a:r>
              <a:rPr sz="3556" b="1" dirty="0">
                <a:solidFill>
                  <a:schemeClr val="accent6">
                    <a:lumMod val="50000"/>
                  </a:schemeClr>
                </a:solidFill>
                <a:latin typeface="Arial"/>
                <a:cs typeface="Arial"/>
              </a:rPr>
              <a:t>functions</a:t>
            </a:r>
            <a:endParaRPr sz="3556">
              <a:solidFill>
                <a:schemeClr val="accent6">
                  <a:lumMod val="50000"/>
                </a:schemeClr>
              </a:solidFill>
              <a:latin typeface="Arial"/>
              <a:cs typeface="Arial"/>
            </a:endParaRPr>
          </a:p>
          <a:p>
            <a:pPr>
              <a:spcBef>
                <a:spcPts val="45"/>
              </a:spcBef>
            </a:pPr>
            <a:endParaRPr sz="1156">
              <a:latin typeface="Palatino Linotype"/>
              <a:cs typeface="Palatino Linotype"/>
            </a:endParaRPr>
          </a:p>
          <a:p>
            <a:pPr marL="22577" marR="34994" algn="just"/>
            <a:endParaRPr lang="en-US" sz="1867">
              <a:latin typeface="Palatino Linotype"/>
              <a:cs typeface="Palatino Linotype"/>
            </a:endParaRPr>
          </a:p>
          <a:p>
            <a:pPr marL="22577" marR="34994" algn="just"/>
            <a:r>
              <a:rPr sz="3000">
                <a:latin typeface="Times New Roman" panose="02020603050405020304" pitchFamily="18" charset="0"/>
                <a:cs typeface="Times New Roman" panose="02020603050405020304" pitchFamily="18" charset="0"/>
              </a:rPr>
              <a:t>The</a:t>
            </a:r>
            <a:r>
              <a:rPr sz="3000" spc="-17">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event</a:t>
            </a:r>
            <a:r>
              <a:rPr sz="3000" spc="-9" dirty="0">
                <a:latin typeface="Times New Roman" panose="02020603050405020304" pitchFamily="18" charset="0"/>
                <a:cs typeface="Times New Roman" panose="02020603050405020304" pitchFamily="18" charset="0"/>
              </a:rPr>
              <a:t> handler</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callback</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function</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(or</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method,</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if</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we</a:t>
            </a:r>
            <a:r>
              <a:rPr sz="3000" spc="-9" dirty="0">
                <a:latin typeface="Times New Roman" panose="02020603050405020304" pitchFamily="18" charset="0"/>
                <a:cs typeface="Times New Roman" panose="02020603050405020304" pitchFamily="18" charset="0"/>
              </a:rPr>
              <a:t> use</a:t>
            </a:r>
            <a:r>
              <a:rPr sz="3000" spc="-26"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classes).</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callback</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method </a:t>
            </a:r>
            <a:r>
              <a:rPr sz="3000" spc="-444"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is also sitting </a:t>
            </a:r>
            <a:r>
              <a:rPr sz="3000" spc="-9" dirty="0">
                <a:latin typeface="Times New Roman" panose="02020603050405020304" pitchFamily="18" charset="0"/>
                <a:cs typeface="Times New Roman" panose="02020603050405020304" pitchFamily="18" charset="0"/>
              </a:rPr>
              <a:t>there passively, </a:t>
            </a:r>
            <a:r>
              <a:rPr sz="3000" dirty="0">
                <a:latin typeface="Times New Roman" panose="02020603050405020304" pitchFamily="18" charset="0"/>
                <a:cs typeface="Times New Roman" panose="02020603050405020304" pitchFamily="18" charset="0"/>
              </a:rPr>
              <a:t>like our </a:t>
            </a:r>
            <a:r>
              <a:rPr sz="3000" spc="-9" dirty="0">
                <a:latin typeface="Times New Roman" panose="02020603050405020304" pitchFamily="18" charset="0"/>
                <a:cs typeface="Times New Roman" panose="02020603050405020304" pitchFamily="18" charset="0"/>
              </a:rPr>
              <a:t>GUI, </a:t>
            </a:r>
            <a:r>
              <a:rPr sz="3000" dirty="0">
                <a:latin typeface="Times New Roman" panose="02020603050405020304" pitchFamily="18" charset="0"/>
                <a:cs typeface="Times New Roman" panose="02020603050405020304" pitchFamily="18" charset="0"/>
              </a:rPr>
              <a:t>waiting </a:t>
            </a:r>
            <a:r>
              <a:rPr sz="3000" spc="-9" dirty="0">
                <a:latin typeface="Times New Roman" panose="02020603050405020304" pitchFamily="18" charset="0"/>
                <a:cs typeface="Times New Roman" panose="02020603050405020304" pitchFamily="18" charset="0"/>
              </a:rPr>
              <a:t>to be </a:t>
            </a:r>
            <a:r>
              <a:rPr sz="3000" dirty="0">
                <a:latin typeface="Times New Roman" panose="02020603050405020304" pitchFamily="18" charset="0"/>
                <a:cs typeface="Times New Roman" panose="02020603050405020304" pitchFamily="18" charset="0"/>
              </a:rPr>
              <a:t>invoked. </a:t>
            </a:r>
            <a:r>
              <a:rPr sz="3000" spc="-9" dirty="0">
                <a:latin typeface="Times New Roman" panose="02020603050405020304" pitchFamily="18" charset="0"/>
                <a:cs typeface="Times New Roman" panose="02020603050405020304" pitchFamily="18" charset="0"/>
              </a:rPr>
              <a:t>Once </a:t>
            </a:r>
            <a:r>
              <a:rPr sz="3000" dirty="0">
                <a:latin typeface="Times New Roman" panose="02020603050405020304" pitchFamily="18" charset="0"/>
                <a:cs typeface="Times New Roman" panose="02020603050405020304" pitchFamily="18" charset="0"/>
              </a:rPr>
              <a:t>our </a:t>
            </a:r>
            <a:r>
              <a:rPr sz="3000" spc="-9" dirty="0">
                <a:latin typeface="Times New Roman" panose="02020603050405020304" pitchFamily="18" charset="0"/>
                <a:cs typeface="Times New Roman" panose="02020603050405020304" pitchFamily="18" charset="0"/>
              </a:rPr>
              <a:t>GUI's button </a:t>
            </a:r>
            <a:r>
              <a:rPr sz="3000" dirty="0">
                <a:latin typeface="Times New Roman" panose="02020603050405020304" pitchFamily="18" charset="0"/>
                <a:cs typeface="Times New Roman" panose="02020603050405020304" pitchFamily="18" charset="0"/>
              </a:rPr>
              <a:t>is </a:t>
            </a:r>
            <a:r>
              <a:rPr sz="3000" spc="-444"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clicked,</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it will invoke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callback.</a:t>
            </a:r>
            <a:endParaRPr sz="300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3DD68655-E8C6-826E-EDCC-D5252CF59C3D}"/>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48</a:t>
            </a:fld>
            <a:r>
              <a:rPr spc="-53"/>
              <a:t> </a:t>
            </a:r>
            <a:r>
              <a:t>]</a:t>
            </a:r>
            <a:endParaRPr dirty="0"/>
          </a:p>
        </p:txBody>
      </p:sp>
    </p:spTree>
    <p:extLst>
      <p:ext uri="{BB962C8B-B14F-4D97-AF65-F5344CB8AC3E}">
        <p14:creationId xmlns:p14="http://schemas.microsoft.com/office/powerpoint/2010/main" val="973641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868" y="9415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3" name="object 3"/>
          <p:cNvSpPr txBox="1"/>
          <p:nvPr/>
        </p:nvSpPr>
        <p:spPr>
          <a:xfrm>
            <a:off x="9936186" y="9415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4" name="object 4"/>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1" name="object 11"/>
          <p:cNvSpPr txBox="1"/>
          <p:nvPr/>
        </p:nvSpPr>
        <p:spPr>
          <a:xfrm>
            <a:off x="477820" y="896841"/>
            <a:ext cx="10875980" cy="4208559"/>
          </a:xfrm>
          <a:prstGeom prst="rect">
            <a:avLst/>
          </a:prstGeom>
        </p:spPr>
        <p:txBody>
          <a:bodyPr vert="horz" wrap="square" lIns="0" tIns="22577" rIns="0" bIns="0" rtlCol="0">
            <a:spAutoFit/>
          </a:bodyPr>
          <a:lstStyle/>
          <a:p>
            <a:pPr marL="22577" marR="34994" algn="just"/>
            <a:r>
              <a:rPr lang="en-US" sz="3200" b="1">
                <a:latin typeface="Times New Roman" panose="02020603050405020304" pitchFamily="18" charset="0"/>
                <a:cs typeface="Times New Roman" panose="02020603050405020304" pitchFamily="18" charset="0"/>
              </a:rPr>
              <a:t>Getting ready</a:t>
            </a:r>
          </a:p>
          <a:p>
            <a:pPr marL="22577" marR="34994" algn="just"/>
            <a:r>
              <a:rPr lang="en-US" sz="3000">
                <a:latin typeface="Times New Roman" panose="02020603050405020304" pitchFamily="18" charset="0"/>
                <a:cs typeface="Times New Roman" panose="02020603050405020304" pitchFamily="18" charset="0"/>
              </a:rPr>
              <a:t>The Python interpreter runs through all the code in a module once, finding any syntax  errors and pointing them out. You cannot run your Python code if you do not have the  syntax right. This includes indentation (if not resulting in a syntax error, incorrect  indentation usually results in a bug).</a:t>
            </a:r>
          </a:p>
          <a:p>
            <a:pPr marL="22577" marR="34994" algn="just"/>
            <a:endParaRPr lang="en-US" sz="3000">
              <a:latin typeface="Times New Roman" panose="02020603050405020304" pitchFamily="18" charset="0"/>
              <a:cs typeface="Times New Roman" panose="02020603050405020304" pitchFamily="18" charset="0"/>
            </a:endParaRPr>
          </a:p>
          <a:p>
            <a:pPr marL="22577" marR="34994" algn="just"/>
            <a:r>
              <a:rPr lang="en-US" sz="3000">
                <a:latin typeface="Times New Roman" panose="02020603050405020304" pitchFamily="18" charset="0"/>
                <a:cs typeface="Times New Roman" panose="02020603050405020304" pitchFamily="18" charset="0"/>
              </a:rPr>
              <a:t>At runtime, many GUI events can be generated, and it is usually callback functions that add  functionality to GUI widgets.</a:t>
            </a:r>
          </a:p>
        </p:txBody>
      </p:sp>
      <p:sp>
        <p:nvSpPr>
          <p:cNvPr id="5" name="Slide Number Placeholder 4">
            <a:extLst>
              <a:ext uri="{FF2B5EF4-FFF2-40B4-BE49-F238E27FC236}">
                <a16:creationId xmlns:a16="http://schemas.microsoft.com/office/drawing/2014/main" id="{73E463D9-BF73-98E1-5730-A5E1B8A7B5A2}"/>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49</a:t>
            </a:fld>
            <a:r>
              <a:rPr spc="-53"/>
              <a:t> </a:t>
            </a:r>
            <a:r>
              <a:t>]</a:t>
            </a:r>
            <a:endParaRPr dirty="0"/>
          </a:p>
        </p:txBody>
      </p:sp>
    </p:spTree>
    <p:extLst>
      <p:ext uri="{BB962C8B-B14F-4D97-AF65-F5344CB8AC3E}">
        <p14:creationId xmlns:p14="http://schemas.microsoft.com/office/powerpoint/2010/main" val="44465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52400" y="4038600"/>
            <a:ext cx="5711568" cy="1005147"/>
          </a:xfrm>
          <a:prstGeom prst="rect">
            <a:avLst/>
          </a:prstGeom>
        </p:spPr>
      </p:pic>
      <p:graphicFrame>
        <p:nvGraphicFramePr>
          <p:cNvPr id="13" name="object 13"/>
          <p:cNvGraphicFramePr>
            <a:graphicFrameLocks noGrp="1"/>
          </p:cNvGraphicFramePr>
          <p:nvPr>
            <p:extLst>
              <p:ext uri="{D42A27DB-BD31-4B8C-83A1-F6EECF244321}">
                <p14:modId xmlns:p14="http://schemas.microsoft.com/office/powerpoint/2010/main" val="1671367990"/>
              </p:ext>
            </p:extLst>
          </p:nvPr>
        </p:nvGraphicFramePr>
        <p:xfrm>
          <a:off x="384433" y="1292008"/>
          <a:ext cx="11595269" cy="2289392"/>
        </p:xfrm>
        <a:graphic>
          <a:graphicData uri="http://schemas.openxmlformats.org/drawingml/2006/table">
            <a:tbl>
              <a:tblPr firstRow="1" bandRow="1">
                <a:tableStyleId>{2D5ABB26-0587-4C30-8999-92F81FD0307C}</a:tableStyleId>
              </a:tblPr>
              <a:tblGrid>
                <a:gridCol w="4111507">
                  <a:extLst>
                    <a:ext uri="{9D8B030D-6E8A-4147-A177-3AD203B41FA5}">
                      <a16:colId xmlns:a16="http://schemas.microsoft.com/office/drawing/2014/main" val="20000"/>
                    </a:ext>
                  </a:extLst>
                </a:gridCol>
                <a:gridCol w="7483762">
                  <a:extLst>
                    <a:ext uri="{9D8B030D-6E8A-4147-A177-3AD203B41FA5}">
                      <a16:colId xmlns:a16="http://schemas.microsoft.com/office/drawing/2014/main" val="20001"/>
                    </a:ext>
                  </a:extLst>
                </a:gridCol>
              </a:tblGrid>
              <a:tr h="572349">
                <a:tc>
                  <a:txBody>
                    <a:bodyPr/>
                    <a:lstStyle/>
                    <a:p>
                      <a:pPr marL="15875">
                        <a:lnSpc>
                          <a:spcPct val="100000"/>
                        </a:lnSpc>
                        <a:spcBef>
                          <a:spcPts val="25"/>
                        </a:spcBef>
                      </a:pPr>
                      <a:r>
                        <a:rPr sz="2600" spc="-5" dirty="0">
                          <a:effectLst>
                            <a:outerShdw blurRad="38100" dist="38100" dir="2700000" algn="tl">
                              <a:srgbClr val="000000">
                                <a:alpha val="43137"/>
                              </a:srgbClr>
                            </a:outerShdw>
                          </a:effectLst>
                          <a:latin typeface="Lucida Console"/>
                          <a:cs typeface="Lucida Console"/>
                        </a:rPr>
                        <a:t>strVar</a:t>
                      </a:r>
                      <a:r>
                        <a:rPr sz="2600" spc="-20" dirty="0">
                          <a:effectLst>
                            <a:outerShdw blurRad="38100" dist="38100" dir="2700000" algn="tl">
                              <a:srgbClr val="000000">
                                <a:alpha val="43137"/>
                              </a:srgbClr>
                            </a:outerShdw>
                          </a:effectLst>
                          <a:latin typeface="Lucida Console"/>
                          <a:cs typeface="Lucida Console"/>
                        </a:rPr>
                        <a:t> </a:t>
                      </a:r>
                      <a:r>
                        <a:rPr sz="2600" spc="-5" dirty="0">
                          <a:effectLst>
                            <a:outerShdw blurRad="38100" dist="38100" dir="2700000" algn="tl">
                              <a:srgbClr val="000000">
                                <a:alpha val="43137"/>
                              </a:srgbClr>
                            </a:outerShdw>
                          </a:effectLst>
                          <a:latin typeface="Lucida Console"/>
                          <a:cs typeface="Lucida Console"/>
                        </a:rPr>
                        <a:t>=</a:t>
                      </a:r>
                      <a:r>
                        <a:rPr sz="2600" spc="-20" dirty="0">
                          <a:effectLst>
                            <a:outerShdw blurRad="38100" dist="38100" dir="2700000" algn="tl">
                              <a:srgbClr val="000000">
                                <a:alpha val="43137"/>
                              </a:srgbClr>
                            </a:outerShdw>
                          </a:effectLst>
                          <a:latin typeface="Lucida Console"/>
                          <a:cs typeface="Lucida Console"/>
                        </a:rPr>
                        <a:t> </a:t>
                      </a:r>
                      <a:r>
                        <a:rPr sz="2600" spc="-5" dirty="0">
                          <a:effectLst>
                            <a:outerShdw blurRad="38100" dist="38100" dir="2700000" algn="tl">
                              <a:srgbClr val="000000">
                                <a:alpha val="43137"/>
                              </a:srgbClr>
                            </a:outerShdw>
                          </a:effectLst>
                          <a:latin typeface="Lucida Console"/>
                          <a:cs typeface="Lucida Console"/>
                        </a:rPr>
                        <a:t>StringVar()</a:t>
                      </a:r>
                      <a:endParaRPr sz="2600">
                        <a:effectLst>
                          <a:outerShdw blurRad="38100" dist="38100" dir="2700000" algn="tl">
                            <a:srgbClr val="000000">
                              <a:alpha val="43137"/>
                            </a:srgbClr>
                          </a:outerShdw>
                        </a:effectLst>
                        <a:latin typeface="Lucida Console"/>
                        <a:cs typeface="Lucida Console"/>
                      </a:endParaRPr>
                    </a:p>
                  </a:txBody>
                  <a:tcPr marL="0" marR="0" marT="56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5875">
                        <a:lnSpc>
                          <a:spcPct val="100000"/>
                        </a:lnSpc>
                        <a:spcBef>
                          <a:spcPts val="25"/>
                        </a:spcBef>
                      </a:pPr>
                      <a:r>
                        <a:rPr sz="2600" dirty="0"/>
                        <a:t>Holds a string; the default value is an empty string ("")</a:t>
                      </a:r>
                      <a:endParaRPr sz="2600"/>
                    </a:p>
                  </a:txBody>
                  <a:tcPr marL="0" marR="0" marT="56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72345">
                <a:tc>
                  <a:txBody>
                    <a:bodyPr/>
                    <a:lstStyle/>
                    <a:p>
                      <a:pPr marL="15875">
                        <a:lnSpc>
                          <a:spcPct val="100000"/>
                        </a:lnSpc>
                        <a:spcBef>
                          <a:spcPts val="25"/>
                        </a:spcBef>
                      </a:pPr>
                      <a:r>
                        <a:rPr sz="2600" spc="-5" dirty="0">
                          <a:effectLst>
                            <a:outerShdw blurRad="38100" dist="38100" dir="2700000" algn="tl">
                              <a:srgbClr val="000000">
                                <a:alpha val="43137"/>
                              </a:srgbClr>
                            </a:outerShdw>
                          </a:effectLst>
                          <a:latin typeface="Lucida Console"/>
                          <a:cs typeface="Lucida Console"/>
                        </a:rPr>
                        <a:t>intVar</a:t>
                      </a:r>
                      <a:r>
                        <a:rPr sz="2600" spc="-20" dirty="0">
                          <a:effectLst>
                            <a:outerShdw blurRad="38100" dist="38100" dir="2700000" algn="tl">
                              <a:srgbClr val="000000">
                                <a:alpha val="43137"/>
                              </a:srgbClr>
                            </a:outerShdw>
                          </a:effectLst>
                          <a:latin typeface="Lucida Console"/>
                          <a:cs typeface="Lucida Console"/>
                        </a:rPr>
                        <a:t> </a:t>
                      </a:r>
                      <a:r>
                        <a:rPr sz="2600" spc="-5" dirty="0">
                          <a:effectLst>
                            <a:outerShdw blurRad="38100" dist="38100" dir="2700000" algn="tl">
                              <a:srgbClr val="000000">
                                <a:alpha val="43137"/>
                              </a:srgbClr>
                            </a:outerShdw>
                          </a:effectLst>
                          <a:latin typeface="Lucida Console"/>
                          <a:cs typeface="Lucida Console"/>
                        </a:rPr>
                        <a:t>=</a:t>
                      </a:r>
                      <a:r>
                        <a:rPr sz="2600" spc="-20" dirty="0">
                          <a:effectLst>
                            <a:outerShdw blurRad="38100" dist="38100" dir="2700000" algn="tl">
                              <a:srgbClr val="000000">
                                <a:alpha val="43137"/>
                              </a:srgbClr>
                            </a:outerShdw>
                          </a:effectLst>
                          <a:latin typeface="Lucida Console"/>
                          <a:cs typeface="Lucida Console"/>
                        </a:rPr>
                        <a:t> </a:t>
                      </a:r>
                      <a:r>
                        <a:rPr sz="2600" spc="-5" dirty="0">
                          <a:effectLst>
                            <a:outerShdw blurRad="38100" dist="38100" dir="2700000" algn="tl">
                              <a:srgbClr val="000000">
                                <a:alpha val="43137"/>
                              </a:srgbClr>
                            </a:outerShdw>
                          </a:effectLst>
                          <a:latin typeface="Lucida Console"/>
                          <a:cs typeface="Lucida Console"/>
                        </a:rPr>
                        <a:t>IntVar()</a:t>
                      </a:r>
                      <a:endParaRPr sz="2600">
                        <a:effectLst>
                          <a:outerShdw blurRad="38100" dist="38100" dir="2700000" algn="tl">
                            <a:srgbClr val="000000">
                              <a:alpha val="43137"/>
                            </a:srgbClr>
                          </a:outerShdw>
                        </a:effectLst>
                        <a:latin typeface="Lucida Console"/>
                        <a:cs typeface="Lucida Console"/>
                      </a:endParaRPr>
                    </a:p>
                  </a:txBody>
                  <a:tcPr marL="0" marR="0" marT="56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5875">
                        <a:lnSpc>
                          <a:spcPct val="100000"/>
                        </a:lnSpc>
                        <a:spcBef>
                          <a:spcPts val="75"/>
                        </a:spcBef>
                      </a:pPr>
                      <a:r>
                        <a:rPr sz="2600" dirty="0"/>
                        <a:t>Holds an integer; the default value is 0</a:t>
                      </a:r>
                      <a:endParaRPr sz="2600"/>
                    </a:p>
                  </a:txBody>
                  <a:tcPr marL="0" marR="0" marT="1693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72349">
                <a:tc>
                  <a:txBody>
                    <a:bodyPr/>
                    <a:lstStyle/>
                    <a:p>
                      <a:pPr marL="15875">
                        <a:lnSpc>
                          <a:spcPct val="100000"/>
                        </a:lnSpc>
                        <a:spcBef>
                          <a:spcPts val="25"/>
                        </a:spcBef>
                      </a:pPr>
                      <a:r>
                        <a:rPr sz="2600" spc="-5" dirty="0">
                          <a:effectLst>
                            <a:outerShdw blurRad="38100" dist="38100" dir="2700000" algn="tl">
                              <a:srgbClr val="000000">
                                <a:alpha val="43137"/>
                              </a:srgbClr>
                            </a:outerShdw>
                          </a:effectLst>
                          <a:latin typeface="Lucida Console"/>
                          <a:cs typeface="Lucida Console"/>
                        </a:rPr>
                        <a:t>dbVar</a:t>
                      </a:r>
                      <a:r>
                        <a:rPr sz="2600" spc="-20" dirty="0">
                          <a:effectLst>
                            <a:outerShdw blurRad="38100" dist="38100" dir="2700000" algn="tl">
                              <a:srgbClr val="000000">
                                <a:alpha val="43137"/>
                              </a:srgbClr>
                            </a:outerShdw>
                          </a:effectLst>
                          <a:latin typeface="Lucida Console"/>
                          <a:cs typeface="Lucida Console"/>
                        </a:rPr>
                        <a:t> </a:t>
                      </a:r>
                      <a:r>
                        <a:rPr sz="2600" spc="-5" dirty="0">
                          <a:effectLst>
                            <a:outerShdw blurRad="38100" dist="38100" dir="2700000" algn="tl">
                              <a:srgbClr val="000000">
                                <a:alpha val="43137"/>
                              </a:srgbClr>
                            </a:outerShdw>
                          </a:effectLst>
                          <a:latin typeface="Lucida Console"/>
                          <a:cs typeface="Lucida Console"/>
                        </a:rPr>
                        <a:t>=</a:t>
                      </a:r>
                      <a:r>
                        <a:rPr sz="2600" spc="-20" dirty="0">
                          <a:effectLst>
                            <a:outerShdw blurRad="38100" dist="38100" dir="2700000" algn="tl">
                              <a:srgbClr val="000000">
                                <a:alpha val="43137"/>
                              </a:srgbClr>
                            </a:outerShdw>
                          </a:effectLst>
                          <a:latin typeface="Lucida Console"/>
                          <a:cs typeface="Lucida Console"/>
                        </a:rPr>
                        <a:t> </a:t>
                      </a:r>
                      <a:r>
                        <a:rPr sz="2600" spc="-5" dirty="0">
                          <a:effectLst>
                            <a:outerShdw blurRad="38100" dist="38100" dir="2700000" algn="tl">
                              <a:srgbClr val="000000">
                                <a:alpha val="43137"/>
                              </a:srgbClr>
                            </a:outerShdw>
                          </a:effectLst>
                          <a:latin typeface="Lucida Console"/>
                          <a:cs typeface="Lucida Console"/>
                        </a:rPr>
                        <a:t>DoubleVar()</a:t>
                      </a:r>
                      <a:endParaRPr sz="2600">
                        <a:effectLst>
                          <a:outerShdw blurRad="38100" dist="38100" dir="2700000" algn="tl">
                            <a:srgbClr val="000000">
                              <a:alpha val="43137"/>
                            </a:srgbClr>
                          </a:outerShdw>
                        </a:effectLst>
                        <a:latin typeface="Lucida Console"/>
                        <a:cs typeface="Lucida Console"/>
                      </a:endParaRPr>
                    </a:p>
                  </a:txBody>
                  <a:tcPr marL="0" marR="0" marT="56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5875">
                        <a:lnSpc>
                          <a:spcPct val="100000"/>
                        </a:lnSpc>
                        <a:spcBef>
                          <a:spcPts val="25"/>
                        </a:spcBef>
                      </a:pPr>
                      <a:r>
                        <a:rPr sz="2600" dirty="0"/>
                        <a:t>Holds a float; the default value is 0.0</a:t>
                      </a:r>
                      <a:endParaRPr sz="2600"/>
                    </a:p>
                  </a:txBody>
                  <a:tcPr marL="0" marR="0" marT="56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72349">
                <a:tc>
                  <a:txBody>
                    <a:bodyPr/>
                    <a:lstStyle/>
                    <a:p>
                      <a:pPr marL="15875">
                        <a:lnSpc>
                          <a:spcPct val="100000"/>
                        </a:lnSpc>
                        <a:spcBef>
                          <a:spcPts val="25"/>
                        </a:spcBef>
                      </a:pPr>
                      <a:r>
                        <a:rPr sz="2600" spc="-5" dirty="0">
                          <a:effectLst>
                            <a:outerShdw blurRad="38100" dist="38100" dir="2700000" algn="tl">
                              <a:srgbClr val="000000">
                                <a:alpha val="43137"/>
                              </a:srgbClr>
                            </a:outerShdw>
                          </a:effectLst>
                          <a:latin typeface="Lucida Console"/>
                          <a:cs typeface="Lucida Console"/>
                        </a:rPr>
                        <a:t>blVar</a:t>
                      </a:r>
                      <a:r>
                        <a:rPr sz="2600" spc="-20" dirty="0">
                          <a:effectLst>
                            <a:outerShdw blurRad="38100" dist="38100" dir="2700000" algn="tl">
                              <a:srgbClr val="000000">
                                <a:alpha val="43137"/>
                              </a:srgbClr>
                            </a:outerShdw>
                          </a:effectLst>
                          <a:latin typeface="Lucida Console"/>
                          <a:cs typeface="Lucida Console"/>
                        </a:rPr>
                        <a:t> </a:t>
                      </a:r>
                      <a:r>
                        <a:rPr sz="2600" spc="-5" dirty="0">
                          <a:effectLst>
                            <a:outerShdw blurRad="38100" dist="38100" dir="2700000" algn="tl">
                              <a:srgbClr val="000000">
                                <a:alpha val="43137"/>
                              </a:srgbClr>
                            </a:outerShdw>
                          </a:effectLst>
                          <a:latin typeface="Lucida Console"/>
                          <a:cs typeface="Lucida Console"/>
                        </a:rPr>
                        <a:t>=</a:t>
                      </a:r>
                      <a:r>
                        <a:rPr sz="2600" spc="-20" dirty="0">
                          <a:effectLst>
                            <a:outerShdw blurRad="38100" dist="38100" dir="2700000" algn="tl">
                              <a:srgbClr val="000000">
                                <a:alpha val="43137"/>
                              </a:srgbClr>
                            </a:outerShdw>
                          </a:effectLst>
                          <a:latin typeface="Lucida Console"/>
                          <a:cs typeface="Lucida Console"/>
                        </a:rPr>
                        <a:t> </a:t>
                      </a:r>
                      <a:r>
                        <a:rPr sz="2600" spc="-5" dirty="0">
                          <a:effectLst>
                            <a:outerShdw blurRad="38100" dist="38100" dir="2700000" algn="tl">
                              <a:srgbClr val="000000">
                                <a:alpha val="43137"/>
                              </a:srgbClr>
                            </a:outerShdw>
                          </a:effectLst>
                          <a:latin typeface="Lucida Console"/>
                          <a:cs typeface="Lucida Console"/>
                        </a:rPr>
                        <a:t>BooleanVar()</a:t>
                      </a:r>
                      <a:endParaRPr sz="2600">
                        <a:effectLst>
                          <a:outerShdw blurRad="38100" dist="38100" dir="2700000" algn="tl">
                            <a:srgbClr val="000000">
                              <a:alpha val="43137"/>
                            </a:srgbClr>
                          </a:outerShdw>
                        </a:effectLst>
                        <a:latin typeface="Lucida Console"/>
                        <a:cs typeface="Lucida Console"/>
                      </a:endParaRPr>
                    </a:p>
                  </a:txBody>
                  <a:tcPr marL="0" marR="0" marT="56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5875">
                        <a:lnSpc>
                          <a:spcPct val="100000"/>
                        </a:lnSpc>
                        <a:spcBef>
                          <a:spcPts val="75"/>
                        </a:spcBef>
                      </a:pPr>
                      <a:r>
                        <a:rPr sz="2600" dirty="0"/>
                        <a:t>Holds a Boolean, it returns 0 for False and 1 for True</a:t>
                      </a:r>
                      <a:endParaRPr sz="2600"/>
                    </a:p>
                  </a:txBody>
                  <a:tcPr marL="0" marR="0" marT="1693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sp>
        <p:nvSpPr>
          <p:cNvPr id="14" name="object 14"/>
          <p:cNvSpPr txBox="1"/>
          <p:nvPr/>
        </p:nvSpPr>
        <p:spPr>
          <a:xfrm>
            <a:off x="990601" y="4143890"/>
            <a:ext cx="10436470" cy="2333110"/>
          </a:xfrm>
          <a:prstGeom prst="rect">
            <a:avLst/>
          </a:prstGeom>
        </p:spPr>
        <p:txBody>
          <a:bodyPr vert="horz" wrap="square" lIns="0" tIns="22577" rIns="0" bIns="0" rtlCol="0">
            <a:spAutoFit/>
          </a:bodyPr>
          <a:lstStyle/>
          <a:p>
            <a:pPr marL="22577" marR="9030" algn="just">
              <a:lnSpc>
                <a:spcPct val="105400"/>
              </a:lnSpc>
              <a:spcBef>
                <a:spcPts val="177"/>
              </a:spcBef>
            </a:pPr>
            <a:r>
              <a:rPr sz="2883" dirty="0"/>
              <a:t>Different languages call numbers with decimal points float or double.  tkinter calls them DoubleVar, which is known in Python as the float  data type. Depending on the level of precision, float and double data  can be different. Here, we are translating </a:t>
            </a:r>
            <a:r>
              <a:rPr sz="2883" b="1" dirty="0"/>
              <a:t>DoubleVar</a:t>
            </a:r>
            <a:r>
              <a:rPr sz="2883" dirty="0"/>
              <a:t> of tkinter </a:t>
            </a:r>
            <a:r>
              <a:rPr sz="2883" b="1" dirty="0"/>
              <a:t>into</a:t>
            </a:r>
            <a:r>
              <a:rPr sz="2883" dirty="0"/>
              <a:t> a  </a:t>
            </a:r>
            <a:r>
              <a:rPr sz="2883" b="1" dirty="0"/>
              <a:t>Python float </a:t>
            </a:r>
            <a:r>
              <a:rPr sz="2883" dirty="0"/>
              <a:t>type.</a:t>
            </a:r>
            <a:endParaRPr sz="2883"/>
          </a:p>
        </p:txBody>
      </p:sp>
      <p:sp>
        <p:nvSpPr>
          <p:cNvPr id="16" name="object 3">
            <a:extLst>
              <a:ext uri="{FF2B5EF4-FFF2-40B4-BE49-F238E27FC236}">
                <a16:creationId xmlns:a16="http://schemas.microsoft.com/office/drawing/2014/main" id="{C1218FC3-2DA3-3672-AD62-85F6DA6A3C5D}"/>
              </a:ext>
            </a:extLst>
          </p:cNvPr>
          <p:cNvSpPr/>
          <p:nvPr/>
        </p:nvSpPr>
        <p:spPr>
          <a:xfrm>
            <a:off x="1280003" y="34767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7" name="object 12">
            <a:extLst>
              <a:ext uri="{FF2B5EF4-FFF2-40B4-BE49-F238E27FC236}">
                <a16:creationId xmlns:a16="http://schemas.microsoft.com/office/drawing/2014/main" id="{4C2A6F75-536C-712A-E3D3-379292CED108}"/>
              </a:ext>
            </a:extLst>
          </p:cNvPr>
          <p:cNvSpPr txBox="1"/>
          <p:nvPr/>
        </p:nvSpPr>
        <p:spPr>
          <a:xfrm>
            <a:off x="1280251" y="18157"/>
            <a:ext cx="9648614"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a:t>
            </a:r>
            <a:r>
              <a:rPr sz="1777" i="1" spc="-98">
                <a:latin typeface="Palatino Linotype"/>
                <a:cs typeface="Palatino Linotype"/>
              </a:rPr>
              <a:t> </a:t>
            </a:r>
            <a:r>
              <a:rPr sz="1777" i="1">
                <a:latin typeface="Palatino Linotype"/>
                <a:cs typeface="Palatino Linotype"/>
              </a:rPr>
              <a:t>4</a:t>
            </a:r>
            <a:endParaRPr sz="1777">
              <a:latin typeface="Palatino Linotype"/>
              <a:cs typeface="Palatino Linotype"/>
            </a:endParaRPr>
          </a:p>
        </p:txBody>
      </p:sp>
      <p:sp>
        <p:nvSpPr>
          <p:cNvPr id="19" name="TextBox 18">
            <a:extLst>
              <a:ext uri="{FF2B5EF4-FFF2-40B4-BE49-F238E27FC236}">
                <a16:creationId xmlns:a16="http://schemas.microsoft.com/office/drawing/2014/main" id="{D937AAF4-D828-0C10-9630-D8F444540E08}"/>
              </a:ext>
            </a:extLst>
          </p:cNvPr>
          <p:cNvSpPr txBox="1"/>
          <p:nvPr/>
        </p:nvSpPr>
        <p:spPr>
          <a:xfrm>
            <a:off x="685800" y="486513"/>
            <a:ext cx="9869352" cy="580287"/>
          </a:xfrm>
          <a:prstGeom prst="rect">
            <a:avLst/>
          </a:prstGeom>
          <a:noFill/>
        </p:spPr>
        <p:txBody>
          <a:bodyPr wrap="square">
            <a:spAutoFit/>
          </a:bodyPr>
          <a:lstStyle/>
          <a:p>
            <a:pPr marL="22577">
              <a:spcBef>
                <a:spcPts val="1715"/>
              </a:spcBef>
            </a:pPr>
            <a:r>
              <a:rPr lang="en-US" sz="3171" spc="-9">
                <a:latin typeface="Times New Roman" panose="02020603050405020304" pitchFamily="18" charset="0"/>
                <a:cs typeface="Times New Roman" panose="02020603050405020304" pitchFamily="18" charset="0"/>
              </a:rPr>
              <a:t>Here</a:t>
            </a:r>
            <a:r>
              <a:rPr lang="en-US" sz="3171" spc="-17">
                <a:latin typeface="Times New Roman" panose="02020603050405020304" pitchFamily="18" charset="0"/>
                <a:cs typeface="Times New Roman" panose="02020603050405020304" pitchFamily="18" charset="0"/>
              </a:rPr>
              <a:t> </a:t>
            </a:r>
            <a:r>
              <a:rPr lang="en-US" sz="3171">
                <a:latin typeface="Times New Roman" panose="02020603050405020304" pitchFamily="18" charset="0"/>
                <a:cs typeface="Times New Roman" panose="02020603050405020304" pitchFamily="18" charset="0"/>
              </a:rPr>
              <a:t>are</a:t>
            </a:r>
            <a:r>
              <a:rPr lang="en-US" sz="3171" spc="-9">
                <a:latin typeface="Times New Roman" panose="02020603050405020304" pitchFamily="18" charset="0"/>
                <a:cs typeface="Times New Roman" panose="02020603050405020304" pitchFamily="18" charset="0"/>
              </a:rPr>
              <a:t> </a:t>
            </a:r>
            <a:r>
              <a:rPr lang="en-US" sz="3171">
                <a:latin typeface="Times New Roman" panose="02020603050405020304" pitchFamily="18" charset="0"/>
                <a:cs typeface="Times New Roman" panose="02020603050405020304" pitchFamily="18" charset="0"/>
              </a:rPr>
              <a:t>some</a:t>
            </a:r>
            <a:r>
              <a:rPr lang="en-US" sz="3171" spc="-9">
                <a:latin typeface="Times New Roman" panose="02020603050405020304" pitchFamily="18" charset="0"/>
                <a:cs typeface="Times New Roman" panose="02020603050405020304" pitchFamily="18" charset="0"/>
              </a:rPr>
              <a:t> </a:t>
            </a:r>
            <a:r>
              <a:rPr lang="en-US" sz="3171">
                <a:latin typeface="Times New Roman" panose="02020603050405020304" pitchFamily="18" charset="0"/>
                <a:cs typeface="Times New Roman" panose="02020603050405020304" pitchFamily="18" charset="0"/>
              </a:rPr>
              <a:t>of</a:t>
            </a:r>
            <a:r>
              <a:rPr lang="en-US" sz="3171" spc="-9">
                <a:latin typeface="Times New Roman" panose="02020603050405020304" pitchFamily="18" charset="0"/>
                <a:cs typeface="Times New Roman" panose="02020603050405020304" pitchFamily="18" charset="0"/>
              </a:rPr>
              <a:t> the</a:t>
            </a:r>
            <a:r>
              <a:rPr lang="en-US" sz="3171" spc="-17">
                <a:latin typeface="Times New Roman" panose="02020603050405020304" pitchFamily="18" charset="0"/>
                <a:cs typeface="Times New Roman" panose="02020603050405020304" pitchFamily="18" charset="0"/>
              </a:rPr>
              <a:t> </a:t>
            </a:r>
            <a:r>
              <a:rPr lang="en-US" sz="3171" spc="-9">
                <a:latin typeface="Times New Roman" panose="02020603050405020304" pitchFamily="18" charset="0"/>
                <a:cs typeface="Times New Roman" panose="02020603050405020304" pitchFamily="18" charset="0"/>
              </a:rPr>
              <a:t>types</a:t>
            </a:r>
            <a:r>
              <a:rPr lang="en-US" sz="3171" spc="-17">
                <a:latin typeface="Times New Roman" panose="02020603050405020304" pitchFamily="18" charset="0"/>
                <a:cs typeface="Times New Roman" panose="02020603050405020304" pitchFamily="18" charset="0"/>
              </a:rPr>
              <a:t> </a:t>
            </a:r>
            <a:r>
              <a:rPr lang="en-US" sz="3171">
                <a:latin typeface="Times New Roman" panose="02020603050405020304" pitchFamily="18" charset="0"/>
                <a:cs typeface="Times New Roman" panose="02020603050405020304" pitchFamily="18" charset="0"/>
              </a:rPr>
              <a:t>of</a:t>
            </a:r>
            <a:r>
              <a:rPr lang="en-US" sz="3171" spc="-9">
                <a:latin typeface="Times New Roman" panose="02020603050405020304" pitchFamily="18" charset="0"/>
                <a:cs typeface="Times New Roman" panose="02020603050405020304" pitchFamily="18" charset="0"/>
              </a:rPr>
              <a:t> </a:t>
            </a:r>
            <a:r>
              <a:rPr lang="en-US" sz="3171">
                <a:latin typeface="Times New Roman" panose="02020603050405020304" pitchFamily="18" charset="0"/>
                <a:cs typeface="Times New Roman" panose="02020603050405020304" pitchFamily="18" charset="0"/>
              </a:rPr>
              <a:t>code</a:t>
            </a:r>
            <a:r>
              <a:rPr lang="en-US" sz="3171" spc="-9">
                <a:latin typeface="Times New Roman" panose="02020603050405020304" pitchFamily="18" charset="0"/>
                <a:cs typeface="Times New Roman" panose="02020603050405020304" pitchFamily="18" charset="0"/>
              </a:rPr>
              <a:t> </a:t>
            </a:r>
            <a:r>
              <a:rPr lang="en-US" sz="3171">
                <a:latin typeface="Times New Roman" panose="02020603050405020304" pitchFamily="18" charset="0"/>
                <a:cs typeface="Times New Roman" panose="02020603050405020304" pitchFamily="18" charset="0"/>
              </a:rPr>
              <a:t>in</a:t>
            </a:r>
            <a:r>
              <a:rPr lang="en-US" sz="3171" spc="-9">
                <a:latin typeface="Times New Roman" panose="02020603050405020304" pitchFamily="18" charset="0"/>
                <a:cs typeface="Times New Roman" panose="02020603050405020304" pitchFamily="18" charset="0"/>
              </a:rPr>
              <a:t> tkinter:</a:t>
            </a:r>
            <a:endParaRPr lang="en-US" sz="3171">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D3CE1A-13DA-7011-C01C-1708F26EFC14}"/>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5</a:t>
            </a:fld>
            <a:r>
              <a:rPr spc="-53"/>
              <a:t> </a:t>
            </a:r>
            <a:r>
              <a:t>]</a:t>
            </a:r>
            <a:endParaRPr dirty="0"/>
          </a:p>
        </p:txBody>
      </p:sp>
    </p:spTree>
    <p:extLst>
      <p:ext uri="{BB962C8B-B14F-4D97-AF65-F5344CB8AC3E}">
        <p14:creationId xmlns:p14="http://schemas.microsoft.com/office/powerpoint/2010/main" val="3823679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406039" y="531554"/>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4" name="object 4"/>
          <p:cNvSpPr txBox="1"/>
          <p:nvPr/>
        </p:nvSpPr>
        <p:spPr>
          <a:xfrm>
            <a:off x="1336197" y="15240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7" name="object 7"/>
          <p:cNvSpPr txBox="1"/>
          <p:nvPr/>
        </p:nvSpPr>
        <p:spPr>
          <a:xfrm>
            <a:off x="381000" y="609600"/>
            <a:ext cx="11195363" cy="2798202"/>
          </a:xfrm>
          <a:prstGeom prst="rect">
            <a:avLst/>
          </a:prstGeom>
        </p:spPr>
        <p:txBody>
          <a:bodyPr vert="horz" wrap="square" lIns="0" tIns="162560" rIns="0" bIns="0" rtlCol="0">
            <a:spAutoFit/>
          </a:bodyPr>
          <a:lstStyle/>
          <a:p>
            <a:pPr marL="22577"/>
            <a:r>
              <a:rPr sz="3000" b="1" spc="-9">
                <a:latin typeface="Arial"/>
                <a:cs typeface="Arial"/>
              </a:rPr>
              <a:t>How</a:t>
            </a:r>
            <a:r>
              <a:rPr sz="3000" b="1" spc="-36">
                <a:latin typeface="Arial"/>
                <a:cs typeface="Arial"/>
              </a:rPr>
              <a:t> </a:t>
            </a:r>
            <a:r>
              <a:rPr sz="3000" b="1" dirty="0">
                <a:latin typeface="Arial"/>
                <a:cs typeface="Arial"/>
              </a:rPr>
              <a:t>to</a:t>
            </a:r>
            <a:r>
              <a:rPr sz="3000" b="1" spc="-26" dirty="0">
                <a:latin typeface="Arial"/>
                <a:cs typeface="Arial"/>
              </a:rPr>
              <a:t> </a:t>
            </a:r>
            <a:r>
              <a:rPr sz="3000" b="1" dirty="0">
                <a:latin typeface="Arial"/>
                <a:cs typeface="Arial"/>
              </a:rPr>
              <a:t>do</a:t>
            </a:r>
            <a:r>
              <a:rPr sz="3000" b="1" spc="-26" dirty="0">
                <a:latin typeface="Arial"/>
                <a:cs typeface="Arial"/>
              </a:rPr>
              <a:t> </a:t>
            </a:r>
            <a:r>
              <a:rPr sz="3000" b="1" dirty="0">
                <a:latin typeface="Arial"/>
                <a:cs typeface="Arial"/>
              </a:rPr>
              <a:t>it</a:t>
            </a:r>
            <a:r>
              <a:rPr sz="3000" b="1" dirty="0">
                <a:latin typeface="Lucida Sans"/>
                <a:cs typeface="Lucida Sans"/>
              </a:rPr>
              <a:t>…</a:t>
            </a:r>
            <a:endParaRPr sz="3000">
              <a:latin typeface="Lucida Sans"/>
              <a:cs typeface="Lucida Sans"/>
            </a:endParaRPr>
          </a:p>
          <a:p>
            <a:pPr marL="22577">
              <a:spcBef>
                <a:spcPts val="800"/>
              </a:spcBef>
            </a:pPr>
            <a:r>
              <a:rPr sz="3000" spc="-9" dirty="0">
                <a:latin typeface="Palatino Linotype"/>
                <a:cs typeface="Palatino Linotype"/>
              </a:rPr>
              <a:t>Her</a:t>
            </a:r>
            <a:r>
              <a:rPr sz="3000" dirty="0">
                <a:latin typeface="Palatino Linotype"/>
                <a:cs typeface="Palatino Linotype"/>
              </a:rPr>
              <a:t>e</a:t>
            </a:r>
            <a:r>
              <a:rPr sz="3000" spc="-9" dirty="0">
                <a:latin typeface="Palatino Linotype"/>
                <a:cs typeface="Palatino Linotype"/>
              </a:rPr>
              <a:t> </a:t>
            </a:r>
            <a:r>
              <a:rPr sz="3000" dirty="0">
                <a:latin typeface="Palatino Linotype"/>
                <a:cs typeface="Palatino Linotype"/>
              </a:rPr>
              <a:t>is </a:t>
            </a:r>
            <a:r>
              <a:rPr sz="3000" spc="-9" dirty="0">
                <a:latin typeface="Palatino Linotype"/>
                <a:cs typeface="Palatino Linotype"/>
              </a:rPr>
              <a:t>th</a:t>
            </a:r>
            <a:r>
              <a:rPr sz="3000" dirty="0">
                <a:latin typeface="Palatino Linotype"/>
                <a:cs typeface="Palatino Linotype"/>
              </a:rPr>
              <a:t>e</a:t>
            </a:r>
            <a:r>
              <a:rPr sz="3000" spc="-9" dirty="0">
                <a:latin typeface="Palatino Linotype"/>
                <a:cs typeface="Palatino Linotype"/>
              </a:rPr>
              <a:t> </a:t>
            </a:r>
            <a:r>
              <a:rPr sz="3000" dirty="0">
                <a:latin typeface="Palatino Linotype"/>
                <a:cs typeface="Palatino Linotype"/>
              </a:rPr>
              <a:t>callback for </a:t>
            </a:r>
            <a:r>
              <a:rPr sz="3000" spc="-9" dirty="0">
                <a:latin typeface="Palatino Linotype"/>
                <a:cs typeface="Palatino Linotype"/>
              </a:rPr>
              <a:t>th</a:t>
            </a:r>
            <a:r>
              <a:rPr sz="3000" dirty="0">
                <a:latin typeface="Palatino Linotype"/>
                <a:cs typeface="Palatino Linotype"/>
              </a:rPr>
              <a:t>e</a:t>
            </a:r>
            <a:r>
              <a:rPr sz="3000" spc="-9" dirty="0">
                <a:latin typeface="Palatino Linotype"/>
                <a:cs typeface="Palatino Linotype"/>
              </a:rPr>
              <a:t> </a:t>
            </a:r>
            <a:r>
              <a:rPr sz="3000" spc="-9" dirty="0">
                <a:latin typeface="Lucida Console"/>
                <a:cs typeface="Lucida Console"/>
              </a:rPr>
              <a:t>Spinbox</a:t>
            </a:r>
            <a:r>
              <a:rPr sz="3000" spc="17" dirty="0">
                <a:latin typeface="Times New Roman"/>
                <a:cs typeface="Times New Roman"/>
              </a:rPr>
              <a:t> </a:t>
            </a:r>
            <a:r>
              <a:rPr sz="3000" dirty="0">
                <a:latin typeface="Palatino Linotype"/>
                <a:cs typeface="Palatino Linotype"/>
              </a:rPr>
              <a:t>widget:</a:t>
            </a:r>
            <a:endParaRPr sz="3000">
              <a:latin typeface="Palatino Linotype"/>
              <a:cs typeface="Palatino Linotype"/>
            </a:endParaRPr>
          </a:p>
          <a:p>
            <a:pPr marL="1106205" indent="-302512">
              <a:spcBef>
                <a:spcPts val="1715"/>
              </a:spcBef>
              <a:buAutoNum type="arabicPeriod"/>
              <a:tabLst>
                <a:tab pos="1106205" algn="l"/>
              </a:tabLst>
            </a:pPr>
            <a:r>
              <a:rPr sz="3000" spc="-9" dirty="0">
                <a:latin typeface="Palatino Linotype"/>
                <a:cs typeface="Palatino Linotype"/>
              </a:rPr>
              <a:t>Open</a:t>
            </a:r>
            <a:r>
              <a:rPr sz="3000" spc="-17" dirty="0">
                <a:latin typeface="Palatino Linotype"/>
                <a:cs typeface="Palatino Linotype"/>
              </a:rPr>
              <a:t> </a:t>
            </a:r>
            <a:r>
              <a:rPr sz="3000" spc="-9" dirty="0">
                <a:latin typeface="Lucida Console"/>
                <a:cs typeface="Lucida Console"/>
              </a:rPr>
              <a:t>GUI_OOP_2_classes.</a:t>
            </a:r>
            <a:r>
              <a:rPr sz="3000" spc="-9">
                <a:latin typeface="Lucida Console"/>
                <a:cs typeface="Lucida Console"/>
              </a:rPr>
              <a:t>py</a:t>
            </a:r>
            <a:r>
              <a:rPr sz="3000" spc="-9">
                <a:latin typeface="Palatino Linotype"/>
                <a:cs typeface="Palatino Linotype"/>
              </a:rPr>
              <a:t>.</a:t>
            </a:r>
            <a:endParaRPr lang="en-US" sz="3000" spc="-9">
              <a:latin typeface="Palatino Linotype"/>
              <a:cs typeface="Palatino Linotype"/>
            </a:endParaRPr>
          </a:p>
          <a:p>
            <a:pPr marL="1106205" indent="-302512">
              <a:spcBef>
                <a:spcPts val="1715"/>
              </a:spcBef>
              <a:buAutoNum type="arabicPeriod"/>
              <a:tabLst>
                <a:tab pos="1106205" algn="l"/>
              </a:tabLst>
            </a:pPr>
            <a:endParaRPr sz="800">
              <a:latin typeface="Palatino Linotype"/>
              <a:cs typeface="Palatino Linotype"/>
            </a:endParaRPr>
          </a:p>
          <a:p>
            <a:pPr marL="1106205" indent="-302512">
              <a:spcBef>
                <a:spcPts val="506"/>
              </a:spcBef>
              <a:buAutoNum type="arabicPeriod"/>
              <a:tabLst>
                <a:tab pos="1106205" algn="l"/>
              </a:tabLst>
            </a:pPr>
            <a:r>
              <a:rPr sz="3000" spc="-9" dirty="0">
                <a:latin typeface="Palatino Linotype"/>
                <a:cs typeface="Palatino Linotype"/>
              </a:rPr>
              <a:t>Observ</a:t>
            </a:r>
            <a:r>
              <a:rPr sz="3000" dirty="0">
                <a:latin typeface="Palatino Linotype"/>
                <a:cs typeface="Palatino Linotype"/>
              </a:rPr>
              <a:t>e</a:t>
            </a:r>
            <a:r>
              <a:rPr sz="3000" spc="-9" dirty="0">
                <a:latin typeface="Palatino Linotype"/>
                <a:cs typeface="Palatino Linotype"/>
              </a:rPr>
              <a:t> th</a:t>
            </a:r>
            <a:r>
              <a:rPr sz="3000" dirty="0">
                <a:latin typeface="Palatino Linotype"/>
                <a:cs typeface="Palatino Linotype"/>
              </a:rPr>
              <a:t>e </a:t>
            </a:r>
            <a:r>
              <a:rPr sz="3000" spc="-9" dirty="0">
                <a:latin typeface="Lucida Console"/>
                <a:cs typeface="Lucida Console"/>
              </a:rPr>
              <a:t>_spin(self)</a:t>
            </a:r>
            <a:r>
              <a:rPr sz="3000" spc="17" dirty="0">
                <a:latin typeface="Times New Roman"/>
                <a:cs typeface="Times New Roman"/>
              </a:rPr>
              <a:t> </a:t>
            </a:r>
            <a:r>
              <a:rPr sz="3000" dirty="0">
                <a:latin typeface="Palatino Linotype"/>
                <a:cs typeface="Palatino Linotype"/>
              </a:rPr>
              <a:t>method in </a:t>
            </a:r>
            <a:r>
              <a:rPr sz="3000" spc="-9" dirty="0">
                <a:latin typeface="Palatino Linotype"/>
                <a:cs typeface="Palatino Linotype"/>
              </a:rPr>
              <a:t>th</a:t>
            </a:r>
            <a:r>
              <a:rPr sz="3000" dirty="0">
                <a:latin typeface="Palatino Linotype"/>
                <a:cs typeface="Palatino Linotype"/>
              </a:rPr>
              <a:t>e</a:t>
            </a:r>
            <a:r>
              <a:rPr sz="3000" spc="-9" dirty="0">
                <a:latin typeface="Palatino Linotype"/>
                <a:cs typeface="Palatino Linotype"/>
              </a:rPr>
              <a:t> </a:t>
            </a:r>
            <a:r>
              <a:rPr sz="3000" dirty="0">
                <a:latin typeface="Palatino Linotype"/>
                <a:cs typeface="Palatino Linotype"/>
              </a:rPr>
              <a:t>code:</a:t>
            </a:r>
            <a:endParaRPr sz="3000">
              <a:latin typeface="Palatino Linotype"/>
              <a:cs typeface="Palatino Linotype"/>
            </a:endParaRPr>
          </a:p>
        </p:txBody>
      </p:sp>
      <p:grpSp>
        <p:nvGrpSpPr>
          <p:cNvPr id="8" name="object 8"/>
          <p:cNvGrpSpPr/>
          <p:nvPr/>
        </p:nvGrpSpPr>
        <p:grpSpPr>
          <a:xfrm>
            <a:off x="2057401" y="3657600"/>
            <a:ext cx="9982606" cy="2721786"/>
            <a:chOff x="720001" y="5266207"/>
            <a:chExt cx="5418455" cy="1312545"/>
          </a:xfrm>
        </p:grpSpPr>
        <p:pic>
          <p:nvPicPr>
            <p:cNvPr id="9" name="object 9"/>
            <p:cNvPicPr/>
            <p:nvPr/>
          </p:nvPicPr>
          <p:blipFill>
            <a:blip r:embed="rId2" cstate="print"/>
            <a:stretch>
              <a:fillRect/>
            </a:stretch>
          </p:blipFill>
          <p:spPr>
            <a:xfrm>
              <a:off x="783494" y="5295838"/>
              <a:ext cx="5265613" cy="1269845"/>
            </a:xfrm>
            <a:prstGeom prst="rect">
              <a:avLst/>
            </a:prstGeom>
          </p:spPr>
        </p:pic>
        <p:sp>
          <p:nvSpPr>
            <p:cNvPr id="10" name="object 10"/>
            <p:cNvSpPr/>
            <p:nvPr/>
          </p:nvSpPr>
          <p:spPr>
            <a:xfrm>
              <a:off x="726351" y="5272557"/>
              <a:ext cx="5405755" cy="1299845"/>
            </a:xfrm>
            <a:custGeom>
              <a:avLst/>
              <a:gdLst/>
              <a:ahLst/>
              <a:cxnLst/>
              <a:rect l="l" t="t" r="r" b="b"/>
              <a:pathLst>
                <a:path w="5405755" h="1299845">
                  <a:moveTo>
                    <a:pt x="0" y="0"/>
                  </a:moveTo>
                  <a:lnTo>
                    <a:pt x="5405297" y="0"/>
                  </a:lnTo>
                </a:path>
                <a:path w="5405755" h="1299845">
                  <a:moveTo>
                    <a:pt x="0" y="0"/>
                  </a:moveTo>
                  <a:lnTo>
                    <a:pt x="0" y="1299476"/>
                  </a:lnTo>
                </a:path>
                <a:path w="5405755" h="1299845">
                  <a:moveTo>
                    <a:pt x="5405297" y="0"/>
                  </a:moveTo>
                  <a:lnTo>
                    <a:pt x="5405297" y="1299476"/>
                  </a:lnTo>
                </a:path>
                <a:path w="5405755" h="1299845">
                  <a:moveTo>
                    <a:pt x="0" y="1299476"/>
                  </a:moveTo>
                  <a:lnTo>
                    <a:pt x="5405297" y="1299476"/>
                  </a:lnTo>
                </a:path>
              </a:pathLst>
            </a:custGeom>
            <a:ln w="12700">
              <a:solidFill>
                <a:srgbClr val="000000"/>
              </a:solidFill>
            </a:ln>
          </p:spPr>
          <p:txBody>
            <a:bodyPr wrap="square" lIns="0" tIns="0" rIns="0" bIns="0" rtlCol="0"/>
            <a:lstStyle/>
            <a:p>
              <a:endParaRPr sz="3200"/>
            </a:p>
          </p:txBody>
        </p:sp>
      </p:grpSp>
      <p:sp>
        <p:nvSpPr>
          <p:cNvPr id="13" name="Slide Number Placeholder 12">
            <a:extLst>
              <a:ext uri="{FF2B5EF4-FFF2-40B4-BE49-F238E27FC236}">
                <a16:creationId xmlns:a16="http://schemas.microsoft.com/office/drawing/2014/main" id="{CE49E138-8F9D-80E5-41CB-B9630F607A9C}"/>
              </a:ext>
            </a:extLst>
          </p:cNvPr>
          <p:cNvSpPr>
            <a:spLocks noGrp="1"/>
          </p:cNvSpPr>
          <p:nvPr>
            <p:ph type="sldNum" sz="quarter" idx="7"/>
          </p:nvPr>
        </p:nvSpPr>
        <p:spPr>
          <a:xfrm>
            <a:off x="5712268" y="66497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50</a:t>
            </a:fld>
            <a:r>
              <a:rPr spc="-53"/>
              <a:t> </a:t>
            </a:r>
            <a:r>
              <a:t>]</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28600" y="1676400"/>
            <a:ext cx="7615076" cy="1066800"/>
          </a:xfrm>
          <a:prstGeom prst="rect">
            <a:avLst/>
          </a:prstGeom>
        </p:spPr>
      </p:pic>
      <p:sp>
        <p:nvSpPr>
          <p:cNvPr id="3" name="object 3"/>
          <p:cNvSpPr/>
          <p:nvPr/>
        </p:nvSpPr>
        <p:spPr>
          <a:xfrm>
            <a:off x="1371600"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4" name="object 4"/>
          <p:cNvSpPr txBox="1"/>
          <p:nvPr/>
        </p:nvSpPr>
        <p:spPr>
          <a:xfrm>
            <a:off x="1281853" y="160930"/>
            <a:ext cx="9628294"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11" name="TextBox 10">
            <a:extLst>
              <a:ext uri="{FF2B5EF4-FFF2-40B4-BE49-F238E27FC236}">
                <a16:creationId xmlns:a16="http://schemas.microsoft.com/office/drawing/2014/main" id="{A3E58363-BEE4-A2F1-DC66-7265D57D0985}"/>
              </a:ext>
            </a:extLst>
          </p:cNvPr>
          <p:cNvSpPr txBox="1"/>
          <p:nvPr/>
        </p:nvSpPr>
        <p:spPr>
          <a:xfrm>
            <a:off x="1376524" y="1105376"/>
            <a:ext cx="10282076" cy="2816156"/>
          </a:xfrm>
          <a:prstGeom prst="rect">
            <a:avLst/>
          </a:prstGeom>
          <a:noFill/>
        </p:spPr>
        <p:txBody>
          <a:bodyPr wrap="square">
            <a:spAutoFit/>
          </a:bodyPr>
          <a:lstStyle/>
          <a:p>
            <a:pPr algn="just"/>
            <a:r>
              <a:rPr lang="en-US" sz="2800" b="1"/>
              <a:t>How it works…</a:t>
            </a:r>
          </a:p>
          <a:p>
            <a:pPr algn="just"/>
            <a:endParaRPr lang="en-US" sz="900" b="1"/>
          </a:p>
          <a:p>
            <a:pPr algn="just"/>
            <a:r>
              <a:rPr lang="en-US" sz="2800"/>
              <a:t>We create a </a:t>
            </a:r>
            <a:r>
              <a:rPr lang="en-US" sz="2800" b="1"/>
              <a:t>callback method </a:t>
            </a:r>
            <a:r>
              <a:rPr lang="en-US" sz="2800"/>
              <a:t>in the OOP class that gets called when we </a:t>
            </a:r>
            <a:r>
              <a:rPr lang="en-US" sz="2800" b="1"/>
              <a:t>select a value </a:t>
            </a:r>
            <a:r>
              <a:rPr lang="en-US" sz="2800"/>
              <a:t>from  the </a:t>
            </a:r>
            <a:r>
              <a:rPr lang="en-US" sz="2800" b="1"/>
              <a:t>Spinbox</a:t>
            </a:r>
            <a:r>
              <a:rPr lang="en-US" sz="2800"/>
              <a:t> widget because we bind the method to the widget via the command </a:t>
            </a:r>
            <a:r>
              <a:rPr lang="en-US" sz="2800" b="1"/>
              <a:t>argument </a:t>
            </a:r>
            <a:r>
              <a:rPr lang="en-US" sz="2800"/>
              <a:t> (</a:t>
            </a:r>
            <a:r>
              <a:rPr lang="en-US" sz="2800" i="1"/>
              <a:t>command=self._spin</a:t>
            </a:r>
            <a:r>
              <a:rPr lang="en-US" sz="2800"/>
              <a:t>). We use a leading underscore to hint at the fact that this method is  meant to be respected like </a:t>
            </a:r>
            <a:r>
              <a:rPr lang="en-US" sz="2800">
                <a:effectLst>
                  <a:outerShdw blurRad="38100" dist="38100" dir="2700000" algn="tl">
                    <a:srgbClr val="000000">
                      <a:alpha val="43137"/>
                    </a:srgbClr>
                  </a:outerShdw>
                </a:effectLst>
              </a:rPr>
              <a:t>a private Java method</a:t>
            </a:r>
            <a:r>
              <a:rPr lang="en-US" sz="2800"/>
              <a:t>.</a:t>
            </a:r>
          </a:p>
        </p:txBody>
      </p:sp>
      <p:sp>
        <p:nvSpPr>
          <p:cNvPr id="12" name="Slide Number Placeholder 11">
            <a:extLst>
              <a:ext uri="{FF2B5EF4-FFF2-40B4-BE49-F238E27FC236}">
                <a16:creationId xmlns:a16="http://schemas.microsoft.com/office/drawing/2014/main" id="{E67B21E7-387B-25D7-C34E-555F5DF6ED9B}"/>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51</a:t>
            </a:fld>
            <a:r>
              <a:rPr spc="-53"/>
              <a:t> </a:t>
            </a:r>
            <a:r>
              <a:t>]</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38200" y="685800"/>
            <a:ext cx="10851445" cy="3077544"/>
          </a:xfrm>
          <a:prstGeom prst="rect">
            <a:avLst/>
          </a:prstGeom>
        </p:spPr>
        <p:txBody>
          <a:bodyPr vert="horz" wrap="square" lIns="0" tIns="22577" rIns="0" bIns="0" rtlCol="0">
            <a:spAutoFit/>
          </a:bodyPr>
          <a:lstStyle/>
          <a:p>
            <a:pPr>
              <a:lnSpc>
                <a:spcPct val="100000"/>
              </a:lnSpc>
            </a:pPr>
            <a:endParaRPr sz="1777">
              <a:latin typeface="Palatino Linotype"/>
              <a:cs typeface="Palatino Linotype"/>
            </a:endParaRPr>
          </a:p>
          <a:p>
            <a:pPr marL="22577"/>
            <a:r>
              <a:rPr lang="en-US" sz="4000" b="1">
                <a:solidFill>
                  <a:schemeClr val="accent6">
                    <a:lumMod val="50000"/>
                  </a:schemeClr>
                </a:solidFill>
                <a:latin typeface="Times New Roman" panose="02020603050405020304" pitchFamily="18" charset="0"/>
                <a:cs typeface="Times New Roman" panose="02020603050405020304" pitchFamily="18" charset="0"/>
              </a:rPr>
              <a:t>6_ </a:t>
            </a:r>
            <a:r>
              <a:rPr sz="4000" b="1" spc="-9">
                <a:solidFill>
                  <a:schemeClr val="accent6">
                    <a:lumMod val="50000"/>
                  </a:schemeClr>
                </a:solidFill>
                <a:latin typeface="Times New Roman" panose="02020603050405020304" pitchFamily="18" charset="0"/>
                <a:cs typeface="Times New Roman" panose="02020603050405020304" pitchFamily="18" charset="0"/>
              </a:rPr>
              <a:t>Creating</a:t>
            </a:r>
            <a:r>
              <a:rPr sz="4000" b="1" spc="-36">
                <a:solidFill>
                  <a:schemeClr val="accent6">
                    <a:lumMod val="50000"/>
                  </a:schemeClr>
                </a:solidFill>
                <a:latin typeface="Times New Roman" panose="02020603050405020304" pitchFamily="18" charset="0"/>
                <a:cs typeface="Times New Roman" panose="02020603050405020304" pitchFamily="18" charset="0"/>
              </a:rPr>
              <a:t> </a:t>
            </a:r>
            <a:r>
              <a:rPr sz="4000" b="1" spc="-9" dirty="0">
                <a:solidFill>
                  <a:schemeClr val="accent6">
                    <a:lumMod val="50000"/>
                  </a:schemeClr>
                </a:solidFill>
                <a:latin typeface="Times New Roman" panose="02020603050405020304" pitchFamily="18" charset="0"/>
                <a:cs typeface="Times New Roman" panose="02020603050405020304" pitchFamily="18" charset="0"/>
              </a:rPr>
              <a:t>reusable</a:t>
            </a:r>
            <a:r>
              <a:rPr sz="4000" b="1" spc="-36" dirty="0">
                <a:solidFill>
                  <a:schemeClr val="accent6">
                    <a:lumMod val="50000"/>
                  </a:schemeClr>
                </a:solidFill>
                <a:latin typeface="Times New Roman" panose="02020603050405020304" pitchFamily="18" charset="0"/>
                <a:cs typeface="Times New Roman" panose="02020603050405020304" pitchFamily="18" charset="0"/>
              </a:rPr>
              <a:t> </a:t>
            </a:r>
            <a:r>
              <a:rPr sz="4000" b="1">
                <a:solidFill>
                  <a:schemeClr val="accent6">
                    <a:lumMod val="50000"/>
                  </a:schemeClr>
                </a:solidFill>
                <a:latin typeface="Times New Roman" panose="02020603050405020304" pitchFamily="18" charset="0"/>
                <a:cs typeface="Times New Roman" panose="02020603050405020304" pitchFamily="18" charset="0"/>
              </a:rPr>
              <a:t>GUI</a:t>
            </a:r>
            <a:r>
              <a:rPr sz="4000" b="1" spc="-26">
                <a:solidFill>
                  <a:schemeClr val="accent6">
                    <a:lumMod val="50000"/>
                  </a:schemeClr>
                </a:solidFill>
                <a:latin typeface="Times New Roman" panose="02020603050405020304" pitchFamily="18" charset="0"/>
                <a:cs typeface="Times New Roman" panose="02020603050405020304" pitchFamily="18" charset="0"/>
              </a:rPr>
              <a:t> </a:t>
            </a:r>
            <a:r>
              <a:rPr sz="4000" b="1" spc="-9">
                <a:solidFill>
                  <a:schemeClr val="accent6">
                    <a:lumMod val="50000"/>
                  </a:schemeClr>
                </a:solidFill>
                <a:latin typeface="Times New Roman" panose="02020603050405020304" pitchFamily="18" charset="0"/>
                <a:cs typeface="Times New Roman" panose="02020603050405020304" pitchFamily="18" charset="0"/>
              </a:rPr>
              <a:t>components</a:t>
            </a:r>
            <a:endParaRPr lang="en-US" sz="4000" b="1" spc="-9">
              <a:solidFill>
                <a:schemeClr val="accent6">
                  <a:lumMod val="50000"/>
                </a:schemeClr>
              </a:solidFill>
              <a:latin typeface="Times New Roman" panose="02020603050405020304" pitchFamily="18" charset="0"/>
              <a:cs typeface="Times New Roman" panose="02020603050405020304" pitchFamily="18" charset="0"/>
            </a:endParaRPr>
          </a:p>
          <a:p>
            <a:pPr marL="22577"/>
            <a:endParaRPr sz="1400">
              <a:solidFill>
                <a:schemeClr val="accent6">
                  <a:lumMod val="50000"/>
                </a:schemeClr>
              </a:solidFill>
              <a:latin typeface="Times New Roman" panose="02020603050405020304" pitchFamily="18" charset="0"/>
              <a:cs typeface="Times New Roman" panose="02020603050405020304" pitchFamily="18" charset="0"/>
            </a:endParaRPr>
          </a:p>
          <a:p>
            <a:pPr marL="22577" marR="9030" algn="just">
              <a:lnSpc>
                <a:spcPct val="102699"/>
              </a:lnSpc>
              <a:spcBef>
                <a:spcPts val="604"/>
              </a:spcBef>
            </a:pPr>
            <a:r>
              <a:rPr sz="3000" dirty="0">
                <a:latin typeface="Times New Roman" panose="02020603050405020304" pitchFamily="18" charset="0"/>
                <a:cs typeface="Times New Roman" panose="02020603050405020304" pitchFamily="18" charset="0"/>
              </a:rPr>
              <a:t>We will create reusable </a:t>
            </a:r>
            <a:r>
              <a:rPr sz="3000" spc="-9" dirty="0">
                <a:latin typeface="Times New Roman" panose="02020603050405020304" pitchFamily="18" charset="0"/>
                <a:cs typeface="Times New Roman" panose="02020603050405020304" pitchFamily="18" charset="0"/>
              </a:rPr>
              <a:t>GUI </a:t>
            </a:r>
            <a:r>
              <a:rPr sz="3000" dirty="0">
                <a:latin typeface="Times New Roman" panose="02020603050405020304" pitchFamily="18" charset="0"/>
                <a:cs typeface="Times New Roman" panose="02020603050405020304" pitchFamily="18" charset="0"/>
              </a:rPr>
              <a:t>components </a:t>
            </a:r>
            <a:r>
              <a:rPr sz="3000" spc="-9" dirty="0">
                <a:latin typeface="Times New Roman" panose="02020603050405020304" pitchFamily="18" charset="0"/>
                <a:cs typeface="Times New Roman" panose="02020603050405020304" pitchFamily="18" charset="0"/>
              </a:rPr>
              <a:t>using </a:t>
            </a:r>
            <a:r>
              <a:rPr sz="3000" dirty="0">
                <a:latin typeface="Times New Roman" panose="02020603050405020304" pitchFamily="18" charset="0"/>
                <a:cs typeface="Times New Roman" panose="02020603050405020304" pitchFamily="18" charset="0"/>
              </a:rPr>
              <a:t>Python. In </a:t>
            </a:r>
            <a:r>
              <a:rPr sz="3000" spc="-9" dirty="0">
                <a:latin typeface="Times New Roman" panose="02020603050405020304" pitchFamily="18" charset="0"/>
                <a:cs typeface="Times New Roman" panose="02020603050405020304" pitchFamily="18" charset="0"/>
              </a:rPr>
              <a:t>this </a:t>
            </a:r>
            <a:r>
              <a:rPr sz="3000" dirty="0">
                <a:latin typeface="Times New Roman" panose="02020603050405020304" pitchFamily="18" charset="0"/>
                <a:cs typeface="Times New Roman" panose="02020603050405020304" pitchFamily="18" charset="0"/>
              </a:rPr>
              <a:t>recipe, we will </a:t>
            </a:r>
            <a:r>
              <a:rPr sz="3000" spc="-9" dirty="0">
                <a:latin typeface="Times New Roman" panose="02020603050405020304" pitchFamily="18" charset="0"/>
                <a:cs typeface="Times New Roman" panose="02020603050405020304" pitchFamily="18" charset="0"/>
              </a:rPr>
              <a:t>keep </a:t>
            </a:r>
            <a:r>
              <a:rPr sz="3000" dirty="0">
                <a:latin typeface="Times New Roman" panose="02020603050405020304" pitchFamily="18" charset="0"/>
                <a:cs typeface="Times New Roman" panose="02020603050405020304" pitchFamily="18" charset="0"/>
              </a:rPr>
              <a:t>it </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simple</a:t>
            </a:r>
            <a:r>
              <a:rPr sz="3000" spc="-9" dirty="0">
                <a:latin typeface="Times New Roman" panose="02020603050405020304" pitchFamily="18" charset="0"/>
                <a:cs typeface="Times New Roman" panose="02020603050405020304" pitchFamily="18" charset="0"/>
              </a:rPr>
              <a:t> b</a:t>
            </a:r>
            <a:r>
              <a:rPr sz="3000" dirty="0">
                <a:latin typeface="Times New Roman" panose="02020603050405020304" pitchFamily="18" charset="0"/>
                <a:cs typeface="Times New Roman" panose="02020603050405020304" pitchFamily="18" charset="0"/>
              </a:rPr>
              <a:t>y</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moving our</a:t>
            </a:r>
            <a:r>
              <a:rPr sz="3000" spc="-9" dirty="0">
                <a:latin typeface="Times New Roman" panose="02020603050405020304" pitchFamily="18" charset="0"/>
                <a:cs typeface="Times New Roman" panose="02020603050405020304" pitchFamily="18" charset="0"/>
              </a:rPr>
              <a:t> ToolTip</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 into its own module. Then, we will import and </a:t>
            </a:r>
            <a:r>
              <a:rPr sz="3000" spc="-9" dirty="0">
                <a:latin typeface="Times New Roman" panose="02020603050405020304" pitchFamily="18" charset="0"/>
                <a:cs typeface="Times New Roman" panose="02020603050405020304" pitchFamily="18" charset="0"/>
              </a:rPr>
              <a:t>us</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it  </a:t>
            </a:r>
            <a:r>
              <a:rPr sz="3000" spc="-9" dirty="0">
                <a:latin typeface="Times New Roman" panose="02020603050405020304" pitchFamily="18" charset="0"/>
                <a:cs typeface="Times New Roman" panose="02020603050405020304" pitchFamily="18" charset="0"/>
              </a:rPr>
              <a:t>to</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display</a:t>
            </a:r>
            <a:r>
              <a:rPr sz="3000" spc="-9" dirty="0">
                <a:latin typeface="Times New Roman" panose="02020603050405020304" pitchFamily="18" charset="0"/>
                <a:cs typeface="Times New Roman" panose="02020603050405020304" pitchFamily="18" charset="0"/>
              </a:rPr>
              <a:t> tooltips</a:t>
            </a:r>
            <a:r>
              <a:rPr sz="3000" dirty="0">
                <a:latin typeface="Times New Roman" panose="02020603050405020304" pitchFamily="18" charset="0"/>
                <a:cs typeface="Times New Roman" panose="02020603050405020304" pitchFamily="18" charset="0"/>
              </a:rPr>
              <a:t> over several</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widgets of our </a:t>
            </a:r>
            <a:r>
              <a:rPr sz="3000" spc="-9">
                <a:latin typeface="Times New Roman" panose="02020603050405020304" pitchFamily="18" charset="0"/>
                <a:cs typeface="Times New Roman" panose="02020603050405020304" pitchFamily="18" charset="0"/>
              </a:rPr>
              <a:t>GUI.</a:t>
            </a:r>
            <a:endParaRPr sz="3000">
              <a:latin typeface="Times New Roman" panose="02020603050405020304" pitchFamily="18" charset="0"/>
              <a:cs typeface="Times New Roman" panose="02020603050405020304" pitchFamily="18" charset="0"/>
            </a:endParaRPr>
          </a:p>
        </p:txBody>
      </p:sp>
      <p:sp>
        <p:nvSpPr>
          <p:cNvPr id="9" name="object 3">
            <a:extLst>
              <a:ext uri="{FF2B5EF4-FFF2-40B4-BE49-F238E27FC236}">
                <a16:creationId xmlns:a16="http://schemas.microsoft.com/office/drawing/2014/main" id="{CECA4B59-3AD1-9DBD-5926-B0B02B288331}"/>
              </a:ext>
            </a:extLst>
          </p:cNvPr>
          <p:cNvSpPr/>
          <p:nvPr/>
        </p:nvSpPr>
        <p:spPr>
          <a:xfrm>
            <a:off x="1406039" y="531554"/>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0" name="object 4">
            <a:extLst>
              <a:ext uri="{FF2B5EF4-FFF2-40B4-BE49-F238E27FC236}">
                <a16:creationId xmlns:a16="http://schemas.microsoft.com/office/drawing/2014/main" id="{4DD87D3C-F1B6-1AF9-26F7-2FB8700A54A5}"/>
              </a:ext>
            </a:extLst>
          </p:cNvPr>
          <p:cNvSpPr txBox="1"/>
          <p:nvPr/>
        </p:nvSpPr>
        <p:spPr>
          <a:xfrm>
            <a:off x="1336197" y="15240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11" name="object 7">
            <a:extLst>
              <a:ext uri="{FF2B5EF4-FFF2-40B4-BE49-F238E27FC236}">
                <a16:creationId xmlns:a16="http://schemas.microsoft.com/office/drawing/2014/main" id="{ACD15469-AC52-2171-FC57-88DA073329E5}"/>
              </a:ext>
            </a:extLst>
          </p:cNvPr>
          <p:cNvSpPr txBox="1"/>
          <p:nvPr/>
        </p:nvSpPr>
        <p:spPr>
          <a:xfrm>
            <a:off x="533400" y="4366479"/>
            <a:ext cx="12385880" cy="1946401"/>
          </a:xfrm>
          <a:prstGeom prst="rect">
            <a:avLst/>
          </a:prstGeom>
        </p:spPr>
        <p:txBody>
          <a:bodyPr vert="horz" wrap="square" lIns="0" tIns="22577" rIns="0" bIns="0" rtlCol="0">
            <a:spAutoFit/>
          </a:bodyPr>
          <a:lstStyle/>
          <a:p>
            <a:pPr marL="342900" indent="-320675">
              <a:spcBef>
                <a:spcPts val="9"/>
              </a:spcBef>
            </a:pPr>
            <a:r>
              <a:rPr sz="3000" b="1">
                <a:latin typeface="Times New Roman" panose="02020603050405020304" pitchFamily="18" charset="0"/>
                <a:cs typeface="Times New Roman" panose="02020603050405020304" pitchFamily="18" charset="0"/>
              </a:rPr>
              <a:t>Getting</a:t>
            </a:r>
            <a:r>
              <a:rPr sz="3000" b="1" spc="-45">
                <a:latin typeface="Times New Roman" panose="02020603050405020304" pitchFamily="18" charset="0"/>
                <a:cs typeface="Times New Roman" panose="02020603050405020304" pitchFamily="18" charset="0"/>
              </a:rPr>
              <a:t> </a:t>
            </a:r>
            <a:r>
              <a:rPr sz="3000" b="1" spc="-9" dirty="0">
                <a:latin typeface="Times New Roman" panose="02020603050405020304" pitchFamily="18" charset="0"/>
                <a:cs typeface="Times New Roman" panose="02020603050405020304" pitchFamily="18" charset="0"/>
              </a:rPr>
              <a:t>ready</a:t>
            </a:r>
            <a:endParaRPr sz="3000">
              <a:latin typeface="Times New Roman" panose="02020603050405020304" pitchFamily="18" charset="0"/>
              <a:cs typeface="Times New Roman" panose="02020603050405020304" pitchFamily="18" charset="0"/>
            </a:endParaRPr>
          </a:p>
          <a:p>
            <a:pPr marL="400050">
              <a:spcBef>
                <a:spcPts val="640"/>
              </a:spcBef>
            </a:pPr>
            <a:r>
              <a:rPr sz="3000" dirty="0">
                <a:latin typeface="Times New Roman" panose="02020603050405020304" pitchFamily="18" charset="0"/>
                <a:cs typeface="Times New Roman" panose="02020603050405020304" pitchFamily="18" charset="0"/>
              </a:rPr>
              <a:t>We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are</a:t>
            </a:r>
            <a:r>
              <a:rPr sz="3000" spc="-9" dirty="0">
                <a:latin typeface="Times New Roman" panose="02020603050405020304" pitchFamily="18" charset="0"/>
                <a:cs typeface="Times New Roman" panose="02020603050405020304" pitchFamily="18" charset="0"/>
              </a:rPr>
              <a:t> building</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our</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code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from</a:t>
            </a:r>
            <a:r>
              <a:rPr sz="3000" spc="-9" dirty="0">
                <a:latin typeface="Times New Roman" panose="02020603050405020304" pitchFamily="18" charset="0"/>
                <a:cs typeface="Times New Roman" panose="02020603050405020304" pitchFamily="18" charset="0"/>
              </a:rPr>
              <a:t> Chapter</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3, </a:t>
            </a:r>
            <a:r>
              <a:rPr sz="3000" i="1" spc="-9" dirty="0">
                <a:latin typeface="Times New Roman" panose="02020603050405020304" pitchFamily="18" charset="0"/>
                <a:cs typeface="Times New Roman" panose="02020603050405020304" pitchFamily="18" charset="0"/>
              </a:rPr>
              <a:t>Look </a:t>
            </a:r>
            <a:r>
              <a:rPr sz="3000" i="1">
                <a:latin typeface="Times New Roman" panose="02020603050405020304" pitchFamily="18" charset="0"/>
                <a:cs typeface="Times New Roman" panose="02020603050405020304" pitchFamily="18" charset="0"/>
              </a:rPr>
              <a:t>and</a:t>
            </a:r>
            <a:r>
              <a:rPr sz="3000" i="1" spc="-9">
                <a:latin typeface="Times New Roman" panose="02020603050405020304" pitchFamily="18" charset="0"/>
                <a:cs typeface="Times New Roman" panose="02020603050405020304" pitchFamily="18" charset="0"/>
              </a:rPr>
              <a:t> </a:t>
            </a:r>
            <a:r>
              <a:rPr sz="3000" i="1">
                <a:latin typeface="Times New Roman" panose="02020603050405020304" pitchFamily="18" charset="0"/>
                <a:cs typeface="Times New Roman" panose="02020603050405020304" pitchFamily="18" charset="0"/>
              </a:rPr>
              <a:t>Feel</a:t>
            </a:r>
            <a:r>
              <a:rPr lang="en-US" sz="3000" i="1">
                <a:latin typeface="Times New Roman" panose="02020603050405020304" pitchFamily="18" charset="0"/>
                <a:cs typeface="Times New Roman" panose="02020603050405020304" pitchFamily="18" charset="0"/>
              </a:rPr>
              <a:t> </a:t>
            </a:r>
            <a:r>
              <a:rPr sz="3000" i="1">
                <a:latin typeface="Times New Roman" panose="02020603050405020304" pitchFamily="18" charset="0"/>
                <a:cs typeface="Times New Roman" panose="02020603050405020304" pitchFamily="18" charset="0"/>
              </a:rPr>
              <a:t>Customization</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GUI_tooltip.py</a:t>
            </a:r>
            <a:r>
              <a:rPr sz="3000" spc="-9">
                <a:latin typeface="Times New Roman" panose="02020603050405020304" pitchFamily="18" charset="0"/>
                <a:cs typeface="Times New Roman" panose="02020603050405020304" pitchFamily="18" charset="0"/>
              </a:rPr>
              <a:t>. We </a:t>
            </a:r>
            <a:r>
              <a:rPr sz="3000" spc="-9" dirty="0">
                <a:latin typeface="Times New Roman" panose="02020603050405020304" pitchFamily="18" charset="0"/>
                <a:cs typeface="Times New Roman" panose="02020603050405020304" pitchFamily="18" charset="0"/>
              </a:rPr>
              <a:t>will start b</a:t>
            </a:r>
            <a:r>
              <a:rPr sz="3000" dirty="0">
                <a:latin typeface="Times New Roman" panose="02020603050405020304" pitchFamily="18" charset="0"/>
                <a:cs typeface="Times New Roman" panose="02020603050405020304" pitchFamily="18" charset="0"/>
              </a:rPr>
              <a:t>y</a:t>
            </a:r>
            <a:r>
              <a:rPr sz="3000" spc="-9" dirty="0">
                <a:latin typeface="Times New Roman" panose="02020603050405020304" pitchFamily="18" charset="0"/>
                <a:cs typeface="Times New Roman" panose="02020603050405020304" pitchFamily="18" charset="0"/>
              </a:rPr>
              <a:t> breakin</a:t>
            </a:r>
            <a:r>
              <a:rPr sz="3000" dirty="0">
                <a:latin typeface="Times New Roman" panose="02020603050405020304" pitchFamily="18" charset="0"/>
                <a:cs typeface="Times New Roman" panose="02020603050405020304" pitchFamily="18" charset="0"/>
              </a:rPr>
              <a:t>g</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out our </a:t>
            </a:r>
            <a:r>
              <a:rPr sz="3000" spc="-9" dirty="0">
                <a:latin typeface="Times New Roman" panose="02020603050405020304" pitchFamily="18" charset="0"/>
                <a:cs typeface="Times New Roman" panose="02020603050405020304" pitchFamily="18" charset="0"/>
              </a:rPr>
              <a:t>ToolTip</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 into </a:t>
            </a:r>
            <a:r>
              <a:rPr sz="3000">
                <a:latin typeface="Times New Roman" panose="02020603050405020304" pitchFamily="18" charset="0"/>
                <a:cs typeface="Times New Roman" panose="02020603050405020304" pitchFamily="18" charset="0"/>
              </a:rPr>
              <a:t>a  </a:t>
            </a:r>
            <a:br>
              <a:rPr lang="en-US" sz="3000">
                <a:latin typeface="Times New Roman" panose="02020603050405020304" pitchFamily="18" charset="0"/>
                <a:cs typeface="Times New Roman" panose="02020603050405020304" pitchFamily="18" charset="0"/>
              </a:rPr>
            </a:br>
            <a:r>
              <a:rPr sz="3000">
                <a:latin typeface="Times New Roman" panose="02020603050405020304" pitchFamily="18" charset="0"/>
                <a:cs typeface="Times New Roman" panose="02020603050405020304" pitchFamily="18" charset="0"/>
              </a:rPr>
              <a:t>separate</a:t>
            </a:r>
            <a:r>
              <a:rPr sz="3000" spc="-9">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Python module.</a:t>
            </a:r>
            <a:endParaRPr sz="300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A338F6F0-4EDE-A76E-D57E-9F7EA1C9DE05}"/>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52</a:t>
            </a:fld>
            <a:r>
              <a:rPr spc="-53"/>
              <a:t> </a:t>
            </a:r>
            <a:r>
              <a:t>]</a:t>
            </a:r>
            <a:endParaRPr dirty="0"/>
          </a:p>
        </p:txBody>
      </p:sp>
    </p:spTree>
    <p:extLst>
      <p:ext uri="{BB962C8B-B14F-4D97-AF65-F5344CB8AC3E}">
        <p14:creationId xmlns:p14="http://schemas.microsoft.com/office/powerpoint/2010/main" val="4144449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1748" y="28828"/>
            <a:ext cx="9565075"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	Chapter 4</a:t>
            </a:r>
            <a:endParaRPr sz="1777">
              <a:latin typeface="Palatino Linotype"/>
              <a:cs typeface="Palatino Linotype"/>
            </a:endParaRPr>
          </a:p>
        </p:txBody>
      </p:sp>
      <p:sp>
        <p:nvSpPr>
          <p:cNvPr id="3" name="object 3"/>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6" name="object 6"/>
          <p:cNvSpPr txBox="1">
            <a:spLocks noGrp="1"/>
          </p:cNvSpPr>
          <p:nvPr>
            <p:ph type="title"/>
          </p:nvPr>
        </p:nvSpPr>
        <p:spPr>
          <a:xfrm>
            <a:off x="381000" y="717116"/>
            <a:ext cx="2777067" cy="515240"/>
          </a:xfrm>
          <a:prstGeom prst="rect">
            <a:avLst/>
          </a:prstGeom>
        </p:spPr>
        <p:txBody>
          <a:bodyPr vert="horz" wrap="square" lIns="0" tIns="22577" rIns="0" bIns="0" rtlCol="0">
            <a:spAutoFit/>
          </a:bodyPr>
          <a:lstStyle/>
          <a:p>
            <a:pPr marL="22577">
              <a:spcBef>
                <a:spcPts val="177"/>
              </a:spcBef>
            </a:pPr>
            <a:r>
              <a:rPr sz="3200" b="1" spc="-9" dirty="0"/>
              <a:t>How</a:t>
            </a:r>
            <a:r>
              <a:rPr sz="3200" b="1" spc="-62" dirty="0"/>
              <a:t> </a:t>
            </a:r>
            <a:r>
              <a:rPr sz="3200" b="1" dirty="0"/>
              <a:t>to</a:t>
            </a:r>
            <a:r>
              <a:rPr sz="3200" b="1" spc="-53" dirty="0"/>
              <a:t> </a:t>
            </a:r>
            <a:r>
              <a:rPr sz="3200" b="1" dirty="0"/>
              <a:t>do</a:t>
            </a:r>
            <a:r>
              <a:rPr sz="3200" b="1" spc="-53" dirty="0"/>
              <a:t> </a:t>
            </a:r>
            <a:r>
              <a:rPr sz="3200" b="1" dirty="0"/>
              <a:t>it</a:t>
            </a:r>
            <a:r>
              <a:rPr sz="3200" b="1" dirty="0">
                <a:latin typeface="Lucida Sans"/>
                <a:cs typeface="Lucida Sans"/>
              </a:rPr>
              <a:t>…</a:t>
            </a:r>
            <a:endParaRPr sz="3200">
              <a:latin typeface="Lucida Sans"/>
              <a:cs typeface="Lucida Sans"/>
            </a:endParaRPr>
          </a:p>
        </p:txBody>
      </p:sp>
      <p:sp>
        <p:nvSpPr>
          <p:cNvPr id="7" name="object 7"/>
          <p:cNvSpPr txBox="1"/>
          <p:nvPr/>
        </p:nvSpPr>
        <p:spPr>
          <a:xfrm>
            <a:off x="152400" y="1568471"/>
            <a:ext cx="12832344" cy="5138044"/>
          </a:xfrm>
          <a:prstGeom prst="rect">
            <a:avLst/>
          </a:prstGeom>
        </p:spPr>
        <p:txBody>
          <a:bodyPr vert="horz" wrap="square" lIns="0" tIns="22577" rIns="0" bIns="0" rtlCol="0">
            <a:spAutoFit/>
          </a:bodyPr>
          <a:lstStyle/>
          <a:p>
            <a:pPr marL="22577" marR="320572">
              <a:lnSpc>
                <a:spcPct val="105400"/>
              </a:lnSpc>
              <a:spcBef>
                <a:spcPts val="177"/>
              </a:spcBef>
            </a:pPr>
            <a:r>
              <a:rPr sz="3000" dirty="0">
                <a:latin typeface="Times New Roman" panose="02020603050405020304" pitchFamily="18" charset="0"/>
                <a:cs typeface="Times New Roman" panose="02020603050405020304" pitchFamily="18" charset="0"/>
              </a:rPr>
              <a:t>We will create a </a:t>
            </a:r>
            <a:r>
              <a:rPr sz="3000" spc="-9" dirty="0">
                <a:latin typeface="Times New Roman" panose="02020603050405020304" pitchFamily="18" charset="0"/>
                <a:cs typeface="Times New Roman" panose="02020603050405020304" pitchFamily="18" charset="0"/>
              </a:rPr>
              <a:t>ne</a:t>
            </a:r>
            <a:r>
              <a:rPr sz="3000" dirty="0">
                <a:latin typeface="Times New Roman" panose="02020603050405020304" pitchFamily="18" charset="0"/>
                <a:cs typeface="Times New Roman" panose="02020603050405020304" pitchFamily="18" charset="0"/>
              </a:rPr>
              <a:t>w</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Python module and </a:t>
            </a:r>
            <a:r>
              <a:rPr sz="3000" spc="-9" dirty="0">
                <a:latin typeface="Times New Roman" panose="02020603050405020304" pitchFamily="18" charset="0"/>
                <a:cs typeface="Times New Roman" panose="02020603050405020304" pitchFamily="18" charset="0"/>
              </a:rPr>
              <a:t>plac</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ToolTip</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 </a:t>
            </a:r>
            <a:r>
              <a:rPr sz="3000">
                <a:latin typeface="Times New Roman" panose="02020603050405020304" pitchFamily="18" charset="0"/>
                <a:cs typeface="Times New Roman" panose="02020603050405020304" pitchFamily="18" charset="0"/>
              </a:rPr>
              <a:t>code into</a:t>
            </a:r>
            <a:br>
              <a:rPr lang="en-US" sz="3000">
                <a:latin typeface="Times New Roman" panose="02020603050405020304" pitchFamily="18" charset="0"/>
                <a:cs typeface="Times New Roman" panose="02020603050405020304" pitchFamily="18" charset="0"/>
              </a:rPr>
            </a:br>
            <a:r>
              <a:rPr sz="300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it and </a:t>
            </a:r>
            <a:r>
              <a:rPr sz="3000" spc="-9" dirty="0">
                <a:latin typeface="Times New Roman" panose="02020603050405020304" pitchFamily="18" charset="0"/>
                <a:cs typeface="Times New Roman" panose="02020603050405020304" pitchFamily="18" charset="0"/>
              </a:rPr>
              <a:t>then  </a:t>
            </a:r>
            <a:r>
              <a:rPr sz="3000" dirty="0">
                <a:latin typeface="Times New Roman" panose="02020603050405020304" pitchFamily="18" charset="0"/>
                <a:cs typeface="Times New Roman" panose="02020603050405020304" pitchFamily="18" charset="0"/>
              </a:rPr>
              <a:t>import</a:t>
            </a:r>
            <a:r>
              <a:rPr sz="3000" spc="-9" dirty="0">
                <a:latin typeface="Times New Roman" panose="02020603050405020304" pitchFamily="18" charset="0"/>
                <a:cs typeface="Times New Roman" panose="02020603050405020304" pitchFamily="18" charset="0"/>
              </a:rPr>
              <a:t> this </a:t>
            </a:r>
            <a:r>
              <a:rPr sz="3000" dirty="0">
                <a:latin typeface="Times New Roman" panose="02020603050405020304" pitchFamily="18" charset="0"/>
                <a:cs typeface="Times New Roman" panose="02020603050405020304" pitchFamily="18" charset="0"/>
              </a:rPr>
              <a:t>module into our</a:t>
            </a:r>
            <a:r>
              <a:rPr sz="3000" spc="-9" dirty="0">
                <a:latin typeface="Times New Roman" panose="02020603050405020304" pitchFamily="18" charset="0"/>
                <a:cs typeface="Times New Roman" panose="02020603050405020304" pitchFamily="18" charset="0"/>
              </a:rPr>
              <a:t> primary </a:t>
            </a:r>
            <a:r>
              <a:rPr sz="3000" dirty="0">
                <a:latin typeface="Times New Roman" panose="02020603050405020304" pitchFamily="18" charset="0"/>
                <a:cs typeface="Times New Roman" panose="02020603050405020304" pitchFamily="18" charset="0"/>
              </a:rPr>
              <a:t>module:</a:t>
            </a:r>
            <a:endParaRPr sz="3000">
              <a:latin typeface="Times New Roman" panose="02020603050405020304" pitchFamily="18" charset="0"/>
              <a:cs typeface="Times New Roman" panose="02020603050405020304" pitchFamily="18" charset="0"/>
            </a:endParaRPr>
          </a:p>
          <a:p>
            <a:pPr marL="1106205" indent="-302512">
              <a:spcBef>
                <a:spcPts val="1600"/>
              </a:spcBef>
              <a:buAutoNum type="arabicPeriod"/>
              <a:tabLst>
                <a:tab pos="1106205" algn="l"/>
              </a:tabLst>
            </a:pPr>
            <a:r>
              <a:rPr sz="3000" spc="-9" dirty="0">
                <a:latin typeface="Times New Roman" panose="02020603050405020304" pitchFamily="18" charset="0"/>
                <a:cs typeface="Times New Roman" panose="02020603050405020304" pitchFamily="18" charset="0"/>
              </a:rPr>
              <a:t>Ope</a:t>
            </a:r>
            <a:r>
              <a:rPr sz="3000" dirty="0">
                <a:latin typeface="Times New Roman" panose="02020603050405020304" pitchFamily="18" charset="0"/>
                <a:cs typeface="Times New Roman" panose="02020603050405020304" pitchFamily="18" charset="0"/>
              </a:rPr>
              <a:t>n </a:t>
            </a:r>
            <a:r>
              <a:rPr sz="3000" spc="-9" dirty="0">
                <a:latin typeface="Times New Roman" panose="02020603050405020304" pitchFamily="18" charset="0"/>
                <a:cs typeface="Times New Roman" panose="02020603050405020304" pitchFamily="18" charset="0"/>
              </a:rPr>
              <a:t>GUI_OOP_2_classes.py</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and save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module as</a:t>
            </a:r>
            <a:endParaRPr sz="3000">
              <a:latin typeface="Times New Roman" panose="02020603050405020304" pitchFamily="18" charset="0"/>
              <a:cs typeface="Times New Roman" panose="02020603050405020304" pitchFamily="18" charset="0"/>
            </a:endParaRPr>
          </a:p>
          <a:p>
            <a:pPr marL="1106205">
              <a:spcBef>
                <a:spcPts val="115"/>
              </a:spcBef>
            </a:pPr>
            <a:r>
              <a:rPr sz="3000" spc="-9" dirty="0">
                <a:latin typeface="Times New Roman" panose="02020603050405020304" pitchFamily="18" charset="0"/>
                <a:cs typeface="Times New Roman" panose="02020603050405020304" pitchFamily="18" charset="0"/>
              </a:rPr>
              <a:t>GUI_OOP_class_imported_tooltip.</a:t>
            </a:r>
            <a:r>
              <a:rPr sz="3000" spc="-9">
                <a:latin typeface="Times New Roman" panose="02020603050405020304" pitchFamily="18" charset="0"/>
                <a:cs typeface="Times New Roman" panose="02020603050405020304" pitchFamily="18" charset="0"/>
              </a:rPr>
              <a:t>py.</a:t>
            </a:r>
            <a:endParaRPr lang="en-US" sz="3000" spc="-9">
              <a:latin typeface="Times New Roman" panose="02020603050405020304" pitchFamily="18" charset="0"/>
              <a:cs typeface="Times New Roman" panose="02020603050405020304" pitchFamily="18" charset="0"/>
            </a:endParaRPr>
          </a:p>
          <a:p>
            <a:pPr marL="1106205">
              <a:spcBef>
                <a:spcPts val="115"/>
              </a:spcBef>
            </a:pPr>
            <a:endParaRPr sz="800">
              <a:latin typeface="Times New Roman" panose="02020603050405020304" pitchFamily="18" charset="0"/>
              <a:cs typeface="Times New Roman" panose="02020603050405020304" pitchFamily="18" charset="0"/>
            </a:endParaRPr>
          </a:p>
          <a:p>
            <a:pPr marL="1105077" marR="9030" indent="-302512">
              <a:lnSpc>
                <a:spcPct val="105400"/>
              </a:lnSpc>
              <a:spcBef>
                <a:spcPts val="382"/>
              </a:spcBef>
              <a:buAutoNum type="arabicPeriod" startAt="2"/>
              <a:tabLst>
                <a:tab pos="1106205" algn="l"/>
              </a:tabLst>
            </a:pPr>
            <a:r>
              <a:rPr sz="3000" dirty="0">
                <a:latin typeface="Times New Roman" panose="02020603050405020304" pitchFamily="18" charset="0"/>
                <a:cs typeface="Times New Roman" panose="02020603050405020304" pitchFamily="18" charset="0"/>
              </a:rPr>
              <a:t>Break out </a:t>
            </a:r>
            <a:r>
              <a:rPr sz="3000" spc="-9"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9" dirty="0">
                <a:latin typeface="Times New Roman" panose="02020603050405020304" pitchFamily="18" charset="0"/>
                <a:cs typeface="Times New Roman" panose="02020603050405020304" pitchFamily="18" charset="0"/>
              </a:rPr>
              <a:t> ToolTip</a:t>
            </a:r>
            <a:r>
              <a:rPr sz="3000" spc="17"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code from</a:t>
            </a:r>
            <a:r>
              <a:rPr sz="3000" spc="-9" dirty="0">
                <a:latin typeface="Times New Roman" panose="02020603050405020304" pitchFamily="18" charset="0"/>
                <a:cs typeface="Times New Roman" panose="02020603050405020304" pitchFamily="18" charset="0"/>
              </a:rPr>
              <a:t> GUI_tooltip.</a:t>
            </a:r>
            <a:r>
              <a:rPr sz="3000" spc="-9">
                <a:latin typeface="Times New Roman" panose="02020603050405020304" pitchFamily="18" charset="0"/>
                <a:cs typeface="Times New Roman" panose="02020603050405020304" pitchFamily="18" charset="0"/>
              </a:rPr>
              <a:t>py</a:t>
            </a:r>
            <a:r>
              <a:rPr sz="3000" spc="17">
                <a:latin typeface="Times New Roman" panose="02020603050405020304" pitchFamily="18" charset="0"/>
                <a:cs typeface="Times New Roman" panose="02020603050405020304" pitchFamily="18" charset="0"/>
              </a:rPr>
              <a:t> </a:t>
            </a:r>
            <a:br>
              <a:rPr lang="en-US" sz="3000" spc="17">
                <a:latin typeface="Times New Roman" panose="02020603050405020304" pitchFamily="18" charset="0"/>
                <a:cs typeface="Times New Roman" panose="02020603050405020304" pitchFamily="18" charset="0"/>
              </a:rPr>
            </a:br>
            <a:r>
              <a:rPr sz="3000">
                <a:latin typeface="Times New Roman" panose="02020603050405020304" pitchFamily="18" charset="0"/>
                <a:cs typeface="Times New Roman" panose="02020603050405020304" pitchFamily="18" charset="0"/>
              </a:rPr>
              <a:t>into </a:t>
            </a:r>
            <a:r>
              <a:rPr sz="3000" dirty="0">
                <a:latin typeface="Times New Roman" panose="02020603050405020304" pitchFamily="18" charset="0"/>
                <a:cs typeface="Times New Roman" panose="02020603050405020304" pitchFamily="18" charset="0"/>
              </a:rPr>
              <a:t>a </a:t>
            </a:r>
            <a:r>
              <a:rPr sz="3000" spc="-9" dirty="0">
                <a:latin typeface="Times New Roman" panose="02020603050405020304" pitchFamily="18" charset="0"/>
                <a:cs typeface="Times New Roman" panose="02020603050405020304" pitchFamily="18" charset="0"/>
              </a:rPr>
              <a:t>ne</a:t>
            </a:r>
            <a:r>
              <a:rPr sz="3000" dirty="0">
                <a:latin typeface="Times New Roman" panose="02020603050405020304" pitchFamily="18" charset="0"/>
                <a:cs typeface="Times New Roman" panose="02020603050405020304" pitchFamily="18" charset="0"/>
              </a:rPr>
              <a:t>w</a:t>
            </a:r>
            <a:r>
              <a:rPr sz="3000" spc="-9"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Python module  and</a:t>
            </a:r>
            <a:r>
              <a:rPr sz="3000" spc="-9" dirty="0">
                <a:latin typeface="Times New Roman" panose="02020603050405020304" pitchFamily="18" charset="0"/>
                <a:cs typeface="Times New Roman" panose="02020603050405020304" pitchFamily="18" charset="0"/>
              </a:rPr>
              <a:t> name the </a:t>
            </a:r>
            <a:r>
              <a:rPr sz="3000" dirty="0">
                <a:latin typeface="Times New Roman" panose="02020603050405020304" pitchFamily="18" charset="0"/>
                <a:cs typeface="Times New Roman" panose="02020603050405020304" pitchFamily="18" charset="0"/>
              </a:rPr>
              <a:t>module</a:t>
            </a:r>
            <a:r>
              <a:rPr sz="3000" spc="-9" dirty="0">
                <a:latin typeface="Times New Roman" panose="02020603050405020304" pitchFamily="18" charset="0"/>
                <a:cs typeface="Times New Roman" panose="02020603050405020304" pitchFamily="18" charset="0"/>
              </a:rPr>
              <a:t> ToolTip.</a:t>
            </a:r>
            <a:r>
              <a:rPr sz="3000" spc="-9">
                <a:latin typeface="Times New Roman" panose="02020603050405020304" pitchFamily="18" charset="0"/>
                <a:cs typeface="Times New Roman" panose="02020603050405020304" pitchFamily="18" charset="0"/>
              </a:rPr>
              <a:t>py.</a:t>
            </a:r>
            <a:endParaRPr lang="en-US" sz="3000" spc="-9">
              <a:latin typeface="Times New Roman" panose="02020603050405020304" pitchFamily="18" charset="0"/>
              <a:cs typeface="Times New Roman" panose="02020603050405020304" pitchFamily="18" charset="0"/>
            </a:endParaRPr>
          </a:p>
          <a:p>
            <a:pPr marL="1105077" marR="9030" indent="-302512">
              <a:lnSpc>
                <a:spcPct val="105400"/>
              </a:lnSpc>
              <a:spcBef>
                <a:spcPts val="382"/>
              </a:spcBef>
              <a:buAutoNum type="arabicPeriod" startAt="2"/>
              <a:tabLst>
                <a:tab pos="1106205" algn="l"/>
              </a:tabLst>
            </a:pPr>
            <a:endParaRPr sz="800">
              <a:latin typeface="Times New Roman" panose="02020603050405020304" pitchFamily="18" charset="0"/>
              <a:cs typeface="Times New Roman" panose="02020603050405020304" pitchFamily="18" charset="0"/>
            </a:endParaRPr>
          </a:p>
          <a:p>
            <a:pPr marL="1106205" indent="-302512">
              <a:spcBef>
                <a:spcPts val="506"/>
              </a:spcBef>
              <a:buAutoNum type="arabicPeriod" startAt="2"/>
              <a:tabLst>
                <a:tab pos="1106205" algn="l"/>
              </a:tabLst>
            </a:pPr>
            <a:r>
              <a:rPr sz="3000" dirty="0">
                <a:latin typeface="Times New Roman" panose="02020603050405020304" pitchFamily="18" charset="0"/>
                <a:cs typeface="Times New Roman" panose="02020603050405020304" pitchFamily="18" charset="0"/>
              </a:rPr>
              <a:t>Import </a:t>
            </a:r>
            <a:r>
              <a:rPr sz="3000" spc="-9" dirty="0">
                <a:latin typeface="Times New Roman" panose="02020603050405020304" pitchFamily="18" charset="0"/>
                <a:cs typeface="Times New Roman" panose="02020603050405020304" pitchFamily="18" charset="0"/>
              </a:rPr>
              <a:t>the ToolTip</a:t>
            </a:r>
            <a:r>
              <a:rPr sz="3000" spc="-604"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class into</a:t>
            </a:r>
            <a:r>
              <a:rPr sz="3000" spc="-9" dirty="0">
                <a:latin typeface="Times New Roman" panose="02020603050405020304" pitchFamily="18" charset="0"/>
                <a:cs typeface="Times New Roman" panose="02020603050405020304" pitchFamily="18" charset="0"/>
              </a:rPr>
              <a:t> GUI_OOP_class_imported_tooltip.py:</a:t>
            </a:r>
            <a:endParaRPr sz="3000">
              <a:latin typeface="Times New Roman" panose="02020603050405020304" pitchFamily="18" charset="0"/>
              <a:cs typeface="Times New Roman" panose="02020603050405020304" pitchFamily="18" charset="0"/>
            </a:endParaRPr>
          </a:p>
          <a:p>
            <a:pPr marL="1444839">
              <a:spcBef>
                <a:spcPts val="1715"/>
              </a:spcBef>
            </a:pPr>
            <a:r>
              <a:rPr sz="3000" spc="-9" dirty="0">
                <a:latin typeface="Times New Roman" panose="02020603050405020304" pitchFamily="18" charset="0"/>
                <a:cs typeface="Times New Roman" panose="02020603050405020304" pitchFamily="18" charset="0"/>
              </a:rPr>
              <a:t>from Ch04_Code.ToolTip import ToolTip</a:t>
            </a:r>
            <a:endParaRPr sz="3000">
              <a:latin typeface="Times New Roman" panose="02020603050405020304" pitchFamily="18" charset="0"/>
              <a:cs typeface="Times New Roman" panose="02020603050405020304" pitchFamily="18" charset="0"/>
            </a:endParaRPr>
          </a:p>
          <a:p>
            <a:pPr>
              <a:spcBef>
                <a:spcPts val="26"/>
              </a:spcBef>
            </a:pPr>
            <a:endParaRPr sz="300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EBDBE4CD-932A-A290-7AB9-76E2787B0D38}"/>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53</a:t>
            </a:fld>
            <a:r>
              <a:rPr spc="-53"/>
              <a:t> </a:t>
            </a:r>
            <a:r>
              <a:t>]</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4164" y="152400"/>
            <a:ext cx="9565075"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	Chapter 4</a:t>
            </a:r>
            <a:endParaRPr sz="1777">
              <a:latin typeface="Palatino Linotype"/>
              <a:cs typeface="Palatino Linotype"/>
            </a:endParaRPr>
          </a:p>
        </p:txBody>
      </p:sp>
      <p:sp>
        <p:nvSpPr>
          <p:cNvPr id="3" name="object 3"/>
          <p:cNvSpPr/>
          <p:nvPr/>
        </p:nvSpPr>
        <p:spPr>
          <a:xfrm>
            <a:off x="1339991"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7" name="object 7"/>
          <p:cNvSpPr txBox="1"/>
          <p:nvPr/>
        </p:nvSpPr>
        <p:spPr>
          <a:xfrm>
            <a:off x="76200" y="381000"/>
            <a:ext cx="11353800" cy="6311699"/>
          </a:xfrm>
          <a:prstGeom prst="rect">
            <a:avLst/>
          </a:prstGeom>
        </p:spPr>
        <p:txBody>
          <a:bodyPr vert="horz" wrap="square" lIns="0" tIns="22577" rIns="0" bIns="0" rtlCol="0">
            <a:spAutoFit/>
          </a:bodyPr>
          <a:lstStyle/>
          <a:p>
            <a:pPr>
              <a:spcBef>
                <a:spcPts val="26"/>
              </a:spcBef>
            </a:pPr>
            <a:endParaRPr sz="3000">
              <a:latin typeface="Times New Roman" panose="02020603050405020304" pitchFamily="18" charset="0"/>
              <a:cs typeface="Times New Roman" panose="02020603050405020304" pitchFamily="18" charset="0"/>
            </a:endParaRPr>
          </a:p>
          <a:p>
            <a:pPr marL="1106205" indent="-302512">
              <a:buAutoNum type="arabicPeriod" startAt="4"/>
              <a:tabLst>
                <a:tab pos="1106205" algn="l"/>
              </a:tabLst>
            </a:pPr>
            <a:r>
              <a:rPr sz="3000" dirty="0">
                <a:latin typeface="Times New Roman" panose="02020603050405020304" pitchFamily="18" charset="0"/>
                <a:cs typeface="Times New Roman" panose="02020603050405020304" pitchFamily="18" charset="0"/>
              </a:rPr>
              <a:t>Add</a:t>
            </a:r>
            <a:r>
              <a:rPr sz="3000" spc="-17"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the </a:t>
            </a:r>
            <a:r>
              <a:rPr sz="3000" dirty="0">
                <a:latin typeface="Times New Roman" panose="02020603050405020304" pitchFamily="18" charset="0"/>
                <a:cs typeface="Times New Roman" panose="02020603050405020304" pitchFamily="18" charset="0"/>
              </a:rPr>
              <a:t>following code </a:t>
            </a:r>
            <a:r>
              <a:rPr sz="3000" spc="-9" dirty="0">
                <a:latin typeface="Times New Roman" panose="02020603050405020304" pitchFamily="18" charset="0"/>
                <a:cs typeface="Times New Roman" panose="02020603050405020304" pitchFamily="18" charset="0"/>
              </a:rPr>
              <a:t>to</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GUI_OOP_class_imported_tooltip.py:</a:t>
            </a:r>
            <a:endParaRPr sz="3000">
              <a:latin typeface="Times New Roman" panose="02020603050405020304" pitchFamily="18" charset="0"/>
              <a:cs typeface="Times New Roman" panose="02020603050405020304" pitchFamily="18" charset="0"/>
            </a:endParaRPr>
          </a:p>
          <a:p>
            <a:pPr marL="1444839" marR="4342419">
              <a:lnSpc>
                <a:spcPts val="3840"/>
              </a:lnSpc>
              <a:spcBef>
                <a:spcPts val="239"/>
              </a:spcBef>
            </a:pPr>
            <a:endParaRPr lang="en-US" sz="800" spc="-9">
              <a:latin typeface="Times New Roman" panose="02020603050405020304" pitchFamily="18" charset="0"/>
              <a:cs typeface="Times New Roman" panose="02020603050405020304" pitchFamily="18" charset="0"/>
            </a:endParaRPr>
          </a:p>
          <a:p>
            <a:pPr marL="1444839" marR="4342419">
              <a:lnSpc>
                <a:spcPts val="3840"/>
              </a:lnSpc>
              <a:spcBef>
                <a:spcPts val="239"/>
              </a:spcBef>
            </a:pPr>
            <a:r>
              <a:rPr sz="3000" spc="-9">
                <a:latin typeface="Times New Roman" panose="02020603050405020304" pitchFamily="18" charset="0"/>
                <a:cs typeface="Times New Roman" panose="02020603050405020304" pitchFamily="18" charset="0"/>
              </a:rPr>
              <a:t>ToolTip</a:t>
            </a:r>
            <a:r>
              <a:rPr sz="3000" spc="-9" dirty="0">
                <a:latin typeface="Times New Roman" panose="02020603050405020304" pitchFamily="18" charset="0"/>
                <a:cs typeface="Times New Roman" panose="02020603050405020304" pitchFamily="18" charset="0"/>
              </a:rPr>
              <a:t>(self.win,</a:t>
            </a:r>
            <a:r>
              <a:rPr sz="3000" spc="-26"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'Hello</a:t>
            </a:r>
            <a:r>
              <a:rPr sz="3000" spc="-26"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GUI</a:t>
            </a:r>
            <a:r>
              <a:rPr sz="3000" spc="-9">
                <a:latin typeface="Times New Roman" panose="02020603050405020304" pitchFamily="18" charset="0"/>
                <a:cs typeface="Times New Roman" panose="02020603050405020304" pitchFamily="18" charset="0"/>
              </a:rPr>
              <a:t>') </a:t>
            </a:r>
            <a:r>
              <a:rPr sz="3000" spc="-951">
                <a:latin typeface="Times New Roman" panose="02020603050405020304" pitchFamily="18" charset="0"/>
                <a:cs typeface="Times New Roman" panose="02020603050405020304" pitchFamily="18" charset="0"/>
              </a:rPr>
              <a:t> </a:t>
            </a:r>
            <a:endParaRPr lang="en-US" sz="3000" spc="-951">
              <a:latin typeface="Times New Roman" panose="02020603050405020304" pitchFamily="18" charset="0"/>
              <a:cs typeface="Times New Roman" panose="02020603050405020304" pitchFamily="18" charset="0"/>
            </a:endParaRPr>
          </a:p>
          <a:p>
            <a:pPr marL="1444839" marR="4342419">
              <a:lnSpc>
                <a:spcPts val="3840"/>
              </a:lnSpc>
              <a:spcBef>
                <a:spcPts val="239"/>
              </a:spcBef>
            </a:pPr>
            <a:r>
              <a:rPr sz="3000" spc="-9">
                <a:solidFill>
                  <a:schemeClr val="accent3">
                    <a:lumMod val="50000"/>
                  </a:schemeClr>
                </a:solidFill>
                <a:latin typeface="Times New Roman" panose="02020603050405020304" pitchFamily="18" charset="0"/>
                <a:cs typeface="Times New Roman" panose="02020603050405020304" pitchFamily="18" charset="0"/>
              </a:rPr>
              <a:t>#</a:t>
            </a:r>
            <a:r>
              <a:rPr sz="3000" spc="-17">
                <a:solidFill>
                  <a:schemeClr val="accent3">
                    <a:lumMod val="50000"/>
                  </a:schemeClr>
                </a:solidFill>
                <a:latin typeface="Times New Roman" panose="02020603050405020304" pitchFamily="18" charset="0"/>
                <a:cs typeface="Times New Roman" panose="02020603050405020304" pitchFamily="18" charset="0"/>
              </a:rPr>
              <a:t> </a:t>
            </a:r>
            <a:r>
              <a:rPr sz="3000" spc="-9" dirty="0">
                <a:solidFill>
                  <a:schemeClr val="accent3">
                    <a:lumMod val="50000"/>
                  </a:schemeClr>
                </a:solidFill>
                <a:latin typeface="Times New Roman" panose="02020603050405020304" pitchFamily="18" charset="0"/>
                <a:cs typeface="Times New Roman" panose="02020603050405020304" pitchFamily="18" charset="0"/>
              </a:rPr>
              <a:t>Add</a:t>
            </a:r>
            <a:r>
              <a:rPr sz="3000" spc="-17" dirty="0">
                <a:solidFill>
                  <a:schemeClr val="accent3">
                    <a:lumMod val="50000"/>
                  </a:schemeClr>
                </a:solidFill>
                <a:latin typeface="Times New Roman" panose="02020603050405020304" pitchFamily="18" charset="0"/>
                <a:cs typeface="Times New Roman" panose="02020603050405020304" pitchFamily="18" charset="0"/>
              </a:rPr>
              <a:t> </a:t>
            </a:r>
            <a:r>
              <a:rPr sz="3000" spc="-9" dirty="0">
                <a:solidFill>
                  <a:schemeClr val="accent3">
                    <a:lumMod val="50000"/>
                  </a:schemeClr>
                </a:solidFill>
                <a:latin typeface="Times New Roman" panose="02020603050405020304" pitchFamily="18" charset="0"/>
                <a:cs typeface="Times New Roman" panose="02020603050405020304" pitchFamily="18" charset="0"/>
              </a:rPr>
              <a:t>a ToolTip</a:t>
            </a:r>
            <a:r>
              <a:rPr sz="3000" spc="-17" dirty="0">
                <a:solidFill>
                  <a:schemeClr val="accent3">
                    <a:lumMod val="50000"/>
                  </a:schemeClr>
                </a:solidFill>
                <a:latin typeface="Times New Roman" panose="02020603050405020304" pitchFamily="18" charset="0"/>
                <a:cs typeface="Times New Roman" panose="02020603050405020304" pitchFamily="18" charset="0"/>
              </a:rPr>
              <a:t> </a:t>
            </a:r>
            <a:r>
              <a:rPr sz="3000" spc="-9" dirty="0">
                <a:solidFill>
                  <a:schemeClr val="accent3">
                    <a:lumMod val="50000"/>
                  </a:schemeClr>
                </a:solidFill>
                <a:latin typeface="Times New Roman" panose="02020603050405020304" pitchFamily="18" charset="0"/>
                <a:cs typeface="Times New Roman" panose="02020603050405020304" pitchFamily="18" charset="0"/>
              </a:rPr>
              <a:t>to</a:t>
            </a:r>
            <a:r>
              <a:rPr sz="3000" spc="-17" dirty="0">
                <a:solidFill>
                  <a:schemeClr val="accent3">
                    <a:lumMod val="50000"/>
                  </a:schemeClr>
                </a:solidFill>
                <a:latin typeface="Times New Roman" panose="02020603050405020304" pitchFamily="18" charset="0"/>
                <a:cs typeface="Times New Roman" panose="02020603050405020304" pitchFamily="18" charset="0"/>
              </a:rPr>
              <a:t> </a:t>
            </a:r>
            <a:r>
              <a:rPr sz="3000" spc="-9">
                <a:solidFill>
                  <a:schemeClr val="accent3">
                    <a:lumMod val="50000"/>
                  </a:schemeClr>
                </a:solidFill>
                <a:latin typeface="Times New Roman" panose="02020603050405020304" pitchFamily="18" charset="0"/>
                <a:cs typeface="Times New Roman" panose="02020603050405020304" pitchFamily="18" charset="0"/>
              </a:rPr>
              <a:t>the Spinbox</a:t>
            </a:r>
            <a:endParaRPr lang="en-US" sz="3000">
              <a:solidFill>
                <a:schemeClr val="accent3">
                  <a:lumMod val="50000"/>
                </a:schemeClr>
              </a:solidFill>
              <a:latin typeface="Times New Roman" panose="02020603050405020304" pitchFamily="18" charset="0"/>
              <a:cs typeface="Times New Roman" panose="02020603050405020304" pitchFamily="18" charset="0"/>
            </a:endParaRPr>
          </a:p>
          <a:p>
            <a:pPr marL="1444839">
              <a:lnSpc>
                <a:spcPts val="1476"/>
              </a:lnSpc>
            </a:pPr>
            <a:endParaRPr lang="en-US" sz="3000" spc="-9">
              <a:latin typeface="Times New Roman" panose="02020603050405020304" pitchFamily="18" charset="0"/>
              <a:cs typeface="Times New Roman" panose="02020603050405020304" pitchFamily="18" charset="0"/>
            </a:endParaRPr>
          </a:p>
          <a:p>
            <a:pPr marL="1444839">
              <a:lnSpc>
                <a:spcPts val="1476"/>
              </a:lnSpc>
            </a:pPr>
            <a:r>
              <a:rPr sz="3000" spc="-9">
                <a:latin typeface="Times New Roman" panose="02020603050405020304" pitchFamily="18" charset="0"/>
                <a:cs typeface="Times New Roman" panose="02020603050405020304" pitchFamily="18" charset="0"/>
              </a:rPr>
              <a:t>ToolTip</a:t>
            </a:r>
            <a:r>
              <a:rPr sz="3000" spc="-9" dirty="0">
                <a:latin typeface="Times New Roman" panose="02020603050405020304" pitchFamily="18" charset="0"/>
                <a:cs typeface="Times New Roman" panose="02020603050405020304" pitchFamily="18" charset="0"/>
              </a:rPr>
              <a:t>(self.spin, 'This</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is</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Spinbox</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control')</a:t>
            </a:r>
            <a:endParaRPr sz="3000">
              <a:latin typeface="Times New Roman" panose="02020603050405020304" pitchFamily="18" charset="0"/>
              <a:cs typeface="Times New Roman" panose="02020603050405020304" pitchFamily="18" charset="0"/>
            </a:endParaRPr>
          </a:p>
          <a:p>
            <a:pPr>
              <a:spcBef>
                <a:spcPts val="53"/>
              </a:spcBef>
            </a:pPr>
            <a:endParaRPr>
              <a:latin typeface="Times New Roman" panose="02020603050405020304" pitchFamily="18" charset="0"/>
              <a:cs typeface="Times New Roman" panose="02020603050405020304" pitchFamily="18" charset="0"/>
            </a:endParaRPr>
          </a:p>
          <a:p>
            <a:pPr marL="1444839" marR="1416619"/>
            <a:r>
              <a:rPr sz="3000" spc="-9" dirty="0">
                <a:solidFill>
                  <a:schemeClr val="accent3">
                    <a:lumMod val="50000"/>
                  </a:schemeClr>
                </a:solidFill>
                <a:latin typeface="Times New Roman" panose="02020603050405020304" pitchFamily="18" charset="0"/>
                <a:cs typeface="Times New Roman" panose="02020603050405020304" pitchFamily="18" charset="0"/>
              </a:rPr>
              <a:t># Add tooltips to</a:t>
            </a:r>
            <a:r>
              <a:rPr sz="3000" dirty="0">
                <a:solidFill>
                  <a:schemeClr val="accent3">
                    <a:lumMod val="50000"/>
                  </a:schemeClr>
                </a:solidFill>
                <a:latin typeface="Times New Roman" panose="02020603050405020304" pitchFamily="18" charset="0"/>
                <a:cs typeface="Times New Roman" panose="02020603050405020304" pitchFamily="18" charset="0"/>
              </a:rPr>
              <a:t> </a:t>
            </a:r>
            <a:r>
              <a:rPr sz="3000" spc="-9" dirty="0">
                <a:solidFill>
                  <a:schemeClr val="accent3">
                    <a:lumMod val="50000"/>
                  </a:schemeClr>
                </a:solidFill>
                <a:latin typeface="Times New Roman" panose="02020603050405020304" pitchFamily="18" charset="0"/>
                <a:cs typeface="Times New Roman" panose="02020603050405020304" pitchFamily="18" charset="0"/>
              </a:rPr>
              <a:t>more </a:t>
            </a:r>
            <a:r>
              <a:rPr sz="3000" spc="-9">
                <a:solidFill>
                  <a:schemeClr val="accent3">
                    <a:lumMod val="50000"/>
                  </a:schemeClr>
                </a:solidFill>
                <a:latin typeface="Times New Roman" panose="02020603050405020304" pitchFamily="18" charset="0"/>
                <a:cs typeface="Times New Roman" panose="02020603050405020304" pitchFamily="18" charset="0"/>
              </a:rPr>
              <a:t>widgets </a:t>
            </a:r>
            <a:r>
              <a:rPr sz="3000">
                <a:solidFill>
                  <a:schemeClr val="accent3">
                    <a:lumMod val="50000"/>
                  </a:schemeClr>
                </a:solidFill>
                <a:latin typeface="Times New Roman" panose="02020603050405020304" pitchFamily="18" charset="0"/>
                <a:cs typeface="Times New Roman" panose="02020603050405020304" pitchFamily="18" charset="0"/>
              </a:rPr>
              <a:t> </a:t>
            </a:r>
            <a:endParaRPr lang="en-US" sz="3000">
              <a:solidFill>
                <a:schemeClr val="accent3">
                  <a:lumMod val="50000"/>
                </a:schemeClr>
              </a:solidFill>
              <a:latin typeface="Times New Roman" panose="02020603050405020304" pitchFamily="18" charset="0"/>
              <a:cs typeface="Times New Roman" panose="02020603050405020304" pitchFamily="18" charset="0"/>
            </a:endParaRPr>
          </a:p>
          <a:p>
            <a:pPr marL="1444839" marR="1416619"/>
            <a:r>
              <a:rPr sz="3000" spc="-9">
                <a:latin typeface="Times New Roman" panose="02020603050405020304" pitchFamily="18" charset="0"/>
                <a:cs typeface="Times New Roman" panose="02020603050405020304" pitchFamily="18" charset="0"/>
              </a:rPr>
              <a:t>ToolTip</a:t>
            </a:r>
            <a:r>
              <a:rPr sz="3000" spc="-9" dirty="0">
                <a:latin typeface="Times New Roman" panose="02020603050405020304" pitchFamily="18" charset="0"/>
                <a:cs typeface="Times New Roman" panose="02020603050405020304" pitchFamily="18" charset="0"/>
              </a:rPr>
              <a:t>(self.name_entered,</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'This</a:t>
            </a:r>
            <a:r>
              <a:rPr sz="3000" spc="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is</a:t>
            </a:r>
            <a:r>
              <a:rPr sz="3000" spc="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an</a:t>
            </a:r>
            <a:r>
              <a:rPr sz="3000" spc="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Entry</a:t>
            </a:r>
            <a:r>
              <a:rPr sz="3000" spc="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control</a:t>
            </a:r>
            <a:r>
              <a:rPr sz="3000" spc="-9">
                <a:latin typeface="Times New Roman" panose="02020603050405020304" pitchFamily="18" charset="0"/>
                <a:cs typeface="Times New Roman" panose="02020603050405020304" pitchFamily="18" charset="0"/>
              </a:rPr>
              <a:t>') </a:t>
            </a:r>
            <a:r>
              <a:rPr sz="3000" spc="-943">
                <a:latin typeface="Times New Roman" panose="02020603050405020304" pitchFamily="18" charset="0"/>
                <a:cs typeface="Times New Roman" panose="02020603050405020304" pitchFamily="18" charset="0"/>
              </a:rPr>
              <a:t> </a:t>
            </a:r>
            <a:endParaRPr lang="en-US" sz="3000" spc="-943">
              <a:latin typeface="Times New Roman" panose="02020603050405020304" pitchFamily="18" charset="0"/>
              <a:cs typeface="Times New Roman" panose="02020603050405020304" pitchFamily="18" charset="0"/>
            </a:endParaRPr>
          </a:p>
          <a:p>
            <a:pPr marL="1444839" marR="1416619"/>
            <a:r>
              <a:rPr sz="3000" spc="-9">
                <a:latin typeface="Times New Roman" panose="02020603050405020304" pitchFamily="18" charset="0"/>
                <a:cs typeface="Times New Roman" panose="02020603050405020304" pitchFamily="18" charset="0"/>
              </a:rPr>
              <a:t>ToolTip</a:t>
            </a:r>
            <a:r>
              <a:rPr sz="3000" spc="-9" dirty="0">
                <a:latin typeface="Times New Roman" panose="02020603050405020304" pitchFamily="18" charset="0"/>
                <a:cs typeface="Times New Roman" panose="02020603050405020304" pitchFamily="18" charset="0"/>
              </a:rPr>
              <a:t>(self.action, 'This</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is</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Button</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control</a:t>
            </a:r>
            <a:r>
              <a:rPr sz="3000" spc="-9">
                <a:latin typeface="Times New Roman" panose="02020603050405020304" pitchFamily="18" charset="0"/>
                <a:cs typeface="Times New Roman" panose="02020603050405020304" pitchFamily="18" charset="0"/>
              </a:rPr>
              <a:t>') </a:t>
            </a:r>
            <a:r>
              <a:rPr sz="3000">
                <a:latin typeface="Times New Roman" panose="02020603050405020304" pitchFamily="18" charset="0"/>
                <a:cs typeface="Times New Roman" panose="02020603050405020304" pitchFamily="18" charset="0"/>
              </a:rPr>
              <a:t> </a:t>
            </a:r>
            <a:endParaRPr lang="en-US" sz="3000">
              <a:latin typeface="Times New Roman" panose="02020603050405020304" pitchFamily="18" charset="0"/>
              <a:cs typeface="Times New Roman" panose="02020603050405020304" pitchFamily="18" charset="0"/>
            </a:endParaRPr>
          </a:p>
          <a:p>
            <a:pPr marL="1444839" marR="1416619"/>
            <a:r>
              <a:rPr sz="3000" spc="-9">
                <a:latin typeface="Times New Roman" panose="02020603050405020304" pitchFamily="18" charset="0"/>
                <a:cs typeface="Times New Roman" panose="02020603050405020304" pitchFamily="18" charset="0"/>
              </a:rPr>
              <a:t>ToolTip</a:t>
            </a:r>
            <a:r>
              <a:rPr sz="3000" spc="-9" dirty="0">
                <a:latin typeface="Times New Roman" panose="02020603050405020304" pitchFamily="18" charset="0"/>
                <a:cs typeface="Times New Roman" panose="02020603050405020304" pitchFamily="18" charset="0"/>
              </a:rPr>
              <a:t>(self.scrol,</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'This</a:t>
            </a:r>
            <a:r>
              <a:rPr sz="3000" spc="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is</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a</a:t>
            </a:r>
            <a:r>
              <a:rPr sz="3000" spc="9"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ScrolledText</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control')</a:t>
            </a:r>
            <a:endParaRPr sz="3000">
              <a:latin typeface="Times New Roman" panose="02020603050405020304" pitchFamily="18" charset="0"/>
              <a:cs typeface="Times New Roman" panose="02020603050405020304" pitchFamily="18" charset="0"/>
            </a:endParaRPr>
          </a:p>
          <a:p>
            <a:pPr>
              <a:spcBef>
                <a:spcPts val="53"/>
              </a:spcBef>
            </a:pPr>
            <a:endParaRPr>
              <a:latin typeface="Times New Roman" panose="02020603050405020304" pitchFamily="18" charset="0"/>
              <a:cs typeface="Times New Roman" panose="02020603050405020304" pitchFamily="18" charset="0"/>
            </a:endParaRPr>
          </a:p>
          <a:p>
            <a:pPr marL="1444839"/>
            <a:r>
              <a:rPr sz="3000" spc="-9" dirty="0">
                <a:solidFill>
                  <a:schemeClr val="accent3">
                    <a:lumMod val="50000"/>
                  </a:schemeClr>
                </a:solidFill>
                <a:latin typeface="Times New Roman" panose="02020603050405020304" pitchFamily="18" charset="0"/>
                <a:cs typeface="Times New Roman" panose="02020603050405020304" pitchFamily="18" charset="0"/>
              </a:rPr>
              <a:t>#</a:t>
            </a:r>
            <a:r>
              <a:rPr sz="3000" spc="-53" dirty="0">
                <a:solidFill>
                  <a:schemeClr val="accent3">
                    <a:lumMod val="50000"/>
                  </a:schemeClr>
                </a:solidFill>
                <a:latin typeface="Times New Roman" panose="02020603050405020304" pitchFamily="18" charset="0"/>
                <a:cs typeface="Times New Roman" panose="02020603050405020304" pitchFamily="18" charset="0"/>
              </a:rPr>
              <a:t> </a:t>
            </a:r>
            <a:r>
              <a:rPr sz="3000" spc="-9" dirty="0">
                <a:solidFill>
                  <a:schemeClr val="accent3">
                    <a:lumMod val="50000"/>
                  </a:schemeClr>
                </a:solidFill>
                <a:latin typeface="Times New Roman" panose="02020603050405020304" pitchFamily="18" charset="0"/>
                <a:cs typeface="Times New Roman" panose="02020603050405020304" pitchFamily="18" charset="0"/>
              </a:rPr>
              <a:t>Tab</a:t>
            </a:r>
            <a:r>
              <a:rPr sz="3000" spc="-45" dirty="0">
                <a:solidFill>
                  <a:schemeClr val="accent3">
                    <a:lumMod val="50000"/>
                  </a:schemeClr>
                </a:solidFill>
                <a:latin typeface="Times New Roman" panose="02020603050405020304" pitchFamily="18" charset="0"/>
                <a:cs typeface="Times New Roman" panose="02020603050405020304" pitchFamily="18" charset="0"/>
              </a:rPr>
              <a:t> </a:t>
            </a:r>
            <a:r>
              <a:rPr sz="3000" spc="-9" dirty="0">
                <a:solidFill>
                  <a:schemeClr val="accent3">
                    <a:lumMod val="50000"/>
                  </a:schemeClr>
                </a:solidFill>
                <a:latin typeface="Times New Roman" panose="02020603050405020304" pitchFamily="18" charset="0"/>
                <a:cs typeface="Times New Roman" panose="02020603050405020304" pitchFamily="18" charset="0"/>
              </a:rPr>
              <a:t>2</a:t>
            </a:r>
            <a:endParaRPr sz="3000">
              <a:solidFill>
                <a:schemeClr val="accent3">
                  <a:lumMod val="50000"/>
                </a:schemeClr>
              </a:solidFill>
              <a:latin typeface="Times New Roman" panose="02020603050405020304" pitchFamily="18" charset="0"/>
              <a:cs typeface="Times New Roman" panose="02020603050405020304" pitchFamily="18" charset="0"/>
            </a:endParaRPr>
          </a:p>
          <a:p>
            <a:pPr marL="1444839"/>
            <a:r>
              <a:rPr sz="3000" spc="-9" dirty="0">
                <a:latin typeface="Times New Roman" panose="02020603050405020304" pitchFamily="18" charset="0"/>
                <a:cs typeface="Times New Roman" panose="02020603050405020304" pitchFamily="18" charset="0"/>
              </a:rPr>
              <a:t>ToolTip(curRad,</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'This</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is</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 </a:t>
            </a:r>
            <a:r>
              <a:rPr sz="3000" spc="-9" dirty="0">
                <a:latin typeface="Times New Roman" panose="02020603050405020304" pitchFamily="18" charset="0"/>
                <a:cs typeface="Times New Roman" panose="02020603050405020304" pitchFamily="18" charset="0"/>
              </a:rPr>
              <a:t>Radiobutton</a:t>
            </a:r>
            <a:r>
              <a:rPr sz="3000" dirty="0">
                <a:latin typeface="Times New Roman" panose="02020603050405020304" pitchFamily="18" charset="0"/>
                <a:cs typeface="Times New Roman" panose="02020603050405020304" pitchFamily="18" charset="0"/>
              </a:rPr>
              <a:t> </a:t>
            </a:r>
            <a:r>
              <a:rPr sz="3000" spc="-9">
                <a:latin typeface="Times New Roman" panose="02020603050405020304" pitchFamily="18" charset="0"/>
                <a:cs typeface="Times New Roman" panose="02020603050405020304" pitchFamily="18" charset="0"/>
              </a:rPr>
              <a:t>control')</a:t>
            </a:r>
            <a:endParaRPr sz="3000">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DE1CE43A-C8D6-4987-ED1D-3FA8AA9DDBDB}"/>
              </a:ext>
            </a:extLst>
          </p:cNvPr>
          <p:cNvSpPr>
            <a:spLocks noGrp="1"/>
          </p:cNvSpPr>
          <p:nvPr>
            <p:ph type="sldNum" sz="quarter" idx="7"/>
          </p:nvPr>
        </p:nvSpPr>
        <p:spPr>
          <a:xfrm>
            <a:off x="5712268" y="65735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54</a:t>
            </a:fld>
            <a:r>
              <a:rPr spc="-53"/>
              <a:t> </a:t>
            </a:r>
            <a:r>
              <a:t>]</a:t>
            </a:r>
            <a:endParaRPr dirty="0"/>
          </a:p>
        </p:txBody>
      </p:sp>
    </p:spTree>
    <p:extLst>
      <p:ext uri="{BB962C8B-B14F-4D97-AF65-F5344CB8AC3E}">
        <p14:creationId xmlns:p14="http://schemas.microsoft.com/office/powerpoint/2010/main" val="1916485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4164" y="152400"/>
            <a:ext cx="9565075"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	Chapter 4</a:t>
            </a:r>
            <a:endParaRPr sz="1777">
              <a:latin typeface="Palatino Linotype"/>
              <a:cs typeface="Palatino Linotype"/>
            </a:endParaRPr>
          </a:p>
        </p:txBody>
      </p:sp>
      <p:sp>
        <p:nvSpPr>
          <p:cNvPr id="3" name="object 3"/>
          <p:cNvSpPr/>
          <p:nvPr/>
        </p:nvSpPr>
        <p:spPr>
          <a:xfrm>
            <a:off x="1339991"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7" name="object 7"/>
          <p:cNvSpPr txBox="1"/>
          <p:nvPr/>
        </p:nvSpPr>
        <p:spPr>
          <a:xfrm>
            <a:off x="-381000" y="914400"/>
            <a:ext cx="13182600" cy="515240"/>
          </a:xfrm>
          <a:prstGeom prst="rect">
            <a:avLst/>
          </a:prstGeom>
        </p:spPr>
        <p:txBody>
          <a:bodyPr vert="horz" wrap="square" lIns="0" tIns="22577" rIns="0" bIns="0" rtlCol="0">
            <a:spAutoFit/>
          </a:bodyPr>
          <a:lstStyle/>
          <a:p>
            <a:pPr marL="1106205" indent="-302512">
              <a:buAutoNum type="arabicPeriod" startAt="5"/>
              <a:tabLst>
                <a:tab pos="1106205" algn="l"/>
              </a:tabLst>
            </a:pPr>
            <a:r>
              <a:rPr sz="3200">
                <a:latin typeface="Palatino Linotype"/>
                <a:cs typeface="Palatino Linotype"/>
              </a:rPr>
              <a:t>Run</a:t>
            </a:r>
            <a:r>
              <a:rPr sz="3200" spc="-17">
                <a:latin typeface="Palatino Linotype"/>
                <a:cs typeface="Palatino Linotype"/>
              </a:rPr>
              <a:t> </a:t>
            </a:r>
            <a:r>
              <a:rPr sz="3200" spc="-9" dirty="0">
                <a:latin typeface="Palatino Linotype"/>
                <a:cs typeface="Palatino Linotype"/>
              </a:rPr>
              <a:t>the</a:t>
            </a:r>
            <a:r>
              <a:rPr sz="3200" spc="-17" dirty="0">
                <a:latin typeface="Palatino Linotype"/>
                <a:cs typeface="Palatino Linotype"/>
              </a:rPr>
              <a:t> </a:t>
            </a:r>
            <a:r>
              <a:rPr sz="3200" dirty="0">
                <a:latin typeface="Palatino Linotype"/>
                <a:cs typeface="Palatino Linotype"/>
              </a:rPr>
              <a:t>code</a:t>
            </a:r>
            <a:r>
              <a:rPr sz="3200" spc="-9" dirty="0">
                <a:latin typeface="Palatino Linotype"/>
                <a:cs typeface="Palatino Linotype"/>
              </a:rPr>
              <a:t> </a:t>
            </a:r>
            <a:r>
              <a:rPr sz="3200" dirty="0">
                <a:latin typeface="Palatino Linotype"/>
                <a:cs typeface="Palatino Linotype"/>
              </a:rPr>
              <a:t>and</a:t>
            </a:r>
            <a:r>
              <a:rPr sz="3200" spc="-9" dirty="0">
                <a:latin typeface="Palatino Linotype"/>
                <a:cs typeface="Palatino Linotype"/>
              </a:rPr>
              <a:t> hover</a:t>
            </a:r>
            <a:r>
              <a:rPr sz="3200" spc="-17" dirty="0">
                <a:latin typeface="Palatino Linotype"/>
                <a:cs typeface="Palatino Linotype"/>
              </a:rPr>
              <a:t> </a:t>
            </a:r>
            <a:r>
              <a:rPr sz="3200" spc="-9" dirty="0">
                <a:latin typeface="Palatino Linotype"/>
                <a:cs typeface="Palatino Linotype"/>
              </a:rPr>
              <a:t>the</a:t>
            </a:r>
            <a:r>
              <a:rPr sz="3200" spc="-17" dirty="0">
                <a:latin typeface="Palatino Linotype"/>
                <a:cs typeface="Palatino Linotype"/>
              </a:rPr>
              <a:t> </a:t>
            </a:r>
            <a:r>
              <a:rPr sz="3200" dirty="0">
                <a:latin typeface="Palatino Linotype"/>
                <a:cs typeface="Palatino Linotype"/>
              </a:rPr>
              <a:t>mouse</a:t>
            </a:r>
            <a:r>
              <a:rPr sz="3200" spc="-9" dirty="0">
                <a:latin typeface="Palatino Linotype"/>
                <a:cs typeface="Palatino Linotype"/>
              </a:rPr>
              <a:t> </a:t>
            </a:r>
            <a:r>
              <a:rPr sz="3200" dirty="0">
                <a:latin typeface="Palatino Linotype"/>
                <a:cs typeface="Palatino Linotype"/>
              </a:rPr>
              <a:t>over</a:t>
            </a:r>
            <a:r>
              <a:rPr sz="3200" spc="-17" dirty="0">
                <a:latin typeface="Palatino Linotype"/>
                <a:cs typeface="Palatino Linotype"/>
              </a:rPr>
              <a:t> </a:t>
            </a:r>
            <a:r>
              <a:rPr sz="3200" spc="-9" dirty="0">
                <a:latin typeface="Palatino Linotype"/>
                <a:cs typeface="Palatino Linotype"/>
              </a:rPr>
              <a:t>the</a:t>
            </a:r>
            <a:r>
              <a:rPr sz="3200" spc="-17" dirty="0">
                <a:latin typeface="Palatino Linotype"/>
                <a:cs typeface="Palatino Linotype"/>
              </a:rPr>
              <a:t> </a:t>
            </a:r>
            <a:r>
              <a:rPr sz="3200" dirty="0">
                <a:latin typeface="Palatino Linotype"/>
                <a:cs typeface="Palatino Linotype"/>
              </a:rPr>
              <a:t>different</a:t>
            </a:r>
            <a:r>
              <a:rPr sz="3200" spc="-9" dirty="0">
                <a:latin typeface="Palatino Linotype"/>
                <a:cs typeface="Palatino Linotype"/>
              </a:rPr>
              <a:t> </a:t>
            </a:r>
            <a:r>
              <a:rPr sz="3200" dirty="0">
                <a:latin typeface="Palatino Linotype"/>
                <a:cs typeface="Palatino Linotype"/>
              </a:rPr>
              <a:t>widgets:</a:t>
            </a:r>
            <a:endParaRPr sz="3200">
              <a:latin typeface="Palatino Linotype"/>
              <a:cs typeface="Palatino Linotype"/>
            </a:endParaRPr>
          </a:p>
        </p:txBody>
      </p:sp>
      <p:grpSp>
        <p:nvGrpSpPr>
          <p:cNvPr id="8" name="object 8"/>
          <p:cNvGrpSpPr/>
          <p:nvPr/>
        </p:nvGrpSpPr>
        <p:grpSpPr>
          <a:xfrm>
            <a:off x="5334000" y="1687688"/>
            <a:ext cx="5533207" cy="4713111"/>
            <a:chOff x="2292350" y="5339588"/>
            <a:chExt cx="2273300" cy="1958975"/>
          </a:xfrm>
        </p:grpSpPr>
        <p:pic>
          <p:nvPicPr>
            <p:cNvPr id="9" name="object 9"/>
            <p:cNvPicPr/>
            <p:nvPr/>
          </p:nvPicPr>
          <p:blipFill>
            <a:blip r:embed="rId2" cstate="print"/>
            <a:stretch>
              <a:fillRect/>
            </a:stretch>
          </p:blipFill>
          <p:spPr>
            <a:xfrm>
              <a:off x="2305050" y="5352288"/>
              <a:ext cx="2247900" cy="1933575"/>
            </a:xfrm>
            <a:prstGeom prst="rect">
              <a:avLst/>
            </a:prstGeom>
          </p:spPr>
        </p:pic>
        <p:sp>
          <p:nvSpPr>
            <p:cNvPr id="10" name="object 10"/>
            <p:cNvSpPr/>
            <p:nvPr/>
          </p:nvSpPr>
          <p:spPr>
            <a:xfrm>
              <a:off x="2298700" y="5345938"/>
              <a:ext cx="2260600" cy="1946275"/>
            </a:xfrm>
            <a:custGeom>
              <a:avLst/>
              <a:gdLst/>
              <a:ahLst/>
              <a:cxnLst/>
              <a:rect l="l" t="t" r="r" b="b"/>
              <a:pathLst>
                <a:path w="2260600" h="1946275">
                  <a:moveTo>
                    <a:pt x="0" y="0"/>
                  </a:moveTo>
                  <a:lnTo>
                    <a:pt x="2260600" y="0"/>
                  </a:lnTo>
                </a:path>
                <a:path w="2260600" h="1946275">
                  <a:moveTo>
                    <a:pt x="0" y="0"/>
                  </a:moveTo>
                  <a:lnTo>
                    <a:pt x="0" y="1946275"/>
                  </a:lnTo>
                </a:path>
                <a:path w="2260600" h="1946275">
                  <a:moveTo>
                    <a:pt x="2260600" y="0"/>
                  </a:moveTo>
                  <a:lnTo>
                    <a:pt x="2260600" y="1946275"/>
                  </a:lnTo>
                </a:path>
                <a:path w="2260600" h="1946275">
                  <a:moveTo>
                    <a:pt x="0" y="1946275"/>
                  </a:moveTo>
                  <a:lnTo>
                    <a:pt x="2260600" y="1946275"/>
                  </a:lnTo>
                </a:path>
              </a:pathLst>
            </a:custGeom>
            <a:ln w="12700">
              <a:solidFill>
                <a:srgbClr val="000000"/>
              </a:solidFill>
            </a:ln>
          </p:spPr>
          <p:txBody>
            <a:bodyPr wrap="square" lIns="0" tIns="0" rIns="0" bIns="0" rtlCol="0"/>
            <a:lstStyle/>
            <a:p>
              <a:endParaRPr sz="3200"/>
            </a:p>
          </p:txBody>
        </p:sp>
      </p:grpSp>
      <p:sp>
        <p:nvSpPr>
          <p:cNvPr id="4" name="Slide Number Placeholder 3">
            <a:extLst>
              <a:ext uri="{FF2B5EF4-FFF2-40B4-BE49-F238E27FC236}">
                <a16:creationId xmlns:a16="http://schemas.microsoft.com/office/drawing/2014/main" id="{3F84B128-D824-6C2A-F1D9-21589347E5AE}"/>
              </a:ext>
            </a:extLst>
          </p:cNvPr>
          <p:cNvSpPr>
            <a:spLocks noGrp="1"/>
          </p:cNvSpPr>
          <p:nvPr>
            <p:ph type="sldNum" sz="quarter" idx="7"/>
          </p:nvPr>
        </p:nvSpPr>
        <p:spPr>
          <a:xfrm>
            <a:off x="5712268" y="65735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55</a:t>
            </a:fld>
            <a:r>
              <a:rPr spc="-53"/>
              <a:t> </a:t>
            </a:r>
            <a:r>
              <a:t>]</a:t>
            </a:r>
            <a:endParaRPr dirty="0"/>
          </a:p>
        </p:txBody>
      </p:sp>
    </p:spTree>
    <p:extLst>
      <p:ext uri="{BB962C8B-B14F-4D97-AF65-F5344CB8AC3E}">
        <p14:creationId xmlns:p14="http://schemas.microsoft.com/office/powerpoint/2010/main" val="35950752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13868" y="76200"/>
            <a:ext cx="1614311"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Data</a:t>
            </a:r>
            <a:r>
              <a:rPr sz="1777" i="1" spc="-79" dirty="0">
                <a:latin typeface="Palatino Linotype"/>
                <a:cs typeface="Palatino Linotype"/>
              </a:rPr>
              <a:t> </a:t>
            </a:r>
            <a:r>
              <a:rPr sz="1777" i="1" dirty="0">
                <a:latin typeface="Palatino Linotype"/>
                <a:cs typeface="Palatino Linotype"/>
              </a:rPr>
              <a:t>and</a:t>
            </a:r>
            <a:r>
              <a:rPr sz="1777" i="1" spc="-71" dirty="0">
                <a:latin typeface="Palatino Linotype"/>
                <a:cs typeface="Palatino Linotype"/>
              </a:rPr>
              <a:t> </a:t>
            </a:r>
            <a:r>
              <a:rPr sz="1777" i="1" dirty="0">
                <a:latin typeface="Palatino Linotype"/>
                <a:cs typeface="Palatino Linotype"/>
              </a:rPr>
              <a:t>Classes</a:t>
            </a:r>
            <a:endParaRPr sz="1777">
              <a:latin typeface="Palatino Linotype"/>
              <a:cs typeface="Palatino Linotype"/>
            </a:endParaRPr>
          </a:p>
        </p:txBody>
      </p:sp>
      <p:sp>
        <p:nvSpPr>
          <p:cNvPr id="4" name="object 4"/>
          <p:cNvSpPr txBox="1"/>
          <p:nvPr/>
        </p:nvSpPr>
        <p:spPr>
          <a:xfrm>
            <a:off x="9936186" y="76200"/>
            <a:ext cx="942622" cy="296270"/>
          </a:xfrm>
          <a:prstGeom prst="rect">
            <a:avLst/>
          </a:prstGeom>
        </p:spPr>
        <p:txBody>
          <a:bodyPr vert="horz" wrap="square" lIns="0" tIns="22577" rIns="0" bIns="0" rtlCol="0">
            <a:spAutoFit/>
          </a:bodyPr>
          <a:lstStyle/>
          <a:p>
            <a:pPr marL="22577">
              <a:spcBef>
                <a:spcPts val="177"/>
              </a:spcBef>
            </a:pPr>
            <a:r>
              <a:rPr sz="1777" i="1" dirty="0">
                <a:latin typeface="Palatino Linotype"/>
                <a:cs typeface="Palatino Linotype"/>
              </a:rPr>
              <a:t>Chapter 4</a:t>
            </a:r>
            <a:endParaRPr sz="1777">
              <a:latin typeface="Palatino Linotype"/>
              <a:cs typeface="Palatino Linotype"/>
            </a:endParaRPr>
          </a:p>
        </p:txBody>
      </p:sp>
      <p:sp>
        <p:nvSpPr>
          <p:cNvPr id="5" name="object 5"/>
          <p:cNvSpPr/>
          <p:nvPr/>
        </p:nvSpPr>
        <p:spPr>
          <a:xfrm>
            <a:off x="1280003" y="43925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8" name="object 8"/>
          <p:cNvSpPr txBox="1"/>
          <p:nvPr/>
        </p:nvSpPr>
        <p:spPr>
          <a:xfrm>
            <a:off x="838200" y="914400"/>
            <a:ext cx="8318375" cy="515240"/>
          </a:xfrm>
          <a:prstGeom prst="rect">
            <a:avLst/>
          </a:prstGeom>
        </p:spPr>
        <p:txBody>
          <a:bodyPr vert="horz" wrap="square" lIns="0" tIns="22577" rIns="0" bIns="0" rtlCol="0">
            <a:spAutoFit/>
          </a:bodyPr>
          <a:lstStyle/>
          <a:p>
            <a:pPr marL="22577">
              <a:spcBef>
                <a:spcPts val="177"/>
              </a:spcBef>
            </a:pPr>
            <a:r>
              <a:rPr sz="3200" dirty="0">
                <a:latin typeface="Palatino Linotype"/>
                <a:cs typeface="Palatino Linotype"/>
              </a:rPr>
              <a:t>This</a:t>
            </a:r>
            <a:r>
              <a:rPr sz="3200" spc="-26" dirty="0">
                <a:latin typeface="Palatino Linotype"/>
                <a:cs typeface="Palatino Linotype"/>
              </a:rPr>
              <a:t> </a:t>
            </a:r>
            <a:r>
              <a:rPr sz="3200" dirty="0">
                <a:latin typeface="Palatino Linotype"/>
                <a:cs typeface="Palatino Linotype"/>
              </a:rPr>
              <a:t>also</a:t>
            </a:r>
            <a:r>
              <a:rPr sz="3200" spc="-36" dirty="0">
                <a:latin typeface="Palatino Linotype"/>
                <a:cs typeface="Palatino Linotype"/>
              </a:rPr>
              <a:t> </a:t>
            </a:r>
            <a:r>
              <a:rPr sz="3200" dirty="0">
                <a:latin typeface="Palatino Linotype"/>
                <a:cs typeface="Palatino Linotype"/>
              </a:rPr>
              <a:t>works</a:t>
            </a:r>
            <a:r>
              <a:rPr sz="3200" spc="-26" dirty="0">
                <a:latin typeface="Palatino Linotype"/>
                <a:cs typeface="Palatino Linotype"/>
              </a:rPr>
              <a:t> </a:t>
            </a:r>
            <a:r>
              <a:rPr sz="3200" dirty="0">
                <a:latin typeface="Palatino Linotype"/>
                <a:cs typeface="Palatino Linotype"/>
              </a:rPr>
              <a:t>on</a:t>
            </a:r>
            <a:r>
              <a:rPr sz="3200" spc="-26" dirty="0">
                <a:latin typeface="Palatino Linotype"/>
                <a:cs typeface="Palatino Linotype"/>
              </a:rPr>
              <a:t> </a:t>
            </a:r>
            <a:r>
              <a:rPr sz="3200" spc="-9" dirty="0">
                <a:latin typeface="Palatino Linotype"/>
                <a:cs typeface="Palatino Linotype"/>
              </a:rPr>
              <a:t>the</a:t>
            </a:r>
            <a:r>
              <a:rPr sz="3200" spc="-36" dirty="0">
                <a:latin typeface="Palatino Linotype"/>
                <a:cs typeface="Palatino Linotype"/>
              </a:rPr>
              <a:t> </a:t>
            </a:r>
            <a:r>
              <a:rPr sz="3200" dirty="0">
                <a:latin typeface="Palatino Linotype"/>
                <a:cs typeface="Palatino Linotype"/>
              </a:rPr>
              <a:t>second</a:t>
            </a:r>
            <a:r>
              <a:rPr sz="3200" spc="-26" dirty="0">
                <a:latin typeface="Palatino Linotype"/>
                <a:cs typeface="Palatino Linotype"/>
              </a:rPr>
              <a:t> </a:t>
            </a:r>
            <a:r>
              <a:rPr sz="3200" spc="-9" dirty="0">
                <a:latin typeface="Palatino Linotype"/>
                <a:cs typeface="Palatino Linotype"/>
              </a:rPr>
              <a:t>tab:</a:t>
            </a:r>
            <a:endParaRPr sz="3200">
              <a:latin typeface="Palatino Linotype"/>
              <a:cs typeface="Palatino Linotype"/>
            </a:endParaRPr>
          </a:p>
        </p:txBody>
      </p:sp>
      <p:grpSp>
        <p:nvGrpSpPr>
          <p:cNvPr id="9" name="object 9"/>
          <p:cNvGrpSpPr/>
          <p:nvPr/>
        </p:nvGrpSpPr>
        <p:grpSpPr>
          <a:xfrm>
            <a:off x="6629400" y="1569062"/>
            <a:ext cx="5225897" cy="5060338"/>
            <a:chOff x="2349500" y="1224610"/>
            <a:chExt cx="2159000" cy="2320925"/>
          </a:xfrm>
        </p:grpSpPr>
        <p:pic>
          <p:nvPicPr>
            <p:cNvPr id="10" name="object 10"/>
            <p:cNvPicPr/>
            <p:nvPr/>
          </p:nvPicPr>
          <p:blipFill>
            <a:blip r:embed="rId2" cstate="print"/>
            <a:stretch>
              <a:fillRect/>
            </a:stretch>
          </p:blipFill>
          <p:spPr>
            <a:xfrm>
              <a:off x="2362200" y="1237310"/>
              <a:ext cx="2133600" cy="2295525"/>
            </a:xfrm>
            <a:prstGeom prst="rect">
              <a:avLst/>
            </a:prstGeom>
          </p:spPr>
        </p:pic>
        <p:sp>
          <p:nvSpPr>
            <p:cNvPr id="11" name="object 11"/>
            <p:cNvSpPr/>
            <p:nvPr/>
          </p:nvSpPr>
          <p:spPr>
            <a:xfrm>
              <a:off x="2355850" y="1230960"/>
              <a:ext cx="2146300" cy="2308225"/>
            </a:xfrm>
            <a:custGeom>
              <a:avLst/>
              <a:gdLst/>
              <a:ahLst/>
              <a:cxnLst/>
              <a:rect l="l" t="t" r="r" b="b"/>
              <a:pathLst>
                <a:path w="2146300" h="2308225">
                  <a:moveTo>
                    <a:pt x="0" y="0"/>
                  </a:moveTo>
                  <a:lnTo>
                    <a:pt x="2146300" y="0"/>
                  </a:lnTo>
                </a:path>
                <a:path w="2146300" h="2308225">
                  <a:moveTo>
                    <a:pt x="0" y="0"/>
                  </a:moveTo>
                  <a:lnTo>
                    <a:pt x="0" y="2308224"/>
                  </a:lnTo>
                </a:path>
                <a:path w="2146300" h="2308225">
                  <a:moveTo>
                    <a:pt x="2146300" y="0"/>
                  </a:moveTo>
                  <a:lnTo>
                    <a:pt x="2146300" y="2308224"/>
                  </a:lnTo>
                </a:path>
                <a:path w="2146300" h="2308225">
                  <a:moveTo>
                    <a:pt x="0" y="2308224"/>
                  </a:moveTo>
                  <a:lnTo>
                    <a:pt x="2146300" y="2308224"/>
                  </a:lnTo>
                </a:path>
              </a:pathLst>
            </a:custGeom>
            <a:ln w="12700">
              <a:solidFill>
                <a:srgbClr val="000000"/>
              </a:solidFill>
            </a:ln>
          </p:spPr>
          <p:txBody>
            <a:bodyPr wrap="square" lIns="0" tIns="0" rIns="0" bIns="0" rtlCol="0"/>
            <a:lstStyle/>
            <a:p>
              <a:endParaRPr sz="3200"/>
            </a:p>
          </p:txBody>
        </p:sp>
      </p:grpSp>
      <p:sp>
        <p:nvSpPr>
          <p:cNvPr id="14" name="Slide Number Placeholder 13">
            <a:extLst>
              <a:ext uri="{FF2B5EF4-FFF2-40B4-BE49-F238E27FC236}">
                <a16:creationId xmlns:a16="http://schemas.microsoft.com/office/drawing/2014/main" id="{93CAD028-707B-0E0F-C9D4-922ECCBEE264}"/>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56</a:t>
            </a:fld>
            <a:r>
              <a:rPr spc="-53"/>
              <a:t> </a:t>
            </a:r>
            <a:r>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572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1257424" y="9415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7" name="object 3">
            <a:extLst>
              <a:ext uri="{FF2B5EF4-FFF2-40B4-BE49-F238E27FC236}">
                <a16:creationId xmlns:a16="http://schemas.microsoft.com/office/drawing/2014/main" id="{9A2EB1B9-2193-5D04-6960-05A4D98E63F4}"/>
              </a:ext>
            </a:extLst>
          </p:cNvPr>
          <p:cNvSpPr txBox="1"/>
          <p:nvPr/>
        </p:nvSpPr>
        <p:spPr>
          <a:xfrm>
            <a:off x="533400" y="621673"/>
            <a:ext cx="11049000" cy="2843634"/>
          </a:xfrm>
          <a:prstGeom prst="rect">
            <a:avLst/>
          </a:prstGeom>
        </p:spPr>
        <p:txBody>
          <a:bodyPr vert="horz" wrap="square" lIns="0" tIns="22577" rIns="0" bIns="0" rtlCol="0">
            <a:spAutoFit/>
          </a:bodyPr>
          <a:lstStyle/>
          <a:p>
            <a:pPr marL="22577"/>
            <a:r>
              <a:rPr sz="3171" b="1"/>
              <a:t>How </a:t>
            </a:r>
            <a:r>
              <a:rPr sz="3171" b="1" dirty="0"/>
              <a:t>to do it…</a:t>
            </a:r>
            <a:endParaRPr sz="3171" b="1"/>
          </a:p>
          <a:p>
            <a:pPr marL="22577" marR="579065" algn="just">
              <a:lnSpc>
                <a:spcPct val="105400"/>
              </a:lnSpc>
              <a:spcBef>
                <a:spcPts val="676"/>
              </a:spcBef>
            </a:pPr>
            <a:r>
              <a:rPr sz="3171" dirty="0"/>
              <a:t>We will create a DoubleVar of tkinter variable and add a </a:t>
            </a:r>
            <a:r>
              <a:rPr sz="3171"/>
              <a:t>float </a:t>
            </a:r>
            <a:br>
              <a:rPr lang="en-US" sz="3171"/>
            </a:br>
            <a:r>
              <a:rPr sz="3171"/>
              <a:t>number </a:t>
            </a:r>
            <a:r>
              <a:rPr sz="3171" dirty="0"/>
              <a:t>literal to it  using the + operator. After that, we will look at the resulting Python type.</a:t>
            </a:r>
            <a:endParaRPr sz="3171"/>
          </a:p>
          <a:p>
            <a:pPr marL="22577">
              <a:spcBef>
                <a:spcPts val="1715"/>
              </a:spcBef>
            </a:pPr>
            <a:r>
              <a:rPr sz="3171" dirty="0">
                <a:solidFill>
                  <a:schemeClr val="bg1">
                    <a:lumMod val="50000"/>
                  </a:schemeClr>
                </a:solidFill>
              </a:rPr>
              <a:t>Here are the steps to see the different tkinter data </a:t>
            </a:r>
            <a:r>
              <a:rPr sz="3171">
                <a:solidFill>
                  <a:schemeClr val="bg1">
                    <a:lumMod val="50000"/>
                  </a:schemeClr>
                </a:solidFill>
              </a:rPr>
              <a:t>types:</a:t>
            </a:r>
          </a:p>
        </p:txBody>
      </p:sp>
      <p:sp>
        <p:nvSpPr>
          <p:cNvPr id="5" name="object 3">
            <a:extLst>
              <a:ext uri="{FF2B5EF4-FFF2-40B4-BE49-F238E27FC236}">
                <a16:creationId xmlns:a16="http://schemas.microsoft.com/office/drawing/2014/main" id="{91AB046D-974C-CCFE-7B8A-DD7DE181CC75}"/>
              </a:ext>
            </a:extLst>
          </p:cNvPr>
          <p:cNvSpPr txBox="1"/>
          <p:nvPr/>
        </p:nvSpPr>
        <p:spPr>
          <a:xfrm>
            <a:off x="509337" y="3723477"/>
            <a:ext cx="15240000" cy="2565160"/>
          </a:xfrm>
          <a:prstGeom prst="rect">
            <a:avLst/>
          </a:prstGeom>
        </p:spPr>
        <p:txBody>
          <a:bodyPr vert="horz" wrap="square" lIns="0" tIns="22577" rIns="0" bIns="0" rtlCol="0">
            <a:spAutoFit/>
          </a:bodyPr>
          <a:lstStyle/>
          <a:p>
            <a:pPr marL="409575">
              <a:spcBef>
                <a:spcPts val="1722"/>
              </a:spcBef>
              <a:buAutoNum type="arabicPeriod"/>
              <a:tabLst>
                <a:tab pos="1106205" algn="l"/>
              </a:tabLst>
            </a:pPr>
            <a:r>
              <a:rPr sz="3171">
                <a:latin typeface="Times New Roman" panose="02020603050405020304" pitchFamily="18" charset="0"/>
                <a:cs typeface="Times New Roman" panose="02020603050405020304" pitchFamily="18" charset="0"/>
              </a:rPr>
              <a:t>Create </a:t>
            </a:r>
            <a:r>
              <a:rPr sz="3171" dirty="0">
                <a:latin typeface="Times New Roman" panose="02020603050405020304" pitchFamily="18" charset="0"/>
                <a:cs typeface="Times New Roman" panose="02020603050405020304" pitchFamily="18" charset="0"/>
              </a:rPr>
              <a:t>a new Python </a:t>
            </a:r>
            <a:r>
              <a:rPr sz="3171">
                <a:latin typeface="Times New Roman" panose="02020603050405020304" pitchFamily="18" charset="0"/>
                <a:cs typeface="Times New Roman" panose="02020603050405020304" pitchFamily="18" charset="0"/>
              </a:rPr>
              <a:t>module </a:t>
            </a:r>
            <a:br>
              <a:rPr lang="en-US" sz="3171">
                <a:latin typeface="Times New Roman" panose="02020603050405020304" pitchFamily="18" charset="0"/>
                <a:cs typeface="Times New Roman" panose="02020603050405020304" pitchFamily="18" charset="0"/>
              </a:rPr>
            </a:br>
            <a:r>
              <a:rPr lang="en-US" sz="3171">
                <a:latin typeface="Times New Roman" panose="02020603050405020304" pitchFamily="18" charset="0"/>
                <a:cs typeface="Times New Roman" panose="02020603050405020304" pitchFamily="18" charset="0"/>
              </a:rPr>
              <a:t>    </a:t>
            </a:r>
            <a:r>
              <a:rPr sz="3171">
                <a:latin typeface="Times New Roman" panose="02020603050405020304" pitchFamily="18" charset="0"/>
                <a:cs typeface="Times New Roman" panose="02020603050405020304" pitchFamily="18" charset="0"/>
              </a:rPr>
              <a:t>and name it</a:t>
            </a:r>
            <a:r>
              <a:rPr lang="en-US" sz="3171">
                <a:latin typeface="Times New Roman" panose="02020603050405020304" pitchFamily="18" charset="0"/>
                <a:cs typeface="Times New Roman" panose="02020603050405020304" pitchFamily="18" charset="0"/>
              </a:rPr>
              <a:t> </a:t>
            </a:r>
            <a:r>
              <a:rPr sz="317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a:t>
            </a:r>
            <a:r>
              <a:rPr sz="317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_PyDoubleVar_to_Float_Get.</a:t>
            </a:r>
            <a:r>
              <a:rPr sz="317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a:t>
            </a:r>
            <a:endParaRPr lang="en-US" sz="317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09575" marR="1599481">
              <a:spcBef>
                <a:spcPts val="382"/>
              </a:spcBef>
              <a:buAutoNum type="arabicPeriod" startAt="2"/>
              <a:tabLst>
                <a:tab pos="1106205" algn="l"/>
              </a:tabLst>
            </a:pPr>
            <a:r>
              <a:rPr sz="3171">
                <a:latin typeface="Times New Roman" panose="02020603050405020304" pitchFamily="18" charset="0"/>
                <a:cs typeface="Times New Roman" panose="02020603050405020304" pitchFamily="18" charset="0"/>
              </a:rPr>
              <a:t>At </a:t>
            </a:r>
            <a:r>
              <a:rPr sz="3171" dirty="0">
                <a:latin typeface="Times New Roman" panose="02020603050405020304" pitchFamily="18" charset="0"/>
                <a:cs typeface="Times New Roman" panose="02020603050405020304" pitchFamily="18" charset="0"/>
              </a:rPr>
              <a:t>the top of the GUI_PyDoubleVar_to_Float_Get</a:t>
            </a:r>
            <a:r>
              <a:rPr sz="3171">
                <a:latin typeface="Times New Roman" panose="02020603050405020304" pitchFamily="18" charset="0"/>
                <a:cs typeface="Times New Roman" panose="02020603050405020304" pitchFamily="18" charset="0"/>
              </a:rPr>
              <a:t>.py</a:t>
            </a:r>
            <a:r>
              <a:rPr lang="en-US" sz="3171">
                <a:latin typeface="Times New Roman" panose="02020603050405020304" pitchFamily="18" charset="0"/>
                <a:cs typeface="Times New Roman" panose="02020603050405020304" pitchFamily="18" charset="0"/>
              </a:rPr>
              <a:t> </a:t>
            </a:r>
            <a:r>
              <a:rPr sz="3171">
                <a:latin typeface="Times New Roman" panose="02020603050405020304" pitchFamily="18" charset="0"/>
                <a:cs typeface="Times New Roman" panose="02020603050405020304" pitchFamily="18" charset="0"/>
              </a:rPr>
              <a:t>module,</a:t>
            </a:r>
            <a:r>
              <a:rPr lang="en-US" sz="3171">
                <a:latin typeface="Times New Roman" panose="02020603050405020304" pitchFamily="18" charset="0"/>
                <a:cs typeface="Times New Roman" panose="02020603050405020304" pitchFamily="18" charset="0"/>
              </a:rPr>
              <a:t> </a:t>
            </a:r>
            <a:br>
              <a:rPr lang="en-US" sz="3171">
                <a:latin typeface="Times New Roman" panose="02020603050405020304" pitchFamily="18" charset="0"/>
                <a:cs typeface="Times New Roman" panose="02020603050405020304" pitchFamily="18" charset="0"/>
              </a:rPr>
            </a:br>
            <a:r>
              <a:rPr lang="en-US" sz="3171">
                <a:latin typeface="Times New Roman" panose="02020603050405020304" pitchFamily="18" charset="0"/>
                <a:cs typeface="Times New Roman" panose="02020603050405020304" pitchFamily="18" charset="0"/>
              </a:rPr>
              <a:t>    </a:t>
            </a:r>
            <a:r>
              <a:rPr sz="3171">
                <a:latin typeface="Times New Roman" panose="02020603050405020304" pitchFamily="18" charset="0"/>
                <a:cs typeface="Times New Roman" panose="02020603050405020304" pitchFamily="18" charset="0"/>
              </a:rPr>
              <a:t>import tkinter:</a:t>
            </a:r>
            <a:r>
              <a:rPr lang="en-US" sz="3171">
                <a:latin typeface="Times New Roman" panose="02020603050405020304" pitchFamily="18" charset="0"/>
                <a:cs typeface="Times New Roman" panose="02020603050405020304" pitchFamily="18" charset="0"/>
              </a:rPr>
              <a:t> 		</a:t>
            </a:r>
          </a:p>
          <a:p>
            <a:pPr marL="409575" marR="1599481">
              <a:spcBef>
                <a:spcPts val="382"/>
              </a:spcBef>
              <a:tabLst>
                <a:tab pos="1106205" algn="l"/>
              </a:tabLst>
            </a:pPr>
            <a:r>
              <a:rPr lang="en-US" sz="3171">
                <a:latin typeface="Times New Roman" panose="02020603050405020304" pitchFamily="18" charset="0"/>
                <a:cs typeface="Times New Roman" panose="02020603050405020304" pitchFamily="18" charset="0"/>
              </a:rPr>
              <a:t>		</a:t>
            </a:r>
            <a:r>
              <a:rPr sz="3171">
                <a:latin typeface="Times New Roman" panose="02020603050405020304" pitchFamily="18" charset="0"/>
                <a:cs typeface="Times New Roman" panose="02020603050405020304" pitchFamily="18" charset="0"/>
              </a:rPr>
              <a:t>import </a:t>
            </a:r>
            <a:r>
              <a:rPr sz="3171" dirty="0">
                <a:latin typeface="Times New Roman" panose="02020603050405020304" pitchFamily="18" charset="0"/>
                <a:cs typeface="Times New Roman" panose="02020603050405020304" pitchFamily="18" charset="0"/>
              </a:rPr>
              <a:t>tkinter </a:t>
            </a:r>
            <a:r>
              <a:rPr sz="3171">
                <a:latin typeface="Times New Roman" panose="02020603050405020304" pitchFamily="18" charset="0"/>
                <a:cs typeface="Times New Roman" panose="02020603050405020304" pitchFamily="18" charset="0"/>
              </a:rPr>
              <a:t>as tk</a:t>
            </a:r>
            <a:endParaRPr lang="en-US" sz="3171">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BA286F-D950-F57F-9E78-5E6977911010}"/>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6</a:t>
            </a:fld>
            <a:r>
              <a:rPr spc="-53"/>
              <a:t> </a:t>
            </a:r>
            <a:r>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43925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1257424" y="7620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7" name="object 3">
            <a:extLst>
              <a:ext uri="{FF2B5EF4-FFF2-40B4-BE49-F238E27FC236}">
                <a16:creationId xmlns:a16="http://schemas.microsoft.com/office/drawing/2014/main" id="{9A2EB1B9-2193-5D04-6960-05A4D98E63F4}"/>
              </a:ext>
            </a:extLst>
          </p:cNvPr>
          <p:cNvSpPr txBox="1"/>
          <p:nvPr/>
        </p:nvSpPr>
        <p:spPr>
          <a:xfrm>
            <a:off x="-381000" y="1679383"/>
            <a:ext cx="13732941" cy="4645217"/>
          </a:xfrm>
          <a:prstGeom prst="rect">
            <a:avLst/>
          </a:prstGeom>
        </p:spPr>
        <p:txBody>
          <a:bodyPr vert="horz" wrap="square" lIns="0" tIns="22577" rIns="0" bIns="0" rtlCol="0">
            <a:spAutoFit/>
          </a:bodyPr>
          <a:lstStyle/>
          <a:p>
            <a:pPr>
              <a:spcBef>
                <a:spcPts val="26"/>
              </a:spcBef>
            </a:pPr>
            <a:endParaRPr sz="3171"/>
          </a:p>
          <a:p>
            <a:pPr marL="1106205" indent="-302512">
              <a:spcBef>
                <a:spcPts val="9"/>
              </a:spcBef>
              <a:buAutoNum type="arabicPeriod" startAt="4"/>
              <a:tabLst>
                <a:tab pos="1106205" algn="l"/>
              </a:tabLst>
            </a:pPr>
            <a:r>
              <a:rPr sz="3171" dirty="0"/>
              <a:t>Create a DoubleVar and give it a value:</a:t>
            </a:r>
            <a:endParaRPr sz="3171"/>
          </a:p>
          <a:p>
            <a:pPr marL="1444839" marR="4869559">
              <a:spcBef>
                <a:spcPts val="1707"/>
              </a:spcBef>
            </a:pPr>
            <a:r>
              <a:rPr sz="3171" dirty="0"/>
              <a:t>doubleData = tk.DoubleVar()  print(doubleData.get())  doubleData.set(2.4)  print(type(doubleData))</a:t>
            </a:r>
            <a:endParaRPr sz="3171"/>
          </a:p>
          <a:p>
            <a:pPr>
              <a:spcBef>
                <a:spcPts val="53"/>
              </a:spcBef>
            </a:pPr>
            <a:endParaRPr sz="3171"/>
          </a:p>
          <a:p>
            <a:pPr marL="1444839" marR="968494"/>
            <a:r>
              <a:rPr sz="3171" dirty="0"/>
              <a:t>add_doubles = 1.222222222222222222222222 + doubleData.get()  print(add_doubles)</a:t>
            </a:r>
            <a:endParaRPr sz="3171"/>
          </a:p>
          <a:p>
            <a:pPr marL="1444839"/>
            <a:r>
              <a:rPr sz="3171" dirty="0"/>
              <a:t>print(type(add_doubles))</a:t>
            </a:r>
            <a:endParaRPr sz="3171"/>
          </a:p>
        </p:txBody>
      </p:sp>
      <p:sp>
        <p:nvSpPr>
          <p:cNvPr id="5" name="object 3">
            <a:extLst>
              <a:ext uri="{FF2B5EF4-FFF2-40B4-BE49-F238E27FC236}">
                <a16:creationId xmlns:a16="http://schemas.microsoft.com/office/drawing/2014/main" id="{DEB425BA-D193-5FD6-EA3B-732C6736EFCA}"/>
              </a:ext>
            </a:extLst>
          </p:cNvPr>
          <p:cNvSpPr txBox="1"/>
          <p:nvPr/>
        </p:nvSpPr>
        <p:spPr>
          <a:xfrm>
            <a:off x="4011" y="899935"/>
            <a:ext cx="15240000" cy="1050002"/>
          </a:xfrm>
          <a:prstGeom prst="rect">
            <a:avLst/>
          </a:prstGeom>
        </p:spPr>
        <p:txBody>
          <a:bodyPr vert="horz" wrap="square" lIns="0" tIns="22577" rIns="0" bIns="0" rtlCol="0">
            <a:spAutoFit/>
          </a:bodyPr>
          <a:lstStyle/>
          <a:p>
            <a:pPr marL="409575">
              <a:spcBef>
                <a:spcPts val="1722"/>
              </a:spcBef>
              <a:tabLst>
                <a:tab pos="1106205" algn="l"/>
              </a:tabLst>
            </a:pPr>
            <a:r>
              <a:rPr lang="en-US" sz="3171">
                <a:latin typeface="Times New Roman" panose="02020603050405020304" pitchFamily="18" charset="0"/>
                <a:cs typeface="Times New Roman" panose="02020603050405020304" pitchFamily="18" charset="0"/>
              </a:rPr>
              <a:t>3.</a:t>
            </a:r>
            <a:r>
              <a:rPr sz="3171">
                <a:latin typeface="Times New Roman" panose="02020603050405020304" pitchFamily="18" charset="0"/>
                <a:cs typeface="Times New Roman" panose="02020603050405020304" pitchFamily="18" charset="0"/>
              </a:rPr>
              <a:t>Create a</a:t>
            </a:r>
            <a:r>
              <a:rPr lang="en-US" sz="3171">
                <a:latin typeface="Times New Roman" panose="02020603050405020304" pitchFamily="18" charset="0"/>
                <a:cs typeface="Times New Roman" panose="02020603050405020304" pitchFamily="18" charset="0"/>
              </a:rPr>
              <a:t>n instance of the tkinter class:</a:t>
            </a:r>
          </a:p>
          <a:p>
            <a:pPr marL="409575" marR="1599481">
              <a:spcBef>
                <a:spcPts val="382"/>
              </a:spcBef>
              <a:tabLst>
                <a:tab pos="1106205" algn="l"/>
              </a:tabLst>
            </a:pPr>
            <a:r>
              <a:rPr lang="en-US" sz="3171">
                <a:latin typeface="Times New Roman" panose="02020603050405020304" pitchFamily="18" charset="0"/>
                <a:cs typeface="Times New Roman" panose="02020603050405020304" pitchFamily="18" charset="0"/>
              </a:rPr>
              <a:t>	win = tk.T</a:t>
            </a:r>
            <a:r>
              <a:rPr sz="3171">
                <a:latin typeface="Times New Roman" panose="02020603050405020304" pitchFamily="18" charset="0"/>
                <a:cs typeface="Times New Roman" panose="02020603050405020304" pitchFamily="18" charset="0"/>
              </a:rPr>
              <a:t>k</a:t>
            </a:r>
            <a:r>
              <a:rPr lang="en-US" sz="3171">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7E36647A-CF4A-A3CF-129C-90020E119909}"/>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7</a:t>
            </a:fld>
            <a:r>
              <a:rPr spc="-53"/>
              <a:t> </a:t>
            </a:r>
            <a:r>
              <a:t>]</a:t>
            </a:r>
            <a:endParaRPr dirty="0"/>
          </a:p>
        </p:txBody>
      </p:sp>
    </p:spTree>
    <p:extLst>
      <p:ext uri="{BB962C8B-B14F-4D97-AF65-F5344CB8AC3E}">
        <p14:creationId xmlns:p14="http://schemas.microsoft.com/office/powerpoint/2010/main" val="309460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003" y="378675"/>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3" name="object 3"/>
          <p:cNvSpPr txBox="1"/>
          <p:nvPr/>
        </p:nvSpPr>
        <p:spPr>
          <a:xfrm>
            <a:off x="1313870" y="15625"/>
            <a:ext cx="10383860" cy="296270"/>
          </a:xfrm>
          <a:prstGeom prst="rect">
            <a:avLst/>
          </a:prstGeom>
        </p:spPr>
        <p:txBody>
          <a:bodyPr vert="horz" wrap="square" lIns="0" tIns="22577" rIns="0" bIns="0" rtlCol="0">
            <a:spAutoFit/>
          </a:bodyPr>
          <a:lstStyle/>
          <a:p>
            <a:pPr marL="22577">
              <a:spcBef>
                <a:spcPts val="177"/>
              </a:spcBef>
              <a:tabLst>
                <a:tab pos="8643071"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grpSp>
        <p:nvGrpSpPr>
          <p:cNvPr id="6" name="object 6"/>
          <p:cNvGrpSpPr/>
          <p:nvPr/>
        </p:nvGrpSpPr>
        <p:grpSpPr>
          <a:xfrm>
            <a:off x="4753734" y="1800505"/>
            <a:ext cx="6943996" cy="4725518"/>
            <a:chOff x="1254125" y="1420698"/>
            <a:chExt cx="4349750" cy="3387725"/>
          </a:xfrm>
        </p:grpSpPr>
        <p:pic>
          <p:nvPicPr>
            <p:cNvPr id="7" name="object 7"/>
            <p:cNvPicPr/>
            <p:nvPr/>
          </p:nvPicPr>
          <p:blipFill>
            <a:blip r:embed="rId2" cstate="print"/>
            <a:stretch>
              <a:fillRect/>
            </a:stretch>
          </p:blipFill>
          <p:spPr>
            <a:xfrm>
              <a:off x="1266825" y="1433398"/>
              <a:ext cx="4324350" cy="3305175"/>
            </a:xfrm>
            <a:prstGeom prst="rect">
              <a:avLst/>
            </a:prstGeom>
          </p:spPr>
        </p:pic>
        <p:sp>
          <p:nvSpPr>
            <p:cNvPr id="8" name="object 8"/>
            <p:cNvSpPr/>
            <p:nvPr/>
          </p:nvSpPr>
          <p:spPr>
            <a:xfrm>
              <a:off x="1260475" y="1427048"/>
              <a:ext cx="4337050" cy="3375025"/>
            </a:xfrm>
            <a:custGeom>
              <a:avLst/>
              <a:gdLst/>
              <a:ahLst/>
              <a:cxnLst/>
              <a:rect l="l" t="t" r="r" b="b"/>
              <a:pathLst>
                <a:path w="4337050" h="3375025">
                  <a:moveTo>
                    <a:pt x="0" y="0"/>
                  </a:moveTo>
                  <a:lnTo>
                    <a:pt x="4337050" y="0"/>
                  </a:lnTo>
                </a:path>
                <a:path w="4337050" h="3375025">
                  <a:moveTo>
                    <a:pt x="0" y="0"/>
                  </a:moveTo>
                  <a:lnTo>
                    <a:pt x="0" y="3375025"/>
                  </a:lnTo>
                </a:path>
                <a:path w="4337050" h="3375025">
                  <a:moveTo>
                    <a:pt x="4337050" y="0"/>
                  </a:moveTo>
                  <a:lnTo>
                    <a:pt x="4337050" y="3375025"/>
                  </a:lnTo>
                </a:path>
                <a:path w="4337050" h="3375025">
                  <a:moveTo>
                    <a:pt x="0" y="3375025"/>
                  </a:moveTo>
                  <a:lnTo>
                    <a:pt x="4337050" y="3375025"/>
                  </a:lnTo>
                </a:path>
              </a:pathLst>
            </a:custGeom>
            <a:ln w="12700">
              <a:solidFill>
                <a:srgbClr val="000000"/>
              </a:solidFill>
            </a:ln>
          </p:spPr>
          <p:txBody>
            <a:bodyPr wrap="square" lIns="0" tIns="0" rIns="0" bIns="0" rtlCol="0"/>
            <a:lstStyle/>
            <a:p>
              <a:endParaRPr sz="3200"/>
            </a:p>
          </p:txBody>
        </p:sp>
      </p:grpSp>
      <p:sp>
        <p:nvSpPr>
          <p:cNvPr id="9" name="object 3">
            <a:extLst>
              <a:ext uri="{FF2B5EF4-FFF2-40B4-BE49-F238E27FC236}">
                <a16:creationId xmlns:a16="http://schemas.microsoft.com/office/drawing/2014/main" id="{38B17138-F56F-8088-3F74-C13E3FB1A824}"/>
              </a:ext>
            </a:extLst>
          </p:cNvPr>
          <p:cNvSpPr txBox="1"/>
          <p:nvPr/>
        </p:nvSpPr>
        <p:spPr>
          <a:xfrm>
            <a:off x="304800" y="620956"/>
            <a:ext cx="14330048" cy="946127"/>
          </a:xfrm>
          <a:prstGeom prst="rect">
            <a:avLst/>
          </a:prstGeom>
        </p:spPr>
        <p:txBody>
          <a:bodyPr vert="horz" wrap="square" lIns="0" tIns="22577" rIns="0" bIns="0" rtlCol="0">
            <a:spAutoFit/>
          </a:bodyPr>
          <a:lstStyle/>
          <a:p>
            <a:r>
              <a:rPr sz="3000">
                <a:latin typeface="Times New Roman" panose="02020603050405020304" pitchFamily="18" charset="0"/>
                <a:cs typeface="Times New Roman" panose="02020603050405020304" pitchFamily="18" charset="0"/>
              </a:rPr>
              <a:t>5</a:t>
            </a:r>
            <a:r>
              <a:rPr sz="3000" dirty="0">
                <a:latin typeface="Times New Roman" panose="02020603050405020304" pitchFamily="18" charset="0"/>
                <a:cs typeface="Times New Roman" panose="02020603050405020304" pitchFamily="18" charset="0"/>
              </a:rPr>
              <a:t>. The following screenshot shows the </a:t>
            </a:r>
            <a:r>
              <a:rPr sz="3000">
                <a:latin typeface="Times New Roman" panose="02020603050405020304" pitchFamily="18" charset="0"/>
                <a:cs typeface="Times New Roman" panose="02020603050405020304" pitchFamily="18" charset="0"/>
              </a:rPr>
              <a:t>final </a:t>
            </a:r>
            <a:br>
              <a:rPr lang="en-US" sz="3000">
                <a:latin typeface="Times New Roman" panose="02020603050405020304" pitchFamily="18" charset="0"/>
                <a:cs typeface="Times New Roman" panose="02020603050405020304" pitchFamily="18" charset="0"/>
              </a:rPr>
            </a:br>
            <a:r>
              <a:rPr sz="3000">
                <a:latin typeface="Times New Roman" panose="02020603050405020304" pitchFamily="18" charset="0"/>
                <a:cs typeface="Times New Roman" panose="02020603050405020304" pitchFamily="18" charset="0"/>
              </a:rPr>
              <a:t>GUI</a:t>
            </a:r>
            <a:r>
              <a:rPr sz="3000" dirty="0">
                <a:latin typeface="Times New Roman" panose="02020603050405020304" pitchFamily="18" charset="0"/>
                <a:cs typeface="Times New Roman" panose="02020603050405020304" pitchFamily="18" charset="0"/>
              </a:rPr>
              <a:t>_PyDoubleVar_to_Float_Get</a:t>
            </a:r>
            <a:r>
              <a:rPr sz="3000">
                <a:latin typeface="Times New Roman" panose="02020603050405020304" pitchFamily="18" charset="0"/>
                <a:cs typeface="Times New Roman" panose="02020603050405020304" pitchFamily="18" charset="0"/>
              </a:rPr>
              <a:t>.py</a:t>
            </a:r>
            <a:r>
              <a:rPr lang="en-US" sz="3000">
                <a:latin typeface="Times New Roman" panose="02020603050405020304" pitchFamily="18" charset="0"/>
                <a:cs typeface="Times New Roman" panose="02020603050405020304" pitchFamily="18" charset="0"/>
              </a:rPr>
              <a:t> </a:t>
            </a:r>
            <a:r>
              <a:rPr sz="3000">
                <a:latin typeface="Times New Roman" panose="02020603050405020304" pitchFamily="18" charset="0"/>
                <a:cs typeface="Times New Roman" panose="02020603050405020304" pitchFamily="18" charset="0"/>
              </a:rPr>
              <a:t>code</a:t>
            </a:r>
            <a:r>
              <a:rPr lang="en-US" sz="3000">
                <a:latin typeface="Times New Roman" panose="02020603050405020304" pitchFamily="18" charset="0"/>
                <a:cs typeface="Times New Roman" panose="02020603050405020304" pitchFamily="18" charset="0"/>
              </a:rPr>
              <a:t>:</a:t>
            </a:r>
            <a:endParaRPr sz="30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C69B11-940F-216F-DDFC-D3381FCCE97E}"/>
              </a:ext>
            </a:extLst>
          </p:cNvPr>
          <p:cNvSpPr>
            <a:spLocks noGrp="1"/>
          </p:cNvSpPr>
          <p:nvPr>
            <p:ph type="sldNum" sz="quarter" idx="7"/>
          </p:nvPr>
        </p:nvSpPr>
        <p:spPr>
          <a:xfrm>
            <a:off x="5712268" y="6573563"/>
            <a:ext cx="835377" cy="284437"/>
          </a:xfrm>
        </p:spPr>
        <p:txBody>
          <a:bodyPr/>
          <a:lstStyle/>
          <a:p>
            <a:pPr marL="22577">
              <a:lnSpc>
                <a:spcPts val="2169"/>
              </a:lnSpc>
            </a:pPr>
            <a:r>
              <a:rPr lang="en-US"/>
              <a:t>[</a:t>
            </a:r>
            <a:r>
              <a:rPr lang="en-US" spc="-53"/>
              <a:t> </a:t>
            </a:r>
            <a:fld id="{81D60167-4931-47E6-BA6A-407CBD079E47}" type="slidenum">
              <a:rPr smtClean="0"/>
              <a:pPr marL="22577">
                <a:lnSpc>
                  <a:spcPts val="2169"/>
                </a:lnSpc>
              </a:pPr>
              <a:t>8</a:t>
            </a:fld>
            <a:r>
              <a:rPr spc="-53"/>
              <a:t> </a:t>
            </a:r>
            <a:r>
              <a: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0" y="627916"/>
            <a:ext cx="10983784" cy="5620484"/>
          </a:xfrm>
          <a:prstGeom prst="rect">
            <a:avLst/>
          </a:prstGeom>
        </p:spPr>
        <p:txBody>
          <a:bodyPr vert="horz" wrap="square" lIns="0" tIns="22577" rIns="0" bIns="0" rtlCol="0">
            <a:spAutoFit/>
          </a:bodyPr>
          <a:lstStyle/>
          <a:p>
            <a:pPr marL="367981" algn="ctr">
              <a:spcBef>
                <a:spcPts val="177"/>
              </a:spcBef>
            </a:pPr>
            <a:r>
              <a:rPr sz="3171" dirty="0">
                <a:solidFill>
                  <a:schemeClr val="bg1">
                    <a:lumMod val="50000"/>
                  </a:schemeClr>
                </a:solidFill>
                <a:latin typeface="Times New Roman" panose="02020603050405020304" pitchFamily="18" charset="0"/>
                <a:cs typeface="Times New Roman" panose="02020603050405020304" pitchFamily="18" charset="0"/>
              </a:rPr>
              <a:t>We can do the same with tkinter with regards to strings.</a:t>
            </a:r>
            <a:endParaRPr sz="3171">
              <a:solidFill>
                <a:schemeClr val="bg1">
                  <a:lumMod val="50000"/>
                </a:schemeClr>
              </a:solidFill>
              <a:latin typeface="Times New Roman" panose="02020603050405020304" pitchFamily="18" charset="0"/>
              <a:cs typeface="Times New Roman" panose="02020603050405020304" pitchFamily="18" charset="0"/>
            </a:endParaRPr>
          </a:p>
          <a:p>
            <a:pPr marL="22577">
              <a:spcBef>
                <a:spcPts val="1715"/>
              </a:spcBef>
            </a:pPr>
            <a:r>
              <a:rPr lang="en-US" sz="3171">
                <a:latin typeface="Times New Roman" panose="02020603050405020304" pitchFamily="18" charset="0"/>
                <a:cs typeface="Times New Roman" panose="02020603050405020304" pitchFamily="18" charset="0"/>
              </a:rPr>
              <a:t>   </a:t>
            </a:r>
            <a:r>
              <a:rPr sz="3171">
                <a:latin typeface="Times New Roman" panose="02020603050405020304" pitchFamily="18" charset="0"/>
                <a:cs typeface="Times New Roman" panose="02020603050405020304" pitchFamily="18" charset="0"/>
              </a:rPr>
              <a:t>We </a:t>
            </a:r>
            <a:r>
              <a:rPr sz="3171" dirty="0">
                <a:latin typeface="Times New Roman" panose="02020603050405020304" pitchFamily="18" charset="0"/>
                <a:cs typeface="Times New Roman" panose="02020603050405020304" pitchFamily="18" charset="0"/>
              </a:rPr>
              <a:t>will create a new Python module as follows:</a:t>
            </a:r>
            <a:endParaRPr sz="3171">
              <a:latin typeface="Times New Roman" panose="02020603050405020304" pitchFamily="18" charset="0"/>
              <a:cs typeface="Times New Roman" panose="02020603050405020304" pitchFamily="18" charset="0"/>
            </a:endParaRPr>
          </a:p>
          <a:p>
            <a:pPr>
              <a:spcBef>
                <a:spcPts val="45"/>
              </a:spcBef>
            </a:pPr>
            <a:endParaRPr sz="3171">
              <a:latin typeface="Times New Roman" panose="02020603050405020304" pitchFamily="18" charset="0"/>
              <a:cs typeface="Times New Roman" panose="02020603050405020304" pitchFamily="18" charset="0"/>
            </a:endParaRPr>
          </a:p>
          <a:p>
            <a:pPr marL="1106205" indent="-302512">
              <a:buAutoNum type="arabicPeriod"/>
              <a:tabLst>
                <a:tab pos="1106205" algn="l"/>
              </a:tabLst>
            </a:pPr>
            <a:r>
              <a:rPr sz="3171" dirty="0">
                <a:latin typeface="Times New Roman" panose="02020603050405020304" pitchFamily="18" charset="0"/>
                <a:cs typeface="Times New Roman" panose="02020603050405020304" pitchFamily="18" charset="0"/>
              </a:rPr>
              <a:t>Create a new Python module and name it GUI_StringVar.</a:t>
            </a:r>
            <a:r>
              <a:rPr sz="3171">
                <a:latin typeface="Times New Roman" panose="02020603050405020304" pitchFamily="18" charset="0"/>
                <a:cs typeface="Times New Roman" panose="02020603050405020304" pitchFamily="18" charset="0"/>
              </a:rPr>
              <a:t>py.</a:t>
            </a:r>
            <a:endParaRPr lang="en-US" sz="3171">
              <a:latin typeface="Times New Roman" panose="02020603050405020304" pitchFamily="18" charset="0"/>
              <a:cs typeface="Times New Roman" panose="02020603050405020304" pitchFamily="18" charset="0"/>
            </a:endParaRPr>
          </a:p>
          <a:p>
            <a:pPr marL="1106205" indent="-302512">
              <a:buAutoNum type="arabicPeriod"/>
              <a:tabLst>
                <a:tab pos="1106205" algn="l"/>
              </a:tabLst>
            </a:pPr>
            <a:endParaRPr sz="3171">
              <a:latin typeface="Times New Roman" panose="02020603050405020304" pitchFamily="18" charset="0"/>
              <a:cs typeface="Times New Roman" panose="02020603050405020304" pitchFamily="18" charset="0"/>
            </a:endParaRPr>
          </a:p>
          <a:p>
            <a:pPr marL="1106205" indent="-302512">
              <a:spcBef>
                <a:spcPts val="504"/>
              </a:spcBef>
              <a:buAutoNum type="arabicPeriod"/>
              <a:tabLst>
                <a:tab pos="1106205" algn="l"/>
              </a:tabLst>
            </a:pPr>
            <a:r>
              <a:rPr sz="3171" dirty="0">
                <a:latin typeface="Times New Roman" panose="02020603050405020304" pitchFamily="18" charset="0"/>
                <a:cs typeface="Times New Roman" panose="02020603050405020304" pitchFamily="18" charset="0"/>
              </a:rPr>
              <a:t>At the top of the GUI_StringVar.py module, import tkinter:</a:t>
            </a:r>
            <a:endParaRPr sz="3171">
              <a:latin typeface="Times New Roman" panose="02020603050405020304" pitchFamily="18" charset="0"/>
              <a:cs typeface="Times New Roman" panose="02020603050405020304" pitchFamily="18" charset="0"/>
            </a:endParaRPr>
          </a:p>
          <a:p>
            <a:pPr marL="1443709">
              <a:spcBef>
                <a:spcPts val="1707"/>
              </a:spcBef>
            </a:pPr>
            <a:r>
              <a:rPr sz="3171" dirty="0">
                <a:latin typeface="Times New Roman" panose="02020603050405020304" pitchFamily="18" charset="0"/>
                <a:cs typeface="Times New Roman" panose="02020603050405020304" pitchFamily="18" charset="0"/>
              </a:rPr>
              <a:t>import tkinter as tk</a:t>
            </a:r>
            <a:endParaRPr sz="3171">
              <a:latin typeface="Times New Roman" panose="02020603050405020304" pitchFamily="18" charset="0"/>
              <a:cs typeface="Times New Roman" panose="02020603050405020304" pitchFamily="18" charset="0"/>
            </a:endParaRPr>
          </a:p>
          <a:p>
            <a:pPr>
              <a:spcBef>
                <a:spcPts val="36"/>
              </a:spcBef>
            </a:pPr>
            <a:endParaRPr sz="3171">
              <a:latin typeface="Times New Roman" panose="02020603050405020304" pitchFamily="18" charset="0"/>
              <a:cs typeface="Times New Roman" panose="02020603050405020304" pitchFamily="18" charset="0"/>
            </a:endParaRPr>
          </a:p>
          <a:p>
            <a:pPr marL="1106205" indent="-302512">
              <a:buAutoNum type="arabicPeriod" startAt="3"/>
              <a:tabLst>
                <a:tab pos="1106205" algn="l"/>
              </a:tabLst>
            </a:pPr>
            <a:r>
              <a:rPr sz="3171" dirty="0">
                <a:latin typeface="Times New Roman" panose="02020603050405020304" pitchFamily="18" charset="0"/>
                <a:cs typeface="Times New Roman" panose="02020603050405020304" pitchFamily="18" charset="0"/>
              </a:rPr>
              <a:t>Create an instance of the tkinter class:</a:t>
            </a:r>
            <a:endParaRPr sz="3171">
              <a:latin typeface="Times New Roman" panose="02020603050405020304" pitchFamily="18" charset="0"/>
              <a:cs typeface="Times New Roman" panose="02020603050405020304" pitchFamily="18" charset="0"/>
            </a:endParaRPr>
          </a:p>
          <a:p>
            <a:pPr marL="1443709">
              <a:spcBef>
                <a:spcPts val="1707"/>
              </a:spcBef>
            </a:pPr>
            <a:r>
              <a:rPr sz="3171" dirty="0">
                <a:latin typeface="Times New Roman" panose="02020603050405020304" pitchFamily="18" charset="0"/>
                <a:cs typeface="Times New Roman" panose="02020603050405020304" pitchFamily="18" charset="0"/>
              </a:rPr>
              <a:t>win = tk.Tk()</a:t>
            </a:r>
            <a:endParaRPr sz="3171">
              <a:latin typeface="Times New Roman" panose="02020603050405020304" pitchFamily="18" charset="0"/>
              <a:cs typeface="Times New Roman" panose="02020603050405020304" pitchFamily="18" charset="0"/>
            </a:endParaRPr>
          </a:p>
        </p:txBody>
      </p:sp>
      <p:sp>
        <p:nvSpPr>
          <p:cNvPr id="11" name="object 2">
            <a:extLst>
              <a:ext uri="{FF2B5EF4-FFF2-40B4-BE49-F238E27FC236}">
                <a16:creationId xmlns:a16="http://schemas.microsoft.com/office/drawing/2014/main" id="{B0527F56-B706-828E-88CE-76867ACA66EC}"/>
              </a:ext>
            </a:extLst>
          </p:cNvPr>
          <p:cNvSpPr/>
          <p:nvPr/>
        </p:nvSpPr>
        <p:spPr>
          <a:xfrm>
            <a:off x="1280003" y="381000"/>
            <a:ext cx="9632809"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3200"/>
          </a:p>
        </p:txBody>
      </p:sp>
      <p:sp>
        <p:nvSpPr>
          <p:cNvPr id="12" name="object 3">
            <a:extLst>
              <a:ext uri="{FF2B5EF4-FFF2-40B4-BE49-F238E27FC236}">
                <a16:creationId xmlns:a16="http://schemas.microsoft.com/office/drawing/2014/main" id="{2C6586E9-8D55-C9E6-CD7D-36C9A4EC8B02}"/>
              </a:ext>
            </a:extLst>
          </p:cNvPr>
          <p:cNvSpPr txBox="1"/>
          <p:nvPr/>
        </p:nvSpPr>
        <p:spPr>
          <a:xfrm>
            <a:off x="1257424" y="17950"/>
            <a:ext cx="9621521" cy="296270"/>
          </a:xfrm>
          <a:prstGeom prst="rect">
            <a:avLst/>
          </a:prstGeom>
        </p:spPr>
        <p:txBody>
          <a:bodyPr vert="horz" wrap="square" lIns="0" tIns="22577" rIns="0" bIns="0" rtlCol="0">
            <a:spAutoFit/>
          </a:bodyPr>
          <a:lstStyle/>
          <a:p>
            <a:pPr marL="79015">
              <a:spcBef>
                <a:spcPts val="177"/>
              </a:spcBef>
              <a:tabLst>
                <a:tab pos="8699509" algn="l"/>
              </a:tabLst>
            </a:pPr>
            <a:r>
              <a:rPr sz="1777" i="1" dirty="0">
                <a:latin typeface="Palatino Linotype"/>
                <a:cs typeface="Palatino Linotype"/>
              </a:rPr>
              <a:t>Data and Classes	</a:t>
            </a:r>
            <a:r>
              <a:rPr sz="1777" i="1">
                <a:latin typeface="Palatino Linotype"/>
                <a:cs typeface="Palatino Linotype"/>
              </a:rPr>
              <a:t>Chapter 4</a:t>
            </a:r>
            <a:endParaRPr sz="1777">
              <a:latin typeface="Palatino Linotype"/>
              <a:cs typeface="Palatino Linotype"/>
            </a:endParaRPr>
          </a:p>
        </p:txBody>
      </p:sp>
      <p:sp>
        <p:nvSpPr>
          <p:cNvPr id="2" name="Slide Number Placeholder 1">
            <a:extLst>
              <a:ext uri="{FF2B5EF4-FFF2-40B4-BE49-F238E27FC236}">
                <a16:creationId xmlns:a16="http://schemas.microsoft.com/office/drawing/2014/main" id="{7D920E60-1A19-3525-414B-3CD1D049A16C}"/>
              </a:ext>
            </a:extLst>
          </p:cNvPr>
          <p:cNvSpPr>
            <a:spLocks noGrp="1"/>
          </p:cNvSpPr>
          <p:nvPr>
            <p:ph type="sldNum" sz="quarter" idx="7"/>
          </p:nvPr>
        </p:nvSpPr>
        <p:spPr/>
        <p:txBody>
          <a:bodyPr/>
          <a:lstStyle/>
          <a:p>
            <a:pPr marL="22577">
              <a:lnSpc>
                <a:spcPts val="2169"/>
              </a:lnSpc>
            </a:pPr>
            <a:r>
              <a:rPr lang="en-US"/>
              <a:t>[</a:t>
            </a:r>
            <a:r>
              <a:rPr lang="en-US" spc="-53"/>
              <a:t> </a:t>
            </a:r>
            <a:fld id="{81D60167-4931-47E6-BA6A-407CBD079E47}" type="slidenum">
              <a:rPr smtClean="0"/>
              <a:pPr marL="22577">
                <a:lnSpc>
                  <a:spcPts val="2169"/>
                </a:lnSpc>
              </a:pPr>
              <a:t>9</a:t>
            </a:fld>
            <a:r>
              <a:rPr spc="-53"/>
              <a:t> </a:t>
            </a:r>
            <a:r>
              <a:t>]</a:t>
            </a:r>
            <a:endParaRPr dirty="0"/>
          </a:p>
        </p:txBody>
      </p:sp>
    </p:spTree>
    <p:extLst>
      <p:ext uri="{BB962C8B-B14F-4D97-AF65-F5344CB8AC3E}">
        <p14:creationId xmlns:p14="http://schemas.microsoft.com/office/powerpoint/2010/main" val="72783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4530</Words>
  <Application>Microsoft Office PowerPoint</Application>
  <PresentationFormat>Widescreen</PresentationFormat>
  <Paragraphs>505</Paragraphs>
  <Slides>56</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Lucida Console</vt:lpstr>
      <vt:lpstr>Lucida Sans</vt:lpstr>
      <vt:lpstr>Palatino Linotype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4_ How coding in classes can improve the GUI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do 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 Huck</dc:creator>
  <cp:lastModifiedBy>Linh Nguyen Thi My</cp:lastModifiedBy>
  <cp:revision>103</cp:revision>
  <dcterms:created xsi:type="dcterms:W3CDTF">2022-05-10T06:24:05Z</dcterms:created>
  <dcterms:modified xsi:type="dcterms:W3CDTF">2022-12-28T11:28:02Z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2022-05-10T00:00:00Z</vt:filetime>
  </property>
  <property fmtid="{D5CDD505-2E9C-101B-9397-08002B2CF9AE}" pid="3" name="LastSaved">
    <vt:filetime>2022-05-10T00:00:00Z</vt:filetime>
  </property>
</Properties>
</file>