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000"/>
    <a:srgbClr val="DAE3F3"/>
    <a:srgbClr val="E2A075"/>
    <a:srgbClr val="DFB091"/>
    <a:srgbClr val="DF522A"/>
    <a:srgbClr val="ED7D31"/>
    <a:srgbClr val="2E7D32"/>
    <a:srgbClr val="EAC6BB"/>
    <a:srgbClr val="F2F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D66F3-0484-42F8-A67B-67579B19516B}" type="datetimeFigureOut">
              <a:rPr lang="en-US" smtClean="0"/>
              <a:t>27/11/2019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C104C-DB8A-4E66-AE7A-2C49488CE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188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DF856-AF94-46B3-BD58-114BDADE0980}" type="datetimeFigureOut">
              <a:rPr lang="en-US" smtClean="0"/>
              <a:t>27/11/2019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FEF87-16D1-46DD-9FC9-8ED190CA9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793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614B-3AA8-4F2C-846F-F08EB9975ED7}" type="datetime1">
              <a:rPr lang="en-US" smtClean="0"/>
              <a:t>27/11/2019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Fasttrack- Đi học như đi làm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9CE-4D54-4AA1-8A93-33E7FE3F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0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E868-5CA1-45E6-BCC2-A07683006F74}" type="datetime1">
              <a:rPr lang="en-US" smtClean="0"/>
              <a:t>27/11/2019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Fasttrack- Đi học như đi làm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9CE-4D54-4AA1-8A93-33E7FE3F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4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8FE3-2A0A-436F-9537-855FC7E9A117}" type="datetime1">
              <a:rPr lang="en-US" smtClean="0"/>
              <a:t>27/11/2019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Fasttrack- Đi học như đi làm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9CE-4D54-4AA1-8A93-33E7FE3F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6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53C-8D45-4AD3-937D-05741A5B9A3A}" type="datetime1">
              <a:rPr lang="en-US" smtClean="0"/>
              <a:t>27/11/2019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Fasttrack- Đi học như đi làm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9CE-4D54-4AA1-8A93-33E7FE3F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9004-99A4-4764-9126-1B4EC6A54698}" type="datetime1">
              <a:rPr lang="en-US" smtClean="0"/>
              <a:t>27/11/2019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Fasttrack- Đi học như đi làm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9CE-4D54-4AA1-8A93-33E7FE3F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0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8C3-3DA8-4ABF-97E9-0DC051B91DC3}" type="datetime1">
              <a:rPr lang="en-US" smtClean="0"/>
              <a:t>27/11/2019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Fasttrack- Đi học như đi làm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9CE-4D54-4AA1-8A93-33E7FE3F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0FFF-C8FA-45BF-8C77-3403AE6B70BB}" type="datetime1">
              <a:rPr lang="en-US" smtClean="0"/>
              <a:t>27/11/2019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Fasttrack- Đi học như đi làm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9CE-4D54-4AA1-8A93-33E7FE3F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9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85F9-5CEA-4EF9-A82A-8EA3938E0E43}" type="datetime1">
              <a:rPr lang="en-US" smtClean="0"/>
              <a:t>27/11/2019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Fasttrack- Đi học như đi làm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9CE-4D54-4AA1-8A93-33E7FE3F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7FE1-477B-4241-88F1-1F1B5519933F}" type="datetime1">
              <a:rPr lang="en-US" smtClean="0"/>
              <a:t>27/11/2019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Fasttrack- Đi học như đi làm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9CE-4D54-4AA1-8A93-33E7FE3F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FD2-95A6-40AD-9DFC-B529EFBF8B71}" type="datetime1">
              <a:rPr lang="en-US" smtClean="0"/>
              <a:t>27/11/2019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Fasttrack- Đi học như đi làm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9CE-4D54-4AA1-8A93-33E7FE3F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1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27F-2181-4D9A-8A78-9B349247446F}" type="datetime1">
              <a:rPr lang="en-US" smtClean="0"/>
              <a:t>27/11/2019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Fasttrack- Đi học như đi làm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9CE-4D54-4AA1-8A93-33E7FE3F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1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41BC0-B4E8-4C30-8513-417936ED8171}" type="datetime1">
              <a:rPr lang="en-US" smtClean="0"/>
              <a:t>27/11/2019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Fasttrack- Đi học như đi làm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39CE-4D54-4AA1-8A93-33E7FE3F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6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75539" y="206457"/>
            <a:ext cx="717215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FastTrack</a:t>
            </a:r>
            <a:endParaRPr lang="en-US" sz="9600" b="1" dirty="0">
              <a:ln w="0"/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587" y="90197"/>
            <a:ext cx="2403764" cy="24037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9869" y="6492874"/>
            <a:ext cx="2743200" cy="365125"/>
          </a:xfrm>
        </p:spPr>
        <p:txBody>
          <a:bodyPr/>
          <a:lstStyle/>
          <a:p>
            <a:fld id="{6A4039CE-4D54-4AA1-8A93-33E7FE3F4566}" type="slidenum">
              <a:rPr lang="en-US" sz="1600" smtClean="0"/>
              <a:t>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614" y="3735526"/>
            <a:ext cx="6191250" cy="2857500"/>
          </a:xfrm>
          <a:prstGeom prst="rect">
            <a:avLst/>
          </a:prstGeom>
        </p:spPr>
      </p:pic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Fasttrack- Đi học như đi làm</a:t>
            </a:r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97" y="6436794"/>
            <a:ext cx="312464" cy="312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49476" y="2047935"/>
            <a:ext cx="602428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</a:rPr>
              <a:t>Dự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án</a:t>
            </a:r>
            <a:r>
              <a:rPr lang="en-US" sz="4000" dirty="0" smtClean="0">
                <a:solidFill>
                  <a:srgbClr val="FF0000"/>
                </a:solidFill>
              </a:rPr>
              <a:t> : </a:t>
            </a:r>
            <a:r>
              <a:rPr lang="en-US" sz="4000" dirty="0" err="1" smtClean="0">
                <a:solidFill>
                  <a:srgbClr val="FF0000"/>
                </a:solidFill>
              </a:rPr>
              <a:t>Trang</a:t>
            </a:r>
            <a:r>
              <a:rPr lang="en-US" sz="4000" dirty="0" smtClean="0">
                <a:solidFill>
                  <a:srgbClr val="FF0000"/>
                </a:solidFill>
              </a:rPr>
              <a:t> web </a:t>
            </a:r>
            <a:r>
              <a:rPr lang="en-US" sz="4000" dirty="0" err="1" smtClean="0">
                <a:solidFill>
                  <a:srgbClr val="FF0000"/>
                </a:solidFill>
              </a:rPr>
              <a:t>Nhà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Đất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8600" y="4985206"/>
            <a:ext cx="728830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Thực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hiện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Nguyễn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Xuân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Huy 1900204</a:t>
            </a:r>
          </a:p>
        </p:txBody>
      </p:sp>
    </p:spTree>
    <p:extLst>
      <p:ext uri="{BB962C8B-B14F-4D97-AF65-F5344CB8AC3E}">
        <p14:creationId xmlns:p14="http://schemas.microsoft.com/office/powerpoint/2010/main" val="2636463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Fasttrack- Đi học như đi làm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9CE-4D54-4AA1-8A93-33E7FE3F4566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40506" y="1187116"/>
            <a:ext cx="597167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latin typeface="Great Fighter" pitchFamily="2" charset="0"/>
              </a:rPr>
              <a:t>End</a:t>
            </a:r>
            <a:endParaRPr lang="en-US" sz="23900" dirty="0">
              <a:latin typeface="Great Figh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558305" y="2223358"/>
            <a:ext cx="1591582" cy="1866900"/>
            <a:chOff x="10189154" y="2223358"/>
            <a:chExt cx="1591582" cy="1866900"/>
          </a:xfrm>
        </p:grpSpPr>
        <p:sp>
          <p:nvSpPr>
            <p:cNvPr id="137" name="Rectangle: Top Corners Rounded 11">
              <a:extLst>
                <a:ext uri="{FF2B5EF4-FFF2-40B4-BE49-F238E27FC236}">
                  <a16:creationId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10189154" y="2223358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9067" y="2337446"/>
              <a:ext cx="691756" cy="810583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7516810" y="2216892"/>
            <a:ext cx="1591582" cy="1866900"/>
            <a:chOff x="8216249" y="2223358"/>
            <a:chExt cx="1591582" cy="1866900"/>
          </a:xfrm>
        </p:grpSpPr>
        <p:sp>
          <p:nvSpPr>
            <p:cNvPr id="131" name="Rectangle: Top Corners Rounded 11">
              <a:extLst>
                <a:ext uri="{FF2B5EF4-FFF2-40B4-BE49-F238E27FC236}">
                  <a16:creationId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8216249" y="2223358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D9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499" y="2331551"/>
              <a:ext cx="792207" cy="9142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3109950" y="2216892"/>
            <a:ext cx="1591582" cy="1866900"/>
            <a:chOff x="2297534" y="2223358"/>
            <a:chExt cx="1591582" cy="1866900"/>
          </a:xfrm>
        </p:grpSpPr>
        <p:sp>
          <p:nvSpPr>
            <p:cNvPr id="95" name="Rectangle: Top Corners Rounded 11">
              <a:extLst>
                <a:ext uri="{FF2B5EF4-FFF2-40B4-BE49-F238E27FC236}">
                  <a16:creationId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2297534" y="2223358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8937" y="2352386"/>
              <a:ext cx="888773" cy="888773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916652" y="2223358"/>
            <a:ext cx="1591582" cy="1866900"/>
            <a:chOff x="324629" y="2223358"/>
            <a:chExt cx="1591582" cy="1866900"/>
          </a:xfrm>
        </p:grpSpPr>
        <p:sp>
          <p:nvSpPr>
            <p:cNvPr id="64" name="Rectangle: Top Corners Rounded 11">
              <a:extLst>
                <a:ext uri="{FF2B5EF4-FFF2-40B4-BE49-F238E27FC236}">
                  <a16:creationId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324629" y="2223358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714" y="2331551"/>
              <a:ext cx="867409" cy="86740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5308022" y="2228514"/>
            <a:ext cx="1591582" cy="1866900"/>
            <a:chOff x="6243344" y="2223358"/>
            <a:chExt cx="1591582" cy="1866900"/>
          </a:xfrm>
        </p:grpSpPr>
        <p:sp>
          <p:nvSpPr>
            <p:cNvPr id="125" name="Rectangle: Top Corners Rounded 11">
              <a:extLst>
                <a:ext uri="{FF2B5EF4-FFF2-40B4-BE49-F238E27FC236}">
                  <a16:creationId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6243344" y="2223358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5794" y="2322134"/>
              <a:ext cx="866681" cy="866681"/>
            </a:xfrm>
            <a:prstGeom prst="rect">
              <a:avLst/>
            </a:prstGeom>
          </p:spPr>
        </p:pic>
      </p:grpSp>
      <p:sp>
        <p:nvSpPr>
          <p:cNvPr id="127" name="Freeform: Shape 10">
            <a:extLst>
              <a:ext uri="{FF2B5EF4-FFF2-40B4-BE49-F238E27FC236}">
                <a16:creationId xmlns:a16="http://schemas.microsoft.com/office/drawing/2014/main" id="{BA10DECE-FB54-4F98-9472-6CE168F86075}"/>
              </a:ext>
            </a:extLst>
          </p:cNvPr>
          <p:cNvSpPr/>
          <p:nvPr/>
        </p:nvSpPr>
        <p:spPr>
          <a:xfrm flipV="1">
            <a:off x="5308022" y="3148406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297307" y="3763839"/>
            <a:ext cx="1591582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Java</a:t>
            </a:r>
          </a:p>
          <a:p>
            <a:pPr algn="ctr"/>
            <a:r>
              <a:rPr lang="en-US" sz="40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Script</a:t>
            </a:r>
            <a:endParaRPr lang="en-US" sz="40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33" name="Freeform: Shape 10">
            <a:extLst>
              <a:ext uri="{FF2B5EF4-FFF2-40B4-BE49-F238E27FC236}">
                <a16:creationId xmlns:a16="http://schemas.microsoft.com/office/drawing/2014/main" id="{BA10DECE-FB54-4F98-9472-6CE168F86075}"/>
              </a:ext>
            </a:extLst>
          </p:cNvPr>
          <p:cNvSpPr/>
          <p:nvPr/>
        </p:nvSpPr>
        <p:spPr>
          <a:xfrm flipV="1">
            <a:off x="7516810" y="313678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7516810" y="4102392"/>
            <a:ext cx="1591582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5D9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sz="3600" b="1" dirty="0" smtClean="0">
              <a:solidFill>
                <a:srgbClr val="5D9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Freeform: Shape 10">
            <a:extLst>
              <a:ext uri="{FF2B5EF4-FFF2-40B4-BE49-F238E27FC236}">
                <a16:creationId xmlns:a16="http://schemas.microsoft.com/office/drawing/2014/main" id="{BA10DECE-FB54-4F98-9472-6CE168F86075}"/>
              </a:ext>
            </a:extLst>
          </p:cNvPr>
          <p:cNvSpPr/>
          <p:nvPr/>
        </p:nvSpPr>
        <p:spPr>
          <a:xfrm flipV="1">
            <a:off x="916652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89413" y="4072502"/>
            <a:ext cx="1446055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HTML</a:t>
            </a:r>
            <a:endParaRPr lang="en-US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82320AA8-1E5E-496F-9945-24C0399B8D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2" y="5149814"/>
            <a:ext cx="932120" cy="932120"/>
          </a:xfrm>
          <a:prstGeom prst="rect">
            <a:avLst/>
          </a:prstGeom>
        </p:spPr>
      </p:pic>
      <p:sp>
        <p:nvSpPr>
          <p:cNvPr id="97" name="Freeform: Shape 10">
            <a:extLst>
              <a:ext uri="{FF2B5EF4-FFF2-40B4-BE49-F238E27FC236}">
                <a16:creationId xmlns:a16="http://schemas.microsoft.com/office/drawing/2014/main" id="{BA10DECE-FB54-4F98-9472-6CE168F86075}"/>
              </a:ext>
            </a:extLst>
          </p:cNvPr>
          <p:cNvSpPr/>
          <p:nvPr/>
        </p:nvSpPr>
        <p:spPr>
          <a:xfrm flipV="1">
            <a:off x="3109950" y="313678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401003" y="4064452"/>
            <a:ext cx="1300529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CSS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82320AA8-1E5E-496F-9945-24C0399B8D1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2E7D32"/>
              </a:clrFrom>
              <a:clrTo>
                <a:srgbClr val="2E7D32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562" y="5143348"/>
            <a:ext cx="932120" cy="932120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82320AA8-1E5E-496F-9945-24C0399B8D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147" y="5143348"/>
            <a:ext cx="932120" cy="932120"/>
          </a:xfrm>
          <a:prstGeom prst="rect">
            <a:avLst/>
          </a:prstGeom>
        </p:spPr>
      </p:pic>
      <p:sp>
        <p:nvSpPr>
          <p:cNvPr id="139" name="Freeform: Shape 10">
            <a:extLst>
              <a:ext uri="{FF2B5EF4-FFF2-40B4-BE49-F238E27FC236}">
                <a16:creationId xmlns:a16="http://schemas.microsoft.com/office/drawing/2014/main" id="{BA10DECE-FB54-4F98-9472-6CE168F86075}"/>
              </a:ext>
            </a:extLst>
          </p:cNvPr>
          <p:cNvSpPr/>
          <p:nvPr/>
        </p:nvSpPr>
        <p:spPr>
          <a:xfrm flipV="1">
            <a:off x="9558305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9478179" y="3944296"/>
            <a:ext cx="1751834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BOOTS TRAP</a:t>
            </a:r>
            <a:endParaRPr lang="en-US" sz="2800" b="1" dirty="0" smtClean="0">
              <a:solidFill>
                <a:srgbClr val="7F7F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82320AA8-1E5E-496F-9945-24C0399B8D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36" y="5149814"/>
            <a:ext cx="932120" cy="93212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E45F41EB-76B8-4D33-BDB3-4A3E0743A12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13" y="5154970"/>
            <a:ext cx="905770" cy="905768"/>
          </a:xfrm>
          <a:prstGeom prst="rect">
            <a:avLst/>
          </a:prstGeom>
        </p:spPr>
      </p:pic>
      <p:sp>
        <p:nvSpPr>
          <p:cNvPr id="173" name="Rectangle 172"/>
          <p:cNvSpPr/>
          <p:nvPr/>
        </p:nvSpPr>
        <p:spPr>
          <a:xfrm>
            <a:off x="2355747" y="91411"/>
            <a:ext cx="7091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Các</a:t>
            </a:r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5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công</a:t>
            </a:r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5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nghệ</a:t>
            </a:r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5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sử</a:t>
            </a:r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5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dụng</a:t>
            </a:r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: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3530072" y="896211"/>
            <a:ext cx="4599921" cy="289775"/>
            <a:chOff x="3530072" y="896211"/>
            <a:chExt cx="4599921" cy="289775"/>
          </a:xfrm>
        </p:grpSpPr>
        <p:sp>
          <p:nvSpPr>
            <p:cNvPr id="174" name="Freeform 18">
              <a:extLst>
                <a:ext uri="{FF2B5EF4-FFF2-40B4-BE49-F238E27FC236}">
                  <a16:creationId xmlns:a16="http://schemas.microsoft.com/office/drawing/2014/main" id="{58BF11B7-AAB1-4829-8E58-F2A39705A491}"/>
                </a:ext>
              </a:extLst>
            </p:cNvPr>
            <p:cNvSpPr/>
            <p:nvPr/>
          </p:nvSpPr>
          <p:spPr>
            <a:xfrm>
              <a:off x="3530072" y="896211"/>
              <a:ext cx="359044" cy="289775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Freeform 18">
              <a:extLst>
                <a:ext uri="{FF2B5EF4-FFF2-40B4-BE49-F238E27FC236}">
                  <a16:creationId xmlns:a16="http://schemas.microsoft.com/office/drawing/2014/main" id="{58BF11B7-AAB1-4829-8E58-F2A39705A491}"/>
                </a:ext>
              </a:extLst>
            </p:cNvPr>
            <p:cNvSpPr/>
            <p:nvPr/>
          </p:nvSpPr>
          <p:spPr>
            <a:xfrm>
              <a:off x="3954160" y="896211"/>
              <a:ext cx="359044" cy="289775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9" name="Freeform 18">
              <a:extLst>
                <a:ext uri="{FF2B5EF4-FFF2-40B4-BE49-F238E27FC236}">
                  <a16:creationId xmlns:a16="http://schemas.microsoft.com/office/drawing/2014/main" id="{58BF11B7-AAB1-4829-8E58-F2A39705A491}"/>
                </a:ext>
              </a:extLst>
            </p:cNvPr>
            <p:cNvSpPr/>
            <p:nvPr/>
          </p:nvSpPr>
          <p:spPr>
            <a:xfrm>
              <a:off x="4378248" y="896211"/>
              <a:ext cx="359044" cy="289775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0" name="Freeform 18">
              <a:extLst>
                <a:ext uri="{FF2B5EF4-FFF2-40B4-BE49-F238E27FC236}">
                  <a16:creationId xmlns:a16="http://schemas.microsoft.com/office/drawing/2014/main" id="{58BF11B7-AAB1-4829-8E58-F2A39705A491}"/>
                </a:ext>
              </a:extLst>
            </p:cNvPr>
            <p:cNvSpPr/>
            <p:nvPr/>
          </p:nvSpPr>
          <p:spPr>
            <a:xfrm>
              <a:off x="4802336" y="896211"/>
              <a:ext cx="359044" cy="289775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58BF11B7-AAB1-4829-8E58-F2A39705A491}"/>
                </a:ext>
              </a:extLst>
            </p:cNvPr>
            <p:cNvSpPr/>
            <p:nvPr/>
          </p:nvSpPr>
          <p:spPr>
            <a:xfrm>
              <a:off x="5226424" y="896211"/>
              <a:ext cx="359044" cy="289775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2" name="Freeform 18">
              <a:extLst>
                <a:ext uri="{FF2B5EF4-FFF2-40B4-BE49-F238E27FC236}">
                  <a16:creationId xmlns:a16="http://schemas.microsoft.com/office/drawing/2014/main" id="{58BF11B7-AAB1-4829-8E58-F2A39705A491}"/>
                </a:ext>
              </a:extLst>
            </p:cNvPr>
            <p:cNvSpPr/>
            <p:nvPr/>
          </p:nvSpPr>
          <p:spPr>
            <a:xfrm>
              <a:off x="5650512" y="896211"/>
              <a:ext cx="359044" cy="289775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3" name="Freeform 18">
              <a:extLst>
                <a:ext uri="{FF2B5EF4-FFF2-40B4-BE49-F238E27FC236}">
                  <a16:creationId xmlns:a16="http://schemas.microsoft.com/office/drawing/2014/main" id="{58BF11B7-AAB1-4829-8E58-F2A39705A491}"/>
                </a:ext>
              </a:extLst>
            </p:cNvPr>
            <p:cNvSpPr/>
            <p:nvPr/>
          </p:nvSpPr>
          <p:spPr>
            <a:xfrm>
              <a:off x="6074600" y="896211"/>
              <a:ext cx="359044" cy="289775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4" name="Freeform 18">
              <a:extLst>
                <a:ext uri="{FF2B5EF4-FFF2-40B4-BE49-F238E27FC236}">
                  <a16:creationId xmlns:a16="http://schemas.microsoft.com/office/drawing/2014/main" id="{58BF11B7-AAB1-4829-8E58-F2A39705A491}"/>
                </a:ext>
              </a:extLst>
            </p:cNvPr>
            <p:cNvSpPr/>
            <p:nvPr/>
          </p:nvSpPr>
          <p:spPr>
            <a:xfrm>
              <a:off x="6498688" y="896211"/>
              <a:ext cx="359044" cy="289775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5" name="Freeform 18">
              <a:extLst>
                <a:ext uri="{FF2B5EF4-FFF2-40B4-BE49-F238E27FC236}">
                  <a16:creationId xmlns:a16="http://schemas.microsoft.com/office/drawing/2014/main" id="{58BF11B7-AAB1-4829-8E58-F2A39705A491}"/>
                </a:ext>
              </a:extLst>
            </p:cNvPr>
            <p:cNvSpPr/>
            <p:nvPr/>
          </p:nvSpPr>
          <p:spPr>
            <a:xfrm>
              <a:off x="6922776" y="896211"/>
              <a:ext cx="359044" cy="289775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6" name="Freeform 18">
              <a:extLst>
                <a:ext uri="{FF2B5EF4-FFF2-40B4-BE49-F238E27FC236}">
                  <a16:creationId xmlns:a16="http://schemas.microsoft.com/office/drawing/2014/main" id="{58BF11B7-AAB1-4829-8E58-F2A39705A491}"/>
                </a:ext>
              </a:extLst>
            </p:cNvPr>
            <p:cNvSpPr/>
            <p:nvPr/>
          </p:nvSpPr>
          <p:spPr>
            <a:xfrm>
              <a:off x="7346864" y="896211"/>
              <a:ext cx="359044" cy="289775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7" name="Freeform 18">
              <a:extLst>
                <a:ext uri="{FF2B5EF4-FFF2-40B4-BE49-F238E27FC236}">
                  <a16:creationId xmlns:a16="http://schemas.microsoft.com/office/drawing/2014/main" id="{58BF11B7-AAB1-4829-8E58-F2A39705A491}"/>
                </a:ext>
              </a:extLst>
            </p:cNvPr>
            <p:cNvSpPr/>
            <p:nvPr/>
          </p:nvSpPr>
          <p:spPr>
            <a:xfrm>
              <a:off x="7770949" y="896211"/>
              <a:ext cx="359044" cy="289775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6" name="Slide Number Placeholder 1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9CE-4D54-4AA1-8A93-33E7FE3F4566}" type="slidenum">
              <a:rPr lang="en-US" smtClean="0"/>
              <a:t>2</a:t>
            </a:fld>
            <a:endParaRPr lang="en-US"/>
          </a:p>
        </p:txBody>
      </p:sp>
      <p:sp>
        <p:nvSpPr>
          <p:cNvPr id="197" name="Footer Placeholder 19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Fasttrack- Đi học như đi làm</a:t>
            </a:r>
            <a:endParaRPr lang="en-US" dirty="0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919" y="6409011"/>
            <a:ext cx="312464" cy="3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7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5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38" grpId="0"/>
      <p:bldP spid="133" grpId="0" animBg="1"/>
      <p:bldP spid="145" grpId="0"/>
      <p:bldP spid="61" grpId="0" animBg="1"/>
      <p:bldP spid="37" grpId="0"/>
      <p:bldP spid="97" grpId="0" animBg="1"/>
      <p:bldP spid="99" grpId="0"/>
      <p:bldP spid="139" grpId="0" animBg="1"/>
      <p:bldP spid="1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Fasttrack- Đi học như đi làm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4784" y="500859"/>
            <a:ext cx="70824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Các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thành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phần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dự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án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: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w Cen MT" panose="020B06020201040206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768" y="6409011"/>
            <a:ext cx="312464" cy="312464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278683" y="2902066"/>
            <a:ext cx="1941342" cy="2030181"/>
            <a:chOff x="1967244" y="2923862"/>
            <a:chExt cx="1941342" cy="20301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FD16315-FEAF-46FC-9675-CB642BB1A557}"/>
                </a:ext>
              </a:extLst>
            </p:cNvPr>
            <p:cNvSpPr/>
            <p:nvPr/>
          </p:nvSpPr>
          <p:spPr>
            <a:xfrm>
              <a:off x="1967244" y="2923862"/>
              <a:ext cx="1941342" cy="203018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0051" y="3478444"/>
              <a:ext cx="17606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Trang</a:t>
              </a:r>
              <a:r>
                <a:rPr lang="en-US" sz="2400" b="1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chủ</a:t>
              </a:r>
              <a:r>
                <a:rPr lang="en-US" sz="2400" b="1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trang</a:t>
              </a:r>
              <a:r>
                <a:rPr lang="en-US" sz="2400" b="1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web</a:t>
              </a:r>
              <a:endPara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166615" y="576948"/>
            <a:ext cx="2786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33568" y="2842962"/>
            <a:ext cx="2452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333569" y="1723161"/>
            <a:ext cx="2452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b="1" dirty="0" smtClean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b="1" dirty="0" smtClean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endParaRPr lang="en-US" sz="2400" b="1" dirty="0">
              <a:solidFill>
                <a:srgbClr val="70AD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126468" y="363735"/>
            <a:ext cx="945886" cy="945886"/>
            <a:chOff x="7953074" y="1183379"/>
            <a:chExt cx="1146212" cy="1146212"/>
          </a:xfrm>
          <a:solidFill>
            <a:srgbClr val="FFC000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56B1A4B-E1A2-41A8-81E6-13F865C9FEAE}"/>
                </a:ext>
              </a:extLst>
            </p:cNvPr>
            <p:cNvSpPr/>
            <p:nvPr/>
          </p:nvSpPr>
          <p:spPr>
            <a:xfrm>
              <a:off x="7953074" y="1183379"/>
              <a:ext cx="1146212" cy="11462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9089" y="1315268"/>
              <a:ext cx="882434" cy="882434"/>
            </a:xfrm>
            <a:prstGeom prst="rect">
              <a:avLst/>
            </a:prstGeom>
            <a:grpFill/>
          </p:spPr>
        </p:pic>
      </p:grpSp>
      <p:sp>
        <p:nvSpPr>
          <p:cNvPr id="3" name="TextBox 2"/>
          <p:cNvSpPr txBox="1"/>
          <p:nvPr/>
        </p:nvSpPr>
        <p:spPr>
          <a:xfrm>
            <a:off x="1310520" y="1738017"/>
            <a:ext cx="1907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reat Fighter" pitchFamily="2" charset="0"/>
              </a:rPr>
              <a:t>navbar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Great Fighter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2523" y="2496200"/>
            <a:ext cx="1907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reat Fighter" pitchFamily="2" charset="0"/>
              </a:rPr>
              <a:t>Slide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Great Fighter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69" y="3224659"/>
            <a:ext cx="248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reat Fighter" pitchFamily="2" charset="0"/>
              </a:rPr>
              <a:t>Carousel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Great Fighter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765" y="4120443"/>
            <a:ext cx="3844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reat Fighter" pitchFamily="2" charset="0"/>
              </a:rPr>
              <a:t>List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reat Fighter" pitchFamily="2" charset="0"/>
              </a:rPr>
              <a:t>mua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reat Fighter" pitchFamily="2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reat Fighter" pitchFamily="2" charset="0"/>
              </a:rPr>
              <a:t>bán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Great Fighter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1066" y="4902234"/>
            <a:ext cx="332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reat Fighter" pitchFamily="2" charset="0"/>
              </a:rPr>
              <a:t>Tin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reat Fighter" pitchFamily="2" charset="0"/>
              </a:rPr>
              <a:t>tức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reat Fighter" pitchFamily="2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reat Fighter" pitchFamily="2" charset="0"/>
              </a:rPr>
              <a:t>bds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Great Fighter" pitchFamily="2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8139568" y="1472248"/>
            <a:ext cx="945886" cy="945886"/>
            <a:chOff x="7953074" y="1183379"/>
            <a:chExt cx="1146212" cy="1146212"/>
          </a:xfrm>
          <a:solidFill>
            <a:schemeClr val="accent6"/>
          </a:solidFill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56B1A4B-E1A2-41A8-81E6-13F865C9FEAE}"/>
                </a:ext>
              </a:extLst>
            </p:cNvPr>
            <p:cNvSpPr/>
            <p:nvPr/>
          </p:nvSpPr>
          <p:spPr>
            <a:xfrm>
              <a:off x="7953074" y="1183379"/>
              <a:ext cx="1146212" cy="11462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9089" y="1315268"/>
              <a:ext cx="882434" cy="882434"/>
            </a:xfrm>
            <a:prstGeom prst="rect">
              <a:avLst/>
            </a:prstGeom>
            <a:grpFill/>
          </p:spPr>
        </p:pic>
      </p:grpSp>
      <p:grpSp>
        <p:nvGrpSpPr>
          <p:cNvPr id="62" name="Group 61"/>
          <p:cNvGrpSpPr/>
          <p:nvPr/>
        </p:nvGrpSpPr>
        <p:grpSpPr>
          <a:xfrm>
            <a:off x="8126468" y="2609657"/>
            <a:ext cx="945886" cy="945886"/>
            <a:chOff x="7953074" y="1183379"/>
            <a:chExt cx="1146212" cy="1146212"/>
          </a:xfrm>
          <a:solidFill>
            <a:schemeClr val="bg1"/>
          </a:solidFill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56B1A4B-E1A2-41A8-81E6-13F865C9FEAE}"/>
                </a:ext>
              </a:extLst>
            </p:cNvPr>
            <p:cNvSpPr/>
            <p:nvPr/>
          </p:nvSpPr>
          <p:spPr>
            <a:xfrm>
              <a:off x="7953074" y="1183379"/>
              <a:ext cx="1146212" cy="11462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9089" y="1315268"/>
              <a:ext cx="882434" cy="882434"/>
            </a:xfrm>
            <a:prstGeom prst="rect">
              <a:avLst/>
            </a:prstGeom>
            <a:grpFill/>
          </p:spPr>
        </p:pic>
      </p:grpSp>
      <p:grpSp>
        <p:nvGrpSpPr>
          <p:cNvPr id="65" name="Group 64"/>
          <p:cNvGrpSpPr/>
          <p:nvPr/>
        </p:nvGrpSpPr>
        <p:grpSpPr>
          <a:xfrm>
            <a:off x="8105608" y="3747066"/>
            <a:ext cx="945886" cy="945886"/>
            <a:chOff x="7953074" y="1183379"/>
            <a:chExt cx="1146212" cy="1146212"/>
          </a:xfrm>
          <a:solidFill>
            <a:srgbClr val="FFFF00"/>
          </a:solidFill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56B1A4B-E1A2-41A8-81E6-13F865C9FEAE}"/>
                </a:ext>
              </a:extLst>
            </p:cNvPr>
            <p:cNvSpPr/>
            <p:nvPr/>
          </p:nvSpPr>
          <p:spPr>
            <a:xfrm>
              <a:off x="7953074" y="1183379"/>
              <a:ext cx="1146212" cy="11462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9089" y="1315268"/>
              <a:ext cx="882434" cy="882434"/>
            </a:xfrm>
            <a:prstGeom prst="rect">
              <a:avLst/>
            </a:prstGeom>
            <a:grpFill/>
          </p:spPr>
        </p:pic>
      </p:grpSp>
      <p:sp>
        <p:nvSpPr>
          <p:cNvPr id="74" name="TextBox 73"/>
          <p:cNvSpPr txBox="1"/>
          <p:nvPr/>
        </p:nvSpPr>
        <p:spPr>
          <a:xfrm>
            <a:off x="9333567" y="3989175"/>
            <a:ext cx="2452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</a:t>
            </a:r>
            <a:r>
              <a:rPr 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43042" y="5499848"/>
            <a:ext cx="1620040" cy="627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997552" y="5499847"/>
            <a:ext cx="1620040" cy="627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register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0717" y="3316170"/>
            <a:ext cx="1906682" cy="110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Responsive</a:t>
            </a:r>
            <a:endParaRPr lang="en-US" sz="3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979024" y="2091960"/>
            <a:ext cx="558245" cy="81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073153" y="4693024"/>
            <a:ext cx="792102" cy="54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31659" y="3855904"/>
            <a:ext cx="510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49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75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0"/>
      <p:bldP spid="50" grpId="0"/>
      <p:bldP spid="3" grpId="0"/>
      <p:bldP spid="38" grpId="0"/>
      <p:bldP spid="40" grpId="0"/>
      <p:bldP spid="74" grpId="0"/>
      <p:bldP spid="7" grpId="0" animBg="1"/>
      <p:bldP spid="75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Fasttrack- Đi học như đi làm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9CE-4D54-4AA1-8A93-33E7FE3F456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23919" y="406956"/>
            <a:ext cx="3205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7D3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Trang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7D3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7D3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chủ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7D3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: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7D3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w Cen MT" panose="020B0602020104020603" pitchFamily="34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768" y="6409011"/>
            <a:ext cx="312464" cy="3124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10435" y="1573306"/>
            <a:ext cx="60242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- </a:t>
            </a:r>
            <a:r>
              <a:rPr lang="en-US" sz="2400" dirty="0" err="1" smtClean="0">
                <a:solidFill>
                  <a:srgbClr val="C00000"/>
                </a:solidFill>
              </a:rPr>
              <a:t>Sử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dụng</a:t>
            </a:r>
            <a:r>
              <a:rPr lang="en-US" sz="2400" dirty="0" smtClean="0">
                <a:solidFill>
                  <a:srgbClr val="C00000"/>
                </a:solidFill>
              </a:rPr>
              <a:t> bootstrap </a:t>
            </a:r>
            <a:r>
              <a:rPr lang="en-US" sz="2400" dirty="0" err="1" smtClean="0">
                <a:solidFill>
                  <a:srgbClr val="C00000"/>
                </a:solidFill>
              </a:rPr>
              <a:t>navbar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để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tạo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navbar</a:t>
            </a:r>
            <a:r>
              <a:rPr lang="en-US" sz="2400" dirty="0" smtClean="0">
                <a:solidFill>
                  <a:srgbClr val="C00000"/>
                </a:solidFill>
              </a:rPr>
              <a:t> responsive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- </a:t>
            </a:r>
            <a:r>
              <a:rPr lang="en-US" sz="2400" dirty="0" err="1" smtClean="0">
                <a:solidFill>
                  <a:srgbClr val="C00000"/>
                </a:solidFill>
              </a:rPr>
              <a:t>Sử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dụng</a:t>
            </a:r>
            <a:r>
              <a:rPr lang="en-US" sz="2400" dirty="0" smtClean="0">
                <a:solidFill>
                  <a:srgbClr val="C00000"/>
                </a:solidFill>
              </a:rPr>
              <a:t> bootstrap carousel </a:t>
            </a:r>
            <a:r>
              <a:rPr lang="en-US" sz="2400" dirty="0" err="1" smtClean="0">
                <a:solidFill>
                  <a:srgbClr val="C00000"/>
                </a:solidFill>
              </a:rPr>
              <a:t>để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tạo</a:t>
            </a:r>
            <a:r>
              <a:rPr lang="en-US" sz="2400" dirty="0" smtClean="0">
                <a:solidFill>
                  <a:srgbClr val="C00000"/>
                </a:solidFill>
              </a:rPr>
              <a:t> slide </a:t>
            </a:r>
            <a:r>
              <a:rPr lang="en-US" sz="2400" dirty="0" err="1" smtClean="0">
                <a:solidFill>
                  <a:srgbClr val="C00000"/>
                </a:solidFill>
              </a:rPr>
              <a:t>và</a:t>
            </a:r>
            <a:r>
              <a:rPr lang="en-US" sz="2400" dirty="0" smtClean="0">
                <a:solidFill>
                  <a:srgbClr val="C00000"/>
                </a:solidFill>
              </a:rPr>
              <a:t> carousel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- </a:t>
            </a:r>
            <a:r>
              <a:rPr lang="en-US" sz="2400" dirty="0" err="1" smtClean="0">
                <a:solidFill>
                  <a:srgbClr val="C00000"/>
                </a:solidFill>
              </a:rPr>
              <a:t>Sử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dụng</a:t>
            </a:r>
            <a:r>
              <a:rPr lang="en-US" sz="2400" dirty="0" smtClean="0">
                <a:solidFill>
                  <a:srgbClr val="C00000"/>
                </a:solidFill>
              </a:rPr>
              <a:t> bootstrap container </a:t>
            </a:r>
            <a:r>
              <a:rPr lang="en-US" sz="2400" dirty="0" err="1" smtClean="0">
                <a:solidFill>
                  <a:srgbClr val="C00000"/>
                </a:solidFill>
              </a:rPr>
              <a:t>để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định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dạng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toàn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bộ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nội</a:t>
            </a:r>
            <a:r>
              <a:rPr lang="en-US" sz="2400" dirty="0" smtClean="0">
                <a:solidFill>
                  <a:srgbClr val="C00000"/>
                </a:solidFill>
              </a:rPr>
              <a:t> dung </a:t>
            </a:r>
            <a:r>
              <a:rPr lang="en-US" sz="2400" dirty="0" err="1" smtClean="0">
                <a:solidFill>
                  <a:srgbClr val="C00000"/>
                </a:solidFill>
              </a:rPr>
              <a:t>và</a:t>
            </a:r>
            <a:r>
              <a:rPr lang="en-US" sz="2400" dirty="0" smtClean="0">
                <a:solidFill>
                  <a:srgbClr val="C00000"/>
                </a:solidFill>
              </a:rPr>
              <a:t> responsive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- </a:t>
            </a:r>
            <a:r>
              <a:rPr lang="en-US" sz="2400" dirty="0" err="1" smtClean="0">
                <a:solidFill>
                  <a:srgbClr val="C00000"/>
                </a:solidFill>
              </a:rPr>
              <a:t>Sử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dụng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js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và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jquery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cho</a:t>
            </a:r>
            <a:r>
              <a:rPr lang="en-US" sz="2400" dirty="0" smtClean="0">
                <a:solidFill>
                  <a:srgbClr val="C00000"/>
                </a:solidFill>
              </a:rPr>
              <a:t> tab </a:t>
            </a:r>
            <a:r>
              <a:rPr lang="en-US" sz="2400" dirty="0" err="1" smtClean="0">
                <a:solidFill>
                  <a:srgbClr val="C00000"/>
                </a:solidFill>
              </a:rPr>
              <a:t>đăng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nhập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và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đăng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kí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51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7631709"/>
            <a:ext cx="4114800" cy="365125"/>
          </a:xfrm>
        </p:spPr>
        <p:txBody>
          <a:bodyPr/>
          <a:lstStyle/>
          <a:p>
            <a:r>
              <a:rPr lang="vi-VN" smtClean="0"/>
              <a:t>Fasttrack- Đi học như đi làm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7631709"/>
            <a:ext cx="2743200" cy="365125"/>
          </a:xfrm>
        </p:spPr>
        <p:txBody>
          <a:bodyPr/>
          <a:lstStyle/>
          <a:p>
            <a:fld id="{6A4039CE-4D54-4AA1-8A93-33E7FE3F4566}" type="slidenum">
              <a:rPr lang="en-US" smtClean="0"/>
              <a:t>5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377270" y="2091639"/>
            <a:ext cx="1153551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Ravie" panose="04040805050809020602" pitchFamily="82" charset="0"/>
              </a:rPr>
              <a:t>01</a:t>
            </a:r>
            <a:endParaRPr lang="en-US" sz="6000" dirty="0">
              <a:solidFill>
                <a:schemeClr val="bg1"/>
              </a:solidFill>
              <a:latin typeface="Ravie" panose="04040805050809020602" pitchFamily="8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62340" y="3817613"/>
            <a:ext cx="1545688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Ravie" panose="04040805050809020602" pitchFamily="82" charset="0"/>
              </a:rPr>
              <a:t>02</a:t>
            </a:r>
            <a:endParaRPr lang="en-US" sz="6000" dirty="0">
              <a:solidFill>
                <a:schemeClr val="bg1"/>
              </a:solidFill>
              <a:latin typeface="Ravie" panose="04040805050809020602" pitchFamily="82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056101" y="2091639"/>
            <a:ext cx="8539089" cy="4626428"/>
            <a:chOff x="2056101" y="2091639"/>
            <a:chExt cx="8539089" cy="4626428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5999744" y="2091639"/>
              <a:ext cx="0" cy="462642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236593" y="3107302"/>
              <a:ext cx="6358597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5804555" y="2912113"/>
              <a:ext cx="390378" cy="3903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887203" y="2994761"/>
              <a:ext cx="225082" cy="2250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056101" y="5028465"/>
              <a:ext cx="5556738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5804555" y="4833276"/>
              <a:ext cx="390378" cy="3903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87203" y="4915924"/>
              <a:ext cx="225082" cy="2250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236593" y="6605526"/>
              <a:ext cx="6358597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377270" y="5589863"/>
            <a:ext cx="1509933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Ravie" panose="04040805050809020602" pitchFamily="82" charset="0"/>
              </a:rPr>
              <a:t>03</a:t>
            </a:r>
            <a:endParaRPr lang="en-US" sz="6000" dirty="0">
              <a:solidFill>
                <a:schemeClr val="bg1"/>
              </a:solidFill>
              <a:latin typeface="Ravie" panose="04040805050809020602" pitchFamily="8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7714" y="2522866"/>
            <a:ext cx="3396466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Dùng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jquery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để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tạo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bộ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lọc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05254" y="4083304"/>
            <a:ext cx="2599301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Dùng</a:t>
            </a:r>
            <a:r>
              <a:rPr lang="en-US" sz="2400" dirty="0" smtClean="0">
                <a:solidFill>
                  <a:schemeClr val="bg1"/>
                </a:solidFill>
              </a:rPr>
              <a:t> bootstrap </a:t>
            </a:r>
            <a:r>
              <a:rPr lang="en-US" sz="2400" dirty="0" err="1" smtClean="0">
                <a:solidFill>
                  <a:schemeClr val="bg1"/>
                </a:solidFill>
              </a:rPr>
              <a:t>để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định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dạng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nội</a:t>
            </a:r>
            <a:r>
              <a:rPr lang="en-US" sz="2400" dirty="0" smtClean="0">
                <a:solidFill>
                  <a:schemeClr val="bg1"/>
                </a:solidFill>
              </a:rPr>
              <a:t> dung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68668" y="5815434"/>
            <a:ext cx="281060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Responsive </a:t>
            </a:r>
            <a:r>
              <a:rPr lang="en-US" sz="2400" dirty="0" err="1" smtClean="0">
                <a:solidFill>
                  <a:schemeClr val="bg1"/>
                </a:solidFill>
              </a:rPr>
              <a:t>cả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trang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2359" y="539828"/>
            <a:ext cx="5122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572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Trang</a:t>
            </a:r>
            <a:r>
              <a:rPr lang="en-US" sz="54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572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  list dự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572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572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án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572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: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572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9554181" y="1913308"/>
            <a:ext cx="1069145" cy="1069145"/>
            <a:chOff x="9554181" y="1913308"/>
            <a:chExt cx="1069145" cy="1069145"/>
          </a:xfrm>
        </p:grpSpPr>
        <p:sp>
          <p:nvSpPr>
            <p:cNvPr id="38" name="Oval 37"/>
            <p:cNvSpPr/>
            <p:nvPr/>
          </p:nvSpPr>
          <p:spPr>
            <a:xfrm>
              <a:off x="9554181" y="1913308"/>
              <a:ext cx="1069145" cy="10691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2149" y="2077354"/>
              <a:ext cx="714736" cy="714736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1910735" y="3764131"/>
            <a:ext cx="1069145" cy="1069145"/>
            <a:chOff x="1910735" y="3764131"/>
            <a:chExt cx="1069145" cy="1069145"/>
          </a:xfrm>
        </p:grpSpPr>
        <p:sp>
          <p:nvSpPr>
            <p:cNvPr id="43" name="Oval 42"/>
            <p:cNvSpPr/>
            <p:nvPr/>
          </p:nvSpPr>
          <p:spPr>
            <a:xfrm>
              <a:off x="1910735" y="3764131"/>
              <a:ext cx="1069145" cy="10691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414" y="4073869"/>
              <a:ext cx="543785" cy="543785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9554181" y="5411532"/>
            <a:ext cx="1069145" cy="1069145"/>
            <a:chOff x="9554181" y="5411532"/>
            <a:chExt cx="1069145" cy="1069145"/>
          </a:xfrm>
        </p:grpSpPr>
        <p:sp>
          <p:nvSpPr>
            <p:cNvPr id="48" name="Oval 47"/>
            <p:cNvSpPr/>
            <p:nvPr/>
          </p:nvSpPr>
          <p:spPr>
            <a:xfrm>
              <a:off x="9554181" y="5411532"/>
              <a:ext cx="1069145" cy="10691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2891" y="5697061"/>
              <a:ext cx="593252" cy="593252"/>
            </a:xfrm>
            <a:prstGeom prst="rect">
              <a:avLst/>
            </a:prstGeom>
          </p:spPr>
        </p:pic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768" y="6409011"/>
            <a:ext cx="312464" cy="3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84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2" grpId="0"/>
      <p:bldP spid="45" grpId="0"/>
      <p:bldP spid="54" grpId="0"/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6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03" y="1499848"/>
            <a:ext cx="5517830" cy="426509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794468" y="6382680"/>
            <a:ext cx="4114800" cy="365125"/>
          </a:xfrm>
        </p:spPr>
        <p:txBody>
          <a:bodyPr/>
          <a:lstStyle/>
          <a:p>
            <a:r>
              <a:rPr lang="vi-VN" b="1" smtClean="0"/>
              <a:t>Fasttrack- Đi học như đi làm</a:t>
            </a:r>
            <a:endParaRPr lang="en-US" b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9CE-4D54-4AA1-8A93-33E7FE3F4566}" type="slidenum">
              <a:rPr lang="en-US" smtClean="0"/>
              <a:t>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14026" y="91708"/>
            <a:ext cx="7037351" cy="1408141"/>
            <a:chOff x="614028" y="336885"/>
            <a:chExt cx="6669253" cy="140814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28" y="336885"/>
              <a:ext cx="1687244" cy="140814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576109" y="579290"/>
              <a:ext cx="5707172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EEAF4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Tw Cen MT" panose="020B0602020104020603" pitchFamily="34" charset="0"/>
                </a:rPr>
                <a:t>Trang</a:t>
              </a:r>
              <a:r>
                <a:rPr lang="en-US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EEAF4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Tw Cen MT" panose="020B0602020104020603" pitchFamily="34" charset="0"/>
                </a:rPr>
                <a:t> </a:t>
              </a:r>
              <a:r>
                <a:rPr lang="en-US" sz="5400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EEAF4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Tw Cen MT" panose="020B0602020104020603" pitchFamily="34" charset="0"/>
                </a:rPr>
                <a:t>mua</a:t>
              </a:r>
              <a:r>
                <a:rPr lang="en-US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EEAF4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Tw Cen MT" panose="020B0602020104020603" pitchFamily="34" charset="0"/>
                </a:rPr>
                <a:t> </a:t>
              </a:r>
              <a:r>
                <a:rPr lang="en-US" sz="5400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EEAF4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Tw Cen MT" panose="020B0602020104020603" pitchFamily="34" charset="0"/>
                </a:rPr>
                <a:t>bán</a:t>
              </a:r>
              <a:r>
                <a:rPr lang="en-US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EEAF4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Tw Cen MT" panose="020B0602020104020603" pitchFamily="34" charset="0"/>
                </a:rPr>
                <a:t>:</a:t>
              </a:r>
              <a:endPara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EAF4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84217" y="1745025"/>
            <a:ext cx="8678348" cy="830997"/>
            <a:chOff x="2079295" y="1745025"/>
            <a:chExt cx="8678348" cy="830997"/>
          </a:xfrm>
        </p:grpSpPr>
        <p:sp>
          <p:nvSpPr>
            <p:cNvPr id="47" name="TextBox 46"/>
            <p:cNvSpPr txBox="1"/>
            <p:nvPr/>
          </p:nvSpPr>
          <p:spPr>
            <a:xfrm>
              <a:off x="2889270" y="1745025"/>
              <a:ext cx="7868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Dùng</a:t>
              </a:r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bootstrap </a:t>
              </a:r>
              <a:r>
                <a:rPr lang="en-US" sz="4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breadcrumb</a:t>
              </a:r>
              <a:endPara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295" y="1806923"/>
              <a:ext cx="769099" cy="769099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1125092" y="2922613"/>
            <a:ext cx="8637473" cy="830997"/>
            <a:chOff x="2120170" y="2922613"/>
            <a:chExt cx="8637473" cy="830997"/>
          </a:xfrm>
        </p:grpSpPr>
        <p:sp>
          <p:nvSpPr>
            <p:cNvPr id="48" name="TextBox 47"/>
            <p:cNvSpPr txBox="1"/>
            <p:nvPr/>
          </p:nvSpPr>
          <p:spPr>
            <a:xfrm>
              <a:off x="2889269" y="2922613"/>
              <a:ext cx="78683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err="1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Dùng</a:t>
              </a:r>
              <a:r>
                <a:rPr lang="en-US" sz="4800" b="1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bootstrap </a:t>
              </a:r>
              <a:r>
                <a:rPr lang="en-US" sz="4800" b="1" dirty="0" err="1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listgroup</a:t>
              </a:r>
              <a:endParaRPr lang="en-US" sz="4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0170" y="2953561"/>
              <a:ext cx="769099" cy="769099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1125092" y="4057200"/>
            <a:ext cx="6157556" cy="864359"/>
            <a:chOff x="2120170" y="4057200"/>
            <a:chExt cx="6157556" cy="864359"/>
          </a:xfrm>
        </p:grpSpPr>
        <p:sp>
          <p:nvSpPr>
            <p:cNvPr id="49" name="TextBox 48"/>
            <p:cNvSpPr txBox="1"/>
            <p:nvPr/>
          </p:nvSpPr>
          <p:spPr>
            <a:xfrm>
              <a:off x="2889269" y="4057200"/>
              <a:ext cx="5388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Responsive</a:t>
              </a:r>
              <a:endParaRPr lang="en-US" sz="48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0170" y="4152460"/>
              <a:ext cx="769099" cy="769099"/>
            </a:xfrm>
            <a:prstGeom prst="rect">
              <a:avLst/>
            </a:prstGeom>
          </p:spPr>
        </p:pic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768" y="6409011"/>
            <a:ext cx="312464" cy="3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67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6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Fasttrack- Đi học như đi làm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9CE-4D54-4AA1-8A93-33E7FE3F4566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5008" y="144380"/>
            <a:ext cx="7768392" cy="1652335"/>
            <a:chOff x="417093" y="192507"/>
            <a:chExt cx="7768392" cy="16523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093" y="192507"/>
              <a:ext cx="2084532" cy="165233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632835" y="601889"/>
              <a:ext cx="655265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38A087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Tw Cen MT" panose="020B0602020104020603" pitchFamily="34" charset="0"/>
                </a:rPr>
                <a:t>Login &amp; Register:</a:t>
              </a:r>
              <a:endPara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38A087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99508" y="2212649"/>
            <a:ext cx="7942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Sử</a:t>
            </a: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bootstrap input group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9508" y="3453502"/>
            <a:ext cx="9592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Sử</a:t>
            </a: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để</a:t>
            </a: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ẩn</a:t>
            </a: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hoặc</a:t>
            </a: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hiện</a:t>
            </a: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login form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9507" y="4694355"/>
            <a:ext cx="7942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Responsive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65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Fasttrack- Đi học như đi làm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9CE-4D54-4AA1-8A93-33E7FE3F4566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34305" y="342477"/>
            <a:ext cx="9939691" cy="1406111"/>
            <a:chOff x="634305" y="342477"/>
            <a:chExt cx="9939691" cy="14061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305" y="342477"/>
              <a:ext cx="1406111" cy="14061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</p:pic>
        <p:sp>
          <p:nvSpPr>
            <p:cNvPr id="5" name="Rectangle 4"/>
            <p:cNvSpPr/>
            <p:nvPr/>
          </p:nvSpPr>
          <p:spPr>
            <a:xfrm>
              <a:off x="2327828" y="583867"/>
              <a:ext cx="824616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E9E9E9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Tw Cen MT" panose="020B0602020104020603" pitchFamily="34" charset="0"/>
                </a:rPr>
                <a:t>Các</a:t>
              </a:r>
              <a:r>
                <a:rPr lang="en-US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E9E9E9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Tw Cen MT" panose="020B0602020104020603" pitchFamily="34" charset="0"/>
                </a:rPr>
                <a:t> </a:t>
              </a:r>
              <a:r>
                <a:rPr lang="en-US" sz="5400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E9E9E9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Tw Cen MT" panose="020B0602020104020603" pitchFamily="34" charset="0"/>
                </a:rPr>
                <a:t>khó</a:t>
              </a:r>
              <a:r>
                <a:rPr lang="en-US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E9E9E9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Tw Cen MT" panose="020B0602020104020603" pitchFamily="34" charset="0"/>
                </a:rPr>
                <a:t> </a:t>
              </a:r>
              <a:r>
                <a:rPr lang="en-US" sz="5400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E9E9E9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Tw Cen MT" panose="020B0602020104020603" pitchFamily="34" charset="0"/>
                </a:rPr>
                <a:t>khăn</a:t>
              </a:r>
              <a:r>
                <a:rPr lang="en-US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E9E9E9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Tw Cen MT" panose="020B0602020104020603" pitchFamily="34" charset="0"/>
                </a:rPr>
                <a:t> </a:t>
              </a:r>
              <a:r>
                <a:rPr lang="en-US" sz="5400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E9E9E9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Tw Cen MT" panose="020B0602020104020603" pitchFamily="34" charset="0"/>
                </a:rPr>
                <a:t>khi</a:t>
              </a:r>
              <a:r>
                <a:rPr lang="en-US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E9E9E9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Tw Cen MT" panose="020B0602020104020603" pitchFamily="34" charset="0"/>
                </a:rPr>
                <a:t> </a:t>
              </a:r>
              <a:r>
                <a:rPr lang="en-US" sz="5400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E9E9E9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Tw Cen MT" panose="020B0602020104020603" pitchFamily="34" charset="0"/>
                </a:rPr>
                <a:t>thực</a:t>
              </a:r>
              <a:r>
                <a:rPr lang="en-US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E9E9E9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Tw Cen MT" panose="020B0602020104020603" pitchFamily="34" charset="0"/>
                </a:rPr>
                <a:t> </a:t>
              </a:r>
              <a:r>
                <a:rPr lang="en-US" sz="5400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E9E9E9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Tw Cen MT" panose="020B0602020104020603" pitchFamily="34" charset="0"/>
                </a:rPr>
                <a:t>hiện</a:t>
              </a:r>
              <a:r>
                <a:rPr lang="en-US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E9E9E9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Tw Cen MT" panose="020B0602020104020603" pitchFamily="34" charset="0"/>
                </a:rPr>
                <a:t>:</a:t>
              </a:r>
              <a:endPara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9E9E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455893" y="2313179"/>
            <a:ext cx="6736978" cy="7933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</a:rPr>
              <a:t>Khó</a:t>
            </a:r>
            <a:r>
              <a:rPr lang="en-US" sz="2800" dirty="0" smtClean="0">
                <a:solidFill>
                  <a:srgbClr val="FF0000"/>
                </a:solidFill>
              </a:rPr>
              <a:t> style </a:t>
            </a:r>
            <a:r>
              <a:rPr lang="en-US" sz="2800" dirty="0" err="1" smtClean="0">
                <a:solidFill>
                  <a:srgbClr val="FF0000"/>
                </a:solidFill>
              </a:rPr>
              <a:t>cho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các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thẻ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khi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sử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dụng</a:t>
            </a:r>
            <a:r>
              <a:rPr lang="en-US" sz="2800" dirty="0" smtClean="0">
                <a:solidFill>
                  <a:srgbClr val="FF0000"/>
                </a:solidFill>
              </a:rPr>
              <a:t> bootstrap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55893" y="3312647"/>
            <a:ext cx="6736978" cy="7933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</a:rPr>
              <a:t>Thường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xuyên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bị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vướng</a:t>
            </a:r>
            <a:r>
              <a:rPr lang="en-US" sz="2800" dirty="0" smtClean="0">
                <a:solidFill>
                  <a:srgbClr val="FF0000"/>
                </a:solidFill>
              </a:rPr>
              <a:t> padding &amp; margin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55893" y="4401857"/>
            <a:ext cx="6736978" cy="7933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Code </a:t>
            </a:r>
            <a:r>
              <a:rPr lang="en-US" sz="2800" dirty="0" err="1" smtClean="0">
                <a:solidFill>
                  <a:srgbClr val="FF0000"/>
                </a:solidFill>
              </a:rPr>
              <a:t>nhiều</a:t>
            </a:r>
            <a:r>
              <a:rPr lang="en-US" sz="2800" dirty="0" smtClean="0">
                <a:solidFill>
                  <a:srgbClr val="FF0000"/>
                </a:solidFill>
              </a:rPr>
              <a:t> , </a:t>
            </a:r>
            <a:r>
              <a:rPr lang="en-US" sz="2800" dirty="0" err="1" smtClean="0">
                <a:solidFill>
                  <a:srgbClr val="FF0000"/>
                </a:solidFill>
              </a:rPr>
              <a:t>rối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5419" y="314712"/>
            <a:ext cx="883767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Mức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độ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hoàn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thành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dự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án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: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077022" y="1238042"/>
            <a:ext cx="5813532" cy="274365"/>
            <a:chOff x="3077022" y="1238042"/>
            <a:chExt cx="5813532" cy="274365"/>
          </a:xfrm>
          <a:solidFill>
            <a:schemeClr val="accent2"/>
          </a:solidFill>
        </p:grpSpPr>
        <p:sp>
          <p:nvSpPr>
            <p:cNvPr id="5" name="Isosceles Triangle 5">
              <a:extLst>
                <a:ext uri="{FF2B5EF4-FFF2-40B4-BE49-F238E27FC236}">
                  <a16:creationId xmlns:a16="http://schemas.microsoft.com/office/drawing/2014/main" id="{311E7B84-1D84-43B5-84E1-ACC5D42E9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7022" y="1238042"/>
              <a:ext cx="274662" cy="274365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311E7B84-1D84-43B5-84E1-ACC5D42E9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4737" y="1238042"/>
              <a:ext cx="274662" cy="274365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Isosceles Triangle 5">
              <a:extLst>
                <a:ext uri="{FF2B5EF4-FFF2-40B4-BE49-F238E27FC236}">
                  <a16:creationId xmlns:a16="http://schemas.microsoft.com/office/drawing/2014/main" id="{311E7B84-1D84-43B5-84E1-ACC5D42E9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2452" y="1238042"/>
              <a:ext cx="274662" cy="274365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5">
              <a:extLst>
                <a:ext uri="{FF2B5EF4-FFF2-40B4-BE49-F238E27FC236}">
                  <a16:creationId xmlns:a16="http://schemas.microsoft.com/office/drawing/2014/main" id="{311E7B84-1D84-43B5-84E1-ACC5D42E9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0167" y="1238042"/>
              <a:ext cx="274662" cy="274365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Isosceles Triangle 5">
              <a:extLst>
                <a:ext uri="{FF2B5EF4-FFF2-40B4-BE49-F238E27FC236}">
                  <a16:creationId xmlns:a16="http://schemas.microsoft.com/office/drawing/2014/main" id="{311E7B84-1D84-43B5-84E1-ACC5D42E9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7882" y="1238042"/>
              <a:ext cx="274662" cy="274365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Isosceles Triangle 5">
              <a:extLst>
                <a:ext uri="{FF2B5EF4-FFF2-40B4-BE49-F238E27FC236}">
                  <a16:creationId xmlns:a16="http://schemas.microsoft.com/office/drawing/2014/main" id="{311E7B84-1D84-43B5-84E1-ACC5D42E9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5597" y="1238042"/>
              <a:ext cx="274662" cy="274365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Isosceles Triangle 5">
              <a:extLst>
                <a:ext uri="{FF2B5EF4-FFF2-40B4-BE49-F238E27FC236}">
                  <a16:creationId xmlns:a16="http://schemas.microsoft.com/office/drawing/2014/main" id="{311E7B84-1D84-43B5-84E1-ACC5D42E9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3312" y="1238042"/>
              <a:ext cx="274662" cy="274365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Isosceles Triangle 5">
              <a:extLst>
                <a:ext uri="{FF2B5EF4-FFF2-40B4-BE49-F238E27FC236}">
                  <a16:creationId xmlns:a16="http://schemas.microsoft.com/office/drawing/2014/main" id="{311E7B84-1D84-43B5-84E1-ACC5D42E9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1027" y="1238042"/>
              <a:ext cx="274662" cy="274365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5">
              <a:extLst>
                <a:ext uri="{FF2B5EF4-FFF2-40B4-BE49-F238E27FC236}">
                  <a16:creationId xmlns:a16="http://schemas.microsoft.com/office/drawing/2014/main" id="{311E7B84-1D84-43B5-84E1-ACC5D42E9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8742" y="1238042"/>
              <a:ext cx="274662" cy="274365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5">
              <a:extLst>
                <a:ext uri="{FF2B5EF4-FFF2-40B4-BE49-F238E27FC236}">
                  <a16:creationId xmlns:a16="http://schemas.microsoft.com/office/drawing/2014/main" id="{311E7B84-1D84-43B5-84E1-ACC5D42E9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6457" y="1238042"/>
              <a:ext cx="274662" cy="274365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Isosceles Triangle 5">
              <a:extLst>
                <a:ext uri="{FF2B5EF4-FFF2-40B4-BE49-F238E27FC236}">
                  <a16:creationId xmlns:a16="http://schemas.microsoft.com/office/drawing/2014/main" id="{311E7B84-1D84-43B5-84E1-ACC5D42E9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54172" y="1238042"/>
              <a:ext cx="274662" cy="274365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Isosceles Triangle 5">
              <a:extLst>
                <a:ext uri="{FF2B5EF4-FFF2-40B4-BE49-F238E27FC236}">
                  <a16:creationId xmlns:a16="http://schemas.microsoft.com/office/drawing/2014/main" id="{311E7B84-1D84-43B5-84E1-ACC5D42E9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1887" y="1238042"/>
              <a:ext cx="274662" cy="274365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Isosceles Triangle 5">
              <a:extLst>
                <a:ext uri="{FF2B5EF4-FFF2-40B4-BE49-F238E27FC236}">
                  <a16:creationId xmlns:a16="http://schemas.microsoft.com/office/drawing/2014/main" id="{311E7B84-1D84-43B5-84E1-ACC5D42E9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69602" y="1238042"/>
              <a:ext cx="274662" cy="274365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Isosceles Triangle 5">
              <a:extLst>
                <a:ext uri="{FF2B5EF4-FFF2-40B4-BE49-F238E27FC236}">
                  <a16:creationId xmlns:a16="http://schemas.microsoft.com/office/drawing/2014/main" id="{311E7B84-1D84-43B5-84E1-ACC5D42E9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77317" y="1238042"/>
              <a:ext cx="274662" cy="274365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Isosceles Triangle 5">
              <a:extLst>
                <a:ext uri="{FF2B5EF4-FFF2-40B4-BE49-F238E27FC236}">
                  <a16:creationId xmlns:a16="http://schemas.microsoft.com/office/drawing/2014/main" id="{311E7B84-1D84-43B5-84E1-ACC5D42E9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5032" y="1238042"/>
              <a:ext cx="274662" cy="274365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Isosceles Triangle 5">
              <a:extLst>
                <a:ext uri="{FF2B5EF4-FFF2-40B4-BE49-F238E27FC236}">
                  <a16:creationId xmlns:a16="http://schemas.microsoft.com/office/drawing/2014/main" id="{311E7B84-1D84-43B5-84E1-ACC5D42E9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2747" y="1238042"/>
              <a:ext cx="274662" cy="274365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Isosceles Triangle 5">
              <a:extLst>
                <a:ext uri="{FF2B5EF4-FFF2-40B4-BE49-F238E27FC236}">
                  <a16:creationId xmlns:a16="http://schemas.microsoft.com/office/drawing/2014/main" id="{311E7B84-1D84-43B5-84E1-ACC5D42E9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0462" y="1238042"/>
              <a:ext cx="274662" cy="274365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Isosceles Triangle 5">
              <a:extLst>
                <a:ext uri="{FF2B5EF4-FFF2-40B4-BE49-F238E27FC236}">
                  <a16:creationId xmlns:a16="http://schemas.microsoft.com/office/drawing/2014/main" id="{311E7B84-1D84-43B5-84E1-ACC5D42E9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8177" y="1238042"/>
              <a:ext cx="274662" cy="274365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Isosceles Triangle 5">
              <a:extLst>
                <a:ext uri="{FF2B5EF4-FFF2-40B4-BE49-F238E27FC236}">
                  <a16:creationId xmlns:a16="http://schemas.microsoft.com/office/drawing/2014/main" id="{311E7B84-1D84-43B5-84E1-ACC5D42E9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5892" y="1238042"/>
              <a:ext cx="274662" cy="274365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312019" y="2435737"/>
            <a:ext cx="5538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</a:rPr>
              <a:t>Tạo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</a:rPr>
              <a:t>đầy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</a:rPr>
              <a:t>đủ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</a:rPr>
              <a:t>trang</a:t>
            </a:r>
            <a:r>
              <a:rPr lang="en-US" sz="3200" dirty="0" smtClean="0">
                <a:solidFill>
                  <a:srgbClr val="00B050"/>
                </a:solidFill>
              </a:rPr>
              <a:t> web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1684" y="3123714"/>
            <a:ext cx="5538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Responsive </a:t>
            </a:r>
            <a:r>
              <a:rPr lang="en-US" sz="3200" dirty="0" err="1" smtClean="0">
                <a:solidFill>
                  <a:srgbClr val="00B050"/>
                </a:solidFill>
              </a:rPr>
              <a:t>tất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</a:rPr>
              <a:t>cả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</a:rPr>
              <a:t>các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</a:rPr>
              <a:t>trang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51684" y="3833486"/>
            <a:ext cx="5538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</a:rPr>
              <a:t>Tạo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</a:rPr>
              <a:t>được</a:t>
            </a:r>
            <a:r>
              <a:rPr lang="en-US" sz="3200" dirty="0" smtClean="0">
                <a:solidFill>
                  <a:srgbClr val="00B050"/>
                </a:solidFill>
              </a:rPr>
              <a:t> form login logout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1683" y="4543258"/>
            <a:ext cx="6053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Chưa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quản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lí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đc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sự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kiện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đăng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nhập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73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32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286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맑은 고딕</vt:lpstr>
      <vt:lpstr>Algerian</vt:lpstr>
      <vt:lpstr>Arial</vt:lpstr>
      <vt:lpstr>Calibri</vt:lpstr>
      <vt:lpstr>Calibri Light</vt:lpstr>
      <vt:lpstr>Great Fighter</vt:lpstr>
      <vt:lpstr>Ravie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Huy</dc:creator>
  <cp:lastModifiedBy>Nguyen Huy</cp:lastModifiedBy>
  <cp:revision>39</cp:revision>
  <dcterms:created xsi:type="dcterms:W3CDTF">2019-09-18T11:46:37Z</dcterms:created>
  <dcterms:modified xsi:type="dcterms:W3CDTF">2019-11-27T14:14:25Z</dcterms:modified>
</cp:coreProperties>
</file>