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4EEA6B-AA41-481A-ADD1-A525DB8FA777}"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D3866-B9EB-4CA1-B7BB-7A0288F3F39B}" type="slidenum">
              <a:rPr lang="en-US" smtClean="0"/>
              <a:t>‹#›</a:t>
            </a:fld>
            <a:endParaRPr lang="en-US"/>
          </a:p>
        </p:txBody>
      </p:sp>
    </p:spTree>
    <p:extLst>
      <p:ext uri="{BB962C8B-B14F-4D97-AF65-F5344CB8AC3E}">
        <p14:creationId xmlns:p14="http://schemas.microsoft.com/office/powerpoint/2010/main" val="145384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4EEA6B-AA41-481A-ADD1-A525DB8FA777}"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D3866-B9EB-4CA1-B7BB-7A0288F3F39B}" type="slidenum">
              <a:rPr lang="en-US" smtClean="0"/>
              <a:t>‹#›</a:t>
            </a:fld>
            <a:endParaRPr lang="en-US"/>
          </a:p>
        </p:txBody>
      </p:sp>
    </p:spTree>
    <p:extLst>
      <p:ext uri="{BB962C8B-B14F-4D97-AF65-F5344CB8AC3E}">
        <p14:creationId xmlns:p14="http://schemas.microsoft.com/office/powerpoint/2010/main" val="3850039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4EEA6B-AA41-481A-ADD1-A525DB8FA777}"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D3866-B9EB-4CA1-B7BB-7A0288F3F39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96629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4EEA6B-AA41-481A-ADD1-A525DB8FA777}"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D3866-B9EB-4CA1-B7BB-7A0288F3F39B}" type="slidenum">
              <a:rPr lang="en-US" smtClean="0"/>
              <a:t>‹#›</a:t>
            </a:fld>
            <a:endParaRPr lang="en-US"/>
          </a:p>
        </p:txBody>
      </p:sp>
    </p:spTree>
    <p:extLst>
      <p:ext uri="{BB962C8B-B14F-4D97-AF65-F5344CB8AC3E}">
        <p14:creationId xmlns:p14="http://schemas.microsoft.com/office/powerpoint/2010/main" val="813253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4EEA6B-AA41-481A-ADD1-A525DB8FA777}"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D3866-B9EB-4CA1-B7BB-7A0288F3F3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349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4EEA6B-AA41-481A-ADD1-A525DB8FA777}"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D3866-B9EB-4CA1-B7BB-7A0288F3F39B}" type="slidenum">
              <a:rPr lang="en-US" smtClean="0"/>
              <a:t>‹#›</a:t>
            </a:fld>
            <a:endParaRPr lang="en-US"/>
          </a:p>
        </p:txBody>
      </p:sp>
    </p:spTree>
    <p:extLst>
      <p:ext uri="{BB962C8B-B14F-4D97-AF65-F5344CB8AC3E}">
        <p14:creationId xmlns:p14="http://schemas.microsoft.com/office/powerpoint/2010/main" val="2196770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4EEA6B-AA41-481A-ADD1-A525DB8FA777}"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D3866-B9EB-4CA1-B7BB-7A0288F3F39B}" type="slidenum">
              <a:rPr lang="en-US" smtClean="0"/>
              <a:t>‹#›</a:t>
            </a:fld>
            <a:endParaRPr lang="en-US"/>
          </a:p>
        </p:txBody>
      </p:sp>
    </p:spTree>
    <p:extLst>
      <p:ext uri="{BB962C8B-B14F-4D97-AF65-F5344CB8AC3E}">
        <p14:creationId xmlns:p14="http://schemas.microsoft.com/office/powerpoint/2010/main" val="706248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4EEA6B-AA41-481A-ADD1-A525DB8FA777}"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D3866-B9EB-4CA1-B7BB-7A0288F3F39B}" type="slidenum">
              <a:rPr lang="en-US" smtClean="0"/>
              <a:t>‹#›</a:t>
            </a:fld>
            <a:endParaRPr lang="en-US"/>
          </a:p>
        </p:txBody>
      </p:sp>
    </p:spTree>
    <p:extLst>
      <p:ext uri="{BB962C8B-B14F-4D97-AF65-F5344CB8AC3E}">
        <p14:creationId xmlns:p14="http://schemas.microsoft.com/office/powerpoint/2010/main" val="374760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4EEA6B-AA41-481A-ADD1-A525DB8FA777}"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D3866-B9EB-4CA1-B7BB-7A0288F3F39B}" type="slidenum">
              <a:rPr lang="en-US" smtClean="0"/>
              <a:t>‹#›</a:t>
            </a:fld>
            <a:endParaRPr lang="en-US"/>
          </a:p>
        </p:txBody>
      </p:sp>
    </p:spTree>
    <p:extLst>
      <p:ext uri="{BB962C8B-B14F-4D97-AF65-F5344CB8AC3E}">
        <p14:creationId xmlns:p14="http://schemas.microsoft.com/office/powerpoint/2010/main" val="564338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4EEA6B-AA41-481A-ADD1-A525DB8FA777}"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D3866-B9EB-4CA1-B7BB-7A0288F3F39B}" type="slidenum">
              <a:rPr lang="en-US" smtClean="0"/>
              <a:t>‹#›</a:t>
            </a:fld>
            <a:endParaRPr lang="en-US"/>
          </a:p>
        </p:txBody>
      </p:sp>
    </p:spTree>
    <p:extLst>
      <p:ext uri="{BB962C8B-B14F-4D97-AF65-F5344CB8AC3E}">
        <p14:creationId xmlns:p14="http://schemas.microsoft.com/office/powerpoint/2010/main" val="164408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4EEA6B-AA41-481A-ADD1-A525DB8FA777}"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D3866-B9EB-4CA1-B7BB-7A0288F3F39B}" type="slidenum">
              <a:rPr lang="en-US" smtClean="0"/>
              <a:t>‹#›</a:t>
            </a:fld>
            <a:endParaRPr lang="en-US"/>
          </a:p>
        </p:txBody>
      </p:sp>
    </p:spTree>
    <p:extLst>
      <p:ext uri="{BB962C8B-B14F-4D97-AF65-F5344CB8AC3E}">
        <p14:creationId xmlns:p14="http://schemas.microsoft.com/office/powerpoint/2010/main" val="475413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4EEA6B-AA41-481A-ADD1-A525DB8FA777}" type="datetimeFigureOut">
              <a:rPr lang="en-US" smtClean="0"/>
              <a:t>5/19/2019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3D3866-B9EB-4CA1-B7BB-7A0288F3F39B}" type="slidenum">
              <a:rPr lang="en-US" smtClean="0"/>
              <a:t>‹#›</a:t>
            </a:fld>
            <a:endParaRPr lang="en-US"/>
          </a:p>
        </p:txBody>
      </p:sp>
    </p:spTree>
    <p:extLst>
      <p:ext uri="{BB962C8B-B14F-4D97-AF65-F5344CB8AC3E}">
        <p14:creationId xmlns:p14="http://schemas.microsoft.com/office/powerpoint/2010/main" val="376680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C4EEA6B-AA41-481A-ADD1-A525DB8FA777}" type="datetimeFigureOut">
              <a:rPr lang="en-US" smtClean="0"/>
              <a:t>5/19/2019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3D3866-B9EB-4CA1-B7BB-7A0288F3F39B}" type="slidenum">
              <a:rPr lang="en-US" smtClean="0"/>
              <a:t>‹#›</a:t>
            </a:fld>
            <a:endParaRPr lang="en-US"/>
          </a:p>
        </p:txBody>
      </p:sp>
    </p:spTree>
    <p:extLst>
      <p:ext uri="{BB962C8B-B14F-4D97-AF65-F5344CB8AC3E}">
        <p14:creationId xmlns:p14="http://schemas.microsoft.com/office/powerpoint/2010/main" val="284077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EEA6B-AA41-481A-ADD1-A525DB8FA777}" type="datetimeFigureOut">
              <a:rPr lang="en-US" smtClean="0"/>
              <a:t>5/19/2019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3D3866-B9EB-4CA1-B7BB-7A0288F3F39B}" type="slidenum">
              <a:rPr lang="en-US" smtClean="0"/>
              <a:t>‹#›</a:t>
            </a:fld>
            <a:endParaRPr lang="en-US"/>
          </a:p>
        </p:txBody>
      </p:sp>
    </p:spTree>
    <p:extLst>
      <p:ext uri="{BB962C8B-B14F-4D97-AF65-F5344CB8AC3E}">
        <p14:creationId xmlns:p14="http://schemas.microsoft.com/office/powerpoint/2010/main" val="421405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4EEA6B-AA41-481A-ADD1-A525DB8FA777}"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D3866-B9EB-4CA1-B7BB-7A0288F3F39B}" type="slidenum">
              <a:rPr lang="en-US" smtClean="0"/>
              <a:t>‹#›</a:t>
            </a:fld>
            <a:endParaRPr lang="en-US"/>
          </a:p>
        </p:txBody>
      </p:sp>
    </p:spTree>
    <p:extLst>
      <p:ext uri="{BB962C8B-B14F-4D97-AF65-F5344CB8AC3E}">
        <p14:creationId xmlns:p14="http://schemas.microsoft.com/office/powerpoint/2010/main" val="3716933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C4EEA6B-AA41-481A-ADD1-A525DB8FA777}"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D3866-B9EB-4CA1-B7BB-7A0288F3F39B}" type="slidenum">
              <a:rPr lang="en-US" smtClean="0"/>
              <a:t>‹#›</a:t>
            </a:fld>
            <a:endParaRPr lang="en-US"/>
          </a:p>
        </p:txBody>
      </p:sp>
    </p:spTree>
    <p:extLst>
      <p:ext uri="{BB962C8B-B14F-4D97-AF65-F5344CB8AC3E}">
        <p14:creationId xmlns:p14="http://schemas.microsoft.com/office/powerpoint/2010/main" val="2454385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4EEA6B-AA41-481A-ADD1-A525DB8FA777}" type="datetimeFigureOut">
              <a:rPr lang="en-US" smtClean="0"/>
              <a:t>5/19/2019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D3D3866-B9EB-4CA1-B7BB-7A0288F3F39B}" type="slidenum">
              <a:rPr lang="en-US" smtClean="0"/>
              <a:t>‹#›</a:t>
            </a:fld>
            <a:endParaRPr lang="en-US"/>
          </a:p>
        </p:txBody>
      </p:sp>
    </p:spTree>
    <p:extLst>
      <p:ext uri="{BB962C8B-B14F-4D97-AF65-F5344CB8AC3E}">
        <p14:creationId xmlns:p14="http://schemas.microsoft.com/office/powerpoint/2010/main" val="39940097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0918" y="2020327"/>
            <a:ext cx="9856693" cy="2713038"/>
          </a:xfrm>
        </p:spPr>
        <p:txBody>
          <a:bodyPr>
            <a:no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DHCP snooping is a layer 2 security technology built into the operating system of a capable network switch that drops DHCP traffic determined to be unacceptable. The fundamental use case for DHCP snooping is to prevent unauthorized (rogue) DHCP servers offering IP addresses to DHCP clients. Rogue DHCP servers are often used in man in the middle or denial of service attacks for malicious purposes. However, the most common DoS scenario is that of an end-user plugging in a consumer-grade router at their desk, ignorant that the device they plugged in is a DHCP server by default.</a:t>
            </a:r>
          </a:p>
        </p:txBody>
      </p:sp>
      <p:sp>
        <p:nvSpPr>
          <p:cNvPr id="4" name="Title 1"/>
          <p:cNvSpPr txBox="1">
            <a:spLocks/>
          </p:cNvSpPr>
          <p:nvPr/>
        </p:nvSpPr>
        <p:spPr>
          <a:xfrm>
            <a:off x="295835" y="555812"/>
            <a:ext cx="11412085" cy="88302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smtClean="0">
                <a:solidFill>
                  <a:srgbClr val="FF0000"/>
                </a:solidFill>
                <a:latin typeface="Times New Roman" panose="02020603050405020304" pitchFamily="18" charset="0"/>
                <a:cs typeface="Times New Roman" panose="02020603050405020304" pitchFamily="18" charset="0"/>
              </a:rPr>
              <a:t>DHCP snooping</a:t>
            </a:r>
            <a:endParaRPr lang="en-US" sz="4400" b="1" dirty="0">
              <a:solidFill>
                <a:srgbClr val="FF0000"/>
              </a:solidFill>
            </a:endParaRPr>
          </a:p>
        </p:txBody>
      </p:sp>
    </p:spTree>
    <p:extLst>
      <p:ext uri="{BB962C8B-B14F-4D97-AF65-F5344CB8AC3E}">
        <p14:creationId xmlns:p14="http://schemas.microsoft.com/office/powerpoint/2010/main" val="1349674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342900" lvl="3" indent="-342900"/>
            <a:r>
              <a:rPr lang="en-US" sz="2000" b="1" dirty="0" smtClean="0">
                <a:latin typeface="Times New Roman" panose="02020603050405020304" pitchFamily="18" charset="0"/>
                <a:cs typeface="Times New Roman" panose="02020603050405020304" pitchFamily="18" charset="0"/>
              </a:rPr>
              <a:t>VLAN </a:t>
            </a:r>
            <a:r>
              <a:rPr lang="en-US" sz="2000" b="1" dirty="0">
                <a:latin typeface="Times New Roman" panose="02020603050405020304" pitchFamily="18" charset="0"/>
                <a:cs typeface="Times New Roman" panose="02020603050405020304" pitchFamily="18" charset="0"/>
              </a:rPr>
              <a:t>Level DHCP Snooping</a:t>
            </a:r>
          </a:p>
          <a:p>
            <a:pPr marL="342900" lvl="3" indent="-342900"/>
            <a:r>
              <a:rPr lang="en-US" sz="2000" b="1" dirty="0">
                <a:latin typeface="Times New Roman" panose="02020603050405020304" pitchFamily="18" charset="0"/>
                <a:cs typeface="Times New Roman" panose="02020603050405020304" pitchFamily="18" charset="0"/>
              </a:rPr>
              <a:t>Switch Level DHCP </a:t>
            </a:r>
            <a:r>
              <a:rPr lang="en-US" sz="2000" b="1" dirty="0" smtClean="0">
                <a:latin typeface="Times New Roman" panose="02020603050405020304" pitchFamily="18" charset="0"/>
                <a:cs typeface="Times New Roman" panose="02020603050405020304" pitchFamily="18" charset="0"/>
              </a:rPr>
              <a:t>Snooping</a:t>
            </a:r>
          </a:p>
          <a:p>
            <a:pPr marL="342900" lvl="3" indent="-342900"/>
            <a:r>
              <a:rPr lang="en-US" sz="2000" b="1" dirty="0">
                <a:latin typeface="Times New Roman" panose="02020603050405020304" pitchFamily="18" charset="0"/>
                <a:cs typeface="Times New Roman" panose="02020603050405020304" pitchFamily="18" charset="0"/>
              </a:rPr>
              <a:t>DHCP Snooping Traffic Violation </a:t>
            </a:r>
            <a:r>
              <a:rPr lang="en-US" sz="2000" b="1" dirty="0" smtClean="0">
                <a:latin typeface="Times New Roman" panose="02020603050405020304" pitchFamily="18" charset="0"/>
                <a:cs typeface="Times New Roman" panose="02020603050405020304" pitchFamily="18" charset="0"/>
              </a:rPr>
              <a:t>Statistics</a:t>
            </a:r>
          </a:p>
          <a:p>
            <a:pPr marL="342900" lvl="3" indent="-342900"/>
            <a:r>
              <a:rPr lang="en-US" sz="2000" b="1" dirty="0">
                <a:latin typeface="Times New Roman" panose="02020603050405020304" pitchFamily="18" charset="0"/>
                <a:cs typeface="Times New Roman" panose="02020603050405020304" pitchFamily="18" charset="0"/>
              </a:rPr>
              <a:t>DHCP Snooping Option-82 Policy </a:t>
            </a:r>
          </a:p>
          <a:p>
            <a:pPr marL="0" lvl="3" indent="0">
              <a:buNone/>
            </a:pPr>
            <a:endParaRPr lang="en-US" sz="2000" b="1" dirty="0">
              <a:latin typeface="Times New Roman" panose="02020603050405020304" pitchFamily="18" charset="0"/>
              <a:cs typeface="Times New Roman" panose="02020603050405020304" pitchFamily="18" charset="0"/>
            </a:endParaRPr>
          </a:p>
          <a:p>
            <a:pPr marL="342900" lvl="3" indent="-342900"/>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545298" y="626042"/>
            <a:ext cx="3951723" cy="461665"/>
          </a:xfrm>
          <a:prstGeom prst="rect">
            <a:avLst/>
          </a:prstGeom>
        </p:spPr>
        <p:txBody>
          <a:bodyPr wrap="none">
            <a:spAutoFit/>
          </a:bodyPr>
          <a:lstStyle/>
          <a:p>
            <a:pPr marL="742950" marR="0" lvl="1" indent="-285750">
              <a:spcBef>
                <a:spcPts val="1600"/>
              </a:spcBef>
              <a:spcAft>
                <a:spcPts val="1400"/>
              </a:spcAft>
              <a:buFont typeface="+mj-lt"/>
              <a:buAutoNum type="arabicPeriod"/>
            </a:pPr>
            <a:r>
              <a:rPr lang="en-US" sz="2400" b="1" dirty="0" smtClean="0">
                <a:solidFill>
                  <a:srgbClr val="C00000"/>
                </a:solidFill>
                <a:effectLst/>
                <a:latin typeface="Times New Roman" panose="02020603050405020304" pitchFamily="18" charset="0"/>
                <a:cs typeface="Times New Roman" panose="02020603050405020304" pitchFamily="18" charset="0"/>
              </a:rPr>
              <a:t>Functional Description</a:t>
            </a:r>
            <a:endParaRPr lang="en-US" sz="2400" b="1" dirty="0">
              <a:solidFill>
                <a:srgbClr val="C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81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l" defTabSz="457200" rtl="0">
              <a:spcBef>
                <a:spcPct val="0"/>
              </a:spcBef>
            </a:pPr>
            <a:r>
              <a:rPr lang="en-US" sz="2400" b="1" dirty="0">
                <a:latin typeface="Times New Roman" panose="02020603050405020304" pitchFamily="18" charset="0"/>
                <a:cs typeface="Times New Roman" panose="02020603050405020304" pitchFamily="18" charset="0"/>
              </a:rPr>
              <a:t>Basic Architecture</a:t>
            </a:r>
            <a:br>
              <a:rPr lang="en-US" sz="2400" b="1"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2160589"/>
            <a:ext cx="10819901" cy="3880773"/>
          </a:xfrm>
        </p:spPr>
        <p:txBody>
          <a:bodyPr>
            <a:normAutofit/>
          </a:bodyPr>
          <a:lstStyle/>
          <a:p>
            <a:r>
              <a:rPr lang="en-US" sz="2000" dirty="0">
                <a:latin typeface="Times New Roman" panose="02020603050405020304" pitchFamily="18" charset="0"/>
                <a:cs typeface="Times New Roman" panose="02020603050405020304" pitchFamily="18" charset="0"/>
              </a:rPr>
              <a:t>The UDP Relay CMM task will maintain three (3) tables to store the DHCP Snooping related configuration data: </a:t>
            </a:r>
          </a:p>
          <a:p>
            <a:pPr lvl="0"/>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DHCP Snooping VLAN table, </a:t>
            </a:r>
          </a:p>
          <a:p>
            <a:pPr lvl="0"/>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DHCP Snooping Port table and </a:t>
            </a:r>
          </a:p>
          <a:p>
            <a:pPr lvl="0"/>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DHCP Snooping Binding table. </a:t>
            </a:r>
          </a:p>
          <a:p>
            <a:r>
              <a:rPr lang="en-US" sz="2000" dirty="0">
                <a:latin typeface="Times New Roman" panose="02020603050405020304" pitchFamily="18" charset="0"/>
                <a:cs typeface="Times New Roman" panose="02020603050405020304" pitchFamily="18" charset="0"/>
              </a:rPr>
              <a:t>The task will look up the configured data in these three tables to filter/screen the DHCP packets appropriately.</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899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3816" y="1730283"/>
            <a:ext cx="8596668" cy="3880773"/>
          </a:xfrm>
        </p:spPr>
        <p:txBody>
          <a:bodyPr/>
          <a:lstStyle/>
          <a:p>
            <a:r>
              <a:rPr lang="en-US" sz="2000" dirty="0">
                <a:latin typeface="Times New Roman" panose="02020603050405020304" pitchFamily="18" charset="0"/>
                <a:cs typeface="Times New Roman" panose="02020603050405020304" pitchFamily="18" charset="0"/>
              </a:rPr>
              <a:t>DHCP snooping acts like a firewall between untrusted hosts and DHCP servers. The user can use DHCP snooping to differentiate between untrusted interfaces connected to the end user and trusted interfaces connected to a DHCP server or another switch.</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 untrusted message is a message that is received from outside the network or firewall. When DHCP snooping is used in a service-provider environment, an untrusted message is sent from a device that is not in the service-provider network, such as a customer's switch. Messages from unknown devices are untrusted because they could be sources of traffic attacks.</a:t>
            </a:r>
          </a:p>
          <a:p>
            <a:endParaRPr lang="en-US" dirty="0"/>
          </a:p>
        </p:txBody>
      </p:sp>
    </p:spTree>
    <p:extLst>
      <p:ext uri="{BB962C8B-B14F-4D97-AF65-F5344CB8AC3E}">
        <p14:creationId xmlns:p14="http://schemas.microsoft.com/office/powerpoint/2010/main" val="1799851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85482"/>
          </a:xfrm>
        </p:spPr>
        <p:txBody>
          <a:bodyPr>
            <a:normAutofit fontScale="90000"/>
          </a:bodyPr>
          <a:lstStyle/>
          <a:p>
            <a:pPr lvl="2" algn="l" defTabSz="457200" rtl="0">
              <a:spcBef>
                <a:spcPct val="0"/>
              </a:spcBef>
            </a:pPr>
            <a:r>
              <a:rPr lang="en-US" b="1"/>
              <a:t>Ingress Source Filtering</a:t>
            </a:r>
            <a:br>
              <a:rPr lang="en-US" b="1"/>
            </a:br>
            <a:endParaRPr lang="en-US"/>
          </a:p>
        </p:txBody>
      </p:sp>
      <p:sp>
        <p:nvSpPr>
          <p:cNvPr id="3" name="Content Placeholder 2"/>
          <p:cNvSpPr>
            <a:spLocks noGrp="1"/>
          </p:cNvSpPr>
          <p:nvPr>
            <p:ph idx="1"/>
          </p:nvPr>
        </p:nvSpPr>
        <p:spPr>
          <a:xfrm>
            <a:off x="1416922" y="1447895"/>
            <a:ext cx="8596668" cy="3880773"/>
          </a:xfrm>
        </p:spPr>
        <p:txBody>
          <a:bodyPr>
            <a:normAutofit/>
          </a:bodyPr>
          <a:lstStyle/>
          <a:p>
            <a:r>
              <a:rPr lang="en-US" sz="2000" dirty="0">
                <a:latin typeface="Times New Roman" panose="02020603050405020304" pitchFamily="18" charset="0"/>
                <a:cs typeface="Times New Roman" panose="02020603050405020304" pitchFamily="18" charset="0"/>
              </a:rPr>
              <a:t>In addition to filtering untrusted DHCP messages, DHCP Snooping can allow user to configure Ingress Source Filtering as a security feature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When </a:t>
            </a:r>
            <a:r>
              <a:rPr lang="en-US" sz="2000" b="1" dirty="0">
                <a:latin typeface="Times New Roman" panose="02020603050405020304" pitchFamily="18" charset="0"/>
                <a:cs typeface="Times New Roman" panose="02020603050405020304" pitchFamily="18" charset="0"/>
              </a:rPr>
              <a:t>Ingress Source Filtering</a:t>
            </a:r>
            <a:r>
              <a:rPr lang="en-US" sz="2000" dirty="0">
                <a:latin typeface="Times New Roman" panose="02020603050405020304" pitchFamily="18" charset="0"/>
                <a:cs typeface="Times New Roman" panose="02020603050405020304" pitchFamily="18" charset="0"/>
              </a:rPr>
              <a:t> (ISF) is enabled on a port or linkagg port, the initial packets permitted for traffic are DHCP, DNS and ARP so as to allow the client to obtain and IP address from the DHCP server in which a MAC-IP Binding entry is created in the DHCP Snooping task, it will then allow packets that match the IP address/MAC address/ port combination that is obtained from the DHCP snooping binding table </a:t>
            </a:r>
            <a:r>
              <a:rPr lang="en-US" sz="2000" dirty="0" smtClean="0">
                <a:latin typeface="Times New Roman" panose="02020603050405020304" pitchFamily="18" charset="0"/>
                <a:cs typeface="Times New Roman" panose="02020603050405020304" pitchFamily="18" charset="0"/>
              </a:rPr>
              <a:t>entry.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8998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25824"/>
          </a:xfrm>
        </p:spPr>
        <p:txBody>
          <a:bodyPr>
            <a:normAutofit fontScale="90000"/>
          </a:bodyPr>
          <a:lstStyle/>
          <a:p>
            <a:pPr lvl="2" algn="l" defTabSz="457200" rtl="0">
              <a:spcBef>
                <a:spcPct val="0"/>
              </a:spcBef>
            </a:pPr>
            <a:r>
              <a:rPr lang="en-US" b="1" dirty="0"/>
              <a:t>DHCP Relay Agent Information Option-82</a:t>
            </a:r>
            <a:br>
              <a:rPr lang="en-US" b="1" dirty="0"/>
            </a:br>
            <a:endParaRPr lang="en-US" dirty="0"/>
          </a:p>
        </p:txBody>
      </p:sp>
      <p:sp>
        <p:nvSpPr>
          <p:cNvPr id="3" name="Content Placeholder 2"/>
          <p:cNvSpPr>
            <a:spLocks noGrp="1"/>
          </p:cNvSpPr>
          <p:nvPr>
            <p:ph idx="1"/>
          </p:nvPr>
        </p:nvSpPr>
        <p:spPr>
          <a:xfrm>
            <a:off x="677334" y="2160589"/>
            <a:ext cx="10349254" cy="3880773"/>
          </a:xfrm>
        </p:spPr>
        <p:txBody>
          <a:bodyPr>
            <a:normAutofit/>
          </a:bodyPr>
          <a:lstStyle/>
          <a:p>
            <a:r>
              <a:rPr lang="en-US" sz="2000" dirty="0">
                <a:latin typeface="Times New Roman" panose="02020603050405020304" pitchFamily="18" charset="0"/>
                <a:cs typeface="Times New Roman" panose="02020603050405020304" pitchFamily="18" charset="0"/>
              </a:rPr>
              <a:t>Option 82 is an option specified by RFC 3046 for DHCP relay agents to insert information in packets forwarded to DCHP servers and to remove that same information before relaying responses back to DHCP clients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now, there is no requirement from Access Guardian for DHCP Snooping.  User is allowed to configure ISF on AG port just like the other non-AG ports.  Detail of DHCP Snooping on an AG port will be described in detail in the later section of this </a:t>
            </a:r>
            <a:r>
              <a:rPr lang="en-US" sz="2000" dirty="0" smtClean="0">
                <a:latin typeface="Times New Roman" panose="02020603050405020304" pitchFamily="18" charset="0"/>
                <a:cs typeface="Times New Roman" panose="02020603050405020304" pitchFamily="18" charset="0"/>
              </a:rPr>
              <a:t>document </a:t>
            </a:r>
            <a:r>
              <a:rPr lang="en-US" sz="2000" dirty="0">
                <a:latin typeface="Times New Roman" panose="02020603050405020304" pitchFamily="18" charset="0"/>
                <a:cs typeface="Times New Roman" panose="02020603050405020304" pitchFamily="18" charset="0"/>
              </a:rPr>
              <a:t>8.1.1.R01 release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82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7188"/>
          </a:xfrm>
        </p:spPr>
        <p:txBody>
          <a:bodyPr>
            <a:normAutofit fontScale="90000"/>
          </a:bodyPr>
          <a:lstStyle/>
          <a:p>
            <a:pPr lvl="2" algn="l" defTabSz="457200" rtl="0">
              <a:spcBef>
                <a:spcPct val="0"/>
              </a:spcBef>
            </a:pPr>
            <a:r>
              <a:rPr lang="en-US" sz="2400" b="1" dirty="0">
                <a:latin typeface="Times New Roman" panose="02020603050405020304" pitchFamily="18" charset="0"/>
                <a:cs typeface="Times New Roman" panose="02020603050405020304" pitchFamily="18" charset="0"/>
              </a:rPr>
              <a:t>Management Interfaces</a:t>
            </a:r>
            <a:br>
              <a:rPr lang="en-US" sz="2400" b="1"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53766"/>
            <a:ext cx="8596668" cy="5181505"/>
          </a:xfrm>
        </p:spPr>
        <p:txBody>
          <a:bodyPr>
            <a:noAutofit/>
          </a:bodyPr>
          <a:lstStyle/>
          <a:p>
            <a:pPr marL="342900" lvl="3" indent="-342900"/>
            <a:r>
              <a:rPr lang="en-US" sz="1800" b="1" dirty="0">
                <a:latin typeface="Times New Roman" panose="02020603050405020304" pitchFamily="18" charset="0"/>
                <a:cs typeface="Times New Roman" panose="02020603050405020304" pitchFamily="18" charset="0"/>
              </a:rPr>
              <a:t>Command Line </a:t>
            </a:r>
            <a:r>
              <a:rPr lang="en-US" sz="1800" b="1" dirty="0" smtClean="0">
                <a:latin typeface="Times New Roman" panose="02020603050405020304" pitchFamily="18" charset="0"/>
                <a:cs typeface="Times New Roman" panose="02020603050405020304" pitchFamily="18" charset="0"/>
              </a:rPr>
              <a:t>Interface</a:t>
            </a:r>
          </a:p>
          <a:p>
            <a:pPr marL="800100" lvl="4" indent="-342900"/>
            <a:r>
              <a:rPr lang="en-US" sz="1800" b="1" dirty="0" smtClean="0">
                <a:latin typeface="Times New Roman" panose="02020603050405020304" pitchFamily="18" charset="0"/>
                <a:cs typeface="Times New Roman" panose="02020603050405020304" pitchFamily="18" charset="0"/>
              </a:rPr>
              <a:t>Global Commands</a:t>
            </a:r>
          </a:p>
          <a:p>
            <a:pPr marL="1257300" lvl="5" indent="-342900"/>
            <a:r>
              <a:rPr lang="en-US" sz="1800" b="1" i="1" dirty="0">
                <a:latin typeface="Times New Roman" panose="02020603050405020304" pitchFamily="18" charset="0"/>
                <a:cs typeface="Times New Roman" panose="02020603050405020304" pitchFamily="18" charset="0"/>
              </a:rPr>
              <a:t>dhcp-snooping admin-state &lt;enable/disable&gt;</a:t>
            </a:r>
            <a:endParaRPr lang="en-US" sz="1800" b="1" dirty="0" smtClean="0">
              <a:latin typeface="Times New Roman" panose="02020603050405020304" pitchFamily="18" charset="0"/>
              <a:cs typeface="Times New Roman" panose="02020603050405020304" pitchFamily="18" charset="0"/>
            </a:endParaRPr>
          </a:p>
          <a:p>
            <a:pPr marL="800100" lvl="4" indent="-342900"/>
            <a:r>
              <a:rPr lang="en-US" sz="1800" b="1" dirty="0">
                <a:latin typeface="Times New Roman" panose="02020603050405020304" pitchFamily="18" charset="0"/>
                <a:cs typeface="Times New Roman" panose="02020603050405020304" pitchFamily="18" charset="0"/>
              </a:rPr>
              <a:t>VLAN Table </a:t>
            </a:r>
            <a:r>
              <a:rPr lang="en-US" sz="1800" b="1" dirty="0" smtClean="0">
                <a:latin typeface="Times New Roman" panose="02020603050405020304" pitchFamily="18" charset="0"/>
                <a:cs typeface="Times New Roman" panose="02020603050405020304" pitchFamily="18" charset="0"/>
              </a:rPr>
              <a:t>Commands</a:t>
            </a:r>
          </a:p>
          <a:p>
            <a:pPr marL="1257300" lvl="5" indent="-342900"/>
            <a:r>
              <a:rPr lang="en-US" sz="1800" b="1" i="1" dirty="0">
                <a:latin typeface="Times New Roman" panose="02020603050405020304" pitchFamily="18" charset="0"/>
                <a:cs typeface="Times New Roman" panose="02020603050405020304" pitchFamily="18" charset="0"/>
              </a:rPr>
              <a:t>dhcp-snooping vlan &lt;vlanId&gt;</a:t>
            </a:r>
            <a:endParaRPr lang="en-US" sz="1800" b="1" dirty="0">
              <a:latin typeface="Times New Roman" panose="02020603050405020304" pitchFamily="18" charset="0"/>
              <a:cs typeface="Times New Roman" panose="02020603050405020304" pitchFamily="18" charset="0"/>
            </a:endParaRPr>
          </a:p>
          <a:p>
            <a:pPr marL="800100" lvl="4" indent="-342900"/>
            <a:endParaRPr lang="en-US" sz="1800" b="1" dirty="0" smtClean="0">
              <a:latin typeface="Times New Roman" panose="02020603050405020304" pitchFamily="18" charset="0"/>
              <a:cs typeface="Times New Roman" panose="02020603050405020304" pitchFamily="18" charset="0"/>
            </a:endParaRPr>
          </a:p>
          <a:p>
            <a:pPr marL="800100" lvl="4" indent="-342900"/>
            <a:r>
              <a:rPr lang="en-US" sz="1800" b="1" dirty="0" smtClean="0">
                <a:latin typeface="Times New Roman" panose="02020603050405020304" pitchFamily="18" charset="0"/>
                <a:cs typeface="Times New Roman" panose="02020603050405020304" pitchFamily="18" charset="0"/>
              </a:rPr>
              <a:t>Port </a:t>
            </a:r>
            <a:r>
              <a:rPr lang="en-US" sz="1800" b="1" dirty="0">
                <a:latin typeface="Times New Roman" panose="02020603050405020304" pitchFamily="18" charset="0"/>
                <a:cs typeface="Times New Roman" panose="02020603050405020304" pitchFamily="18" charset="0"/>
              </a:rPr>
              <a:t>Table </a:t>
            </a:r>
            <a:r>
              <a:rPr lang="en-US" sz="1800" b="1" dirty="0" smtClean="0">
                <a:latin typeface="Times New Roman" panose="02020603050405020304" pitchFamily="18" charset="0"/>
                <a:cs typeface="Times New Roman" panose="02020603050405020304" pitchFamily="18" charset="0"/>
              </a:rPr>
              <a:t>Commands</a:t>
            </a:r>
            <a:endParaRPr lang="en-US" sz="1800" b="1" dirty="0">
              <a:latin typeface="Times New Roman" panose="02020603050405020304" pitchFamily="18" charset="0"/>
              <a:cs typeface="Times New Roman" panose="02020603050405020304" pitchFamily="18" charset="0"/>
            </a:endParaRPr>
          </a:p>
          <a:p>
            <a:pPr marL="800100" lvl="4" indent="-342900"/>
            <a:r>
              <a:rPr lang="en-US" sz="1800" b="1" dirty="0">
                <a:latin typeface="Times New Roman" panose="02020603050405020304" pitchFamily="18" charset="0"/>
                <a:cs typeface="Times New Roman" panose="02020603050405020304" pitchFamily="18" charset="0"/>
              </a:rPr>
              <a:t>Binding Table Commands</a:t>
            </a:r>
          </a:p>
          <a:p>
            <a:pPr marL="800100" lvl="4" indent="-342900"/>
            <a:r>
              <a:rPr lang="en-US" sz="1800" b="1" dirty="0">
                <a:latin typeface="Times New Roman" panose="02020603050405020304" pitchFamily="18" charset="0"/>
                <a:cs typeface="Times New Roman" panose="02020603050405020304" pitchFamily="18" charset="0"/>
              </a:rPr>
              <a:t>Ingress Source Filtering Commands</a:t>
            </a:r>
          </a:p>
          <a:p>
            <a:pPr marL="800100" lvl="4" indent="-342900"/>
            <a:r>
              <a:rPr lang="en-US" sz="1800" b="1" dirty="0" smtClean="0">
                <a:latin typeface="Times New Roman" panose="02020603050405020304" pitchFamily="18" charset="0"/>
                <a:cs typeface="Times New Roman" panose="02020603050405020304" pitchFamily="18" charset="0"/>
              </a:rPr>
              <a:t>Show Commands</a:t>
            </a:r>
          </a:p>
          <a:p>
            <a:pPr marL="1257300" lvl="5" indent="-342900"/>
            <a:r>
              <a:rPr lang="en-US" sz="1800" b="1" i="1" dirty="0" smtClean="0">
                <a:latin typeface="Times New Roman" panose="02020603050405020304" pitchFamily="18" charset="0"/>
                <a:cs typeface="Times New Roman" panose="02020603050405020304" pitchFamily="18" charset="0"/>
              </a:rPr>
              <a:t>show dhcp-snooping</a:t>
            </a:r>
            <a:endParaRPr lang="en-US" sz="1800" b="1" dirty="0" smtClean="0">
              <a:latin typeface="Times New Roman" panose="02020603050405020304" pitchFamily="18" charset="0"/>
              <a:cs typeface="Times New Roman" panose="02020603050405020304" pitchFamily="18" charset="0"/>
            </a:endParaRPr>
          </a:p>
          <a:p>
            <a:pPr marL="342900" lvl="3" indent="-342900"/>
            <a:r>
              <a:rPr lang="en-US" sz="1800" b="1" dirty="0" smtClean="0">
                <a:latin typeface="Times New Roman" panose="02020603050405020304" pitchFamily="18" charset="0"/>
                <a:cs typeface="Times New Roman" panose="02020603050405020304" pitchFamily="18" charset="0"/>
              </a:rPr>
              <a:t>Web-View</a:t>
            </a:r>
            <a:endParaRPr lang="en-US" sz="1800" b="1" dirty="0">
              <a:latin typeface="Times New Roman" panose="02020603050405020304" pitchFamily="18" charset="0"/>
              <a:cs typeface="Times New Roman" panose="02020603050405020304" pitchFamily="18" charset="0"/>
            </a:endParaRPr>
          </a:p>
          <a:p>
            <a:pPr marL="342900" lvl="3" indent="-342900"/>
            <a:r>
              <a:rPr lang="en-US" sz="1800" b="1" dirty="0">
                <a:latin typeface="Times New Roman" panose="02020603050405020304" pitchFamily="18" charset="0"/>
                <a:cs typeface="Times New Roman" panose="02020603050405020304" pitchFamily="18" charset="0"/>
              </a:rPr>
              <a:t>SNMP</a:t>
            </a:r>
          </a:p>
          <a:p>
            <a:endParaRPr lang="en-US"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2141538" y="39401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62406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APPENDIX F:  7.3.4.R01 DHCP Snooping</a:t>
            </a:r>
            <a:br>
              <a:rPr lang="en-US" b="1" dirty="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lstStyle/>
          <a:p>
            <a:pPr marL="342900" lvl="8" indent="-342900"/>
            <a:r>
              <a:rPr lang="en-US" b="1" dirty="0"/>
              <a:t>Appendix G: PVLAN support for DHCP-Snooping &amp; ISF in 8.3.1.R01</a:t>
            </a:r>
          </a:p>
          <a:p>
            <a:r>
              <a:rPr lang="en-US" dirty="0" smtClean="0"/>
              <a:t>a</a:t>
            </a:r>
            <a:endParaRPr lang="en-US" dirty="0"/>
          </a:p>
        </p:txBody>
      </p:sp>
    </p:spTree>
    <p:extLst>
      <p:ext uri="{BB962C8B-B14F-4D97-AF65-F5344CB8AC3E}">
        <p14:creationId xmlns:p14="http://schemas.microsoft.com/office/powerpoint/2010/main" val="9855167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TotalTime>
  <Words>546</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Wingdings 3</vt:lpstr>
      <vt:lpstr>Facet</vt:lpstr>
      <vt:lpstr>PowerPoint Presentation</vt:lpstr>
      <vt:lpstr>PowerPoint Presentation</vt:lpstr>
      <vt:lpstr>Basic Architecture </vt:lpstr>
      <vt:lpstr>PowerPoint Presentation</vt:lpstr>
      <vt:lpstr>Ingress Source Filtering </vt:lpstr>
      <vt:lpstr>DHCP Relay Agent Information Option-82 </vt:lpstr>
      <vt:lpstr>Management Interfaces </vt:lpstr>
      <vt:lpstr>APPENDIX F:  7.3.4.R01 DHCP Snooping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Huynh Linh</dc:creator>
  <cp:lastModifiedBy>Huynh Linh</cp:lastModifiedBy>
  <cp:revision>8</cp:revision>
  <dcterms:created xsi:type="dcterms:W3CDTF">2019-05-19T15:09:34Z</dcterms:created>
  <dcterms:modified xsi:type="dcterms:W3CDTF">2019-05-19T16:14:49Z</dcterms:modified>
</cp:coreProperties>
</file>