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319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32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289" r:id="rId34"/>
    <p:sldId id="290" r:id="rId35"/>
    <p:sldId id="291" r:id="rId36"/>
    <p:sldId id="294" r:id="rId37"/>
    <p:sldId id="295" r:id="rId38"/>
    <p:sldId id="296" r:id="rId39"/>
    <p:sldId id="297" r:id="rId40"/>
    <p:sldId id="298" r:id="rId41"/>
    <p:sldId id="328" r:id="rId42"/>
    <p:sldId id="301" r:id="rId43"/>
    <p:sldId id="302" r:id="rId44"/>
    <p:sldId id="303" r:id="rId45"/>
    <p:sldId id="304" r:id="rId46"/>
    <p:sldId id="305" r:id="rId47"/>
    <p:sldId id="330" r:id="rId48"/>
    <p:sldId id="331" r:id="rId49"/>
    <p:sldId id="335" r:id="rId50"/>
    <p:sldId id="309" r:id="rId51"/>
    <p:sldId id="336" r:id="rId52"/>
    <p:sldId id="310" r:id="rId53"/>
    <p:sldId id="311" r:id="rId54"/>
    <p:sldId id="312" r:id="rId55"/>
    <p:sldId id="317" r:id="rId56"/>
    <p:sldId id="318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FFFFCC"/>
    <a:srgbClr val="FF3300"/>
    <a:srgbClr val="0000CC"/>
    <a:srgbClr val="FF0066"/>
    <a:srgbClr val="000000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B1E18-1552-4ADC-8B98-2D3A6DA3BBDE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9B0E1-B36F-45DF-B2A8-39E808F70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7E09A-4976-4593-A05B-020EB1CA54A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Maze: mê cung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2FBF-603C-4FDC-A10B-91A1DC0A5709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AD75-6264-4054-B37A-E83128DF9287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B2E-EF8D-4EB7-86F0-D3745540B890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441-54AF-4072-BD78-E7A75EA4FD76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Stacks &amp; Queues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8E65-6D7E-4801-8802-47FA47B8AD9E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Stacks &amp; Queues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C744-D576-49DC-93F6-DDB7E649CE3C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Stacks &amp; Queues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6632-7FD1-4609-A716-6CABA0986553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Stacks &amp; Queues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BB12-1A28-4DBE-BDDB-B4A8BE678930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5C63-2CE5-4F3A-B3BF-54971CFC7F68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228-7749-4A17-8DB6-5BFBB841FF60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3583-0FE9-4348-98D9-2370CC5ADB99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65F7D93-D1E6-4864-AC07-D2B8931DAF67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Stacks &amp; Queues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6/docs/api/java.base/java/lang/package-summary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Stacks and Queues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Stacks &amp;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30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Stacks: Demo 1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463" y="609600"/>
            <a:ext cx="8341076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638800" y="4643718"/>
            <a:ext cx="1676400" cy="15284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048000" y="457200"/>
            <a:ext cx="60960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Convert a positive integer to b-based num string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1143000"/>
            <a:ext cx="2438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The </a:t>
            </a:r>
            <a:r>
              <a:rPr lang="en-US" b="1" dirty="0" err="1" smtClean="0">
                <a:solidFill>
                  <a:srgbClr val="0000CC"/>
                </a:solidFill>
              </a:rPr>
              <a:t>java.util.Stack</a:t>
            </a:r>
            <a:r>
              <a:rPr lang="en-US" b="1" dirty="0" smtClean="0">
                <a:solidFill>
                  <a:srgbClr val="0000CC"/>
                </a:solidFill>
              </a:rPr>
              <a:t> uses an array in it’s implementation.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D7718E9E-1E84-47CE-B75E-3558729ADAF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…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9436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a = b + (c – d ) * (e – f);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g[10] = h[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[9]] + (j + k) * l;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while (m &lt; (n[8] + o)) { p = 7; r = 6;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a = b + (c – d) * (e – f)</a:t>
            </a: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g[10] = h[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[9]] + j + k</a:t>
            </a: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</a:rPr>
              <a:t> * l;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while (m &lt; (n[8] + o</a:t>
            </a: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</a:rPr>
              <a:t>]</a:t>
            </a:r>
            <a:r>
              <a:rPr lang="en-US" sz="1800" dirty="0" smtClean="0">
                <a:latin typeface="Courier New" pitchFamily="49" charset="0"/>
              </a:rPr>
              <a:t>) { p = 7; r = 6;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while (m &lt; (n[8] + o))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617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FFC000"/>
                </a:solidFill>
              </a:rPr>
              <a:t>Matching delimiters- A way to use  stacks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600200"/>
            <a:ext cx="1828800" cy="9144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Matched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2819400"/>
            <a:ext cx="1828800" cy="9144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Mismatched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4267200"/>
            <a:ext cx="35052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Nested matched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5257800"/>
            <a:ext cx="69342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Algorithm for delimiter matching : refer to the page 142.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990600"/>
            <a:ext cx="5843588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70501B22-FC23-4081-9A45-09FF3F9B21B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Stacks…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100002" y="5927150"/>
            <a:ext cx="53581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Processing </a:t>
            </a:r>
            <a:r>
              <a:rPr lang="en-US" sz="1600" b="1" dirty="0">
                <a:solidFill>
                  <a:schemeClr val="bg1"/>
                </a:solidFill>
              </a:rPr>
              <a:t>the statement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s=t[5]+u/(v*(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w+y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));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             with the algorithm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delimiterMatching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600200"/>
            <a:ext cx="1676400" cy="3352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Push to the stack an open delimiter and pop it from the stack when appropriate close delemiter is detected in input string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800" y="2438400"/>
            <a:ext cx="1219200" cy="68580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00200" y="3048000"/>
            <a:ext cx="1371600" cy="53340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8200" y="32766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48200" y="41148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28800" y="2438400"/>
            <a:ext cx="2819400" cy="76200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828800" y="3124200"/>
            <a:ext cx="2819400" cy="83820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Stacks &amp; Queues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377475-347A-4689-9653-B4B0BEAE5BB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Stacks…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20800"/>
            <a:ext cx="6224587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600200" y="5892800"/>
            <a:ext cx="6181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Figure 4-2 Processing the statement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s=t[5]+u/(v*(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w+y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));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             with the algorithm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delimiterMatching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Demo 2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28600" y="6096000"/>
            <a:ext cx="7391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 </a:t>
            </a:r>
            <a:r>
              <a:rPr lang="en-US" b="1" dirty="0">
                <a:solidFill>
                  <a:schemeClr val="bg1"/>
                </a:solidFill>
              </a:rPr>
              <a:t>example of adding string numbers </a:t>
            </a:r>
            <a:r>
              <a:rPr lang="en-US" b="1" dirty="0" smtClean="0">
                <a:solidFill>
                  <a:schemeClr val="bg1"/>
                </a:solidFill>
              </a:rPr>
              <a:t>“592” </a:t>
            </a:r>
            <a:r>
              <a:rPr lang="en-US" b="1" dirty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chemeClr val="bg1"/>
                </a:solidFill>
              </a:rPr>
              <a:t>“3784” </a:t>
            </a:r>
            <a:r>
              <a:rPr lang="en-US" b="1" dirty="0">
                <a:solidFill>
                  <a:schemeClr val="bg1"/>
                </a:solidFill>
              </a:rPr>
              <a:t>using stacks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16013"/>
            <a:ext cx="7086600" cy="49799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810000" y="3074987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Carry=1</a:t>
            </a:r>
          </a:p>
        </p:txBody>
      </p:sp>
      <p:sp>
        <p:nvSpPr>
          <p:cNvPr id="7" name="Rectangle 6"/>
          <p:cNvSpPr/>
          <p:nvPr/>
        </p:nvSpPr>
        <p:spPr>
          <a:xfrm>
            <a:off x="7467600" y="5181600"/>
            <a:ext cx="1600200" cy="8382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Pop all elements in </a:t>
            </a:r>
            <a:r>
              <a:rPr lang="en-US" sz="1400" dirty="0" smtClean="0">
                <a:solidFill>
                  <a:srgbClr val="FF0000"/>
                </a:solidFill>
              </a:rPr>
              <a:t>the result-stack </a:t>
            </a:r>
            <a:r>
              <a:rPr lang="en-US" sz="1400" dirty="0">
                <a:solidFill>
                  <a:srgbClr val="FF0000"/>
                </a:solidFill>
              </a:rPr>
              <a:t>to make the </a:t>
            </a:r>
            <a:r>
              <a:rPr lang="en-US" sz="1400" dirty="0" smtClean="0">
                <a:solidFill>
                  <a:srgbClr val="FF0000"/>
                </a:solidFill>
              </a:rPr>
              <a:t>final result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074987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Carry=1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600" y="30480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Carry=0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3000" y="30480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Carry=0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57200" y="685800"/>
            <a:ext cx="472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Adding two 10-based string numbers</a:t>
            </a:r>
            <a:endParaRPr lang="en-US" sz="2000" b="1" dirty="0">
              <a:solidFill>
                <a:srgbClr val="FFC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Demo 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2057400"/>
            <a:ext cx="89058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8200" y="1295400"/>
            <a:ext cx="77648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Adding 2 digit with specific carry and result digit is put to result stack.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New carry is the return value. 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Demo 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457325"/>
            <a:ext cx="76295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1002268"/>
            <a:ext cx="66180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Adding 2 string numbers. Result string number is returned.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Demo 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2049766"/>
            <a:ext cx="7010400" cy="374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9596" y="1459468"/>
            <a:ext cx="41058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program: “592” + “3784”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 “4376”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EB8B4CE-7028-4FBD-9D13-3E6F780F20B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Stacks…</a:t>
            </a:r>
            <a:endParaRPr lang="en-US" dirty="0" smtClean="0">
              <a:latin typeface="Courier New" pitchFamily="49" charset="0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00" y="3025914"/>
            <a:ext cx="8204200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3152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038600" y="20574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Stack is  a subclass of the Vector class. So, it is a dynamic array stack.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Stacks in Java library: The </a:t>
            </a:r>
            <a:r>
              <a:rPr lang="en-US" sz="2800" b="1" dirty="0" err="1" smtClean="0">
                <a:solidFill>
                  <a:srgbClr val="FFC000"/>
                </a:solidFill>
              </a:rPr>
              <a:t>java.util.Stack</a:t>
            </a:r>
            <a:r>
              <a:rPr lang="en-US" sz="2800" b="1" dirty="0" smtClean="0">
                <a:solidFill>
                  <a:srgbClr val="FFC000"/>
                </a:solidFill>
              </a:rPr>
              <a:t> class.  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EB8B4CE-7028-4FBD-9D13-3E6F780F20B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Stacks…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515612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  use the </a:t>
            </a:r>
            <a:r>
              <a:rPr lang="en-US" sz="2400" dirty="0" err="1" smtClean="0">
                <a:solidFill>
                  <a:schemeClr val="bg1"/>
                </a:solidFill>
              </a:rPr>
              <a:t>java.util.LinkedList</a:t>
            </a:r>
            <a:r>
              <a:rPr lang="en-US" sz="2400" dirty="0" smtClean="0">
                <a:solidFill>
                  <a:schemeClr val="bg1"/>
                </a:solidFill>
              </a:rPr>
              <a:t> object as a stack, ONLY ONE SIDE is used.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9906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Stacks in Java library: Using the </a:t>
            </a:r>
            <a:r>
              <a:rPr lang="en-US" sz="2800" b="1" dirty="0" err="1" smtClean="0">
                <a:solidFill>
                  <a:srgbClr val="FFC000"/>
                </a:solidFill>
              </a:rPr>
              <a:t>java.util.LinkedList</a:t>
            </a:r>
            <a:r>
              <a:rPr lang="en-US" sz="2800" b="1" dirty="0" smtClean="0">
                <a:solidFill>
                  <a:srgbClr val="FFC000"/>
                </a:solidFill>
              </a:rPr>
              <a:t> class as a stack:</a:t>
            </a:r>
            <a:endParaRPr lang="en-US" sz="2800" b="1" dirty="0">
              <a:solidFill>
                <a:srgbClr val="FFC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1999" y="3505200"/>
          <a:ext cx="762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6670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left</a:t>
                      </a:r>
                      <a:r>
                        <a:rPr lang="en-US" baseline="0" dirty="0" smtClean="0"/>
                        <a:t> side is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right</a:t>
                      </a:r>
                      <a:r>
                        <a:rPr lang="en-US" baseline="0" dirty="0" smtClean="0"/>
                        <a:t> side is used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x to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addFirst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(x)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add(x),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addLast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from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remove(),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removeFirst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removeLast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problem is having been solved, some data are created and they must be processed in a specific order such as:</a:t>
            </a:r>
          </a:p>
          <a:p>
            <a:pPr lvl="1"/>
            <a:r>
              <a:rPr lang="en-US" dirty="0" smtClean="0"/>
              <a:t>LIFO: Last In First Out </a:t>
            </a:r>
            <a:r>
              <a:rPr lang="en-US" dirty="0" smtClean="0">
                <a:sym typeface="Wingdings" pitchFamily="2" charset="2"/>
              </a:rPr>
              <a:t> Figure of a stack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FIFO: First In First Out  Figure of a queue.</a:t>
            </a:r>
          </a:p>
          <a:p>
            <a:r>
              <a:rPr lang="en-US" dirty="0" smtClean="0">
                <a:sym typeface="Wingdings" pitchFamily="2" charset="2"/>
              </a:rPr>
              <a:t>Stacks and Queues are lists in which the way of adding or removing an element must follow pre-defined rules (LIFO or FIFO). So, they are restricted lists.</a:t>
            </a:r>
          </a:p>
          <a:p>
            <a:r>
              <a:rPr lang="en-US" dirty="0" smtClean="0">
                <a:sym typeface="Wingdings" pitchFamily="2" charset="2"/>
              </a:rPr>
              <a:t>In this topic, ways to create stacks and queues in a program are introduced.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Stacks &amp;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Stack: Demo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09600"/>
          </a:xfrm>
        </p:spPr>
        <p:txBody>
          <a:bodyPr/>
          <a:lstStyle/>
          <a:p>
            <a:r>
              <a:rPr lang="en-US" sz="2400" dirty="0" smtClean="0"/>
              <a:t>Evaluating a simple postfix expression using stack.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2209800"/>
            <a:ext cx="2057400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StringTokenizer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+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-457200" y="3733800"/>
            <a:ext cx="2286000" cy="1588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133600"/>
            <a:ext cx="68675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Stack: Demo 3…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358" y="1066800"/>
            <a:ext cx="859728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Stack: Demo 3...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295" y="1143000"/>
            <a:ext cx="873341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Stack: Demo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09600"/>
          </a:xfrm>
        </p:spPr>
        <p:txBody>
          <a:bodyPr/>
          <a:lstStyle/>
          <a:p>
            <a:r>
              <a:rPr lang="en-US" dirty="0" smtClean="0"/>
              <a:t>Evaluating a simple postfix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9530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</a:rPr>
              <a:t>Demo 4</a:t>
            </a:r>
            <a:r>
              <a:rPr lang="en-US" sz="2400" b="1" dirty="0" smtClean="0">
                <a:solidFill>
                  <a:srgbClr val="FFFF00"/>
                </a:solidFill>
              </a:rPr>
              <a:t>: (Do yourself</a:t>
            </a:r>
            <a:r>
              <a:rPr lang="en-US" sz="2400" dirty="0" smtClean="0">
                <a:solidFill>
                  <a:srgbClr val="FFFF00"/>
                </a:solidFill>
              </a:rPr>
              <a:t>) Implement a program that will evaluate a prefix expression(</a:t>
            </a:r>
            <a:r>
              <a:rPr lang="en-US" sz="2400" b="1" dirty="0" smtClean="0">
                <a:solidFill>
                  <a:srgbClr val="FFFF00"/>
                </a:solidFill>
              </a:rPr>
              <a:t>Class </a:t>
            </a:r>
            <a:r>
              <a:rPr lang="en-US" sz="2400" b="1" dirty="0" err="1" smtClean="0">
                <a:solidFill>
                  <a:srgbClr val="FFFF00"/>
                </a:solidFill>
              </a:rPr>
              <a:t>PrefixEvaluator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603" y="1981200"/>
            <a:ext cx="8368794" cy="289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Stack: Demo 5, The Maze Problem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28575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391400" y="1219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4771072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 path :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[(3,0, E), (3,1, 0), (2,1, 0), (1,1, 0), (1,2, 0), (1,3, 0), (1,4, 0), (1,5, 0), (2,5, 0), (3,5, 0), (3,6, 0), (3,7, 0), (4,7, 0), (5,7, 0), (5,6, 0), (5,5, 0), (6,5, 0), (7,5, 0), (8,5, 0), (9,5, 0), (9,4, 0), (9,3, 0), (8,3, M)]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BUILD SUCCESSFUL (total time: 0 seconds)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9000" y="1661279"/>
            <a:ext cx="17526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628775"/>
            <a:ext cx="19145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681782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5: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86788"/>
            <a:ext cx="7005637" cy="569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7620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0" y="76200"/>
            <a:ext cx="1447800" cy="1676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Stack: Demo 5: The Maze Problem…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7431802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5240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5: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143124"/>
            <a:ext cx="9055988" cy="372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6096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324600" y="3676471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cell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5: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3174" y="1083494"/>
            <a:ext cx="6524626" cy="516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228600" y="2514600"/>
            <a:ext cx="2971800" cy="2286000"/>
            <a:chOff x="6324600" y="2667000"/>
            <a:chExt cx="2971800" cy="2286000"/>
          </a:xfrm>
        </p:grpSpPr>
        <p:sp>
          <p:nvSpPr>
            <p:cNvPr id="8" name="Rectangle 7"/>
            <p:cNvSpPr/>
            <p:nvPr/>
          </p:nvSpPr>
          <p:spPr>
            <a:xfrm>
              <a:off x="7315200" y="3429000"/>
              <a:ext cx="990600" cy="762000"/>
            </a:xfrm>
            <a:prstGeom prst="rect">
              <a:avLst/>
            </a:prstGeom>
            <a:solidFill>
              <a:srgbClr val="FF0066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row, </a:t>
              </a:r>
            </a:p>
            <a:p>
              <a:pPr algn="ctr"/>
              <a:r>
                <a:rPr lang="en-US" sz="1600" dirty="0" err="1" smtClean="0"/>
                <a:t>col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0" y="4191000"/>
              <a:ext cx="990600" cy="7620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row+1,</a:t>
              </a:r>
            </a:p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col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15200" y="2667000"/>
              <a:ext cx="990600" cy="7620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row-1,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col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05800" y="3429000"/>
              <a:ext cx="990600" cy="7620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row, </a:t>
              </a:r>
            </a:p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col</a:t>
              </a:r>
              <a:r>
                <a:rPr lang="en-US" sz="1600" dirty="0" smtClean="0">
                  <a:solidFill>
                    <a:schemeClr val="tx1"/>
                  </a:solidFill>
                </a:rPr>
                <a:t>+ 1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24600" y="3429000"/>
              <a:ext cx="990600" cy="7620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row, 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col-1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5: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19250"/>
            <a:ext cx="8914846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4" y="2593016"/>
            <a:ext cx="1514476" cy="251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919782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553200"/>
            <a:ext cx="685800" cy="228600"/>
          </a:xfrm>
          <a:noFill/>
        </p:spPr>
        <p:txBody>
          <a:bodyPr/>
          <a:lstStyle/>
          <a:p>
            <a:r>
              <a:rPr lang="en-US" dirty="0" smtClean="0"/>
              <a:t> </a:t>
            </a:r>
            <a:fld id="{A218BC34-7F37-4BD2-8CDE-D4F9732F21A4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Introduction…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686800" cy="3810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1800" dirty="0" smtClean="0"/>
              <a:t>The problem can be solve by trial and error approach(THỬ VÀ SAI-</a:t>
            </a:r>
            <a:r>
              <a:rPr lang="en-US" sz="1800" dirty="0" err="1" smtClean="0"/>
              <a:t>mò</a:t>
            </a:r>
            <a:r>
              <a:rPr lang="en-US" sz="1800" dirty="0" smtClean="0"/>
              <a:t>) using a Stack.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2353271"/>
            <a:ext cx="213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At each crossroad, a position is chosen and OTHERS must be saved.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From the Entry (3,0), going to the position (3,1). There are two options, the position (2,1) is chosen and the position (4,1) is saved.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235327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the blue path is chosen, positions must be saved are: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6248400" y="3420070"/>
            <a:ext cx="1359725" cy="1981200"/>
            <a:chOff x="6412675" y="3352800"/>
            <a:chExt cx="1359725" cy="1981200"/>
          </a:xfrm>
        </p:grpSpPr>
        <p:grpSp>
          <p:nvGrpSpPr>
            <p:cNvPr id="3" name="Group 20"/>
            <p:cNvGrpSpPr/>
            <p:nvPr/>
          </p:nvGrpSpPr>
          <p:grpSpPr>
            <a:xfrm>
              <a:off x="6705600" y="3810000"/>
              <a:ext cx="838200" cy="1524000"/>
              <a:chOff x="6705600" y="3657600"/>
              <a:chExt cx="838200" cy="1524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05600" y="4876800"/>
                <a:ext cx="838200" cy="3048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(4,1)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05600" y="4572000"/>
                <a:ext cx="838200" cy="3048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(2,3)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05600" y="4267200"/>
                <a:ext cx="838200" cy="3048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(4,7)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6705600" y="3657600"/>
                <a:ext cx="0" cy="152400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543800" y="3657600"/>
                <a:ext cx="0" cy="152400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Freeform 25"/>
            <p:cNvSpPr/>
            <p:nvPr/>
          </p:nvSpPr>
          <p:spPr>
            <a:xfrm>
              <a:off x="6412675" y="3352800"/>
              <a:ext cx="534390" cy="837211"/>
            </a:xfrm>
            <a:custGeom>
              <a:avLst/>
              <a:gdLst>
                <a:gd name="connsiteX0" fmla="*/ 0 w 534390"/>
                <a:gd name="connsiteY0" fmla="*/ 17813 h 837211"/>
                <a:gd name="connsiteX1" fmla="*/ 451263 w 534390"/>
                <a:gd name="connsiteY1" fmla="*/ 136566 h 837211"/>
                <a:gd name="connsiteX2" fmla="*/ 498764 w 534390"/>
                <a:gd name="connsiteY2" fmla="*/ 837211 h 837211"/>
                <a:gd name="connsiteX3" fmla="*/ 498764 w 534390"/>
                <a:gd name="connsiteY3" fmla="*/ 837211 h 837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4390" h="837211">
                  <a:moveTo>
                    <a:pt x="0" y="17813"/>
                  </a:moveTo>
                  <a:cubicBezTo>
                    <a:pt x="184068" y="8906"/>
                    <a:pt x="368136" y="0"/>
                    <a:pt x="451263" y="136566"/>
                  </a:cubicBezTo>
                  <a:cubicBezTo>
                    <a:pt x="534390" y="273132"/>
                    <a:pt x="498764" y="837211"/>
                    <a:pt x="498764" y="837211"/>
                  </a:cubicBezTo>
                  <a:lnTo>
                    <a:pt x="498764" y="837211"/>
                  </a:lnTo>
                </a:path>
              </a:pathLst>
            </a:cu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7239000" y="3353789"/>
              <a:ext cx="533400" cy="837211"/>
            </a:xfrm>
            <a:custGeom>
              <a:avLst/>
              <a:gdLst>
                <a:gd name="connsiteX0" fmla="*/ 0 w 534390"/>
                <a:gd name="connsiteY0" fmla="*/ 17813 h 837211"/>
                <a:gd name="connsiteX1" fmla="*/ 451263 w 534390"/>
                <a:gd name="connsiteY1" fmla="*/ 136566 h 837211"/>
                <a:gd name="connsiteX2" fmla="*/ 498764 w 534390"/>
                <a:gd name="connsiteY2" fmla="*/ 837211 h 837211"/>
                <a:gd name="connsiteX3" fmla="*/ 498764 w 534390"/>
                <a:gd name="connsiteY3" fmla="*/ 837211 h 837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4390" h="837211">
                  <a:moveTo>
                    <a:pt x="0" y="17813"/>
                  </a:moveTo>
                  <a:cubicBezTo>
                    <a:pt x="184068" y="8906"/>
                    <a:pt x="368136" y="0"/>
                    <a:pt x="451263" y="136566"/>
                  </a:cubicBezTo>
                  <a:cubicBezTo>
                    <a:pt x="534390" y="273132"/>
                    <a:pt x="498764" y="837211"/>
                    <a:pt x="498764" y="837211"/>
                  </a:cubicBezTo>
                  <a:lnTo>
                    <a:pt x="498764" y="837211"/>
                  </a:lnTo>
                </a:path>
              </a:pathLst>
            </a:custGeom>
            <a:ln w="28575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638800" y="547747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 the dead position, (9,9),  the next examined position is chosen is (4,7)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19945"/>
            <a:ext cx="28575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986135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 How to Find a Treasure (Money) or To Exit a Maze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5: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762000"/>
            <a:ext cx="82772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0" y="3505200"/>
            <a:ext cx="17526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95800" y="2819400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48200" y="3276600"/>
            <a:ext cx="1524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0" y="3505200"/>
            <a:ext cx="20574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050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5: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3" y="609600"/>
            <a:ext cx="818197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400" y="2209800"/>
            <a:ext cx="1752600" cy="313932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10101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11111111111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5110782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2400" dirty="0" smtClean="0"/>
              <a:t>Stack: Demo 5: The Maze Problem…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56197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762000"/>
            <a:ext cx="2057400" cy="144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867025"/>
            <a:ext cx="58959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88D58DC4-C209-4559-8CEA-DE4358C9C68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2- Queues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queue</a:t>
            </a:r>
            <a:r>
              <a:rPr lang="en-US" i="1" dirty="0" smtClean="0"/>
              <a:t> </a:t>
            </a:r>
            <a:r>
              <a:rPr lang="en-US" dirty="0" smtClean="0"/>
              <a:t>is a waiting line that grows by adding elements to its end and shrinks by taking elements from its front</a:t>
            </a:r>
          </a:p>
          <a:p>
            <a:pPr eaLnBrk="1" hangingPunct="1"/>
            <a:r>
              <a:rPr lang="en-US" dirty="0" smtClean="0"/>
              <a:t>A queue is a structure in which both ends are used: </a:t>
            </a:r>
          </a:p>
          <a:p>
            <a:pPr lvl="1" eaLnBrk="1" hangingPunct="1"/>
            <a:r>
              <a:rPr lang="en-US" dirty="0" smtClean="0"/>
              <a:t>One for adding new elements </a:t>
            </a:r>
          </a:p>
          <a:p>
            <a:pPr lvl="1" eaLnBrk="1" hangingPunct="1"/>
            <a:r>
              <a:rPr lang="en-US" dirty="0" smtClean="0"/>
              <a:t>One for removing them</a:t>
            </a:r>
          </a:p>
          <a:p>
            <a:pPr eaLnBrk="1" hangingPunct="1"/>
            <a:r>
              <a:rPr lang="en-US" dirty="0" smtClean="0"/>
              <a:t>A queue is an </a:t>
            </a:r>
            <a:r>
              <a:rPr lang="en-US" b="1" dirty="0" smtClean="0"/>
              <a:t>FIFO</a:t>
            </a:r>
            <a:r>
              <a:rPr lang="en-US" i="1" dirty="0" smtClean="0"/>
              <a:t> </a:t>
            </a:r>
            <a:r>
              <a:rPr lang="en-US" dirty="0" smtClean="0"/>
              <a:t>structure: first in/first out</a:t>
            </a:r>
          </a:p>
          <a:p>
            <a:pPr eaLnBrk="1" hangingPunct="1"/>
            <a:r>
              <a:rPr lang="en-US" dirty="0" smtClean="0"/>
              <a:t>Where a queue should be used?</a:t>
            </a:r>
          </a:p>
          <a:p>
            <a:pPr lvl="1"/>
            <a:r>
              <a:rPr lang="en-US" dirty="0" smtClean="0"/>
              <a:t>A queue should be used when processing order of data is the same as creating order.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Queue for customers who are waiting for paying money in a shopping store.</a:t>
            </a:r>
          </a:p>
          <a:p>
            <a:pPr lvl="2"/>
            <a:r>
              <a:rPr lang="en-US" dirty="0" smtClean="0"/>
              <a:t>Printing server: A program receives all printing requirements in a network environment.</a:t>
            </a:r>
          </a:p>
          <a:p>
            <a:pPr eaLnBrk="1" hangingPunct="1"/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657600" y="1143000"/>
            <a:ext cx="411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1674813"/>
            <a:ext cx="4114800" cy="15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812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338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43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92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48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43800" y="1371600"/>
            <a:ext cx="1066800" cy="1588"/>
          </a:xfrm>
          <a:prstGeom prst="straightConnector1">
            <a:avLst/>
          </a:prstGeom>
          <a:ln w="38100">
            <a:solidFill>
              <a:srgbClr val="FF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2000" y="1371600"/>
            <a:ext cx="1066800" cy="1588"/>
          </a:xfrm>
          <a:prstGeom prst="straightConnector1">
            <a:avLst/>
          </a:prstGeom>
          <a:ln w="38100">
            <a:solidFill>
              <a:srgbClr val="FF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4DF072B1-9308-4991-B770-62DC8A6D2DE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Queues: How to Implement a queue?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>
            <a:normAutofit/>
          </a:bodyPr>
          <a:lstStyle/>
          <a:p>
            <a:r>
              <a:rPr lang="en-US" u="sng" dirty="0" smtClean="0"/>
              <a:t>Step 1</a:t>
            </a:r>
            <a:r>
              <a:rPr lang="en-US" dirty="0" smtClean="0"/>
              <a:t>: Choose a linear storage (an array or a linked list).</a:t>
            </a:r>
          </a:p>
          <a:p>
            <a:r>
              <a:rPr lang="en-US" u="sng" dirty="0" smtClean="0"/>
              <a:t>Step 2</a:t>
            </a:r>
            <a:r>
              <a:rPr lang="en-US" dirty="0" smtClean="0"/>
              <a:t>: Implements basic methods which will make a list as a queue such as:</a:t>
            </a:r>
          </a:p>
          <a:p>
            <a:pPr lvl="1" eaLnBrk="1" hangingPunct="1"/>
            <a:r>
              <a:rPr lang="en-US" i="1" dirty="0" smtClean="0">
                <a:solidFill>
                  <a:srgbClr val="FFFF00"/>
                </a:solidFill>
              </a:rPr>
              <a:t>clear() </a:t>
            </a:r>
            <a:r>
              <a:rPr lang="en-US" dirty="0" smtClean="0"/>
              <a:t>— Clear the queue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isEmpty</a:t>
            </a:r>
            <a:r>
              <a:rPr lang="en-US" i="1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— Check to see if the queue is empty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enqueue</a:t>
            </a:r>
            <a:r>
              <a:rPr lang="en-US" i="1" dirty="0" smtClean="0">
                <a:solidFill>
                  <a:srgbClr val="FFFF00"/>
                </a:solidFill>
              </a:rPr>
              <a:t>(el) </a:t>
            </a:r>
            <a:r>
              <a:rPr lang="en-US" dirty="0" smtClean="0"/>
              <a:t>— Put the element </a:t>
            </a:r>
            <a:r>
              <a:rPr lang="en-US" i="1" dirty="0" smtClean="0"/>
              <a:t>el </a:t>
            </a:r>
            <a:r>
              <a:rPr lang="en-US" dirty="0" smtClean="0"/>
              <a:t>at the end of the queue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dequeue</a:t>
            </a:r>
            <a:r>
              <a:rPr lang="en-US" i="1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— Take the first element from the queue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firstEl</a:t>
            </a:r>
            <a:r>
              <a:rPr lang="en-US" i="1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— Return the first element in the queue without removing it.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42A4308C-ECA7-48C2-BB33-97C5C2D6A77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Queues …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81200" y="2571690"/>
            <a:ext cx="52749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chemeClr val="bg1"/>
                </a:solidFill>
              </a:rPr>
              <a:t>series of operations executed on a queue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71490"/>
            <a:ext cx="6526213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581400" y="2495490"/>
            <a:ext cx="1828800" cy="0"/>
          </a:xfrm>
          <a:prstGeom prst="straightConnector1">
            <a:avLst/>
          </a:prstGeom>
          <a:ln w="38100">
            <a:solidFill>
              <a:srgbClr val="FF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4038600"/>
          <a:ext cx="8534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4168856"/>
                <a:gridCol w="2917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Using array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  linear group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Using linked list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sym typeface="Wingdings" pitchFamily="2" charset="2"/>
                        </a:rPr>
                        <a:t> linear group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Queue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enqueue</a:t>
                      </a:r>
                      <a:r>
                        <a:rPr lang="en-US" b="0" dirty="0" smtClean="0"/>
                        <a:t>(x)</a:t>
                      </a:r>
                    </a:p>
                    <a:p>
                      <a:r>
                        <a:rPr lang="en-US" b="0" dirty="0" err="1" smtClean="0"/>
                        <a:t>dequeue</a:t>
                      </a:r>
                      <a:r>
                        <a:rPr lang="en-US" b="0" dirty="0" smtClean="0"/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enqueue</a:t>
                      </a:r>
                      <a:r>
                        <a:rPr lang="en-US" dirty="0" smtClean="0">
                          <a:sym typeface="Wingdings" pitchFamily="2" charset="2"/>
                        </a:rPr>
                        <a:t>(x) O(1)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beginning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dequeue</a:t>
                      </a:r>
                      <a:r>
                        <a:rPr lang="en-US" dirty="0" smtClean="0">
                          <a:sym typeface="Wingdings" pitchFamily="2" charset="2"/>
                        </a:rPr>
                        <a:t>()  Shift up  O(n)  Improvement: circular array  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</a:t>
                      </a:r>
                      <a:r>
                        <a:rPr lang="en-US" baseline="0" dirty="0" smtClean="0"/>
                        <a:t> end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beginning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32766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Array queue </a:t>
            </a:r>
            <a:r>
              <a:rPr lang="en-US" sz="2000" b="1" dirty="0" err="1" smtClean="0">
                <a:solidFill>
                  <a:srgbClr val="FFFF00"/>
                </a:solidFill>
              </a:rPr>
              <a:t>vs</a:t>
            </a:r>
            <a:r>
              <a:rPr lang="en-US" sz="2000" b="1" dirty="0" smtClean="0">
                <a:solidFill>
                  <a:srgbClr val="FFFF00"/>
                </a:solidFill>
              </a:rPr>
              <a:t> Linked list queue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762000"/>
            <a:ext cx="5972175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45AE7074-CF6C-4CD9-AC8B-103B6957E5E4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Queues using circular array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048000" y="5801380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Figure 4-9 Two possible configurations in an array implementation 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                  of a queue when the queue is full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762000"/>
            <a:ext cx="24384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>
                <a:solidFill>
                  <a:srgbClr val="0000CC"/>
                </a:solidFill>
              </a:rPr>
              <a:t>If an array is used to store elements of a queue the 2 indexes must be used to mark the beginning and the last positions.</a:t>
            </a:r>
          </a:p>
          <a:p>
            <a:pPr>
              <a:defRPr/>
            </a:pPr>
            <a:endParaRPr lang="en-US">
              <a:solidFill>
                <a:srgbClr val="0000CC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CC"/>
                </a:solidFill>
              </a:rPr>
              <a:t>If we do not want to shift elements when an element is pick out the queue then a </a:t>
            </a:r>
            <a:r>
              <a:rPr lang="en-US" b="1" u="sng">
                <a:solidFill>
                  <a:srgbClr val="0000CC"/>
                </a:solidFill>
              </a:rPr>
              <a:t>circular mechanism </a:t>
            </a:r>
            <a:r>
              <a:rPr lang="en-US">
                <a:solidFill>
                  <a:srgbClr val="0000CC"/>
                </a:solidFill>
              </a:rPr>
              <a:t>is used.</a:t>
            </a:r>
          </a:p>
          <a:p>
            <a:pPr>
              <a:defRPr/>
            </a:pPr>
            <a:r>
              <a:rPr lang="en-US">
                <a:solidFill>
                  <a:srgbClr val="0000CC"/>
                </a:solidFill>
                <a:sym typeface="Wingdings" pitchFamily="2" charset="2"/>
              </a:rPr>
              <a:t> What configuration will describe the queue is full?</a:t>
            </a:r>
            <a:r>
              <a:rPr lang="en-US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1828800"/>
            <a:ext cx="16764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Circular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490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Add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1524000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remove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2661791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Add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42313" y="2667000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remove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4213592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Add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421880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remove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282F74B3-0FBD-4856-B7CD-7BB701692AA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Queues using circular array…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758950" y="5699125"/>
            <a:ext cx="5556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Figure 4-10 Array implementation of a queue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524000"/>
            <a:ext cx="7999413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276600"/>
            <a:ext cx="3829050" cy="685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143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Read by yourself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6D692EFF-7C7B-483E-85AE-7B5D54863A2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Queues using circular array…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90600" y="4403725"/>
            <a:ext cx="7090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Figure </a:t>
            </a:r>
            <a:r>
              <a:rPr lang="en-US" sz="2000" b="1" dirty="0" smtClean="0">
                <a:solidFill>
                  <a:schemeClr val="bg1"/>
                </a:solidFill>
              </a:rPr>
              <a:t>4-10:  </a:t>
            </a:r>
            <a:r>
              <a:rPr lang="en-US" sz="2000" b="1" dirty="0">
                <a:solidFill>
                  <a:schemeClr val="bg1"/>
                </a:solidFill>
              </a:rPr>
              <a:t>Array implementation of a queue (continued)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12925"/>
            <a:ext cx="802005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638800" y="2270125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The queue is full or empty 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 Add to the position 0, c</a:t>
            </a:r>
            <a:r>
              <a:rPr lang="en-US" sz="1600" dirty="0">
                <a:solidFill>
                  <a:schemeClr val="bg1"/>
                </a:solidFill>
              </a:rPr>
              <a:t>ircular adding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108" y="1431925"/>
            <a:ext cx="1808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Read by yourself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7A8776A8-5D21-4AEA-96C4-016510650FA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Queues using circular array…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143000" y="5546725"/>
            <a:ext cx="7008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Figure 4-10 Array implementation of a queue (continued)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1752600"/>
            <a:ext cx="803910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422525"/>
            <a:ext cx="3048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In case of only one element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879725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In case of first in the end of array </a:t>
            </a:r>
            <a:r>
              <a:rPr lang="en-US" sz="1600">
                <a:solidFill>
                  <a:schemeClr val="bg1"/>
                </a:solidFill>
                <a:sym typeface="Wingdings" pitchFamily="2" charset="2"/>
              </a:rPr>
              <a:t> circular increaseing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3336925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Normal case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908" y="1307068"/>
            <a:ext cx="1808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Read by yourself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LO2.1  Define stack and queue.</a:t>
            </a:r>
          </a:p>
          <a:p>
            <a:r>
              <a:rPr lang="en-US" dirty="0" smtClean="0"/>
              <a:t>LO2.2  List and demonstrate the operations common to stacks and queues.</a:t>
            </a:r>
          </a:p>
          <a:p>
            <a:r>
              <a:rPr lang="en-US" dirty="0" smtClean="0"/>
              <a:t>LO2.3  Describe specific tasks to which stacks and queues are suited.</a:t>
            </a:r>
          </a:p>
          <a:p>
            <a:r>
              <a:rPr lang="en-US" dirty="0" smtClean="0"/>
              <a:t>LO2.4  Apply stacks to a specific application.</a:t>
            </a:r>
          </a:p>
          <a:p>
            <a:r>
              <a:rPr lang="en-US" dirty="0" smtClean="0"/>
              <a:t>LO2.5  Apply queues to a specific application.</a:t>
            </a:r>
          </a:p>
          <a:p>
            <a:r>
              <a:rPr lang="en-US" dirty="0" smtClean="0"/>
              <a:t>LO2.6  Write programs to implement stack and queue in Java programming language.</a:t>
            </a:r>
          </a:p>
          <a:p>
            <a:r>
              <a:rPr lang="en-US" dirty="0" smtClean="0"/>
              <a:t>LO2.7  Define and explain the need of priority queue.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6553200"/>
            <a:ext cx="533400" cy="228600"/>
          </a:xfrm>
        </p:spPr>
        <p:txBody>
          <a:bodyPr/>
          <a:lstStyle/>
          <a:p>
            <a:pPr algn="l"/>
            <a:fld id="{042AED99-7FB4-404E-8A97-64753DCE42EC}" type="slidenum">
              <a:rPr kumimoji="0" lang="en-US" smtClean="0"/>
              <a:pPr algn="l"/>
              <a:t>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254BF7FD-CD42-4538-8DC4-7D199F125FA7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Queues using Linked lists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150" y="1447800"/>
            <a:ext cx="901080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solidFill>
                  <a:srgbClr val="FFFF00"/>
                </a:solidFill>
              </a:rPr>
              <a:t>Remember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rgbClr val="FFFF00"/>
                </a:solidFill>
              </a:rPr>
              <a:t>One side for adding an element to the queue(</a:t>
            </a:r>
            <a:r>
              <a:rPr lang="en-US" sz="2800" dirty="0" err="1" smtClean="0">
                <a:solidFill>
                  <a:srgbClr val="FFFF00"/>
                </a:solidFill>
              </a:rPr>
              <a:t>enqueue</a:t>
            </a:r>
            <a:r>
              <a:rPr lang="en-US" sz="2800" dirty="0" smtClean="0">
                <a:solidFill>
                  <a:srgbClr val="FFFF00"/>
                </a:solidFill>
              </a:rPr>
              <a:t>)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- Other side for removing an element (</a:t>
            </a:r>
            <a:r>
              <a:rPr lang="en-US" sz="2800" dirty="0" err="1" smtClean="0">
                <a:solidFill>
                  <a:srgbClr val="FFFF00"/>
                </a:solidFill>
              </a:rPr>
              <a:t>dequeue</a:t>
            </a:r>
            <a:r>
              <a:rPr lang="en-US" sz="2800" dirty="0" smtClean="0">
                <a:solidFill>
                  <a:srgbClr val="FFFF00"/>
                </a:solidFill>
              </a:rPr>
              <a:t>)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3200400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Methods</a:t>
                      </a:r>
                      <a:r>
                        <a:rPr lang="en-US" sz="2400" baseline="0" dirty="0" smtClean="0"/>
                        <a:t> are used</a:t>
                      </a:r>
                      <a:endParaRPr lang="en-US" sz="2400" dirty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Enqueue</a:t>
                      </a:r>
                      <a:r>
                        <a:rPr lang="en-US" sz="2400" dirty="0" smtClean="0"/>
                        <a:t> an element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add(x),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addLast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Dequeue</a:t>
                      </a:r>
                      <a:r>
                        <a:rPr lang="en-US" sz="2400" dirty="0" smtClean="0"/>
                        <a:t> an</a:t>
                      </a:r>
                      <a:r>
                        <a:rPr lang="en-US" sz="2400" baseline="0" dirty="0" smtClean="0"/>
                        <a:t> element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remove(),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removeFirst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Queues: Demo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demonstration will depict activities in a shopping store. Customers buy products, an accountant will print an invoice for each customer waiting in a queue.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Activities of customers and accountant’s activity are proceeded concurrently </a:t>
            </a:r>
            <a:r>
              <a:rPr lang="en-US" dirty="0" smtClean="0">
                <a:sym typeface="Wingdings" pitchFamily="2" charset="2"/>
              </a:rPr>
              <a:t> Multi-thread programming is used.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demonstration, multi-threading programming in Java is introduced.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Stacks &amp; Queues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/>
          </a:bodyPr>
          <a:lstStyle/>
          <a:p>
            <a:r>
              <a:rPr lang="en-US" dirty="0" smtClean="0"/>
              <a:t>Queues: Demo 6…</a:t>
            </a:r>
            <a:endParaRPr lang="en-US" sz="40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pPr eaLnBrk="1" hangingPunct="1"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Introduction to multi-threading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pPr marL="285750" lvl="1" eaLnBrk="1" hangingPunct="1">
              <a:buNone/>
            </a:pPr>
            <a:endParaRPr lang="en-US" sz="1100" dirty="0" smtClean="0"/>
          </a:p>
          <a:p>
            <a:pPr marL="285750" lvl="1" eaLnBrk="1" hangingPunct="1"/>
            <a:r>
              <a:rPr lang="en-US" sz="2200" dirty="0" smtClean="0"/>
              <a:t>CPU has some processors and it is multi-core. A core is a processor.</a:t>
            </a:r>
          </a:p>
          <a:p>
            <a:pPr marL="285750" lvl="1" eaLnBrk="1" hangingPunct="1"/>
            <a:r>
              <a:rPr lang="en-US" sz="2200" dirty="0" smtClean="0"/>
              <a:t>A core may contain some instruction pipelines. Each pipeline can run a method independently. So, in a process (program in running), some methods can really performed concurrently</a:t>
            </a:r>
          </a:p>
          <a:p>
            <a:pPr marL="285750" lvl="1" eaLnBrk="1" hangingPunct="1"/>
            <a:r>
              <a:rPr lang="en-US" sz="2200" dirty="0" smtClean="0"/>
              <a:t>A thread is a specific code unit (a method run()) in running. Each language supports  it’s own way to make an object being a thread.</a:t>
            </a:r>
          </a:p>
          <a:p>
            <a:pPr marL="285750" lvl="1" eaLnBrk="1" hangingPunct="1"/>
            <a:r>
              <a:rPr lang="en-US" sz="2200" dirty="0" smtClean="0"/>
              <a:t>A process can have some threads. As default, a process has ONE thread of the </a:t>
            </a:r>
            <a:r>
              <a:rPr lang="en-US" sz="2200" b="1" i="1" dirty="0" smtClean="0"/>
              <a:t>main(…)</a:t>
            </a:r>
            <a:r>
              <a:rPr lang="en-US" sz="2200" dirty="0" smtClean="0"/>
              <a:t> method.</a:t>
            </a:r>
          </a:p>
          <a:p>
            <a:pPr marL="285750" lvl="1" eaLnBrk="1" hangingPunct="1"/>
            <a:r>
              <a:rPr lang="en-US" sz="2200" dirty="0" smtClean="0"/>
              <a:t>Threads in a process are managed by a scheduler implemented in operating system or run-time environment (Java Virtual Machine, java.exe)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Stacks &amp; Queues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/>
          </a:bodyPr>
          <a:lstStyle/>
          <a:p>
            <a:r>
              <a:rPr lang="en-US" dirty="0" smtClean="0"/>
              <a:t>Queues: Demo 6…</a:t>
            </a:r>
            <a:endParaRPr lang="en-US" sz="40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Multi-threading in Java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pPr lvl="1" eaLnBrk="1" hangingPunct="1"/>
            <a:r>
              <a:rPr lang="en-US" sz="2400" dirty="0" smtClean="0"/>
              <a:t>Java supports multi-threading. The </a:t>
            </a:r>
            <a:r>
              <a:rPr lang="en-US" sz="2400" dirty="0" err="1" smtClean="0">
                <a:solidFill>
                  <a:srgbClr val="FFFF00"/>
                </a:solidFill>
              </a:rPr>
              <a:t>java.lang.Runnable</a:t>
            </a:r>
            <a:r>
              <a:rPr lang="en-US" sz="2400" dirty="0" smtClean="0"/>
              <a:t> interface declares a method of a Java thread, </a:t>
            </a:r>
            <a:r>
              <a:rPr lang="en-US" sz="2400" dirty="0" smtClean="0">
                <a:solidFill>
                  <a:srgbClr val="FFFF00"/>
                </a:solidFill>
              </a:rPr>
              <a:t>public void run(void)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400" dirty="0" smtClean="0"/>
              <a:t>The topmost class of Java thread is the </a:t>
            </a:r>
            <a:r>
              <a:rPr lang="en-US" sz="2400" dirty="0" err="1" smtClean="0">
                <a:solidFill>
                  <a:srgbClr val="FFFF00"/>
                </a:solidFill>
              </a:rPr>
              <a:t>java.lang.Thread</a:t>
            </a:r>
            <a:r>
              <a:rPr lang="en-US" sz="2400" dirty="0" smtClean="0"/>
              <a:t>. This class implemented the </a:t>
            </a:r>
            <a:r>
              <a:rPr lang="en-US" sz="2400" dirty="0" err="1" smtClean="0">
                <a:solidFill>
                  <a:srgbClr val="FFFF00"/>
                </a:solidFill>
              </a:rPr>
              <a:t>Runnable</a:t>
            </a:r>
            <a:r>
              <a:rPr lang="en-US" sz="2400" dirty="0" smtClean="0"/>
              <a:t> interface.</a:t>
            </a:r>
          </a:p>
          <a:p>
            <a:pPr lvl="1" eaLnBrk="1" hangingPunct="1"/>
            <a:r>
              <a:rPr lang="en-US" sz="2400" dirty="0" smtClean="0"/>
              <a:t>2 ways to create threads in Java</a:t>
            </a:r>
          </a:p>
          <a:p>
            <a:pPr lvl="2" eaLnBrk="1" hangingPunct="1"/>
            <a:r>
              <a:rPr lang="en-US" sz="2000" dirty="0" smtClean="0"/>
              <a:t>(1) Create a class implementing the </a:t>
            </a:r>
            <a:r>
              <a:rPr lang="en-US" sz="2000" dirty="0" err="1" smtClean="0">
                <a:solidFill>
                  <a:srgbClr val="FFFF00"/>
                </a:solidFill>
              </a:rPr>
              <a:t>Runnable</a:t>
            </a:r>
            <a:r>
              <a:rPr lang="en-US" sz="2000" dirty="0" smtClean="0"/>
              <a:t> interface</a:t>
            </a:r>
          </a:p>
          <a:p>
            <a:pPr lvl="2" eaLnBrk="1" hangingPunct="1"/>
            <a:r>
              <a:rPr lang="en-US" sz="2000" dirty="0" smtClean="0"/>
              <a:t>(2) Create a</a:t>
            </a:r>
            <a:r>
              <a:rPr lang="en-US" sz="2000" dirty="0" smtClean="0">
                <a:solidFill>
                  <a:srgbClr val="FFFF00"/>
                </a:solidFill>
              </a:rPr>
              <a:t> sub-class of the Thread class </a:t>
            </a:r>
            <a:r>
              <a:rPr lang="en-US" sz="2000" dirty="0" smtClean="0"/>
              <a:t>should be defined in which the run() method should be overridden appropriately.</a:t>
            </a:r>
          </a:p>
          <a:p>
            <a:pPr lvl="2" eaLnBrk="1" hangingPunct="1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The following demonstration depicts both of two ways above.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/>
          </a:bodyPr>
          <a:lstStyle/>
          <a:p>
            <a:r>
              <a:rPr lang="en-US" dirty="0" smtClean="0"/>
              <a:t>Queues: Demo 6…</a:t>
            </a:r>
            <a:endParaRPr lang="en-US" sz="40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pPr eaLnBrk="1" hangingPunct="1"/>
            <a:r>
              <a:rPr lang="en-US" sz="2400" b="1" u="sng" dirty="0" smtClean="0">
                <a:solidFill>
                  <a:srgbClr val="FFFF00"/>
                </a:solidFill>
              </a:rPr>
              <a:t>Multi-threading in Java</a:t>
            </a:r>
            <a:r>
              <a:rPr lang="en-US" sz="2400" dirty="0" smtClean="0">
                <a:solidFill>
                  <a:srgbClr val="FFFF00"/>
                </a:solidFill>
              </a:rPr>
              <a:t>:</a:t>
            </a:r>
          </a:p>
          <a:p>
            <a:pPr lvl="1" eaLnBrk="1" hangingPunct="1"/>
            <a:r>
              <a:rPr lang="en-US" sz="2000" dirty="0" smtClean="0"/>
              <a:t>Each thread has a name and common use methods of threads are: </a:t>
            </a:r>
          </a:p>
          <a:p>
            <a:pPr marL="1030288" lvl="1" eaLnBrk="1" hangingPunct="1"/>
            <a:r>
              <a:rPr lang="en-US" sz="2000" b="1" dirty="0" smtClean="0">
                <a:solidFill>
                  <a:srgbClr val="FFFF00"/>
                </a:solidFill>
              </a:rPr>
              <a:t>start()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/>
              <a:t>: register the thread with the scheduler then it’s </a:t>
            </a:r>
            <a:r>
              <a:rPr lang="en-US" sz="2000" b="1" dirty="0" smtClean="0"/>
              <a:t>run</a:t>
            </a:r>
            <a:r>
              <a:rPr lang="en-US" sz="2000" dirty="0" smtClean="0"/>
              <a:t>() method is called </a:t>
            </a:r>
            <a:r>
              <a:rPr lang="en-US" sz="2000" dirty="0" err="1" smtClean="0"/>
              <a:t>aqutomaticaaly</a:t>
            </a:r>
            <a:r>
              <a:rPr lang="en-US" sz="2000" dirty="0" smtClean="0"/>
              <a:t> when it is chosen by the scheduler.</a:t>
            </a:r>
          </a:p>
          <a:p>
            <a:pPr marL="1030288" lvl="1" eaLnBrk="1" hangingPunct="1"/>
            <a:r>
              <a:rPr lang="en-US" sz="2000" b="1" dirty="0" smtClean="0">
                <a:solidFill>
                  <a:srgbClr val="FFFF00"/>
                </a:solidFill>
              </a:rPr>
              <a:t>stop()</a:t>
            </a:r>
            <a:r>
              <a:rPr lang="en-US" sz="2000" dirty="0" smtClean="0"/>
              <a:t>: un-register the thread from the scheduler. </a:t>
            </a:r>
            <a:r>
              <a:rPr lang="en-US" sz="2000" dirty="0" smtClean="0">
                <a:solidFill>
                  <a:srgbClr val="FF0000"/>
                </a:solidFill>
              </a:rPr>
              <a:t>This method is not safe in case of there is common resource between threads.</a:t>
            </a:r>
          </a:p>
          <a:p>
            <a:pPr marL="1030288" lvl="1" eaLnBrk="1" hangingPunct="1"/>
            <a:r>
              <a:rPr lang="en-US" sz="2000" dirty="0" smtClean="0">
                <a:solidFill>
                  <a:srgbClr val="FFFF00"/>
                </a:solidFill>
              </a:rPr>
              <a:t>yield()</a:t>
            </a:r>
            <a:r>
              <a:rPr lang="en-US" sz="2000" dirty="0" smtClean="0"/>
              <a:t>: inform to the scheduler that it want to stop using CPU </a:t>
            </a:r>
            <a:r>
              <a:rPr lang="en-US" sz="2000" dirty="0" smtClean="0">
                <a:sym typeface="Wingdings" pitchFamily="2" charset="2"/>
              </a:rPr>
              <a:t> Yielding CPU to other threads  </a:t>
            </a:r>
            <a:r>
              <a:rPr lang="en-US" sz="2000" u="sng" dirty="0" smtClean="0">
                <a:sym typeface="Wingdings" pitchFamily="2" charset="2"/>
              </a:rPr>
              <a:t>A way to stop a thread safely.</a:t>
            </a:r>
            <a:endParaRPr lang="en-US" sz="2000" u="sng" dirty="0" smtClean="0"/>
          </a:p>
          <a:p>
            <a:pPr marL="1030288" lvl="1" eaLnBrk="1" hangingPunct="1"/>
            <a:r>
              <a:rPr lang="en-US" sz="2000" b="1" dirty="0" smtClean="0">
                <a:solidFill>
                  <a:srgbClr val="FFFF00"/>
                </a:solidFill>
              </a:rPr>
              <a:t>sleep</a:t>
            </a:r>
            <a:r>
              <a:rPr lang="en-US" sz="2000" dirty="0" smtClean="0">
                <a:solidFill>
                  <a:srgbClr val="FFFF00"/>
                </a:solidFill>
              </a:rPr>
              <a:t>(</a:t>
            </a:r>
            <a:r>
              <a:rPr lang="en-US" sz="2000" dirty="0" err="1" smtClean="0">
                <a:solidFill>
                  <a:srgbClr val="FFFF00"/>
                </a:solidFill>
              </a:rPr>
              <a:t>milliSec</a:t>
            </a:r>
            <a:r>
              <a:rPr lang="en-US" sz="2000" dirty="0" smtClean="0">
                <a:solidFill>
                  <a:srgbClr val="FFFF00"/>
                </a:solidFill>
              </a:rPr>
              <a:t>)</a:t>
            </a:r>
            <a:r>
              <a:rPr lang="en-US" sz="2000" dirty="0" smtClean="0"/>
              <a:t> : Pause the thread a duration</a:t>
            </a:r>
          </a:p>
          <a:p>
            <a:pPr marL="1030288" lvl="1" eaLnBrk="1" hangingPunct="1"/>
            <a:r>
              <a:rPr lang="en-US" sz="2000" b="1" dirty="0" err="1" smtClean="0">
                <a:solidFill>
                  <a:srgbClr val="FFFF00"/>
                </a:solidFill>
              </a:rPr>
              <a:t>isAlive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  <a:r>
              <a:rPr lang="en-US" sz="2000" dirty="0" smtClean="0"/>
              <a:t>: checking existence of a thread .</a:t>
            </a:r>
          </a:p>
          <a:p>
            <a:pPr marL="630238" eaLnBrk="1" hangingPunct="1"/>
            <a:r>
              <a:rPr lang="en-US" sz="2000" dirty="0" smtClean="0"/>
              <a:t>For more details:</a:t>
            </a:r>
          </a:p>
          <a:p>
            <a:pPr marL="630238" eaLnBrk="1" hangingPunct="1">
              <a:buNone/>
            </a:pPr>
            <a:r>
              <a:rPr lang="en-US" sz="2000" dirty="0" smtClean="0">
                <a:hlinkClick r:id="rId2"/>
              </a:rPr>
              <a:t>https://docs.oracle.com/en/java/javase/16/docs/api/java.base/java/lang/package-summary.html</a:t>
            </a:r>
            <a:endParaRPr lang="en-US" sz="2000" dirty="0" smtClean="0"/>
          </a:p>
          <a:p>
            <a:pPr marL="630238" eaLnBrk="1" hangingPunct="1">
              <a:buNone/>
            </a:pPr>
            <a:endParaRPr lang="en-US" sz="2000" dirty="0" smtClean="0"/>
          </a:p>
          <a:p>
            <a:pPr marL="630238" eaLnBrk="1" hangingPunct="1">
              <a:buNone/>
            </a:pPr>
            <a:endParaRPr lang="en-US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dirty="0" smtClean="0"/>
              <a:t>Queue: Demo 6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194" y="152400"/>
            <a:ext cx="247180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" y="2959564"/>
            <a:ext cx="7772400" cy="351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- Thread for accountant’s activity will be implemented using the </a:t>
            </a:r>
            <a:r>
              <a:rPr lang="en-US" dirty="0" err="1" smtClean="0">
                <a:sym typeface="Wingdings" pitchFamily="2" charset="2"/>
              </a:rPr>
              <a:t>Runnable</a:t>
            </a:r>
            <a:r>
              <a:rPr lang="en-US" dirty="0" smtClean="0">
                <a:sym typeface="Wingdings" pitchFamily="2" charset="2"/>
              </a:rPr>
              <a:t> interface.</a:t>
            </a:r>
          </a:p>
          <a:p>
            <a:pPr marL="0" indent="0">
              <a:buNone/>
            </a:pPr>
            <a:r>
              <a:rPr lang="en-US" dirty="0" smtClean="0"/>
              <a:t>- Class for a customer will be sub-class of the Thread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 Demo 6…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093052" cy="509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194" y="1066800"/>
            <a:ext cx="247180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" y="1295400"/>
            <a:ext cx="902208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 Demo 6…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762000"/>
            <a:ext cx="19949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53883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 Demo 6…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762000"/>
            <a:ext cx="19949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458200" cy="5891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Queue Demo 6…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762000"/>
            <a:ext cx="23246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</a:t>
            </a:r>
            <a:fld id="{9BAF3EA2-1165-42CB-8850-75D43E9D11D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Contents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sz="3200" dirty="0" smtClean="0"/>
              <a:t>1- Stacks</a:t>
            </a:r>
          </a:p>
          <a:p>
            <a:pPr eaLnBrk="1" hangingPunct="1">
              <a:buNone/>
            </a:pPr>
            <a:r>
              <a:rPr lang="en-US" sz="3200" dirty="0" smtClean="0"/>
              <a:t>2- Queues</a:t>
            </a:r>
          </a:p>
          <a:p>
            <a:pPr eaLnBrk="1" hangingPunct="1">
              <a:buNone/>
            </a:pPr>
            <a:r>
              <a:rPr lang="en-US" sz="3200" dirty="0" smtClean="0"/>
              <a:t>3- Priority Queues</a:t>
            </a:r>
          </a:p>
          <a:p>
            <a:pPr eaLnBrk="1" hangingPunct="1">
              <a:buNone/>
            </a:pPr>
            <a:r>
              <a:rPr lang="en-US" sz="3200" dirty="0" smtClean="0"/>
              <a:t>Exercises: 6 assignments in demonstrations.</a:t>
            </a:r>
          </a:p>
          <a:p>
            <a:pPr eaLnBrk="1" hangingPunct="1">
              <a:buFontTx/>
              <a:buNone/>
            </a:pPr>
            <a:endParaRPr lang="en-US" sz="3200" dirty="0" smtClean="0"/>
          </a:p>
          <a:p>
            <a:pPr eaLnBrk="1" hangingPunct="1">
              <a:buFontTx/>
              <a:buNone/>
            </a:pPr>
            <a:endParaRPr lang="en-US" sz="3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97841E8-4760-4047-9B16-6D2414BFCFBB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3- Priority Queues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181600"/>
          </a:xfrm>
        </p:spPr>
        <p:txBody>
          <a:bodyPr>
            <a:normAutofit/>
          </a:bodyPr>
          <a:lstStyle/>
          <a:p>
            <a:pPr marL="339725" indent="-339725" eaLnBrk="1" hangingPunct="1"/>
            <a:r>
              <a:rPr lang="en-US" b="1" dirty="0" smtClean="0">
                <a:solidFill>
                  <a:srgbClr val="FFFF00"/>
                </a:solidFill>
              </a:rPr>
              <a:t>Priority</a:t>
            </a:r>
            <a:r>
              <a:rPr lang="en-US" dirty="0" smtClean="0"/>
              <a:t>: External factor is applied on each data object. It is commonly an integer.</a:t>
            </a:r>
          </a:p>
          <a:p>
            <a:pPr marL="339725" indent="-339725" eaLnBrk="1" hangingPunct="1">
              <a:buNone/>
            </a:pPr>
            <a:endParaRPr lang="en-US" dirty="0" smtClean="0"/>
          </a:p>
          <a:p>
            <a:r>
              <a:rPr lang="en-US" dirty="0" smtClean="0"/>
              <a:t>In priority queue, each element is assigned it’s own priority.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>
              <a:sym typeface="Wingdings" pitchFamily="2" charset="2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sym typeface="Wingdings" pitchFamily="2" charset="2"/>
              </a:rPr>
              <a:t>In de-queue operation, the element having the highest priority must be chosen.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When an data object is en-queued, it will be put to a suitable position </a:t>
            </a:r>
            <a:r>
              <a:rPr lang="en-US" dirty="0" smtClean="0">
                <a:sym typeface="Wingdings" pitchFamily="2" charset="2"/>
              </a:rPr>
              <a:t> After a new element is added to the end of the queue, some updates may be performed to ensure that the highest priority element is put at the beginning of the queue.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97841E8-4760-4047-9B16-6D2414BFCFBB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A Priority Queue using Array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537325"/>
            <a:ext cx="4495800" cy="244475"/>
          </a:xfrm>
        </p:spPr>
        <p:txBody>
          <a:bodyPr/>
          <a:lstStyle/>
          <a:p>
            <a:r>
              <a:rPr kumimoji="0" lang="en-US" dirty="0" smtClean="0"/>
              <a:t>Stacks &amp; Queues</a:t>
            </a:r>
            <a:endParaRPr kumimoji="0"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12293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16865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81200" y="21437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81200" y="26009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1229360"/>
            <a:ext cx="19050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 empty queue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5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3</a:t>
            </a:r>
          </a:p>
          <a:p>
            <a:pPr algn="r"/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7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1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1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0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10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0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6</a:t>
            </a:r>
          </a:p>
          <a:p>
            <a:pPr algn="r"/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3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81200" y="30581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981200" y="35153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981200" y="39725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81200" y="44297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981200" y="48869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981200" y="53441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981200" y="58013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2057400" y="990600"/>
            <a:ext cx="4572000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0400" y="1219200"/>
            <a:ext cx="19812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Evaluation: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(Based-on  shift operations)</a:t>
            </a:r>
          </a:p>
          <a:p>
            <a:endParaRPr lang="en-US" sz="1200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en-US" b="1" i="1" dirty="0" smtClean="0">
                <a:solidFill>
                  <a:srgbClr val="FFFF00"/>
                </a:solidFill>
              </a:rPr>
              <a:t>En-queue: </a:t>
            </a:r>
          </a:p>
          <a:p>
            <a:endParaRPr lang="en-US" sz="120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The best case, highest priority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Adding to the end  O(1)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The worst case, lowest priority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Adding to the beginning  O(n)</a:t>
            </a:r>
          </a:p>
          <a:p>
            <a:endParaRPr lang="en-US" sz="120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- </a:t>
            </a:r>
            <a:r>
              <a:rPr lang="en-US" b="1" i="1" dirty="0" smtClean="0">
                <a:solidFill>
                  <a:srgbClr val="FFFF00"/>
                </a:solidFill>
              </a:rPr>
              <a:t>De-queue:  </a:t>
            </a:r>
            <a:r>
              <a:rPr lang="en-US" dirty="0" smtClean="0">
                <a:solidFill>
                  <a:srgbClr val="FFFF00"/>
                </a:solidFill>
              </a:rPr>
              <a:t>Removing from the end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FF00"/>
                </a:solidFill>
              </a:rPr>
              <a:t>O(1)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585E79EB-C193-4348-88F2-40098E02FABC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Priority Queues (continued)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24400"/>
          </a:xfrm>
        </p:spPr>
        <p:txBody>
          <a:bodyPr>
            <a:noAutofit/>
          </a:bodyPr>
          <a:lstStyle/>
          <a:p>
            <a:pPr marL="339725" indent="-339725"/>
            <a:r>
              <a:rPr lang="en-US" b="1" dirty="0" smtClean="0">
                <a:solidFill>
                  <a:srgbClr val="FFFF00"/>
                </a:solidFill>
              </a:rPr>
              <a:t>Where priority queues are used?</a:t>
            </a:r>
            <a:r>
              <a:rPr lang="en-US" dirty="0" smtClean="0"/>
              <a:t> </a:t>
            </a:r>
          </a:p>
          <a:p>
            <a:pPr marL="339725" indent="1588">
              <a:buFontTx/>
              <a:buChar char="-"/>
            </a:pPr>
            <a:r>
              <a:rPr lang="en-US" dirty="0" smtClean="0"/>
              <a:t> Schedulers in operating systems </a:t>
            </a:r>
            <a:r>
              <a:rPr lang="en-US" dirty="0" smtClean="0">
                <a:sym typeface="Wingdings" pitchFamily="2" charset="2"/>
              </a:rPr>
              <a:t> Priority schedulers</a:t>
            </a:r>
          </a:p>
          <a:p>
            <a:pPr marL="339725" indent="1588">
              <a:buFontTx/>
              <a:buChar char="-"/>
            </a:pPr>
            <a:r>
              <a:rPr lang="en-US" dirty="0" smtClean="0"/>
              <a:t> Schedulers in automatic processing applications.</a:t>
            </a:r>
          </a:p>
          <a:p>
            <a:pPr marL="339725" indent="-339725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339725" indent="-339725"/>
            <a:r>
              <a:rPr lang="en-US" dirty="0" smtClean="0">
                <a:solidFill>
                  <a:srgbClr val="FFFF00"/>
                </a:solidFill>
              </a:rPr>
              <a:t>Priority queue implementations: </a:t>
            </a:r>
          </a:p>
          <a:p>
            <a:pPr lvl="1">
              <a:buNone/>
            </a:pPr>
            <a:r>
              <a:rPr lang="en-US" dirty="0" smtClean="0"/>
              <a:t>(1) Using a totally ordered list (array or linked list) </a:t>
            </a:r>
            <a:r>
              <a:rPr lang="en-US" dirty="0" smtClean="0">
                <a:sym typeface="Wingdings" pitchFamily="2" charset="2"/>
              </a:rPr>
              <a:t> Cost  of  en-queue operations.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(2) </a:t>
            </a:r>
            <a:r>
              <a:rPr lang="en-US" dirty="0" smtClean="0"/>
              <a:t>A heap, it will be introduced in the chapter Trees.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3152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LO2.1  Define stack and queue.</a:t>
            </a:r>
          </a:p>
          <a:p>
            <a:r>
              <a:rPr lang="en-US" dirty="0" smtClean="0"/>
              <a:t>LO2.2  List and demonstrate the operations common to stacks and queues.</a:t>
            </a:r>
          </a:p>
          <a:p>
            <a:r>
              <a:rPr lang="en-US" dirty="0" smtClean="0"/>
              <a:t>LO2.3  Describe specific tasks to which stacks and queues are suited.</a:t>
            </a:r>
          </a:p>
          <a:p>
            <a:r>
              <a:rPr lang="en-US" dirty="0" smtClean="0"/>
              <a:t>LO2.4  Apply stacks to a specific application.</a:t>
            </a:r>
          </a:p>
          <a:p>
            <a:r>
              <a:rPr lang="en-US" dirty="0" smtClean="0"/>
              <a:t>LO2.5  Apply queues to a specific application.</a:t>
            </a:r>
          </a:p>
          <a:p>
            <a:r>
              <a:rPr lang="en-US" dirty="0" smtClean="0"/>
              <a:t>LO2.6  Write programs to implement stack and queue in Java programming language.</a:t>
            </a:r>
          </a:p>
          <a:p>
            <a:r>
              <a:rPr lang="en-US" dirty="0" smtClean="0"/>
              <a:t>LO2.7  Define and explain the need of priority queue.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7704" y="114300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53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57704" y="168658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7704" y="244858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7704" y="305818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7704" y="351538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388620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7704" y="4582180"/>
            <a:ext cx="413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CC"/>
                </a:solidFill>
                <a:sym typeface="Wingdings 2"/>
              </a:rPr>
              <a:t></a:t>
            </a:r>
            <a:endParaRPr lang="en-US" b="1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E8EC2556-84AA-4CFF-A660-B299101F6E40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Summary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stack</a:t>
            </a:r>
            <a:r>
              <a:rPr lang="en-US" i="1" smtClean="0"/>
              <a:t> </a:t>
            </a:r>
            <a:r>
              <a:rPr lang="en-US" smtClean="0"/>
              <a:t>is a linear data structure that can be accessed at only one of its ends for storing and retrieving data.</a:t>
            </a:r>
          </a:p>
          <a:p>
            <a:pPr eaLnBrk="1" hangingPunct="1"/>
            <a:r>
              <a:rPr lang="en-US" smtClean="0"/>
              <a:t>A stack is called an LIFO</a:t>
            </a:r>
            <a:r>
              <a:rPr lang="en-US" i="1" smtClean="0"/>
              <a:t> </a:t>
            </a:r>
            <a:r>
              <a:rPr lang="en-US" smtClean="0"/>
              <a:t>structure: last in/first out.</a:t>
            </a:r>
          </a:p>
          <a:p>
            <a:pPr eaLnBrk="1" hangingPunct="1"/>
            <a:r>
              <a:rPr lang="en-US" smtClean="0"/>
              <a:t>A queue</a:t>
            </a:r>
            <a:r>
              <a:rPr lang="en-US" i="1" smtClean="0"/>
              <a:t> </a:t>
            </a:r>
            <a:r>
              <a:rPr lang="en-US" smtClean="0"/>
              <a:t>is a waiting line that grows by adding elements to its end and shrinks by taking elements from its front.</a:t>
            </a:r>
          </a:p>
          <a:p>
            <a:pPr eaLnBrk="1" hangingPunct="1"/>
            <a:r>
              <a:rPr lang="en-US" smtClean="0"/>
              <a:t>A queue is an FIFO</a:t>
            </a:r>
            <a:r>
              <a:rPr lang="en-US" i="1" smtClean="0"/>
              <a:t> </a:t>
            </a:r>
            <a:r>
              <a:rPr lang="en-US" smtClean="0"/>
              <a:t>structure: first in/first out.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–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0749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1-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2- Stack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vì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do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3-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stack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4- </a:t>
            </a:r>
            <a:r>
              <a:rPr lang="en-US" sz="2000" dirty="0" err="1" smtClean="0"/>
              <a:t>Nếu</a:t>
            </a:r>
            <a:r>
              <a:rPr lang="en-US" sz="2000" dirty="0" smtClean="0"/>
              <a:t> DSLK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stack,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stack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phức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nhiêu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5-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stack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khuyên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6- Queue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vì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do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7-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queue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8- </a:t>
            </a:r>
            <a:r>
              <a:rPr lang="en-US" sz="2000" dirty="0" err="1" smtClean="0"/>
              <a:t>Nếu</a:t>
            </a:r>
            <a:r>
              <a:rPr lang="en-US" sz="2000" dirty="0" smtClean="0"/>
              <a:t> DSLK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queue,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queue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phức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nhiêu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9-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queue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khuyên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10-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10 sang </a:t>
            </a:r>
            <a:r>
              <a:rPr lang="en-US" sz="2000" dirty="0" err="1" smtClean="0"/>
              <a:t>hệ</a:t>
            </a:r>
            <a:r>
              <a:rPr lang="en-US" sz="2000" dirty="0" smtClean="0"/>
              <a:t> 2, stack hay queue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khuyên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11-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java.util.LinkedList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queue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12-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đợi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–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13- Suppose that a stack of integers, named </a:t>
            </a:r>
            <a:r>
              <a:rPr lang="en-US" sz="2400" dirty="0" err="1" smtClean="0"/>
              <a:t>stk</a:t>
            </a:r>
            <a:r>
              <a:rPr lang="en-US" sz="2400" dirty="0" smtClean="0"/>
              <a:t>, is empty. Examine the following code: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(5);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(7);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(9);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(11);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stk.push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(13);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while (!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stk.empty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stk.pop();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(stk.pop() + “,”);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>
              <a:buNone/>
            </a:pPr>
            <a:r>
              <a:rPr lang="en-US" sz="2400" dirty="0" smtClean="0"/>
              <a:t>   What we can see in the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4C2CC7-B180-4293-80ED-26975FD5637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1- Stacks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286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stack</a:t>
            </a:r>
            <a:r>
              <a:rPr lang="en-US" i="1" dirty="0" smtClean="0"/>
              <a:t> </a:t>
            </a:r>
            <a:r>
              <a:rPr lang="en-US" dirty="0" smtClean="0"/>
              <a:t>is a linear data structure that can be accessed only at one of its ends for storing and retrieving data.</a:t>
            </a:r>
          </a:p>
          <a:p>
            <a:pPr eaLnBrk="1" hangingPunct="1"/>
            <a:r>
              <a:rPr lang="en-US" dirty="0" smtClean="0"/>
              <a:t>A stack is called an </a:t>
            </a:r>
            <a:r>
              <a:rPr lang="en-US" b="1" dirty="0" smtClean="0"/>
              <a:t>LIFO</a:t>
            </a:r>
            <a:r>
              <a:rPr lang="en-US" i="1" dirty="0" smtClean="0"/>
              <a:t> </a:t>
            </a:r>
            <a:r>
              <a:rPr lang="en-US" dirty="0" smtClean="0"/>
              <a:t>structure: last in/first out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133600" y="5314890"/>
            <a:ext cx="51605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A </a:t>
            </a:r>
            <a:r>
              <a:rPr lang="en-US" sz="2000" b="1" dirty="0">
                <a:solidFill>
                  <a:srgbClr val="FFFF00"/>
                </a:solidFill>
              </a:rPr>
              <a:t>series of operations executed on a stack</a:t>
            </a:r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409890"/>
            <a:ext cx="6838950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4C2CC7-B180-4293-80ED-26975FD5637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524000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Where a stack should be used?</a:t>
            </a:r>
          </a:p>
          <a:p>
            <a:pPr eaLnBrk="1" hangingPunct="1"/>
            <a:r>
              <a:rPr lang="en-US" dirty="0" smtClean="0"/>
              <a:t>Stack should be used when processing order of data is </a:t>
            </a:r>
            <a:r>
              <a:rPr lang="en-US" b="1" u="sng" dirty="0" smtClean="0"/>
              <a:t>opposed</a:t>
            </a:r>
            <a:r>
              <a:rPr lang="en-US" dirty="0" smtClean="0"/>
              <a:t> to creating order.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371600" y="2971800"/>
            <a:ext cx="5486400" cy="3048000"/>
            <a:chOff x="1371600" y="2971800"/>
            <a:chExt cx="5486400" cy="3048000"/>
          </a:xfrm>
        </p:grpSpPr>
        <p:grpSp>
          <p:nvGrpSpPr>
            <p:cNvPr id="2" name="Group 41"/>
            <p:cNvGrpSpPr/>
            <p:nvPr/>
          </p:nvGrpSpPr>
          <p:grpSpPr>
            <a:xfrm>
              <a:off x="1371600" y="2971800"/>
              <a:ext cx="5486400" cy="3048000"/>
              <a:chOff x="609600" y="2971800"/>
              <a:chExt cx="5486400" cy="30480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19400" y="2971800"/>
                <a:ext cx="2286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n= 12 : 2</a:t>
                </a:r>
              </a:p>
              <a:p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6 : 2</a:t>
                </a:r>
              </a:p>
              <a:p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          </a:t>
                </a:r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 3 : 2</a:t>
                </a:r>
              </a:p>
              <a:p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</a:t>
                </a:r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1 : 2 </a:t>
                </a:r>
              </a:p>
              <a:p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</a:t>
                </a:r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endParaRPr lang="en-US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876800" y="5715000"/>
                <a:ext cx="8382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76800" y="5410200"/>
                <a:ext cx="8382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76800" y="5105400"/>
                <a:ext cx="8382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76800" y="4800600"/>
                <a:ext cx="8382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24400" y="31242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base=2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276600" y="3505200"/>
                <a:ext cx="990600" cy="83820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5257800" y="4038600"/>
                <a:ext cx="228600" cy="68580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334000" y="366926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66"/>
                    </a:solidFill>
                    <a:latin typeface="Times New Roman" pitchFamily="18" charset="0"/>
                    <a:cs typeface="Times New Roman" pitchFamily="18" charset="0"/>
                  </a:rPr>
                  <a:t>1100</a:t>
                </a:r>
                <a:endParaRPr lang="en-US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rot="5400000">
                <a:off x="2362994" y="4799806"/>
                <a:ext cx="21336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8" idx="1"/>
              </p:cNvCxnSpPr>
              <p:nvPr/>
            </p:nvCxnSpPr>
            <p:spPr>
              <a:xfrm>
                <a:off x="3429000" y="5867400"/>
                <a:ext cx="14478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657600" y="3962400"/>
                <a:ext cx="794" cy="1600994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3505994" y="4724400"/>
                <a:ext cx="10668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>
                <a:off x="4115594" y="4724400"/>
                <a:ext cx="4572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657600" y="5562600"/>
                <a:ext cx="12192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038600" y="5257800"/>
                <a:ext cx="8382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343400" y="4953000"/>
                <a:ext cx="533400" cy="1588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09600" y="3581400"/>
                <a:ext cx="2133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Convert a positive number to a binary string.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flipV="1">
              <a:off x="6629400" y="4876800"/>
              <a:ext cx="0" cy="106680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541B96-FB11-4534-981E-34EC46BA81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Stacks: How to Implement a stack?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848600" cy="4830763"/>
          </a:xfrm>
        </p:spPr>
        <p:txBody>
          <a:bodyPr>
            <a:normAutofit/>
          </a:bodyPr>
          <a:lstStyle/>
          <a:p>
            <a:pPr eaLnBrk="1" hangingPunct="1"/>
            <a:r>
              <a:rPr lang="en-US" u="sng" dirty="0" smtClean="0"/>
              <a:t>Step 1</a:t>
            </a:r>
            <a:r>
              <a:rPr lang="en-US" dirty="0" smtClean="0"/>
              <a:t>: Choose a linear storage (an array or a linked list).</a:t>
            </a:r>
          </a:p>
          <a:p>
            <a:pPr eaLnBrk="1" hangingPunct="1"/>
            <a:r>
              <a:rPr lang="en-US" u="sng" dirty="0" smtClean="0"/>
              <a:t>Step 2</a:t>
            </a:r>
            <a:r>
              <a:rPr lang="en-US" dirty="0" smtClean="0"/>
              <a:t>: Implements basic methods which will make a list as a stacks such as:</a:t>
            </a:r>
          </a:p>
          <a:p>
            <a:pPr lvl="1" eaLnBrk="1" hangingPunct="1"/>
            <a:r>
              <a:rPr lang="en-US" i="1" dirty="0" smtClean="0">
                <a:solidFill>
                  <a:srgbClr val="FFFF00"/>
                </a:solidFill>
              </a:rPr>
              <a:t>clear()</a:t>
            </a:r>
            <a:r>
              <a:rPr lang="en-US" i="1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— Clear the stack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isEmpty</a:t>
            </a:r>
            <a:r>
              <a:rPr lang="en-US" i="1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— Check to see if the stack is empty</a:t>
            </a:r>
          </a:p>
          <a:p>
            <a:pPr lvl="1" eaLnBrk="1" hangingPunct="1"/>
            <a:r>
              <a:rPr lang="en-US" i="1" dirty="0" smtClean="0">
                <a:solidFill>
                  <a:srgbClr val="FFFF00"/>
                </a:solidFill>
              </a:rPr>
              <a:t>push(el) </a:t>
            </a:r>
            <a:r>
              <a:rPr lang="en-US" dirty="0" smtClean="0"/>
              <a:t>— Put the element </a:t>
            </a:r>
            <a:r>
              <a:rPr lang="en-US" i="1" dirty="0" smtClean="0"/>
              <a:t>el </a:t>
            </a:r>
            <a:r>
              <a:rPr lang="en-US" dirty="0" smtClean="0"/>
              <a:t>on the top of the stack</a:t>
            </a:r>
          </a:p>
          <a:p>
            <a:pPr lvl="1" eaLnBrk="1" hangingPunct="1"/>
            <a:r>
              <a:rPr lang="en-US" i="1" dirty="0" smtClean="0">
                <a:solidFill>
                  <a:srgbClr val="FFFF00"/>
                </a:solidFill>
              </a:rPr>
              <a:t>pop() </a:t>
            </a:r>
            <a:r>
              <a:rPr lang="en-US" dirty="0" smtClean="0"/>
              <a:t>— Take the topmost element from the stack</a:t>
            </a:r>
          </a:p>
          <a:p>
            <a:pPr lvl="1" eaLnBrk="1" hangingPunct="1"/>
            <a:r>
              <a:rPr lang="en-US" i="1" dirty="0" err="1" smtClean="0">
                <a:solidFill>
                  <a:srgbClr val="FFFF00"/>
                </a:solidFill>
              </a:rPr>
              <a:t>topEl</a:t>
            </a:r>
            <a:r>
              <a:rPr lang="en-US" i="1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— Return the topmost element in the stack without removing it</a:t>
            </a:r>
          </a:p>
          <a:p>
            <a:r>
              <a:rPr lang="en-US" dirty="0" smtClean="0"/>
              <a:t>The LIFO mechanism is implemented in methods push(…) and pop(…).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dirty="0" smtClean="0"/>
              <a:t>Stacks: How to Implement a Stack?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3339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Comparing Array Stack </a:t>
            </a:r>
            <a:r>
              <a:rPr lang="en-US" dirty="0" err="1" smtClean="0">
                <a:solidFill>
                  <a:srgbClr val="FFC000"/>
                </a:solidFill>
              </a:rPr>
              <a:t>vs</a:t>
            </a:r>
            <a:r>
              <a:rPr lang="en-US" dirty="0" smtClean="0">
                <a:solidFill>
                  <a:srgbClr val="FFC000"/>
                </a:solidFill>
              </a:rPr>
              <a:t> Linked-list Stack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8C7F31C-775C-48C0-9B7D-ABB499AFEBC6}" type="slidenum">
              <a:rPr lang="en-US" smtClean="0"/>
              <a:pPr/>
              <a:t>9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981200"/>
          <a:ext cx="8534401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743200"/>
                <a:gridCol w="2590800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Stack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Using array 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  <a:sym typeface="Wingdings" pitchFamily="2" charset="2"/>
                        </a:rPr>
                        <a:t>  linear group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Using linked list 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  <a:sym typeface="Wingdings" pitchFamily="2" charset="2"/>
                        </a:rPr>
                        <a:t> linear group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Evaluating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</a:p>
                    <a:p>
                      <a:r>
                        <a:rPr lang="en-US" dirty="0" smtClean="0"/>
                        <a:t>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size must be 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 of an element will be allocated when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LL stack is more flexible than array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methods:</a:t>
                      </a:r>
                    </a:p>
                    <a:p>
                      <a:r>
                        <a:rPr lang="en-US" i="1" dirty="0" smtClean="0"/>
                        <a:t>push(x)</a:t>
                      </a:r>
                    </a:p>
                    <a:p>
                      <a:r>
                        <a:rPr lang="en-US" i="1" dirty="0" smtClean="0"/>
                        <a:t>pop()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 end 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  push(x)  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pop() O(1)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 end 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        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end 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        O(1)</a:t>
                      </a:r>
                      <a:endParaRPr lang="en-US" dirty="0" smtClean="0"/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  <a:p>
                      <a:r>
                        <a:rPr lang="en-US" dirty="0" smtClean="0"/>
                        <a:t>Add to the head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the head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respect to performance,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hey are the same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Stacks &amp; Queues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542</TotalTime>
  <Words>3213</Words>
  <Application>Microsoft Office PowerPoint</Application>
  <PresentationFormat>On-screen Show (4:3)</PresentationFormat>
  <Paragraphs>559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Flow</vt:lpstr>
      <vt:lpstr>Stacks and Queues</vt:lpstr>
      <vt:lpstr>Introduction</vt:lpstr>
      <vt:lpstr>Introduction…</vt:lpstr>
      <vt:lpstr>Learning Outcomes</vt:lpstr>
      <vt:lpstr>Contents</vt:lpstr>
      <vt:lpstr>1- Stacks</vt:lpstr>
      <vt:lpstr>Stacks…</vt:lpstr>
      <vt:lpstr>Stacks: How to Implement a stack?</vt:lpstr>
      <vt:lpstr>Stacks: How to Implement a Stack?</vt:lpstr>
      <vt:lpstr>Stacks: Demo 1</vt:lpstr>
      <vt:lpstr>Stacks: …</vt:lpstr>
      <vt:lpstr>Stacks…</vt:lpstr>
      <vt:lpstr>Stacks…</vt:lpstr>
      <vt:lpstr>Stacks: Demo 2</vt:lpstr>
      <vt:lpstr>Stacks: Demo 2</vt:lpstr>
      <vt:lpstr>Stacks: Demo 2</vt:lpstr>
      <vt:lpstr>Stacks: Demo 2</vt:lpstr>
      <vt:lpstr>Stacks…</vt:lpstr>
      <vt:lpstr>Stacks…</vt:lpstr>
      <vt:lpstr>Stack: Demo 3.</vt:lpstr>
      <vt:lpstr>Stack: Demo 3…</vt:lpstr>
      <vt:lpstr>Stack: Demo 3...</vt:lpstr>
      <vt:lpstr>Stack: Demo 3.</vt:lpstr>
      <vt:lpstr>Stack: Demo 5, The Maze Problem</vt:lpstr>
      <vt:lpstr>Stack: Demo 5: The Maze Problem…</vt:lpstr>
      <vt:lpstr>Stack: Demo 5: The Maze Problem… </vt:lpstr>
      <vt:lpstr>Stack: Demo 5: The Maze Problem…</vt:lpstr>
      <vt:lpstr>Stack: Demo 5: The Maze Problem…</vt:lpstr>
      <vt:lpstr>Stack: Demo 5: The Maze Problem…</vt:lpstr>
      <vt:lpstr>Stack: Demo 5: The Maze Problem…</vt:lpstr>
      <vt:lpstr>Stack: Demo 5: The Maze Problem…</vt:lpstr>
      <vt:lpstr>Stack: Demo 5: The Maze Problem…</vt:lpstr>
      <vt:lpstr>2- Queues</vt:lpstr>
      <vt:lpstr>Queues: How to Implement a queue?</vt:lpstr>
      <vt:lpstr>Queues …</vt:lpstr>
      <vt:lpstr>Queues using circular array</vt:lpstr>
      <vt:lpstr>Queues using circular array…</vt:lpstr>
      <vt:lpstr>Queues using circular array…</vt:lpstr>
      <vt:lpstr>Queues using circular array…</vt:lpstr>
      <vt:lpstr>Queues using Linked lists</vt:lpstr>
      <vt:lpstr>Queues: Demo 6</vt:lpstr>
      <vt:lpstr>Queues: Demo 6…</vt:lpstr>
      <vt:lpstr>Queues: Demo 6…</vt:lpstr>
      <vt:lpstr>Queues: Demo 6…</vt:lpstr>
      <vt:lpstr>Queue: Demo 6</vt:lpstr>
      <vt:lpstr>Queue Demo 6…</vt:lpstr>
      <vt:lpstr>Queue Demo 6…</vt:lpstr>
      <vt:lpstr>Queue Demo 6…</vt:lpstr>
      <vt:lpstr>Queue Demo 6…</vt:lpstr>
      <vt:lpstr>3- Priority Queues</vt:lpstr>
      <vt:lpstr>A Priority Queue using Array</vt:lpstr>
      <vt:lpstr>Priority Queues (continued)</vt:lpstr>
      <vt:lpstr>Learning Outcomes</vt:lpstr>
      <vt:lpstr>Summary</vt:lpstr>
      <vt:lpstr>Ôn tập – Viết vào vở</vt:lpstr>
      <vt:lpstr>Ôn tập – Viết vào vở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Azure</cp:lastModifiedBy>
  <cp:revision>47</cp:revision>
  <dcterms:created xsi:type="dcterms:W3CDTF">2021-11-26T02:00:25Z</dcterms:created>
  <dcterms:modified xsi:type="dcterms:W3CDTF">2022-11-16T02:08:02Z</dcterms:modified>
</cp:coreProperties>
</file>