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33" r:id="rId4"/>
    <p:sldId id="334" r:id="rId5"/>
    <p:sldId id="335" r:id="rId6"/>
    <p:sldId id="336" r:id="rId7"/>
    <p:sldId id="339" r:id="rId8"/>
    <p:sldId id="345" r:id="rId9"/>
    <p:sldId id="346" r:id="rId10"/>
    <p:sldId id="34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28" r:id="rId38"/>
    <p:sldId id="349" r:id="rId39"/>
    <p:sldId id="357" r:id="rId40"/>
    <p:sldId id="358" r:id="rId41"/>
    <p:sldId id="359" r:id="rId42"/>
    <p:sldId id="348" r:id="rId43"/>
    <p:sldId id="32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CC00"/>
    <a:srgbClr val="FFFF99"/>
    <a:srgbClr val="FFCC00"/>
    <a:srgbClr val="0000CC"/>
    <a:srgbClr val="FF3300"/>
    <a:srgbClr val="FF7C80"/>
    <a:srgbClr val="006600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37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38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39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40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42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E6F3-C603-487E-9E5C-8634D3542D6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AC61-69E2-4C6B-A3A1-FC7C10D839BC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tIns="32146"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2"/>
            <a:ext cx="259104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B35818B-1964-4861-9A18-C9F10FD87C19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Recursion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operations on an array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Example: Sum of an array, named a, having n elements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a[0] + a[1] + … + a[n-2]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a[n-1]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Sum(a, n-1)</a:t>
            </a:r>
          </a:p>
          <a:p>
            <a:pPr lvl="1"/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0,n=0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a[n-1] + Sum (a, n-1);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04800" y="1035844"/>
            <a:ext cx="69684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686253" y="1048346"/>
            <a:ext cx="2207716" cy="87715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1700" b="1" i="1" u="sng" dirty="0" smtClean="0">
                <a:solidFill>
                  <a:schemeClr val="bg1"/>
                </a:solidFill>
              </a:rPr>
              <a:t>Pseudo-code</a:t>
            </a:r>
          </a:p>
          <a:p>
            <a:pPr algn="l"/>
            <a:r>
              <a:rPr lang="en-US" sz="1700" dirty="0" smtClean="0">
                <a:solidFill>
                  <a:schemeClr val="bg1"/>
                </a:solidFill>
              </a:rPr>
              <a:t>n!  = 1, n&lt;2</a:t>
            </a:r>
          </a:p>
          <a:p>
            <a:pPr algn="l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     =  n* (n-1)!, n&gt;=2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8842" y="2197299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 lines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8160842" y="1919737"/>
            <a:ext cx="0" cy="277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6121301" y="2502099"/>
            <a:ext cx="127754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3156049"/>
            <a:ext cx="4199632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6600"/>
                </a:solidFill>
              </a:rPr>
              <a:t>// Other recursive method</a:t>
            </a:r>
            <a:endParaRPr lang="en-US" sz="1700" b="1" dirty="0">
              <a:solidFill>
                <a:srgbClr val="00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6406" y="4420493"/>
            <a:ext cx="2048601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6600"/>
                </a:solidFill>
              </a:rPr>
              <a:t>// Other test</a:t>
            </a:r>
            <a:endParaRPr lang="en-US" sz="1700" b="1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6428" y="4901697"/>
            <a:ext cx="6871394" cy="1323435"/>
          </a:xfrm>
          <a:prstGeom prst="rect">
            <a:avLst/>
          </a:prstGeom>
          <a:solidFill>
            <a:srgbClr val="0000CC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Để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dễ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bài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học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xin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đừng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thắc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mắc</a:t>
            </a:r>
            <a:r>
              <a:rPr lang="en-US" sz="2000" dirty="0" smtClean="0">
                <a:solidFill>
                  <a:schemeClr val="bg1"/>
                </a:solidFill>
              </a:rPr>
              <a:t> “</a:t>
            </a:r>
            <a:r>
              <a:rPr lang="en-US" sz="2000" dirty="0" err="1" smtClean="0">
                <a:solidFill>
                  <a:schemeClr val="bg1"/>
                </a:solidFill>
              </a:rPr>
              <a:t>Hàm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chạy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như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thế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nào</a:t>
            </a:r>
            <a:r>
              <a:rPr lang="en-US" sz="2000" dirty="0" smtClean="0">
                <a:solidFill>
                  <a:schemeClr val="bg1"/>
                </a:solidFill>
              </a:rPr>
              <a:t>?”. </a:t>
            </a:r>
            <a:r>
              <a:rPr lang="en-US" sz="2000" dirty="0" err="1" smtClean="0">
                <a:solidFill>
                  <a:schemeClr val="bg1"/>
                </a:solidFill>
              </a:rPr>
              <a:t>Câu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hỏi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này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lời</a:t>
            </a:r>
            <a:r>
              <a:rPr lang="en-US" sz="2000" dirty="0" smtClean="0">
                <a:solidFill>
                  <a:schemeClr val="bg1"/>
                </a:solidFill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của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</a:rPr>
              <a:t>. Ở </a:t>
            </a:r>
            <a:r>
              <a:rPr lang="en-US" sz="2000" dirty="0" err="1" smtClean="0">
                <a:solidFill>
                  <a:schemeClr val="bg1"/>
                </a:solidFill>
              </a:rPr>
              <a:t>đây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chúng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chú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tâm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vào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nghĩ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diễn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đạt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và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hàm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nhé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3164017"/>
            <a:ext cx="1495127" cy="1103183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</a:t>
            </a:r>
          </a:p>
          <a:p>
            <a:pPr algn="ctr" defTabSz="410751" hangingPunct="0"/>
            <a:r>
              <a:rPr lang="en-US" sz="1400" b="1" dirty="0" smtClean="0">
                <a:solidFill>
                  <a:srgbClr val="FFC000"/>
                </a:solidFill>
                <a:sym typeface="Helvetica Light"/>
              </a:rPr>
              <a:t>includes all simple demonstrations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762918"/>
            <a:ext cx="1495127" cy="764629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Lab1:</a:t>
            </a:r>
          </a:p>
          <a:p>
            <a:pPr algn="ctr" defTabSz="410751" hangingPunct="0"/>
            <a:r>
              <a:rPr lang="en-US" sz="2000" b="1" dirty="0" smtClean="0">
                <a:solidFill>
                  <a:srgbClr val="FFC000"/>
                </a:solidFill>
                <a:sym typeface="Helvetica Light"/>
              </a:rPr>
              <a:t>Demo 2</a:t>
            </a:r>
            <a:endParaRPr lang="en-US" sz="20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405" y="1697776"/>
            <a:ext cx="2057400" cy="4093424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Recursive definitions serve two purposes:</a:t>
            </a:r>
          </a:p>
          <a:p>
            <a:pPr marL="342882" indent="-342882">
              <a:buAutoNum type="arabicParenBoth"/>
            </a:pPr>
            <a:r>
              <a:rPr lang="en-US" sz="2000" b="1" dirty="0" smtClean="0">
                <a:solidFill>
                  <a:schemeClr val="bg1"/>
                </a:solidFill>
              </a:rPr>
              <a:t>Generating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new elements</a:t>
            </a:r>
          </a:p>
          <a:p>
            <a:pPr marL="342882" indent="-342882">
              <a:buAutoNum type="arabicParenBoth"/>
            </a:pPr>
            <a:r>
              <a:rPr lang="en-US" sz="2000" b="1" dirty="0" smtClean="0">
                <a:solidFill>
                  <a:schemeClr val="bg1"/>
                </a:solidFill>
              </a:rPr>
              <a:t>Testing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whether an element belongs to a set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Demo: The Fibonacci sequence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566" y="1001911"/>
            <a:ext cx="6362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2183309" y="1573411"/>
            <a:ext cx="1084957" cy="944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20466" y="2945011"/>
            <a:ext cx="1447800" cy="524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9873" y="988541"/>
            <a:ext cx="2714327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Lab1: Demo 3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19627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1.5   3.5  5.5   7.5   9.5   11.5  </a:t>
            </a:r>
          </a:p>
          <a:p>
            <a:pPr defTabSz="410751">
              <a:buFontTx/>
              <a:buChar char="-"/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 smtClean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item of an arithmetic progression having the first item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and common difference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d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: 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(n, a, d) = a, n=1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                   = 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(n-1, a, d) + d, n&gt;1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896146"/>
            <a:ext cx="7315200" cy="212365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200" b="1" dirty="0" smtClean="0"/>
              <a:t>public static double </a:t>
            </a:r>
            <a:r>
              <a:rPr lang="en-US" sz="2200" b="1" dirty="0" err="1" smtClean="0"/>
              <a:t>ap</a:t>
            </a:r>
            <a:r>
              <a:rPr lang="en-US" sz="2200" b="1" dirty="0" smtClean="0"/>
              <a:t>(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n, double a, double d) {</a:t>
            </a:r>
          </a:p>
          <a:p>
            <a:pPr algn="l"/>
            <a:r>
              <a:rPr lang="en-US" sz="2200" b="1" dirty="0" smtClean="0"/>
              <a:t>    &lt;Code yourself&gt;</a:t>
            </a:r>
          </a:p>
          <a:p>
            <a:pPr algn="l"/>
            <a:r>
              <a:rPr lang="en-US" sz="2200" b="1" dirty="0" smtClean="0"/>
              <a:t>} </a:t>
            </a:r>
          </a:p>
          <a:p>
            <a:pPr algn="l"/>
            <a:endParaRPr lang="en-US" sz="2200" b="1" dirty="0" smtClean="0"/>
          </a:p>
          <a:p>
            <a:pPr algn="l"/>
            <a:r>
              <a:rPr lang="en-US" sz="2200" b="1" dirty="0" smtClean="0"/>
              <a:t>// Test </a:t>
            </a:r>
            <a:r>
              <a:rPr lang="en-US" sz="2200" b="1" i="1" dirty="0" smtClean="0"/>
              <a:t>1.5   3.5  5.5   7.5   9.5   11.5</a:t>
            </a:r>
            <a:endParaRPr lang="en-US" sz="2200" b="1" dirty="0" smtClean="0"/>
          </a:p>
          <a:p>
            <a:pPr algn="l"/>
            <a:r>
              <a:rPr lang="en-US" sz="2200" b="1" dirty="0" err="1" smtClean="0"/>
              <a:t>System.out.println</a:t>
            </a:r>
            <a:r>
              <a:rPr lang="en-US" sz="2200" b="1" dirty="0" smtClean="0"/>
              <a:t>( </a:t>
            </a:r>
            <a:r>
              <a:rPr lang="en-US" sz="2200" b="1" dirty="0" err="1" smtClean="0"/>
              <a:t>ap</a:t>
            </a:r>
            <a:r>
              <a:rPr lang="en-US" sz="2200" b="1" dirty="0" smtClean="0"/>
              <a:t>(6, 1.5, 2 )); // </a:t>
            </a:r>
            <a:r>
              <a:rPr lang="en-US" sz="2200" b="1" dirty="0" smtClean="0">
                <a:sym typeface="Wingdings" pitchFamily="2" charset="2"/>
              </a:rPr>
              <a:t> 11.5</a:t>
            </a:r>
            <a:endParaRPr lang="en-US" sz="22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069206"/>
            <a:ext cx="2971800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1: Demo 4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1752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 smtClean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item of a geometric progression having the first item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and common multiplier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:</a:t>
            </a:r>
          </a:p>
          <a:p>
            <a:pPr defTabSz="410751">
              <a:defRPr/>
            </a:pPr>
            <a:r>
              <a:rPr lang="en-US" sz="2400" b="1" kern="0" dirty="0" err="1" smtClean="0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 (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n, a, 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)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= a , n=1</a:t>
            </a:r>
          </a:p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                  = </a:t>
            </a:r>
            <a:r>
              <a:rPr lang="en-US" sz="2400" b="1" kern="0" dirty="0" err="1" smtClean="0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(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n-1, a, 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) * 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, n&gt;1</a:t>
            </a:r>
          </a:p>
          <a:p>
            <a:pPr defTabSz="410751">
              <a:defRPr/>
            </a:pPr>
            <a:endParaRPr lang="en-US" sz="2400" b="1" i="1" kern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7315200" cy="19389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 smtClean="0"/>
              <a:t>public static double </a:t>
            </a:r>
            <a:r>
              <a:rPr lang="en-US" sz="2000" b="1" dirty="0" err="1" smtClean="0"/>
              <a:t>gp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n, double a, double q) {</a:t>
            </a:r>
          </a:p>
          <a:p>
            <a:pPr algn="l"/>
            <a:r>
              <a:rPr lang="en-US" sz="2000" b="1" dirty="0" smtClean="0"/>
              <a:t>    &lt;Code yourself&gt;</a:t>
            </a:r>
          </a:p>
          <a:p>
            <a:pPr algn="l"/>
            <a:r>
              <a:rPr lang="en-US" sz="2000" b="1" dirty="0" smtClean="0"/>
              <a:t>} 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// Test   1.5  3   6  12  24  48</a:t>
            </a:r>
          </a:p>
          <a:p>
            <a:pPr algn="l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gp</a:t>
            </a:r>
            <a:r>
              <a:rPr lang="en-US" sz="2000" b="1" dirty="0" smtClean="0"/>
              <a:t>(6, 1.5, 2));  // </a:t>
            </a:r>
            <a:r>
              <a:rPr lang="en-US" sz="2000" b="1" dirty="0" smtClean="0">
                <a:sym typeface="Wingdings" pitchFamily="2" charset="2"/>
              </a:rPr>
              <a:t> 48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145406"/>
            <a:ext cx="2286000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1: Demo 5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99825"/>
            <a:ext cx="8229600" cy="2133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dirty="0" smtClean="0"/>
              <a:t>C</a:t>
            </a:r>
            <a:r>
              <a:rPr lang="en-US" sz="2400" b="1" i="1" kern="0" dirty="0" err="1" smtClean="0">
                <a:solidFill>
                  <a:srgbClr val="000000"/>
                </a:solidFill>
                <a:sym typeface="Helvetica Light"/>
              </a:rPr>
              <a:t>alculate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sum of integral array having n elements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Sum(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) = 0 +</a:t>
            </a:r>
            <a:r>
              <a:rPr lang="en-US" sz="2400" u="sng" kern="0" dirty="0" smtClean="0">
                <a:solidFill>
                  <a:srgbClr val="000000"/>
                </a:solidFill>
                <a:sym typeface="Helvetica Light"/>
              </a:rPr>
              <a:t> a[0] + a[1] + …….. + a[n-2]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+ 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a[n-1]</a:t>
            </a:r>
          </a:p>
          <a:p>
            <a:pPr defTabSz="410751">
              <a:defRPr/>
            </a:pPr>
            <a:endParaRPr lang="en-US" sz="2400" kern="0" dirty="0" smtClean="0">
              <a:solidFill>
                <a:srgbClr val="000000"/>
              </a:solidFill>
              <a:sym typeface="Helvetica Light"/>
            </a:endParaRP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Sum(a, n) = 0, n=0;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           = </a:t>
            </a:r>
            <a:r>
              <a:rPr lang="en-US" sz="2400" u="sng" kern="0" dirty="0" smtClean="0">
                <a:solidFill>
                  <a:srgbClr val="000000"/>
                </a:solidFill>
                <a:sym typeface="Helvetica Light"/>
              </a:rPr>
              <a:t>Sum(a, n-1)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+ a[n-1]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, n&gt;1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 smtClean="0"/>
              <a:t>public static double sum( double[] a,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n) {</a:t>
            </a:r>
          </a:p>
          <a:p>
            <a:pPr algn="l"/>
            <a:r>
              <a:rPr lang="en-US" sz="2000" b="1" dirty="0" smtClean="0"/>
              <a:t>    &lt;Code yourself&gt;</a:t>
            </a:r>
          </a:p>
          <a:p>
            <a:pPr algn="l"/>
            <a:r>
              <a:rPr lang="en-US" sz="2000" b="1" dirty="0" smtClean="0"/>
              <a:t>} 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// Test :  </a:t>
            </a:r>
          </a:p>
          <a:p>
            <a:pPr algn="l"/>
            <a:r>
              <a:rPr lang="en-US" sz="2000" b="1" dirty="0" smtClean="0"/>
              <a:t>double a[] = { 1.5,  2,  4,  5,  2, 6.5 };</a:t>
            </a:r>
          </a:p>
          <a:p>
            <a:pPr algn="l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 sum(a, 6));  // </a:t>
            </a:r>
            <a:r>
              <a:rPr lang="en-US" sz="2000" b="1" dirty="0" smtClean="0">
                <a:sym typeface="Wingdings" pitchFamily="2" charset="2"/>
              </a:rPr>
              <a:t> 21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6073" y="1526406"/>
            <a:ext cx="2409527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1: Demo 6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122587"/>
            <a:ext cx="8229600" cy="174605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Calculate the maximum value in an integral array having n elements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000" b="1" i="1" kern="0" dirty="0" smtClean="0">
                <a:solidFill>
                  <a:srgbClr val="0000CC"/>
                </a:solidFill>
                <a:sym typeface="Helvetica Light"/>
              </a:rPr>
              <a:t>1   5     9    7    2    10    </a:t>
            </a:r>
            <a:r>
              <a:rPr lang="en-US" sz="2000" b="1" i="1" kern="0" dirty="0" smtClean="0">
                <a:solidFill>
                  <a:srgbClr val="FF0000"/>
                </a:solidFill>
                <a:sym typeface="Helvetica Light"/>
              </a:rPr>
              <a:t>19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max(a, n) :=  if (n==1) return a[0]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                </a:t>
            </a:r>
            <a:r>
              <a:rPr lang="en-US" sz="2000" b="1" i="1" kern="0" dirty="0" err="1" smtClean="0">
                <a:solidFill>
                  <a:srgbClr val="000000"/>
                </a:solidFill>
                <a:sym typeface="Helvetica Light"/>
              </a:rPr>
              <a:t>int</a:t>
            </a: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m= max(a, n-1) </a:t>
            </a:r>
            <a:r>
              <a:rPr lang="en-US" sz="2000" b="1" kern="0" dirty="0" smtClean="0">
                <a:solidFill>
                  <a:srgbClr val="0000CC"/>
                </a:solidFill>
                <a:sym typeface="Helvetica Light"/>
              </a:rPr>
              <a:t>// 10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                return m&gt;a[n-1]? m : a[n-1]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01635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/>
              <a:t>public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max( double[]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 {</a:t>
            </a:r>
          </a:p>
          <a:p>
            <a:pPr algn="l"/>
            <a:r>
              <a:rPr lang="en-US" sz="2000" dirty="0" smtClean="0"/>
              <a:t>    &lt;Code yourself&gt;</a:t>
            </a:r>
          </a:p>
          <a:p>
            <a:pPr algn="l"/>
            <a:r>
              <a:rPr lang="en-US" sz="2000" dirty="0" smtClean="0"/>
              <a:t>}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Test :  </a:t>
            </a:r>
          </a:p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b[] = { 1, 5, 9, 7, 2, 19,10 };</a:t>
            </a:r>
          </a:p>
          <a:p>
            <a:pPr algn="l"/>
            <a:r>
              <a:rPr lang="en-US" sz="2000" dirty="0" err="1" smtClean="0"/>
              <a:t>System.out.println</a:t>
            </a:r>
            <a:r>
              <a:rPr lang="en-US" sz="2000" dirty="0" smtClean="0"/>
              <a:t>( max(b, 7));  // </a:t>
            </a:r>
            <a:r>
              <a:rPr lang="en-US" sz="2000" dirty="0" smtClean="0">
                <a:sym typeface="Wingdings" pitchFamily="2" charset="2"/>
              </a:rPr>
              <a:t> 19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3400" y="1221606"/>
            <a:ext cx="2895600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1: Demo 7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28800"/>
            <a:ext cx="8229600" cy="12954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Calculate the minimum value in an integral array having n elements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min (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) = (Do yourself)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00399"/>
            <a:ext cx="7315200" cy="1754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min( 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algn="l"/>
            <a:r>
              <a:rPr lang="en-US" dirty="0" smtClean="0"/>
              <a:t>    &lt;Code yourself&gt;</a:t>
            </a:r>
          </a:p>
          <a:p>
            <a:pPr algn="l"/>
            <a:r>
              <a:rPr lang="en-US" dirty="0" smtClean="0"/>
              <a:t>}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// Test :  </a:t>
            </a:r>
            <a:r>
              <a:rPr lang="en-US" dirty="0" err="1" smtClean="0"/>
              <a:t>int</a:t>
            </a:r>
            <a:r>
              <a:rPr lang="en-US" dirty="0" smtClean="0"/>
              <a:t> b[] = { 1, 5, 9, 7, 2, 19,10 };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 min(b, 7));  // </a:t>
            </a:r>
            <a:r>
              <a:rPr lang="en-US" dirty="0" smtClean="0">
                <a:sym typeface="Wingdings" pitchFamily="2" charset="2"/>
              </a:rPr>
              <a:t> 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762000"/>
            <a:ext cx="2819399" cy="456852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1: Demo 8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1174351"/>
            <a:ext cx="7467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Convert a decimal integer to a b-based numeric string: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82" y="1600200"/>
            <a:ext cx="2983113" cy="198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010795" y="1810150"/>
            <a:ext cx="6084093" cy="16903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1700" b="1" dirty="0" smtClean="0"/>
              <a:t>n= 35, base=2 </a:t>
            </a:r>
            <a:r>
              <a:rPr lang="en-US" sz="1700" b="1" dirty="0" smtClean="0">
                <a:sym typeface="Wingdings" pitchFamily="2" charset="2"/>
              </a:rPr>
              <a:t> 100011</a:t>
            </a:r>
            <a:endParaRPr lang="en-US" sz="1700" b="1" dirty="0" smtClean="0"/>
          </a:p>
          <a:p>
            <a:pPr algn="l"/>
            <a:r>
              <a:rPr lang="en-US" sz="1700" b="1" dirty="0" smtClean="0"/>
              <a:t>“100011” = “10001” + “1”</a:t>
            </a:r>
          </a:p>
          <a:p>
            <a:pPr algn="l"/>
            <a:r>
              <a:rPr lang="en-US" sz="1700" b="1" dirty="0" smtClean="0"/>
              <a:t>convert(35,2) = convert(17,2) + digit of 35%2</a:t>
            </a:r>
          </a:p>
          <a:p>
            <a:pPr algn="l"/>
            <a:r>
              <a:rPr lang="en-US" sz="1700" b="1" dirty="0" smtClean="0"/>
              <a:t>convert(</a:t>
            </a:r>
            <a:r>
              <a:rPr lang="en-US" sz="1700" b="1" dirty="0" err="1" smtClean="0"/>
              <a:t>n,base</a:t>
            </a:r>
            <a:r>
              <a:rPr lang="en-US" sz="1700" b="1" dirty="0" smtClean="0"/>
              <a:t>) = convert(n/</a:t>
            </a:r>
            <a:r>
              <a:rPr lang="en-US" sz="1700" b="1" dirty="0" err="1" smtClean="0"/>
              <a:t>base,base</a:t>
            </a:r>
            <a:r>
              <a:rPr lang="en-US" sz="1700" b="1" dirty="0" smtClean="0"/>
              <a:t>) + digit of </a:t>
            </a:r>
            <a:r>
              <a:rPr lang="en-US" sz="1700" b="1" dirty="0" err="1" smtClean="0"/>
              <a:t>n%base</a:t>
            </a:r>
            <a:endParaRPr lang="en-US" sz="1700" b="1" dirty="0" smtClean="0"/>
          </a:p>
          <a:p>
            <a:pPr algn="l"/>
            <a:r>
              <a:rPr lang="en-US" sz="1700" b="1" dirty="0" smtClean="0"/>
              <a:t>Anchor: If n==0 return “0” </a:t>
            </a:r>
            <a:endParaRPr lang="en-US" sz="17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69" y="3657600"/>
            <a:ext cx="8090831" cy="11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730" y="4829452"/>
            <a:ext cx="5966070" cy="14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7974" y="4953001"/>
            <a:ext cx="2028826" cy="119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2: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8914" y="2263415"/>
            <a:ext cx="6621982" cy="33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22520"/>
          </a:xfrm>
        </p:spPr>
        <p:txBody>
          <a:bodyPr>
            <a:noAutofit/>
          </a:bodyPr>
          <a:lstStyle/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1- Introduction to recursion.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2- Describing a recursive operation.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3- Implementing a recursive method.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4- Classifying recursive functions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5- How to manage running functions?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6- Anatomy of a Recursive Call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7- Evaluating performance of recursive methods.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8- Eliminating recursion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9- Backtracking                      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(15 exercises)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552" y="2357427"/>
            <a:ext cx="6300751" cy="373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2: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863" y="1794775"/>
            <a:ext cx="6538084" cy="301687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1250" y="4685415"/>
            <a:ext cx="4630577" cy="185223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306189" y="3675926"/>
            <a:ext cx="642938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>
            <a:off x="964407" y="2669589"/>
            <a:ext cx="2221012" cy="69884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Lab 2: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06" y="2344043"/>
          <a:ext cx="8085832" cy="200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916"/>
                <a:gridCol w="4042916"/>
              </a:tblGrid>
              <a:tr h="407194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Aspect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Position where a recursive call</a:t>
                      </a:r>
                      <a:r>
                        <a:rPr lang="en-US" sz="2300" baseline="0" dirty="0" smtClean="0"/>
                        <a:t> is put 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Tail/ non-tail    |   Head/ non-head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Number of recursive</a:t>
                      </a:r>
                      <a:r>
                        <a:rPr lang="en-US" sz="2300" baseline="0" dirty="0" smtClean="0"/>
                        <a:t> calls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Linear/ non-linear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Recursive call is easily detected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Direct/ indirect</a:t>
                      </a:r>
                      <a:r>
                        <a:rPr lang="en-US" sz="2300" baseline="0" dirty="0" smtClean="0"/>
                        <a:t>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381000" y="2629495"/>
            <a:ext cx="8097142" cy="2722961"/>
            <a:chOff x="1016001" y="3854026"/>
            <a:chExt cx="11515935" cy="38726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4140" y="3854026"/>
              <a:ext cx="4673600" cy="2248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5823" y="3854026"/>
              <a:ext cx="4660053" cy="25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6001" y="6548121"/>
              <a:ext cx="4741333" cy="11785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810249" y="6624321"/>
              <a:ext cx="6721687" cy="10622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lIns="130046" tIns="65023" rIns="130046" bIns="65023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bg1"/>
                  </a:solidFill>
                </a:rPr>
                <a:t>The last operation is a multiplication.</a:t>
              </a:r>
            </a:p>
            <a:p>
              <a:pPr algn="l"/>
              <a:r>
                <a:rPr lang="en-US" sz="2000" dirty="0" smtClean="0">
                  <a:solidFill>
                    <a:schemeClr val="bg1"/>
                  </a:solidFill>
                  <a:sym typeface="Wingdings" pitchFamily="2" charset="2"/>
                </a:rPr>
                <a:t> It is not a tail recursion</a:t>
              </a:r>
              <a:r>
                <a:rPr lang="en-US" sz="2000" dirty="0" smtClean="0">
                  <a:solidFill>
                    <a:schemeClr val="bg1"/>
                  </a:solidFill>
                </a:rPr>
                <a:t> 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95400"/>
            <a:ext cx="8229600" cy="837604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lvl="1" defTabSz="410751">
              <a:defRPr/>
            </a:pPr>
            <a:r>
              <a:rPr lang="en-US" sz="2200" b="1" u="sng" kern="0" dirty="0" smtClean="0">
                <a:solidFill>
                  <a:srgbClr val="0000CC"/>
                </a:solidFill>
                <a:sym typeface="Helvetica Light"/>
              </a:rPr>
              <a:t>Tail recursion</a:t>
            </a: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 is characterized by the use of only one recursive call at the very end of a method implementation.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133600"/>
            <a:ext cx="838200" cy="1371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57199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Based on number of recursive calls: </a:t>
            </a:r>
            <a:r>
              <a:rPr lang="en-US" sz="2200" kern="0" dirty="0" smtClean="0">
                <a:solidFill>
                  <a:srgbClr val="C00000"/>
                </a:solidFill>
                <a:sym typeface="Helvetica Light"/>
              </a:rPr>
              <a:t>Linear</a:t>
            </a:r>
            <a:r>
              <a:rPr lang="en-US" sz="2200" kern="0" dirty="0" smtClean="0">
                <a:solidFill>
                  <a:srgbClr val="0000CC"/>
                </a:solidFill>
                <a:sym typeface="Helvetica Light"/>
              </a:rPr>
              <a:t>, non-linear recursion</a:t>
            </a: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2286000"/>
            <a:ext cx="31242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factorial (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if (n==1) return 1;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return n*factorial(n-1);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1" y="2286000"/>
            <a:ext cx="3581400" cy="1219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 (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if (n&lt;3) return 1;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return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(n-2) +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(n-1);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581400"/>
            <a:ext cx="3581400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Helvetica Light"/>
              </a:rPr>
              <a:t>Two recursive calls </a:t>
            </a:r>
          </a:p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Wingdings" pitchFamily="2" charset="2"/>
              </a:rPr>
              <a:t> Binary recursion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80853"/>
            <a:ext cx="1886843" cy="4267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C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fontScale="92500" lnSpcReduction="10000"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Based on number of functions included in recursive call: </a:t>
            </a:r>
            <a:r>
              <a:rPr lang="en-US" sz="2400" kern="0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400" b="1" kern="0" dirty="0" smtClean="0">
                <a:solidFill>
                  <a:srgbClr val="0000CC"/>
                </a:solidFill>
                <a:sym typeface="Wingdings" pitchFamily="2" charset="2"/>
              </a:rPr>
              <a:t>Indirect recursion</a:t>
            </a:r>
            <a:r>
              <a:rPr lang="en-US" sz="2400" kern="0" dirty="0" smtClean="0">
                <a:solidFill>
                  <a:srgbClr val="0000CC"/>
                </a:solidFill>
                <a:sym typeface="Wingdings" pitchFamily="2" charset="2"/>
              </a:rPr>
              <a:t>.</a:t>
            </a:r>
          </a:p>
          <a:p>
            <a:pPr defTabSz="410751">
              <a:defRPr/>
            </a:pPr>
            <a:endParaRPr lang="en-US" sz="2400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defTabSz="410751">
              <a:defRPr/>
            </a:pPr>
            <a:r>
              <a:rPr lang="en-US" sz="2400" b="1" kern="0" dirty="0" smtClean="0">
                <a:solidFill>
                  <a:srgbClr val="0000CC"/>
                </a:solidFill>
                <a:sym typeface="Wingdings" pitchFamily="2" charset="2"/>
              </a:rPr>
              <a:t>Direct recursion</a:t>
            </a:r>
            <a:r>
              <a:rPr lang="en-US" sz="2400" kern="0" dirty="0" smtClean="0">
                <a:solidFill>
                  <a:srgbClr val="000000"/>
                </a:solidFill>
                <a:sym typeface="Wingdings" pitchFamily="2" charset="2"/>
              </a:rPr>
              <a:t> Recursive call is put in the body of itself</a:t>
            </a:r>
            <a:endParaRPr lang="en-US" sz="24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67000" y="1487091"/>
            <a:ext cx="61722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</a:rPr>
              <a:t>receive(buffer)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while buffer </a:t>
            </a:r>
            <a:r>
              <a:rPr lang="en-US" i="1" dirty="0" smtClean="0"/>
              <a:t>is not filled up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if </a:t>
            </a:r>
            <a:r>
              <a:rPr lang="en-US" i="1" dirty="0" smtClean="0"/>
              <a:t>information is still incoming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		</a:t>
            </a:r>
            <a:r>
              <a:rPr lang="en-US" i="1" dirty="0" smtClean="0"/>
              <a:t>get a character and store it in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else exit();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</a:rPr>
              <a:t>decode(buffer);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 smtClean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</a:rPr>
              <a:t>decode(buffer)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</a:t>
            </a:r>
            <a:r>
              <a:rPr lang="en-US" i="1" dirty="0" smtClean="0"/>
              <a:t>decode information in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store(buffer);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 smtClean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store(buffer)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</a:t>
            </a:r>
            <a:r>
              <a:rPr lang="en-US" i="1" dirty="0" smtClean="0"/>
              <a:t>transfer information from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 </a:t>
            </a:r>
            <a:r>
              <a:rPr lang="en-US" i="1" dirty="0" smtClean="0"/>
              <a:t>to file</a:t>
            </a:r>
            <a:r>
              <a:rPr lang="en-US" dirty="0" smtClean="0"/>
              <a:t>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</a:rPr>
              <a:t>receive(buffer);</a:t>
            </a: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57625" y="3254871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339933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H="1">
            <a:off x="3696891" y="4527352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 flipH="1">
            <a:off x="2960192" y="5633740"/>
            <a:ext cx="629544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2960191" y="1661219"/>
            <a:ext cx="0" cy="3972521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2960191" y="1661219"/>
            <a:ext cx="214313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676400"/>
            <a:ext cx="6781800" cy="26670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How to manage a thing? </a:t>
            </a: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 We need its data.</a:t>
            </a:r>
          </a:p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How to manage a running method?  … ?</a:t>
            </a:r>
          </a:p>
          <a:p>
            <a:pPr defTabSz="410751">
              <a:defRPr/>
            </a:pPr>
            <a:r>
              <a:rPr lang="en-US" sz="2200" b="1" u="sng" kern="0" dirty="0" smtClean="0">
                <a:solidFill>
                  <a:srgbClr val="000000"/>
                </a:solidFill>
                <a:sym typeface="Wingdings" pitchFamily="2" charset="2"/>
              </a:rPr>
              <a:t>Data of a method</a:t>
            </a: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: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Its parameters (data type, value) 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- Its return data type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- Its extra local variables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 smtClean="0">
                <a:solidFill>
                  <a:srgbClr val="006600"/>
                </a:solidFill>
                <a:sym typeface="Wingdings" pitchFamily="2" charset="2"/>
              </a:rPr>
              <a:t>Return address in its caller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Dynamic link: Address of its caller</a:t>
            </a:r>
            <a:r>
              <a:rPr lang="en-US" sz="22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activation record</a:t>
            </a:r>
            <a:endParaRPr lang="en-US" sz="22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This data group is called as method’s </a:t>
            </a:r>
            <a:r>
              <a:rPr lang="en-US" sz="2000" b="1" dirty="0" smtClean="0">
                <a:solidFill>
                  <a:srgbClr val="FFC000"/>
                </a:solidFill>
              </a:rPr>
              <a:t>Activation record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4419600"/>
            <a:ext cx="1447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FF3300"/>
                </a:solidFill>
              </a:rPr>
              <a:t>Data needed when the </a:t>
            </a:r>
            <a:r>
              <a:rPr lang="en-US" sz="1600" b="1" dirty="0" err="1" smtClean="0">
                <a:solidFill>
                  <a:srgbClr val="FF3300"/>
                </a:solidFill>
              </a:rPr>
              <a:t>callee</a:t>
            </a:r>
            <a:r>
              <a:rPr lang="en-US" sz="1600" b="1" dirty="0" smtClean="0">
                <a:solidFill>
                  <a:srgbClr val="FF3300"/>
                </a:solidFill>
              </a:rPr>
              <a:t> runs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4419600"/>
            <a:ext cx="2438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006600"/>
                </a:solidFill>
              </a:rPr>
              <a:t>Address of the next instruction in the caller after the </a:t>
            </a:r>
            <a:r>
              <a:rPr lang="en-US" sz="1600" b="1" dirty="0" err="1" smtClean="0">
                <a:solidFill>
                  <a:srgbClr val="006600"/>
                </a:solidFill>
              </a:rPr>
              <a:t>callee</a:t>
            </a:r>
            <a:r>
              <a:rPr lang="en-US" sz="1600" b="1" dirty="0" smtClean="0">
                <a:solidFill>
                  <a:srgbClr val="006600"/>
                </a:solidFill>
              </a:rPr>
              <a:t> terminates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4419600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Address of the caller’s activation record. It will be the current AR after the </a:t>
            </a:r>
            <a:r>
              <a:rPr lang="en-US" sz="1600" b="1" dirty="0" err="1" smtClean="0">
                <a:solidFill>
                  <a:srgbClr val="0000CC"/>
                </a:solidFill>
              </a:rPr>
              <a:t>callee</a:t>
            </a:r>
            <a:r>
              <a:rPr lang="en-US" sz="1600" b="1" dirty="0" smtClean="0">
                <a:solidFill>
                  <a:srgbClr val="0000CC"/>
                </a:solidFill>
              </a:rPr>
              <a:t> terminates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6576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function F1() calls the function F2()</a:t>
            </a:r>
          </a:p>
          <a:p>
            <a:pPr algn="ctr"/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F1(): Caller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F2():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69727" y="1540372"/>
            <a:ext cx="6198691" cy="49559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 smtClean="0">
                <a:solidFill>
                  <a:srgbClr val="FFC000"/>
                </a:solidFill>
                <a:sym typeface="Helvetica Light"/>
              </a:rPr>
              <a:t>Activation record in details: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Activation </a:t>
            </a:r>
            <a:r>
              <a:rPr lang="en-US" dirty="0"/>
              <a:t>records contain the following</a:t>
            </a:r>
            <a:r>
              <a:rPr lang="en-US" dirty="0" smtClean="0"/>
              <a:t>: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Values </a:t>
            </a:r>
            <a:r>
              <a:rPr lang="en-US" dirty="0"/>
              <a:t>for all parameters to the method, location of the first cell if an array is passed or a variable is passed by reference, and copies of all other data </a:t>
            </a:r>
            <a:r>
              <a:rPr lang="en-US" dirty="0" smtClean="0"/>
              <a:t>items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Local </a:t>
            </a:r>
            <a:r>
              <a:rPr lang="en-US" dirty="0"/>
              <a:t>(automatic) variables that can be stored </a:t>
            </a:r>
            <a:r>
              <a:rPr lang="en-US" dirty="0" smtClean="0"/>
              <a:t>elsewhere.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return address to resume control by the caller, the address of the caller’s instruction immediately following the </a:t>
            </a:r>
            <a:r>
              <a:rPr lang="en-US" dirty="0" smtClean="0"/>
              <a:t>call.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A dynamic link, which is a pointer to the caller’s activation record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The returned value for a method not declared as void</a:t>
            </a:r>
          </a:p>
          <a:p>
            <a:pPr algn="l">
              <a:buFontTx/>
              <a:buChar char="-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18"/>
          <p:cNvGrpSpPr/>
          <p:nvPr/>
        </p:nvGrpSpPr>
        <p:grpSpPr>
          <a:xfrm>
            <a:off x="228600" y="1061740"/>
            <a:ext cx="8763000" cy="5489377"/>
            <a:chOff x="228600" y="990600"/>
            <a:chExt cx="8763000" cy="5489377"/>
          </a:xfrm>
        </p:grpSpPr>
        <p:grpSp>
          <p:nvGrpSpPr>
            <p:cNvPr id="3" name="Group 114"/>
            <p:cNvGrpSpPr/>
            <p:nvPr/>
          </p:nvGrpSpPr>
          <p:grpSpPr>
            <a:xfrm>
              <a:off x="228600" y="990600"/>
              <a:ext cx="8763000" cy="5199459"/>
              <a:chOff x="76200" y="942201"/>
              <a:chExt cx="8763000" cy="5199459"/>
            </a:xfrm>
          </p:grpSpPr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4572000"/>
                <a:ext cx="228600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Contents 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of the run-time stack when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main()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calls 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method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and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f3()</a:t>
                </a: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33000" contrast="48000"/>
              </a:blip>
              <a:srcRect/>
              <a:stretch>
                <a:fillRect/>
              </a:stretch>
            </p:blipFill>
            <p:spPr bwMode="auto">
              <a:xfrm>
                <a:off x="76200" y="952500"/>
                <a:ext cx="4191392" cy="3467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73012" y="4537556"/>
                <a:ext cx="1971676" cy="886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Group 19"/>
              <p:cNvGrpSpPr/>
              <p:nvPr/>
            </p:nvGrpSpPr>
            <p:grpSpPr>
              <a:xfrm>
                <a:off x="4876800" y="942201"/>
                <a:ext cx="3962400" cy="5153799"/>
                <a:chOff x="4876800" y="1143000"/>
                <a:chExt cx="3962400" cy="5153799"/>
              </a:xfrm>
            </p:grpSpPr>
            <p:grpSp>
              <p:nvGrpSpPr>
                <p:cNvPr id="9" name="Group 45"/>
                <p:cNvGrpSpPr/>
                <p:nvPr/>
              </p:nvGrpSpPr>
              <p:grpSpPr>
                <a:xfrm>
                  <a:off x="4876800" y="1143000"/>
                  <a:ext cx="2667000" cy="5153799"/>
                  <a:chOff x="5715000" y="1143000"/>
                  <a:chExt cx="2667000" cy="5153799"/>
                </a:xfrm>
              </p:grpSpPr>
              <p:grpSp>
                <p:nvGrpSpPr>
                  <p:cNvPr id="11" name="Group 26"/>
                  <p:cNvGrpSpPr/>
                  <p:nvPr/>
                </p:nvGrpSpPr>
                <p:grpSpPr>
                  <a:xfrm>
                    <a:off x="6248400" y="1143000"/>
                    <a:ext cx="2133600" cy="4495800"/>
                    <a:chOff x="6248400" y="1143000"/>
                    <a:chExt cx="2133600" cy="44958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248400" y="1143000"/>
                      <a:ext cx="2133600" cy="381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 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248400" y="15240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(4000)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" name="Rectangle 7"/>
                    <p:cNvSpPr/>
                    <p:nvPr/>
                  </p:nvSpPr>
                  <p:spPr>
                    <a:xfrm>
                      <a:off x="6248400" y="17526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248400" y="19812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248400" y="2286000"/>
                      <a:ext cx="2133600" cy="3810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n, x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26670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(3000)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6248400" y="28956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+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248400" y="31242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6248400" y="3429000"/>
                      <a:ext cx="2133600" cy="3810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(n, k)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248400" y="38100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(2000)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6248400" y="40386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6248400" y="42672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248400" y="4572000"/>
                      <a:ext cx="2133600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args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result)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248400" y="49530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(1000)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248400" y="51816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null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6248400" y="54102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(void)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6248400" y="5715000"/>
                    <a:ext cx="2133600" cy="5334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Constants</a:t>
                    </a:r>
                    <a:endPara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15000" y="60198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1000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15000" y="5486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2000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715000" y="4295001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3000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715000" y="3200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4000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15000" y="19812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5000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37" name="Straight Arrow Connector 36"/>
                  <p:cNvCxnSpPr>
                    <a:stCxn id="32" idx="0"/>
                    <a:endCxn id="54" idx="1"/>
                  </p:cNvCxnSpPr>
                  <p:nvPr/>
                </p:nvCxnSpPr>
                <p:spPr>
                  <a:xfrm flipV="1">
                    <a:off x="5981700" y="5067300"/>
                    <a:ext cx="266700" cy="9525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>
                    <a:stCxn id="33" idx="0"/>
                    <a:endCxn id="50" idx="1"/>
                  </p:cNvCxnSpPr>
                  <p:nvPr/>
                </p:nvCxnSpPr>
                <p:spPr>
                  <a:xfrm flipV="1">
                    <a:off x="5981700" y="3924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4" idx="0"/>
                    <a:endCxn id="46" idx="1"/>
                  </p:cNvCxnSpPr>
                  <p:nvPr/>
                </p:nvCxnSpPr>
                <p:spPr>
                  <a:xfrm flipV="1">
                    <a:off x="5981700" y="2781300"/>
                    <a:ext cx="266700" cy="1513701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5" idx="0"/>
                    <a:endCxn id="42" idx="1"/>
                  </p:cNvCxnSpPr>
                  <p:nvPr/>
                </p:nvCxnSpPr>
                <p:spPr>
                  <a:xfrm flipV="1">
                    <a:off x="5981700" y="1638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7696200" y="1143000"/>
                  <a:ext cx="1143000" cy="1066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f3(…)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696200" y="2286000"/>
                  <a:ext cx="1143000" cy="10668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f2(…)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696200" y="3429000"/>
                  <a:ext cx="1143000" cy="1066800"/>
                </a:xfrm>
                <a:prstGeom prst="rect">
                  <a:avLst/>
                </a:prstGeom>
                <a:solidFill>
                  <a:srgbClr val="99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f1(…)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696200" y="4572000"/>
                  <a:ext cx="1143000" cy="1066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FFC000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rgbClr val="FFC000"/>
                      </a:solidFill>
                    </a:rPr>
                    <a:t>main(…)</a:t>
                  </a:r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2895600" y="3733800"/>
                <a:ext cx="2743200" cy="22860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572000" y="3593068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=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819400" y="2819400"/>
                <a:ext cx="2819400" cy="76200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572000" y="25908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9900"/>
                    </a:solidFill>
                  </a:rPr>
                  <a:t>+</a:t>
                </a:r>
                <a:endParaRPr lang="en-US" b="1" dirty="0">
                  <a:solidFill>
                    <a:srgbClr val="FF9900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438400" y="1676400"/>
                <a:ext cx="3124200" cy="38100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572000" y="15240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CC00"/>
                    </a:solidFill>
                  </a:rPr>
                  <a:t>=</a:t>
                </a:r>
                <a:endParaRPr lang="en-US" dirty="0">
                  <a:solidFill>
                    <a:srgbClr val="FFCC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43400" y="6172200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CC00"/>
                  </a:solidFill>
                </a:rPr>
                <a:t>All methods use Dynamic links to access constants.</a:t>
              </a:r>
              <a:endParaRPr lang="en-US" sz="1400" b="1" dirty="0">
                <a:solidFill>
                  <a:srgbClr val="FFCC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09600"/>
            <a:ext cx="1232297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 smtClean="0">
                <a:solidFill>
                  <a:srgbClr val="FFC000"/>
                </a:solidFill>
                <a:sym typeface="Helvetica Light"/>
              </a:rPr>
              <a:t>A demo.</a:t>
            </a: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factorial(1)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6- Anatomy of a 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77" indent="-457177"/>
            <a:r>
              <a:rPr lang="en-US" dirty="0" smtClean="0"/>
              <a:t>LO3.1  Describe the basic ideas of recursion and how to set up recursive systems that represent certain real-world phenomena.</a:t>
            </a:r>
          </a:p>
          <a:p>
            <a:pPr marL="457177" indent="-457177"/>
            <a:r>
              <a:rPr lang="en-US" dirty="0" smtClean="0"/>
              <a:t>LO3.2  Know how to develop recursive algorithms and programs</a:t>
            </a:r>
          </a:p>
          <a:p>
            <a:pPr marL="457177" indent="-457177"/>
            <a:r>
              <a:rPr lang="en-US" dirty="0" smtClean="0"/>
              <a:t>LO3.3  Write programs in Java using recursion to solve some problems, like creating the Fibonacci sequence.</a:t>
            </a:r>
          </a:p>
          <a:p>
            <a:pPr marL="457177" indent="-457177"/>
            <a:r>
              <a:rPr lang="en-US" dirty="0" smtClean="0"/>
              <a:t>LO3.4  Analyze a recursive function to find out its’ output without running. </a:t>
            </a:r>
          </a:p>
          <a:p>
            <a:pPr marL="457177" indent="-457177"/>
            <a:r>
              <a:rPr lang="en-US" dirty="0" smtClean="0"/>
              <a:t>LO3.5  Explain type of recursive functions, give examples and comparing them.</a:t>
            </a:r>
          </a:p>
          <a:p>
            <a:pPr marL="457177" indent="-457177"/>
            <a:r>
              <a:rPr lang="en-US" dirty="0" smtClean="0"/>
              <a:t>LO3.6  Compare recursion with iteration, analyze their pros and cons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factorial(1)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1447800"/>
            <a:ext cx="3893415" cy="3337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 smtClean="0">
                <a:solidFill>
                  <a:srgbClr val="FFFF00"/>
                </a:solidFill>
                <a:sym typeface="Helvetica Light"/>
              </a:rPr>
              <a:t>Advantage</a:t>
            </a:r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:  Natural thinking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1828800"/>
            <a:ext cx="3893415" cy="1380182"/>
          </a:xfrm>
          <a:prstGeom prst="rect">
            <a:avLst/>
          </a:prstGeom>
          <a:solidFill>
            <a:srgbClr val="FF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 smtClean="0">
                <a:solidFill>
                  <a:schemeClr val="bg1"/>
                </a:solidFill>
                <a:sym typeface="Helvetica Light"/>
              </a:rPr>
              <a:t>Disadvantages</a:t>
            </a:r>
            <a:r>
              <a:rPr lang="en-US" sz="1700" b="1" dirty="0" smtClean="0">
                <a:solidFill>
                  <a:schemeClr val="bg1"/>
                </a:solidFill>
                <a:sym typeface="Helvetica Light"/>
              </a:rPr>
              <a:t>:</a:t>
            </a: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So many ARs need to be allocated. </a:t>
            </a:r>
          </a:p>
          <a:p>
            <a:pPr algn="l"/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              </a:t>
            </a:r>
            <a:r>
              <a:rPr lang="en-US" sz="1700" b="1" dirty="0" smtClean="0">
                <a:solidFill>
                  <a:schemeClr val="bg1"/>
                </a:solidFill>
              </a:rPr>
              <a:t>High memory cost</a:t>
            </a:r>
            <a:endParaRPr lang="en-US" sz="17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So many method calls </a:t>
            </a:r>
          </a:p>
          <a:p>
            <a:pPr algn="l"/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             </a:t>
            </a:r>
            <a:r>
              <a:rPr lang="en-US" sz="1700" b="1" dirty="0" smtClean="0">
                <a:solidFill>
                  <a:schemeClr val="bg1"/>
                </a:solidFill>
              </a:rPr>
              <a:t> High time cost</a:t>
            </a:r>
            <a:endParaRPr lang="en-US" sz="1700" b="1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10037" y="1341781"/>
            <a:ext cx="5938241" cy="856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1700" b="1" dirty="0" smtClean="0">
                <a:solidFill>
                  <a:srgbClr val="FFFF00"/>
                </a:solidFill>
              </a:rPr>
              <a:t>C</a:t>
            </a:r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all:</a:t>
            </a: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rgbClr val="FFFF00"/>
                </a:solidFill>
                <a:sym typeface="Wingdings" pitchFamily="2" charset="2"/>
              </a:rPr>
              <a:t>So many ARs need to be allocated  </a:t>
            </a:r>
            <a:r>
              <a:rPr lang="en-US" sz="1700" b="1" dirty="0" smtClean="0">
                <a:solidFill>
                  <a:srgbClr val="FFFF00"/>
                </a:solidFill>
              </a:rPr>
              <a:t>High memory cost</a:t>
            </a:r>
            <a:endParaRPr lang="en-US" sz="17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rgbClr val="FFFF00"/>
                </a:solidFill>
                <a:sym typeface="Wingdings" pitchFamily="2" charset="2"/>
              </a:rPr>
              <a:t>So many method calls H</a:t>
            </a:r>
            <a:r>
              <a:rPr lang="en-US" sz="1700" b="1" dirty="0" smtClean="0">
                <a:solidFill>
                  <a:srgbClr val="FFFF00"/>
                </a:solidFill>
              </a:rPr>
              <a:t>igh time cost</a:t>
            </a:r>
            <a:endParaRPr lang="en-US" sz="17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2363689"/>
            <a:ext cx="3581400" cy="37844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double fact1(</a:t>
            </a:r>
            <a:r>
              <a:rPr lang="en-US" sz="2400" kern="0" dirty="0" err="1" smtClean="0">
                <a:solidFill>
                  <a:srgbClr val="FF0000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   if (n&lt;2) return 1;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   return n*fact1(n-1);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}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double fact2 (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double result =1;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for (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=2;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&lt;=n;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++)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    result *=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return result;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2790826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fact1(100); //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 100 activation records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4281488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CC"/>
                </a:solidFill>
              </a:rPr>
              <a:t>fact2(100); //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 1 activation record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964406" y="5594221"/>
            <a:ext cx="543818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tree of calls for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Fib(6)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7" y="2415362"/>
            <a:ext cx="674211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232651" y="2895600"/>
            <a:ext cx="1758949" cy="19689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One operation must be performed many times.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712" y="1271515"/>
            <a:ext cx="7837287" cy="995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2000" b="1" dirty="0" smtClean="0">
                <a:solidFill>
                  <a:srgbClr val="FFFF00"/>
                </a:solidFill>
              </a:rPr>
              <a:t>C</a:t>
            </a:r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all</a:t>
            </a:r>
          </a:p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 So many ARs need to be allocated    </a:t>
            </a:r>
            <a:r>
              <a:rPr lang="en-US" sz="2000" b="1" dirty="0" smtClean="0">
                <a:solidFill>
                  <a:srgbClr val="FFFF00"/>
                </a:solidFill>
              </a:rPr>
              <a:t>High memory cost</a:t>
            </a:r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So many method calls </a:t>
            </a:r>
            <a:r>
              <a:rPr lang="en-US" sz="2000" b="1" dirty="0" smtClean="0">
                <a:solidFill>
                  <a:srgbClr val="FFFF00"/>
                </a:solidFill>
              </a:rPr>
              <a:t> High time cost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66800" y="5007118"/>
            <a:ext cx="7215491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Number </a:t>
            </a:r>
            <a:r>
              <a:rPr lang="en-US" sz="2000" b="1" dirty="0">
                <a:solidFill>
                  <a:schemeClr val="bg1"/>
                </a:solidFill>
              </a:rPr>
              <a:t>of addition operations and number of recursive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calls to calculate Fibonacci numbers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76" y="1524001"/>
            <a:ext cx="7864504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1090628"/>
            <a:ext cx="8255494" cy="1195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If you can, you should eliminate recursive methods.</a:t>
            </a:r>
          </a:p>
          <a:p>
            <a:pPr defTabSz="410751" hangingPunct="0"/>
            <a:r>
              <a:rPr lang="en-US" sz="2400" dirty="0" smtClean="0">
                <a:solidFill>
                  <a:schemeClr val="bg1"/>
                </a:solidFill>
              </a:rPr>
              <a:t>How?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U</a:t>
            </a:r>
            <a:r>
              <a:rPr lang="en-US" sz="2400" dirty="0" smtClean="0">
                <a:solidFill>
                  <a:schemeClr val="bg1"/>
                </a:solidFill>
              </a:rPr>
              <a:t>se loop statement + Stack for storing data.</a:t>
            </a:r>
          </a:p>
          <a:p>
            <a:pPr defTabSz="410751" hangingPunct="0"/>
            <a:r>
              <a:rPr lang="en-US" sz="2400" b="1" u="sng" dirty="0" smtClean="0">
                <a:solidFill>
                  <a:schemeClr val="bg1"/>
                </a:solidFill>
              </a:rPr>
              <a:t>An example</a:t>
            </a:r>
            <a:r>
              <a:rPr lang="en-US" sz="2400" b="1" dirty="0" smtClean="0">
                <a:solidFill>
                  <a:schemeClr val="bg1"/>
                </a:solidFill>
              </a:rPr>
              <a:t>: Binary Search the target in an sorted array.</a:t>
            </a:r>
            <a:endParaRPr lang="en-US" sz="2400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5" y="2762250"/>
            <a:ext cx="5286375" cy="2495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08794" y="5334000"/>
            <a:ext cx="1967806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</a:rPr>
              <a:t>Recursive version 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1" y="2895600"/>
            <a:ext cx="4991100" cy="31718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76701" y="6109395"/>
            <a:ext cx="4991398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00"/>
                </a:solidFill>
              </a:rPr>
              <a:t>Loop version, no additive memory is needed. </a:t>
            </a:r>
            <a:endParaRPr lang="en-US" sz="1700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24000" y="2895600"/>
            <a:ext cx="304799" cy="1447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19200" y="2895600"/>
            <a:ext cx="609600" cy="1752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1" y="1144092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Lab 3: Convert  an integer to string numbers.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56" y="1719448"/>
            <a:ext cx="8934290" cy="45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84" y="869244"/>
            <a:ext cx="7625953" cy="568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258" y="2857552"/>
            <a:ext cx="1768078" cy="12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1" y="762000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Lab 3 : Convert  an integer to string numbers.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37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1"/>
            <a:ext cx="8229600" cy="2971800"/>
          </a:xfrm>
        </p:spPr>
        <p:txBody>
          <a:bodyPr lIns="64291" tIns="32146" rIns="64291" bIns="32146">
            <a:noAutofit/>
          </a:bodyPr>
          <a:lstStyle/>
          <a:p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, backtracking,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vars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phía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vars</a:t>
            </a:r>
            <a:r>
              <a:rPr lang="en-US" sz="2000" dirty="0" smtClean="0"/>
              <a:t>[i+1]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bí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quay </a:t>
            </a:r>
            <a:r>
              <a:rPr lang="en-US" sz="2000" dirty="0" err="1" smtClean="0"/>
              <a:t>lui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. </a:t>
            </a:r>
          </a:p>
          <a:p>
            <a:pPr lvl="0"/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(one-step):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k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(k-step):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i-k</a:t>
            </a:r>
          </a:p>
          <a:p>
            <a:pPr lvl="0"/>
            <a:r>
              <a:rPr lang="en-US" sz="2000" b="1" dirty="0" err="1" smtClean="0">
                <a:solidFill>
                  <a:srgbClr val="FFC000"/>
                </a:solidFill>
              </a:rPr>
              <a:t>Khác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biệt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giữa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đệ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quy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và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hồi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quy</a:t>
            </a:r>
            <a:r>
              <a:rPr lang="en-US" sz="2000" b="1" dirty="0" smtClean="0">
                <a:solidFill>
                  <a:srgbClr val="FFC000"/>
                </a:solidFill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</a:rPr>
              <a:t>Góc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nhìn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thực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thi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Bonus: Backtracking on the 8-queen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4362450"/>
            <a:ext cx="81724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002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C00"/>
                </a:solidFill>
              </a:rPr>
              <a:t>Đệ</a:t>
            </a:r>
            <a:r>
              <a:rPr lang="en-US" b="1" dirty="0" smtClean="0">
                <a:solidFill>
                  <a:srgbClr val="FFCC00"/>
                </a:solidFill>
              </a:rPr>
              <a:t> </a:t>
            </a:r>
            <a:r>
              <a:rPr lang="en-US" b="1" dirty="0" err="1" smtClean="0">
                <a:solidFill>
                  <a:srgbClr val="FFCC00"/>
                </a:solidFill>
              </a:rPr>
              <a:t>quy</a:t>
            </a:r>
            <a:endParaRPr lang="en-US" b="1" dirty="0">
              <a:solidFill>
                <a:srgbClr val="FFCC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C00"/>
                </a:solidFill>
              </a:rPr>
              <a:t>Hồi</a:t>
            </a:r>
            <a:r>
              <a:rPr lang="en-US" b="1" dirty="0" smtClean="0">
                <a:solidFill>
                  <a:srgbClr val="FFCC00"/>
                </a:solidFill>
              </a:rPr>
              <a:t> </a:t>
            </a:r>
            <a:r>
              <a:rPr lang="en-US" b="1" dirty="0" err="1" smtClean="0">
                <a:solidFill>
                  <a:srgbClr val="FFCC00"/>
                </a:solidFill>
              </a:rPr>
              <a:t>quy</a:t>
            </a:r>
            <a:endParaRPr lang="en-US" b="1" dirty="0">
              <a:solidFill>
                <a:srgbClr val="FFCC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62000" y="5562600"/>
            <a:ext cx="8229600" cy="838200"/>
          </a:xfrm>
          <a:prstGeom prst="rect">
            <a:avLst/>
          </a:prstGeom>
        </p:spPr>
        <p:txBody>
          <a:bodyPr vert="horz" lIns="64291" tIns="32146" rIns="64291" bIns="32146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Giống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nhau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đệ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hồi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dưới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góc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nhìn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ồi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cũng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gọi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nó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đệ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đệ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TỚI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1" y="762000"/>
            <a:ext cx="2743199" cy="37990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đọc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nhé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: Lab 4</a:t>
            </a:r>
            <a:endParaRPr lang="en-US" sz="2000" b="1" dirty="0">
              <a:solidFill>
                <a:schemeClr val="bg1"/>
              </a:solidFill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38</a:t>
            </a:fld>
            <a:endParaRPr lang="en-US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Bonus: Backtracking on the 8-queen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0" y="1066800"/>
            <a:ext cx="90813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68"/>
          <p:cNvGrpSpPr/>
          <p:nvPr/>
        </p:nvGrpSpPr>
        <p:grpSpPr>
          <a:xfrm>
            <a:off x="7696200" y="1905000"/>
            <a:ext cx="1295398" cy="1089422"/>
            <a:chOff x="1905000" y="1066800"/>
            <a:chExt cx="5562600" cy="5410200"/>
          </a:xfrm>
        </p:grpSpPr>
        <p:grpSp>
          <p:nvGrpSpPr>
            <p:cNvPr id="119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139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148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212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3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4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5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6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7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8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9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49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9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0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96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7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1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88" name="Rectangle 18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0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1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2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3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4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95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2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3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4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55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140" name="Picture 139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140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2" name="Picture 141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" name="Picture 142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" name="Picture 143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144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" name="Picture 145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46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20" name="Straight Connector 119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/>
          <p:cNvSpPr txBox="1"/>
          <p:nvPr/>
        </p:nvSpPr>
        <p:spPr>
          <a:xfrm>
            <a:off x="76201" y="763092"/>
            <a:ext cx="1600199" cy="37990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đọc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nhé</a:t>
            </a:r>
            <a:endParaRPr lang="en-US" sz="2000" b="1" dirty="0">
              <a:solidFill>
                <a:schemeClr val="bg1"/>
              </a:solidFill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39</a:t>
            </a:fld>
            <a:endParaRPr lang="en-US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Bonus: Backtracking on the 8-queen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7848602" y="685800"/>
            <a:ext cx="1295398" cy="1196578"/>
            <a:chOff x="1905000" y="1066800"/>
            <a:chExt cx="5562600" cy="5410200"/>
          </a:xfrm>
        </p:grpSpPr>
        <p:grpSp>
          <p:nvGrpSpPr>
            <p:cNvPr id="3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5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6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10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1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2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3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4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5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6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7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7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7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8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94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5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9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8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9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0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1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2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3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0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1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2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3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38" name="Picture 37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40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4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42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43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44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8" name="Straight Connector 17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6201" y="762000"/>
            <a:ext cx="1600199" cy="37990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đọc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nhé</a:t>
            </a:r>
            <a:endParaRPr lang="en-US" sz="2000" b="1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71" y="1326218"/>
            <a:ext cx="8847458" cy="49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321469" y="1488949"/>
            <a:ext cx="8478738" cy="3450462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i="1" u="sng" dirty="0" smtClean="0">
                <a:solidFill>
                  <a:srgbClr val="0000CC"/>
                </a:solidFill>
              </a:rPr>
              <a:t>Recursion</a:t>
            </a:r>
            <a:r>
              <a:rPr lang="en-US" sz="2000" dirty="0" smtClean="0"/>
              <a:t> is a technique in which a concept/an operation is defined by itself ( </a:t>
            </a:r>
            <a:r>
              <a:rPr lang="en-US" sz="2000" i="1" dirty="0" err="1" smtClean="0"/>
              <a:t>đệ</a:t>
            </a:r>
            <a:r>
              <a:rPr lang="en-US" sz="2000" dirty="0" smtClean="0"/>
              <a:t>: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quy</a:t>
            </a:r>
            <a:r>
              <a:rPr lang="en-US" sz="2000" dirty="0" smtClean="0"/>
              <a:t>: quay </a:t>
            </a:r>
            <a:r>
              <a:rPr lang="en-US" sz="2000" dirty="0" err="1" smtClean="0"/>
              <a:t>về</a:t>
            </a:r>
            <a:r>
              <a:rPr lang="en-US" sz="2000" dirty="0" smtClean="0"/>
              <a:t>).</a:t>
            </a:r>
          </a:p>
          <a:p>
            <a:pPr algn="l"/>
            <a:endParaRPr lang="en-US" sz="2000" b="1" i="1" u="sng" dirty="0" smtClean="0"/>
          </a:p>
          <a:p>
            <a:pPr algn="l"/>
            <a:r>
              <a:rPr lang="en-US" sz="2000" b="1" i="1" u="sng" dirty="0" smtClean="0">
                <a:solidFill>
                  <a:srgbClr val="0000CC"/>
                </a:solidFill>
              </a:rPr>
              <a:t>Examples</a:t>
            </a:r>
          </a:p>
          <a:p>
            <a:pPr algn="l"/>
            <a:r>
              <a:rPr lang="en-US" sz="2000" dirty="0" smtClean="0"/>
              <a:t>      </a:t>
            </a:r>
            <a:r>
              <a:rPr lang="en-US" sz="2000" b="1" dirty="0" smtClean="0"/>
              <a:t>Person</a:t>
            </a:r>
            <a:r>
              <a:rPr lang="en-US" sz="2000" dirty="0" smtClean="0"/>
              <a:t> = a child of other two </a:t>
            </a:r>
            <a:r>
              <a:rPr lang="en-US" sz="2000" b="1" dirty="0" smtClean="0"/>
              <a:t>persons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/>
              <a:t>      n! = n* (n-1)!  ( factorial)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   F(n) = F(n-1) + F(n-2) </a:t>
            </a:r>
            <a:r>
              <a:rPr lang="en-US" sz="1400" dirty="0" smtClean="0"/>
              <a:t>// Fibonacci  sequence</a:t>
            </a:r>
            <a:endParaRPr lang="en-US" sz="2000" dirty="0" smtClean="0"/>
          </a:p>
          <a:p>
            <a:pPr algn="l"/>
            <a:r>
              <a:rPr lang="en-US" sz="2000" dirty="0" smtClean="0"/>
              <a:t>      a(n) =  a(n-1)+ d: </a:t>
            </a:r>
            <a:r>
              <a:rPr lang="en-US" sz="1400" dirty="0" smtClean="0"/>
              <a:t>Arithmetic progression – CS </a:t>
            </a:r>
            <a:r>
              <a:rPr lang="en-US" sz="1400" dirty="0" err="1" smtClean="0"/>
              <a:t>cộng</a:t>
            </a:r>
            <a:endParaRPr lang="en-US" sz="2000" dirty="0" smtClean="0"/>
          </a:p>
          <a:p>
            <a:pPr algn="l"/>
            <a:r>
              <a:rPr lang="en-US" sz="2000" dirty="0" smtClean="0"/>
              <a:t>      b(n) = q*b(n-1) </a:t>
            </a:r>
            <a:r>
              <a:rPr lang="en-US" sz="1400" dirty="0" smtClean="0"/>
              <a:t>// geometric progression- CS </a:t>
            </a:r>
            <a:r>
              <a:rPr lang="en-US" sz="1400" dirty="0" err="1" smtClean="0"/>
              <a:t>nhân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5105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Freeform 7"/>
          <p:cNvSpPr/>
          <p:nvPr/>
        </p:nvSpPr>
        <p:spPr>
          <a:xfrm>
            <a:off x="1218902" y="3053953"/>
            <a:ext cx="3336726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4406" y="3656707"/>
            <a:ext cx="977801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008" y="1000780"/>
            <a:ext cx="2051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FFC000"/>
                </a:solidFill>
              </a:rPr>
              <a:t>Definition:</a:t>
            </a:r>
            <a:endParaRPr lang="en-US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40</a:t>
            </a:fld>
            <a:endParaRPr lang="en-US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Bonus: Backtracking on the 8-queen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7848602" y="685800"/>
            <a:ext cx="1295398" cy="1196578"/>
            <a:chOff x="1905000" y="1066800"/>
            <a:chExt cx="5562600" cy="5410200"/>
          </a:xfrm>
        </p:grpSpPr>
        <p:grpSp>
          <p:nvGrpSpPr>
            <p:cNvPr id="3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5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6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10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1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2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3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4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5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6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7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7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7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8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94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5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9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8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9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0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1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2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3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0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1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2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3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38" name="Picture 37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40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4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42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43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44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8" name="Straight Connector 17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6201" y="762000"/>
            <a:ext cx="1600199" cy="37990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đọc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nhé</a:t>
            </a:r>
            <a:endParaRPr lang="en-US" sz="2000" b="1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80" y="1981200"/>
            <a:ext cx="869484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41</a:t>
            </a:fld>
            <a:endParaRPr lang="en-US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Bonus: Backtracking on the 8-queen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7848602" y="685800"/>
            <a:ext cx="1295398" cy="1196578"/>
            <a:chOff x="1905000" y="1066800"/>
            <a:chExt cx="5562600" cy="5410200"/>
          </a:xfrm>
        </p:grpSpPr>
        <p:grpSp>
          <p:nvGrpSpPr>
            <p:cNvPr id="3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5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6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10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1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2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3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4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5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6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7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7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7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8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94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5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9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8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9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0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1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2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3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0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1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2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3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38" name="Picture 37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40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4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42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43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44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8" name="Straight Connector 17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6201" y="762000"/>
            <a:ext cx="1600199" cy="37990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đọc</a:t>
            </a:r>
            <a:r>
              <a:rPr lang="en-US" sz="2000" b="1" dirty="0" smtClean="0">
                <a:solidFill>
                  <a:schemeClr val="bg1"/>
                </a:solidFill>
                <a:sym typeface="Helvetica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Helvetica Light"/>
              </a:rPr>
              <a:t>nhé</a:t>
            </a:r>
            <a:endParaRPr lang="en-US" sz="2000" b="1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1118714"/>
            <a:ext cx="8686800" cy="429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5543550"/>
            <a:ext cx="6199854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42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714875"/>
          </a:xfrm>
        </p:spPr>
        <p:txBody>
          <a:bodyPr lIns="64291" tIns="32146" rIns="64291" bIns="32146">
            <a:noAutofit/>
          </a:bodyPr>
          <a:lstStyle/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LO3.1  Describe the basic ideas of recursion and how to set up recursive systems that represent certain real-world phenomena.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LO3.2  Know how to develop recursive algorithms and programs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LO3.3  Write programs in Java using recursion to solve some problems, like creating the Fibonacci sequence.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LO3.4  Analyze a recursive function to find out its’ </a:t>
            </a:r>
            <a:r>
              <a:rPr lang="en-US" sz="2000" dirty="0" err="1" smtClean="0">
                <a:solidFill>
                  <a:srgbClr val="FFFF00"/>
                </a:solidFill>
              </a:rPr>
              <a:t>ouput</a:t>
            </a:r>
            <a:r>
              <a:rPr lang="en-US" sz="2000" dirty="0" smtClean="0">
                <a:solidFill>
                  <a:srgbClr val="FFFF00"/>
                </a:solidFill>
              </a:rPr>
              <a:t> without running. 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LO3.5  Explain type of recursive functions, give examples and comparing them.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LO3.6  Compare recursion with iteration, analyzes their pros and cons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394" y="18288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74203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576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43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340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Summary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5638800" cy="579239"/>
          </a:xfrm>
        </p:spPr>
        <p:txBody>
          <a:bodyPr tIns="32146">
            <a:noAutofit/>
          </a:bodyPr>
          <a:lstStyle/>
          <a:p>
            <a:pPr algn="r"/>
            <a:r>
              <a:rPr lang="en-US" sz="4000" dirty="0" err="1" smtClean="0"/>
              <a:t>Ôn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– </a:t>
            </a:r>
            <a:r>
              <a:rPr lang="en-US" sz="4000" dirty="0" err="1" smtClean="0"/>
              <a:t>Viết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vở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806264"/>
            <a:ext cx="8474273" cy="5488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2- Con </a:t>
            </a:r>
            <a:r>
              <a:rPr lang="en-US" sz="1600" dirty="0" err="1" smtClean="0">
                <a:solidFill>
                  <a:schemeClr val="bg1"/>
                </a:solidFill>
              </a:rPr>
              <a:t>người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dùng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kỹ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thuật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hay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? Cho </a:t>
            </a:r>
            <a:r>
              <a:rPr lang="en-US" sz="1600" dirty="0" err="1" smtClean="0">
                <a:solidFill>
                  <a:schemeClr val="bg1"/>
                </a:solidFill>
              </a:rPr>
              <a:t>hai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3- </a:t>
            </a:r>
            <a:r>
              <a:rPr lang="en-US" sz="1600" dirty="0" err="1" smtClean="0">
                <a:solidFill>
                  <a:schemeClr val="bg1"/>
                </a:solidFill>
              </a:rPr>
              <a:t>Làm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con </a:t>
            </a:r>
            <a:r>
              <a:rPr lang="en-US" sz="1600" dirty="0" err="1" smtClean="0">
                <a:solidFill>
                  <a:schemeClr val="bg1"/>
                </a:solidFill>
              </a:rPr>
              <a:t>người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4- </a:t>
            </a:r>
            <a:r>
              <a:rPr lang="en-US" sz="1600" dirty="0" err="1" smtClean="0">
                <a:solidFill>
                  <a:schemeClr val="bg1"/>
                </a:solidFill>
              </a:rPr>
              <a:t>Tác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vụ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mô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như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thế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nào</a:t>
            </a:r>
            <a:r>
              <a:rPr lang="en-US" sz="1600" dirty="0" smtClean="0">
                <a:solidFill>
                  <a:schemeClr val="bg1"/>
                </a:solidFill>
              </a:rPr>
              <a:t>? Cho </a:t>
            </a:r>
            <a:r>
              <a:rPr lang="en-US" sz="1600" dirty="0" err="1" smtClean="0">
                <a:solidFill>
                  <a:schemeClr val="bg1"/>
                </a:solidFill>
              </a:rPr>
              <a:t>thí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5- </a:t>
            </a:r>
            <a:r>
              <a:rPr lang="en-US" sz="1600" dirty="0" err="1" smtClean="0">
                <a:solidFill>
                  <a:schemeClr val="bg1"/>
                </a:solidFill>
              </a:rPr>
              <a:t>Làm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kỹ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năng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diễn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đạt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6-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dùng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7-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đuôi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8-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đầu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9-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tuyến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10-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phi </a:t>
            </a:r>
            <a:r>
              <a:rPr lang="en-US" sz="1600" dirty="0" err="1" smtClean="0">
                <a:solidFill>
                  <a:schemeClr val="bg1"/>
                </a:solidFill>
              </a:rPr>
              <a:t>tuyến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11-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gián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tiếp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12-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hỗ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13- </a:t>
            </a:r>
            <a:r>
              <a:rPr lang="en-US" sz="1600" dirty="0" err="1" smtClean="0">
                <a:solidFill>
                  <a:schemeClr val="bg1"/>
                </a:solidFill>
              </a:rPr>
              <a:t>Làm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thống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đang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14- </a:t>
            </a:r>
            <a:r>
              <a:rPr lang="en-US" sz="1600" dirty="0" err="1" smtClean="0">
                <a:solidFill>
                  <a:schemeClr val="bg1"/>
                </a:solidFill>
              </a:rPr>
              <a:t>Hãy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biết</a:t>
            </a:r>
            <a:r>
              <a:rPr lang="en-US" sz="1600" dirty="0" smtClean="0">
                <a:solidFill>
                  <a:schemeClr val="bg1"/>
                </a:solidFill>
              </a:rPr>
              <a:t> activation record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một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gồm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những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cùng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ý </a:t>
            </a:r>
            <a:r>
              <a:rPr lang="en-US" sz="1600" dirty="0" err="1" smtClean="0">
                <a:solidFill>
                  <a:schemeClr val="bg1"/>
                </a:solidFill>
              </a:rPr>
              <a:t>nghĩa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từng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phần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15-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tốn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bộ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nhớ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16-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hàm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chậm</a:t>
            </a:r>
            <a:r>
              <a:rPr lang="en-US" sz="1600" dirty="0" smtClean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17- </a:t>
            </a:r>
            <a:r>
              <a:rPr lang="en-US" sz="1600" dirty="0" err="1" smtClean="0">
                <a:solidFill>
                  <a:schemeClr val="bg1"/>
                </a:solidFill>
              </a:rPr>
              <a:t>Khử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18- </a:t>
            </a:r>
            <a:r>
              <a:rPr lang="en-US" sz="1600" dirty="0" err="1" smtClean="0">
                <a:solidFill>
                  <a:schemeClr val="bg1"/>
                </a:solidFill>
              </a:rPr>
              <a:t>Khử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bằng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nào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b="1" u="sng" dirty="0" err="1" smtClean="0">
                <a:solidFill>
                  <a:schemeClr val="bg1"/>
                </a:solidFill>
              </a:rPr>
              <a:t>Tìm</a:t>
            </a:r>
            <a:r>
              <a:rPr lang="en-US" sz="1600" b="1" u="sng" dirty="0" smtClean="0">
                <a:solidFill>
                  <a:schemeClr val="bg1"/>
                </a:solidFill>
              </a:rPr>
              <a:t> </a:t>
            </a:r>
            <a:r>
              <a:rPr lang="en-US" sz="1600" b="1" u="sng" dirty="0" err="1" smtClean="0">
                <a:solidFill>
                  <a:schemeClr val="bg1"/>
                </a:solidFill>
              </a:rPr>
              <a:t>hiểu</a:t>
            </a:r>
            <a:r>
              <a:rPr lang="en-US" sz="1600" b="1" u="sng" dirty="0" smtClean="0">
                <a:solidFill>
                  <a:schemeClr val="bg1"/>
                </a:solidFill>
              </a:rPr>
              <a:t> </a:t>
            </a:r>
            <a:r>
              <a:rPr lang="en-US" sz="1600" b="1" u="sng" dirty="0" err="1" smtClean="0">
                <a:solidFill>
                  <a:schemeClr val="bg1"/>
                </a:solidFill>
              </a:rPr>
              <a:t>thêm</a:t>
            </a:r>
            <a:r>
              <a:rPr lang="en-US" sz="1600" b="1" u="sng" dirty="0" smtClean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 err="1" smtClean="0">
                <a:solidFill>
                  <a:schemeClr val="bg1"/>
                </a:solidFill>
              </a:rPr>
              <a:t>Hồi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gì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 err="1" smtClean="0">
                <a:solidFill>
                  <a:schemeClr val="bg1"/>
                </a:solidFill>
              </a:rPr>
              <a:t>Kỹ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thuật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hồi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dùng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những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bài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toán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nào</a:t>
            </a:r>
            <a:r>
              <a:rPr lang="en-US" sz="1600" dirty="0" smtClean="0">
                <a:solidFill>
                  <a:schemeClr val="bg1"/>
                </a:solidFill>
              </a:rPr>
              <a:t>? Cho </a:t>
            </a:r>
            <a:r>
              <a:rPr lang="en-US" sz="1600" dirty="0" err="1" smtClean="0">
                <a:solidFill>
                  <a:schemeClr val="bg1"/>
                </a:solidFill>
              </a:rPr>
              <a:t>ví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21469" y="1600200"/>
            <a:ext cx="8478738" cy="3819794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400" dirty="0" smtClean="0"/>
              <a:t>We use a </a:t>
            </a:r>
            <a:r>
              <a:rPr lang="en-US" sz="2400" dirty="0" smtClean="0">
                <a:solidFill>
                  <a:srgbClr val="0000CC"/>
                </a:solidFill>
              </a:rPr>
              <a:t>reverse deduction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) with an </a:t>
            </a:r>
            <a:r>
              <a:rPr lang="en-US" sz="2400" dirty="0" smtClean="0">
                <a:solidFill>
                  <a:srgbClr val="FF0000"/>
                </a:solidFill>
              </a:rPr>
              <a:t>initial data</a:t>
            </a:r>
            <a:r>
              <a:rPr lang="en-US" sz="2400" dirty="0" smtClean="0"/>
              <a:t>.</a:t>
            </a:r>
            <a:endParaRPr lang="en-US" sz="1400" dirty="0" smtClean="0"/>
          </a:p>
          <a:p>
            <a:pPr algn="l"/>
            <a:r>
              <a:rPr lang="en-US" sz="2400" b="1" u="sng" dirty="0" smtClean="0"/>
              <a:t>Examples:</a:t>
            </a:r>
          </a:p>
          <a:p>
            <a:pPr lvl="1" algn="l"/>
            <a:r>
              <a:rPr lang="en-US" sz="2400" b="1" dirty="0" smtClean="0"/>
              <a:t>Person</a:t>
            </a:r>
            <a:r>
              <a:rPr lang="en-US" sz="2400" dirty="0" smtClean="0"/>
              <a:t> = a </a:t>
            </a:r>
            <a:r>
              <a:rPr lang="en-US" sz="2400" dirty="0" smtClean="0">
                <a:solidFill>
                  <a:srgbClr val="0000CC"/>
                </a:solidFill>
              </a:rPr>
              <a:t>child of </a:t>
            </a:r>
            <a:r>
              <a:rPr lang="en-US" sz="2400" dirty="0" smtClean="0"/>
              <a:t>other two </a:t>
            </a:r>
            <a:r>
              <a:rPr lang="en-US" sz="2400" b="1" dirty="0" smtClean="0"/>
              <a:t>persons </a:t>
            </a:r>
          </a:p>
          <a:p>
            <a:pPr lvl="1" algn="l"/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         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Initial persons: Adam, Eve</a:t>
            </a:r>
          </a:p>
          <a:p>
            <a:pPr lvl="1" algn="l"/>
            <a:r>
              <a:rPr lang="en-US" sz="2400" b="1" dirty="0" smtClean="0">
                <a:sym typeface="Wingdings" pitchFamily="2" charset="2"/>
              </a:rPr>
              <a:t>1 3 5 7 9 …..</a:t>
            </a:r>
            <a:r>
              <a:rPr lang="en-US" sz="1200" b="1" dirty="0" smtClean="0">
                <a:sym typeface="Wingdings" pitchFamily="2" charset="2"/>
              </a:rPr>
              <a:t> </a:t>
            </a:r>
            <a:r>
              <a:rPr lang="en-US" sz="1200" dirty="0" smtClean="0"/>
              <a:t>   </a:t>
            </a:r>
          </a:p>
          <a:p>
            <a:pPr marL="1687651" lvl="1"/>
            <a:r>
              <a:rPr lang="en-US" b="1" dirty="0" smtClean="0">
                <a:solidFill>
                  <a:srgbClr val="FF0000"/>
                </a:solidFill>
              </a:rPr>
              <a:t>A(n) = </a:t>
            </a:r>
            <a:r>
              <a:rPr lang="en-US" b="1" u="sng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n=1</a:t>
            </a:r>
          </a:p>
          <a:p>
            <a:pPr marL="1687651" lvl="1"/>
            <a:r>
              <a:rPr lang="en-US" b="1" dirty="0" smtClean="0">
                <a:solidFill>
                  <a:srgbClr val="0000CC"/>
                </a:solidFill>
              </a:rPr>
              <a:t>A(n) = A(n-1) + 2, n&gt; 1</a:t>
            </a:r>
          </a:p>
          <a:p>
            <a:pPr lvl="1" algn="l"/>
            <a:r>
              <a:rPr lang="en-US" sz="2400" b="1" dirty="0" smtClean="0"/>
              <a:t>1, 1, 2, 3, 5, 8, 13, … </a:t>
            </a:r>
            <a:r>
              <a:rPr lang="en-US" sz="1200" b="1" dirty="0" smtClean="0">
                <a:solidFill>
                  <a:srgbClr val="008000"/>
                </a:solidFill>
              </a:rPr>
              <a:t>    </a:t>
            </a:r>
          </a:p>
          <a:p>
            <a:pPr lvl="1" algn="l"/>
            <a:r>
              <a:rPr lang="en-US" sz="1200" b="1" dirty="0" smtClean="0">
                <a:solidFill>
                  <a:srgbClr val="008000"/>
                </a:solidFill>
              </a:rPr>
              <a:t>           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F(n) = 1</a:t>
            </a:r>
            <a:r>
              <a:rPr lang="en-US" sz="2000" dirty="0" smtClean="0">
                <a:solidFill>
                  <a:srgbClr val="FF0000"/>
                </a:solidFill>
              </a:rPr>
              <a:t>, n&lt;3</a:t>
            </a:r>
          </a:p>
          <a:p>
            <a:pPr lvl="1" algn="l"/>
            <a:r>
              <a:rPr lang="en-US" sz="2000" dirty="0" smtClean="0">
                <a:solidFill>
                  <a:srgbClr val="FF0000"/>
                </a:solidFill>
              </a:rPr>
              <a:t>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F(n) = F(n-1) + F(n-2)      </a:t>
            </a:r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91000" y="5486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792292"/>
            <a:ext cx="2368153" cy="3799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r" defTabSz="410751" hangingPunct="0"/>
            <a:r>
              <a:rPr lang="en-US" sz="2000" dirty="0" smtClean="0">
                <a:solidFill>
                  <a:srgbClr val="000000"/>
                </a:solidFill>
                <a:sym typeface="Helvetica Light"/>
              </a:rPr>
              <a:t>A recursive method:</a:t>
            </a:r>
            <a:endParaRPr lang="en-US" sz="20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008" y="1078468"/>
            <a:ext cx="5432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FFC000"/>
                </a:solidFill>
              </a:rPr>
              <a:t>How to understand Recursion?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11336" y="1371600"/>
            <a:ext cx="4741664" cy="2834909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1- Recursion is used to generate new elements of a group.</a:t>
            </a:r>
            <a:endParaRPr lang="en-US" sz="2000" b="1" dirty="0" smtClean="0"/>
          </a:p>
          <a:p>
            <a:pPr algn="l"/>
            <a:endParaRPr lang="en-US" sz="2000" b="1" dirty="0" smtClean="0">
              <a:solidFill>
                <a:srgbClr val="0000CC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2- Recursion is used to test whether a value belonging a group or not.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3- Recursion is a another way to express a loop when number of executions is not known in advance.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3672" y="4677370"/>
          <a:ext cx="7500938" cy="1847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520"/>
                <a:gridCol w="2946797"/>
                <a:gridCol w="2397621"/>
              </a:tblGrid>
              <a:tr h="180022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F(n) = 1, n&lt;=2</a:t>
                      </a:r>
                    </a:p>
                    <a:p>
                      <a:pPr algn="l"/>
                      <a:r>
                        <a:rPr lang="en-US" sz="1300" b="1" dirty="0" smtClean="0"/>
                        <a:t>       </a:t>
                      </a:r>
                      <a:r>
                        <a:rPr lang="en-US" sz="1300" b="1" baseline="0" dirty="0" smtClean="0"/>
                        <a:t> </a:t>
                      </a:r>
                      <a:r>
                        <a:rPr lang="en-US" sz="1300" b="1" dirty="0" smtClean="0"/>
                        <a:t>= F(n-2)+F(n-1), n&gt;2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n)</a:t>
                      </a:r>
                      <a:r>
                        <a:rPr lang="en-US" sz="1300" b="1" baseline="0" dirty="0" smtClean="0"/>
                        <a:t> {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if (n&lt;3) return 1;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return </a:t>
                      </a:r>
                      <a:r>
                        <a:rPr lang="en-US" sz="1300" b="1" dirty="0" err="1" smtClean="0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0000CC"/>
                          </a:solidFill>
                        </a:rPr>
                        <a:t>(n-2) + </a:t>
                      </a:r>
                      <a:r>
                        <a:rPr lang="en-US" sz="1300" b="1" dirty="0" err="1" smtClean="0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0000CC"/>
                          </a:solidFill>
                        </a:rPr>
                        <a:t>(n-1);</a:t>
                      </a:r>
                      <a:endParaRPr lang="en-US" sz="1300" b="1" baseline="0" dirty="0" smtClean="0">
                        <a:solidFill>
                          <a:srgbClr val="0000CC"/>
                        </a:solidFill>
                      </a:endParaRP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fiboLoop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n) </a:t>
                      </a:r>
                      <a:r>
                        <a:rPr lang="en-US" sz="1300" b="1" baseline="0" dirty="0" smtClean="0"/>
                        <a:t>{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  <a:r>
                        <a:rPr lang="en-US" sz="1300" b="1" baseline="0" dirty="0" err="1" smtClean="0"/>
                        <a:t>int</a:t>
                      </a:r>
                      <a:r>
                        <a:rPr lang="en-US" sz="1300" b="1" baseline="0" dirty="0" smtClean="0"/>
                        <a:t> result =1, t1 =1, t2=1;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for (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=3;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&lt;=n;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++) {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result = t1 + t2;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t1 = t2;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t2= result;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}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return result;   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0" y="1219200"/>
            <a:ext cx="3319760" cy="37990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dirty="0" smtClean="0">
                <a:solidFill>
                  <a:srgbClr val="000000"/>
                </a:solidFill>
                <a:sym typeface="Helvetica Light"/>
              </a:rPr>
              <a:t>The Fibonacci sequence: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54835" y="1752600"/>
          <a:ext cx="3324820" cy="52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64"/>
                <a:gridCol w="664964"/>
                <a:gridCol w="664964"/>
                <a:gridCol w="664964"/>
                <a:gridCol w="664964"/>
              </a:tblGrid>
              <a:tr h="2607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F(n)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7172" y="2423847"/>
            <a:ext cx="1687711" cy="3318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Helvetica Light"/>
              </a:rPr>
              <a:t>F(10) =?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0840" y="3405911"/>
            <a:ext cx="3388816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/>
              <a:t>Test whether 34 is an element of the </a:t>
            </a:r>
            <a:r>
              <a:rPr lang="en-US" sz="1700" dirty="0" err="1" smtClean="0"/>
              <a:t>Fibo</a:t>
            </a:r>
            <a:r>
              <a:rPr lang="en-US" sz="1700" dirty="0" smtClean="0"/>
              <a:t> sequence or not? 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2057400"/>
            <a:ext cx="1143000" cy="5334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971800"/>
            <a:ext cx="685800" cy="4572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114800"/>
            <a:ext cx="304800" cy="609600"/>
          </a:xfrm>
          <a:prstGeom prst="straightConnector1">
            <a:avLst/>
          </a:prstGeom>
          <a:ln w="381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914400"/>
            <a:ext cx="4611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FFC000"/>
                </a:solidFill>
              </a:rPr>
              <a:t>Where recursion are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9727" y="1830586"/>
            <a:ext cx="7804547" cy="27905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ground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 elements that are the building blocks of all other elements of the set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allow for the construction of new objects out of basic elements or objects that have already been constructed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800" b="1" dirty="0" smtClean="0">
                <a:solidFill>
                  <a:srgbClr val="FFC000"/>
                </a:solidFill>
              </a:rPr>
              <a:t>A recursive definition consists of two parts: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expression of numeric sequences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53653" y="1752600"/>
            <a:ext cx="78045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the Divide and conquer principle–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(1) Write numbers in a line: d1, d2, d3, d4, d5, ………,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Some beginning values can be anchors.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Find out relationship next values with previous values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Deduction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Examine the Fibonacci sequence: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2   3   5   8   13   21   34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Anchors: 1, n&lt;=2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Deductive rule: F(n) = F(n-2) + F(n-1), n&gt;2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expression of operations 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r>
              <a:rPr lang="en-US" sz="2400" dirty="0" smtClean="0"/>
              <a:t>- With recursive methods, there may be more difficulties.</a:t>
            </a:r>
          </a:p>
          <a:p>
            <a:pPr>
              <a:buFontTx/>
              <a:buChar char="-"/>
            </a:pPr>
            <a:r>
              <a:rPr lang="en-US" sz="2400" dirty="0" smtClean="0"/>
              <a:t> Use the Divide and conquer principle</a:t>
            </a:r>
          </a:p>
          <a:p>
            <a:pPr>
              <a:buFontTx/>
              <a:buChar char="-"/>
            </a:pPr>
            <a:r>
              <a:rPr lang="en-US" sz="2400" dirty="0" smtClean="0"/>
              <a:t> Write the operation in details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Right side may be anchor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Left side is the same operation with smaller input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Calculate n!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n! = </a:t>
            </a:r>
            <a:r>
              <a:rPr lang="en-US" sz="2400" dirty="0" smtClean="0">
                <a:solidFill>
                  <a:srgbClr val="0000CC"/>
                </a:solidFill>
              </a:rPr>
              <a:t>1.2.3.4.5.6.…(n-1)</a:t>
            </a:r>
            <a:r>
              <a:rPr lang="en-US" sz="2400" dirty="0" smtClean="0">
                <a:solidFill>
                  <a:srgbClr val="FF0000"/>
                </a:solidFill>
              </a:rPr>
              <a:t>.n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    = </a:t>
            </a:r>
            <a:r>
              <a:rPr lang="en-US" sz="2400" dirty="0" smtClean="0">
                <a:solidFill>
                  <a:srgbClr val="0000CC"/>
                </a:solidFill>
              </a:rPr>
              <a:t>(n-1)! . </a:t>
            </a:r>
            <a:r>
              <a:rPr lang="en-US" sz="2400" dirty="0" smtClean="0">
                <a:solidFill>
                  <a:srgbClr val="FF0000"/>
                </a:solidFill>
              </a:rPr>
              <a:t>n = n.</a:t>
            </a:r>
            <a:r>
              <a:rPr lang="en-US" sz="2400" dirty="0" smtClean="0">
                <a:solidFill>
                  <a:srgbClr val="0000CC"/>
                </a:solidFill>
              </a:rPr>
              <a:t>(n-1)!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Anchors: 1, n&lt;2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Deductive rule: n! = n.(n-1)!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762</TotalTime>
  <Words>3157</Words>
  <Application>Microsoft Office PowerPoint</Application>
  <PresentationFormat>On-screen Show (4:3)</PresentationFormat>
  <Paragraphs>508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Recursion</vt:lpstr>
      <vt:lpstr>Contents</vt:lpstr>
      <vt:lpstr>Learning Outcomes</vt:lpstr>
      <vt:lpstr>1- Introduction to Recursion</vt:lpstr>
      <vt:lpstr>1- Introduction to Recursion</vt:lpstr>
      <vt:lpstr>1- Introduction to Recursion</vt:lpstr>
      <vt:lpstr>2- Describing a recursive operation</vt:lpstr>
      <vt:lpstr>2- Describing a recursive operation</vt:lpstr>
      <vt:lpstr>2- Describing a recursive operation</vt:lpstr>
      <vt:lpstr>2- Describing a recursive operation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4- Classifying Recursive Functions</vt:lpstr>
      <vt:lpstr>4- Classifying Recursive Functions</vt:lpstr>
      <vt:lpstr>4- Classifying Recursive Functions</vt:lpstr>
      <vt:lpstr>4- Classifying Recursive Functions</vt:lpstr>
      <vt:lpstr>5- How to Manage Running Functions?</vt:lpstr>
      <vt:lpstr>5- How to Manage Running Functions?</vt:lpstr>
      <vt:lpstr>5- How to Manage Running Functions?</vt:lpstr>
      <vt:lpstr>6- Anatomy of a Recursive Call</vt:lpstr>
      <vt:lpstr>7- Evaluating Performance of Rec. Methods</vt:lpstr>
      <vt:lpstr>7- Evaluating Performance of Rec. Methods</vt:lpstr>
      <vt:lpstr>7- Evaluating Performance of Rec. Methods</vt:lpstr>
      <vt:lpstr>7- Evaluating Performance of Rec. Methods</vt:lpstr>
      <vt:lpstr>8- Eliminate Tail Recursion</vt:lpstr>
      <vt:lpstr>8- Eliminate Tail Recursion</vt:lpstr>
      <vt:lpstr>8- Eliminate Tail Recursion</vt:lpstr>
      <vt:lpstr>Bonus: Backtracking on the 8-queen Problem</vt:lpstr>
      <vt:lpstr>Bonus: Backtracking on the 8-queen Problem</vt:lpstr>
      <vt:lpstr>Bonus: Backtracking on the 8-queen Problem</vt:lpstr>
      <vt:lpstr>Bonus: Backtracking on the 8-queen Problem</vt:lpstr>
      <vt:lpstr>Bonus: Backtracking on the 8-queen Problem</vt:lpstr>
      <vt:lpstr>Summary</vt:lpstr>
      <vt:lpstr>Ôn tập –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72</cp:revision>
  <dcterms:created xsi:type="dcterms:W3CDTF">2021-11-26T02:00:25Z</dcterms:created>
  <dcterms:modified xsi:type="dcterms:W3CDTF">2022-11-16T09:16:23Z</dcterms:modified>
</cp:coreProperties>
</file>