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7" r:id="rId9"/>
    <p:sldId id="340" r:id="rId10"/>
    <p:sldId id="270" r:id="rId11"/>
    <p:sldId id="342" r:id="rId12"/>
    <p:sldId id="343" r:id="rId13"/>
    <p:sldId id="344" r:id="rId14"/>
    <p:sldId id="345" r:id="rId15"/>
    <p:sldId id="346" r:id="rId16"/>
    <p:sldId id="351" r:id="rId17"/>
    <p:sldId id="360" r:id="rId18"/>
    <p:sldId id="352" r:id="rId19"/>
    <p:sldId id="353" r:id="rId20"/>
    <p:sldId id="361" r:id="rId21"/>
    <p:sldId id="354" r:id="rId22"/>
    <p:sldId id="355" r:id="rId23"/>
    <p:sldId id="356" r:id="rId24"/>
    <p:sldId id="362" r:id="rId25"/>
    <p:sldId id="357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83" r:id="rId34"/>
    <p:sldId id="382" r:id="rId35"/>
    <p:sldId id="379" r:id="rId36"/>
    <p:sldId id="380" r:id="rId37"/>
    <p:sldId id="381" r:id="rId38"/>
    <p:sldId id="384" r:id="rId39"/>
    <p:sldId id="385" r:id="rId40"/>
    <p:sldId id="386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10" r:id="rId51"/>
    <p:sldId id="311" r:id="rId52"/>
    <p:sldId id="312" r:id="rId53"/>
    <p:sldId id="313" r:id="rId54"/>
    <p:sldId id="315" r:id="rId55"/>
    <p:sldId id="31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CC"/>
    <a:srgbClr val="AC8300"/>
    <a:srgbClr val="FF33CC"/>
    <a:srgbClr val="008000"/>
    <a:srgbClr val="FFFF99"/>
    <a:srgbClr val="FFFFCC"/>
    <a:srgbClr val="FF0066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60EC7-1251-4C39-946B-D215D54219C1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D8B6A-0FFC-4A01-8448-AC68D6A8A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2B126-37B4-4F36-A736-D6B53646EA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8A1E-C3E3-4AA6-A1D6-AD949CA0F501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A8CA-F778-4E70-8FE8-6BF6CBB02EE2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B495-D349-4C2B-BD08-B26105D5C549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DDB5-C492-49D7-9C61-2A93A7DA969B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5B19-047A-4916-B1A8-6920B2197E9D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C662-6371-49A0-A2CC-786A3D7BCA8B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1AAC-A8A0-4947-80E1-DAB9D288F688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F305-CAF0-49C6-8484-87795E7CA3A8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8B1C-30DE-4BFE-9021-BF5E22BD49B1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AD7A-6446-4A1E-B780-ED90472F98A9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17F2-E25A-4AA1-85C1-536F48E7C64D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blipFill>
            <a:blip r:embed="rId13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914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639FFBD-DDEF-476C-9BC7-86F7D4DD7ED2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553200"/>
            <a:ext cx="4495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Trees, Part 2: BST Trees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533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</p:grpSp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bg1"/>
          </a:solidFill>
          <a:effectLst/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Trees-Part 2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Binary Search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39" y="3904086"/>
            <a:ext cx="2106472" cy="254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667193" y="3823243"/>
            <a:ext cx="2133406" cy="257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038600"/>
            <a:ext cx="39338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Algorithms on 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Managing, Initializing</a:t>
            </a:r>
          </a:p>
          <a:p>
            <a:r>
              <a:rPr lang="en-US" dirty="0" smtClean="0"/>
              <a:t>Add new node</a:t>
            </a:r>
          </a:p>
          <a:p>
            <a:r>
              <a:rPr lang="en-US" dirty="0" smtClean="0"/>
              <a:t>Get minimum, maximum values</a:t>
            </a:r>
          </a:p>
          <a:p>
            <a:r>
              <a:rPr lang="en-US" dirty="0" smtClean="0"/>
              <a:t>Calculate tree’s height</a:t>
            </a:r>
          </a:p>
          <a:p>
            <a:r>
              <a:rPr lang="en-US" dirty="0" smtClean="0"/>
              <a:t>Traverse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</a:t>
            </a:r>
            <a:r>
              <a:rPr lang="en-US" dirty="0" smtClean="0"/>
              <a:t>Lab1- Demo </a:t>
            </a:r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3962400" cy="31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14799" y="1646582"/>
          <a:ext cx="4953001" cy="311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167"/>
                <a:gridCol w="3026834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AquariumFish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aquarium fish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BST_Node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node in a BST of aquarium</a:t>
                      </a:r>
                      <a:r>
                        <a:rPr lang="en-US" baseline="0" dirty="0" smtClean="0"/>
                        <a:t> fishes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BST_Fish_Tree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BST of aquarium</a:t>
                      </a:r>
                      <a:r>
                        <a:rPr lang="en-US" baseline="0" dirty="0" smtClean="0"/>
                        <a:t> fishes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queue of BST</a:t>
                      </a:r>
                      <a:r>
                        <a:rPr lang="en-US" baseline="0" dirty="0" smtClean="0"/>
                        <a:t> nodes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AquaFishTester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 program for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51054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In this demonstration, write-to-file operations using the </a:t>
            </a:r>
            <a:r>
              <a:rPr lang="en-US" sz="2000" dirty="0" err="1" smtClean="0">
                <a:solidFill>
                  <a:srgbClr val="00B0F0"/>
                </a:solidFill>
              </a:rPr>
              <a:t>RandomAccessFile</a:t>
            </a:r>
            <a:r>
              <a:rPr lang="en-US" sz="2000" dirty="0" smtClean="0">
                <a:solidFill>
                  <a:srgbClr val="00B0F0"/>
                </a:solidFill>
              </a:rPr>
              <a:t> class are not implemented. If you want, you can do them by yourself.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The </a:t>
            </a:r>
            <a:r>
              <a:rPr lang="en-US" sz="2000" dirty="0" err="1" smtClean="0">
                <a:solidFill>
                  <a:srgbClr val="00B0F0"/>
                </a:solidFill>
              </a:rPr>
              <a:t>RandomAccessFile</a:t>
            </a:r>
            <a:r>
              <a:rPr lang="en-US" sz="2000" dirty="0" smtClean="0">
                <a:solidFill>
                  <a:srgbClr val="00B0F0"/>
                </a:solidFill>
              </a:rPr>
              <a:t> class is usually used in practical examinations.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001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20668"/>
            <a:ext cx="7772400" cy="570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59" y="0"/>
            <a:ext cx="1671332" cy="124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09" y="1905000"/>
            <a:ext cx="878378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-26800"/>
            <a:ext cx="1819274" cy="132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1344956"/>
            <a:ext cx="6096000" cy="513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1369" y="1905001"/>
            <a:ext cx="92467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743200" y="990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Add a new node to BST – Recursive implementation</a:t>
            </a:r>
            <a:endParaRPr lang="en-US" sz="2000" b="1" dirty="0">
              <a:solidFill>
                <a:srgbClr val="FFC000"/>
              </a:solidFill>
            </a:endParaRPr>
          </a:p>
        </p:txBody>
      </p:sp>
      <p:grpSp>
        <p:nvGrpSpPr>
          <p:cNvPr id="7" name="Group 52"/>
          <p:cNvGrpSpPr/>
          <p:nvPr/>
        </p:nvGrpSpPr>
        <p:grpSpPr>
          <a:xfrm>
            <a:off x="228600" y="1524000"/>
            <a:ext cx="3429000" cy="1981200"/>
            <a:chOff x="3276600" y="1219200"/>
            <a:chExt cx="3429000" cy="1981200"/>
          </a:xfrm>
        </p:grpSpPr>
        <p:sp>
          <p:nvSpPr>
            <p:cNvPr id="8" name="Oval 7"/>
            <p:cNvSpPr/>
            <p:nvPr/>
          </p:nvSpPr>
          <p:spPr>
            <a:xfrm>
              <a:off x="4724400" y="12192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0" y="19050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19050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276600" y="27432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91000" y="27432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257800" y="2743200"/>
              <a:ext cx="5334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7432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8" idx="3"/>
              <a:endCxn id="9" idx="7"/>
            </p:cNvCxnSpPr>
            <p:nvPr/>
          </p:nvCxnSpPr>
          <p:spPr>
            <a:xfrm flipH="1">
              <a:off x="4265285" y="1609445"/>
              <a:ext cx="537230" cy="362510"/>
            </a:xfrm>
            <a:prstGeom prst="straightConnector1">
              <a:avLst/>
            </a:prstGeom>
            <a:ln w="28575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10" idx="1"/>
            </p:cNvCxnSpPr>
            <p:nvPr/>
          </p:nvCxnSpPr>
          <p:spPr>
            <a:xfrm>
              <a:off x="5179685" y="1609445"/>
              <a:ext cx="613430" cy="362510"/>
            </a:xfrm>
            <a:prstGeom prst="straightConnector1">
              <a:avLst/>
            </a:prstGeom>
            <a:ln w="28575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3"/>
              <a:endCxn id="11" idx="7"/>
            </p:cNvCxnSpPr>
            <p:nvPr/>
          </p:nvCxnSpPr>
          <p:spPr>
            <a:xfrm flipH="1">
              <a:off x="3731885" y="2295245"/>
              <a:ext cx="156230" cy="514910"/>
            </a:xfrm>
            <a:prstGeom prst="straightConnector1">
              <a:avLst/>
            </a:prstGeom>
            <a:ln w="28575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5"/>
              <a:endCxn id="12" idx="0"/>
            </p:cNvCxnSpPr>
            <p:nvPr/>
          </p:nvCxnSpPr>
          <p:spPr>
            <a:xfrm>
              <a:off x="4265285" y="2295245"/>
              <a:ext cx="192415" cy="447955"/>
            </a:xfrm>
            <a:prstGeom prst="straightConnector1">
              <a:avLst/>
            </a:prstGeom>
            <a:ln w="28575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674985" y="2286000"/>
              <a:ext cx="156230" cy="5149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208385" y="2286000"/>
              <a:ext cx="192415" cy="447955"/>
            </a:xfrm>
            <a:prstGeom prst="straightConnector1">
              <a:avLst/>
            </a:prstGeom>
            <a:ln w="28575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733800" y="1447800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Add 6 to the </a:t>
            </a:r>
            <a:r>
              <a:rPr lang="en-US" dirty="0" smtClean="0">
                <a:solidFill>
                  <a:srgbClr val="FFC000"/>
                </a:solidFill>
              </a:rPr>
              <a:t>root </a:t>
            </a:r>
            <a:r>
              <a:rPr lang="en-US" dirty="0" smtClean="0">
                <a:solidFill>
                  <a:schemeClr val="bg1"/>
                </a:solidFill>
              </a:rPr>
              <a:t>(node 5)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6&gt;5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bg1"/>
                </a:solidFill>
              </a:rPr>
              <a:t>Add 6 to the node </a:t>
            </a:r>
            <a:r>
              <a:rPr lang="en-US" dirty="0" err="1" smtClean="0">
                <a:solidFill>
                  <a:srgbClr val="FFC000"/>
                </a:solidFill>
              </a:rPr>
              <a:t>root.right</a:t>
            </a:r>
            <a:r>
              <a:rPr lang="en-US" dirty="0" smtClean="0">
                <a:solidFill>
                  <a:schemeClr val="bg1"/>
                </a:solidFill>
              </a:rPr>
              <a:t> (node 8)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6 &lt; 8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bg1"/>
                </a:solidFill>
              </a:rPr>
              <a:t>Add 6 to </a:t>
            </a:r>
            <a:r>
              <a:rPr lang="en-US" dirty="0" smtClean="0">
                <a:solidFill>
                  <a:srgbClr val="FFC000"/>
                </a:solidFill>
              </a:rPr>
              <a:t>(node 8 ).left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Java  uses by- value parameters. So, the method </a:t>
            </a:r>
            <a:r>
              <a:rPr lang="en-US" dirty="0" err="1" smtClean="0">
                <a:solidFill>
                  <a:schemeClr val="bg1"/>
                </a:solidFill>
              </a:rPr>
              <a:t>add_</a:t>
            </a:r>
            <a:r>
              <a:rPr lang="en-US" dirty="0" err="1" smtClean="0">
                <a:solidFill>
                  <a:srgbClr val="FFC000"/>
                </a:solidFill>
              </a:rPr>
              <a:t>recur</a:t>
            </a:r>
            <a:r>
              <a:rPr lang="en-US" dirty="0" smtClean="0">
                <a:solidFill>
                  <a:schemeClr val="bg1"/>
                </a:solidFill>
              </a:rPr>
              <a:t>(…) </a:t>
            </a:r>
            <a:r>
              <a:rPr lang="en-US" dirty="0" smtClean="0">
                <a:solidFill>
                  <a:srgbClr val="FFC000"/>
                </a:solidFill>
              </a:rPr>
              <a:t>must return a value</a:t>
            </a:r>
            <a:r>
              <a:rPr lang="en-US" dirty="0" smtClean="0">
                <a:solidFill>
                  <a:schemeClr val="bg1"/>
                </a:solidFill>
              </a:rPr>
              <a:t> and in the caller,  </a:t>
            </a:r>
            <a:r>
              <a:rPr lang="en-US" dirty="0" smtClean="0">
                <a:solidFill>
                  <a:srgbClr val="FFC000"/>
                </a:solidFill>
              </a:rPr>
              <a:t>this return value must be assigned to a meaningful variable of the program</a:t>
            </a:r>
            <a:r>
              <a:rPr lang="en-US" dirty="0" smtClean="0">
                <a:solidFill>
                  <a:schemeClr val="bg1"/>
                </a:solidFill>
              </a:rPr>
              <a:t> (line 22) 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38" y="3571876"/>
            <a:ext cx="8762924" cy="2981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1276350"/>
            <a:ext cx="88868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7432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Add a new node to BST – Non- Recursive </a:t>
            </a:r>
            <a:r>
              <a:rPr lang="en-US" sz="2000" b="1" dirty="0" err="1" smtClean="0">
                <a:solidFill>
                  <a:srgbClr val="FFC000"/>
                </a:solidFill>
              </a:rPr>
              <a:t>impl</a:t>
            </a:r>
            <a:r>
              <a:rPr lang="en-US" sz="2000" b="1" dirty="0" smtClean="0">
                <a:solidFill>
                  <a:srgbClr val="FFC000"/>
                </a:solidFill>
              </a:rPr>
              <a:t>.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735" y="914400"/>
            <a:ext cx="894853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477000" y="2209800"/>
            <a:ext cx="251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</a:rPr>
              <a:t>Add a new node to BST – Non- Recursive implementation.</a:t>
            </a:r>
            <a:endParaRPr lang="en-US" sz="2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308" y="1600200"/>
            <a:ext cx="885738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432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Search operation:  Recursive implementation.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mtClean="0"/>
              <a:t>Learning outcomes of this part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LO4.1  Define general tree, 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Binary Tree and Binary Search Tree (BST).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LO4.2 Given a BST , draw resulted tree after an insert/ delete operations 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LO4.3  Find the smallest and largest elements, number of nodes in a  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tree and its’ height. 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LO4.4  Write code to implement features of a binary search tree, such as insertion, deletion, searching, traversals, counting nodes, height calculation,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rotation  (part 3)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... 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LO4.5  Derive the time complexities for the above operations on a BST.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LO4.6: Compare a BST over other data structures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LO4.7: Identify applications where a binary search tree will be useful.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432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Search operation:  Iterative implementation.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21964"/>
            <a:ext cx="8290738" cy="460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786" y="1219200"/>
            <a:ext cx="752821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432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Getting the leftmost and the rightmost nodes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7432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Visiting a node. They are used in Traversals.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054" y="1828800"/>
            <a:ext cx="867989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963" y="1676400"/>
            <a:ext cx="884407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95600" y="9144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Breadth-First Traversals. Using a queue.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432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Breadth-First Traversals. Using a queue.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986" y="1447800"/>
            <a:ext cx="851003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DF Traversals. Using  recursive implementations.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251" y="2057400"/>
            <a:ext cx="83935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DF Traversals. Using  recursive implementations.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356360"/>
            <a:ext cx="7315200" cy="512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DF Traversals. Using  recursive implementations.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598" y="1828800"/>
            <a:ext cx="837680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DF Traversals. Using  recursive implementations.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1" y="1327176"/>
            <a:ext cx="8382000" cy="522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DF Traversals. Using  recursive implementations.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1752600"/>
            <a:ext cx="880110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binary search tree (BST)?</a:t>
            </a:r>
          </a:p>
          <a:p>
            <a:r>
              <a:rPr lang="en-US" dirty="0" smtClean="0"/>
              <a:t>What are BST’s properties? </a:t>
            </a:r>
          </a:p>
          <a:p>
            <a:r>
              <a:rPr lang="en-US" dirty="0" smtClean="0"/>
              <a:t>How to describe a node?</a:t>
            </a:r>
          </a:p>
          <a:p>
            <a:r>
              <a:rPr lang="en-US" dirty="0" smtClean="0"/>
              <a:t>How to manager a tree?</a:t>
            </a:r>
          </a:p>
          <a:p>
            <a:r>
              <a:rPr lang="en-US" dirty="0" smtClean="0"/>
              <a:t>When are BSTs used?</a:t>
            </a:r>
          </a:p>
          <a:p>
            <a:r>
              <a:rPr lang="en-US" dirty="0" smtClean="0"/>
              <a:t>Demo.: BST of integers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Algorithms on BST:</a:t>
            </a:r>
          </a:p>
          <a:p>
            <a:pPr lvl="1"/>
            <a:r>
              <a:rPr lang="en-US" dirty="0" smtClean="0"/>
              <a:t>Add new node</a:t>
            </a:r>
          </a:p>
          <a:p>
            <a:pPr lvl="1"/>
            <a:r>
              <a:rPr lang="en-US" dirty="0" smtClean="0"/>
              <a:t>Getting minimum, maximum values</a:t>
            </a:r>
          </a:p>
          <a:p>
            <a:pPr lvl="1"/>
            <a:r>
              <a:rPr lang="en-US" dirty="0" smtClean="0"/>
              <a:t>Getting tree’s height</a:t>
            </a:r>
          </a:p>
          <a:p>
            <a:pPr lvl="1"/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Deleting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2514600"/>
            <a:ext cx="3657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given demonstration must be implemented by yourself and your works will be evaluated.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DF Traversals. Using  recursive implementations.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417" y="1295400"/>
            <a:ext cx="862716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Deletions in BST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26" y="1752600"/>
            <a:ext cx="907517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7924800" y="29718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6200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10400" y="4953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29600" y="4953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7924800" y="57150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10" idx="7"/>
          </p:cNvCxnSpPr>
          <p:nvPr/>
        </p:nvCxnSpPr>
        <p:spPr>
          <a:xfrm flipH="1">
            <a:off x="7465685" y="4798685"/>
            <a:ext cx="232430" cy="232430"/>
          </a:xfrm>
          <a:prstGeom prst="straightConnector1">
            <a:avLst/>
          </a:prstGeom>
          <a:ln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5"/>
            <a:endCxn id="11" idx="1"/>
          </p:cNvCxnSpPr>
          <p:nvPr/>
        </p:nvCxnSpPr>
        <p:spPr>
          <a:xfrm>
            <a:off x="8075285" y="4798685"/>
            <a:ext cx="232430" cy="232430"/>
          </a:xfrm>
          <a:prstGeom prst="straightConnector1">
            <a:avLst/>
          </a:prstGeom>
          <a:ln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2" idx="0"/>
          </p:cNvCxnSpPr>
          <p:nvPr/>
        </p:nvCxnSpPr>
        <p:spPr>
          <a:xfrm flipH="1">
            <a:off x="8191500" y="5408285"/>
            <a:ext cx="116215" cy="306715"/>
          </a:xfrm>
          <a:prstGeom prst="straightConnector1">
            <a:avLst/>
          </a:prstGeom>
          <a:ln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10200" y="4876800"/>
            <a:ext cx="1219200" cy="152400"/>
          </a:xfrm>
          <a:prstGeom prst="straightConnector1">
            <a:avLst/>
          </a:prstGeom>
          <a:ln w="38100"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29400" y="3429000"/>
            <a:ext cx="1143000" cy="685800"/>
          </a:xfrm>
          <a:prstGeom prst="straightConnector1">
            <a:avLst/>
          </a:prstGeom>
          <a:ln w="38100"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29600" y="2709446"/>
            <a:ext cx="6096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root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172200"/>
            <a:ext cx="533400" cy="228600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Deletions in BST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47800"/>
            <a:ext cx="904868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" name="Group 31"/>
          <p:cNvGrpSpPr/>
          <p:nvPr/>
        </p:nvGrpSpPr>
        <p:grpSpPr>
          <a:xfrm>
            <a:off x="990600" y="4800600"/>
            <a:ext cx="2667000" cy="1676400"/>
            <a:chOff x="914400" y="4876800"/>
            <a:chExt cx="2667000" cy="1676400"/>
          </a:xfrm>
        </p:grpSpPr>
        <p:grpSp>
          <p:nvGrpSpPr>
            <p:cNvPr id="8" name="Group 7"/>
            <p:cNvGrpSpPr/>
            <p:nvPr/>
          </p:nvGrpSpPr>
          <p:grpSpPr>
            <a:xfrm>
              <a:off x="914400" y="5257800"/>
              <a:ext cx="2667000" cy="1295400"/>
              <a:chOff x="6172200" y="1447800"/>
              <a:chExt cx="2667000" cy="1295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305800" y="14478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696200" y="22098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8151485" y="1903085"/>
                <a:ext cx="232430" cy="38483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6172200" y="14478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781800" y="22098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2" idx="5"/>
                <a:endCxn id="13" idx="1"/>
              </p:cNvCxnSpPr>
              <p:nvPr/>
            </p:nvCxnSpPr>
            <p:spPr>
              <a:xfrm>
                <a:off x="6627485" y="1903085"/>
                <a:ext cx="232430" cy="38483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343025" y="4876800"/>
              <a:ext cx="1781175" cy="307777"/>
            </a:xfrm>
            <a:prstGeom prst="rect">
              <a:avLst/>
            </a:prstGeom>
            <a:solidFill>
              <a:srgbClr val="AC83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deletedNode</a:t>
              </a:r>
              <a:r>
                <a:rPr lang="en-US" sz="1400" dirty="0" smtClean="0">
                  <a:solidFill>
                    <a:schemeClr val="bg1"/>
                  </a:solidFill>
                </a:rPr>
                <a:t> = root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67400" y="4038600"/>
            <a:ext cx="2590800" cy="2057400"/>
            <a:chOff x="5562600" y="3886200"/>
            <a:chExt cx="259080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5562600" y="3886200"/>
              <a:ext cx="1600200" cy="1981200"/>
              <a:chOff x="6324600" y="3810000"/>
              <a:chExt cx="1600200" cy="19812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858000" y="45720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391400" y="38100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GF</a:t>
                </a:r>
                <a:endParaRPr lang="en-US" sz="12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324600" y="52578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GC</a:t>
                </a:r>
                <a:endParaRPr lang="en-US" sz="1100" dirty="0"/>
              </a:p>
            </p:txBody>
          </p:sp>
          <p:cxnSp>
            <p:nvCxnSpPr>
              <p:cNvPr id="19" name="Straight Arrow Connector 18"/>
              <p:cNvCxnSpPr>
                <a:stCxn id="17" idx="3"/>
                <a:endCxn id="16" idx="7"/>
              </p:cNvCxnSpPr>
              <p:nvPr/>
            </p:nvCxnSpPr>
            <p:spPr>
              <a:xfrm flipH="1">
                <a:off x="7313285" y="4265285"/>
                <a:ext cx="156230" cy="38483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6779885" y="5027285"/>
                <a:ext cx="156230" cy="30863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477000" y="4797623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deletedNode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39000" y="3974068"/>
              <a:ext cx="914400" cy="369332"/>
            </a:xfrm>
            <a:prstGeom prst="rect">
              <a:avLst/>
            </a:prstGeom>
            <a:solidFill>
              <a:srgbClr val="AC83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father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96000" y="5574268"/>
              <a:ext cx="1524000" cy="369332"/>
            </a:xfrm>
            <a:prstGeom prst="rect">
              <a:avLst/>
            </a:prstGeom>
            <a:solidFill>
              <a:srgbClr val="AC83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grandChild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886450" y="4314825"/>
              <a:ext cx="785813" cy="985838"/>
            </a:xfrm>
            <a:custGeom>
              <a:avLst/>
              <a:gdLst>
                <a:gd name="connsiteX0" fmla="*/ 785813 w 785813"/>
                <a:gd name="connsiteY0" fmla="*/ 0 h 985838"/>
                <a:gd name="connsiteX1" fmla="*/ 171450 w 785813"/>
                <a:gd name="connsiteY1" fmla="*/ 300038 h 985838"/>
                <a:gd name="connsiteX2" fmla="*/ 0 w 785813"/>
                <a:gd name="connsiteY2" fmla="*/ 985838 h 98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3" h="985838">
                  <a:moveTo>
                    <a:pt x="785813" y="0"/>
                  </a:moveTo>
                  <a:cubicBezTo>
                    <a:pt x="544116" y="67866"/>
                    <a:pt x="302419" y="135732"/>
                    <a:pt x="171450" y="300038"/>
                  </a:cubicBezTo>
                  <a:cubicBezTo>
                    <a:pt x="40481" y="464344"/>
                    <a:pt x="20240" y="725091"/>
                    <a:pt x="0" y="985838"/>
                  </a:cubicBezTo>
                </a:path>
              </a:pathLst>
            </a:custGeom>
            <a:ln w="28575">
              <a:solidFill>
                <a:srgbClr val="0000CC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981200" y="2362200"/>
            <a:ext cx="4572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05400" y="38100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Alg.: Deleting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838200"/>
            <a:ext cx="243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</a:t>
            </a:r>
            <a:r>
              <a:rPr lang="en-US" b="1" dirty="0" err="1" smtClean="0"/>
              <a:t>IntBstTree</a:t>
            </a:r>
            <a:r>
              <a:rPr lang="en-US" b="1" dirty="0" smtClean="0"/>
              <a:t> class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8382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Removing a 2-child node by Merging</a:t>
            </a:r>
            <a:endParaRPr lang="en-US" sz="2400" b="1" dirty="0">
              <a:solidFill>
                <a:srgbClr val="FFFF00"/>
              </a:solidFill>
            </a:endParaRPr>
          </a:p>
        </p:txBody>
      </p:sp>
      <p:grpSp>
        <p:nvGrpSpPr>
          <p:cNvPr id="3" name="Group 41"/>
          <p:cNvGrpSpPr/>
          <p:nvPr/>
        </p:nvGrpSpPr>
        <p:grpSpPr>
          <a:xfrm>
            <a:off x="457200" y="1398152"/>
            <a:ext cx="8229600" cy="5078848"/>
            <a:chOff x="762000" y="1398152"/>
            <a:chExt cx="8229600" cy="5078848"/>
          </a:xfrm>
        </p:grpSpPr>
        <p:grpSp>
          <p:nvGrpSpPr>
            <p:cNvPr id="5" name="Group 21"/>
            <p:cNvGrpSpPr/>
            <p:nvPr/>
          </p:nvGrpSpPr>
          <p:grpSpPr>
            <a:xfrm>
              <a:off x="1745448" y="1398152"/>
              <a:ext cx="7246152" cy="5078848"/>
              <a:chOff x="1600200" y="990600"/>
              <a:chExt cx="7246152" cy="5078848"/>
            </a:xfrm>
          </p:grpSpPr>
          <p:grpSp>
            <p:nvGrpSpPr>
              <p:cNvPr id="9" name="Group 7"/>
              <p:cNvGrpSpPr/>
              <p:nvPr/>
            </p:nvGrpSpPr>
            <p:grpSpPr>
              <a:xfrm>
                <a:off x="1600200" y="990600"/>
                <a:ext cx="6096000" cy="5078848"/>
                <a:chOff x="2057401" y="2083952"/>
                <a:chExt cx="5029200" cy="4316848"/>
              </a:xfrm>
            </p:grpSpPr>
            <p:pic>
              <p:nvPicPr>
                <p:cNvPr id="37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057401" y="2083952"/>
                  <a:ext cx="5029200" cy="43168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38" name="Freeform 37"/>
                <p:cNvSpPr/>
                <p:nvPr/>
              </p:nvSpPr>
              <p:spPr>
                <a:xfrm>
                  <a:off x="4895850" y="3733800"/>
                  <a:ext cx="895350" cy="1724025"/>
                </a:xfrm>
                <a:custGeom>
                  <a:avLst/>
                  <a:gdLst>
                    <a:gd name="connsiteX0" fmla="*/ 0 w 781050"/>
                    <a:gd name="connsiteY0" fmla="*/ 1444625 h 1701800"/>
                    <a:gd name="connsiteX1" fmla="*/ 76200 w 781050"/>
                    <a:gd name="connsiteY1" fmla="*/ 1444625 h 1701800"/>
                    <a:gd name="connsiteX2" fmla="*/ 323850 w 781050"/>
                    <a:gd name="connsiteY2" fmla="*/ 1501775 h 1701800"/>
                    <a:gd name="connsiteX3" fmla="*/ 342900 w 781050"/>
                    <a:gd name="connsiteY3" fmla="*/ 244475 h 1701800"/>
                    <a:gd name="connsiteX4" fmla="*/ 781050 w 781050"/>
                    <a:gd name="connsiteY4" fmla="*/ 34925 h 1701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050" h="1701800">
                      <a:moveTo>
                        <a:pt x="0" y="1444625"/>
                      </a:moveTo>
                      <a:cubicBezTo>
                        <a:pt x="11112" y="1439862"/>
                        <a:pt x="22225" y="1435100"/>
                        <a:pt x="76200" y="1444625"/>
                      </a:cubicBezTo>
                      <a:cubicBezTo>
                        <a:pt x="130175" y="1454150"/>
                        <a:pt x="279400" y="1701800"/>
                        <a:pt x="323850" y="1501775"/>
                      </a:cubicBezTo>
                      <a:cubicBezTo>
                        <a:pt x="368300" y="1301750"/>
                        <a:pt x="266700" y="488950"/>
                        <a:pt x="342900" y="244475"/>
                      </a:cubicBezTo>
                      <a:cubicBezTo>
                        <a:pt x="419100" y="0"/>
                        <a:pt x="714375" y="73025"/>
                        <a:pt x="781050" y="3492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>
                  <a:off x="2952750" y="2781300"/>
                  <a:ext cx="1314450" cy="685800"/>
                </a:xfrm>
                <a:custGeom>
                  <a:avLst/>
                  <a:gdLst>
                    <a:gd name="connsiteX0" fmla="*/ 0 w 1314450"/>
                    <a:gd name="connsiteY0" fmla="*/ 0 h 685800"/>
                    <a:gd name="connsiteX1" fmla="*/ 685800 w 1314450"/>
                    <a:gd name="connsiteY1" fmla="*/ 152400 h 685800"/>
                    <a:gd name="connsiteX2" fmla="*/ 1200150 w 1314450"/>
                    <a:gd name="connsiteY2" fmla="*/ 266700 h 685800"/>
                    <a:gd name="connsiteX3" fmla="*/ 1314450 w 1314450"/>
                    <a:gd name="connsiteY3" fmla="*/ 685800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4450" h="685800">
                      <a:moveTo>
                        <a:pt x="0" y="0"/>
                      </a:moveTo>
                      <a:lnTo>
                        <a:pt x="685800" y="152400"/>
                      </a:lnTo>
                      <a:cubicBezTo>
                        <a:pt x="885825" y="196850"/>
                        <a:pt x="1095375" y="177800"/>
                        <a:pt x="1200150" y="266700"/>
                      </a:cubicBezTo>
                      <a:cubicBezTo>
                        <a:pt x="1304925" y="355600"/>
                        <a:pt x="1309687" y="520700"/>
                        <a:pt x="1314450" y="685800"/>
                      </a:cubicBezTo>
                    </a:path>
                  </a:pathLst>
                </a:custGeom>
                <a:ln>
                  <a:solidFill>
                    <a:srgbClr val="0000CC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Rectangle 23"/>
              <p:cNvSpPr/>
              <p:nvPr/>
            </p:nvSpPr>
            <p:spPr>
              <a:xfrm>
                <a:off x="5493552" y="1752600"/>
                <a:ext cx="12192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solidFill>
                      <a:srgbClr val="FF0000"/>
                    </a:solidFill>
                  </a:rPr>
                  <a:t>delNode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722252" y="1992868"/>
                <a:ext cx="1325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mtClean="0">
                    <a:solidFill>
                      <a:srgbClr val="0000CC"/>
                    </a:solidFill>
                  </a:rPr>
                  <a:t>grandFather</a:t>
                </a:r>
                <a:endParaRPr 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057400" y="2831068"/>
                <a:ext cx="1546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leftGrandChild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10400" y="2743200"/>
                <a:ext cx="18359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dirty="0" err="1" smtClean="0">
                    <a:solidFill>
                      <a:srgbClr val="0000CC"/>
                    </a:solidFill>
                  </a:rPr>
                  <a:t>rightGrandChild</a:t>
                </a:r>
                <a:endParaRPr lang="en-US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733801" y="4240648"/>
                <a:ext cx="1447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rightMost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267200" y="2983468"/>
                <a:ext cx="1219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rightMost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rot="16200000" flipH="1">
                <a:off x="4419600" y="3429000"/>
                <a:ext cx="381000" cy="2286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762000" y="3581400"/>
              <a:ext cx="22098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The tree’s height may increase</a:t>
              </a:r>
            </a:p>
            <a:p>
              <a:pPr algn="ctr"/>
              <a:r>
                <a:rPr lang="en-US" sz="2000" dirty="0" smtClean="0"/>
                <a:t>(this example)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Alg.: Deleting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838200"/>
            <a:ext cx="243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</a:t>
            </a:r>
            <a:r>
              <a:rPr lang="en-US" b="1" dirty="0" err="1" smtClean="0"/>
              <a:t>IntBstTree</a:t>
            </a:r>
            <a:r>
              <a:rPr lang="en-US" b="1" dirty="0" smtClean="0"/>
              <a:t> class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8382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Removing a 2-child node by Merging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5400" y="495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Height= 5</a:t>
            </a:r>
            <a:endParaRPr lang="en-US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72200" y="5715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Height= 6</a:t>
            </a:r>
            <a:endParaRPr lang="en-US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6015335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It is NOT a GOOD method. The tree’s height may increase.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38004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2550" y="1657350"/>
            <a:ext cx="31432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Alg. :Removing a node by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1676400" cy="182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Exercise:</a:t>
            </a:r>
          </a:p>
          <a:p>
            <a:pPr marL="0" indent="0">
              <a:buNone/>
            </a:pPr>
            <a:r>
              <a:rPr lang="en-US" dirty="0" smtClean="0"/>
              <a:t>Remove nodes by merging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35</a:t>
            </a:fld>
            <a:endParaRPr kumimoji="0"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995750"/>
            <a:ext cx="6248400" cy="383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0" y="4876800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1 was deleted, what is father of the node 0?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4 was deleted,  what is child of the node 3?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5 was deleted what is father of the node 4?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14 was deleted, what is father of the node 18? 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9 was deleted, what is the tree’s height?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Alg. :Removing a node by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1676400" cy="182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Exercise:</a:t>
            </a:r>
          </a:p>
          <a:p>
            <a:pPr marL="0" indent="0">
              <a:buNone/>
            </a:pPr>
            <a:r>
              <a:rPr lang="en-US" dirty="0" smtClean="0"/>
              <a:t>Remove nodes by merging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36</a:t>
            </a:fld>
            <a:endParaRPr kumimoji="0"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371600"/>
            <a:ext cx="54959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438400" y="4876800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9 was deleted, what is father of the node 2?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9 was deleted,  what is child of the node 14?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6 was deleted what is father of the node 5?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11 was deleted, what is father of the node 10?</a:t>
            </a:r>
          </a:p>
          <a:p>
            <a:pPr marL="342900" indent="-342900">
              <a:buFontTx/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After the node 9 was deleted, what is the tree’s height?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Alg.: Deleting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37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Trees, Part 2: BST Trees</a:t>
            </a:r>
            <a:endParaRPr lang="en-US" dirty="0"/>
          </a:p>
        </p:txBody>
      </p:sp>
      <p:grpSp>
        <p:nvGrpSpPr>
          <p:cNvPr id="3" name="Group 17"/>
          <p:cNvGrpSpPr/>
          <p:nvPr/>
        </p:nvGrpSpPr>
        <p:grpSpPr>
          <a:xfrm>
            <a:off x="225136" y="1905000"/>
            <a:ext cx="8614064" cy="4191000"/>
            <a:chOff x="225136" y="1905000"/>
            <a:chExt cx="8614064" cy="4191000"/>
          </a:xfrm>
        </p:grpSpPr>
        <p:grpSp>
          <p:nvGrpSpPr>
            <p:cNvPr id="5" name="Group 9"/>
            <p:cNvGrpSpPr/>
            <p:nvPr/>
          </p:nvGrpSpPr>
          <p:grpSpPr>
            <a:xfrm>
              <a:off x="225136" y="1905000"/>
              <a:ext cx="4956464" cy="4191000"/>
              <a:chOff x="914400" y="1905000"/>
              <a:chExt cx="4956464" cy="4191000"/>
            </a:xfrm>
          </p:grpSpPr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14400" y="1981200"/>
                <a:ext cx="4956464" cy="411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3733800" y="1905000"/>
                <a:ext cx="1371600" cy="533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smtClean="0">
                    <a:solidFill>
                      <a:srgbClr val="FF0000"/>
                    </a:solidFill>
                  </a:rPr>
                  <a:t>delNode</a:t>
                </a:r>
                <a:endParaRPr lang="en-US" sz="20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92240" y="3745468"/>
                <a:ext cx="1127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err="1" smtClean="0">
                    <a:solidFill>
                      <a:srgbClr val="0000CC"/>
                    </a:solidFill>
                  </a:rPr>
                  <a:t>rightMost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5257800" y="2057400"/>
              <a:ext cx="3581400" cy="40386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u="sng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Steps</a:t>
              </a:r>
            </a:p>
            <a:p>
              <a:pPr marL="341313" indent="-341313"/>
              <a:r>
                <a: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(1) Determine the rightmost node of the left sub tree of the deleted node.</a:t>
              </a:r>
            </a:p>
            <a:p>
              <a:pPr marL="341313" indent="-341313"/>
              <a:r>
                <a: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(2) Copy data from the rightmost node to the deleted node.</a:t>
              </a:r>
            </a:p>
            <a:p>
              <a:pPr marL="341313" indent="-341313"/>
              <a:r>
                <a: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(3) Remove the rightmost node. </a:t>
              </a:r>
            </a:p>
            <a:p>
              <a:endPara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  <a:p>
              <a:endPara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  <a:p>
              <a:pPr>
                <a:buFont typeface="Wingdings"/>
                <a:buChar char="è"/>
              </a:pPr>
              <a:r>
                <a:rPr lang="en-US" sz="2000" b="1" u="sng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Advantage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The tree’s height is preserved or may be reduced because a path reduces one in it’s length.</a:t>
              </a:r>
            </a:p>
            <a:p>
              <a:endPara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667000" y="2819400"/>
              <a:ext cx="152400" cy="13716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228600" y="1447800"/>
            <a:ext cx="5503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Removing a 2-child node by Copying 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Alg.: Deleting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38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495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Height= 5</a:t>
            </a:r>
            <a:endParaRPr lang="en-US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55626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It is a GOOD method.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The tree’s height  preserves or decreases.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38004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52400" y="1143000"/>
            <a:ext cx="5503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Removing a 2-child node by Copying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752600"/>
            <a:ext cx="31051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791200" y="5193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Height= 5</a:t>
            </a:r>
            <a:endParaRPr lang="en-US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node by copying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143000"/>
            <a:ext cx="54959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67000" y="464820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9 was deleted, what is father of the node 2?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9 was deleted,  what is child of the node 14?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6 was deleted what is father of the node 5?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11 was deleted, what is father of the node 10?</a:t>
            </a:r>
          </a:p>
          <a:p>
            <a:pPr marL="342900" indent="-342900">
              <a:buFontTx/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After the node 11 was deleted, what is the tree’s height?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39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4495800"/>
            <a:ext cx="1676400" cy="182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Exercise:</a:t>
            </a:r>
          </a:p>
          <a:p>
            <a:pPr marL="0" indent="0">
              <a:buNone/>
            </a:pPr>
            <a:r>
              <a:rPr lang="en-US" dirty="0" smtClean="0"/>
              <a:t>Remove nodes by copying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Search Tree: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/>
          <a:lstStyle/>
          <a:p>
            <a:r>
              <a:rPr lang="en-US" dirty="0" smtClean="0"/>
              <a:t>Binary Search tree is an orderly binary tree whose nodes are designated at exactly positions based on pre-defined </a:t>
            </a:r>
            <a:r>
              <a:rPr lang="en-US" dirty="0" err="1" smtClean="0"/>
              <a:t>comparisonal</a:t>
            </a:r>
            <a:r>
              <a:rPr lang="en-US" dirty="0" smtClean="0"/>
              <a:t> function.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670" y="3581400"/>
            <a:ext cx="8074660" cy="26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43200" y="6172200"/>
            <a:ext cx="320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Examples of binary search trees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590800"/>
            <a:ext cx="77449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Common used order: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Data in </a:t>
            </a:r>
            <a:r>
              <a:rPr lang="en-US" b="1" u="sng" dirty="0" smtClean="0">
                <a:solidFill>
                  <a:srgbClr val="FFFF00"/>
                </a:solidFill>
              </a:rPr>
              <a:t>L</a:t>
            </a:r>
            <a:r>
              <a:rPr lang="en-US" b="1" dirty="0" smtClean="0">
                <a:solidFill>
                  <a:srgbClr val="FFFF00"/>
                </a:solidFill>
              </a:rPr>
              <a:t>eft child node &lt; data in father </a:t>
            </a:r>
            <a:r>
              <a:rPr lang="en-US" b="1" u="sng" dirty="0" smtClean="0">
                <a:solidFill>
                  <a:srgbClr val="FFFF00"/>
                </a:solidFill>
              </a:rPr>
              <a:t>N</a:t>
            </a:r>
            <a:r>
              <a:rPr lang="en-US" b="1" dirty="0" smtClean="0">
                <a:solidFill>
                  <a:srgbClr val="FFFF00"/>
                </a:solidFill>
              </a:rPr>
              <a:t>ode &lt; data in </a:t>
            </a:r>
            <a:r>
              <a:rPr lang="en-US" b="1" u="sng" dirty="0" smtClean="0">
                <a:solidFill>
                  <a:srgbClr val="FFFF00"/>
                </a:solidFill>
              </a:rPr>
              <a:t>R</a:t>
            </a:r>
            <a:r>
              <a:rPr lang="en-US" b="1" dirty="0" smtClean="0">
                <a:solidFill>
                  <a:srgbClr val="FFFF00"/>
                </a:solidFill>
              </a:rPr>
              <a:t>ight child node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- LNR order in briefly.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node by copying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838200"/>
            <a:ext cx="7010400" cy="43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67000" y="51816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1 was deleted, what is father of the node 0?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4 was deleted,  what is child of the node 3?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5 was deleted what is father of the node 4?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14 was deleted, what is father of the node 18?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40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4648200"/>
            <a:ext cx="1676400" cy="182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Exercise:</a:t>
            </a:r>
          </a:p>
          <a:p>
            <a:pPr marL="0" indent="0">
              <a:buNone/>
            </a:pPr>
            <a:r>
              <a:rPr lang="en-US" dirty="0" smtClean="0"/>
              <a:t>Remove nodes by copying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Deletions in BST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719" y="1905000"/>
            <a:ext cx="892256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Deletions in BST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630" y="1295194"/>
            <a:ext cx="8417370" cy="525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Tree’s Height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62025"/>
            <a:ext cx="73056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19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448" y="3352800"/>
            <a:ext cx="772510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" y="381000"/>
            <a:ext cx="5543550" cy="296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Testing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Testing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19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6350" y="860104"/>
            <a:ext cx="6305550" cy="19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7300" y="2905125"/>
            <a:ext cx="15335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81500" y="2895600"/>
            <a:ext cx="10001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24500" y="2895600"/>
            <a:ext cx="10096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7500" y="2895600"/>
            <a:ext cx="9525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19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Testing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85850"/>
            <a:ext cx="6388198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352800"/>
            <a:ext cx="18764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9250" y="1325752"/>
            <a:ext cx="3333750" cy="503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2732942"/>
            <a:ext cx="4476750" cy="344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19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Testing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78962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5029200"/>
            <a:ext cx="3009900" cy="121452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19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Testing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00200"/>
            <a:ext cx="8686800" cy="111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926" y="2952750"/>
            <a:ext cx="2927074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2971800"/>
            <a:ext cx="5543550" cy="296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19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Testing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781050"/>
            <a:ext cx="69342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352800"/>
            <a:ext cx="5543550" cy="296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975" y="3352800"/>
            <a:ext cx="21050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BST: Introduction 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209800"/>
          </a:xfrm>
        </p:spPr>
        <p:txBody>
          <a:bodyPr/>
          <a:lstStyle/>
          <a:p>
            <a:r>
              <a:rPr lang="en-US" b="1" dirty="0" smtClean="0"/>
              <a:t>Natural orders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On numbers: numerical comparison</a:t>
            </a:r>
          </a:p>
          <a:p>
            <a:pPr lvl="1"/>
            <a:r>
              <a:rPr lang="en-US" dirty="0" smtClean="0"/>
              <a:t>On characters, strings: Dictionary order </a:t>
            </a:r>
            <a:r>
              <a:rPr lang="en-US" dirty="0" smtClean="0">
                <a:sym typeface="Wingdings" pitchFamily="2" charset="2"/>
              </a:rPr>
              <a:t> ASCII comparison</a:t>
            </a:r>
            <a:r>
              <a:rPr lang="en-US" dirty="0" smtClean="0"/>
              <a:t> 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670" y="3200400"/>
            <a:ext cx="8074660" cy="26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71800" y="6019800"/>
            <a:ext cx="361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Examples of binary search trees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Trees, Part 2: BST Trees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BSTs: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Operations including Adding, searching, removing are improved with complexity of O(tree’s height), less than O(number of items).</a:t>
            </a:r>
          </a:p>
          <a:p>
            <a:r>
              <a:rPr lang="en-US" dirty="0" smtClean="0"/>
              <a:t>Sort operation is omitted because data in the tree are always sorted.</a:t>
            </a:r>
          </a:p>
          <a:p>
            <a:r>
              <a:rPr lang="en-US" dirty="0" smtClean="0"/>
              <a:t>If the tree is a complete binary tree, the tree’s height will be minimum. In this case, operations on the tree are optimal.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BSTs: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Tree’s height depends mainly on order of data added. This situation of complete BST is very hard to occur in normal problem.</a:t>
            </a:r>
          </a:p>
          <a:p>
            <a:r>
              <a:rPr lang="en-US" dirty="0" smtClean="0"/>
              <a:t>In case of the BST is degraded, almost of data are at one direction, operations will have complexity of O(number of nodes)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Hm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BSTs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397000"/>
          <a:ext cx="8610600" cy="318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2152650"/>
                <a:gridCol w="2152650"/>
                <a:gridCol w="2152650"/>
              </a:tblGrid>
              <a:tr h="745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Structure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Add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Search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Remove</a:t>
                      </a:r>
                      <a:endParaRPr lang="en-US" sz="2800" dirty="0"/>
                    </a:p>
                  </a:txBody>
                  <a:tcPr/>
                </a:tc>
              </a:tr>
              <a:tr h="745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Array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O(1), </a:t>
                      </a:r>
                    </a:p>
                    <a:p>
                      <a:r>
                        <a:rPr lang="en-US" sz="2800" dirty="0" smtClean="0"/>
                        <a:t>O(n)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O(n)</a:t>
                      </a:r>
                      <a:endParaRPr lang="en-US" sz="2800" dirty="0"/>
                    </a:p>
                  </a:txBody>
                  <a:tcPr/>
                </a:tc>
              </a:tr>
              <a:tr h="745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Linked list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O(1), O(n)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</a:tr>
              <a:tr h="745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O(height)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O(height)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O(height)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52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All LOs are met.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010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LO4.1  Define general tree, Binary Tree and BST.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LO4.2 Given a BST , draw resulted tree after an insert/ delete operations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LO4.3  Find the smallest and largest elements, number of nodes in a  tree and its’ height.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LO4.4  Write code to implement features of a binary search tree, such as insertion, deletion, searching, traversals, nodes and height calculation, rotation ...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LO4.5  Derive the time complexities for the above operations on a BST.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LO4.6: Compare a BST over other data structures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LO4.7: Identify applications where a binary search tree will be useful.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76200" y="9144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53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6200" y="13964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2234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76200" y="30728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76200" y="42158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76200" y="4901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76200" y="54350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-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tuỳ</a:t>
            </a:r>
            <a:r>
              <a:rPr lang="en-US" dirty="0" smtClean="0"/>
              <a:t> ý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: NLR, NRL, LNR, RNL, LRN, RLN.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do.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object, class </a:t>
            </a:r>
            <a:r>
              <a:rPr lang="en-US" dirty="0" err="1" smtClean="0"/>
              <a:t>của</a:t>
            </a:r>
            <a:r>
              <a:rPr lang="en-US" dirty="0" smtClean="0"/>
              <a:t> object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tuỳ</a:t>
            </a:r>
            <a:r>
              <a:rPr lang="en-US" dirty="0" smtClean="0"/>
              <a:t> ý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r>
              <a:rPr lang="en-US" dirty="0" smtClean="0"/>
              <a:t> 16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xoá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4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slide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:  3 5 7 9 2 4 6 8 1.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xoá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4, </a:t>
            </a:r>
            <a:r>
              <a:rPr lang="en-US" dirty="0" err="1" smtClean="0"/>
              <a:t>nút</a:t>
            </a:r>
            <a:r>
              <a:rPr lang="en-US" dirty="0" smtClean="0"/>
              <a:t> 3 </a:t>
            </a:r>
            <a:r>
              <a:rPr lang="en-US" dirty="0" err="1" smtClean="0"/>
              <a:t>là</a:t>
            </a:r>
            <a:r>
              <a:rPr lang="en-US" dirty="0" smtClean="0"/>
              <a:t> con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12. 3 5 7 9 2 4 6 8 1.</a:t>
            </a:r>
          </a:p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1.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ở </a:t>
            </a:r>
            <a:r>
              <a:rPr lang="en-US" dirty="0" err="1" smtClean="0"/>
              <a:t>mức</a:t>
            </a:r>
            <a:r>
              <a:rPr lang="en-US" dirty="0" smtClean="0"/>
              <a:t> 10.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3 5 7 9 2 4 6 8 1.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mtClean="0"/>
              <a:t>Next part: Balanced BST and </a:t>
            </a:r>
            <a:br>
              <a:rPr lang="en-US" smtClean="0"/>
            </a:br>
            <a:r>
              <a:rPr lang="en-US" smtClean="0"/>
              <a:t>Heap 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AEDEB2A-EB67-4CBF-8C4A-234CD959EE5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BST: Introduction 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3505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Order of User-defined Objects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Programmer must define a comparison method. This method must return an integer.</a:t>
            </a:r>
          </a:p>
          <a:p>
            <a:pPr lvl="1"/>
            <a:r>
              <a:rPr lang="en-US" dirty="0" smtClean="0"/>
              <a:t>In Java, the default comparison is declared in the interface </a:t>
            </a:r>
            <a:r>
              <a:rPr lang="en-US" dirty="0" err="1" smtClean="0"/>
              <a:t>java.lang.</a:t>
            </a:r>
            <a:r>
              <a:rPr lang="en-US" dirty="0" err="1" smtClean="0">
                <a:solidFill>
                  <a:srgbClr val="FFFF00"/>
                </a:solidFill>
              </a:rPr>
              <a:t>Comparable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smtClean="0"/>
              <a:t>method: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                      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i="1" dirty="0" err="1" smtClean="0">
                <a:solidFill>
                  <a:srgbClr val="FFFF00"/>
                </a:solidFill>
              </a:rPr>
              <a:t>compareTo</a:t>
            </a:r>
            <a:r>
              <a:rPr lang="en-US" dirty="0" smtClean="0">
                <a:solidFill>
                  <a:srgbClr val="FFFF00"/>
                </a:solidFill>
              </a:rPr>
              <a:t>(Object </a:t>
            </a:r>
            <a:r>
              <a:rPr lang="en-US" dirty="0" err="1" smtClean="0">
                <a:solidFill>
                  <a:srgbClr val="FFFF00"/>
                </a:solidFill>
              </a:rPr>
              <a:t>obj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en-US" dirty="0" smtClean="0"/>
              <a:t>In Java, we can also use the interface </a:t>
            </a:r>
            <a:r>
              <a:rPr lang="en-US" dirty="0" smtClean="0">
                <a:solidFill>
                  <a:srgbClr val="FFFF00"/>
                </a:solidFill>
              </a:rPr>
              <a:t>Comparator, </a:t>
            </a:r>
            <a:r>
              <a:rPr lang="en-US" dirty="0" smtClean="0"/>
              <a:t>method: </a:t>
            </a:r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                      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i="1" dirty="0" smtClean="0">
                <a:solidFill>
                  <a:srgbClr val="FFFF00"/>
                </a:solidFill>
              </a:rPr>
              <a:t>Compare </a:t>
            </a:r>
            <a:r>
              <a:rPr lang="en-US" dirty="0" smtClean="0">
                <a:solidFill>
                  <a:srgbClr val="FFFF00"/>
                </a:solidFill>
              </a:rPr>
              <a:t>(Object obj1, Object obj2)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Trees, Part 2: BST Trees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BST’s 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1"/>
            <a:ext cx="2133600" cy="1676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Minimum value is put at the leftmost position of the tree.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198203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Searching operation will not need to traverse all nodes but a path will be chosen ( searching x= 7)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48768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Complexity of these operations are improved.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6781800" y="1600201"/>
            <a:ext cx="2209800" cy="2514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values is put at the rightmost position of the tree.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514600" y="1219200"/>
            <a:ext cx="3886200" cy="2743200"/>
            <a:chOff x="2514600" y="1219200"/>
            <a:chExt cx="3886200" cy="2743200"/>
          </a:xfrm>
        </p:grpSpPr>
        <p:grpSp>
          <p:nvGrpSpPr>
            <p:cNvPr id="53" name="Group 52"/>
            <p:cNvGrpSpPr/>
            <p:nvPr/>
          </p:nvGrpSpPr>
          <p:grpSpPr>
            <a:xfrm>
              <a:off x="2514600" y="1219200"/>
              <a:ext cx="3886200" cy="2743200"/>
              <a:chOff x="3276600" y="1219200"/>
              <a:chExt cx="3886200" cy="27432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724400" y="1219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810000" y="19050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715000" y="19050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8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2743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191000" y="2743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257800" y="2743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172200" y="2743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9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95800" y="3505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562600" y="3505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629400" y="3505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Times New Roman" pitchFamily="18" charset="0"/>
                    <a:cs typeface="Times New Roman" pitchFamily="18" charset="0"/>
                  </a:rPr>
                  <a:t>10</a:t>
                </a:r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" name="Straight Arrow Connector 27"/>
              <p:cNvCxnSpPr>
                <a:stCxn id="16" idx="3"/>
                <a:endCxn id="17" idx="7"/>
              </p:cNvCxnSpPr>
              <p:nvPr/>
            </p:nvCxnSpPr>
            <p:spPr>
              <a:xfrm flipH="1">
                <a:off x="4265285" y="1609445"/>
                <a:ext cx="537230" cy="362510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6" idx="5"/>
                <a:endCxn id="19" idx="1"/>
              </p:cNvCxnSpPr>
              <p:nvPr/>
            </p:nvCxnSpPr>
            <p:spPr>
              <a:xfrm>
                <a:off x="5179685" y="1609445"/>
                <a:ext cx="613430" cy="362510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3"/>
                <a:endCxn id="20" idx="7"/>
              </p:cNvCxnSpPr>
              <p:nvPr/>
            </p:nvCxnSpPr>
            <p:spPr>
              <a:xfrm flipH="1">
                <a:off x="3731885" y="2295245"/>
                <a:ext cx="156230" cy="514910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7" idx="5"/>
                <a:endCxn id="21" idx="0"/>
              </p:cNvCxnSpPr>
              <p:nvPr/>
            </p:nvCxnSpPr>
            <p:spPr>
              <a:xfrm>
                <a:off x="4265285" y="2295245"/>
                <a:ext cx="192415" cy="447955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5674985" y="2286000"/>
                <a:ext cx="156230" cy="514910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6208385" y="2286000"/>
                <a:ext cx="192415" cy="447955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21" idx="5"/>
                <a:endCxn id="24" idx="0"/>
              </p:cNvCxnSpPr>
              <p:nvPr/>
            </p:nvCxnSpPr>
            <p:spPr>
              <a:xfrm>
                <a:off x="4646285" y="3133445"/>
                <a:ext cx="116215" cy="371755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22" idx="5"/>
                <a:endCxn id="25" idx="0"/>
              </p:cNvCxnSpPr>
              <p:nvPr/>
            </p:nvCxnSpPr>
            <p:spPr>
              <a:xfrm>
                <a:off x="5713085" y="3133445"/>
                <a:ext cx="116215" cy="371755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23" idx="5"/>
                <a:endCxn id="26" idx="0"/>
              </p:cNvCxnSpPr>
              <p:nvPr/>
            </p:nvCxnSpPr>
            <p:spPr>
              <a:xfrm>
                <a:off x="6627485" y="3133445"/>
                <a:ext cx="268615" cy="371755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4339570" y="1694890"/>
              <a:ext cx="613430" cy="3625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4800600" y="2209800"/>
              <a:ext cx="152400" cy="533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76800" y="3200400"/>
              <a:ext cx="116215" cy="3717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228600" y="541020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 BST is recommended to use when managing a collection of items in which search operations are frequently used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 Search operation must be improved  All elements are stored in pre-defined order.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60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BST: Node and Tree </a:t>
            </a:r>
            <a:br>
              <a:rPr lang="en-US" dirty="0" smtClean="0"/>
            </a:br>
            <a:r>
              <a:rPr lang="en-US" dirty="0" smtClean="0"/>
              <a:t>Basic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5562600" cy="236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b="1" dirty="0" err="1" smtClean="0"/>
              <a:t>BinTreeNode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Object data;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BinTreeNode</a:t>
            </a:r>
            <a:r>
              <a:rPr lang="en-US" b="1" dirty="0" smtClean="0"/>
              <a:t>  left;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BinTreeNode</a:t>
            </a:r>
            <a:r>
              <a:rPr lang="en-US" b="1" dirty="0" smtClean="0"/>
              <a:t>  right;  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810000"/>
            <a:ext cx="3886200" cy="144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BST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BinTreeNode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root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null;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3925" y="1376394"/>
            <a:ext cx="3495676" cy="388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BST: Node and Tree </a:t>
            </a:r>
            <a:br>
              <a:rPr lang="en-US" dirty="0" smtClean="0"/>
            </a:br>
            <a:r>
              <a:rPr lang="en-US" dirty="0" smtClean="0"/>
              <a:t>Advanced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5562600" cy="3124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b="1" dirty="0" err="1" smtClean="0"/>
              <a:t>BinTreeNode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Object data;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BinTreeNode</a:t>
            </a:r>
            <a:r>
              <a:rPr lang="en-US" b="1" dirty="0" smtClean="0"/>
              <a:t>  left;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BinTreeNode</a:t>
            </a:r>
            <a:r>
              <a:rPr lang="en-US" b="1" dirty="0" smtClean="0"/>
              <a:t>  right;   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     </a:t>
            </a:r>
            <a:r>
              <a:rPr lang="en-US" b="1" dirty="0" err="1" smtClean="0">
                <a:solidFill>
                  <a:srgbClr val="FFC000"/>
                </a:solidFill>
              </a:rPr>
              <a:t>BinTreeNode</a:t>
            </a:r>
            <a:r>
              <a:rPr lang="en-US" b="1" dirty="0" smtClean="0">
                <a:solidFill>
                  <a:srgbClr val="FFC000"/>
                </a:solidFill>
              </a:rPr>
              <a:t>  father; </a:t>
            </a:r>
            <a:r>
              <a:rPr lang="en-US" sz="1800" b="1" dirty="0" smtClean="0">
                <a:solidFill>
                  <a:srgbClr val="FFFF00"/>
                </a:solidFill>
              </a:rPr>
              <a:t>// additive data </a:t>
            </a:r>
            <a:endParaRPr lang="en-US" b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276600"/>
            <a:ext cx="4419600" cy="8382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u="sng" dirty="0" smtClean="0">
                <a:solidFill>
                  <a:srgbClr val="FFFF00"/>
                </a:solidFill>
              </a:rPr>
              <a:t>Implementation view</a:t>
            </a:r>
            <a:r>
              <a:rPr lang="en-US" b="1" dirty="0" smtClean="0">
                <a:solidFill>
                  <a:srgbClr val="FFFF00"/>
                </a:solidFill>
              </a:rPr>
              <a:t>: More memory  accepted, higher performance gained in operations 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329382"/>
            <a:ext cx="2857500" cy="316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4419600"/>
            <a:ext cx="3886200" cy="144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BST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BinTreeNode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root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null;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784</TotalTime>
  <Words>2384</Words>
  <Application>Microsoft Office PowerPoint</Application>
  <PresentationFormat>On-screen Show (4:3)</PresentationFormat>
  <Paragraphs>409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Flow</vt:lpstr>
      <vt:lpstr>Trees-Part 2  Binary Search Trees</vt:lpstr>
      <vt:lpstr>Learning outcomes of this part</vt:lpstr>
      <vt:lpstr>Contents</vt:lpstr>
      <vt:lpstr>Binary Search Tree: Introduction</vt:lpstr>
      <vt:lpstr>BST: Introduction …</vt:lpstr>
      <vt:lpstr>BST: Introduction …</vt:lpstr>
      <vt:lpstr>BST’s Properties</vt:lpstr>
      <vt:lpstr>BST: Node and Tree  Basic Structures</vt:lpstr>
      <vt:lpstr>BST: Node and Tree  Advanced Structures</vt:lpstr>
      <vt:lpstr>Algorithms on BSTs</vt:lpstr>
      <vt:lpstr>BST- Lab1-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Alg.: Deleting </vt:lpstr>
      <vt:lpstr>Alg.: Deleting </vt:lpstr>
      <vt:lpstr>Alg. :Removing a node by Merging</vt:lpstr>
      <vt:lpstr>Alg. :Removing a node by Merging</vt:lpstr>
      <vt:lpstr>Alg.: Deleting</vt:lpstr>
      <vt:lpstr>Alg.: Deleting</vt:lpstr>
      <vt:lpstr>Delete a node by copying</vt:lpstr>
      <vt:lpstr>Delete a node by copying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Evaluating BSTs: Advantages</vt:lpstr>
      <vt:lpstr>Evaluating BSTs: Disadvantages</vt:lpstr>
      <vt:lpstr>Evaluating BSTs</vt:lpstr>
      <vt:lpstr>Summary: All LOs are met.</vt:lpstr>
      <vt:lpstr>Ôn tập- Viết vào vở</vt:lpstr>
      <vt:lpstr>Next part: Balanced BST and  Heap Structure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Azure</cp:lastModifiedBy>
  <cp:revision>72</cp:revision>
  <dcterms:created xsi:type="dcterms:W3CDTF">2021-11-26T02:00:25Z</dcterms:created>
  <dcterms:modified xsi:type="dcterms:W3CDTF">2022-11-16T03:29:57Z</dcterms:modified>
</cp:coreProperties>
</file>