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3950280"/>
            <a:ext cx="9143280" cy="1193040"/>
          </a:xfrm>
          <a:prstGeom prst="rect">
            <a:avLst/>
          </a:prstGeom>
          <a:ln>
            <a:noFill/>
          </a:ln>
        </p:spPr>
      </p:pic>
      <p:sp>
        <p:nvSpPr>
          <p:cNvPr id="1"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285840" y="1212480"/>
            <a:ext cx="8587440" cy="1718640"/>
          </a:xfrm>
          <a:prstGeom prst="rect">
            <a:avLst/>
          </a:prstGeom>
          <a:noFill/>
          <a:ln>
            <a:noFill/>
          </a:ln>
        </p:spPr>
        <p:style>
          <a:lnRef idx="0"/>
          <a:fillRef idx="0"/>
          <a:effectRef idx="0"/>
          <a:fontRef idx="minor"/>
        </p:style>
        <p:txBody>
          <a:bodyPr lIns="0" rIns="0" tIns="0" bIns="0" anchor="ctr"/>
          <a:p>
            <a:pPr algn="ctr">
              <a:lnSpc>
                <a:spcPct val="90000"/>
              </a:lnSpc>
            </a:pPr>
            <a:r>
              <a:rPr b="1" lang="en-US" sz="3000" spc="-1" strike="noStrike">
                <a:solidFill>
                  <a:srgbClr val="4b3959"/>
                </a:solidFill>
                <a:latin typeface="DejaVu Sans"/>
                <a:ea typeface="Verdana"/>
              </a:rPr>
              <a:t> </a:t>
            </a:r>
            <a:r>
              <a:rPr b="1" lang="en-US" sz="3000" spc="-1" strike="noStrike">
                <a:solidFill>
                  <a:srgbClr val="ff0000"/>
                </a:solidFill>
                <a:latin typeface="DejaVu Sans"/>
                <a:ea typeface="Verdana"/>
              </a:rPr>
              <a:t>XÂY DỰNG HỆ THỐNG GIÁM SÁT VÀ CẢNH BÁO CHẤT LƯỢNG KHÔNG KHÍ TRONG MÔI TRƯỜNG LÀM VIỆC QUA THIẾT BỊ DI ĐỘNG</a:t>
            </a:r>
            <a:endParaRPr b="0" lang="en-US" sz="3000" spc="-1" strike="noStrike">
              <a:latin typeface="Arial"/>
            </a:endParaRPr>
          </a:p>
        </p:txBody>
      </p:sp>
      <p:sp>
        <p:nvSpPr>
          <p:cNvPr id="40" name="CustomShape 2"/>
          <p:cNvSpPr/>
          <p:nvPr/>
        </p:nvSpPr>
        <p:spPr>
          <a:xfrm>
            <a:off x="4206240" y="4206240"/>
            <a:ext cx="4571640" cy="418680"/>
          </a:xfrm>
          <a:prstGeom prst="rect">
            <a:avLst/>
          </a:prstGeom>
          <a:noFill/>
          <a:ln>
            <a:noFill/>
          </a:ln>
        </p:spPr>
        <p:style>
          <a:lnRef idx="0"/>
          <a:fillRef idx="0"/>
          <a:effectRef idx="0"/>
          <a:fontRef idx="minor"/>
        </p:style>
        <p:txBody>
          <a:bodyPr lIns="0" rIns="0" tIns="0" bIns="0" anchor="ctr"/>
          <a:p>
            <a:pPr>
              <a:lnSpc>
                <a:spcPct val="90000"/>
              </a:lnSpc>
            </a:pPr>
            <a:r>
              <a:rPr b="0" lang="en-US" sz="2000" spc="-1" strike="noStrike">
                <a:solidFill>
                  <a:srgbClr val="000000"/>
                </a:solidFill>
                <a:latin typeface="DejaVu Sans"/>
                <a:ea typeface="Verdana"/>
              </a:rPr>
              <a:t>GVHD: PGS.TS PHẠM TRẦN VŨ</a:t>
            </a:r>
            <a:endParaRPr b="0" lang="en-US" sz="2000" spc="-1" strike="noStrike">
              <a:latin typeface="Arial"/>
            </a:endParaRPr>
          </a:p>
          <a:p>
            <a:pPr>
              <a:lnSpc>
                <a:spcPct val="90000"/>
              </a:lnSpc>
              <a:spcBef>
                <a:spcPts val="751"/>
              </a:spcBef>
            </a:pPr>
            <a:r>
              <a:rPr b="0" lang="en-US" sz="2000" spc="-1" strike="noStrike">
                <a:solidFill>
                  <a:srgbClr val="000000"/>
                </a:solidFill>
                <a:latin typeface="DejaVu Sans"/>
                <a:ea typeface="Verdana"/>
              </a:rPr>
              <a:t>Sinh viên: Phạm Khánh Huy Hoàng</a:t>
            </a:r>
            <a:r>
              <a:rPr b="0" lang="en-US" sz="2000" spc="-1" strike="noStrike">
                <a:solidFill>
                  <a:srgbClr val="000000"/>
                </a:solidFill>
                <a:latin typeface="DejaVu Sans"/>
                <a:ea typeface="Calibri"/>
              </a:rPr>
              <a:t> </a:t>
            </a:r>
            <a:endParaRPr b="0" lang="en-US" sz="2000" spc="-1" strike="noStrike">
              <a:latin typeface="Arial"/>
            </a:endParaRPr>
          </a:p>
          <a:p>
            <a:pPr>
              <a:lnSpc>
                <a:spcPct val="90000"/>
              </a:lnSpc>
              <a:spcBef>
                <a:spcPts val="751"/>
              </a:spcBef>
            </a:pPr>
            <a:endParaRPr b="0" lang="en-US" sz="2000" spc="-1" strike="noStrike">
              <a:latin typeface="Arial"/>
            </a:endParaRPr>
          </a:p>
        </p:txBody>
      </p:sp>
      <p:sp>
        <p:nvSpPr>
          <p:cNvPr id="41" name="CustomShape 3"/>
          <p:cNvSpPr/>
          <p:nvPr/>
        </p:nvSpPr>
        <p:spPr>
          <a:xfrm>
            <a:off x="806760" y="3301920"/>
            <a:ext cx="7254360" cy="360"/>
          </a:xfrm>
          <a:custGeom>
            <a:avLst/>
            <a:gdLst/>
            <a:ahLst/>
            <a:rect l="l" t="t" r="r" b="b"/>
            <a:pathLst>
              <a:path w="21600" h="21600">
                <a:moveTo>
                  <a:pt x="0" y="0"/>
                </a:moveTo>
                <a:lnTo>
                  <a:pt x="21600" y="21600"/>
                </a:lnTo>
              </a:path>
            </a:pathLst>
          </a:custGeom>
          <a:noFill/>
          <a:ln w="19080">
            <a:solidFill>
              <a:srgbClr val="70364a"/>
            </a:solidFill>
            <a:miter/>
          </a:ln>
        </p:spPr>
        <p:style>
          <a:lnRef idx="0"/>
          <a:fillRef idx="0"/>
          <a:effectRef idx="0"/>
          <a:fontRef idx="minor"/>
        </p:style>
      </p:sp>
      <p:sp>
        <p:nvSpPr>
          <p:cNvPr id="42" name="CustomShape 4"/>
          <p:cNvSpPr/>
          <p:nvPr/>
        </p:nvSpPr>
        <p:spPr>
          <a:xfrm>
            <a:off x="3260160" y="428760"/>
            <a:ext cx="3048840" cy="5148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DejaVu Sans"/>
                <a:ea typeface="Verdana"/>
              </a:rPr>
              <a:t> </a:t>
            </a:r>
            <a:r>
              <a:rPr b="1" lang="en-US" sz="2800" spc="-1" strike="noStrike">
                <a:solidFill>
                  <a:srgbClr val="000000"/>
                </a:solidFill>
                <a:latin typeface="DejaVu Sans"/>
                <a:ea typeface="Verdana"/>
              </a:rPr>
              <a:t>LUẬN VĂN</a:t>
            </a:r>
            <a:endParaRPr b="0" lang="en-US" sz="2800" spc="-1" strike="noStrike">
              <a:latin typeface="Arial"/>
            </a:endParaRPr>
          </a:p>
        </p:txBody>
      </p:sp>
    </p:spTree>
  </p:cSld>
  <p:transition>
    <p:pull dir="d"/>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61160" y="588240"/>
            <a:ext cx="8181360" cy="478800"/>
          </a:xfrm>
          <a:prstGeom prst="rect">
            <a:avLst/>
          </a:prstGeom>
          <a:solidFill>
            <a:srgbClr val="ffffff"/>
          </a:solidFill>
          <a:ln>
            <a:noFill/>
          </a:ln>
        </p:spPr>
        <p:style>
          <a:lnRef idx="0"/>
          <a:fillRef idx="0"/>
          <a:effectRef idx="0"/>
          <a:fontRef idx="minor"/>
        </p:style>
      </p:sp>
      <p:sp>
        <p:nvSpPr>
          <p:cNvPr id="84" name="CustomShape 2"/>
          <p:cNvSpPr/>
          <p:nvPr/>
        </p:nvSpPr>
        <p:spPr>
          <a:xfrm>
            <a:off x="617040" y="1733400"/>
            <a:ext cx="3765240" cy="3203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5" name="CustomShape 3"/>
          <p:cNvSpPr/>
          <p:nvPr/>
        </p:nvSpPr>
        <p:spPr>
          <a:xfrm>
            <a:off x="640800" y="777960"/>
            <a:ext cx="4479480" cy="738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2. Thiết kế ứng dụng web </a:t>
            </a:r>
            <a:endParaRPr b="0" lang="en-US" sz="2200" spc="-1" strike="noStrike">
              <a:latin typeface="Arial"/>
            </a:endParaRPr>
          </a:p>
        </p:txBody>
      </p:sp>
      <p:pic>
        <p:nvPicPr>
          <p:cNvPr id="86" name="Google Shape;151;p22" descr=""/>
          <p:cNvPicPr/>
          <p:nvPr/>
        </p:nvPicPr>
        <p:blipFill>
          <a:blip r:embed="rId1"/>
          <a:stretch/>
        </p:blipFill>
        <p:spPr>
          <a:xfrm>
            <a:off x="610920" y="2256840"/>
            <a:ext cx="2039760" cy="2039760"/>
          </a:xfrm>
          <a:prstGeom prst="rect">
            <a:avLst/>
          </a:prstGeom>
          <a:ln>
            <a:noFill/>
          </a:ln>
        </p:spPr>
      </p:pic>
      <p:pic>
        <p:nvPicPr>
          <p:cNvPr id="87" name="Google Shape;152;p22" descr=""/>
          <p:cNvPicPr/>
          <p:nvPr/>
        </p:nvPicPr>
        <p:blipFill>
          <a:blip r:embed="rId2"/>
          <a:stretch/>
        </p:blipFill>
        <p:spPr>
          <a:xfrm>
            <a:off x="3641400" y="2464200"/>
            <a:ext cx="1644480" cy="1644480"/>
          </a:xfrm>
          <a:prstGeom prst="rect">
            <a:avLst/>
          </a:prstGeom>
          <a:ln>
            <a:noFill/>
          </a:ln>
        </p:spPr>
      </p:pic>
      <p:pic>
        <p:nvPicPr>
          <p:cNvPr id="88" name="Google Shape;153;p22" descr=""/>
          <p:cNvPicPr/>
          <p:nvPr/>
        </p:nvPicPr>
        <p:blipFill>
          <a:blip r:embed="rId3"/>
          <a:stretch/>
        </p:blipFill>
        <p:spPr>
          <a:xfrm>
            <a:off x="6309720" y="2652120"/>
            <a:ext cx="2376000" cy="1553040"/>
          </a:xfrm>
          <a:prstGeom prst="rect">
            <a:avLst/>
          </a:prstGeom>
          <a:ln>
            <a:noFill/>
          </a:ln>
        </p:spPr>
      </p:pic>
      <p:sp>
        <p:nvSpPr>
          <p:cNvPr id="89" name="CustomShape 4"/>
          <p:cNvSpPr/>
          <p:nvPr/>
        </p:nvSpPr>
        <p:spPr>
          <a:xfrm>
            <a:off x="2909880" y="3183480"/>
            <a:ext cx="730080" cy="6559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Arial"/>
              </a:rPr>
              <a:t>+</a:t>
            </a:r>
            <a:endParaRPr b="0" lang="en-US" sz="4000" spc="-1" strike="noStrike">
              <a:latin typeface="Arial"/>
            </a:endParaRPr>
          </a:p>
        </p:txBody>
      </p:sp>
      <p:sp>
        <p:nvSpPr>
          <p:cNvPr id="90" name="CustomShape 5"/>
          <p:cNvSpPr/>
          <p:nvPr/>
        </p:nvSpPr>
        <p:spPr>
          <a:xfrm>
            <a:off x="5650560" y="3183120"/>
            <a:ext cx="474840" cy="6562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Arial"/>
                <a:ea typeface="Arial"/>
              </a:rPr>
              <a:t>+</a:t>
            </a:r>
            <a:endParaRPr b="0" lang="en-US" sz="4000" spc="-1" strike="noStrike">
              <a:latin typeface="Arial"/>
            </a:endParaRPr>
          </a:p>
        </p:txBody>
      </p:sp>
      <p:sp>
        <p:nvSpPr>
          <p:cNvPr id="91" name="CustomShape 6"/>
          <p:cNvSpPr/>
          <p:nvPr/>
        </p:nvSpPr>
        <p:spPr>
          <a:xfrm>
            <a:off x="891360" y="1290960"/>
            <a:ext cx="5691960" cy="3546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DejaVu Sans"/>
                <a:ea typeface="Verdana"/>
              </a:rPr>
              <a:t>Các công nghệ được sử dụng</a:t>
            </a:r>
            <a:endParaRPr b="0" lang="en-US" sz="2000" spc="-1" strike="noStrike">
              <a:latin typeface="Arial"/>
            </a:endParaRPr>
          </a:p>
        </p:txBody>
      </p:sp>
      <p:sp>
        <p:nvSpPr>
          <p:cNvPr id="92" name="CustomShape 7"/>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5A2F00A2-DEEB-49DA-883D-92062B1D479C}" type="slidenum">
              <a:rPr b="0" lang="en-US" sz="1000" spc="-1" strike="noStrike">
                <a:solidFill>
                  <a:srgbClr val="595959"/>
                </a:solidFill>
                <a:latin typeface="Arial"/>
                <a:ea typeface="Arial"/>
              </a:rPr>
              <a:t>1</a:t>
            </a:fld>
            <a:endParaRPr b="0" lang="en-US" sz="1000" spc="-1" strike="noStrike">
              <a:latin typeface="Arial"/>
            </a:endParaRPr>
          </a:p>
        </p:txBody>
      </p:sp>
      <p:sp>
        <p:nvSpPr>
          <p:cNvPr id="93" name="CustomShape 8"/>
          <p:cNvSpPr/>
          <p:nvPr/>
        </p:nvSpPr>
        <p:spPr>
          <a:xfrm>
            <a:off x="548640" y="274320"/>
            <a:ext cx="5107320" cy="5032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381b25"/>
                </a:solidFill>
                <a:latin typeface="DejaVu Sans"/>
                <a:ea typeface="Calibri"/>
              </a:rPr>
              <a:t>II. Phân tích và thiết kế  </a:t>
            </a:r>
            <a:endParaRPr b="0" lang="en-US" sz="2800" spc="-1" strike="noStrike">
              <a:latin typeface="Arial"/>
            </a:endParaRPr>
          </a:p>
        </p:txBody>
      </p:sp>
    </p:spTree>
  </p:cSld>
  <p:transition>
    <p:pull dir="d"/>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5080" y="252360"/>
            <a:ext cx="818136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Arial"/>
            </a:endParaRPr>
          </a:p>
        </p:txBody>
      </p:sp>
      <p:sp>
        <p:nvSpPr>
          <p:cNvPr id="95" name="CustomShape 2"/>
          <p:cNvSpPr/>
          <p:nvPr/>
        </p:nvSpPr>
        <p:spPr>
          <a:xfrm>
            <a:off x="611280" y="1733400"/>
            <a:ext cx="3765240" cy="3203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96" name="CustomShape 3"/>
          <p:cNvSpPr/>
          <p:nvPr/>
        </p:nvSpPr>
        <p:spPr>
          <a:xfrm>
            <a:off x="596520" y="815400"/>
            <a:ext cx="6428520" cy="738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3. Phân tích mô hình dự báo  </a:t>
            </a:r>
            <a:endParaRPr b="0" lang="en-US" sz="2200" spc="-1" strike="noStrike">
              <a:latin typeface="Arial"/>
            </a:endParaRPr>
          </a:p>
        </p:txBody>
      </p:sp>
      <p:pic>
        <p:nvPicPr>
          <p:cNvPr id="97" name="Google Shape;167;p23" descr=""/>
          <p:cNvPicPr/>
          <p:nvPr/>
        </p:nvPicPr>
        <p:blipFill>
          <a:blip r:embed="rId1"/>
          <a:stretch/>
        </p:blipFill>
        <p:spPr>
          <a:xfrm>
            <a:off x="1845360" y="1463040"/>
            <a:ext cx="5378040" cy="2711520"/>
          </a:xfrm>
          <a:prstGeom prst="rect">
            <a:avLst/>
          </a:prstGeom>
          <a:ln>
            <a:noFill/>
          </a:ln>
        </p:spPr>
      </p:pic>
      <p:sp>
        <p:nvSpPr>
          <p:cNvPr id="98" name="CustomShape 4"/>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A0B491F1-080C-485C-8699-30072EA5D5E7}"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5080" y="252360"/>
            <a:ext cx="818136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Arial"/>
            </a:endParaRPr>
          </a:p>
        </p:txBody>
      </p:sp>
      <p:sp>
        <p:nvSpPr>
          <p:cNvPr id="100" name="CustomShape 2"/>
          <p:cNvSpPr/>
          <p:nvPr/>
        </p:nvSpPr>
        <p:spPr>
          <a:xfrm>
            <a:off x="611280" y="1733400"/>
            <a:ext cx="3765240" cy="3203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01" name="CustomShape 3"/>
          <p:cNvSpPr/>
          <p:nvPr/>
        </p:nvSpPr>
        <p:spPr>
          <a:xfrm>
            <a:off x="612000" y="822960"/>
            <a:ext cx="6428520" cy="738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3. Phân tích mô hình dự báo  </a:t>
            </a:r>
            <a:endParaRPr b="0" lang="en-US" sz="2200" spc="-1" strike="noStrike">
              <a:latin typeface="Arial"/>
            </a:endParaRPr>
          </a:p>
        </p:txBody>
      </p:sp>
      <p:sp>
        <p:nvSpPr>
          <p:cNvPr id="102" name="CustomShape 4"/>
          <p:cNvSpPr/>
          <p:nvPr/>
        </p:nvSpPr>
        <p:spPr>
          <a:xfrm>
            <a:off x="822960" y="1371600"/>
            <a:ext cx="7903800" cy="618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DejaVu Sans"/>
                <a:ea typeface="Verdana"/>
              </a:rPr>
              <a:t>Áp dụng giải thuật Recurrent Neural Network để  giải quyết bài toán dự đoán giá trị của các chỉ số </a:t>
            </a:r>
            <a:endParaRPr b="0" lang="en-US" sz="2000" spc="-1" strike="noStrike">
              <a:latin typeface="Arial"/>
            </a:endParaRPr>
          </a:p>
        </p:txBody>
      </p:sp>
      <p:pic>
        <p:nvPicPr>
          <p:cNvPr id="103" name="Google Shape;179;p24" descr=""/>
          <p:cNvPicPr/>
          <p:nvPr/>
        </p:nvPicPr>
        <p:blipFill>
          <a:blip r:embed="rId1"/>
          <a:stretch/>
        </p:blipFill>
        <p:spPr>
          <a:xfrm>
            <a:off x="1554480" y="2377440"/>
            <a:ext cx="6244560" cy="2467800"/>
          </a:xfrm>
          <a:prstGeom prst="rect">
            <a:avLst/>
          </a:prstGeom>
          <a:ln>
            <a:noFill/>
          </a:ln>
        </p:spPr>
      </p:pic>
      <p:sp>
        <p:nvSpPr>
          <p:cNvPr id="104"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851C455F-13C0-432D-B186-BFB02E013DAF}"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0000"/>
            <a:ext cx="8638560" cy="595080"/>
          </a:xfrm>
          <a:prstGeom prst="rect">
            <a:avLst/>
          </a:prstGeom>
          <a:noFill/>
          <a:ln>
            <a:noFill/>
          </a:ln>
        </p:spPr>
        <p:style>
          <a:lnRef idx="0"/>
          <a:fillRef idx="0"/>
          <a:effectRef idx="0"/>
          <a:fontRef idx="minor"/>
        </p:style>
      </p:sp>
      <p:sp>
        <p:nvSpPr>
          <p:cNvPr id="106" name="CustomShape 2"/>
          <p:cNvSpPr/>
          <p:nvPr/>
        </p:nvSpPr>
        <p:spPr>
          <a:xfrm>
            <a:off x="559800" y="25236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Arial"/>
            </a:endParaRPr>
          </a:p>
        </p:txBody>
      </p:sp>
      <p:sp>
        <p:nvSpPr>
          <p:cNvPr id="107" name="CustomShape 3"/>
          <p:cNvSpPr/>
          <p:nvPr/>
        </p:nvSpPr>
        <p:spPr>
          <a:xfrm>
            <a:off x="1306440" y="4206240"/>
            <a:ext cx="6922800" cy="45396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DejaVu Sans"/>
                <a:ea typeface="Calibri"/>
              </a:rPr>
              <a:t>Hiển thị thông tin các trạm trên Google Map</a:t>
            </a:r>
            <a:endParaRPr b="0" lang="en-US" sz="2200" spc="-1" strike="noStrike">
              <a:latin typeface="Arial"/>
            </a:endParaRPr>
          </a:p>
        </p:txBody>
      </p:sp>
      <p:pic>
        <p:nvPicPr>
          <p:cNvPr id="108" name="Google Shape;189;p25" descr=""/>
          <p:cNvPicPr/>
          <p:nvPr/>
        </p:nvPicPr>
        <p:blipFill>
          <a:blip r:embed="rId1"/>
          <a:stretch/>
        </p:blipFill>
        <p:spPr>
          <a:xfrm>
            <a:off x="1738080" y="1371600"/>
            <a:ext cx="5485320" cy="2774880"/>
          </a:xfrm>
          <a:prstGeom prst="rect">
            <a:avLst/>
          </a:prstGeom>
          <a:ln>
            <a:noFill/>
          </a:ln>
        </p:spPr>
      </p:pic>
      <p:sp>
        <p:nvSpPr>
          <p:cNvPr id="109" name="CustomShape 4"/>
          <p:cNvSpPr/>
          <p:nvPr/>
        </p:nvSpPr>
        <p:spPr>
          <a:xfrm>
            <a:off x="457200" y="731520"/>
            <a:ext cx="4543200" cy="34452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Noto Sans Symbols"/>
              <a:buAutoNum type="arabicParenR"/>
            </a:pPr>
            <a:r>
              <a:rPr b="1" lang="en-US" sz="2000" spc="-1" strike="noStrike">
                <a:solidFill>
                  <a:srgbClr val="000000"/>
                </a:solidFill>
                <a:latin typeface="DejaVu Sans"/>
                <a:ea typeface="Verdana"/>
              </a:rPr>
              <a:t>2. Hiện thực ứng dụng    </a:t>
            </a:r>
            <a:endParaRPr b="0" lang="en-US" sz="2000" spc="-1" strike="noStrike">
              <a:latin typeface="Arial"/>
            </a:endParaRPr>
          </a:p>
        </p:txBody>
      </p:sp>
      <p:sp>
        <p:nvSpPr>
          <p:cNvPr id="110"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3D7078C3-15C3-453D-ACE5-F3A3DD7C0F7C}"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31520" y="25236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Arial"/>
            </a:endParaRPr>
          </a:p>
        </p:txBody>
      </p:sp>
      <p:sp>
        <p:nvSpPr>
          <p:cNvPr id="112" name="CustomShape 2"/>
          <p:cNvSpPr/>
          <p:nvPr/>
        </p:nvSpPr>
        <p:spPr>
          <a:xfrm>
            <a:off x="4962240" y="1372680"/>
            <a:ext cx="6922800" cy="453960"/>
          </a:xfrm>
          <a:prstGeom prst="rect">
            <a:avLst/>
          </a:prstGeom>
          <a:noFill/>
          <a:ln>
            <a:noFill/>
          </a:ln>
        </p:spPr>
        <p:style>
          <a:lnRef idx="0"/>
          <a:fillRef idx="0"/>
          <a:effectRef idx="0"/>
          <a:fontRef idx="minor"/>
        </p:style>
      </p:sp>
      <p:sp>
        <p:nvSpPr>
          <p:cNvPr id="113" name="CustomShape 3"/>
          <p:cNvSpPr/>
          <p:nvPr/>
        </p:nvSpPr>
        <p:spPr>
          <a:xfrm>
            <a:off x="5120640" y="2147400"/>
            <a:ext cx="3381120" cy="1508040"/>
          </a:xfrm>
          <a:prstGeom prst="rect">
            <a:avLst/>
          </a:prstGeom>
          <a:noFill/>
          <a:ln>
            <a:noFill/>
          </a:ln>
        </p:spPr>
        <p:style>
          <a:lnRef idx="0"/>
          <a:fillRef idx="0"/>
          <a:effectRef idx="0"/>
          <a:fontRef idx="minor"/>
        </p:style>
        <p:txBody>
          <a:bodyPr lIns="90000" rIns="90000" tIns="45000" bIns="45000"/>
          <a:p>
            <a:pPr>
              <a:lnSpc>
                <a:spcPct val="100000"/>
              </a:lnSpc>
              <a:spcBef>
                <a:spcPts val="1134"/>
              </a:spcBef>
              <a:spcAft>
                <a:spcPts val="1134"/>
              </a:spcAft>
            </a:pPr>
            <a:r>
              <a:rPr b="0" lang="en-US" sz="2200" spc="-1" strike="noStrike">
                <a:solidFill>
                  <a:srgbClr val="000000"/>
                </a:solidFill>
                <a:latin typeface="DejaVu Sans"/>
                <a:ea typeface="Calibri"/>
              </a:rPr>
              <a:t>Biểu đồ RealTime các chỉ số được đánh giá. </a:t>
            </a:r>
            <a:endParaRPr b="0" lang="en-US" sz="2200" spc="-1" strike="noStrike">
              <a:latin typeface="Arial"/>
            </a:endParaRPr>
          </a:p>
        </p:txBody>
      </p:sp>
      <p:sp>
        <p:nvSpPr>
          <p:cNvPr id="114" name="CustomShape 4"/>
          <p:cNvSpPr/>
          <p:nvPr/>
        </p:nvSpPr>
        <p:spPr>
          <a:xfrm>
            <a:off x="879480" y="749520"/>
            <a:ext cx="3839040" cy="6800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2. Hiện thực ứng dụng </a:t>
            </a:r>
            <a:endParaRPr b="0" lang="en-US" sz="2000" spc="-1" strike="noStrike">
              <a:latin typeface="Arial"/>
            </a:endParaRPr>
          </a:p>
        </p:txBody>
      </p:sp>
      <p:pic>
        <p:nvPicPr>
          <p:cNvPr id="115" name="Google Shape;202;p26" descr=""/>
          <p:cNvPicPr/>
          <p:nvPr/>
        </p:nvPicPr>
        <p:blipFill>
          <a:blip r:embed="rId1"/>
          <a:stretch/>
        </p:blipFill>
        <p:spPr>
          <a:xfrm>
            <a:off x="640080" y="1554480"/>
            <a:ext cx="4304160" cy="3297600"/>
          </a:xfrm>
          <a:prstGeom prst="rect">
            <a:avLst/>
          </a:prstGeom>
          <a:ln>
            <a:noFill/>
          </a:ln>
        </p:spPr>
      </p:pic>
      <p:sp>
        <p:nvSpPr>
          <p:cNvPr id="116"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B37896B0-A761-4B6A-A53E-0BCAE2B2C07A}"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3280" y="25236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Calibri"/>
                <a:ea typeface="Calibri"/>
              </a:rPr>
              <a:t>III. Hiện thực  </a:t>
            </a:r>
            <a:endParaRPr b="0" lang="en-US" sz="2800" spc="-1" strike="noStrike">
              <a:latin typeface="Arial"/>
            </a:endParaRPr>
          </a:p>
        </p:txBody>
      </p:sp>
      <p:sp>
        <p:nvSpPr>
          <p:cNvPr id="118" name="CustomShape 2"/>
          <p:cNvSpPr/>
          <p:nvPr/>
        </p:nvSpPr>
        <p:spPr>
          <a:xfrm>
            <a:off x="4962240" y="1373040"/>
            <a:ext cx="6922800" cy="453960"/>
          </a:xfrm>
          <a:prstGeom prst="rect">
            <a:avLst/>
          </a:prstGeom>
          <a:noFill/>
          <a:ln>
            <a:noFill/>
          </a:ln>
        </p:spPr>
        <p:style>
          <a:lnRef idx="0"/>
          <a:fillRef idx="0"/>
          <a:effectRef idx="0"/>
          <a:fontRef idx="minor"/>
        </p:style>
      </p:sp>
      <p:sp>
        <p:nvSpPr>
          <p:cNvPr id="119" name="CustomShape 3"/>
          <p:cNvSpPr/>
          <p:nvPr/>
        </p:nvSpPr>
        <p:spPr>
          <a:xfrm>
            <a:off x="5120640" y="2147760"/>
            <a:ext cx="3381120" cy="15080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Calibri"/>
                <a:ea typeface="Calibri"/>
              </a:rPr>
              <a:t>Hiển thị thông tin chi tiết tại trạm được đo và khuyến cáo cho người dùng. </a:t>
            </a:r>
            <a:endParaRPr b="0" lang="en-US" sz="2400" spc="-1" strike="noStrike">
              <a:latin typeface="Arial"/>
            </a:endParaRPr>
          </a:p>
        </p:txBody>
      </p:sp>
      <p:sp>
        <p:nvSpPr>
          <p:cNvPr id="120" name="CustomShape 4"/>
          <p:cNvSpPr/>
          <p:nvPr/>
        </p:nvSpPr>
        <p:spPr>
          <a:xfrm>
            <a:off x="640080" y="782640"/>
            <a:ext cx="3839040" cy="6800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Verdana"/>
                <a:ea typeface="Verdana"/>
              </a:rPr>
              <a:t>2. Hiện thực ứng dụng </a:t>
            </a:r>
            <a:endParaRPr b="0" lang="en-US" sz="2000" spc="-1" strike="noStrike">
              <a:latin typeface="Arial"/>
            </a:endParaRPr>
          </a:p>
        </p:txBody>
      </p:sp>
      <p:pic>
        <p:nvPicPr>
          <p:cNvPr id="121" name="Google Shape;214;p27" descr=""/>
          <p:cNvPicPr/>
          <p:nvPr/>
        </p:nvPicPr>
        <p:blipFill>
          <a:blip r:embed="rId1"/>
          <a:stretch/>
        </p:blipFill>
        <p:spPr>
          <a:xfrm>
            <a:off x="548640" y="1463040"/>
            <a:ext cx="4317480" cy="3258360"/>
          </a:xfrm>
          <a:prstGeom prst="rect">
            <a:avLst/>
          </a:prstGeom>
          <a:ln>
            <a:noFill/>
          </a:ln>
        </p:spPr>
      </p:pic>
      <p:sp>
        <p:nvSpPr>
          <p:cNvPr id="122"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D18FCDAD-97E5-4F05-A027-CAA490DFE483}"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59800" y="27432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Arial"/>
            </a:endParaRPr>
          </a:p>
        </p:txBody>
      </p:sp>
      <p:sp>
        <p:nvSpPr>
          <p:cNvPr id="124" name="CustomShape 2"/>
          <p:cNvSpPr/>
          <p:nvPr/>
        </p:nvSpPr>
        <p:spPr>
          <a:xfrm>
            <a:off x="4962240" y="1373040"/>
            <a:ext cx="6922800" cy="453960"/>
          </a:xfrm>
          <a:prstGeom prst="rect">
            <a:avLst/>
          </a:prstGeom>
          <a:noFill/>
          <a:ln>
            <a:noFill/>
          </a:ln>
        </p:spPr>
        <p:style>
          <a:lnRef idx="0"/>
          <a:fillRef idx="0"/>
          <a:effectRef idx="0"/>
          <a:fontRef idx="minor"/>
        </p:style>
      </p:sp>
      <p:sp>
        <p:nvSpPr>
          <p:cNvPr id="125" name="CustomShape 3"/>
          <p:cNvSpPr/>
          <p:nvPr/>
        </p:nvSpPr>
        <p:spPr>
          <a:xfrm>
            <a:off x="5120640" y="2147760"/>
            <a:ext cx="3381120" cy="1508040"/>
          </a:xfrm>
          <a:prstGeom prst="rect">
            <a:avLst/>
          </a:prstGeom>
          <a:noFill/>
          <a:ln>
            <a:noFill/>
          </a:ln>
        </p:spPr>
        <p:style>
          <a:lnRef idx="0"/>
          <a:fillRef idx="0"/>
          <a:effectRef idx="0"/>
          <a:fontRef idx="minor"/>
        </p:style>
      </p:sp>
      <p:sp>
        <p:nvSpPr>
          <p:cNvPr id="126" name="CustomShape 4"/>
          <p:cNvSpPr/>
          <p:nvPr/>
        </p:nvSpPr>
        <p:spPr>
          <a:xfrm>
            <a:off x="731520" y="822960"/>
            <a:ext cx="7405560" cy="6800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3. Áp dụng RRN vào mô hình dự báo </a:t>
            </a:r>
            <a:endParaRPr b="0" lang="en-US" sz="2000" spc="-1" strike="noStrike">
              <a:latin typeface="Arial"/>
            </a:endParaRPr>
          </a:p>
        </p:txBody>
      </p:sp>
      <p:sp>
        <p:nvSpPr>
          <p:cNvPr id="127" name="CustomShape 5"/>
          <p:cNvSpPr/>
          <p:nvPr/>
        </p:nvSpPr>
        <p:spPr>
          <a:xfrm>
            <a:off x="507600" y="1188720"/>
            <a:ext cx="7903800" cy="618840"/>
          </a:xfrm>
          <a:prstGeom prst="rect">
            <a:avLst/>
          </a:prstGeom>
          <a:noFill/>
          <a:ln>
            <a:noFill/>
          </a:ln>
        </p:spPr>
        <p:style>
          <a:lnRef idx="0"/>
          <a:fillRef idx="0"/>
          <a:effectRef idx="0"/>
          <a:fontRef idx="minor"/>
        </p:style>
      </p:sp>
      <p:sp>
        <p:nvSpPr>
          <p:cNvPr id="128" name="CustomShape 6"/>
          <p:cNvSpPr/>
          <p:nvPr/>
        </p:nvSpPr>
        <p:spPr>
          <a:xfrm>
            <a:off x="731520" y="1162440"/>
            <a:ext cx="7679880" cy="2037600"/>
          </a:xfrm>
          <a:prstGeom prst="rect">
            <a:avLst/>
          </a:prstGeom>
          <a:noFill/>
          <a:ln>
            <a:noFill/>
          </a:ln>
        </p:spPr>
        <p:style>
          <a:lnRef idx="0"/>
          <a:fillRef idx="0"/>
          <a:effectRef idx="0"/>
          <a:fontRef idx="minor"/>
        </p:style>
        <p:txBody>
          <a:bodyPr lIns="90000" rIns="90000" tIns="45000" bIns="45000"/>
          <a:p>
            <a:pPr>
              <a:lnSpc>
                <a:spcPct val="100000"/>
              </a:lnSpc>
              <a:spcBef>
                <a:spcPts val="567"/>
              </a:spcBef>
              <a:spcAft>
                <a:spcPts val="567"/>
              </a:spcAft>
            </a:pPr>
            <a:endParaRPr b="0" lang="en-US" sz="18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Tập dữ liệu về chỉ số ô nhiễm không khí của các chất ô nhiễm ở Tây Ban Nha, năm 2003.</a:t>
            </a:r>
            <a:endParaRPr b="0" lang="en-US" sz="22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Thu thập từ nhiều trạm và mỗi lần đo cách nhau 1h gồm các chỉ số về các chất gây ô nhiễm như CO,NO2, PM10,SO2.</a:t>
            </a:r>
            <a:endParaRPr b="0" lang="en-US" sz="2200" spc="-1" strike="noStrike">
              <a:latin typeface="Arial"/>
            </a:endParaRPr>
          </a:p>
          <a:p>
            <a:pPr>
              <a:lnSpc>
                <a:spcPct val="100000"/>
              </a:lnSpc>
              <a:spcBef>
                <a:spcPts val="567"/>
              </a:spcBef>
              <a:spcAft>
                <a:spcPts val="567"/>
              </a:spcAft>
            </a:pPr>
            <a:endParaRPr b="0" lang="en-US" sz="2200" spc="-1" strike="noStrike">
              <a:latin typeface="Arial"/>
            </a:endParaRPr>
          </a:p>
        </p:txBody>
      </p:sp>
      <p:sp>
        <p:nvSpPr>
          <p:cNvPr id="129" name="CustomShape 7"/>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DEA23D01-064D-43A6-9315-567B46D2BD98}"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40080" y="36576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Arial"/>
            </a:endParaRPr>
          </a:p>
        </p:txBody>
      </p:sp>
      <p:sp>
        <p:nvSpPr>
          <p:cNvPr id="131" name="CustomShape 2"/>
          <p:cNvSpPr/>
          <p:nvPr/>
        </p:nvSpPr>
        <p:spPr>
          <a:xfrm>
            <a:off x="4962240" y="1373040"/>
            <a:ext cx="6922800" cy="453960"/>
          </a:xfrm>
          <a:prstGeom prst="rect">
            <a:avLst/>
          </a:prstGeom>
          <a:noFill/>
          <a:ln>
            <a:noFill/>
          </a:ln>
        </p:spPr>
        <p:style>
          <a:lnRef idx="0"/>
          <a:fillRef idx="0"/>
          <a:effectRef idx="0"/>
          <a:fontRef idx="minor"/>
        </p:style>
      </p:sp>
      <p:sp>
        <p:nvSpPr>
          <p:cNvPr id="132" name="CustomShape 3"/>
          <p:cNvSpPr/>
          <p:nvPr/>
        </p:nvSpPr>
        <p:spPr>
          <a:xfrm>
            <a:off x="5120640" y="2147760"/>
            <a:ext cx="3381120" cy="1508040"/>
          </a:xfrm>
          <a:prstGeom prst="rect">
            <a:avLst/>
          </a:prstGeom>
          <a:noFill/>
          <a:ln>
            <a:noFill/>
          </a:ln>
        </p:spPr>
        <p:style>
          <a:lnRef idx="0"/>
          <a:fillRef idx="0"/>
          <a:effectRef idx="0"/>
          <a:fontRef idx="minor"/>
        </p:style>
      </p:sp>
      <p:sp>
        <p:nvSpPr>
          <p:cNvPr id="133" name="CustomShape 4"/>
          <p:cNvSpPr/>
          <p:nvPr/>
        </p:nvSpPr>
        <p:spPr>
          <a:xfrm>
            <a:off x="731520" y="914400"/>
            <a:ext cx="7405560" cy="6800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3. Áp dụng RRN vào mô hình dự báo </a:t>
            </a:r>
            <a:endParaRPr b="0" lang="en-US" sz="2000" spc="-1" strike="noStrike">
              <a:latin typeface="Arial"/>
            </a:endParaRPr>
          </a:p>
        </p:txBody>
      </p:sp>
      <p:sp>
        <p:nvSpPr>
          <p:cNvPr id="134" name="CustomShape 5"/>
          <p:cNvSpPr/>
          <p:nvPr/>
        </p:nvSpPr>
        <p:spPr>
          <a:xfrm>
            <a:off x="507600" y="1188720"/>
            <a:ext cx="7903800" cy="618840"/>
          </a:xfrm>
          <a:prstGeom prst="rect">
            <a:avLst/>
          </a:prstGeom>
          <a:noFill/>
          <a:ln>
            <a:noFill/>
          </a:ln>
        </p:spPr>
        <p:style>
          <a:lnRef idx="0"/>
          <a:fillRef idx="0"/>
          <a:effectRef idx="0"/>
          <a:fontRef idx="minor"/>
        </p:style>
      </p:sp>
      <p:sp>
        <p:nvSpPr>
          <p:cNvPr id="135" name="CustomShape 6"/>
          <p:cNvSpPr/>
          <p:nvPr/>
        </p:nvSpPr>
        <p:spPr>
          <a:xfrm>
            <a:off x="731520" y="1645920"/>
            <a:ext cx="4022280" cy="2687040"/>
          </a:xfrm>
          <a:prstGeom prst="rect">
            <a:avLst/>
          </a:prstGeom>
          <a:noFill/>
          <a:ln>
            <a:noFill/>
          </a:ln>
        </p:spPr>
        <p:style>
          <a:lnRef idx="0"/>
          <a:fillRef idx="0"/>
          <a:effectRef idx="0"/>
          <a:fontRef idx="minor"/>
        </p:style>
        <p:txBody>
          <a:bodyPr lIns="90000" rIns="90000" tIns="45000" bIns="45000"/>
          <a:p>
            <a:pPr>
              <a:lnSpc>
                <a:spcPct val="100000"/>
              </a:lnSpc>
              <a:spcBef>
                <a:spcPts val="567"/>
              </a:spcBef>
              <a:spcAft>
                <a:spcPts val="567"/>
              </a:spcAft>
            </a:pPr>
            <a:endParaRPr b="0" lang="en-US" sz="1800" spc="-1" strike="noStrike">
              <a:latin typeface="Arial"/>
            </a:endParaRPr>
          </a:p>
          <a:p>
            <a:pPr>
              <a:lnSpc>
                <a:spcPct val="100000"/>
              </a:lnSpc>
              <a:spcBef>
                <a:spcPts val="567"/>
              </a:spcBef>
              <a:spcAft>
                <a:spcPts val="567"/>
              </a:spcAft>
            </a:pPr>
            <a:endParaRPr b="0" lang="en-US" sz="1800" spc="-1" strike="noStrike">
              <a:latin typeface="Arial"/>
            </a:endParaRPr>
          </a:p>
        </p:txBody>
      </p:sp>
      <p:pic>
        <p:nvPicPr>
          <p:cNvPr id="136" name="Google Shape;241;p29" descr=""/>
          <p:cNvPicPr/>
          <p:nvPr/>
        </p:nvPicPr>
        <p:blipFill>
          <a:blip r:embed="rId1"/>
          <a:stretch/>
        </p:blipFill>
        <p:spPr>
          <a:xfrm>
            <a:off x="4937760" y="1554480"/>
            <a:ext cx="3656520" cy="2559240"/>
          </a:xfrm>
          <a:prstGeom prst="rect">
            <a:avLst/>
          </a:prstGeom>
          <a:ln>
            <a:noFill/>
          </a:ln>
        </p:spPr>
      </p:pic>
      <p:sp>
        <p:nvSpPr>
          <p:cNvPr id="137" name="CustomShape 7"/>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A55324E8-3D96-4C44-9FD4-867430C5CD7C}" type="slidenum">
              <a:rPr b="0" lang="en-US" sz="1000" spc="-1" strike="noStrike">
                <a:solidFill>
                  <a:srgbClr val="595959"/>
                </a:solidFill>
                <a:latin typeface="Arial"/>
                <a:ea typeface="Arial"/>
              </a:rPr>
              <a:t>&lt;number&gt;</a:t>
            </a:fld>
            <a:endParaRPr b="0" lang="en-US" sz="1000" spc="-1" strike="noStrike">
              <a:latin typeface="Arial"/>
            </a:endParaRPr>
          </a:p>
        </p:txBody>
      </p:sp>
      <p:sp>
        <p:nvSpPr>
          <p:cNvPr id="138" name="CustomShape 8"/>
          <p:cNvSpPr/>
          <p:nvPr/>
        </p:nvSpPr>
        <p:spPr>
          <a:xfrm>
            <a:off x="731520" y="1280160"/>
            <a:ext cx="4114440" cy="3300480"/>
          </a:xfrm>
          <a:prstGeom prst="rect">
            <a:avLst/>
          </a:prstGeom>
          <a:noFill/>
          <a:ln>
            <a:noFill/>
          </a:ln>
        </p:spPr>
        <p:style>
          <a:lnRef idx="0"/>
          <a:fillRef idx="0"/>
          <a:effectRef idx="0"/>
          <a:fontRef idx="minor"/>
        </p:style>
        <p:txBody>
          <a:bodyPr lIns="90000" rIns="90000" tIns="45000" bIns="45000"/>
          <a:p>
            <a:pPr>
              <a:lnSpc>
                <a:spcPct val="100000"/>
              </a:lnSpc>
              <a:spcBef>
                <a:spcPts val="567"/>
              </a:spcBef>
              <a:spcAft>
                <a:spcPts val="567"/>
              </a:spcAft>
            </a:pPr>
            <a:endParaRPr b="0" lang="en-US" sz="18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Đối với việc traning dữ liệu, cần các giá trị input và output theo chuỗi.</a:t>
            </a:r>
            <a:endParaRPr b="0" lang="en-US" sz="22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DejaVu Sans"/>
                <a:ea typeface="Verdana"/>
              </a:rPr>
              <a:t>Ở đây, sử dụng input là chuỗi các giá trị nồng độ SO2 làm input và output  giá trị nồng độ SO2 sau đó 1h.</a:t>
            </a:r>
            <a:endParaRPr b="0" lang="en-US" sz="2200" spc="-1" strike="noStrike">
              <a:latin typeface="Arial"/>
            </a:endParaRPr>
          </a:p>
        </p:txBody>
      </p:sp>
    </p:spTree>
  </p:cSld>
  <p:transition>
    <p:pull dir="d"/>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40080" y="27432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Arial"/>
            </a:endParaRPr>
          </a:p>
        </p:txBody>
      </p:sp>
      <p:sp>
        <p:nvSpPr>
          <p:cNvPr id="140" name="CustomShape 2"/>
          <p:cNvSpPr/>
          <p:nvPr/>
        </p:nvSpPr>
        <p:spPr>
          <a:xfrm>
            <a:off x="4962240" y="1373040"/>
            <a:ext cx="6922800" cy="453960"/>
          </a:xfrm>
          <a:prstGeom prst="rect">
            <a:avLst/>
          </a:prstGeom>
          <a:noFill/>
          <a:ln>
            <a:noFill/>
          </a:ln>
        </p:spPr>
        <p:style>
          <a:lnRef idx="0"/>
          <a:fillRef idx="0"/>
          <a:effectRef idx="0"/>
          <a:fontRef idx="minor"/>
        </p:style>
      </p:sp>
      <p:sp>
        <p:nvSpPr>
          <p:cNvPr id="141" name="CustomShape 3"/>
          <p:cNvSpPr/>
          <p:nvPr/>
        </p:nvSpPr>
        <p:spPr>
          <a:xfrm>
            <a:off x="5120640" y="2147760"/>
            <a:ext cx="3381120" cy="1508040"/>
          </a:xfrm>
          <a:prstGeom prst="rect">
            <a:avLst/>
          </a:prstGeom>
          <a:noFill/>
          <a:ln>
            <a:noFill/>
          </a:ln>
        </p:spPr>
        <p:style>
          <a:lnRef idx="0"/>
          <a:fillRef idx="0"/>
          <a:effectRef idx="0"/>
          <a:fontRef idx="minor"/>
        </p:style>
      </p:sp>
      <p:sp>
        <p:nvSpPr>
          <p:cNvPr id="142" name="CustomShape 4"/>
          <p:cNvSpPr/>
          <p:nvPr/>
        </p:nvSpPr>
        <p:spPr>
          <a:xfrm>
            <a:off x="731520" y="731520"/>
            <a:ext cx="7405560" cy="68004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3. Áp dụng RRN vào mô hình dự báo </a:t>
            </a:r>
            <a:endParaRPr b="0" lang="en-US" sz="2200" spc="-1" strike="noStrike">
              <a:latin typeface="Arial"/>
            </a:endParaRPr>
          </a:p>
        </p:txBody>
      </p:sp>
      <p:sp>
        <p:nvSpPr>
          <p:cNvPr id="143" name="CustomShape 5"/>
          <p:cNvSpPr/>
          <p:nvPr/>
        </p:nvSpPr>
        <p:spPr>
          <a:xfrm>
            <a:off x="599760" y="640080"/>
            <a:ext cx="7903800" cy="618840"/>
          </a:xfrm>
          <a:prstGeom prst="rect">
            <a:avLst/>
          </a:prstGeom>
          <a:noFill/>
          <a:ln>
            <a:noFill/>
          </a:ln>
        </p:spPr>
        <p:style>
          <a:lnRef idx="0"/>
          <a:fillRef idx="0"/>
          <a:effectRef idx="0"/>
          <a:fontRef idx="minor"/>
        </p:style>
      </p:sp>
      <p:sp>
        <p:nvSpPr>
          <p:cNvPr id="144" name="CustomShape 6"/>
          <p:cNvSpPr/>
          <p:nvPr/>
        </p:nvSpPr>
        <p:spPr>
          <a:xfrm>
            <a:off x="914760" y="1645920"/>
            <a:ext cx="3290400" cy="1368720"/>
          </a:xfrm>
          <a:prstGeom prst="rect">
            <a:avLst/>
          </a:prstGeom>
          <a:noFill/>
          <a:ln>
            <a:noFill/>
          </a:ln>
        </p:spPr>
        <p:style>
          <a:lnRef idx="0"/>
          <a:fillRef idx="0"/>
          <a:effectRef idx="0"/>
          <a:fontRef idx="minor"/>
        </p:style>
      </p:sp>
      <p:sp>
        <p:nvSpPr>
          <p:cNvPr id="145" name="CustomShape 7"/>
          <p:cNvSpPr/>
          <p:nvPr/>
        </p:nvSpPr>
        <p:spPr>
          <a:xfrm>
            <a:off x="3931920" y="4114800"/>
            <a:ext cx="4662000" cy="344880"/>
          </a:xfrm>
          <a:prstGeom prst="rect">
            <a:avLst/>
          </a:prstGeom>
          <a:noFill/>
          <a:ln>
            <a:noFill/>
          </a:ln>
        </p:spPr>
        <p:style>
          <a:lnRef idx="0"/>
          <a:fillRef idx="0"/>
          <a:effectRef idx="0"/>
          <a:fontRef idx="minor"/>
        </p:style>
      </p:sp>
      <p:sp>
        <p:nvSpPr>
          <p:cNvPr id="146" name="CustomShape 8"/>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CF9D73EB-3881-4FC1-B55E-ABCFC44FB7E6}" type="slidenum">
              <a:rPr b="0" lang="en-US" sz="1000" spc="-1" strike="noStrike">
                <a:solidFill>
                  <a:srgbClr val="595959"/>
                </a:solidFill>
                <a:latin typeface="Arial"/>
                <a:ea typeface="Arial"/>
              </a:rPr>
              <a:t>&lt;number&gt;</a:t>
            </a:fld>
            <a:endParaRPr b="0" lang="en-US" sz="1000" spc="-1" strike="noStrike">
              <a:latin typeface="Arial"/>
            </a:endParaRPr>
          </a:p>
        </p:txBody>
      </p:sp>
      <p:sp>
        <p:nvSpPr>
          <p:cNvPr id="147" name="CustomShape 9"/>
          <p:cNvSpPr/>
          <p:nvPr/>
        </p:nvSpPr>
        <p:spPr>
          <a:xfrm>
            <a:off x="824760" y="1352520"/>
            <a:ext cx="7953120" cy="257904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Sử dụng thư viện BrainJS.</a:t>
            </a:r>
            <a:endParaRPr b="0" lang="en-US" sz="22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Với kích thước dữ liệu là  200.</a:t>
            </a:r>
            <a:endParaRPr b="0" lang="en-US" sz="22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Số lần lặp là 600</a:t>
            </a:r>
            <a:endParaRPr b="0" lang="en-US" sz="22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Verdana"/>
                <a:ea typeface="Verdana"/>
              </a:rPr>
              <a:t>Số lớp ẩn giữa input và output là 3</a:t>
            </a:r>
            <a:endParaRPr b="0" lang="en-US" sz="2200" spc="-1" strike="noStrike">
              <a:latin typeface="Arial"/>
            </a:endParaRPr>
          </a:p>
        </p:txBody>
      </p:sp>
    </p:spTree>
  </p:cSld>
  <p:transition>
    <p:pull dir="d"/>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51240" y="34380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III. Hiện thực </a:t>
            </a:r>
            <a:endParaRPr b="0" lang="en-US" sz="2800" spc="-1" strike="noStrike">
              <a:latin typeface="Arial"/>
            </a:endParaRPr>
          </a:p>
        </p:txBody>
      </p:sp>
      <p:sp>
        <p:nvSpPr>
          <p:cNvPr id="149" name="CustomShape 2"/>
          <p:cNvSpPr/>
          <p:nvPr/>
        </p:nvSpPr>
        <p:spPr>
          <a:xfrm>
            <a:off x="4962240" y="1373040"/>
            <a:ext cx="6922800" cy="453960"/>
          </a:xfrm>
          <a:prstGeom prst="rect">
            <a:avLst/>
          </a:prstGeom>
          <a:noFill/>
          <a:ln>
            <a:noFill/>
          </a:ln>
        </p:spPr>
        <p:style>
          <a:lnRef idx="0"/>
          <a:fillRef idx="0"/>
          <a:effectRef idx="0"/>
          <a:fontRef idx="minor"/>
        </p:style>
      </p:sp>
      <p:sp>
        <p:nvSpPr>
          <p:cNvPr id="150" name="CustomShape 3"/>
          <p:cNvSpPr/>
          <p:nvPr/>
        </p:nvSpPr>
        <p:spPr>
          <a:xfrm>
            <a:off x="5120640" y="2147760"/>
            <a:ext cx="3381120" cy="1508040"/>
          </a:xfrm>
          <a:prstGeom prst="rect">
            <a:avLst/>
          </a:prstGeom>
          <a:noFill/>
          <a:ln>
            <a:noFill/>
          </a:ln>
        </p:spPr>
        <p:style>
          <a:lnRef idx="0"/>
          <a:fillRef idx="0"/>
          <a:effectRef idx="0"/>
          <a:fontRef idx="minor"/>
        </p:style>
      </p:sp>
      <p:sp>
        <p:nvSpPr>
          <p:cNvPr id="151" name="CustomShape 4"/>
          <p:cNvSpPr/>
          <p:nvPr/>
        </p:nvSpPr>
        <p:spPr>
          <a:xfrm>
            <a:off x="732240" y="822960"/>
            <a:ext cx="7405560" cy="6800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DejaVu Sans"/>
                <a:ea typeface="Verdana"/>
              </a:rPr>
              <a:t>3. Áp dụng RRN vào mô hình dự báo </a:t>
            </a:r>
            <a:endParaRPr b="0" lang="en-US" sz="2000" spc="-1" strike="noStrike">
              <a:latin typeface="Arial"/>
            </a:endParaRPr>
          </a:p>
        </p:txBody>
      </p:sp>
      <p:sp>
        <p:nvSpPr>
          <p:cNvPr id="152" name="CustomShape 5"/>
          <p:cNvSpPr/>
          <p:nvPr/>
        </p:nvSpPr>
        <p:spPr>
          <a:xfrm>
            <a:off x="507600" y="1188720"/>
            <a:ext cx="7903800" cy="618840"/>
          </a:xfrm>
          <a:prstGeom prst="rect">
            <a:avLst/>
          </a:prstGeom>
          <a:noFill/>
          <a:ln>
            <a:noFill/>
          </a:ln>
        </p:spPr>
        <p:style>
          <a:lnRef idx="0"/>
          <a:fillRef idx="0"/>
          <a:effectRef idx="0"/>
          <a:fontRef idx="minor"/>
        </p:style>
      </p:sp>
      <p:sp>
        <p:nvSpPr>
          <p:cNvPr id="153" name="CustomShape 6"/>
          <p:cNvSpPr/>
          <p:nvPr/>
        </p:nvSpPr>
        <p:spPr>
          <a:xfrm>
            <a:off x="937080" y="1380600"/>
            <a:ext cx="6926400" cy="2916720"/>
          </a:xfrm>
          <a:prstGeom prst="rect">
            <a:avLst/>
          </a:prstGeom>
          <a:noFill/>
          <a:ln>
            <a:noFill/>
          </a:ln>
        </p:spPr>
        <p:style>
          <a:lnRef idx="0"/>
          <a:fillRef idx="0"/>
          <a:effectRef idx="0"/>
          <a:fontRef idx="minor"/>
        </p:style>
        <p:txBody>
          <a:bodyPr lIns="90000" rIns="90000" tIns="45000" bIns="45000"/>
          <a:p>
            <a:pPr>
              <a:lnSpc>
                <a:spcPct val="100000"/>
              </a:lnSpc>
              <a:spcBef>
                <a:spcPts val="567"/>
              </a:spcBef>
              <a:spcAft>
                <a:spcPts val="567"/>
              </a:spcAft>
            </a:pPr>
            <a:r>
              <a:rPr b="0" lang="en-US" sz="2200" spc="-1" strike="noStrike">
                <a:solidFill>
                  <a:srgbClr val="000000"/>
                </a:solidFill>
                <a:latin typeface="Verdana"/>
                <a:ea typeface="Verdana"/>
              </a:rPr>
              <a:t>Đánh giá kết quả dự đoán dựa trên độ lệch của giá trị dự đoán</a:t>
            </a:r>
            <a:endParaRPr b="0" lang="en-US" sz="2200" spc="-1" strike="noStrike">
              <a:latin typeface="Arial"/>
            </a:endParaRPr>
          </a:p>
          <a:p>
            <a:pPr>
              <a:lnSpc>
                <a:spcPct val="100000"/>
              </a:lnSpc>
              <a:spcBef>
                <a:spcPts val="567"/>
              </a:spcBef>
              <a:spcAft>
                <a:spcPts val="567"/>
              </a:spcAft>
            </a:pPr>
            <a:r>
              <a:rPr b="0" lang="en-US" sz="2200" spc="-1" strike="noStrike">
                <a:solidFill>
                  <a:srgbClr val="000000"/>
                </a:solidFill>
                <a:latin typeface="Verdana"/>
                <a:ea typeface="Verdana"/>
              </a:rPr>
              <a:t>Giá trị thực trong vòng liền tiếp (sau1h) thì độ chính xác 70-80%. Độ chính xác giảm dần sau 3h là 30-40%. </a:t>
            </a:r>
            <a:endParaRPr b="0" lang="en-US" sz="2200" spc="-1" strike="noStrike">
              <a:latin typeface="Arial"/>
            </a:endParaRPr>
          </a:p>
          <a:p>
            <a:pPr>
              <a:lnSpc>
                <a:spcPct val="100000"/>
              </a:lnSpc>
              <a:spcBef>
                <a:spcPts val="567"/>
              </a:spcBef>
              <a:spcAft>
                <a:spcPts val="567"/>
              </a:spcAft>
            </a:pPr>
            <a:r>
              <a:rPr b="0" lang="en-US" sz="2200" spc="-1" strike="noStrike">
                <a:solidFill>
                  <a:srgbClr val="000000"/>
                </a:solidFill>
                <a:latin typeface="Verdana"/>
                <a:ea typeface="Verdana"/>
              </a:rPr>
              <a:t>Với kết quả thu được khá khả quan nhưng vẫn chưa tối ưu.</a:t>
            </a:r>
            <a:endParaRPr b="0" lang="en-US" sz="2200" spc="-1" strike="noStrike">
              <a:latin typeface="Arial"/>
            </a:endParaRPr>
          </a:p>
        </p:txBody>
      </p:sp>
      <p:sp>
        <p:nvSpPr>
          <p:cNvPr id="154" name="CustomShape 7"/>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1BC501B7-88C9-40C6-BCDB-6028FC0C547B}"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511920" y="273960"/>
            <a:ext cx="4057560" cy="1036080"/>
          </a:xfrm>
          <a:prstGeom prst="rect">
            <a:avLst/>
          </a:prstGeom>
          <a:noFill/>
          <a:ln>
            <a:noFill/>
          </a:ln>
        </p:spPr>
        <p:style>
          <a:lnRef idx="0"/>
          <a:fillRef idx="0"/>
          <a:effectRef idx="0"/>
          <a:fontRef idx="minor"/>
        </p:style>
      </p:sp>
      <p:sp>
        <p:nvSpPr>
          <p:cNvPr id="44" name="CustomShape 2"/>
          <p:cNvSpPr/>
          <p:nvPr/>
        </p:nvSpPr>
        <p:spPr>
          <a:xfrm>
            <a:off x="822960" y="365760"/>
            <a:ext cx="5799600" cy="81972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400" spc="-1" strike="noStrike">
                <a:solidFill>
                  <a:srgbClr val="000000"/>
                </a:solidFill>
                <a:latin typeface="DejaVu Sans"/>
                <a:ea typeface="Raleway Black"/>
              </a:rPr>
              <a:t>NỘI DUNG</a:t>
            </a:r>
            <a:endParaRPr b="0" lang="en-US" sz="2400" spc="-1" strike="noStrike">
              <a:latin typeface="Arial"/>
            </a:endParaRPr>
          </a:p>
        </p:txBody>
      </p:sp>
      <p:sp>
        <p:nvSpPr>
          <p:cNvPr id="45" name="CustomShape 3"/>
          <p:cNvSpPr/>
          <p:nvPr/>
        </p:nvSpPr>
        <p:spPr>
          <a:xfrm>
            <a:off x="753120" y="825840"/>
            <a:ext cx="8116200" cy="3745800"/>
          </a:xfrm>
          <a:prstGeom prst="rect">
            <a:avLst/>
          </a:prstGeom>
          <a:noFill/>
          <a:ln>
            <a:noFill/>
          </a:ln>
        </p:spPr>
        <p:style>
          <a:lnRef idx="0"/>
          <a:fillRef idx="0"/>
          <a:effectRef idx="0"/>
          <a:fontRef idx="minor"/>
        </p:style>
        <p:txBody>
          <a:bodyPr lIns="90000" rIns="90000" tIns="45000" bIns="45000"/>
          <a:p>
            <a:pPr>
              <a:lnSpc>
                <a:spcPct val="150000"/>
              </a:lnSpc>
            </a:pPr>
            <a:endParaRPr b="0" lang="en-US" sz="1800" spc="-1" strike="noStrike">
              <a:latin typeface="Arial"/>
            </a:endParaRPr>
          </a:p>
          <a:p>
            <a:pPr marL="514440" indent="-511920">
              <a:lnSpc>
                <a:spcPct val="150000"/>
              </a:lnSpc>
              <a:buClr>
                <a:srgbClr val="000000"/>
              </a:buClr>
              <a:buFont typeface="Noto Sans Symbols"/>
              <a:buAutoNum type="romanUcPeriod"/>
            </a:pPr>
            <a:r>
              <a:rPr b="0" lang="en-US" sz="2200" spc="-1" strike="noStrike">
                <a:solidFill>
                  <a:srgbClr val="381b25"/>
                </a:solidFill>
                <a:latin typeface="DejaVu Sans"/>
                <a:ea typeface="Verdana"/>
              </a:rPr>
              <a:t>Giới thiệu đề tài </a:t>
            </a:r>
            <a:endParaRPr b="0" lang="en-US" sz="2200" spc="-1" strike="noStrike">
              <a:latin typeface="Arial"/>
            </a:endParaRPr>
          </a:p>
          <a:p>
            <a:pPr marL="514440" indent="-511920">
              <a:lnSpc>
                <a:spcPct val="150000"/>
              </a:lnSpc>
              <a:buClr>
                <a:srgbClr val="000000"/>
              </a:buClr>
              <a:buFont typeface="Noto Sans Symbols"/>
              <a:buAutoNum type="romanUcPeriod"/>
            </a:pPr>
            <a:r>
              <a:rPr b="0" lang="en-US" sz="2200" spc="-1" strike="noStrike">
                <a:solidFill>
                  <a:srgbClr val="381b25"/>
                </a:solidFill>
                <a:latin typeface="DejaVu Sans"/>
                <a:ea typeface="Verdana"/>
              </a:rPr>
              <a:t>Phân tích và thiết kế </a:t>
            </a:r>
            <a:endParaRPr b="0" lang="en-US" sz="2200" spc="-1" strike="noStrike">
              <a:latin typeface="Arial"/>
            </a:endParaRPr>
          </a:p>
          <a:p>
            <a:pPr marL="514440" indent="-511920">
              <a:lnSpc>
                <a:spcPct val="150000"/>
              </a:lnSpc>
              <a:buClr>
                <a:srgbClr val="000000"/>
              </a:buClr>
              <a:buFont typeface="Noto Sans Symbols"/>
              <a:buAutoNum type="romanUcPeriod"/>
            </a:pPr>
            <a:r>
              <a:rPr b="0" lang="en-US" sz="2200" spc="-1" strike="noStrike">
                <a:solidFill>
                  <a:srgbClr val="381b25"/>
                </a:solidFill>
                <a:latin typeface="DejaVu Sans"/>
                <a:ea typeface="Verdana"/>
              </a:rPr>
              <a:t>Hiện thực </a:t>
            </a:r>
            <a:endParaRPr b="0" lang="en-US" sz="2200" spc="-1" strike="noStrike">
              <a:latin typeface="Arial"/>
            </a:endParaRPr>
          </a:p>
          <a:p>
            <a:pPr marL="514440" indent="-511920">
              <a:lnSpc>
                <a:spcPct val="150000"/>
              </a:lnSpc>
              <a:buClr>
                <a:srgbClr val="000000"/>
              </a:buClr>
              <a:buFont typeface="Noto Sans Symbols"/>
              <a:buAutoNum type="romanUcPeriod"/>
            </a:pPr>
            <a:r>
              <a:rPr b="0" lang="en-US" sz="2200" spc="-1" strike="noStrike">
                <a:solidFill>
                  <a:srgbClr val="381b25"/>
                </a:solidFill>
                <a:latin typeface="DejaVu Sans"/>
                <a:ea typeface="Verdana"/>
              </a:rPr>
              <a:t> </a:t>
            </a:r>
            <a:r>
              <a:rPr b="0" lang="en-US" sz="2200" spc="-1" strike="noStrike">
                <a:solidFill>
                  <a:srgbClr val="381b25"/>
                </a:solidFill>
                <a:latin typeface="DejaVu Sans"/>
                <a:ea typeface="Verdana"/>
              </a:rPr>
              <a:t>Kết quả và đánh giá </a:t>
            </a:r>
            <a:endParaRPr b="0" lang="en-US" sz="2200" spc="-1" strike="noStrike">
              <a:latin typeface="Arial"/>
            </a:endParaRPr>
          </a:p>
          <a:p>
            <a:pPr marL="514440" indent="-511920">
              <a:lnSpc>
                <a:spcPct val="150000"/>
              </a:lnSpc>
              <a:buClr>
                <a:srgbClr val="000000"/>
              </a:buClr>
              <a:buFont typeface="Noto Sans Symbols"/>
              <a:buAutoNum type="romanUcPeriod"/>
            </a:pPr>
            <a:r>
              <a:rPr b="0" lang="en-US" sz="2200" spc="-1" strike="noStrike">
                <a:solidFill>
                  <a:srgbClr val="381b25"/>
                </a:solidFill>
                <a:latin typeface="DejaVu Sans"/>
                <a:ea typeface="Verdana"/>
              </a:rPr>
              <a:t> </a:t>
            </a:r>
            <a:r>
              <a:rPr b="0" lang="en-US" sz="2200" spc="-1" strike="noStrike">
                <a:solidFill>
                  <a:srgbClr val="381b25"/>
                </a:solidFill>
                <a:latin typeface="DejaVu Sans"/>
                <a:ea typeface="Verdana"/>
              </a:rPr>
              <a:t>Hướng phát triển </a:t>
            </a:r>
            <a:endParaRPr b="0" lang="en-US" sz="2200" spc="-1" strike="noStrike">
              <a:latin typeface="Arial"/>
            </a:endParaRPr>
          </a:p>
          <a:p>
            <a:pPr>
              <a:lnSpc>
                <a:spcPct val="150000"/>
              </a:lnSpc>
            </a:pPr>
            <a:endParaRPr b="0" lang="en-US" sz="2200" spc="-1" strike="noStrike">
              <a:latin typeface="Arial"/>
            </a:endParaRPr>
          </a:p>
        </p:txBody>
      </p:sp>
      <p:sp>
        <p:nvSpPr>
          <p:cNvPr id="46" name="CustomShape 4"/>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5CC1B3FE-A481-42B4-85ED-8FB4E5E955C2}"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3280" y="365760"/>
            <a:ext cx="7120800" cy="70128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IV. Kết quả và đánh giá </a:t>
            </a: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156" name="CustomShape 2"/>
          <p:cNvSpPr/>
          <p:nvPr/>
        </p:nvSpPr>
        <p:spPr>
          <a:xfrm>
            <a:off x="384120" y="4755960"/>
            <a:ext cx="8391960" cy="453960"/>
          </a:xfrm>
          <a:prstGeom prst="rect">
            <a:avLst/>
          </a:prstGeom>
          <a:noFill/>
          <a:ln>
            <a:noFill/>
          </a:ln>
        </p:spPr>
        <p:style>
          <a:lnRef idx="0"/>
          <a:fillRef idx="0"/>
          <a:effectRef idx="0"/>
          <a:fontRef idx="minor"/>
        </p:style>
      </p:sp>
      <p:sp>
        <p:nvSpPr>
          <p:cNvPr id="157" name="CustomShape 3"/>
          <p:cNvSpPr/>
          <p:nvPr/>
        </p:nvSpPr>
        <p:spPr>
          <a:xfrm>
            <a:off x="548640" y="1098720"/>
            <a:ext cx="7953120" cy="328284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DejaVu Sans"/>
                <a:ea typeface="Verdana"/>
              </a:rPr>
              <a:t>- Xây dựng được hệ thống giám sát với module phần cứng ESP 8266 và các sensor.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DejaVu Sans"/>
                <a:ea typeface="Verdana"/>
              </a:rPr>
              <a:t>- Hiện thực ứng dụng sử dụng Nodejs + Mongodb phần server và ReactJS ở front-end.</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DejaVu Sans"/>
                <a:ea typeface="Verdana"/>
              </a:rPr>
              <a:t>- Tích hợp giải thuật Recurrent Neural Network vào ứng dụng để  dự đoán các chỉ số trong tương lai. </a:t>
            </a:r>
            <a:endParaRPr b="0" lang="en-US" sz="2200" spc="-1" strike="noStrike">
              <a:latin typeface="Arial"/>
            </a:endParaRPr>
          </a:p>
        </p:txBody>
      </p:sp>
      <p:sp>
        <p:nvSpPr>
          <p:cNvPr id="158" name="CustomShape 4"/>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0514BE4E-A600-4555-BC94-71BB679699E0}"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59800" y="343800"/>
            <a:ext cx="71208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IV. Kết quả và đánh giá </a:t>
            </a: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160" name="CustomShape 2"/>
          <p:cNvSpPr/>
          <p:nvPr/>
        </p:nvSpPr>
        <p:spPr>
          <a:xfrm>
            <a:off x="384120" y="4711680"/>
            <a:ext cx="8391960" cy="453960"/>
          </a:xfrm>
          <a:prstGeom prst="rect">
            <a:avLst/>
          </a:prstGeom>
          <a:noFill/>
          <a:ln>
            <a:noFill/>
          </a:ln>
        </p:spPr>
        <p:style>
          <a:lnRef idx="0"/>
          <a:fillRef idx="0"/>
          <a:effectRef idx="0"/>
          <a:fontRef idx="minor"/>
        </p:style>
      </p:sp>
      <p:sp>
        <p:nvSpPr>
          <p:cNvPr id="161" name="CustomShape 3"/>
          <p:cNvSpPr/>
          <p:nvPr/>
        </p:nvSpPr>
        <p:spPr>
          <a:xfrm>
            <a:off x="548640" y="1054440"/>
            <a:ext cx="7953120" cy="3282840"/>
          </a:xfrm>
          <a:prstGeom prst="rect">
            <a:avLst/>
          </a:prstGeom>
          <a:noFill/>
          <a:ln>
            <a:noFill/>
          </a:ln>
        </p:spPr>
        <p:style>
          <a:lnRef idx="0"/>
          <a:fillRef idx="0"/>
          <a:effectRef idx="0"/>
          <a:fontRef idx="minor"/>
        </p:style>
        <p:txBody>
          <a:bodyPr lIns="90000" rIns="90000" tIns="45000" bIns="45000"/>
          <a:p>
            <a:pPr marL="216000" indent="-214560">
              <a:lnSpc>
                <a:spcPct val="100000"/>
              </a:lnSpc>
              <a:spcBef>
                <a:spcPts val="283"/>
              </a:spcBef>
              <a:spcAft>
                <a:spcPts val="283"/>
              </a:spcAft>
              <a:buClr>
                <a:srgbClr val="000000"/>
              </a:buClr>
              <a:buFont typeface="Noto Sans Symbols"/>
              <a:buChar char="●"/>
            </a:pPr>
            <a:r>
              <a:rPr b="1" lang="en-US" sz="2200" spc="-1" strike="noStrike">
                <a:solidFill>
                  <a:srgbClr val="000000"/>
                </a:solidFill>
                <a:latin typeface="DejaVu Sans"/>
                <a:ea typeface="Verdana"/>
              </a:rPr>
              <a:t>Ưu điểm:</a:t>
            </a:r>
            <a:endParaRPr b="0" lang="en-US" sz="2200" spc="-1" strike="noStrike">
              <a:latin typeface="Arial"/>
            </a:endParaRPr>
          </a:p>
          <a:p>
            <a:pPr marL="457200">
              <a:lnSpc>
                <a:spcPct val="100000"/>
              </a:lnSpc>
              <a:spcBef>
                <a:spcPts val="283"/>
              </a:spcBef>
              <a:spcAft>
                <a:spcPts val="283"/>
              </a:spcAft>
            </a:pPr>
            <a:r>
              <a:rPr b="0" lang="en-US" sz="2200" spc="-1" strike="noStrike">
                <a:solidFill>
                  <a:srgbClr val="000000"/>
                </a:solidFill>
                <a:latin typeface="DejaVu Sans"/>
                <a:ea typeface="Verdana"/>
              </a:rPr>
              <a:t>- Bám sát nội dung đề tài </a:t>
            </a:r>
            <a:endParaRPr b="0" lang="en-US" sz="2200" spc="-1" strike="noStrike">
              <a:latin typeface="Arial"/>
            </a:endParaRPr>
          </a:p>
          <a:p>
            <a:pPr marL="457200">
              <a:lnSpc>
                <a:spcPct val="100000"/>
              </a:lnSpc>
              <a:spcBef>
                <a:spcPts val="283"/>
              </a:spcBef>
              <a:spcAft>
                <a:spcPts val="283"/>
              </a:spcAft>
            </a:pPr>
            <a:r>
              <a:rPr b="0" lang="en-US" sz="2200" spc="-1" strike="noStrike">
                <a:solidFill>
                  <a:srgbClr val="000000"/>
                </a:solidFill>
                <a:latin typeface="DejaVu Sans"/>
                <a:ea typeface="Verdana"/>
              </a:rPr>
              <a:t>- Áp dụng nhiều công nghệ mới vào xây dựng hệ thống.</a:t>
            </a:r>
            <a:endParaRPr b="0" lang="en-US" sz="2200" spc="-1" strike="noStrike">
              <a:latin typeface="Arial"/>
            </a:endParaRPr>
          </a:p>
          <a:p>
            <a:pPr marL="457200">
              <a:lnSpc>
                <a:spcPct val="100000"/>
              </a:lnSpc>
              <a:spcBef>
                <a:spcPts val="283"/>
              </a:spcBef>
              <a:spcAft>
                <a:spcPts val="283"/>
              </a:spcAft>
            </a:pPr>
            <a:r>
              <a:rPr b="0" lang="en-US" sz="2200" spc="-1" strike="noStrike">
                <a:solidFill>
                  <a:srgbClr val="000000"/>
                </a:solidFill>
                <a:latin typeface="DejaVu Sans"/>
                <a:ea typeface="Verdana"/>
              </a:rPr>
              <a:t>- Hệ thống được xây dựng có thể mở rộng </a:t>
            </a:r>
            <a:endParaRPr b="0" lang="en-US" sz="2200" spc="-1" strike="noStrike">
              <a:latin typeface="Arial"/>
            </a:endParaRPr>
          </a:p>
          <a:p>
            <a:pPr marL="216000" indent="-214560">
              <a:lnSpc>
                <a:spcPct val="100000"/>
              </a:lnSpc>
              <a:spcBef>
                <a:spcPts val="283"/>
              </a:spcBef>
              <a:spcAft>
                <a:spcPts val="283"/>
              </a:spcAft>
              <a:buClr>
                <a:srgbClr val="000000"/>
              </a:buClr>
              <a:buFont typeface="Noto Sans Symbols"/>
              <a:buChar char="●"/>
            </a:pPr>
            <a:r>
              <a:rPr b="1" lang="en-US" sz="2200" spc="-1" strike="noStrike">
                <a:solidFill>
                  <a:srgbClr val="000000"/>
                </a:solidFill>
                <a:latin typeface="DejaVu Sans"/>
                <a:ea typeface="Verdana"/>
              </a:rPr>
              <a:t>Khuyết điểm:</a:t>
            </a:r>
            <a:endParaRPr b="0" lang="en-US" sz="2200" spc="-1" strike="noStrike">
              <a:latin typeface="Arial"/>
            </a:endParaRPr>
          </a:p>
          <a:p>
            <a:pPr>
              <a:lnSpc>
                <a:spcPct val="100000"/>
              </a:lnSpc>
              <a:spcBef>
                <a:spcPts val="283"/>
              </a:spcBef>
              <a:spcAft>
                <a:spcPts val="283"/>
              </a:spcAft>
            </a:pPr>
            <a:r>
              <a:rPr b="0" lang="en-US" sz="2200" spc="-1" strike="noStrike">
                <a:solidFill>
                  <a:srgbClr val="000000"/>
                </a:solidFill>
                <a:latin typeface="DejaVu Sans"/>
                <a:ea typeface="Verdana"/>
              </a:rPr>
              <a:t>  </a:t>
            </a:r>
            <a:r>
              <a:rPr b="0" lang="en-US" sz="2200" spc="-1" strike="noStrike">
                <a:solidFill>
                  <a:srgbClr val="000000"/>
                </a:solidFill>
                <a:latin typeface="DejaVu Sans"/>
                <a:ea typeface="Verdana"/>
              </a:rPr>
              <a:t>	</a:t>
            </a:r>
            <a:r>
              <a:rPr b="0" lang="en-US" sz="2200" spc="-1" strike="noStrike">
                <a:solidFill>
                  <a:srgbClr val="000000"/>
                </a:solidFill>
                <a:latin typeface="DejaVu Sans"/>
                <a:ea typeface="Verdana"/>
              </a:rPr>
              <a:t>- Chưa triển khai hệ thống vào thực tiễn. </a:t>
            </a:r>
            <a:endParaRPr b="0" lang="en-US" sz="2200" spc="-1" strike="noStrike">
              <a:latin typeface="Arial"/>
            </a:endParaRPr>
          </a:p>
          <a:p>
            <a:pPr marL="457200">
              <a:lnSpc>
                <a:spcPct val="100000"/>
              </a:lnSpc>
              <a:spcBef>
                <a:spcPts val="283"/>
              </a:spcBef>
              <a:spcAft>
                <a:spcPts val="283"/>
              </a:spcAft>
            </a:pPr>
            <a:r>
              <a:rPr b="0" lang="en-US" sz="2200" spc="-1" strike="noStrike">
                <a:solidFill>
                  <a:srgbClr val="000000"/>
                </a:solidFill>
                <a:latin typeface="DejaVu Sans"/>
                <a:ea typeface="Verdana"/>
              </a:rPr>
              <a:t>- Việc áp dụng học máy chưa tốt.</a:t>
            </a:r>
            <a:endParaRPr b="0" lang="en-US" sz="2200" spc="-1" strike="noStrike">
              <a:latin typeface="Arial"/>
            </a:endParaRPr>
          </a:p>
          <a:p>
            <a:pPr marL="457200">
              <a:lnSpc>
                <a:spcPct val="100000"/>
              </a:lnSpc>
              <a:spcBef>
                <a:spcPts val="283"/>
              </a:spcBef>
              <a:spcAft>
                <a:spcPts val="283"/>
              </a:spcAft>
            </a:pPr>
            <a:endParaRPr b="0" lang="en-US" sz="2200" spc="-1" strike="noStrike">
              <a:latin typeface="Arial"/>
            </a:endParaRPr>
          </a:p>
        </p:txBody>
      </p:sp>
      <p:sp>
        <p:nvSpPr>
          <p:cNvPr id="162" name="CustomShape 4"/>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D06D003C-853A-4A7D-BCD6-198643F6C97B}"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3280" y="365760"/>
            <a:ext cx="7084080" cy="89784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V. Hướng phát triển </a:t>
            </a:r>
            <a:endParaRPr b="0" lang="en-US" sz="2800" spc="-1" strike="noStrike">
              <a:latin typeface="Arial"/>
            </a:endParaRPr>
          </a:p>
          <a:p>
            <a:pPr>
              <a:lnSpc>
                <a:spcPct val="90000"/>
              </a:lnSpc>
              <a:spcBef>
                <a:spcPts val="751"/>
              </a:spcBef>
            </a:pPr>
            <a:endParaRPr b="0" lang="en-US" sz="2800" spc="-1" strike="noStrike">
              <a:latin typeface="Arial"/>
            </a:endParaRPr>
          </a:p>
          <a:p>
            <a:pPr>
              <a:lnSpc>
                <a:spcPct val="90000"/>
              </a:lnSpc>
              <a:spcBef>
                <a:spcPts val="751"/>
              </a:spcBef>
            </a:pPr>
            <a:endParaRPr b="0" lang="en-US" sz="2800" spc="-1" strike="noStrike">
              <a:latin typeface="Arial"/>
            </a:endParaRPr>
          </a:p>
        </p:txBody>
      </p:sp>
      <p:sp>
        <p:nvSpPr>
          <p:cNvPr id="164" name="CustomShape 2"/>
          <p:cNvSpPr/>
          <p:nvPr/>
        </p:nvSpPr>
        <p:spPr>
          <a:xfrm>
            <a:off x="753480" y="1440000"/>
            <a:ext cx="8101080" cy="2556360"/>
          </a:xfrm>
          <a:prstGeom prst="rect">
            <a:avLst/>
          </a:prstGeom>
          <a:noFill/>
          <a:ln>
            <a:noFill/>
          </a:ln>
        </p:spPr>
        <p:style>
          <a:lnRef idx="0"/>
          <a:fillRef idx="0"/>
          <a:effectRef idx="0"/>
          <a:fontRef idx="minor"/>
        </p:style>
      </p:sp>
      <p:sp>
        <p:nvSpPr>
          <p:cNvPr id="165"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9DA56646-02BC-40A5-8D59-E2C6F20E5FFE}" type="slidenum">
              <a:rPr b="0" lang="en-US" sz="1000" spc="-1" strike="noStrike">
                <a:solidFill>
                  <a:srgbClr val="595959"/>
                </a:solidFill>
                <a:latin typeface="Arial"/>
                <a:ea typeface="Arial"/>
              </a:rPr>
              <a:t>&lt;number&gt;</a:t>
            </a:fld>
            <a:endParaRPr b="0" lang="en-US" sz="1000" spc="-1" strike="noStrike">
              <a:latin typeface="Arial"/>
            </a:endParaRPr>
          </a:p>
        </p:txBody>
      </p:sp>
      <p:sp>
        <p:nvSpPr>
          <p:cNvPr id="166" name="CustomShape 4"/>
          <p:cNvSpPr/>
          <p:nvPr/>
        </p:nvSpPr>
        <p:spPr>
          <a:xfrm>
            <a:off x="640080" y="731520"/>
            <a:ext cx="8214480" cy="4311360"/>
          </a:xfrm>
          <a:prstGeom prst="rect">
            <a:avLst/>
          </a:prstGeom>
          <a:noFill/>
          <a:ln>
            <a:noFill/>
          </a:ln>
        </p:spPr>
        <p:style>
          <a:lnRef idx="0"/>
          <a:fillRef idx="0"/>
          <a:effectRef idx="0"/>
          <a:fontRef idx="minor"/>
        </p:style>
        <p:txBody>
          <a:bodyPr lIns="90000" rIns="90000" tIns="45000" bIns="45000"/>
          <a:p>
            <a:pPr marL="216000" indent="-215640">
              <a:lnSpc>
                <a:spcPct val="150000"/>
              </a:lnSpc>
              <a:buClr>
                <a:srgbClr val="000000"/>
              </a:buClr>
              <a:buSzPct val="45000"/>
              <a:buFont typeface="Wingdings" charset="2"/>
              <a:buChar char=""/>
            </a:pPr>
            <a:r>
              <a:rPr b="0" lang="en-US" sz="2200" spc="-1" strike="noStrike">
                <a:solidFill>
                  <a:srgbClr val="000000"/>
                </a:solidFill>
                <a:latin typeface="DejaVu Sans"/>
                <a:ea typeface="Verdana"/>
              </a:rPr>
              <a:t>Trong tương lai, cần mở rộng đề tài với việc giám sát các chỉ số cấp thiết mang tính thời sự hơn, nguyên cứu sự tương tác, tác động lẫn nhau giữa các chỉ số để hệ thống cảnh báo tốt hơn.</a:t>
            </a:r>
            <a:endParaRPr b="0" lang="en-US" sz="2200" spc="-1" strike="noStrike">
              <a:latin typeface="Arial"/>
            </a:endParaRPr>
          </a:p>
          <a:p>
            <a:pPr marL="216000" indent="-215640">
              <a:lnSpc>
                <a:spcPct val="150000"/>
              </a:lnSpc>
              <a:buClr>
                <a:srgbClr val="000000"/>
              </a:buClr>
              <a:buSzPct val="45000"/>
              <a:buFont typeface="Wingdings" charset="2"/>
              <a:buChar char=""/>
            </a:pPr>
            <a:r>
              <a:rPr b="0" lang="en-US" sz="2200" spc="-1" strike="noStrike">
                <a:solidFill>
                  <a:srgbClr val="000000"/>
                </a:solidFill>
                <a:latin typeface="DejaVu Sans"/>
                <a:ea typeface="Verdana"/>
              </a:rPr>
              <a:t> </a:t>
            </a:r>
            <a:r>
              <a:rPr b="0" lang="en-US" sz="2200" spc="-1" strike="noStrike">
                <a:solidFill>
                  <a:srgbClr val="000000"/>
                </a:solidFill>
                <a:latin typeface="DejaVu Sans"/>
                <a:ea typeface="Verdana"/>
              </a:rPr>
              <a:t>Hệ thống cần được xây dựng để đáp ứng với số lượng sensor lớn và việc dự đoán ở các chỉ số ở tương lai chuẩn xác hơn.</a:t>
            </a:r>
            <a:endParaRPr b="0" lang="en-US" sz="2200" spc="-1" strike="noStrike">
              <a:latin typeface="Arial"/>
            </a:endParaRPr>
          </a:p>
          <a:p>
            <a:pPr marL="216000" indent="-215640">
              <a:lnSpc>
                <a:spcPct val="100000"/>
              </a:lnSpc>
              <a:spcBef>
                <a:spcPts val="850"/>
              </a:spcBef>
              <a:spcAft>
                <a:spcPts val="850"/>
              </a:spcAft>
              <a:buClr>
                <a:srgbClr val="000000"/>
              </a:buClr>
              <a:buSzPct val="45000"/>
              <a:buFont typeface="Wingdings" charset="2"/>
              <a:buChar char=""/>
            </a:pPr>
            <a:r>
              <a:rPr b="0" lang="en-US" sz="2200" spc="-1" strike="noStrike">
                <a:solidFill>
                  <a:srgbClr val="000000"/>
                </a:solidFill>
                <a:latin typeface="DejaVu Sans"/>
                <a:ea typeface="Verdana"/>
              </a:rPr>
              <a:t>Có kế hoạch để áp dụng hệ thống vào thực tiễn.</a:t>
            </a:r>
            <a:endParaRPr b="0" lang="en-US" sz="2200" spc="-1" strike="noStrike">
              <a:latin typeface="Arial"/>
            </a:endParaRPr>
          </a:p>
        </p:txBody>
      </p:sp>
    </p:spTree>
  </p:cSld>
  <p:transition>
    <p:pull dir="d"/>
  </p:transition>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0"/>
            <a:ext cx="9143640" cy="5143320"/>
          </a:xfrm>
          <a:prstGeom prst="rect">
            <a:avLst/>
          </a:prstGeom>
          <a:solidFill>
            <a:srgbClr val="a4b2aa"/>
          </a:solidFill>
          <a:ln>
            <a:noFill/>
          </a:ln>
        </p:spPr>
        <p:style>
          <a:lnRef idx="0"/>
          <a:fillRef idx="0"/>
          <a:effectRef idx="0"/>
          <a:fontRef idx="minor"/>
        </p:style>
        <p:txBody>
          <a:bodyPr lIns="0" rIns="0" tIns="72000" bIns="0"/>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endParaRPr b="0" lang="en-US" sz="1800" spc="-1" strike="noStrike">
              <a:latin typeface="Arial"/>
            </a:endParaRPr>
          </a:p>
          <a:p>
            <a:pPr algn="ctr">
              <a:lnSpc>
                <a:spcPct val="90000"/>
              </a:lnSpc>
            </a:pPr>
            <a:r>
              <a:rPr b="1" lang="en-US" sz="3500" spc="-1" strike="noStrike">
                <a:solidFill>
                  <a:srgbClr val="ffffff"/>
                </a:solidFill>
                <a:latin typeface="Raleway Black"/>
                <a:ea typeface="Raleway Black"/>
              </a:rPr>
              <a:t>THANK YOU!</a:t>
            </a:r>
            <a:endParaRPr b="0" lang="en-US" sz="3500" spc="-1" strike="noStrike">
              <a:latin typeface="Arial"/>
            </a:endParaRPr>
          </a:p>
        </p:txBody>
      </p:sp>
      <p:sp>
        <p:nvSpPr>
          <p:cNvPr id="168"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632810F4-B502-48D6-873A-D7DB1ED321BF}" type="slidenum">
              <a:rPr b="0" lang="en-US" sz="1000" spc="-1" strike="noStrike">
                <a:solidFill>
                  <a:srgbClr val="595959"/>
                </a:solidFill>
                <a:latin typeface="Arial"/>
                <a:ea typeface="Arial"/>
              </a:rPr>
              <a:t>&lt;number&gt;</a:t>
            </a:fld>
            <a:endParaRPr b="0" lang="en-US" sz="1000" spc="-1" strike="noStrike">
              <a:latin typeface="Arial"/>
            </a:endParaRPr>
          </a:p>
        </p:txBody>
      </p:sp>
    </p:spTree>
  </p:cSld>
  <p:transition>
    <p:pull dir="d"/>
  </p:transition>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3280" y="236880"/>
            <a:ext cx="7085160" cy="595080"/>
          </a:xfrm>
          <a:prstGeom prst="rect">
            <a:avLst/>
          </a:prstGeom>
          <a:noFill/>
          <a:ln>
            <a:noFill/>
          </a:ln>
        </p:spPr>
        <p:style>
          <a:lnRef idx="0"/>
          <a:fillRef idx="0"/>
          <a:effectRef idx="0"/>
          <a:fontRef idx="minor"/>
        </p:style>
      </p:sp>
      <p:sp>
        <p:nvSpPr>
          <p:cNvPr id="48" name="CustomShape 2"/>
          <p:cNvSpPr/>
          <p:nvPr/>
        </p:nvSpPr>
        <p:spPr>
          <a:xfrm>
            <a:off x="778320" y="343800"/>
            <a:ext cx="71766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 Giới thiệu đề tài </a:t>
            </a:r>
            <a:endParaRPr b="0" lang="en-US" sz="2800" spc="-1" strike="noStrike">
              <a:latin typeface="Arial"/>
            </a:endParaRPr>
          </a:p>
        </p:txBody>
      </p:sp>
      <p:sp>
        <p:nvSpPr>
          <p:cNvPr id="49" name="CustomShape 3"/>
          <p:cNvSpPr/>
          <p:nvPr/>
        </p:nvSpPr>
        <p:spPr>
          <a:xfrm>
            <a:off x="697320" y="1100880"/>
            <a:ext cx="7774920" cy="37450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2200" spc="-1" strike="noStrike">
                <a:solidFill>
                  <a:srgbClr val="000000"/>
                </a:solidFill>
                <a:latin typeface="DejaVu Sans"/>
                <a:ea typeface="Calibri"/>
              </a:rPr>
              <a:t>Ô nhiễm không khí đang là vấn đề quan tâm đặc biệt.</a:t>
            </a:r>
            <a:endParaRPr b="0" lang="en-US" sz="2200" spc="-1" strike="noStrike">
              <a:latin typeface="Arial"/>
            </a:endParaRPr>
          </a:p>
          <a:p>
            <a:pPr>
              <a:lnSpc>
                <a:spcPct val="100000"/>
              </a:lnSpc>
            </a:pP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DejaVu Sans"/>
                <a:ea typeface="Calibri"/>
              </a:rPr>
              <a:t>Nguyên cứu các hệ thống giám sát, phân tích và cảnh báo cho chất lượng không khí và vấn đề có tính thời sự.</a:t>
            </a:r>
            <a:endParaRPr b="0" lang="en-US" sz="2200" spc="-1" strike="noStrike">
              <a:latin typeface="Arial"/>
            </a:endParaRPr>
          </a:p>
          <a:p>
            <a:pPr>
              <a:lnSpc>
                <a:spcPct val="100000"/>
              </a:lnSpc>
            </a:pP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DejaVu Sans"/>
                <a:ea typeface="Calibri"/>
              </a:rPr>
              <a:t>Sự phát triển mạnh mẽ của công nghệ Internet of Things</a:t>
            </a:r>
            <a:endParaRPr b="0" lang="en-US" sz="2200" spc="-1" strike="noStrike">
              <a:latin typeface="Arial"/>
            </a:endParaRPr>
          </a:p>
          <a:p>
            <a:pPr>
              <a:lnSpc>
                <a:spcPct val="100000"/>
              </a:lnSpc>
            </a:pPr>
            <a:endParaRPr b="0" lang="en-US" sz="2200" spc="-1" strike="noStrike">
              <a:latin typeface="Arial"/>
            </a:endParaRPr>
          </a:p>
        </p:txBody>
      </p:sp>
      <p:sp>
        <p:nvSpPr>
          <p:cNvPr id="50" name="CustomShape 4"/>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09035D50-C31B-4CF2-B4B9-395CA122803F}"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503280" y="588240"/>
            <a:ext cx="7954920" cy="478800"/>
          </a:xfrm>
          <a:prstGeom prst="rect">
            <a:avLst/>
          </a:prstGeom>
          <a:solidFill>
            <a:srgbClr val="ffffff"/>
          </a:solidFill>
          <a:ln>
            <a:noFill/>
          </a:ln>
        </p:spPr>
        <p:style>
          <a:lnRef idx="0"/>
          <a:fillRef idx="0"/>
          <a:effectRef idx="0"/>
          <a:fontRef idx="minor"/>
        </p:style>
      </p:sp>
      <p:sp>
        <p:nvSpPr>
          <p:cNvPr id="52" name="CustomShape 2"/>
          <p:cNvSpPr/>
          <p:nvPr/>
        </p:nvSpPr>
        <p:spPr>
          <a:xfrm>
            <a:off x="640080" y="365760"/>
            <a:ext cx="717660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000000"/>
                </a:solidFill>
                <a:latin typeface="DejaVu Sans"/>
                <a:ea typeface="Calibri"/>
              </a:rPr>
              <a:t>I. Giới thiệu đề tài </a:t>
            </a:r>
            <a:endParaRPr b="0" lang="en-US" sz="2800" spc="-1" strike="noStrike">
              <a:latin typeface="Arial"/>
            </a:endParaRPr>
          </a:p>
        </p:txBody>
      </p:sp>
      <p:sp>
        <p:nvSpPr>
          <p:cNvPr id="53"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A9A36A38-66D1-4B0A-9549-55E13A88AD14}" type="slidenum">
              <a:rPr b="0" lang="en-US" sz="1000" spc="-1" strike="noStrike">
                <a:solidFill>
                  <a:srgbClr val="595959"/>
                </a:solidFill>
                <a:latin typeface="Arial"/>
                <a:ea typeface="Arial"/>
              </a:rPr>
              <a:t>1</a:t>
            </a:fld>
            <a:endParaRPr b="0" lang="en-US" sz="1000" spc="-1" strike="noStrike">
              <a:latin typeface="Arial"/>
            </a:endParaRPr>
          </a:p>
        </p:txBody>
      </p:sp>
      <p:sp>
        <p:nvSpPr>
          <p:cNvPr id="54" name="CustomShape 4"/>
          <p:cNvSpPr/>
          <p:nvPr/>
        </p:nvSpPr>
        <p:spPr>
          <a:xfrm>
            <a:off x="1097280" y="766080"/>
            <a:ext cx="7603920" cy="34398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Verdana"/>
                <a:ea typeface="Verdana"/>
              </a:rPr>
              <a:t>Phương pháp nguyên cứu: </a:t>
            </a:r>
            <a:endParaRPr b="0" lang="en-US" sz="2200" spc="-1" strike="noStrike">
              <a:latin typeface="Arial"/>
            </a:endParaRPr>
          </a:p>
          <a:p>
            <a:pPr lvl="1" marL="432000" indent="-21564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Verdana"/>
                <a:ea typeface="Verdana"/>
              </a:rPr>
              <a:t>- Xây dựng mô hình giám sát các chỉ số ô nhiễm không khí thông qua module sensor.</a:t>
            </a:r>
            <a:endParaRPr b="0" lang="en-US" sz="2200" spc="-1" strike="noStrike">
              <a:latin typeface="Arial"/>
            </a:endParaRPr>
          </a:p>
          <a:p>
            <a:pPr lvl="1" marL="432000" indent="-215640">
              <a:lnSpc>
                <a:spcPct val="100000"/>
              </a:lnSpc>
              <a:spcBef>
                <a:spcPts val="567"/>
              </a:spcBef>
              <a:spcAft>
                <a:spcPts val="567"/>
              </a:spcAft>
              <a:buClr>
                <a:srgbClr val="000000"/>
              </a:buClr>
              <a:buSzPct val="45000"/>
              <a:buFont typeface="Wingdings" charset="2"/>
              <a:buChar char=""/>
            </a:pPr>
            <a:r>
              <a:rPr b="0" lang="en-US" sz="2200" spc="-1" strike="noStrike">
                <a:solidFill>
                  <a:srgbClr val="000000"/>
                </a:solidFill>
                <a:latin typeface="Verdana"/>
                <a:ea typeface="Verdana"/>
              </a:rPr>
              <a:t>- Xây dựng ứng dụng trên nền tảng Web</a:t>
            </a:r>
            <a:endParaRPr b="0" lang="en-US" sz="2200" spc="-1" strike="noStrike">
              <a:latin typeface="Arial"/>
            </a:endParaRPr>
          </a:p>
          <a:p>
            <a:pPr lvl="1" marL="432000" indent="-21564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Verdana"/>
                <a:ea typeface="Verdana"/>
              </a:rPr>
              <a:t>- Xây dựng mô hình dự báo </a:t>
            </a:r>
            <a:endParaRPr b="0" lang="en-US" sz="2200" spc="-1" strike="noStrike">
              <a:latin typeface="Arial"/>
            </a:endParaRPr>
          </a:p>
          <a:p>
            <a:pPr marL="216000" indent="-21564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Verdana"/>
                <a:ea typeface="Verdana"/>
              </a:rPr>
              <a:t>Phạm vi khảo sát: Tại nơi sinh sống, dữ liệu mẫu  từ Madrid, Tây Ban Nha, 2003.</a:t>
            </a:r>
            <a:endParaRPr b="0" lang="en-US" sz="2200" spc="-1" strike="noStrike">
              <a:latin typeface="Arial"/>
            </a:endParaRPr>
          </a:p>
          <a:p>
            <a:pPr>
              <a:lnSpc>
                <a:spcPct val="100000"/>
              </a:lnSpc>
            </a:pPr>
            <a:endParaRPr b="0" lang="en-US" sz="2200" spc="-1" strike="noStrike">
              <a:latin typeface="Arial"/>
            </a:endParaRPr>
          </a:p>
          <a:p>
            <a:pPr>
              <a:lnSpc>
                <a:spcPct val="150000"/>
              </a:lnSpc>
            </a:pPr>
            <a:endParaRPr b="0" lang="en-US" sz="2200" spc="-1" strike="noStrike">
              <a:latin typeface="Arial"/>
            </a:endParaRPr>
          </a:p>
        </p:txBody>
      </p:sp>
    </p:spTree>
  </p:cSld>
  <p:transition>
    <p:pull dir="d"/>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03280" y="274320"/>
            <a:ext cx="9004320" cy="595080"/>
          </a:xfrm>
          <a:prstGeom prst="rect">
            <a:avLst/>
          </a:prstGeom>
          <a:noFill/>
          <a:ln>
            <a:noFill/>
          </a:ln>
        </p:spPr>
        <p:style>
          <a:lnRef idx="0"/>
          <a:fillRef idx="0"/>
          <a:effectRef idx="0"/>
          <a:fontRef idx="minor"/>
        </p:style>
      </p:sp>
      <p:sp>
        <p:nvSpPr>
          <p:cNvPr id="56" name="CustomShape 2"/>
          <p:cNvSpPr/>
          <p:nvPr/>
        </p:nvSpPr>
        <p:spPr>
          <a:xfrm>
            <a:off x="505080" y="365760"/>
            <a:ext cx="818136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000000"/>
                </a:solidFill>
                <a:latin typeface="DejaVu Sans"/>
                <a:ea typeface="Calibri"/>
              </a:rPr>
              <a:t>II. Phân tích và thiết kế  </a:t>
            </a:r>
            <a:endParaRPr b="0" lang="en-US" sz="2800" spc="-1" strike="noStrike">
              <a:latin typeface="Arial"/>
            </a:endParaRPr>
          </a:p>
        </p:txBody>
      </p:sp>
      <p:pic>
        <p:nvPicPr>
          <p:cNvPr id="57" name="Google Shape;96;p17" descr=""/>
          <p:cNvPicPr/>
          <p:nvPr/>
        </p:nvPicPr>
        <p:blipFill>
          <a:blip r:embed="rId1"/>
          <a:stretch/>
        </p:blipFill>
        <p:spPr>
          <a:xfrm>
            <a:off x="1800360" y="1097280"/>
            <a:ext cx="5240160" cy="3008160"/>
          </a:xfrm>
          <a:prstGeom prst="rect">
            <a:avLst/>
          </a:prstGeom>
          <a:ln>
            <a:noFill/>
          </a:ln>
        </p:spPr>
      </p:pic>
      <p:sp>
        <p:nvSpPr>
          <p:cNvPr id="58" name="CustomShape 3"/>
          <p:cNvSpPr/>
          <p:nvPr/>
        </p:nvSpPr>
        <p:spPr>
          <a:xfrm>
            <a:off x="2713320" y="4390920"/>
            <a:ext cx="4479480" cy="6804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DejaVu Sans"/>
                <a:ea typeface="Verdana"/>
              </a:rPr>
              <a:t>Mô hình tổng quan hệ thống </a:t>
            </a:r>
            <a:endParaRPr b="0" lang="en-US" sz="2000" spc="-1" strike="noStrike">
              <a:latin typeface="Arial"/>
            </a:endParaRPr>
          </a:p>
        </p:txBody>
      </p:sp>
      <p:sp>
        <p:nvSpPr>
          <p:cNvPr id="59" name="CustomShape 4"/>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5861697A-5591-459C-8BB2-2CB4A0A47B27}"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484200" y="274320"/>
            <a:ext cx="9004320" cy="595080"/>
          </a:xfrm>
          <a:prstGeom prst="rect">
            <a:avLst/>
          </a:prstGeom>
          <a:noFill/>
          <a:ln>
            <a:noFill/>
          </a:ln>
        </p:spPr>
        <p:style>
          <a:lnRef idx="0"/>
          <a:fillRef idx="0"/>
          <a:effectRef idx="0"/>
          <a:fontRef idx="minor"/>
        </p:style>
      </p:sp>
      <p:sp>
        <p:nvSpPr>
          <p:cNvPr id="61" name="CustomShape 2"/>
          <p:cNvSpPr/>
          <p:nvPr/>
        </p:nvSpPr>
        <p:spPr>
          <a:xfrm>
            <a:off x="596520" y="274320"/>
            <a:ext cx="818136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Arial"/>
            </a:endParaRPr>
          </a:p>
        </p:txBody>
      </p:sp>
      <p:sp>
        <p:nvSpPr>
          <p:cNvPr id="62" name="CustomShape 3"/>
          <p:cNvSpPr/>
          <p:nvPr/>
        </p:nvSpPr>
        <p:spPr>
          <a:xfrm>
            <a:off x="914400" y="1371600"/>
            <a:ext cx="3915720" cy="2219040"/>
          </a:xfrm>
          <a:prstGeom prst="rect">
            <a:avLst/>
          </a:prstGeom>
          <a:noFill/>
          <a:ln>
            <a:noFill/>
          </a:ln>
        </p:spPr>
        <p:style>
          <a:lnRef idx="0"/>
          <a:fillRef idx="0"/>
          <a:effectRef idx="0"/>
          <a:fontRef idx="minor"/>
        </p:style>
        <p:txBody>
          <a:bodyPr lIns="90000" rIns="90000" tIns="45000" bIns="45000"/>
          <a:p>
            <a:pPr>
              <a:lnSpc>
                <a:spcPct val="100000"/>
              </a:lnSpc>
              <a:spcBef>
                <a:spcPts val="567"/>
              </a:spcBef>
              <a:spcAft>
                <a:spcPts val="567"/>
              </a:spcAft>
            </a:pPr>
            <a:r>
              <a:rPr b="0" lang="en-US" sz="2000" spc="-1" strike="noStrike">
                <a:solidFill>
                  <a:srgbClr val="000000"/>
                </a:solidFill>
                <a:latin typeface="DejaVu Sans"/>
                <a:ea typeface="Calibri"/>
              </a:rPr>
              <a:t>Module sensor phần cứng:</a:t>
            </a:r>
            <a:endParaRPr b="0" lang="en-US" sz="20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000" spc="-1" strike="noStrike">
                <a:solidFill>
                  <a:srgbClr val="000000"/>
                </a:solidFill>
                <a:latin typeface="DejaVu Sans"/>
                <a:ea typeface="Calibri"/>
              </a:rPr>
              <a:t>Module ESP8266</a:t>
            </a:r>
            <a:endParaRPr b="0" lang="en-US" sz="20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000" spc="-1" strike="noStrike">
                <a:solidFill>
                  <a:srgbClr val="000000"/>
                </a:solidFill>
                <a:latin typeface="DejaVu Sans"/>
                <a:ea typeface="Calibri"/>
              </a:rPr>
              <a:t>Sensor DHT11</a:t>
            </a:r>
            <a:endParaRPr b="0" lang="en-US" sz="2000" spc="-1" strike="noStrike">
              <a:latin typeface="Arial"/>
            </a:endParaRPr>
          </a:p>
          <a:p>
            <a:pPr marL="216000" indent="-215640">
              <a:lnSpc>
                <a:spcPct val="100000"/>
              </a:lnSpc>
              <a:spcBef>
                <a:spcPts val="567"/>
              </a:spcBef>
              <a:spcAft>
                <a:spcPts val="567"/>
              </a:spcAft>
              <a:buClr>
                <a:srgbClr val="000000"/>
              </a:buClr>
              <a:buSzPct val="45000"/>
              <a:buFont typeface="Wingdings" charset="2"/>
              <a:buChar char=""/>
            </a:pPr>
            <a:r>
              <a:rPr b="0" lang="en-US" sz="2000" spc="-1" strike="noStrike">
                <a:solidFill>
                  <a:srgbClr val="000000"/>
                </a:solidFill>
                <a:latin typeface="DejaVu Sans"/>
                <a:ea typeface="Calibri"/>
              </a:rPr>
              <a:t>Sensor BH1750</a:t>
            </a:r>
            <a:endParaRPr b="0" lang="en-US" sz="2000" spc="-1" strike="noStrike">
              <a:latin typeface="Arial"/>
            </a:endParaRPr>
          </a:p>
          <a:p>
            <a:pPr marL="216000" indent="-214920">
              <a:lnSpc>
                <a:spcPct val="100000"/>
              </a:lnSpc>
              <a:buClr>
                <a:srgbClr val="000000"/>
              </a:buClr>
              <a:buFont typeface="Noto Sans Symbols"/>
              <a:buChar char="●"/>
            </a:pPr>
            <a:r>
              <a:rPr b="0" lang="en-US" sz="2000" spc="-1" strike="noStrike">
                <a:solidFill>
                  <a:srgbClr val="000000"/>
                </a:solidFill>
                <a:latin typeface="DejaVu Sans"/>
                <a:ea typeface="Calibri"/>
              </a:rPr>
              <a:t> </a:t>
            </a:r>
            <a:endParaRPr b="0" lang="en-US" sz="2000" spc="-1" strike="noStrike">
              <a:latin typeface="Arial"/>
            </a:endParaRPr>
          </a:p>
        </p:txBody>
      </p:sp>
      <p:pic>
        <p:nvPicPr>
          <p:cNvPr id="63" name="Google Shape;107;p18" descr=""/>
          <p:cNvPicPr/>
          <p:nvPr/>
        </p:nvPicPr>
        <p:blipFill>
          <a:blip r:embed="rId1"/>
          <a:stretch/>
        </p:blipFill>
        <p:spPr>
          <a:xfrm>
            <a:off x="4937760" y="1097280"/>
            <a:ext cx="3763080" cy="3332520"/>
          </a:xfrm>
          <a:prstGeom prst="rect">
            <a:avLst/>
          </a:prstGeom>
          <a:ln>
            <a:noFill/>
          </a:ln>
        </p:spPr>
      </p:pic>
      <p:sp>
        <p:nvSpPr>
          <p:cNvPr id="64" name="CustomShape 4"/>
          <p:cNvSpPr/>
          <p:nvPr/>
        </p:nvSpPr>
        <p:spPr>
          <a:xfrm>
            <a:off x="596520" y="815400"/>
            <a:ext cx="4479480" cy="738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1. Thiết kế phần cứng</a:t>
            </a:r>
            <a:endParaRPr b="0" lang="en-US" sz="2200" spc="-1" strike="noStrike">
              <a:latin typeface="Arial"/>
            </a:endParaRPr>
          </a:p>
        </p:txBody>
      </p:sp>
      <p:sp>
        <p:nvSpPr>
          <p:cNvPr id="65"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2EEB0824-BDDB-4307-AB53-D4E53319C576}"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478440" y="274320"/>
            <a:ext cx="9004320" cy="595080"/>
          </a:xfrm>
          <a:prstGeom prst="rect">
            <a:avLst/>
          </a:prstGeom>
          <a:noFill/>
          <a:ln>
            <a:noFill/>
          </a:ln>
        </p:spPr>
        <p:style>
          <a:lnRef idx="0"/>
          <a:fillRef idx="0"/>
          <a:effectRef idx="0"/>
          <a:fontRef idx="minor"/>
        </p:style>
      </p:sp>
      <p:sp>
        <p:nvSpPr>
          <p:cNvPr id="67" name="CustomShape 2"/>
          <p:cNvSpPr/>
          <p:nvPr/>
        </p:nvSpPr>
        <p:spPr>
          <a:xfrm>
            <a:off x="548640" y="343800"/>
            <a:ext cx="818136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Arial"/>
            </a:endParaRPr>
          </a:p>
        </p:txBody>
      </p:sp>
      <p:sp>
        <p:nvSpPr>
          <p:cNvPr id="68" name="CustomShape 3"/>
          <p:cNvSpPr/>
          <p:nvPr/>
        </p:nvSpPr>
        <p:spPr>
          <a:xfrm>
            <a:off x="655920" y="1529640"/>
            <a:ext cx="4190040" cy="221904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DejaVu Sans"/>
                <a:ea typeface="Calibri"/>
              </a:rPr>
              <a:t>Kiến trúc 3 tầng của ứng dụng</a:t>
            </a:r>
            <a:endParaRPr b="0" lang="en-US" sz="2200" spc="-1" strike="noStrike">
              <a:latin typeface="Arial"/>
            </a:endParaRPr>
          </a:p>
          <a:p>
            <a:pPr>
              <a:lnSpc>
                <a:spcPct val="100000"/>
              </a:lnSpc>
            </a:pPr>
            <a:endParaRPr b="0" lang="en-US" sz="22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DejaVu Sans"/>
                <a:ea typeface="Calibri"/>
              </a:rPr>
              <a:t> </a:t>
            </a:r>
            <a:r>
              <a:rPr b="0" lang="en-US" sz="2200" spc="-1" strike="noStrike">
                <a:solidFill>
                  <a:srgbClr val="000000"/>
                </a:solidFill>
                <a:latin typeface="DejaVu Sans"/>
                <a:ea typeface="Calibri"/>
              </a:rPr>
              <a:t>Tầng Client </a:t>
            </a:r>
            <a:endParaRPr b="0" lang="en-US" sz="22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DejaVu Sans"/>
                <a:ea typeface="Calibri"/>
              </a:rPr>
              <a:t> </a:t>
            </a:r>
            <a:r>
              <a:rPr b="0" lang="en-US" sz="2200" spc="-1" strike="noStrike">
                <a:solidFill>
                  <a:srgbClr val="000000"/>
                </a:solidFill>
                <a:latin typeface="DejaVu Sans"/>
                <a:ea typeface="Calibri"/>
              </a:rPr>
              <a:t>Tầng Application </a:t>
            </a:r>
            <a:endParaRPr b="0" lang="en-US" sz="2200" spc="-1" strike="noStrike">
              <a:latin typeface="Arial"/>
            </a:endParaRPr>
          </a:p>
          <a:p>
            <a:pPr marL="216000" indent="-215640">
              <a:lnSpc>
                <a:spcPct val="100000"/>
              </a:lnSpc>
              <a:spcBef>
                <a:spcPts val="283"/>
              </a:spcBef>
              <a:spcAft>
                <a:spcPts val="283"/>
              </a:spcAft>
              <a:buClr>
                <a:srgbClr val="000000"/>
              </a:buClr>
              <a:buSzPct val="45000"/>
              <a:buFont typeface="Wingdings" charset="2"/>
              <a:buChar char=""/>
            </a:pPr>
            <a:r>
              <a:rPr b="0" lang="en-US" sz="2200" spc="-1" strike="noStrike">
                <a:solidFill>
                  <a:srgbClr val="000000"/>
                </a:solidFill>
                <a:latin typeface="DejaVu Sans"/>
                <a:ea typeface="Calibri"/>
              </a:rPr>
              <a:t> </a:t>
            </a:r>
            <a:r>
              <a:rPr b="0" lang="en-US" sz="2200" spc="-1" strike="noStrike">
                <a:solidFill>
                  <a:srgbClr val="000000"/>
                </a:solidFill>
                <a:latin typeface="DejaVu Sans"/>
                <a:ea typeface="Calibri"/>
              </a:rPr>
              <a:t>Tầng Data</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
        <p:nvSpPr>
          <p:cNvPr id="69" name="CustomShape 4"/>
          <p:cNvSpPr/>
          <p:nvPr/>
        </p:nvSpPr>
        <p:spPr>
          <a:xfrm>
            <a:off x="548640" y="906840"/>
            <a:ext cx="4479480" cy="738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Verdana"/>
                <a:ea typeface="Verdana"/>
              </a:rPr>
              <a:t>1. Thiết kế ứng dụng </a:t>
            </a:r>
            <a:endParaRPr b="0" lang="en-US" sz="2200" spc="-1" strike="noStrike">
              <a:latin typeface="Arial"/>
            </a:endParaRPr>
          </a:p>
        </p:txBody>
      </p:sp>
      <p:pic>
        <p:nvPicPr>
          <p:cNvPr id="70" name="Google Shape;119;p19" descr=""/>
          <p:cNvPicPr/>
          <p:nvPr/>
        </p:nvPicPr>
        <p:blipFill>
          <a:blip r:embed="rId1"/>
          <a:stretch/>
        </p:blipFill>
        <p:spPr>
          <a:xfrm>
            <a:off x="4846320" y="1463760"/>
            <a:ext cx="3748680" cy="3144600"/>
          </a:xfrm>
          <a:prstGeom prst="rect">
            <a:avLst/>
          </a:prstGeom>
          <a:ln>
            <a:noFill/>
          </a:ln>
        </p:spPr>
      </p:pic>
      <p:sp>
        <p:nvSpPr>
          <p:cNvPr id="71"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1B521CE1-7D46-4F4F-AF44-803769EB6CB2}"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472680" y="274320"/>
            <a:ext cx="9004320" cy="595080"/>
          </a:xfrm>
          <a:prstGeom prst="rect">
            <a:avLst/>
          </a:prstGeom>
          <a:noFill/>
          <a:ln>
            <a:noFill/>
          </a:ln>
        </p:spPr>
        <p:style>
          <a:lnRef idx="0"/>
          <a:fillRef idx="0"/>
          <a:effectRef idx="0"/>
          <a:fontRef idx="minor"/>
        </p:style>
      </p:sp>
      <p:sp>
        <p:nvSpPr>
          <p:cNvPr id="73" name="CustomShape 2"/>
          <p:cNvSpPr/>
          <p:nvPr/>
        </p:nvSpPr>
        <p:spPr>
          <a:xfrm>
            <a:off x="472680" y="274320"/>
            <a:ext cx="818136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Calibri"/>
                <a:ea typeface="Calibri"/>
              </a:rPr>
              <a:t>II. Phân tích và thiết kế  </a:t>
            </a:r>
            <a:endParaRPr b="0" lang="en-US" sz="2800" spc="-1" strike="noStrike">
              <a:latin typeface="Arial"/>
            </a:endParaRPr>
          </a:p>
        </p:txBody>
      </p:sp>
      <p:sp>
        <p:nvSpPr>
          <p:cNvPr id="74" name="CustomShape 3"/>
          <p:cNvSpPr/>
          <p:nvPr/>
        </p:nvSpPr>
        <p:spPr>
          <a:xfrm>
            <a:off x="640080" y="1368360"/>
            <a:ext cx="7782840" cy="3203280"/>
          </a:xfrm>
          <a:prstGeom prst="rect">
            <a:avLst/>
          </a:prstGeom>
          <a:noFill/>
          <a:ln>
            <a:noFill/>
          </a:ln>
        </p:spPr>
        <p:style>
          <a:lnRef idx="0"/>
          <a:fillRef idx="0"/>
          <a:effectRef idx="0"/>
          <a:fontRef idx="minor"/>
        </p:style>
        <p:txBody>
          <a:bodyPr lIns="90000" rIns="90000" tIns="45000" bIns="45000"/>
          <a:p>
            <a:pPr>
              <a:lnSpc>
                <a:spcPct val="100000"/>
              </a:lnSpc>
              <a:spcBef>
                <a:spcPts val="1134"/>
              </a:spcBef>
              <a:spcAft>
                <a:spcPts val="1134"/>
              </a:spcAft>
            </a:pPr>
            <a:r>
              <a:rPr b="0" lang="en-US" sz="2200" spc="-1" strike="noStrike">
                <a:solidFill>
                  <a:srgbClr val="000000"/>
                </a:solidFill>
                <a:latin typeface="DejaVu Sans"/>
                <a:ea typeface="Verdana"/>
              </a:rPr>
              <a:t>Các chức năng của ứng dụng</a:t>
            </a:r>
            <a:endParaRPr b="0" lang="en-US" sz="2200" spc="-1" strike="noStrike">
              <a:latin typeface="Arial"/>
            </a:endParaRPr>
          </a:p>
          <a:p>
            <a:pPr marL="216000" indent="-21564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DejaVu Sans"/>
                <a:ea typeface="Verdana"/>
              </a:rPr>
              <a:t>Chức năng hiển thị thông tin và trạng thái  trên bản đồ</a:t>
            </a:r>
            <a:endParaRPr b="0" lang="en-US" sz="2200" spc="-1" strike="noStrike">
              <a:latin typeface="Arial"/>
            </a:endParaRPr>
          </a:p>
          <a:p>
            <a:pPr marL="216000" indent="-21564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DejaVu Sans"/>
                <a:ea typeface="Verdana"/>
              </a:rPr>
              <a:t>Hiển thị nồng độ các chất ô nhiễm theo thời gian thực và dự đoán trong các giờ tiếp theo</a:t>
            </a:r>
            <a:endParaRPr b="0" lang="en-US" sz="2200" spc="-1" strike="noStrike">
              <a:latin typeface="Arial"/>
            </a:endParaRPr>
          </a:p>
          <a:p>
            <a:pPr marL="216000" indent="-215640">
              <a:lnSpc>
                <a:spcPct val="100000"/>
              </a:lnSpc>
              <a:spcBef>
                <a:spcPts val="1134"/>
              </a:spcBef>
              <a:spcAft>
                <a:spcPts val="1134"/>
              </a:spcAft>
              <a:buClr>
                <a:srgbClr val="000000"/>
              </a:buClr>
              <a:buSzPct val="45000"/>
              <a:buFont typeface="Wingdings" charset="2"/>
              <a:buChar char=""/>
            </a:pPr>
            <a:r>
              <a:rPr b="0" lang="en-US" sz="2200" spc="-1" strike="noStrike">
                <a:solidFill>
                  <a:srgbClr val="000000"/>
                </a:solidFill>
                <a:latin typeface="DejaVu Sans"/>
                <a:ea typeface="Verdana"/>
              </a:rPr>
              <a:t>Xem thông tin chi tiết của trạm đo</a:t>
            </a:r>
            <a:endParaRPr b="0" lang="en-US" sz="2200" spc="-1" strike="noStrike">
              <a:latin typeface="Arial"/>
            </a:endParaRPr>
          </a:p>
          <a:p>
            <a:pPr marL="216000" indent="-214920">
              <a:lnSpc>
                <a:spcPct val="100000"/>
              </a:lnSpc>
              <a:buClr>
                <a:srgbClr val="000000"/>
              </a:buClr>
              <a:buFont typeface="Noto Sans Symbols"/>
              <a:buChar char="●"/>
            </a:pPr>
            <a:r>
              <a:rPr b="0" lang="en-US" sz="2200" spc="-1" strike="noStrike">
                <a:solidFill>
                  <a:srgbClr val="000000"/>
                </a:solidFill>
                <a:latin typeface="DejaVu Sans"/>
                <a:ea typeface="Verdana"/>
              </a:rPr>
              <a:t> </a:t>
            </a:r>
            <a:endParaRPr b="0" lang="en-US" sz="2200" spc="-1" strike="noStrike">
              <a:latin typeface="Arial"/>
            </a:endParaRPr>
          </a:p>
        </p:txBody>
      </p:sp>
      <p:sp>
        <p:nvSpPr>
          <p:cNvPr id="75" name="CustomShape 4"/>
          <p:cNvSpPr/>
          <p:nvPr/>
        </p:nvSpPr>
        <p:spPr>
          <a:xfrm>
            <a:off x="457920" y="815400"/>
            <a:ext cx="4479480" cy="738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2. Thiết kế ứng dụng web </a:t>
            </a:r>
            <a:endParaRPr b="0" lang="en-US" sz="2200" spc="-1" strike="noStrike">
              <a:latin typeface="Arial"/>
            </a:endParaRPr>
          </a:p>
        </p:txBody>
      </p:sp>
      <p:sp>
        <p:nvSpPr>
          <p:cNvPr id="76"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EAC0A406-450E-4803-AF88-21E44F2CD48A}"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66920" y="274320"/>
            <a:ext cx="9004320" cy="595080"/>
          </a:xfrm>
          <a:prstGeom prst="rect">
            <a:avLst/>
          </a:prstGeom>
          <a:noFill/>
          <a:ln>
            <a:noFill/>
          </a:ln>
        </p:spPr>
        <p:style>
          <a:lnRef idx="0"/>
          <a:fillRef idx="0"/>
          <a:effectRef idx="0"/>
          <a:fontRef idx="minor"/>
        </p:style>
      </p:sp>
      <p:sp>
        <p:nvSpPr>
          <p:cNvPr id="78" name="CustomShape 2"/>
          <p:cNvSpPr/>
          <p:nvPr/>
        </p:nvSpPr>
        <p:spPr>
          <a:xfrm>
            <a:off x="466920" y="274320"/>
            <a:ext cx="8181360" cy="478800"/>
          </a:xfrm>
          <a:prstGeom prst="rect">
            <a:avLst/>
          </a:prstGeom>
          <a:solidFill>
            <a:srgbClr val="ffffff"/>
          </a:solidFill>
          <a:ln>
            <a:noFill/>
          </a:ln>
        </p:spPr>
        <p:style>
          <a:lnRef idx="0"/>
          <a:fillRef idx="0"/>
          <a:effectRef idx="0"/>
          <a:fontRef idx="minor"/>
        </p:style>
        <p:txBody>
          <a:bodyPr lIns="0" rIns="0" tIns="72000" bIns="0"/>
          <a:p>
            <a:pPr>
              <a:lnSpc>
                <a:spcPct val="90000"/>
              </a:lnSpc>
            </a:pPr>
            <a:r>
              <a:rPr b="1" lang="en-US" sz="2800" spc="-1" strike="noStrike">
                <a:solidFill>
                  <a:srgbClr val="381b25"/>
                </a:solidFill>
                <a:latin typeface="DejaVu Sans"/>
                <a:ea typeface="Calibri"/>
              </a:rPr>
              <a:t>II. Phân tích và thiết kế  </a:t>
            </a:r>
            <a:endParaRPr b="0" lang="en-US" sz="2800" spc="-1" strike="noStrike">
              <a:latin typeface="Arial"/>
            </a:endParaRPr>
          </a:p>
        </p:txBody>
      </p:sp>
      <p:sp>
        <p:nvSpPr>
          <p:cNvPr id="79" name="CustomShape 3"/>
          <p:cNvSpPr/>
          <p:nvPr/>
        </p:nvSpPr>
        <p:spPr>
          <a:xfrm>
            <a:off x="622800" y="1733400"/>
            <a:ext cx="3765240" cy="3203280"/>
          </a:xfrm>
          <a:prstGeom prst="rect">
            <a:avLst/>
          </a:prstGeom>
          <a:noFill/>
          <a:ln>
            <a:noFill/>
          </a:ln>
        </p:spPr>
        <p:style>
          <a:lnRef idx="0"/>
          <a:fillRef idx="0"/>
          <a:effectRef idx="0"/>
          <a:fontRef idx="minor"/>
        </p:style>
        <p:txBody>
          <a:bodyPr lIns="90000" rIns="90000" tIns="45000" bIns="45000"/>
          <a:p>
            <a:pPr>
              <a:lnSpc>
                <a:spcPct val="100000"/>
              </a:lnSpc>
            </a:pPr>
            <a:r>
              <a:rPr b="0" lang="en-US" sz="2600" spc="-1" strike="noStrike">
                <a:solidFill>
                  <a:srgbClr val="000000"/>
                </a:solidFill>
                <a:latin typeface="Verdana"/>
                <a:ea typeface="Verdana"/>
              </a:rPr>
              <a:t>Xây dựng cơ sở dữ liệu </a:t>
            </a:r>
            <a:endParaRPr b="0" lang="en-US" sz="2600" spc="-1" strike="noStrike">
              <a:latin typeface="Arial"/>
            </a:endParaRPr>
          </a:p>
          <a:p>
            <a:pPr>
              <a:lnSpc>
                <a:spcPct val="100000"/>
              </a:lnSpc>
            </a:pPr>
            <a:endParaRPr b="0" lang="en-US" sz="2600" spc="-1" strike="noStrike">
              <a:latin typeface="Arial"/>
            </a:endParaRPr>
          </a:p>
        </p:txBody>
      </p:sp>
      <p:sp>
        <p:nvSpPr>
          <p:cNvPr id="80" name="CustomShape 4"/>
          <p:cNvSpPr/>
          <p:nvPr/>
        </p:nvSpPr>
        <p:spPr>
          <a:xfrm>
            <a:off x="417960" y="842040"/>
            <a:ext cx="4479480" cy="73872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000000"/>
                </a:solidFill>
                <a:latin typeface="DejaVu Sans"/>
                <a:ea typeface="Verdana"/>
              </a:rPr>
              <a:t>2. Thiết kế ứng dụng web </a:t>
            </a:r>
            <a:endParaRPr b="0" lang="en-US" sz="2200" spc="-1" strike="noStrike">
              <a:latin typeface="Arial"/>
            </a:endParaRPr>
          </a:p>
        </p:txBody>
      </p:sp>
      <p:pic>
        <p:nvPicPr>
          <p:cNvPr id="81" name="Google Shape;140;p21" descr=""/>
          <p:cNvPicPr/>
          <p:nvPr/>
        </p:nvPicPr>
        <p:blipFill>
          <a:blip r:embed="rId1"/>
          <a:stretch/>
        </p:blipFill>
        <p:spPr>
          <a:xfrm>
            <a:off x="4805640" y="1702080"/>
            <a:ext cx="3240000" cy="2960280"/>
          </a:xfrm>
          <a:prstGeom prst="rect">
            <a:avLst/>
          </a:prstGeom>
          <a:ln>
            <a:noFill/>
          </a:ln>
        </p:spPr>
      </p:pic>
      <p:sp>
        <p:nvSpPr>
          <p:cNvPr id="82" name="CustomShape 5"/>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p>
            <a:pPr algn="r">
              <a:lnSpc>
                <a:spcPct val="100000"/>
              </a:lnSpc>
            </a:pPr>
            <a:fld id="{F2C3F1EA-8FFC-4E61-B4CA-19B3315FC408}" type="slidenum">
              <a:rPr b="0" lang="en-US" sz="1000" spc="-1" strike="noStrike">
                <a:solidFill>
                  <a:srgbClr val="595959"/>
                </a:solidFill>
                <a:latin typeface="Arial"/>
                <a:ea typeface="Arial"/>
              </a:rPr>
              <a:t>1</a:t>
            </a:fld>
            <a:endParaRPr b="0" lang="en-US" sz="1000" spc="-1" strike="noStrike">
              <a:latin typeface="Arial"/>
            </a:endParaRPr>
          </a:p>
        </p:txBody>
      </p:sp>
    </p:spTree>
  </p:cSld>
  <p:transition>
    <p:pull dir="d"/>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2020-01-08T20:06:25Z</dcterms:modified>
  <cp:revision>10</cp:revision>
  <dc:subject/>
  <dc:title/>
</cp:coreProperties>
</file>