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4b2aa"/>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285840" y="1212480"/>
            <a:ext cx="8588880" cy="1720080"/>
          </a:xfrm>
          <a:prstGeom prst="rect">
            <a:avLst/>
          </a:prstGeom>
          <a:noFill/>
          <a:ln>
            <a:noFill/>
          </a:ln>
        </p:spPr>
        <p:style>
          <a:lnRef idx="0"/>
          <a:fillRef idx="0"/>
          <a:effectRef idx="0"/>
          <a:fontRef idx="minor"/>
        </p:style>
        <p:txBody>
          <a:bodyPr lIns="0" rIns="0" tIns="0" bIns="0" anchor="ctr"/>
          <a:p>
            <a:pPr algn="ctr">
              <a:lnSpc>
                <a:spcPct val="90000"/>
              </a:lnSpc>
              <a:spcBef>
                <a:spcPts val="751"/>
              </a:spcBef>
            </a:pPr>
            <a:r>
              <a:rPr b="1" lang="en-US" sz="3000" spc="-1" strike="noStrike">
                <a:solidFill>
                  <a:srgbClr val="4b3959"/>
                </a:solidFill>
                <a:latin typeface="DejaVu Sans"/>
                <a:ea typeface="Raleway Black"/>
              </a:rPr>
              <a:t> </a:t>
            </a:r>
            <a:r>
              <a:rPr b="1" lang="en-US" sz="3000" spc="-1" strike="noStrike">
                <a:solidFill>
                  <a:srgbClr val="ff0000"/>
                </a:solidFill>
                <a:latin typeface="DejaVu Sans"/>
                <a:ea typeface="Raleway Black"/>
              </a:rPr>
              <a:t>XÂY DỰNG HỆ THỐNG GIÁM SÁT VÀ CẢNH BÁO CHẤT LƯỢNG KHÔNG KHÍ TRONG MÔI TRƯỜNG LÀM VIỆC QUA THIẾT BỊ DI ĐỘNG</a:t>
            </a:r>
            <a:endParaRPr b="0" lang="en-US" sz="3000" spc="-1" strike="noStrike">
              <a:latin typeface="Arial"/>
            </a:endParaRPr>
          </a:p>
        </p:txBody>
      </p:sp>
      <p:sp>
        <p:nvSpPr>
          <p:cNvPr id="153" name="CustomShape 2"/>
          <p:cNvSpPr/>
          <p:nvPr/>
        </p:nvSpPr>
        <p:spPr>
          <a:xfrm>
            <a:off x="4663440" y="3876840"/>
            <a:ext cx="3656880" cy="4201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0" lang="en-US" sz="1600" spc="-1" strike="noStrike">
                <a:solidFill>
                  <a:srgbClr val="000000"/>
                </a:solidFill>
                <a:latin typeface="DejaVu Sans"/>
                <a:ea typeface="Raleway Black"/>
              </a:rPr>
              <a:t>GVHD: PGS.TS PHẠM TRẦN VŨ</a:t>
            </a:r>
            <a:endParaRPr b="0" lang="en-US" sz="1600" spc="-1" strike="noStrike">
              <a:latin typeface="Arial"/>
            </a:endParaRPr>
          </a:p>
          <a:p>
            <a:pPr>
              <a:lnSpc>
                <a:spcPct val="90000"/>
              </a:lnSpc>
              <a:spcBef>
                <a:spcPts val="751"/>
              </a:spcBef>
            </a:pPr>
            <a:r>
              <a:rPr b="0" lang="en-US" sz="1600" spc="-1" strike="noStrike">
                <a:solidFill>
                  <a:srgbClr val="000000"/>
                </a:solidFill>
                <a:latin typeface="DejaVu Sans"/>
                <a:ea typeface="Raleway Black"/>
              </a:rPr>
              <a:t>Sinh viên: Phạm Khánh Huy Hoàng</a:t>
            </a:r>
            <a:r>
              <a:rPr b="0" lang="en-US" sz="2100" spc="-1" strike="noStrike">
                <a:solidFill>
                  <a:srgbClr val="000000"/>
                </a:solidFill>
                <a:latin typeface="Calibri"/>
                <a:ea typeface="Raleway Black"/>
              </a:rPr>
              <a:t> </a:t>
            </a:r>
            <a:endParaRPr b="0" lang="en-US" sz="2100" spc="-1" strike="noStrike">
              <a:latin typeface="Arial"/>
            </a:endParaRPr>
          </a:p>
          <a:p>
            <a:pPr>
              <a:lnSpc>
                <a:spcPct val="90000"/>
              </a:lnSpc>
              <a:spcBef>
                <a:spcPts val="751"/>
              </a:spcBef>
            </a:pPr>
            <a:endParaRPr b="0" lang="en-US" sz="2100" spc="-1" strike="noStrike">
              <a:latin typeface="Arial"/>
            </a:endParaRPr>
          </a:p>
        </p:txBody>
      </p:sp>
      <p:sp>
        <p:nvSpPr>
          <p:cNvPr id="154" name="Line 3"/>
          <p:cNvSpPr/>
          <p:nvPr/>
        </p:nvSpPr>
        <p:spPr>
          <a:xfrm>
            <a:off x="806760" y="3301920"/>
            <a:ext cx="7255080" cy="360"/>
          </a:xfrm>
          <a:prstGeom prst="line">
            <a:avLst/>
          </a:prstGeom>
          <a:ln w="19080">
            <a:solidFill>
              <a:srgbClr val="70364a"/>
            </a:solidFill>
            <a:miter/>
          </a:ln>
        </p:spPr>
        <p:style>
          <a:lnRef idx="0"/>
          <a:fillRef idx="0"/>
          <a:effectRef idx="0"/>
          <a:fontRef idx="minor"/>
        </p:style>
      </p:sp>
      <p:sp>
        <p:nvSpPr>
          <p:cNvPr id="155" name="CustomShape 4"/>
          <p:cNvSpPr/>
          <p:nvPr/>
        </p:nvSpPr>
        <p:spPr>
          <a:xfrm>
            <a:off x="3260160" y="428760"/>
            <a:ext cx="2346120" cy="5162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latin typeface="DejaVu Sans"/>
                <a:ea typeface="DejaVu Sans"/>
              </a:rPr>
              <a:t> </a:t>
            </a:r>
            <a:r>
              <a:rPr b="1" lang="en-US" sz="2800" spc="-1" strike="noStrike">
                <a:solidFill>
                  <a:srgbClr val="000000"/>
                </a:solidFill>
                <a:latin typeface="DejaVu Sans"/>
                <a:ea typeface="DejaVu Sans"/>
              </a:rPr>
              <a:t>LUẬN VĂN</a:t>
            </a:r>
            <a:endParaRPr b="0" lang="en-US" sz="2800" spc="-1" strike="noStrike">
              <a:latin typeface="Arial"/>
            </a:endParaRPr>
          </a:p>
        </p:txBody>
      </p:sp>
      <p:sp>
        <p:nvSpPr>
          <p:cNvPr id="156" name="Line 5"/>
          <p:cNvSpPr/>
          <p:nvPr/>
        </p:nvSpPr>
        <p:spPr>
          <a:xfrm>
            <a:off x="1514520" y="690480"/>
            <a:ext cx="1069200" cy="360"/>
          </a:xfrm>
          <a:prstGeom prst="line">
            <a:avLst/>
          </a:prstGeom>
          <a:ln w="19080">
            <a:solidFill>
              <a:srgbClr val="70364a"/>
            </a:solidFill>
            <a:miter/>
          </a:ln>
        </p:spPr>
        <p:style>
          <a:lnRef idx="0"/>
          <a:fillRef idx="0"/>
          <a:effectRef idx="0"/>
          <a:fontRef idx="minor"/>
        </p:style>
      </p:sp>
      <p:sp>
        <p:nvSpPr>
          <p:cNvPr id="157" name="Line 6"/>
          <p:cNvSpPr/>
          <p:nvPr/>
        </p:nvSpPr>
        <p:spPr>
          <a:xfrm>
            <a:off x="6185160" y="667800"/>
            <a:ext cx="1068840" cy="360"/>
          </a:xfrm>
          <a:prstGeom prst="line">
            <a:avLst/>
          </a:prstGeom>
          <a:ln w="19080">
            <a:solidFill>
              <a:srgbClr val="70364a"/>
            </a:solidFill>
            <a:miter/>
          </a:ln>
        </p:spPr>
        <p:style>
          <a:lnRef idx="0"/>
          <a:fillRef idx="0"/>
          <a:effectRef idx="0"/>
          <a:fontRef idx="minor"/>
        </p:style>
      </p:sp>
    </p:spTree>
  </p:cSld>
  <p:transition spd="slow">
    <p:push dir="u"/>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457200" y="270000"/>
            <a:ext cx="864000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400" spc="-1" strike="noStrike">
                <a:solidFill>
                  <a:srgbClr val="d9d9d9"/>
                </a:solidFill>
                <a:latin typeface="Calibri Light"/>
                <a:ea typeface="Lato Light"/>
              </a:rPr>
              <a:t>VI. Hiện thực giao diện  </a:t>
            </a:r>
            <a:endParaRPr b="0" lang="en-US" sz="4400" spc="-1" strike="noStrike">
              <a:latin typeface="Arial"/>
            </a:endParaRPr>
          </a:p>
        </p:txBody>
      </p:sp>
      <p:sp>
        <p:nvSpPr>
          <p:cNvPr id="206" name="CustomShape 2"/>
          <p:cNvSpPr/>
          <p:nvPr/>
        </p:nvSpPr>
        <p:spPr>
          <a:xfrm>
            <a:off x="503280" y="58392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VI. Hiện thực ứng dụng </a:t>
            </a:r>
            <a:endParaRPr b="0" lang="en-US" sz="2800" spc="-1" strike="noStrike">
              <a:latin typeface="Arial"/>
            </a:endParaRPr>
          </a:p>
        </p:txBody>
      </p:sp>
      <p:sp>
        <p:nvSpPr>
          <p:cNvPr id="207" name="Line 3"/>
          <p:cNvSpPr/>
          <p:nvPr/>
        </p:nvSpPr>
        <p:spPr>
          <a:xfrm>
            <a:off x="502920" y="585360"/>
            <a:ext cx="8282160" cy="360"/>
          </a:xfrm>
          <a:prstGeom prst="line">
            <a:avLst/>
          </a:prstGeom>
          <a:ln w="9360">
            <a:solidFill>
              <a:srgbClr val="af3d36"/>
            </a:solidFill>
            <a:miter/>
            <a:headEnd len="med" type="oval" w="med"/>
          </a:ln>
        </p:spPr>
        <p:style>
          <a:lnRef idx="0"/>
          <a:fillRef idx="0"/>
          <a:effectRef idx="0"/>
          <a:fontRef idx="minor"/>
        </p:style>
      </p:sp>
      <p:sp>
        <p:nvSpPr>
          <p:cNvPr id="208" name="CustomShape 4"/>
          <p:cNvSpPr/>
          <p:nvPr/>
        </p:nvSpPr>
        <p:spPr>
          <a:xfrm>
            <a:off x="1183680" y="4448880"/>
            <a:ext cx="692424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Calibri"/>
                <a:ea typeface="DejaVu Sans"/>
              </a:rPr>
              <a:t>Hiển thị thông tin các trạm trên Google Map</a:t>
            </a:r>
            <a:endParaRPr b="0" lang="en-US" sz="2400" spc="-1" strike="noStrike">
              <a:latin typeface="Arial"/>
            </a:endParaRPr>
          </a:p>
        </p:txBody>
      </p:sp>
      <p:pic>
        <p:nvPicPr>
          <p:cNvPr id="209" name="" descr=""/>
          <p:cNvPicPr/>
          <p:nvPr/>
        </p:nvPicPr>
        <p:blipFill>
          <a:blip r:embed="rId1"/>
          <a:stretch/>
        </p:blipFill>
        <p:spPr>
          <a:xfrm>
            <a:off x="1645920" y="1612800"/>
            <a:ext cx="6674760" cy="2776320"/>
          </a:xfrm>
          <a:prstGeom prst="rect">
            <a:avLst/>
          </a:prstGeom>
          <a:ln>
            <a:noFill/>
          </a:ln>
        </p:spPr>
      </p:pic>
      <p:sp>
        <p:nvSpPr>
          <p:cNvPr id="210" name="CustomShape 5"/>
          <p:cNvSpPr/>
          <p:nvPr/>
        </p:nvSpPr>
        <p:spPr>
          <a:xfrm>
            <a:off x="365760" y="1188720"/>
            <a:ext cx="4544640" cy="3459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StarSymbol"/>
              <a:buAutoNum type="arabicParenR"/>
            </a:pPr>
            <a:r>
              <a:rPr b="1" lang="en-US" sz="2000" spc="-1" strike="noStrike">
                <a:latin typeface="DejaVu Sans"/>
              </a:rPr>
              <a:t>Hiện thực ứng dụng    </a:t>
            </a:r>
            <a:endParaRPr b="1" lang="en-US" sz="2000" spc="-1" strike="noStrike">
              <a:latin typeface="DejaVu Sans"/>
            </a:endParaRPr>
          </a:p>
        </p:txBody>
      </p:sp>
    </p:spTree>
  </p:cSld>
  <p:transition spd="slow">
    <p:push dir="u"/>
  </p:transition>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57200" y="270000"/>
            <a:ext cx="864000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400" spc="-1" strike="noStrike">
                <a:solidFill>
                  <a:srgbClr val="d9d9d9"/>
                </a:solidFill>
                <a:latin typeface="Calibri Light"/>
                <a:ea typeface="Lato Light"/>
              </a:rPr>
              <a:t>V.I Hiện thực giao diện  </a:t>
            </a:r>
            <a:endParaRPr b="0" lang="en-US" sz="4400" spc="-1" strike="noStrike">
              <a:latin typeface="Arial"/>
            </a:endParaRPr>
          </a:p>
        </p:txBody>
      </p:sp>
      <p:sp>
        <p:nvSpPr>
          <p:cNvPr id="212" name="CustomShape 2"/>
          <p:cNvSpPr/>
          <p:nvPr/>
        </p:nvSpPr>
        <p:spPr>
          <a:xfrm>
            <a:off x="503280" y="58392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VI. Hiện thực giao diện </a:t>
            </a:r>
            <a:endParaRPr b="0" lang="en-US" sz="2800" spc="-1" strike="noStrike">
              <a:latin typeface="Arial"/>
            </a:endParaRPr>
          </a:p>
        </p:txBody>
      </p:sp>
      <p:sp>
        <p:nvSpPr>
          <p:cNvPr id="213" name="Line 3"/>
          <p:cNvSpPr/>
          <p:nvPr/>
        </p:nvSpPr>
        <p:spPr>
          <a:xfrm>
            <a:off x="502920" y="585360"/>
            <a:ext cx="8282160" cy="360"/>
          </a:xfrm>
          <a:prstGeom prst="line">
            <a:avLst/>
          </a:prstGeom>
          <a:ln w="9360">
            <a:solidFill>
              <a:srgbClr val="af3d36"/>
            </a:solidFill>
            <a:miter/>
            <a:headEnd len="med" type="oval" w="med"/>
          </a:ln>
        </p:spPr>
        <p:style>
          <a:lnRef idx="0"/>
          <a:fillRef idx="0"/>
          <a:effectRef idx="0"/>
          <a:fontRef idx="minor"/>
        </p:style>
      </p:sp>
      <p:sp>
        <p:nvSpPr>
          <p:cNvPr id="214" name="CustomShape 4"/>
          <p:cNvSpPr/>
          <p:nvPr/>
        </p:nvSpPr>
        <p:spPr>
          <a:xfrm>
            <a:off x="4962240" y="1372680"/>
            <a:ext cx="6924240" cy="455400"/>
          </a:xfrm>
          <a:prstGeom prst="rect">
            <a:avLst/>
          </a:prstGeom>
          <a:noFill/>
          <a:ln>
            <a:noFill/>
          </a:ln>
        </p:spPr>
        <p:style>
          <a:lnRef idx="0"/>
          <a:fillRef idx="0"/>
          <a:effectRef idx="0"/>
          <a:fontRef idx="minor"/>
        </p:style>
      </p:sp>
      <p:pic>
        <p:nvPicPr>
          <p:cNvPr id="215" name="" descr=""/>
          <p:cNvPicPr/>
          <p:nvPr/>
        </p:nvPicPr>
        <p:blipFill>
          <a:blip r:embed="rId1"/>
          <a:stretch/>
        </p:blipFill>
        <p:spPr>
          <a:xfrm>
            <a:off x="1189440" y="1554480"/>
            <a:ext cx="3565440" cy="3273480"/>
          </a:xfrm>
          <a:prstGeom prst="rect">
            <a:avLst/>
          </a:prstGeom>
          <a:ln>
            <a:noFill/>
          </a:ln>
        </p:spPr>
      </p:pic>
      <p:sp>
        <p:nvSpPr>
          <p:cNvPr id="216" name="CustomShape 5"/>
          <p:cNvSpPr/>
          <p:nvPr/>
        </p:nvSpPr>
        <p:spPr>
          <a:xfrm>
            <a:off x="5120640" y="2147400"/>
            <a:ext cx="3382560" cy="15094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Calibri"/>
                <a:ea typeface="DejaVu Sans"/>
              </a:rPr>
              <a:t>Biểu đồ RealTime các chỉ số được đánh giá. </a:t>
            </a:r>
            <a:endParaRPr b="0" lang="en-US" sz="2400" spc="-1" strike="noStrike">
              <a:latin typeface="Arial"/>
            </a:endParaRPr>
          </a:p>
        </p:txBody>
      </p:sp>
      <p:sp>
        <p:nvSpPr>
          <p:cNvPr id="217" name="TextShape 6"/>
          <p:cNvSpPr txBox="1"/>
          <p:nvPr/>
        </p:nvSpPr>
        <p:spPr>
          <a:xfrm>
            <a:off x="731520" y="1097280"/>
            <a:ext cx="3840480" cy="681480"/>
          </a:xfrm>
          <a:prstGeom prst="rect">
            <a:avLst/>
          </a:prstGeom>
          <a:noFill/>
          <a:ln>
            <a:noFill/>
          </a:ln>
        </p:spPr>
        <p:txBody>
          <a:bodyPr lIns="90000" rIns="90000" tIns="45000" bIns="45000"/>
          <a:p>
            <a:r>
              <a:rPr b="1" lang="en-US" sz="2000" spc="-1" strike="noStrike">
                <a:latin typeface="DejaVu Sans"/>
              </a:rPr>
              <a:t>Hiện thực ứng dụng </a:t>
            </a:r>
            <a:endParaRPr b="1" lang="en-US" sz="2000" spc="-1" strike="noStrike">
              <a:latin typeface="DejaVu Sans"/>
            </a:endParaRPr>
          </a:p>
        </p:txBody>
      </p:sp>
    </p:spTree>
  </p:cSld>
  <p:transition spd="slow">
    <p:push dir="u"/>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457200" y="270360"/>
            <a:ext cx="864000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400" spc="-1" strike="noStrike">
                <a:solidFill>
                  <a:srgbClr val="d9d9d9"/>
                </a:solidFill>
                <a:latin typeface="Calibri Light"/>
                <a:ea typeface="Lato Light"/>
              </a:rPr>
              <a:t>VI. Hiện thực giao diện  </a:t>
            </a:r>
            <a:endParaRPr b="0" lang="en-US" sz="4400" spc="-1" strike="noStrike">
              <a:latin typeface="Arial"/>
            </a:endParaRPr>
          </a:p>
        </p:txBody>
      </p:sp>
      <p:sp>
        <p:nvSpPr>
          <p:cNvPr id="219" name="CustomShape 2"/>
          <p:cNvSpPr/>
          <p:nvPr/>
        </p:nvSpPr>
        <p:spPr>
          <a:xfrm>
            <a:off x="503280" y="58428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VI. Hiện thực giao diện </a:t>
            </a:r>
            <a:endParaRPr b="0" lang="en-US" sz="2800" spc="-1" strike="noStrike">
              <a:latin typeface="Arial"/>
            </a:endParaRPr>
          </a:p>
        </p:txBody>
      </p:sp>
      <p:sp>
        <p:nvSpPr>
          <p:cNvPr id="220" name="Line 3"/>
          <p:cNvSpPr/>
          <p:nvPr/>
        </p:nvSpPr>
        <p:spPr>
          <a:xfrm>
            <a:off x="502920" y="585720"/>
            <a:ext cx="8282160" cy="360"/>
          </a:xfrm>
          <a:prstGeom prst="line">
            <a:avLst/>
          </a:prstGeom>
          <a:ln w="9360">
            <a:solidFill>
              <a:srgbClr val="af3d36"/>
            </a:solidFill>
            <a:miter/>
            <a:headEnd len="med" type="oval" w="med"/>
          </a:ln>
        </p:spPr>
        <p:style>
          <a:lnRef idx="0"/>
          <a:fillRef idx="0"/>
          <a:effectRef idx="0"/>
          <a:fontRef idx="minor"/>
        </p:style>
      </p:sp>
      <p:sp>
        <p:nvSpPr>
          <p:cNvPr id="221" name="CustomShape 4"/>
          <p:cNvSpPr/>
          <p:nvPr/>
        </p:nvSpPr>
        <p:spPr>
          <a:xfrm>
            <a:off x="4962240" y="1373040"/>
            <a:ext cx="6924240" cy="455400"/>
          </a:xfrm>
          <a:prstGeom prst="rect">
            <a:avLst/>
          </a:prstGeom>
          <a:noFill/>
          <a:ln>
            <a:noFill/>
          </a:ln>
        </p:spPr>
        <p:style>
          <a:lnRef idx="0"/>
          <a:fillRef idx="0"/>
          <a:effectRef idx="0"/>
          <a:fontRef idx="minor"/>
        </p:style>
      </p:sp>
      <p:sp>
        <p:nvSpPr>
          <p:cNvPr id="222" name="CustomShape 5"/>
          <p:cNvSpPr/>
          <p:nvPr/>
        </p:nvSpPr>
        <p:spPr>
          <a:xfrm>
            <a:off x="5120640" y="2147760"/>
            <a:ext cx="3382560" cy="15094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Calibri"/>
                <a:ea typeface="DejaVu Sans"/>
              </a:rPr>
              <a:t>Hiển thị thông tin chi tiết tại trạm được đo và khuyến cáo cho người dùng. </a:t>
            </a:r>
            <a:endParaRPr b="0" lang="en-US" sz="2400" spc="-1" strike="noStrike">
              <a:latin typeface="Arial"/>
            </a:endParaRPr>
          </a:p>
        </p:txBody>
      </p:sp>
      <p:pic>
        <p:nvPicPr>
          <p:cNvPr id="223" name="" descr=""/>
          <p:cNvPicPr/>
          <p:nvPr/>
        </p:nvPicPr>
        <p:blipFill>
          <a:blip r:embed="rId1"/>
          <a:stretch/>
        </p:blipFill>
        <p:spPr>
          <a:xfrm>
            <a:off x="640080" y="1129320"/>
            <a:ext cx="4318920" cy="3259800"/>
          </a:xfrm>
          <a:prstGeom prst="rect">
            <a:avLst/>
          </a:prstGeom>
          <a:ln>
            <a:noFill/>
          </a:ln>
        </p:spPr>
      </p:pic>
    </p:spTree>
  </p:cSld>
  <p:transition spd="slow">
    <p:push dir="u"/>
  </p:transition>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393120" y="225720"/>
            <a:ext cx="829296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000" spc="-1" strike="noStrike">
                <a:solidFill>
                  <a:srgbClr val="d9d9d9"/>
                </a:solidFill>
                <a:latin typeface="Calibri Light"/>
                <a:ea typeface="Lato Light"/>
              </a:rPr>
              <a:t>IV. Giải pháp dự báo </a:t>
            </a:r>
            <a:endParaRPr b="0" lang="en-US" sz="4000" spc="-1" strike="noStrike">
              <a:latin typeface="Arial"/>
            </a:endParaRPr>
          </a:p>
        </p:txBody>
      </p:sp>
      <p:sp>
        <p:nvSpPr>
          <p:cNvPr id="225" name="CustomShape 2"/>
          <p:cNvSpPr/>
          <p:nvPr/>
        </p:nvSpPr>
        <p:spPr>
          <a:xfrm>
            <a:off x="484560" y="54468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VII. Mô hình dự báo </a:t>
            </a:r>
            <a:endParaRPr b="0" lang="en-US" sz="2800" spc="-1" strike="noStrike">
              <a:latin typeface="Arial"/>
            </a:endParaRPr>
          </a:p>
        </p:txBody>
      </p:sp>
      <p:sp>
        <p:nvSpPr>
          <p:cNvPr id="226" name="Line 3"/>
          <p:cNvSpPr/>
          <p:nvPr/>
        </p:nvSpPr>
        <p:spPr>
          <a:xfrm>
            <a:off x="484200" y="546120"/>
            <a:ext cx="8282160" cy="360"/>
          </a:xfrm>
          <a:prstGeom prst="line">
            <a:avLst/>
          </a:prstGeom>
          <a:ln w="9360">
            <a:solidFill>
              <a:srgbClr val="af3d36"/>
            </a:solidFill>
            <a:miter/>
            <a:headEnd len="med" type="oval" w="med"/>
          </a:ln>
        </p:spPr>
        <p:style>
          <a:lnRef idx="0"/>
          <a:fillRef idx="0"/>
          <a:effectRef idx="0"/>
          <a:fontRef idx="minor"/>
        </p:style>
      </p:sp>
      <p:sp>
        <p:nvSpPr>
          <p:cNvPr id="227" name="CustomShape 4"/>
          <p:cNvSpPr/>
          <p:nvPr/>
        </p:nvSpPr>
        <p:spPr>
          <a:xfrm>
            <a:off x="506520" y="1188720"/>
            <a:ext cx="7905240" cy="620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DejaVu Sans"/>
                <a:ea typeface="DejaVu Sans"/>
              </a:rPr>
              <a:t>Áp dụng giải thuật Recurrent Neural Network để  giải quyết bài toán dự đoán giá trị của các chỉ số </a:t>
            </a:r>
            <a:endParaRPr b="0" lang="en-US" sz="1800" spc="-1" strike="noStrike">
              <a:latin typeface="Arial"/>
            </a:endParaRPr>
          </a:p>
        </p:txBody>
      </p:sp>
      <p:pic>
        <p:nvPicPr>
          <p:cNvPr id="228" name="" descr=""/>
          <p:cNvPicPr/>
          <p:nvPr/>
        </p:nvPicPr>
        <p:blipFill>
          <a:blip r:embed="rId1"/>
          <a:stretch/>
        </p:blipFill>
        <p:spPr>
          <a:xfrm>
            <a:off x="977040" y="1920240"/>
            <a:ext cx="7343280" cy="2917080"/>
          </a:xfrm>
          <a:prstGeom prst="rect">
            <a:avLst/>
          </a:prstGeom>
          <a:ln>
            <a:noFill/>
          </a:ln>
        </p:spPr>
      </p:pic>
    </p:spTree>
  </p:cSld>
  <p:transition spd="slow">
    <p:push dir="u"/>
  </p:transition>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393480" y="225720"/>
            <a:ext cx="829296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000" spc="-1" strike="noStrike">
                <a:solidFill>
                  <a:srgbClr val="d9d9d9"/>
                </a:solidFill>
                <a:latin typeface="Calibri Light"/>
                <a:ea typeface="Lato Light"/>
              </a:rPr>
              <a:t>IV. Giải pháp dự báo </a:t>
            </a:r>
            <a:endParaRPr b="0" lang="en-US" sz="4000" spc="-1" strike="noStrike">
              <a:latin typeface="Arial"/>
            </a:endParaRPr>
          </a:p>
        </p:txBody>
      </p:sp>
      <p:sp>
        <p:nvSpPr>
          <p:cNvPr id="230" name="CustomShape 2"/>
          <p:cNvSpPr/>
          <p:nvPr/>
        </p:nvSpPr>
        <p:spPr>
          <a:xfrm>
            <a:off x="484920" y="54468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IV.  Giải pháp dự báo </a:t>
            </a:r>
            <a:endParaRPr b="0" lang="en-US" sz="2800" spc="-1" strike="noStrike">
              <a:latin typeface="Arial"/>
            </a:endParaRPr>
          </a:p>
        </p:txBody>
      </p:sp>
      <p:sp>
        <p:nvSpPr>
          <p:cNvPr id="231" name="Line 3"/>
          <p:cNvSpPr/>
          <p:nvPr/>
        </p:nvSpPr>
        <p:spPr>
          <a:xfrm>
            <a:off x="484560" y="546120"/>
            <a:ext cx="8282160" cy="360"/>
          </a:xfrm>
          <a:prstGeom prst="line">
            <a:avLst/>
          </a:prstGeom>
          <a:ln w="9360">
            <a:solidFill>
              <a:srgbClr val="af3d36"/>
            </a:solidFill>
            <a:miter/>
            <a:headEnd len="med" type="oval" w="med"/>
          </a:ln>
        </p:spPr>
        <p:style>
          <a:lnRef idx="0"/>
          <a:fillRef idx="0"/>
          <a:effectRef idx="0"/>
          <a:fontRef idx="minor"/>
        </p:style>
      </p:sp>
      <p:sp>
        <p:nvSpPr>
          <p:cNvPr id="232" name="CustomShape 4"/>
          <p:cNvSpPr/>
          <p:nvPr/>
        </p:nvSpPr>
        <p:spPr>
          <a:xfrm>
            <a:off x="506880" y="1188720"/>
            <a:ext cx="7905240" cy="620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DejaVu Sans"/>
                <a:ea typeface="DejaVu Sans"/>
              </a:rPr>
              <a:t>Áp dụng giải thuật Recurrent Neural Network để  giải quyết bài toán dự đoán giá trị của các chỉ số </a:t>
            </a:r>
            <a:endParaRPr b="0" lang="en-US" sz="1800" spc="-1" strike="noStrike">
              <a:latin typeface="Arial"/>
            </a:endParaRPr>
          </a:p>
        </p:txBody>
      </p:sp>
      <p:pic>
        <p:nvPicPr>
          <p:cNvPr id="233" name="" descr=""/>
          <p:cNvPicPr/>
          <p:nvPr/>
        </p:nvPicPr>
        <p:blipFill>
          <a:blip r:embed="rId1"/>
          <a:stretch/>
        </p:blipFill>
        <p:spPr>
          <a:xfrm>
            <a:off x="977400" y="1737360"/>
            <a:ext cx="7343280" cy="2917080"/>
          </a:xfrm>
          <a:prstGeom prst="rect">
            <a:avLst/>
          </a:prstGeom>
          <a:ln>
            <a:noFill/>
          </a:ln>
        </p:spPr>
      </p:pic>
    </p:spTree>
  </p:cSld>
  <p:transition spd="slow">
    <p:push dir="u"/>
  </p:transition>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93840" y="225720"/>
            <a:ext cx="829296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000" spc="-1" strike="noStrike">
                <a:solidFill>
                  <a:srgbClr val="d9d9d9"/>
                </a:solidFill>
                <a:latin typeface="Calibri Light"/>
                <a:ea typeface="Lato Light"/>
              </a:rPr>
              <a:t>IV. Giải pháp dự báo </a:t>
            </a:r>
            <a:endParaRPr b="0" lang="en-US" sz="4000" spc="-1" strike="noStrike">
              <a:latin typeface="Arial"/>
            </a:endParaRPr>
          </a:p>
        </p:txBody>
      </p:sp>
      <p:sp>
        <p:nvSpPr>
          <p:cNvPr id="235" name="CustomShape 2"/>
          <p:cNvSpPr/>
          <p:nvPr/>
        </p:nvSpPr>
        <p:spPr>
          <a:xfrm>
            <a:off x="485280" y="54468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IV.  Giải pháp dự báo </a:t>
            </a:r>
            <a:endParaRPr b="0" lang="en-US" sz="2800" spc="-1" strike="noStrike">
              <a:latin typeface="Arial"/>
            </a:endParaRPr>
          </a:p>
        </p:txBody>
      </p:sp>
      <p:sp>
        <p:nvSpPr>
          <p:cNvPr id="236" name="Line 3"/>
          <p:cNvSpPr/>
          <p:nvPr/>
        </p:nvSpPr>
        <p:spPr>
          <a:xfrm>
            <a:off x="484920" y="546120"/>
            <a:ext cx="8282160" cy="360"/>
          </a:xfrm>
          <a:prstGeom prst="line">
            <a:avLst/>
          </a:prstGeom>
          <a:ln w="9360">
            <a:solidFill>
              <a:srgbClr val="af3d36"/>
            </a:solidFill>
            <a:miter/>
            <a:headEnd len="med" type="oval" w="med"/>
          </a:ln>
        </p:spPr>
        <p:style>
          <a:lnRef idx="0"/>
          <a:fillRef idx="0"/>
          <a:effectRef idx="0"/>
          <a:fontRef idx="minor"/>
        </p:style>
      </p:sp>
      <p:sp>
        <p:nvSpPr>
          <p:cNvPr id="237" name="CustomShape 4"/>
          <p:cNvSpPr/>
          <p:nvPr/>
        </p:nvSpPr>
        <p:spPr>
          <a:xfrm>
            <a:off x="507240" y="1188720"/>
            <a:ext cx="7905240" cy="620280"/>
          </a:xfrm>
          <a:prstGeom prst="rect">
            <a:avLst/>
          </a:prstGeom>
          <a:noFill/>
          <a:ln>
            <a:noFill/>
          </a:ln>
        </p:spPr>
        <p:style>
          <a:lnRef idx="0"/>
          <a:fillRef idx="0"/>
          <a:effectRef idx="0"/>
          <a:fontRef idx="minor"/>
        </p:style>
      </p:sp>
      <p:pic>
        <p:nvPicPr>
          <p:cNvPr id="238" name="" descr=""/>
          <p:cNvPicPr/>
          <p:nvPr/>
        </p:nvPicPr>
        <p:blipFill>
          <a:blip r:embed="rId1"/>
          <a:stretch/>
        </p:blipFill>
        <p:spPr>
          <a:xfrm>
            <a:off x="1752840" y="1669680"/>
            <a:ext cx="5745240" cy="2902320"/>
          </a:xfrm>
          <a:prstGeom prst="rect">
            <a:avLst/>
          </a:prstGeom>
          <a:ln>
            <a:noFill/>
          </a:ln>
        </p:spPr>
      </p:pic>
      <p:sp>
        <p:nvSpPr>
          <p:cNvPr id="239" name="TextShape 5"/>
          <p:cNvSpPr txBox="1"/>
          <p:nvPr/>
        </p:nvSpPr>
        <p:spPr>
          <a:xfrm>
            <a:off x="914400" y="1097280"/>
            <a:ext cx="2468880" cy="385920"/>
          </a:xfrm>
          <a:prstGeom prst="rect">
            <a:avLst/>
          </a:prstGeom>
          <a:noFill/>
          <a:ln>
            <a:noFill/>
          </a:ln>
        </p:spPr>
        <p:txBody>
          <a:bodyPr lIns="90000" rIns="90000" tIns="45000" bIns="45000"/>
          <a:p>
            <a:r>
              <a:rPr b="1" lang="en-US" sz="2000" spc="-1" strike="noStrike">
                <a:latin typeface="DejaVu Sans"/>
              </a:rPr>
              <a:t>Mô hình dự báo </a:t>
            </a:r>
            <a:endParaRPr b="1" lang="en-US" sz="2000" spc="-1" strike="noStrike">
              <a:latin typeface="DejaVu Sans"/>
            </a:endParaRPr>
          </a:p>
        </p:txBody>
      </p:sp>
    </p:spTree>
  </p:cSld>
  <p:transition spd="slow">
    <p:push dir="u"/>
  </p:transition>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94200" y="225720"/>
            <a:ext cx="829296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000" spc="-1" strike="noStrike">
                <a:solidFill>
                  <a:srgbClr val="d9d9d9"/>
                </a:solidFill>
                <a:latin typeface="Calibri Light"/>
                <a:ea typeface="Lato Light"/>
              </a:rPr>
              <a:t>IV. Giải pháp dự báo </a:t>
            </a:r>
            <a:endParaRPr b="0" lang="en-US" sz="4000" spc="-1" strike="noStrike">
              <a:latin typeface="Arial"/>
            </a:endParaRPr>
          </a:p>
        </p:txBody>
      </p:sp>
      <p:sp>
        <p:nvSpPr>
          <p:cNvPr id="241" name="CustomShape 2"/>
          <p:cNvSpPr/>
          <p:nvPr/>
        </p:nvSpPr>
        <p:spPr>
          <a:xfrm>
            <a:off x="485640" y="54468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IV.  Giải pháp dự báo </a:t>
            </a:r>
            <a:endParaRPr b="0" lang="en-US" sz="2800" spc="-1" strike="noStrike">
              <a:latin typeface="Arial"/>
            </a:endParaRPr>
          </a:p>
        </p:txBody>
      </p:sp>
      <p:sp>
        <p:nvSpPr>
          <p:cNvPr id="242" name="Line 3"/>
          <p:cNvSpPr/>
          <p:nvPr/>
        </p:nvSpPr>
        <p:spPr>
          <a:xfrm>
            <a:off x="485280" y="546120"/>
            <a:ext cx="8282160" cy="360"/>
          </a:xfrm>
          <a:prstGeom prst="line">
            <a:avLst/>
          </a:prstGeom>
          <a:ln w="9360">
            <a:solidFill>
              <a:srgbClr val="af3d36"/>
            </a:solidFill>
            <a:miter/>
            <a:headEnd len="med" type="oval" w="med"/>
          </a:ln>
        </p:spPr>
        <p:style>
          <a:lnRef idx="0"/>
          <a:fillRef idx="0"/>
          <a:effectRef idx="0"/>
          <a:fontRef idx="minor"/>
        </p:style>
      </p:sp>
      <p:sp>
        <p:nvSpPr>
          <p:cNvPr id="243" name="CustomShape 4"/>
          <p:cNvSpPr/>
          <p:nvPr/>
        </p:nvSpPr>
        <p:spPr>
          <a:xfrm>
            <a:off x="507600" y="1188720"/>
            <a:ext cx="7905240" cy="620280"/>
          </a:xfrm>
          <a:prstGeom prst="rect">
            <a:avLst/>
          </a:prstGeom>
          <a:noFill/>
          <a:ln>
            <a:noFill/>
          </a:ln>
        </p:spPr>
        <p:style>
          <a:lnRef idx="0"/>
          <a:fillRef idx="0"/>
          <a:effectRef idx="0"/>
          <a:fontRef idx="minor"/>
        </p:style>
      </p:sp>
      <p:sp>
        <p:nvSpPr>
          <p:cNvPr id="244" name="TextShape 5"/>
          <p:cNvSpPr txBox="1"/>
          <p:nvPr/>
        </p:nvSpPr>
        <p:spPr>
          <a:xfrm>
            <a:off x="914400" y="1024920"/>
            <a:ext cx="6583680" cy="977040"/>
          </a:xfrm>
          <a:prstGeom prst="rect">
            <a:avLst/>
          </a:prstGeom>
          <a:noFill/>
          <a:ln>
            <a:noFill/>
          </a:ln>
        </p:spPr>
        <p:txBody>
          <a:bodyPr lIns="90000" rIns="90000" tIns="45000" bIns="45000"/>
          <a:p>
            <a:r>
              <a:rPr b="0" lang="en-US" sz="2000" spc="-1" strike="noStrike">
                <a:latin typeface="DejaVu Sans"/>
              </a:rPr>
              <a:t>Dữ liệu mẫu được sử dụng: Dữ liệu của Tp Madrid, Tây Ban Nha, 2015</a:t>
            </a:r>
            <a:endParaRPr b="0" lang="en-US" sz="2000" spc="-1" strike="noStrike">
              <a:latin typeface="DejaVu Sans"/>
            </a:endParaRPr>
          </a:p>
          <a:p>
            <a:endParaRPr b="0" lang="en-US" sz="2000" spc="-1" strike="noStrike">
              <a:latin typeface="DejaVu Sans"/>
            </a:endParaRPr>
          </a:p>
        </p:txBody>
      </p:sp>
      <p:pic>
        <p:nvPicPr>
          <p:cNvPr id="245" name="" descr=""/>
          <p:cNvPicPr/>
          <p:nvPr/>
        </p:nvPicPr>
        <p:blipFill>
          <a:blip r:embed="rId1"/>
          <a:stretch/>
        </p:blipFill>
        <p:spPr>
          <a:xfrm>
            <a:off x="1280160" y="1645920"/>
            <a:ext cx="7223760" cy="3338280"/>
          </a:xfrm>
          <a:prstGeom prst="rect">
            <a:avLst/>
          </a:prstGeom>
          <a:ln>
            <a:noFill/>
          </a:ln>
        </p:spPr>
      </p:pic>
    </p:spTree>
  </p:cSld>
  <p:transition spd="slow">
    <p:push dir="u"/>
  </p:transition>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394200" y="225720"/>
            <a:ext cx="829296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000" spc="-1" strike="noStrike">
                <a:solidFill>
                  <a:srgbClr val="d9d9d9"/>
                </a:solidFill>
                <a:latin typeface="Calibri Light"/>
                <a:ea typeface="Lato Light"/>
              </a:rPr>
              <a:t>V. Giải pháp dự báo </a:t>
            </a:r>
            <a:endParaRPr b="0" lang="en-US" sz="4000" spc="-1" strike="noStrike">
              <a:latin typeface="Arial"/>
            </a:endParaRPr>
          </a:p>
        </p:txBody>
      </p:sp>
      <p:sp>
        <p:nvSpPr>
          <p:cNvPr id="247" name="CustomShape 2"/>
          <p:cNvSpPr/>
          <p:nvPr/>
        </p:nvSpPr>
        <p:spPr>
          <a:xfrm>
            <a:off x="485640" y="54468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V.  Giải pháp dự báo </a:t>
            </a:r>
            <a:endParaRPr b="0" lang="en-US" sz="2800" spc="-1" strike="noStrike">
              <a:latin typeface="Arial"/>
            </a:endParaRPr>
          </a:p>
        </p:txBody>
      </p:sp>
      <p:sp>
        <p:nvSpPr>
          <p:cNvPr id="248" name="Line 3"/>
          <p:cNvSpPr/>
          <p:nvPr/>
        </p:nvSpPr>
        <p:spPr>
          <a:xfrm>
            <a:off x="485280" y="546120"/>
            <a:ext cx="8282160" cy="360"/>
          </a:xfrm>
          <a:prstGeom prst="line">
            <a:avLst/>
          </a:prstGeom>
          <a:ln w="9360">
            <a:solidFill>
              <a:srgbClr val="af3d36"/>
            </a:solidFill>
            <a:miter/>
            <a:headEnd len="med" type="oval" w="med"/>
          </a:ln>
        </p:spPr>
        <p:style>
          <a:lnRef idx="0"/>
          <a:fillRef idx="0"/>
          <a:effectRef idx="0"/>
          <a:fontRef idx="minor"/>
        </p:style>
      </p:sp>
      <p:sp>
        <p:nvSpPr>
          <p:cNvPr id="249" name="CustomShape 4"/>
          <p:cNvSpPr/>
          <p:nvPr/>
        </p:nvSpPr>
        <p:spPr>
          <a:xfrm>
            <a:off x="507600" y="1188720"/>
            <a:ext cx="7905240" cy="620280"/>
          </a:xfrm>
          <a:prstGeom prst="rect">
            <a:avLst/>
          </a:prstGeom>
          <a:noFill/>
          <a:ln>
            <a:noFill/>
          </a:ln>
        </p:spPr>
        <p:style>
          <a:lnRef idx="0"/>
          <a:fillRef idx="0"/>
          <a:effectRef idx="0"/>
          <a:fontRef idx="minor"/>
        </p:style>
      </p:sp>
      <p:sp>
        <p:nvSpPr>
          <p:cNvPr id="250" name="TextShape 5"/>
          <p:cNvSpPr txBox="1"/>
          <p:nvPr/>
        </p:nvSpPr>
        <p:spPr>
          <a:xfrm>
            <a:off x="914760" y="1097280"/>
            <a:ext cx="7223400" cy="1272600"/>
          </a:xfrm>
          <a:prstGeom prst="rect">
            <a:avLst/>
          </a:prstGeom>
          <a:noFill/>
          <a:ln>
            <a:noFill/>
          </a:ln>
        </p:spPr>
        <p:txBody>
          <a:bodyPr lIns="90000" rIns="90000" tIns="45000" bIns="45000"/>
          <a:p>
            <a:r>
              <a:rPr b="0" lang="en-US" sz="2000" spc="-1" strike="noStrike">
                <a:latin typeface="DejaVu Sans"/>
              </a:rPr>
              <a:t>Áp dụng giải thuật sử dụng thư viện BrainJS </a:t>
            </a:r>
            <a:endParaRPr b="0" lang="en-US" sz="2000" spc="-1" strike="noStrike">
              <a:latin typeface="DejaVu Sans"/>
            </a:endParaRPr>
          </a:p>
        </p:txBody>
      </p:sp>
      <p:pic>
        <p:nvPicPr>
          <p:cNvPr id="251" name="" descr=""/>
          <p:cNvPicPr/>
          <p:nvPr/>
        </p:nvPicPr>
        <p:blipFill>
          <a:blip r:embed="rId1"/>
          <a:stretch/>
        </p:blipFill>
        <p:spPr>
          <a:xfrm>
            <a:off x="3835440" y="1521000"/>
            <a:ext cx="4759920" cy="2410920"/>
          </a:xfrm>
          <a:prstGeom prst="rect">
            <a:avLst/>
          </a:prstGeom>
          <a:ln>
            <a:noFill/>
          </a:ln>
        </p:spPr>
      </p:pic>
      <p:sp>
        <p:nvSpPr>
          <p:cNvPr id="252" name="TextShape 6"/>
          <p:cNvSpPr txBox="1"/>
          <p:nvPr/>
        </p:nvSpPr>
        <p:spPr>
          <a:xfrm>
            <a:off x="914760" y="1645920"/>
            <a:ext cx="2742840" cy="1370160"/>
          </a:xfrm>
          <a:prstGeom prst="rect">
            <a:avLst/>
          </a:prstGeom>
          <a:noFill/>
          <a:ln>
            <a:noFill/>
          </a:ln>
        </p:spPr>
        <p:txBody>
          <a:bodyPr lIns="90000" rIns="90000" tIns="45000" bIns="45000"/>
          <a:p>
            <a:r>
              <a:rPr b="0" lang="en-US" sz="1800" spc="-1" strike="noStrike">
                <a:latin typeface="Arial"/>
              </a:rPr>
              <a:t>Với kích thước dữ liệu là  200</a:t>
            </a:r>
            <a:endParaRPr b="0" lang="en-US" sz="1800" spc="-1" strike="noStrike">
              <a:latin typeface="Arial"/>
            </a:endParaRPr>
          </a:p>
          <a:p>
            <a:r>
              <a:rPr b="0" lang="en-US" sz="1800" spc="-1" strike="noStrike">
                <a:latin typeface="Arial"/>
              </a:rPr>
              <a:t>Số lần lặp là 600</a:t>
            </a:r>
            <a:endParaRPr b="0" lang="en-US" sz="1800" spc="-1" strike="noStrike">
              <a:latin typeface="Arial"/>
            </a:endParaRPr>
          </a:p>
          <a:p>
            <a:r>
              <a:rPr b="0" lang="en-US" sz="1800" spc="-1" strike="noStrike">
                <a:latin typeface="Arial"/>
              </a:rPr>
              <a:t>Số lớp ẩn giữa input và output là 3</a:t>
            </a:r>
            <a:endParaRPr b="0" lang="en-US" sz="1800" spc="-1" strike="noStrike">
              <a:latin typeface="Arial"/>
            </a:endParaRPr>
          </a:p>
        </p:txBody>
      </p:sp>
      <p:sp>
        <p:nvSpPr>
          <p:cNvPr id="253" name="TextShape 7"/>
          <p:cNvSpPr txBox="1"/>
          <p:nvPr/>
        </p:nvSpPr>
        <p:spPr>
          <a:xfrm>
            <a:off x="3931920" y="4114800"/>
            <a:ext cx="4663440" cy="346320"/>
          </a:xfrm>
          <a:prstGeom prst="rect">
            <a:avLst/>
          </a:prstGeom>
          <a:noFill/>
          <a:ln>
            <a:noFill/>
          </a:ln>
        </p:spPr>
        <p:txBody>
          <a:bodyPr lIns="90000" rIns="90000" tIns="45000" bIns="45000"/>
          <a:p>
            <a:r>
              <a:rPr b="0" lang="en-US" sz="1800" spc="-1" strike="noStrike">
                <a:latin typeface="Arial"/>
              </a:rPr>
              <a:t>Đoạn code hiện thực RRN </a:t>
            </a:r>
            <a:endParaRPr b="0" lang="en-US" sz="1800" spc="-1" strike="noStrike">
              <a:latin typeface="Arial"/>
            </a:endParaRPr>
          </a:p>
        </p:txBody>
      </p:sp>
    </p:spTree>
  </p:cSld>
  <p:transition spd="slow">
    <p:push dir="u"/>
  </p:transition>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457200" y="274320"/>
            <a:ext cx="637848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000" spc="-1" strike="noStrike">
                <a:solidFill>
                  <a:srgbClr val="d9d9d9"/>
                </a:solidFill>
                <a:latin typeface="DejaVu Sans"/>
                <a:ea typeface="Lato Light"/>
              </a:rPr>
              <a:t>VI. Kết quả đạt được </a:t>
            </a:r>
            <a:endParaRPr b="0" lang="en-US" sz="4000" spc="-1" strike="noStrike">
              <a:latin typeface="DejaVu Sans"/>
            </a:endParaRPr>
          </a:p>
        </p:txBody>
      </p:sp>
      <p:sp>
        <p:nvSpPr>
          <p:cNvPr id="255" name="CustomShape 2"/>
          <p:cNvSpPr/>
          <p:nvPr/>
        </p:nvSpPr>
        <p:spPr>
          <a:xfrm>
            <a:off x="503280" y="58824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VI. Kết quả đã đạt được</a:t>
            </a:r>
            <a:endParaRPr b="0" lang="en-US" sz="2800" spc="-1" strike="noStrike">
              <a:latin typeface="Arial"/>
            </a:endParaRPr>
          </a:p>
          <a:p>
            <a:pPr>
              <a:lnSpc>
                <a:spcPct val="90000"/>
              </a:lnSpc>
              <a:spcBef>
                <a:spcPts val="751"/>
              </a:spcBef>
            </a:pPr>
            <a:endParaRPr b="0" lang="en-US" sz="2800" spc="-1" strike="noStrike">
              <a:latin typeface="Arial"/>
            </a:endParaRPr>
          </a:p>
        </p:txBody>
      </p:sp>
      <p:sp>
        <p:nvSpPr>
          <p:cNvPr id="256" name="Line 3"/>
          <p:cNvSpPr/>
          <p:nvPr/>
        </p:nvSpPr>
        <p:spPr>
          <a:xfrm>
            <a:off x="502920" y="589680"/>
            <a:ext cx="8282160" cy="360"/>
          </a:xfrm>
          <a:prstGeom prst="line">
            <a:avLst/>
          </a:prstGeom>
          <a:ln w="9360">
            <a:solidFill>
              <a:srgbClr val="af3d36"/>
            </a:solidFill>
            <a:miter/>
            <a:headEnd len="med" type="oval" w="med"/>
          </a:ln>
        </p:spPr>
        <p:style>
          <a:lnRef idx="0"/>
          <a:fillRef idx="0"/>
          <a:effectRef idx="0"/>
          <a:fontRef idx="minor"/>
        </p:style>
      </p:sp>
      <p:sp>
        <p:nvSpPr>
          <p:cNvPr id="257" name="CustomShape 4"/>
          <p:cNvSpPr/>
          <p:nvPr/>
        </p:nvSpPr>
        <p:spPr>
          <a:xfrm>
            <a:off x="384120" y="4755960"/>
            <a:ext cx="8393400" cy="455400"/>
          </a:xfrm>
          <a:prstGeom prst="rect">
            <a:avLst/>
          </a:prstGeom>
          <a:noFill/>
          <a:ln>
            <a:noFill/>
          </a:ln>
        </p:spPr>
        <p:style>
          <a:lnRef idx="0"/>
          <a:fillRef idx="0"/>
          <a:effectRef idx="0"/>
          <a:fontRef idx="minor"/>
        </p:style>
      </p:sp>
      <p:sp>
        <p:nvSpPr>
          <p:cNvPr id="258" name="CustomShape 5"/>
          <p:cNvSpPr/>
          <p:nvPr/>
        </p:nvSpPr>
        <p:spPr>
          <a:xfrm>
            <a:off x="548640" y="1098720"/>
            <a:ext cx="7954560" cy="32842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DejaVu Sans"/>
                <a:ea typeface="DejaVu Sans"/>
              </a:rPr>
              <a:t>- Xây dựng được hệ thống giám sát với module phần cứng ESP 8266 và các sensor. </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DejaVu Sans"/>
                <a:ea typeface="DejaVu Sans"/>
              </a:rPr>
              <a:t>- Hiện thực ứng dụng sử dụng Nodejs + Mongodb phần server và ReactJS ở front-end.</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DejaVu Sans"/>
                <a:ea typeface="DejaVu Sans"/>
              </a:rPr>
              <a:t>- Tích hợp giải thuật Recurrent Neural Network vào ứng dụng để  dự đoán các chỉ số trong tương lai. </a:t>
            </a:r>
            <a:endParaRPr b="0" lang="en-US" sz="2400" spc="-1" strike="noStrike">
              <a:latin typeface="Arial"/>
            </a:endParaRPr>
          </a:p>
        </p:txBody>
      </p:sp>
    </p:spTree>
  </p:cSld>
  <p:transition spd="slow">
    <p:push dir="u"/>
  </p:transition>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388080" y="317880"/>
            <a:ext cx="436680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000" spc="-1" strike="noStrike">
                <a:solidFill>
                  <a:srgbClr val="d9d9d9"/>
                </a:solidFill>
                <a:latin typeface="DejaVu Sans"/>
                <a:ea typeface="Lato Light"/>
              </a:rPr>
              <a:t>VI. Đánh giá </a:t>
            </a:r>
            <a:endParaRPr b="0" lang="en-US" sz="4000" spc="-1" strike="noStrike">
              <a:latin typeface="DejaVu Sans"/>
            </a:endParaRPr>
          </a:p>
        </p:txBody>
      </p:sp>
      <p:sp>
        <p:nvSpPr>
          <p:cNvPr id="260" name="CustomShape 2"/>
          <p:cNvSpPr/>
          <p:nvPr/>
        </p:nvSpPr>
        <p:spPr>
          <a:xfrm>
            <a:off x="503280" y="54396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VII. Đánh giá </a:t>
            </a:r>
            <a:endParaRPr b="0" lang="en-US" sz="2800" spc="-1" strike="noStrike">
              <a:latin typeface="Arial"/>
            </a:endParaRPr>
          </a:p>
          <a:p>
            <a:pPr>
              <a:lnSpc>
                <a:spcPct val="90000"/>
              </a:lnSpc>
              <a:spcBef>
                <a:spcPts val="751"/>
              </a:spcBef>
            </a:pPr>
            <a:endParaRPr b="0" lang="en-US" sz="2800" spc="-1" strike="noStrike">
              <a:latin typeface="Arial"/>
            </a:endParaRPr>
          </a:p>
        </p:txBody>
      </p:sp>
      <p:sp>
        <p:nvSpPr>
          <p:cNvPr id="261" name="Line 3"/>
          <p:cNvSpPr/>
          <p:nvPr/>
        </p:nvSpPr>
        <p:spPr>
          <a:xfrm>
            <a:off x="502920" y="545400"/>
            <a:ext cx="8282160" cy="360"/>
          </a:xfrm>
          <a:prstGeom prst="line">
            <a:avLst/>
          </a:prstGeom>
          <a:ln w="9360">
            <a:solidFill>
              <a:srgbClr val="af3d36"/>
            </a:solidFill>
            <a:miter/>
            <a:headEnd len="med" type="oval" w="med"/>
          </a:ln>
        </p:spPr>
        <p:style>
          <a:lnRef idx="0"/>
          <a:fillRef idx="0"/>
          <a:effectRef idx="0"/>
          <a:fontRef idx="minor"/>
        </p:style>
      </p:sp>
      <p:sp>
        <p:nvSpPr>
          <p:cNvPr id="262" name="CustomShape 4"/>
          <p:cNvSpPr/>
          <p:nvPr/>
        </p:nvSpPr>
        <p:spPr>
          <a:xfrm>
            <a:off x="384120" y="4711680"/>
            <a:ext cx="8393400" cy="455400"/>
          </a:xfrm>
          <a:prstGeom prst="rect">
            <a:avLst/>
          </a:prstGeom>
          <a:noFill/>
          <a:ln>
            <a:noFill/>
          </a:ln>
        </p:spPr>
        <p:style>
          <a:lnRef idx="0"/>
          <a:fillRef idx="0"/>
          <a:effectRef idx="0"/>
          <a:fontRef idx="minor"/>
        </p:style>
      </p:sp>
      <p:sp>
        <p:nvSpPr>
          <p:cNvPr id="263" name="CustomShape 5"/>
          <p:cNvSpPr/>
          <p:nvPr/>
        </p:nvSpPr>
        <p:spPr>
          <a:xfrm>
            <a:off x="548640" y="1054440"/>
            <a:ext cx="7954560" cy="32842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Font typeface="Wingdings" charset="2"/>
              <a:buChar char=""/>
            </a:pPr>
            <a:r>
              <a:rPr b="1" lang="en-US" sz="2400" spc="-1" strike="noStrike">
                <a:solidFill>
                  <a:srgbClr val="000000"/>
                </a:solidFill>
                <a:latin typeface="DejaVu Sans"/>
                <a:ea typeface="DejaVu Sans"/>
              </a:rPr>
              <a:t>Ưu điểm:</a:t>
            </a:r>
            <a:endParaRPr b="0" lang="en-US" sz="2400" spc="-1" strike="noStrike">
              <a:latin typeface="Arial"/>
            </a:endParaRPr>
          </a:p>
          <a:p>
            <a:pPr marL="216000" indent="-216000">
              <a:lnSpc>
                <a:spcPct val="100000"/>
              </a:lnSpc>
              <a:buClr>
                <a:srgbClr val="000000"/>
              </a:buClr>
              <a:buFont typeface="Wingdings" charset="2"/>
              <a:buChar char=""/>
            </a:pPr>
            <a:r>
              <a:rPr b="0" lang="en-US" sz="2400" spc="-1" strike="noStrike">
                <a:solidFill>
                  <a:srgbClr val="000000"/>
                </a:solidFill>
                <a:latin typeface="DejaVu Sans"/>
                <a:ea typeface="DejaVu Sans"/>
              </a:rPr>
              <a:t>- Bám sát nội dung đề tài </a:t>
            </a:r>
            <a:endParaRPr b="0" lang="en-US" sz="2400" spc="-1" strike="noStrike">
              <a:latin typeface="Arial"/>
            </a:endParaRPr>
          </a:p>
          <a:p>
            <a:pPr marL="216000" indent="-216000">
              <a:lnSpc>
                <a:spcPct val="100000"/>
              </a:lnSpc>
              <a:buClr>
                <a:srgbClr val="000000"/>
              </a:buClr>
              <a:buFont typeface="Wingdings" charset="2"/>
              <a:buChar char=""/>
            </a:pPr>
            <a:r>
              <a:rPr b="0" lang="en-US" sz="2400" spc="-1" strike="noStrike">
                <a:solidFill>
                  <a:srgbClr val="000000"/>
                </a:solidFill>
                <a:latin typeface="DejaVu Sans"/>
                <a:ea typeface="DejaVu Sans"/>
              </a:rPr>
              <a:t>- Áp dụng nhiều công nghệ mới vào xây dựng hệ thống.</a:t>
            </a:r>
            <a:endParaRPr b="0" lang="en-US" sz="2400" spc="-1" strike="noStrike">
              <a:latin typeface="Arial"/>
            </a:endParaRPr>
          </a:p>
          <a:p>
            <a:pPr marL="216000" indent="-216000">
              <a:lnSpc>
                <a:spcPct val="100000"/>
              </a:lnSpc>
              <a:buClr>
                <a:srgbClr val="000000"/>
              </a:buClr>
              <a:buFont typeface="Wingdings" charset="2"/>
              <a:buChar char=""/>
            </a:pPr>
            <a:r>
              <a:rPr b="0" lang="en-US" sz="2400" spc="-1" strike="noStrike">
                <a:solidFill>
                  <a:srgbClr val="000000"/>
                </a:solidFill>
                <a:latin typeface="DejaVu Sans"/>
                <a:ea typeface="DejaVu Sans"/>
              </a:rPr>
              <a:t>- Hệ thống được xây dựng có thể mở rộng </a:t>
            </a:r>
            <a:endParaRPr b="0" lang="en-US" sz="2400" spc="-1" strike="noStrike">
              <a:latin typeface="Arial"/>
            </a:endParaRPr>
          </a:p>
          <a:p>
            <a:pPr>
              <a:lnSpc>
                <a:spcPct val="100000"/>
              </a:lnSpc>
            </a:pPr>
            <a:endParaRPr b="0" lang="en-US" sz="2400" spc="-1" strike="noStrike">
              <a:latin typeface="Arial"/>
            </a:endParaRPr>
          </a:p>
          <a:p>
            <a:pPr marL="216000" indent="-216000">
              <a:lnSpc>
                <a:spcPct val="100000"/>
              </a:lnSpc>
              <a:buClr>
                <a:srgbClr val="000000"/>
              </a:buClr>
              <a:buFont typeface="Wingdings" charset="2"/>
              <a:buChar char=""/>
            </a:pPr>
            <a:r>
              <a:rPr b="1" lang="en-US" sz="2400" spc="-1" strike="noStrike">
                <a:solidFill>
                  <a:srgbClr val="000000"/>
                </a:solidFill>
                <a:latin typeface="DejaVu Sans"/>
                <a:ea typeface="DejaVu Sans"/>
              </a:rPr>
              <a:t>Khuyết điểm:</a:t>
            </a:r>
            <a:endParaRPr b="0" lang="en-US" sz="2400" spc="-1" strike="noStrike">
              <a:latin typeface="Arial"/>
            </a:endParaRPr>
          </a:p>
          <a:p>
            <a:pPr>
              <a:lnSpc>
                <a:spcPct val="100000"/>
              </a:lnSpc>
            </a:pPr>
            <a:r>
              <a:rPr b="0" lang="en-US" sz="2400" spc="-1" strike="noStrike">
                <a:solidFill>
                  <a:srgbClr val="000000"/>
                </a:solidFill>
                <a:latin typeface="DejaVu Sans"/>
                <a:ea typeface="DejaVu Sans"/>
              </a:rPr>
              <a:t>  </a:t>
            </a:r>
            <a:r>
              <a:rPr b="0" lang="en-US" sz="2400" spc="-1" strike="noStrike">
                <a:solidFill>
                  <a:srgbClr val="000000"/>
                </a:solidFill>
                <a:latin typeface="DejaVu Sans"/>
                <a:ea typeface="DejaVu Sans"/>
              </a:rPr>
              <a:t>- Chưa triển khai hệ thống vào thực tiễn. </a:t>
            </a:r>
            <a:endParaRPr b="0" lang="en-US" sz="2400" spc="-1" strike="noStrike">
              <a:latin typeface="Arial"/>
            </a:endParaRPr>
          </a:p>
          <a:p>
            <a:pPr>
              <a:lnSpc>
                <a:spcPct val="100000"/>
              </a:lnSpc>
            </a:pPr>
            <a:r>
              <a:rPr b="0" lang="en-US" sz="2400" spc="-1" strike="noStrike">
                <a:solidFill>
                  <a:srgbClr val="000000"/>
                </a:solidFill>
                <a:latin typeface="DejaVu Sans"/>
                <a:ea typeface="DejaVu Sans"/>
              </a:rPr>
              <a:t>  </a:t>
            </a:r>
            <a:r>
              <a:rPr b="0" lang="en-US" sz="2400" spc="-1" strike="noStrike">
                <a:solidFill>
                  <a:srgbClr val="000000"/>
                </a:solidFill>
                <a:latin typeface="DejaVu Sans"/>
                <a:ea typeface="DejaVu Sans"/>
              </a:rPr>
              <a:t>- Thời gian giới hạn và năng lực còn hạn chế nên      việc áp dụng machine learning chưa tốt.</a:t>
            </a:r>
            <a:endParaRPr b="0" lang="en-US" sz="2400" spc="-1" strike="noStrike">
              <a:latin typeface="Arial"/>
            </a:endParaRPr>
          </a:p>
          <a:p>
            <a:pPr>
              <a:lnSpc>
                <a:spcPct val="100000"/>
              </a:lnSpc>
            </a:pPr>
            <a:endParaRPr b="0" lang="en-US" sz="2400" spc="-1" strike="noStrike">
              <a:latin typeface="Arial"/>
            </a:endParaRPr>
          </a:p>
        </p:txBody>
      </p:sp>
    </p:spTree>
  </p:cSld>
  <p:transition spd="slow">
    <p:push dir="u"/>
  </p:transition>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11920" y="144360"/>
            <a:ext cx="4059000" cy="1037520"/>
          </a:xfrm>
          <a:prstGeom prst="rect">
            <a:avLst/>
          </a:prstGeom>
          <a:noFill/>
          <a:ln>
            <a:noFill/>
          </a:ln>
        </p:spPr>
        <p:style>
          <a:lnRef idx="0"/>
          <a:fillRef idx="0"/>
          <a:effectRef idx="0"/>
          <a:fontRef idx="minor"/>
        </p:style>
        <p:txBody>
          <a:bodyPr lIns="0" rIns="0" tIns="0" bIns="0"/>
          <a:p>
            <a:pPr>
              <a:lnSpc>
                <a:spcPct val="90000"/>
              </a:lnSpc>
              <a:spcBef>
                <a:spcPts val="751"/>
              </a:spcBef>
            </a:pPr>
            <a:r>
              <a:rPr b="1" lang="en-US" sz="4400" spc="-1" strike="noStrike">
                <a:solidFill>
                  <a:srgbClr val="d9d9d9"/>
                </a:solidFill>
                <a:latin typeface="Raleway Black"/>
                <a:ea typeface="Raleway Black"/>
              </a:rPr>
              <a:t>NỘI DUNG</a:t>
            </a:r>
            <a:endParaRPr b="0" lang="en-US" sz="4400" spc="-1" strike="noStrike">
              <a:latin typeface="Arial"/>
            </a:endParaRPr>
          </a:p>
        </p:txBody>
      </p:sp>
      <p:sp>
        <p:nvSpPr>
          <p:cNvPr id="159" name="CustomShape 2"/>
          <p:cNvSpPr/>
          <p:nvPr/>
        </p:nvSpPr>
        <p:spPr>
          <a:xfrm>
            <a:off x="511920" y="490320"/>
            <a:ext cx="5801040" cy="82116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400" spc="-1" strike="noStrike">
                <a:solidFill>
                  <a:srgbClr val="404040"/>
                </a:solidFill>
                <a:latin typeface="Raleway Black"/>
                <a:ea typeface="Raleway Black"/>
              </a:rPr>
              <a:t>NỘI DUNG</a:t>
            </a:r>
            <a:endParaRPr b="0" lang="en-US" sz="2400" spc="-1" strike="noStrike">
              <a:latin typeface="Arial"/>
            </a:endParaRPr>
          </a:p>
        </p:txBody>
      </p:sp>
      <p:sp>
        <p:nvSpPr>
          <p:cNvPr id="160" name="Line 3"/>
          <p:cNvSpPr/>
          <p:nvPr/>
        </p:nvSpPr>
        <p:spPr>
          <a:xfrm>
            <a:off x="511920" y="500400"/>
            <a:ext cx="6643080" cy="360"/>
          </a:xfrm>
          <a:prstGeom prst="line">
            <a:avLst/>
          </a:prstGeom>
          <a:ln w="9360">
            <a:solidFill>
              <a:srgbClr val="af3d36"/>
            </a:solidFill>
            <a:miter/>
            <a:headEnd len="med" type="oval" w="med"/>
          </a:ln>
        </p:spPr>
        <p:style>
          <a:lnRef idx="0"/>
          <a:fillRef idx="0"/>
          <a:effectRef idx="0"/>
          <a:fontRef idx="minor"/>
        </p:style>
      </p:sp>
      <p:sp>
        <p:nvSpPr>
          <p:cNvPr id="161" name="CustomShape 4"/>
          <p:cNvSpPr/>
          <p:nvPr/>
        </p:nvSpPr>
        <p:spPr>
          <a:xfrm>
            <a:off x="513360" y="858600"/>
            <a:ext cx="8117640" cy="3747240"/>
          </a:xfrm>
          <a:prstGeom prst="rect">
            <a:avLst/>
          </a:prstGeom>
          <a:noFill/>
          <a:ln>
            <a:noFill/>
          </a:ln>
        </p:spPr>
        <p:style>
          <a:lnRef idx="0"/>
          <a:fillRef idx="0"/>
          <a:effectRef idx="0"/>
          <a:fontRef idx="minor"/>
        </p:style>
        <p:txBody>
          <a:bodyPr lIns="90000" rIns="90000" tIns="45000" bIns="45000"/>
          <a:p>
            <a:pPr marL="514440" indent="-513360">
              <a:lnSpc>
                <a:spcPct val="150000"/>
              </a:lnSpc>
              <a:buClr>
                <a:srgbClr val="000000"/>
              </a:buClr>
              <a:buFont typeface="StarSymbol"/>
              <a:buAutoNum type="romanUcPeriod"/>
            </a:pPr>
            <a:r>
              <a:rPr b="0" lang="en-US" sz="2000" spc="-1" strike="noStrike">
                <a:solidFill>
                  <a:srgbClr val="000000"/>
                </a:solidFill>
                <a:latin typeface="DejaVu Sans"/>
                <a:ea typeface="DejaVu Sans"/>
              </a:rPr>
              <a:t>Lý do thực hiện đề tài</a:t>
            </a:r>
            <a:endParaRPr b="0" lang="en-US" sz="2000" spc="-1" strike="noStrike">
              <a:latin typeface="Arial"/>
            </a:endParaRPr>
          </a:p>
          <a:p>
            <a:pPr marL="514440" indent="-513360">
              <a:lnSpc>
                <a:spcPct val="150000"/>
              </a:lnSpc>
              <a:buClr>
                <a:srgbClr val="000000"/>
              </a:buClr>
              <a:buFont typeface="StarSymbol"/>
              <a:buAutoNum type="romanUcPeriod"/>
            </a:pPr>
            <a:r>
              <a:rPr b="0" lang="en-US" sz="2000" spc="-1" strike="noStrike">
                <a:solidFill>
                  <a:srgbClr val="000000"/>
                </a:solidFill>
                <a:latin typeface="DejaVu Sans"/>
                <a:ea typeface="DejaVu Sans"/>
              </a:rPr>
              <a:t>Phương pháp, đối tượng và phạm vi đề tài</a:t>
            </a:r>
            <a:endParaRPr b="0" lang="en-US" sz="2000" spc="-1" strike="noStrike">
              <a:latin typeface="Arial"/>
            </a:endParaRPr>
          </a:p>
          <a:p>
            <a:pPr marL="514440" indent="-513360">
              <a:lnSpc>
                <a:spcPct val="150000"/>
              </a:lnSpc>
              <a:buClr>
                <a:srgbClr val="000000"/>
              </a:buClr>
              <a:buFont typeface="StarSymbol"/>
              <a:buAutoNum type="romanUcPeriod"/>
            </a:pPr>
            <a:r>
              <a:rPr b="0" lang="en-US" sz="2000" spc="-1" strike="noStrike">
                <a:solidFill>
                  <a:srgbClr val="381b25"/>
                </a:solidFill>
                <a:latin typeface="DejaVu Sans"/>
                <a:ea typeface="Raleway Black"/>
              </a:rPr>
              <a:t> </a:t>
            </a:r>
            <a:r>
              <a:rPr b="0" lang="en-US" sz="2000" spc="-1" strike="noStrike">
                <a:solidFill>
                  <a:srgbClr val="381b25"/>
                </a:solidFill>
                <a:latin typeface="DejaVu Sans"/>
                <a:ea typeface="Raleway Black"/>
              </a:rPr>
              <a:t>Mô hình xây dựng ứng dụng </a:t>
            </a:r>
            <a:endParaRPr b="0" lang="en-US" sz="2000" spc="-1" strike="noStrike">
              <a:latin typeface="Arial"/>
            </a:endParaRPr>
          </a:p>
          <a:p>
            <a:pPr marL="514440" indent="-513360">
              <a:lnSpc>
                <a:spcPct val="150000"/>
              </a:lnSpc>
              <a:buClr>
                <a:srgbClr val="000000"/>
              </a:buClr>
              <a:buFont typeface="StarSymbol"/>
              <a:buAutoNum type="romanUcPeriod"/>
            </a:pPr>
            <a:r>
              <a:rPr b="0" lang="en-US" sz="2000" spc="-1" strike="noStrike">
                <a:solidFill>
                  <a:srgbClr val="381b25"/>
                </a:solidFill>
                <a:latin typeface="DejaVu Sans"/>
                <a:ea typeface="Raleway Black"/>
              </a:rPr>
              <a:t>Hiện thực</a:t>
            </a:r>
            <a:endParaRPr b="0" lang="en-US" sz="2000" spc="-1" strike="noStrike">
              <a:latin typeface="Arial"/>
            </a:endParaRPr>
          </a:p>
          <a:p>
            <a:pPr marL="514440" indent="-513360">
              <a:lnSpc>
                <a:spcPct val="150000"/>
              </a:lnSpc>
              <a:buClr>
                <a:srgbClr val="000000"/>
              </a:buClr>
              <a:buFont typeface="StarSymbol"/>
              <a:buAutoNum type="romanUcPeriod"/>
            </a:pPr>
            <a:r>
              <a:rPr b="0" lang="en-US" sz="2000" spc="-1" strike="noStrike">
                <a:solidFill>
                  <a:srgbClr val="381b25"/>
                </a:solidFill>
                <a:latin typeface="DejaVu Sans"/>
                <a:ea typeface="Raleway Black"/>
              </a:rPr>
              <a:t>Giải pháp dự báo </a:t>
            </a:r>
            <a:endParaRPr b="0" lang="en-US" sz="2000" spc="-1" strike="noStrike">
              <a:latin typeface="Arial"/>
            </a:endParaRPr>
          </a:p>
          <a:p>
            <a:pPr marL="514440" indent="-513360">
              <a:lnSpc>
                <a:spcPct val="150000"/>
              </a:lnSpc>
              <a:buClr>
                <a:srgbClr val="000000"/>
              </a:buClr>
              <a:buFont typeface="StarSymbol"/>
              <a:buAutoNum type="romanUcPeriod"/>
            </a:pPr>
            <a:r>
              <a:rPr b="0" lang="en-US" sz="2000" spc="-1" strike="noStrike">
                <a:solidFill>
                  <a:srgbClr val="381b25"/>
                </a:solidFill>
                <a:latin typeface="DejaVu Sans"/>
                <a:ea typeface="Raleway Black"/>
              </a:rPr>
              <a:t> </a:t>
            </a:r>
            <a:r>
              <a:rPr b="0" lang="en-US" sz="2000" spc="-1" strike="noStrike">
                <a:solidFill>
                  <a:srgbClr val="381b25"/>
                </a:solidFill>
                <a:latin typeface="DejaVu Sans"/>
                <a:ea typeface="Raleway Black"/>
              </a:rPr>
              <a:t>Kết quả đạt được</a:t>
            </a:r>
            <a:endParaRPr b="0" lang="en-US" sz="2000" spc="-1" strike="noStrike">
              <a:latin typeface="Arial"/>
            </a:endParaRPr>
          </a:p>
          <a:p>
            <a:pPr marL="514440" indent="-513360">
              <a:lnSpc>
                <a:spcPct val="150000"/>
              </a:lnSpc>
              <a:buClr>
                <a:srgbClr val="000000"/>
              </a:buClr>
              <a:buFont typeface="StarSymbol"/>
              <a:buAutoNum type="romanUcPeriod"/>
            </a:pPr>
            <a:r>
              <a:rPr b="0" lang="en-US" sz="2000" spc="-1" strike="noStrike">
                <a:solidFill>
                  <a:srgbClr val="381b25"/>
                </a:solidFill>
                <a:latin typeface="DejaVu Sans"/>
                <a:ea typeface="Raleway Black"/>
              </a:rPr>
              <a:t>Đánh giá </a:t>
            </a:r>
            <a:endParaRPr b="0" lang="en-US" sz="2000" spc="-1" strike="noStrike">
              <a:latin typeface="Arial"/>
            </a:endParaRPr>
          </a:p>
          <a:p>
            <a:pPr marL="514440" indent="-513360">
              <a:lnSpc>
                <a:spcPct val="150000"/>
              </a:lnSpc>
              <a:buClr>
                <a:srgbClr val="000000"/>
              </a:buClr>
              <a:buFont typeface="StarSymbol"/>
              <a:buAutoNum type="romanUcPeriod"/>
            </a:pPr>
            <a:r>
              <a:rPr b="0" lang="en-US" sz="2000" spc="-1" strike="noStrike">
                <a:solidFill>
                  <a:srgbClr val="381b25"/>
                </a:solidFill>
                <a:latin typeface="DejaVu Sans"/>
                <a:ea typeface="Raleway Black"/>
              </a:rPr>
              <a:t> </a:t>
            </a:r>
            <a:r>
              <a:rPr b="0" lang="en-US" sz="2000" spc="-1" strike="noStrike">
                <a:solidFill>
                  <a:srgbClr val="381b25"/>
                </a:solidFill>
                <a:latin typeface="DejaVu Sans"/>
                <a:ea typeface="Raleway Black"/>
              </a:rPr>
              <a:t>Hướng phát triển </a:t>
            </a:r>
            <a:endParaRPr b="0" lang="en-US" sz="2000" spc="-1" strike="noStrike">
              <a:latin typeface="Arial"/>
            </a:endParaRPr>
          </a:p>
          <a:p>
            <a:pPr>
              <a:lnSpc>
                <a:spcPct val="150000"/>
              </a:lnSpc>
            </a:pPr>
            <a:endParaRPr b="0" lang="en-US" sz="2000" spc="-1" strike="noStrike">
              <a:latin typeface="Arial"/>
            </a:endParaRPr>
          </a:p>
        </p:txBody>
      </p:sp>
    </p:spTree>
  </p:cSld>
  <p:transition spd="slow">
    <p:push dir="u"/>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511920" y="527760"/>
            <a:ext cx="780840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000" spc="-1" strike="noStrike">
                <a:solidFill>
                  <a:srgbClr val="d9d9d9"/>
                </a:solidFill>
                <a:latin typeface="DejaVu Sans"/>
                <a:ea typeface="Raleway Black"/>
              </a:rPr>
              <a:t>VIII. Hướng phát triển </a:t>
            </a:r>
            <a:endParaRPr b="0" lang="en-US" sz="4000" spc="-1" strike="noStrike">
              <a:latin typeface="Arial"/>
            </a:endParaRPr>
          </a:p>
        </p:txBody>
      </p:sp>
      <p:sp>
        <p:nvSpPr>
          <p:cNvPr id="265" name="CustomShape 2"/>
          <p:cNvSpPr/>
          <p:nvPr/>
        </p:nvSpPr>
        <p:spPr>
          <a:xfrm>
            <a:off x="503280" y="842760"/>
            <a:ext cx="7085520" cy="42228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VIII. Hướng phát triển </a:t>
            </a:r>
            <a:endParaRPr b="0" lang="en-US" sz="2800" spc="-1" strike="noStrike">
              <a:latin typeface="Arial"/>
            </a:endParaRPr>
          </a:p>
          <a:p>
            <a:pPr>
              <a:lnSpc>
                <a:spcPct val="90000"/>
              </a:lnSpc>
              <a:spcBef>
                <a:spcPts val="751"/>
              </a:spcBef>
            </a:pPr>
            <a:endParaRPr b="0" lang="en-US" sz="2800" spc="-1" strike="noStrike">
              <a:latin typeface="Arial"/>
            </a:endParaRPr>
          </a:p>
          <a:p>
            <a:pPr>
              <a:lnSpc>
                <a:spcPct val="90000"/>
              </a:lnSpc>
              <a:spcBef>
                <a:spcPts val="751"/>
              </a:spcBef>
            </a:pPr>
            <a:endParaRPr b="0" lang="en-US" sz="2800" spc="-1" strike="noStrike">
              <a:latin typeface="Arial"/>
            </a:endParaRPr>
          </a:p>
        </p:txBody>
      </p:sp>
      <p:sp>
        <p:nvSpPr>
          <p:cNvPr id="266" name="CustomShape 3"/>
          <p:cNvSpPr/>
          <p:nvPr/>
        </p:nvSpPr>
        <p:spPr>
          <a:xfrm>
            <a:off x="753480" y="1440000"/>
            <a:ext cx="8102520" cy="2557800"/>
          </a:xfrm>
          <a:prstGeom prst="rect">
            <a:avLst/>
          </a:prstGeom>
          <a:noFill/>
          <a:ln>
            <a:noFill/>
          </a:ln>
        </p:spPr>
        <p:style>
          <a:lnRef idx="0"/>
          <a:fillRef idx="0"/>
          <a:effectRef idx="0"/>
          <a:fontRef idx="minor"/>
        </p:style>
        <p:txBody>
          <a:bodyPr lIns="90000" rIns="90000" tIns="45000" bIns="45000"/>
          <a:p>
            <a:pPr marL="343080" indent="-342000">
              <a:lnSpc>
                <a:spcPct val="150000"/>
              </a:lnSpc>
              <a:buClr>
                <a:srgbClr val="000000"/>
              </a:buClr>
              <a:buFont typeface="Courier New"/>
              <a:buChar char="o"/>
            </a:pPr>
            <a:r>
              <a:rPr b="0" lang="en-US" sz="1800" spc="-1" strike="noStrike">
                <a:solidFill>
                  <a:srgbClr val="000000"/>
                </a:solidFill>
                <a:latin typeface="DejaVu Sans"/>
                <a:ea typeface="DejaVu Sans"/>
              </a:rPr>
              <a:t>Trong tương lai, cần mở rộng đề tài với việc giám sát các chỉ số cấp thiết mang tính thời sự hơn, nguyên cứu sự tương tác, tác động lẫn nhau giữa các chỉ số để hệ thống cảnh báo tốt hơn.</a:t>
            </a:r>
            <a:endParaRPr b="0" lang="en-US" sz="1800" spc="-1" strike="noStrike">
              <a:latin typeface="Arial"/>
            </a:endParaRPr>
          </a:p>
          <a:p>
            <a:pPr marL="343080" indent="-342000">
              <a:lnSpc>
                <a:spcPct val="150000"/>
              </a:lnSpc>
              <a:buClr>
                <a:srgbClr val="000000"/>
              </a:buClr>
              <a:buFont typeface="Courier New"/>
              <a:buChar char="o"/>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Hệ thống cần được xây dựng để đáp ứng với số lượng sensor lớn và việc dự đoán ở các chỉ số ở tương lai chuẩn xác hơn.</a:t>
            </a:r>
            <a:endParaRPr b="0" lang="en-US" sz="1800" spc="-1" strike="noStrike">
              <a:latin typeface="Arial"/>
            </a:endParaRPr>
          </a:p>
          <a:p>
            <a:pPr marL="343080" indent="-342000">
              <a:lnSpc>
                <a:spcPct val="150000"/>
              </a:lnSpc>
              <a:buClr>
                <a:srgbClr val="000000"/>
              </a:buClr>
              <a:buFont typeface="Courier New"/>
              <a:buChar char="o"/>
            </a:pPr>
            <a:r>
              <a:rPr b="0" lang="en-US" sz="1800" spc="-1" strike="noStrike">
                <a:solidFill>
                  <a:srgbClr val="000000"/>
                </a:solidFill>
                <a:latin typeface="DejaVu Sans"/>
                <a:ea typeface="DejaVu Sans"/>
              </a:rPr>
              <a:t>Có kế hoạch để áp dụng hệ thống vào thực tiễn</a:t>
            </a:r>
            <a:endParaRPr b="0" lang="en-US"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511920" y="2366280"/>
            <a:ext cx="8272080" cy="1104480"/>
          </a:xfrm>
          <a:prstGeom prst="rect">
            <a:avLst/>
          </a:prstGeom>
          <a:solidFill>
            <a:srgbClr val="a4b2aa"/>
          </a:solidFill>
          <a:ln>
            <a:noFill/>
          </a:ln>
        </p:spPr>
        <p:style>
          <a:lnRef idx="0"/>
          <a:fillRef idx="0"/>
          <a:effectRef idx="0"/>
          <a:fontRef idx="minor"/>
        </p:style>
        <p:txBody>
          <a:bodyPr lIns="0" rIns="0" tIns="72000" bIns="0"/>
          <a:p>
            <a:pPr algn="ctr">
              <a:lnSpc>
                <a:spcPct val="90000"/>
              </a:lnSpc>
              <a:spcBef>
                <a:spcPts val="751"/>
              </a:spcBef>
            </a:pPr>
            <a:r>
              <a:rPr b="1" lang="en-US" sz="3500" spc="-1" strike="noStrike">
                <a:solidFill>
                  <a:srgbClr val="ffffff"/>
                </a:solidFill>
                <a:latin typeface="Raleway Black"/>
                <a:ea typeface="Raleway Black"/>
              </a:rPr>
              <a:t>THANK YOU!</a:t>
            </a:r>
            <a:endParaRPr b="0" lang="en-US" sz="3500" spc="-1" strike="noStrike">
              <a:latin typeface="Arial"/>
            </a:endParaRPr>
          </a:p>
        </p:txBody>
      </p:sp>
    </p:spTree>
  </p:cSld>
  <p:transition spd="slow">
    <p:push dir="u"/>
  </p:transition>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03280" y="408960"/>
            <a:ext cx="436680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7500" spc="-1" strike="noStrike">
                <a:solidFill>
                  <a:srgbClr val="d9d9d9"/>
                </a:solidFill>
                <a:latin typeface="Calibri Light"/>
                <a:ea typeface="Lato Light"/>
              </a:rPr>
              <a:t>I.</a:t>
            </a:r>
            <a:endParaRPr b="0" lang="en-US" sz="7500" spc="-1" strike="noStrike">
              <a:latin typeface="Arial"/>
            </a:endParaRPr>
          </a:p>
        </p:txBody>
      </p:sp>
      <p:sp>
        <p:nvSpPr>
          <p:cNvPr id="163" name="CustomShape 2"/>
          <p:cNvSpPr/>
          <p:nvPr/>
        </p:nvSpPr>
        <p:spPr>
          <a:xfrm>
            <a:off x="503280" y="588240"/>
            <a:ext cx="541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I. Lý do thực hiện đề tài</a:t>
            </a:r>
            <a:endParaRPr b="0" lang="en-US" sz="2800" spc="-1" strike="noStrike">
              <a:latin typeface="Arial"/>
            </a:endParaRPr>
          </a:p>
        </p:txBody>
      </p:sp>
      <p:sp>
        <p:nvSpPr>
          <p:cNvPr id="164" name="Line 3"/>
          <p:cNvSpPr/>
          <p:nvPr/>
        </p:nvSpPr>
        <p:spPr>
          <a:xfrm>
            <a:off x="502920" y="589680"/>
            <a:ext cx="8282160" cy="360"/>
          </a:xfrm>
          <a:prstGeom prst="line">
            <a:avLst/>
          </a:prstGeom>
          <a:ln w="9360">
            <a:solidFill>
              <a:srgbClr val="af3d36"/>
            </a:solidFill>
            <a:miter/>
            <a:headEnd len="med" type="oval" w="med"/>
          </a:ln>
        </p:spPr>
        <p:style>
          <a:lnRef idx="0"/>
          <a:fillRef idx="0"/>
          <a:effectRef idx="0"/>
          <a:fontRef idx="minor"/>
        </p:style>
      </p:sp>
      <p:sp>
        <p:nvSpPr>
          <p:cNvPr id="165" name="CustomShape 4"/>
          <p:cNvSpPr/>
          <p:nvPr/>
        </p:nvSpPr>
        <p:spPr>
          <a:xfrm>
            <a:off x="675000" y="1393560"/>
            <a:ext cx="7776360" cy="374652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Wingdings" charset="2"/>
              <a:buChar char=""/>
            </a:pPr>
            <a:r>
              <a:rPr b="0" lang="en-US" sz="2400" spc="-1" strike="noStrike">
                <a:solidFill>
                  <a:srgbClr val="000000"/>
                </a:solidFill>
                <a:latin typeface="Calibri"/>
                <a:ea typeface="DejaVu Sans"/>
              </a:rPr>
              <a:t>Ô nhiễm không khí đang là vấn đề quan tâm đặc biệt.</a:t>
            </a:r>
            <a:endParaRPr b="0" lang="en-US" sz="2400" spc="-1" strike="noStrike">
              <a:latin typeface="Arial"/>
            </a:endParaRPr>
          </a:p>
          <a:p>
            <a:pPr>
              <a:lnSpc>
                <a:spcPct val="100000"/>
              </a:lnSpc>
            </a:pPr>
            <a:endParaRPr b="0" lang="en-US" sz="2400" spc="-1" strike="noStrike">
              <a:latin typeface="Arial"/>
            </a:endParaRPr>
          </a:p>
          <a:p>
            <a:pPr marL="343080" indent="-342000">
              <a:lnSpc>
                <a:spcPct val="100000"/>
              </a:lnSpc>
              <a:buClr>
                <a:srgbClr val="000000"/>
              </a:buClr>
              <a:buFont typeface="Wingdings" charset="2"/>
              <a:buChar char=""/>
            </a:pPr>
            <a:r>
              <a:rPr b="0" lang="en-US" sz="2400" spc="-1" strike="noStrike">
                <a:solidFill>
                  <a:srgbClr val="000000"/>
                </a:solidFill>
                <a:latin typeface="Calibri"/>
                <a:ea typeface="DejaVu Sans"/>
              </a:rPr>
              <a:t>Nguyên cứu các hệ thống giám sát, phân tích và cảnh báo cho chất lượng không khí và vấn đề có tính thời sự.</a:t>
            </a:r>
            <a:endParaRPr b="0" lang="en-US" sz="2400" spc="-1" strike="noStrike">
              <a:latin typeface="Arial"/>
            </a:endParaRPr>
          </a:p>
          <a:p>
            <a:pPr>
              <a:lnSpc>
                <a:spcPct val="100000"/>
              </a:lnSpc>
            </a:pPr>
            <a:endParaRPr b="0" lang="en-US" sz="2400" spc="-1" strike="noStrike">
              <a:latin typeface="Arial"/>
            </a:endParaRPr>
          </a:p>
          <a:p>
            <a:pPr marL="343080" indent="-342000">
              <a:lnSpc>
                <a:spcPct val="100000"/>
              </a:lnSpc>
              <a:buClr>
                <a:srgbClr val="000000"/>
              </a:buClr>
              <a:buFont typeface="Wingdings" charset="2"/>
              <a:buChar char=""/>
            </a:pPr>
            <a:r>
              <a:rPr b="0" lang="en-US" sz="2400" spc="-1" strike="noStrike">
                <a:solidFill>
                  <a:srgbClr val="000000"/>
                </a:solidFill>
                <a:latin typeface="Calibri"/>
                <a:ea typeface="DejaVu Sans"/>
              </a:rPr>
              <a:t>Sự phát triển mạnh mẽ của công nghệ Internet of Things</a:t>
            </a:r>
            <a:endParaRPr b="0" lang="en-US" sz="2400" spc="-1" strike="noStrike">
              <a:latin typeface="Arial"/>
            </a:endParaRPr>
          </a:p>
          <a:p>
            <a:pPr>
              <a:lnSpc>
                <a:spcPct val="100000"/>
              </a:lnSpc>
            </a:pPr>
            <a:endParaRPr b="0" lang="en-US" sz="2400" spc="-1" strike="noStrike">
              <a:latin typeface="Arial"/>
            </a:endParaRPr>
          </a:p>
        </p:txBody>
      </p:sp>
    </p:spTree>
  </p:cSld>
  <p:transition spd="slow">
    <p:push dir="u"/>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03280" y="408960"/>
            <a:ext cx="436680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7500" spc="-1" strike="noStrike">
                <a:solidFill>
                  <a:srgbClr val="d9d9d9"/>
                </a:solidFill>
                <a:latin typeface="Calibri Light"/>
                <a:ea typeface="Lato Light"/>
              </a:rPr>
              <a:t>II.</a:t>
            </a:r>
            <a:endParaRPr b="0" lang="en-US" sz="7500" spc="-1" strike="noStrike">
              <a:latin typeface="Arial"/>
            </a:endParaRPr>
          </a:p>
        </p:txBody>
      </p:sp>
      <p:sp>
        <p:nvSpPr>
          <p:cNvPr id="167" name="CustomShape 2"/>
          <p:cNvSpPr/>
          <p:nvPr/>
        </p:nvSpPr>
        <p:spPr>
          <a:xfrm>
            <a:off x="503280" y="588240"/>
            <a:ext cx="795636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II. Phương pháp,phạm vi đề tài</a:t>
            </a:r>
            <a:endParaRPr b="0" lang="en-US" sz="2800" spc="-1" strike="noStrike">
              <a:latin typeface="Arial"/>
            </a:endParaRPr>
          </a:p>
        </p:txBody>
      </p:sp>
      <p:sp>
        <p:nvSpPr>
          <p:cNvPr id="168" name="Line 3"/>
          <p:cNvSpPr/>
          <p:nvPr/>
        </p:nvSpPr>
        <p:spPr>
          <a:xfrm>
            <a:off x="502920" y="589680"/>
            <a:ext cx="8282160" cy="360"/>
          </a:xfrm>
          <a:prstGeom prst="line">
            <a:avLst/>
          </a:prstGeom>
          <a:ln w="9360">
            <a:solidFill>
              <a:srgbClr val="af3d36"/>
            </a:solidFill>
            <a:miter/>
            <a:headEnd len="med" type="oval" w="med"/>
          </a:ln>
        </p:spPr>
        <p:style>
          <a:lnRef idx="0"/>
          <a:fillRef idx="0"/>
          <a:effectRef idx="0"/>
          <a:fontRef idx="minor"/>
        </p:style>
      </p:sp>
      <p:sp>
        <p:nvSpPr>
          <p:cNvPr id="169" name="CustomShape 4"/>
          <p:cNvSpPr/>
          <p:nvPr/>
        </p:nvSpPr>
        <p:spPr>
          <a:xfrm>
            <a:off x="548640" y="673560"/>
            <a:ext cx="7605360" cy="34412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lvl="1" marL="432000" indent="-215280">
              <a:lnSpc>
                <a:spcPct val="100000"/>
              </a:lnSpc>
              <a:buClr>
                <a:srgbClr val="000000"/>
              </a:buClr>
              <a:buSzPct val="45000"/>
              <a:buFont typeface="Wingdings" charset="2"/>
              <a:buChar char=""/>
            </a:pPr>
            <a:r>
              <a:rPr b="0" lang="en-US" sz="2200" spc="-1" strike="noStrike">
                <a:solidFill>
                  <a:srgbClr val="000000"/>
                </a:solidFill>
                <a:latin typeface="DejaVu Sans"/>
                <a:ea typeface="DejaVu Sans"/>
              </a:rPr>
              <a:t>Phương pháp nguyên cứu:</a:t>
            </a:r>
            <a:endParaRPr b="0" lang="en-US" sz="2200" spc="-1" strike="noStrike">
              <a:latin typeface="Arial"/>
            </a:endParaRPr>
          </a:p>
          <a:p>
            <a:pPr lvl="1" marL="685800" indent="-342000">
              <a:lnSpc>
                <a:spcPct val="100000"/>
              </a:lnSpc>
              <a:buClr>
                <a:srgbClr val="ff0000"/>
              </a:buClr>
              <a:buFont typeface="Wingdings" charset="2"/>
              <a:buChar char=""/>
            </a:pPr>
            <a:r>
              <a:rPr b="0" lang="en-US" sz="2200" spc="-1" strike="noStrike">
                <a:solidFill>
                  <a:srgbClr val="000000"/>
                </a:solidFill>
                <a:latin typeface="DejaVu Sans"/>
                <a:ea typeface="DejaVu Sans"/>
              </a:rPr>
              <a:t>- Xây dựng mô hình giám sát các chỉ số ô nhiễm không khí thông qua module sensor.</a:t>
            </a:r>
            <a:endParaRPr b="0" lang="en-US" sz="2200" spc="-1" strike="noStrike">
              <a:latin typeface="Arial"/>
            </a:endParaRPr>
          </a:p>
          <a:p>
            <a:pPr lvl="1" marL="685800" indent="-342000">
              <a:lnSpc>
                <a:spcPct val="100000"/>
              </a:lnSpc>
              <a:buClr>
                <a:srgbClr val="ff0000"/>
              </a:buClr>
              <a:buFont typeface="Wingdings" charset="2"/>
              <a:buChar char=""/>
            </a:pPr>
            <a:r>
              <a:rPr b="0" lang="en-US" sz="2200" spc="-1" strike="noStrike">
                <a:solidFill>
                  <a:srgbClr val="000000"/>
                </a:solidFill>
                <a:latin typeface="DejaVu Sans"/>
                <a:ea typeface="DejaVu Sans"/>
              </a:rPr>
              <a:t>- Xây dựng ứng dụng trên Web</a:t>
            </a:r>
            <a:endParaRPr b="0" lang="en-US" sz="2200" spc="-1" strike="noStrike">
              <a:latin typeface="Arial"/>
            </a:endParaRPr>
          </a:p>
          <a:p>
            <a:pPr lvl="1" marL="685800" indent="-342000">
              <a:lnSpc>
                <a:spcPct val="150000"/>
              </a:lnSpc>
              <a:buClr>
                <a:srgbClr val="ff0000"/>
              </a:buClr>
              <a:buFont typeface="Wingdings" charset="2"/>
              <a:buChar char=""/>
            </a:pPr>
            <a:r>
              <a:rPr b="0" lang="en-US" sz="2200" spc="-1" strike="noStrike">
                <a:solidFill>
                  <a:srgbClr val="000000"/>
                </a:solidFill>
                <a:latin typeface="DejaVu Sans"/>
                <a:ea typeface="DejaVu Sans"/>
              </a:rPr>
              <a:t>- Xây dựng mô hình dự báo bằng giải thuật Recurrent Neural Network.</a:t>
            </a:r>
            <a:endParaRPr b="0" lang="en-US" sz="2200" spc="-1" strike="noStrike">
              <a:latin typeface="Arial"/>
            </a:endParaRPr>
          </a:p>
          <a:p>
            <a:pPr marL="343080" indent="-342000">
              <a:lnSpc>
                <a:spcPct val="150000"/>
              </a:lnSpc>
              <a:buClr>
                <a:srgbClr val="000000"/>
              </a:buClr>
              <a:buFont typeface="Wingdings" charset="2"/>
              <a:buChar char=""/>
            </a:pPr>
            <a:r>
              <a:rPr b="0" lang="en-US" sz="2200" spc="-1" strike="noStrike">
                <a:solidFill>
                  <a:srgbClr val="000000"/>
                </a:solidFill>
                <a:latin typeface="DejaVu Sans"/>
                <a:ea typeface="DejaVu Sans"/>
              </a:rPr>
              <a:t>Phạm vi khảo sát: Thành phố Hồ Chí Minh, dữ liệu thu thập từ Madrid, Tây Ban Nha. </a:t>
            </a:r>
            <a:endParaRPr b="0" lang="en-US" sz="2200" spc="-1" strike="noStrike">
              <a:latin typeface="Arial"/>
            </a:endParaRPr>
          </a:p>
        </p:txBody>
      </p:sp>
    </p:spTree>
  </p:cSld>
  <p:transition spd="slow">
    <p:push dir="u"/>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03280" y="274320"/>
            <a:ext cx="900576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3600" spc="-1" strike="noStrike">
                <a:solidFill>
                  <a:srgbClr val="d9d9d9"/>
                </a:solidFill>
                <a:latin typeface="DejaVu Sans"/>
                <a:ea typeface="Lato Light"/>
              </a:rPr>
              <a:t>III. Mô hình xây dựng ứng dụng </a:t>
            </a:r>
            <a:endParaRPr b="0" lang="en-US" sz="3600" spc="-1" strike="noStrike">
              <a:latin typeface="Arial"/>
            </a:endParaRPr>
          </a:p>
        </p:txBody>
      </p:sp>
      <p:sp>
        <p:nvSpPr>
          <p:cNvPr id="171" name="CustomShape 2"/>
          <p:cNvSpPr/>
          <p:nvPr/>
        </p:nvSpPr>
        <p:spPr>
          <a:xfrm>
            <a:off x="503280" y="588240"/>
            <a:ext cx="818280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III. Mô hình xây dựng hệ thống</a:t>
            </a:r>
            <a:endParaRPr b="0" lang="en-US" sz="2800" spc="-1" strike="noStrike">
              <a:latin typeface="Arial"/>
            </a:endParaRPr>
          </a:p>
        </p:txBody>
      </p:sp>
      <p:sp>
        <p:nvSpPr>
          <p:cNvPr id="172" name="Line 3"/>
          <p:cNvSpPr/>
          <p:nvPr/>
        </p:nvSpPr>
        <p:spPr>
          <a:xfrm>
            <a:off x="502920" y="589680"/>
            <a:ext cx="8282160" cy="360"/>
          </a:xfrm>
          <a:prstGeom prst="line">
            <a:avLst/>
          </a:prstGeom>
          <a:ln w="9360">
            <a:solidFill>
              <a:srgbClr val="af3d36"/>
            </a:solidFill>
            <a:miter/>
            <a:headEnd len="med" type="oval" w="med"/>
          </a:ln>
        </p:spPr>
        <p:style>
          <a:lnRef idx="0"/>
          <a:fillRef idx="0"/>
          <a:effectRef idx="0"/>
          <a:fontRef idx="minor"/>
        </p:style>
      </p:sp>
      <p:pic>
        <p:nvPicPr>
          <p:cNvPr id="173" name="" descr=""/>
          <p:cNvPicPr/>
          <p:nvPr/>
        </p:nvPicPr>
        <p:blipFill>
          <a:blip r:embed="rId1"/>
          <a:stretch/>
        </p:blipFill>
        <p:spPr>
          <a:xfrm>
            <a:off x="1828800" y="1339560"/>
            <a:ext cx="5047920" cy="3140640"/>
          </a:xfrm>
          <a:prstGeom prst="rect">
            <a:avLst/>
          </a:prstGeom>
          <a:ln>
            <a:noFill/>
          </a:ln>
        </p:spPr>
      </p:pic>
    </p:spTree>
  </p:cSld>
  <p:transition spd="slow">
    <p:push dir="u"/>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57200" y="274320"/>
            <a:ext cx="864000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400" spc="-1" strike="noStrike">
                <a:solidFill>
                  <a:srgbClr val="d9d9d9"/>
                </a:solidFill>
                <a:latin typeface="Calibri Light"/>
                <a:ea typeface="Lato Light"/>
              </a:rPr>
              <a:t>IV. Hiện thực phần cứng  </a:t>
            </a:r>
            <a:endParaRPr b="0" lang="en-US" sz="4400" spc="-1" strike="noStrike">
              <a:latin typeface="Arial"/>
            </a:endParaRPr>
          </a:p>
        </p:txBody>
      </p:sp>
      <p:sp>
        <p:nvSpPr>
          <p:cNvPr id="175" name="CustomShape 2"/>
          <p:cNvSpPr/>
          <p:nvPr/>
        </p:nvSpPr>
        <p:spPr>
          <a:xfrm>
            <a:off x="503280" y="58824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IV. Hiện thực phần cứng </a:t>
            </a:r>
            <a:endParaRPr b="0" lang="en-US" sz="2800" spc="-1" strike="noStrike">
              <a:latin typeface="Arial"/>
            </a:endParaRPr>
          </a:p>
        </p:txBody>
      </p:sp>
      <p:sp>
        <p:nvSpPr>
          <p:cNvPr id="176" name="Line 3"/>
          <p:cNvSpPr/>
          <p:nvPr/>
        </p:nvSpPr>
        <p:spPr>
          <a:xfrm>
            <a:off x="502920" y="589680"/>
            <a:ext cx="8282160" cy="360"/>
          </a:xfrm>
          <a:prstGeom prst="line">
            <a:avLst/>
          </a:prstGeom>
          <a:ln w="9360">
            <a:solidFill>
              <a:srgbClr val="af3d36"/>
            </a:solidFill>
            <a:miter/>
            <a:headEnd len="med" type="oval" w="med"/>
          </a:ln>
        </p:spPr>
        <p:style>
          <a:lnRef idx="0"/>
          <a:fillRef idx="0"/>
          <a:effectRef idx="0"/>
          <a:fontRef idx="minor"/>
        </p:style>
      </p:sp>
      <p:pic>
        <p:nvPicPr>
          <p:cNvPr id="177" name="Picture 5" descr=""/>
          <p:cNvPicPr/>
          <p:nvPr/>
        </p:nvPicPr>
        <p:blipFill>
          <a:blip r:embed="rId1"/>
          <a:stretch/>
        </p:blipFill>
        <p:spPr>
          <a:xfrm>
            <a:off x="3711240" y="1824120"/>
            <a:ext cx="4937040" cy="3113640"/>
          </a:xfrm>
          <a:prstGeom prst="rect">
            <a:avLst/>
          </a:prstGeom>
          <a:ln>
            <a:noFill/>
          </a:ln>
        </p:spPr>
      </p:pic>
      <p:sp>
        <p:nvSpPr>
          <p:cNvPr id="178" name="CustomShape 4"/>
          <p:cNvSpPr/>
          <p:nvPr/>
        </p:nvSpPr>
        <p:spPr>
          <a:xfrm>
            <a:off x="548640" y="1190520"/>
            <a:ext cx="3840480" cy="1186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Calibri"/>
                <a:ea typeface="DejaVu Sans"/>
              </a:rPr>
              <a:t>Hệ thống phần cứng sử dụng </a:t>
            </a:r>
            <a:endParaRPr b="0" lang="en-US" sz="2400" spc="-1" strike="noStrike">
              <a:latin typeface="Arial"/>
            </a:endParaRPr>
          </a:p>
          <a:p>
            <a:pPr>
              <a:lnSpc>
                <a:spcPct val="100000"/>
              </a:lnSpc>
            </a:pPr>
            <a:r>
              <a:rPr b="0" lang="en-US" sz="2400" spc="-1" strike="noStrike">
                <a:solidFill>
                  <a:srgbClr val="000000"/>
                </a:solidFill>
                <a:latin typeface="Calibri"/>
                <a:ea typeface="DejaVu Sans"/>
              </a:rPr>
              <a:t>+ Module ESP8266</a:t>
            </a:r>
            <a:endParaRPr b="0" lang="en-US" sz="2400" spc="-1" strike="noStrike">
              <a:latin typeface="Arial"/>
            </a:endParaRPr>
          </a:p>
          <a:p>
            <a:pPr>
              <a:lnSpc>
                <a:spcPct val="100000"/>
              </a:lnSpc>
            </a:pPr>
            <a:r>
              <a:rPr b="0" lang="en-US" sz="2400" spc="-1" strike="noStrike">
                <a:solidFill>
                  <a:srgbClr val="000000"/>
                </a:solidFill>
                <a:latin typeface="Calibri"/>
                <a:ea typeface="DejaVu Sans"/>
              </a:rPr>
              <a:t>+ Sensor DHT11</a:t>
            </a:r>
            <a:endParaRPr b="0" lang="en-US" sz="2400" spc="-1" strike="noStrike">
              <a:latin typeface="Arial"/>
            </a:endParaRPr>
          </a:p>
          <a:p>
            <a:pPr>
              <a:lnSpc>
                <a:spcPct val="100000"/>
              </a:lnSpc>
            </a:pPr>
            <a:r>
              <a:rPr b="0" lang="en-US" sz="2400" spc="-1" strike="noStrike">
                <a:solidFill>
                  <a:srgbClr val="000000"/>
                </a:solidFill>
                <a:latin typeface="Calibri"/>
                <a:ea typeface="DejaVu Sans"/>
              </a:rPr>
              <a:t>+ Sensor BH1750 </a:t>
            </a:r>
            <a:endParaRPr b="0" lang="en-US" sz="2400" spc="-1" strike="noStrike">
              <a:latin typeface="Arial"/>
            </a:endParaRPr>
          </a:p>
        </p:txBody>
      </p:sp>
    </p:spTree>
  </p:cSld>
  <p:transition spd="slow">
    <p:push dir="u"/>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451800" y="270360"/>
            <a:ext cx="814320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400" spc="-1" strike="noStrike">
                <a:solidFill>
                  <a:srgbClr val="d9d9d9"/>
                </a:solidFill>
                <a:latin typeface="Calibri Light"/>
                <a:ea typeface="Lato Light"/>
              </a:rPr>
              <a:t>V. Hiện thực phần cứng  </a:t>
            </a:r>
            <a:endParaRPr b="0" lang="en-US" sz="4400" spc="-1" strike="noStrike">
              <a:latin typeface="Arial"/>
            </a:endParaRPr>
          </a:p>
        </p:txBody>
      </p:sp>
      <p:sp>
        <p:nvSpPr>
          <p:cNvPr id="180" name="CustomShape 2"/>
          <p:cNvSpPr/>
          <p:nvPr/>
        </p:nvSpPr>
        <p:spPr>
          <a:xfrm>
            <a:off x="495360" y="584280"/>
            <a:ext cx="671256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V. Hiện thực phần cứng </a:t>
            </a:r>
            <a:endParaRPr b="0" lang="en-US" sz="2800" spc="-1" strike="noStrike">
              <a:latin typeface="Arial"/>
            </a:endParaRPr>
          </a:p>
        </p:txBody>
      </p:sp>
      <p:sp>
        <p:nvSpPr>
          <p:cNvPr id="181" name="Line 3"/>
          <p:cNvSpPr/>
          <p:nvPr/>
        </p:nvSpPr>
        <p:spPr>
          <a:xfrm>
            <a:off x="495000" y="585720"/>
            <a:ext cx="7805880" cy="360"/>
          </a:xfrm>
          <a:prstGeom prst="line">
            <a:avLst/>
          </a:prstGeom>
          <a:ln w="9360">
            <a:solidFill>
              <a:srgbClr val="af3d36"/>
            </a:solidFill>
            <a:miter/>
            <a:headEnd len="med" type="oval" w="med"/>
          </a:ln>
        </p:spPr>
        <p:style>
          <a:lnRef idx="0"/>
          <a:fillRef idx="0"/>
          <a:effectRef idx="0"/>
          <a:fontRef idx="minor"/>
        </p:style>
      </p:sp>
      <p:sp>
        <p:nvSpPr>
          <p:cNvPr id="182" name="CustomShape 4"/>
          <p:cNvSpPr/>
          <p:nvPr/>
        </p:nvSpPr>
        <p:spPr>
          <a:xfrm>
            <a:off x="4933440" y="1186200"/>
            <a:ext cx="2574360" cy="1186920"/>
          </a:xfrm>
          <a:prstGeom prst="rect">
            <a:avLst/>
          </a:prstGeom>
          <a:noFill/>
          <a:ln>
            <a:noFill/>
          </a:ln>
        </p:spPr>
        <p:style>
          <a:lnRef idx="0"/>
          <a:fillRef idx="0"/>
          <a:effectRef idx="0"/>
          <a:fontRef idx="minor"/>
        </p:style>
      </p:sp>
      <p:sp>
        <p:nvSpPr>
          <p:cNvPr id="183" name="CustomShape 5"/>
          <p:cNvSpPr/>
          <p:nvPr/>
        </p:nvSpPr>
        <p:spPr>
          <a:xfrm>
            <a:off x="457200" y="270360"/>
            <a:ext cx="864000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400" spc="-1" strike="noStrike">
                <a:solidFill>
                  <a:srgbClr val="d9d9d9"/>
                </a:solidFill>
                <a:latin typeface="Calibri Light"/>
                <a:ea typeface="Lato Light"/>
              </a:rPr>
              <a:t>V. Hiện thực phần cứng  </a:t>
            </a:r>
            <a:endParaRPr b="0" lang="en-US" sz="4400" spc="-1" strike="noStrike">
              <a:latin typeface="Arial"/>
            </a:endParaRPr>
          </a:p>
        </p:txBody>
      </p:sp>
      <p:sp>
        <p:nvSpPr>
          <p:cNvPr id="184" name="CustomShape 6"/>
          <p:cNvSpPr/>
          <p:nvPr/>
        </p:nvSpPr>
        <p:spPr>
          <a:xfrm>
            <a:off x="503280" y="58428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V. Hiện thực phần cứng </a:t>
            </a:r>
            <a:endParaRPr b="0" lang="en-US" sz="2800" spc="-1" strike="noStrike">
              <a:latin typeface="Arial"/>
            </a:endParaRPr>
          </a:p>
        </p:txBody>
      </p:sp>
      <p:sp>
        <p:nvSpPr>
          <p:cNvPr id="185" name="Line 7"/>
          <p:cNvSpPr/>
          <p:nvPr/>
        </p:nvSpPr>
        <p:spPr>
          <a:xfrm>
            <a:off x="502920" y="585720"/>
            <a:ext cx="8282160" cy="360"/>
          </a:xfrm>
          <a:prstGeom prst="line">
            <a:avLst/>
          </a:prstGeom>
          <a:ln w="9360">
            <a:solidFill>
              <a:srgbClr val="af3d36"/>
            </a:solidFill>
            <a:miter/>
            <a:headEnd len="med" type="oval" w="med"/>
          </a:ln>
        </p:spPr>
        <p:style>
          <a:lnRef idx="0"/>
          <a:fillRef idx="0"/>
          <a:effectRef idx="0"/>
          <a:fontRef idx="minor"/>
        </p:style>
      </p:sp>
      <p:pic>
        <p:nvPicPr>
          <p:cNvPr id="186" name="" descr=""/>
          <p:cNvPicPr/>
          <p:nvPr/>
        </p:nvPicPr>
        <p:blipFill>
          <a:blip r:embed="rId1"/>
          <a:stretch/>
        </p:blipFill>
        <p:spPr>
          <a:xfrm>
            <a:off x="1920240" y="1233720"/>
            <a:ext cx="5816880" cy="3044520"/>
          </a:xfrm>
          <a:prstGeom prst="rect">
            <a:avLst/>
          </a:prstGeom>
          <a:ln>
            <a:noFill/>
          </a:ln>
        </p:spPr>
      </p:pic>
      <p:sp>
        <p:nvSpPr>
          <p:cNvPr id="187" name="TextShape 8"/>
          <p:cNvSpPr txBox="1"/>
          <p:nvPr/>
        </p:nvSpPr>
        <p:spPr>
          <a:xfrm>
            <a:off x="2468880" y="4591440"/>
            <a:ext cx="4975200" cy="346320"/>
          </a:xfrm>
          <a:prstGeom prst="rect">
            <a:avLst/>
          </a:prstGeom>
          <a:noFill/>
          <a:ln>
            <a:noFill/>
          </a:ln>
        </p:spPr>
        <p:txBody>
          <a:bodyPr lIns="90000" rIns="90000" tIns="45000" bIns="45000"/>
          <a:p>
            <a:r>
              <a:rPr b="0" lang="en-US" sz="1800" spc="-1" strike="noStrike">
                <a:latin typeface="Arial"/>
              </a:rPr>
              <a:t>Dữ liệu sau khi được thu thập sẽ gửi lên MQTT</a:t>
            </a:r>
            <a:endParaRPr b="0" lang="en-US" sz="1800" spc="-1" strike="noStrike">
              <a:latin typeface="Arial"/>
            </a:endParaRPr>
          </a:p>
        </p:txBody>
      </p:sp>
    </p:spTree>
  </p:cSld>
  <p:transition spd="slow">
    <p:push dir="u"/>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457200" y="270000"/>
            <a:ext cx="864000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000" spc="-1" strike="noStrike">
                <a:solidFill>
                  <a:srgbClr val="d9d9d9"/>
                </a:solidFill>
                <a:latin typeface="DejaVu Sans"/>
                <a:ea typeface="Lato Light"/>
              </a:rPr>
              <a:t>VI. Hiện thực giao diện  </a:t>
            </a:r>
            <a:endParaRPr b="0" lang="en-US" sz="4000" spc="-1" strike="noStrike">
              <a:latin typeface="DejaVu Sans"/>
            </a:endParaRPr>
          </a:p>
        </p:txBody>
      </p:sp>
      <p:sp>
        <p:nvSpPr>
          <p:cNvPr id="189" name="CustomShape 2"/>
          <p:cNvSpPr/>
          <p:nvPr/>
        </p:nvSpPr>
        <p:spPr>
          <a:xfrm>
            <a:off x="503280" y="58392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VI. Hiện thực ứng dụng </a:t>
            </a:r>
            <a:endParaRPr b="0" lang="en-US" sz="2800" spc="-1" strike="noStrike">
              <a:latin typeface="Arial"/>
            </a:endParaRPr>
          </a:p>
        </p:txBody>
      </p:sp>
      <p:sp>
        <p:nvSpPr>
          <p:cNvPr id="190" name="Line 3"/>
          <p:cNvSpPr/>
          <p:nvPr/>
        </p:nvSpPr>
        <p:spPr>
          <a:xfrm>
            <a:off x="502920" y="585360"/>
            <a:ext cx="8282160" cy="360"/>
          </a:xfrm>
          <a:prstGeom prst="line">
            <a:avLst/>
          </a:prstGeom>
          <a:ln w="9360">
            <a:solidFill>
              <a:srgbClr val="af3d36"/>
            </a:solidFill>
            <a:miter/>
            <a:headEnd len="med" type="oval" w="med"/>
          </a:ln>
        </p:spPr>
        <p:style>
          <a:lnRef idx="0"/>
          <a:fillRef idx="0"/>
          <a:effectRef idx="0"/>
          <a:fontRef idx="minor"/>
        </p:style>
      </p:sp>
      <p:sp>
        <p:nvSpPr>
          <p:cNvPr id="191" name="CustomShape 4"/>
          <p:cNvSpPr/>
          <p:nvPr/>
        </p:nvSpPr>
        <p:spPr>
          <a:xfrm>
            <a:off x="1183680" y="4448880"/>
            <a:ext cx="6924240" cy="455400"/>
          </a:xfrm>
          <a:prstGeom prst="rect">
            <a:avLst/>
          </a:prstGeom>
          <a:noFill/>
          <a:ln>
            <a:noFill/>
          </a:ln>
        </p:spPr>
        <p:style>
          <a:lnRef idx="0"/>
          <a:fillRef idx="0"/>
          <a:effectRef idx="0"/>
          <a:fontRef idx="minor"/>
        </p:style>
      </p:sp>
      <p:sp>
        <p:nvSpPr>
          <p:cNvPr id="192" name="CustomShape 5"/>
          <p:cNvSpPr/>
          <p:nvPr/>
        </p:nvSpPr>
        <p:spPr>
          <a:xfrm>
            <a:off x="365760" y="1188720"/>
            <a:ext cx="5581080" cy="35532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StarSymbol"/>
              <a:buAutoNum type="arabicParenR"/>
            </a:pPr>
            <a:r>
              <a:rPr b="1" lang="en-US" sz="1800" spc="-1" strike="noStrike">
                <a:latin typeface="DejaVu Sans"/>
              </a:rPr>
              <a:t>Các công nghệ được sử dụng  </a:t>
            </a:r>
            <a:endParaRPr b="0" lang="en-US" sz="1800" spc="-1" strike="noStrike">
              <a:latin typeface="Arial"/>
            </a:endParaRPr>
          </a:p>
        </p:txBody>
      </p:sp>
      <p:pic>
        <p:nvPicPr>
          <p:cNvPr id="193" name="" descr=""/>
          <p:cNvPicPr/>
          <p:nvPr/>
        </p:nvPicPr>
        <p:blipFill>
          <a:blip r:embed="rId1"/>
          <a:stretch/>
        </p:blipFill>
        <p:spPr>
          <a:xfrm>
            <a:off x="610560" y="2256480"/>
            <a:ext cx="2041200" cy="2041200"/>
          </a:xfrm>
          <a:prstGeom prst="rect">
            <a:avLst/>
          </a:prstGeom>
          <a:ln>
            <a:noFill/>
          </a:ln>
        </p:spPr>
      </p:pic>
      <p:pic>
        <p:nvPicPr>
          <p:cNvPr id="194" name="" descr=""/>
          <p:cNvPicPr/>
          <p:nvPr/>
        </p:nvPicPr>
        <p:blipFill>
          <a:blip r:embed="rId2"/>
          <a:stretch/>
        </p:blipFill>
        <p:spPr>
          <a:xfrm>
            <a:off x="3641040" y="2463840"/>
            <a:ext cx="1645920" cy="1645920"/>
          </a:xfrm>
          <a:prstGeom prst="rect">
            <a:avLst/>
          </a:prstGeom>
          <a:ln>
            <a:noFill/>
          </a:ln>
        </p:spPr>
      </p:pic>
      <p:pic>
        <p:nvPicPr>
          <p:cNvPr id="195" name="" descr=""/>
          <p:cNvPicPr/>
          <p:nvPr/>
        </p:nvPicPr>
        <p:blipFill>
          <a:blip r:embed="rId3"/>
          <a:stretch/>
        </p:blipFill>
        <p:spPr>
          <a:xfrm>
            <a:off x="6309360" y="2651760"/>
            <a:ext cx="2377440" cy="1554480"/>
          </a:xfrm>
          <a:prstGeom prst="rect">
            <a:avLst/>
          </a:prstGeom>
          <a:ln>
            <a:noFill/>
          </a:ln>
        </p:spPr>
      </p:pic>
      <p:sp>
        <p:nvSpPr>
          <p:cNvPr id="196" name="TextShape 6"/>
          <p:cNvSpPr txBox="1"/>
          <p:nvPr/>
        </p:nvSpPr>
        <p:spPr>
          <a:xfrm>
            <a:off x="2909520" y="3183120"/>
            <a:ext cx="731520" cy="657360"/>
          </a:xfrm>
          <a:prstGeom prst="rect">
            <a:avLst/>
          </a:prstGeom>
          <a:noFill/>
          <a:ln>
            <a:noFill/>
          </a:ln>
        </p:spPr>
        <p:txBody>
          <a:bodyPr lIns="90000" rIns="90000" tIns="45000" bIns="45000"/>
          <a:p>
            <a:r>
              <a:rPr b="1" lang="en-US" sz="4000" spc="-1" strike="noStrike">
                <a:latin typeface="Arial"/>
              </a:rPr>
              <a:t>+</a:t>
            </a:r>
            <a:endParaRPr b="1" lang="en-US" sz="4000" spc="-1" strike="noStrike">
              <a:latin typeface="Arial"/>
            </a:endParaRPr>
          </a:p>
        </p:txBody>
      </p:sp>
      <p:sp>
        <p:nvSpPr>
          <p:cNvPr id="197" name="TextShape 7"/>
          <p:cNvSpPr txBox="1"/>
          <p:nvPr/>
        </p:nvSpPr>
        <p:spPr>
          <a:xfrm>
            <a:off x="5650200" y="3182760"/>
            <a:ext cx="476280" cy="657720"/>
          </a:xfrm>
          <a:prstGeom prst="rect">
            <a:avLst/>
          </a:prstGeom>
          <a:noFill/>
          <a:ln>
            <a:noFill/>
          </a:ln>
        </p:spPr>
        <p:txBody>
          <a:bodyPr lIns="90000" rIns="90000" tIns="45000" bIns="45000"/>
          <a:p>
            <a:r>
              <a:rPr b="1" lang="en-US" sz="4000" spc="-1" strike="noStrike">
                <a:latin typeface="Arial"/>
              </a:rPr>
              <a:t>+</a:t>
            </a:r>
            <a:endParaRPr b="0" lang="en-US" sz="4000" spc="-1" strike="noStrike">
              <a:latin typeface="Arial"/>
            </a:endParaRPr>
          </a:p>
        </p:txBody>
      </p:sp>
    </p:spTree>
  </p:cSld>
  <p:transition spd="slow">
    <p:push dir="u"/>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57200" y="270000"/>
            <a:ext cx="8640000" cy="596520"/>
          </a:xfrm>
          <a:prstGeom prst="rect">
            <a:avLst/>
          </a:prstGeom>
          <a:noFill/>
          <a:ln>
            <a:noFill/>
          </a:ln>
        </p:spPr>
        <p:style>
          <a:lnRef idx="0"/>
          <a:fillRef idx="0"/>
          <a:effectRef idx="0"/>
          <a:fontRef idx="minor"/>
        </p:style>
        <p:txBody>
          <a:bodyPr lIns="0" rIns="0" tIns="0" bIns="0" anchor="ctr"/>
          <a:p>
            <a:pPr>
              <a:lnSpc>
                <a:spcPct val="90000"/>
              </a:lnSpc>
              <a:spcBef>
                <a:spcPts val="751"/>
              </a:spcBef>
            </a:pPr>
            <a:r>
              <a:rPr b="1" lang="en-US" sz="4400" spc="-1" strike="noStrike">
                <a:solidFill>
                  <a:srgbClr val="d9d9d9"/>
                </a:solidFill>
                <a:latin typeface="Calibri Light"/>
                <a:ea typeface="Lato Light"/>
              </a:rPr>
              <a:t>VI. Hiện thực giao </a:t>
            </a:r>
            <a:r>
              <a:rPr b="1" lang="en-US" sz="4400" spc="-1" strike="noStrike">
                <a:solidFill>
                  <a:srgbClr val="d9d9d9"/>
                </a:solidFill>
                <a:latin typeface="Calibri Light"/>
                <a:ea typeface="Lato Light"/>
              </a:rPr>
              <a:t>diện  </a:t>
            </a:r>
            <a:endParaRPr b="0" lang="en-US" sz="4400" spc="-1" strike="noStrike">
              <a:latin typeface="Arial"/>
            </a:endParaRPr>
          </a:p>
        </p:txBody>
      </p:sp>
      <p:sp>
        <p:nvSpPr>
          <p:cNvPr id="199" name="CustomShape 2"/>
          <p:cNvSpPr/>
          <p:nvPr/>
        </p:nvSpPr>
        <p:spPr>
          <a:xfrm>
            <a:off x="503280" y="583920"/>
            <a:ext cx="7122240" cy="480240"/>
          </a:xfrm>
          <a:prstGeom prst="rect">
            <a:avLst/>
          </a:prstGeom>
          <a:solidFill>
            <a:srgbClr val="ffffff"/>
          </a:solidFill>
          <a:ln>
            <a:noFill/>
          </a:ln>
        </p:spPr>
        <p:style>
          <a:lnRef idx="0"/>
          <a:fillRef idx="0"/>
          <a:effectRef idx="0"/>
          <a:fontRef idx="minor"/>
        </p:style>
        <p:txBody>
          <a:bodyPr lIns="0" rIns="0" tIns="72000" bIns="0"/>
          <a:p>
            <a:pPr>
              <a:lnSpc>
                <a:spcPct val="90000"/>
              </a:lnSpc>
              <a:spcBef>
                <a:spcPts val="751"/>
              </a:spcBef>
            </a:pPr>
            <a:r>
              <a:rPr b="1" lang="en-US" sz="2800" spc="-1" strike="noStrike">
                <a:solidFill>
                  <a:srgbClr val="381b25"/>
                </a:solidFill>
                <a:latin typeface="Calibri"/>
                <a:ea typeface="Raleway Black"/>
              </a:rPr>
              <a:t>VI. Hiện thực ứng dụng </a:t>
            </a:r>
            <a:endParaRPr b="0" lang="en-US" sz="2800" spc="-1" strike="noStrike">
              <a:latin typeface="Arial"/>
            </a:endParaRPr>
          </a:p>
        </p:txBody>
      </p:sp>
      <p:sp>
        <p:nvSpPr>
          <p:cNvPr id="200" name="Line 3"/>
          <p:cNvSpPr/>
          <p:nvPr/>
        </p:nvSpPr>
        <p:spPr>
          <a:xfrm>
            <a:off x="502920" y="585360"/>
            <a:ext cx="8282160" cy="360"/>
          </a:xfrm>
          <a:prstGeom prst="line">
            <a:avLst/>
          </a:prstGeom>
          <a:ln w="9360">
            <a:solidFill>
              <a:srgbClr val="af3d36"/>
            </a:solidFill>
            <a:miter/>
            <a:headEnd len="med" type="oval" w="med"/>
          </a:ln>
        </p:spPr>
        <p:style>
          <a:lnRef idx="0"/>
          <a:fillRef idx="0"/>
          <a:effectRef idx="0"/>
          <a:fontRef idx="minor"/>
        </p:style>
      </p:sp>
      <p:sp>
        <p:nvSpPr>
          <p:cNvPr id="201" name="CustomShape 4"/>
          <p:cNvSpPr/>
          <p:nvPr/>
        </p:nvSpPr>
        <p:spPr>
          <a:xfrm>
            <a:off x="1183680" y="4448880"/>
            <a:ext cx="6924240" cy="455400"/>
          </a:xfrm>
          <a:prstGeom prst="rect">
            <a:avLst/>
          </a:prstGeom>
          <a:noFill/>
          <a:ln>
            <a:noFill/>
          </a:ln>
        </p:spPr>
        <p:style>
          <a:lnRef idx="0"/>
          <a:fillRef idx="0"/>
          <a:effectRef idx="0"/>
          <a:fontRef idx="minor"/>
        </p:style>
      </p:sp>
      <p:sp>
        <p:nvSpPr>
          <p:cNvPr id="202" name="CustomShape 5"/>
          <p:cNvSpPr/>
          <p:nvPr/>
        </p:nvSpPr>
        <p:spPr>
          <a:xfrm>
            <a:off x="365760" y="1188720"/>
            <a:ext cx="5581080" cy="35532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StarSymbol"/>
              <a:buAutoNum type="arabicParenR"/>
            </a:pPr>
            <a:r>
              <a:rPr b="1" lang="en-US" sz="1800" spc="-1" strike="noStrike">
                <a:latin typeface="DejaVu Sans"/>
              </a:rPr>
              <a:t>Thiết kế kiến trúc</a:t>
            </a:r>
            <a:endParaRPr b="0" lang="en-US" sz="1800" spc="-1" strike="noStrike">
              <a:latin typeface="Arial"/>
            </a:endParaRPr>
          </a:p>
        </p:txBody>
      </p:sp>
      <p:pic>
        <p:nvPicPr>
          <p:cNvPr id="203" name="" descr=""/>
          <p:cNvPicPr/>
          <p:nvPr/>
        </p:nvPicPr>
        <p:blipFill>
          <a:blip r:embed="rId1"/>
          <a:stretch/>
        </p:blipFill>
        <p:spPr>
          <a:xfrm>
            <a:off x="4317120" y="1737360"/>
            <a:ext cx="3818880" cy="2834640"/>
          </a:xfrm>
          <a:prstGeom prst="rect">
            <a:avLst/>
          </a:prstGeom>
          <a:ln>
            <a:noFill/>
          </a:ln>
        </p:spPr>
      </p:pic>
      <p:sp>
        <p:nvSpPr>
          <p:cNvPr id="204" name="TextShape 6"/>
          <p:cNvSpPr txBox="1"/>
          <p:nvPr/>
        </p:nvSpPr>
        <p:spPr>
          <a:xfrm>
            <a:off x="640080" y="1737360"/>
            <a:ext cx="3677040" cy="1920240"/>
          </a:xfrm>
          <a:prstGeom prst="rect">
            <a:avLst/>
          </a:prstGeom>
          <a:noFill/>
          <a:ln>
            <a:noFill/>
          </a:ln>
        </p:spPr>
        <p:txBody>
          <a:bodyPr lIns="90000" rIns="90000" tIns="45000" bIns="45000"/>
          <a:p>
            <a:r>
              <a:rPr b="0" lang="en-US" sz="1800" spc="-1" strike="noStrike">
                <a:latin typeface="Arial"/>
              </a:rPr>
              <a:t>Gồm 3 Tầng:</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Tầng Client</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Tầng Application</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Tầng Data</a:t>
            </a:r>
            <a:endParaRPr b="0" lang="en-US" sz="1800" spc="-1" strike="noStrike">
              <a:latin typeface="Arial"/>
            </a:endParaRPr>
          </a:p>
        </p:txBody>
      </p:sp>
    </p:spTree>
  </p:cSld>
  <p:transition spd="slow">
    <p:push dir="u"/>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10145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2016-05-27T21:17:44Z</dcterms:created>
  <dc:creator>Isaac Rivera</dc:creator>
  <dc:description/>
  <dc:language>en-US</dc:language>
  <cp:lastModifiedBy/>
  <dcterms:modified xsi:type="dcterms:W3CDTF">2020-01-06T15:01:24Z</dcterms:modified>
  <cp:revision>629</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