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66" r:id="rId2"/>
    <p:sldId id="472" r:id="rId3"/>
    <p:sldId id="362" r:id="rId4"/>
    <p:sldId id="474" r:id="rId5"/>
    <p:sldId id="475" r:id="rId6"/>
    <p:sldId id="477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64" r:id="rId16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7E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743" autoAdjust="0"/>
  </p:normalViewPr>
  <p:slideViewPr>
    <p:cSldViewPr snapToGrid="0" snapToObjects="1" showGuides="1">
      <p:cViewPr varScale="1">
        <p:scale>
          <a:sx n="90" d="100"/>
          <a:sy n="90" d="100"/>
        </p:scale>
        <p:origin x="744" y="84"/>
      </p:cViewPr>
      <p:guideLst>
        <p:guide orient="horz" pos="166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824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07/01/2019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sdfsdfsdfdsfdfd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1A30-4CC4-49E4-B147-03AC43CBFBC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sdfsdfsdfdsfdfd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FD8B9-163A-434E-9B5F-E40F25E6C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02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D8B9-163A-434E-9B5F-E40F25E6CF4D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909D-BC97-4A7A-AB60-B892DFED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sdfsdfsdfdsfdfd</a:t>
            </a:r>
          </a:p>
        </p:txBody>
      </p:sp>
    </p:spTree>
    <p:extLst>
      <p:ext uri="{BB962C8B-B14F-4D97-AF65-F5344CB8AC3E}">
        <p14:creationId xmlns:p14="http://schemas.microsoft.com/office/powerpoint/2010/main" val="338833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1" y="1120781"/>
            <a:ext cx="3009645" cy="30777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ts val="8000"/>
              </a:lnSpc>
              <a:buNone/>
              <a:defRPr sz="10000" b="1" i="0">
                <a:solidFill>
                  <a:schemeClr val="accent1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1" y="2156478"/>
            <a:ext cx="4059970" cy="611436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95093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144202"/>
            <a:ext cx="4059970" cy="1038746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4572000" y="663575"/>
            <a:ext cx="4213225" cy="38877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663573"/>
            <a:ext cx="4059969" cy="822327"/>
          </a:xfrm>
          <a:prstGeom prst="rect">
            <a:avLst/>
          </a:prstGeom>
          <a:solidFill>
            <a:schemeClr val="bg1"/>
          </a:solidFill>
        </p:spPr>
        <p:txBody>
          <a:bodyPr wrap="none" lIns="0" tIns="72000" rIns="0" bIns="0" anchor="t">
            <a:noAutofit/>
          </a:bodyPr>
          <a:lstStyle>
            <a:lvl1pPr marL="0" indent="0" algn="l">
              <a:buNone/>
              <a:defRPr sz="3500" b="1" i="0">
                <a:solidFill>
                  <a:schemeClr val="tx1">
                    <a:lumMod val="75000"/>
                    <a:lumOff val="2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4970246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935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mp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31768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3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171741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4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629832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5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7767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6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621277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2198442"/>
            <a:ext cx="4059970" cy="75577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ALPHA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2954212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112055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1318842"/>
            <a:ext cx="4059970" cy="457197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3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1837584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49605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545121"/>
            <a:ext cx="4059970" cy="457197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3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INDEX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1063863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  <p:cxnSp>
        <p:nvCxnSpPr>
          <p:cNvPr id="4" name="Conector recto 3"/>
          <p:cNvCxnSpPr/>
          <p:nvPr userDrawn="1"/>
        </p:nvCxnSpPr>
        <p:spPr>
          <a:xfrm flipV="1">
            <a:off x="4580790" y="1600200"/>
            <a:ext cx="0" cy="277849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2550807" y="160020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695089" y="160020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4" name="Marcador de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2550807" y="2365129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15" name="Marcador de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4695089" y="2365129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Work</a:t>
            </a:r>
            <a:endParaRPr lang="es-ES_tradnl" dirty="0"/>
          </a:p>
        </p:txBody>
      </p:sp>
      <p:sp>
        <p:nvSpPr>
          <p:cNvPr id="16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4695089" y="197827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17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2542014" y="197827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18" name="Marcador de texto 7"/>
          <p:cNvSpPr>
            <a:spLocks noGrp="1"/>
          </p:cNvSpPr>
          <p:nvPr>
            <p:ph type="body" sz="quarter" idx="20" hasCustomPrompt="1"/>
          </p:nvPr>
        </p:nvSpPr>
        <p:spPr>
          <a:xfrm>
            <a:off x="4695089" y="2751993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19" name="Marcador de texto 7"/>
          <p:cNvSpPr>
            <a:spLocks noGrp="1"/>
          </p:cNvSpPr>
          <p:nvPr>
            <p:ph type="body" sz="quarter" idx="21" hasCustomPrompt="1"/>
          </p:nvPr>
        </p:nvSpPr>
        <p:spPr>
          <a:xfrm>
            <a:off x="2542014" y="2751993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sp>
        <p:nvSpPr>
          <p:cNvPr id="20" name="Marcador de texto 7"/>
          <p:cNvSpPr>
            <a:spLocks noGrp="1"/>
          </p:cNvSpPr>
          <p:nvPr>
            <p:ph type="body" sz="quarter" idx="22" hasCustomPrompt="1"/>
          </p:nvPr>
        </p:nvSpPr>
        <p:spPr>
          <a:xfrm>
            <a:off x="2550807" y="3147647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23" hasCustomPrompt="1"/>
          </p:nvPr>
        </p:nvSpPr>
        <p:spPr>
          <a:xfrm>
            <a:off x="4695089" y="3147647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Extras</a:t>
            </a:r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5089" y="3543302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23" name="Marcador de texto 7"/>
          <p:cNvSpPr>
            <a:spLocks noGrp="1"/>
          </p:cNvSpPr>
          <p:nvPr>
            <p:ph type="body" sz="quarter" idx="25" hasCustomPrompt="1"/>
          </p:nvPr>
        </p:nvSpPr>
        <p:spPr>
          <a:xfrm>
            <a:off x="2542014" y="3543302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7590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5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63" r:id="rId7"/>
    <p:sldLayoutId id="2147483664" r:id="rId8"/>
    <p:sldLayoutId id="2147483665" r:id="rId9"/>
    <p:sldLayoutId id="2147483685" r:id="rId10"/>
    <p:sldLayoutId id="214748368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80" y="1212658"/>
            <a:ext cx="8590019" cy="1721223"/>
          </a:xfrm>
        </p:spPr>
        <p:txBody>
          <a:bodyPr/>
          <a:lstStyle/>
          <a:p>
            <a:r>
              <a:rPr lang="en-US" sz="3000"/>
              <a:t> </a:t>
            </a:r>
            <a:r>
              <a:rPr lang="en-US" sz="3000">
                <a:solidFill>
                  <a:srgbClr val="FF0000"/>
                </a:solidFill>
              </a:rPr>
              <a:t>XÂY DỰNG HỆ THỐNG GIÁM SÁT VÀ CẢNH BÁO CHẤT LƯỢNG KHÔNG KHÍ TRONG MÔI TRƯỜNG LÀM VIỆC QUA THIẾT BỊ DI ĐỘNG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5976429" y="4048781"/>
            <a:ext cx="2672006" cy="421110"/>
          </a:xfrm>
        </p:spPr>
        <p:txBody>
          <a:bodyPr/>
          <a:lstStyle/>
          <a:p>
            <a:pPr algn="l"/>
            <a:r>
              <a:rPr lang="es-ES_tradnl" sz="1600" b="0">
                <a:solidFill>
                  <a:schemeClr val="tx1"/>
                </a:solidFill>
                <a:latin typeface="Arial Narrow" panose="020B0606020202030204" pitchFamily="34" charset="0"/>
              </a:rPr>
              <a:t>GVHD: 	</a:t>
            </a:r>
            <a:r>
              <a:rPr lang="es-ES_tradnl" sz="1600">
                <a:solidFill>
                  <a:schemeClr val="tx1"/>
                </a:solidFill>
                <a:latin typeface="Arial Narrow" panose="020B0606020202030204" pitchFamily="34" charset="0"/>
              </a:rPr>
              <a:t>PGS.TS PHẠM TRẦN VŨ</a:t>
            </a:r>
          </a:p>
          <a:p>
            <a:pPr algn="l"/>
            <a:endParaRPr lang="es-ES_tradnl" sz="16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806921" y="3302141"/>
            <a:ext cx="7255130" cy="0"/>
          </a:xfrm>
          <a:prstGeom prst="line">
            <a:avLst/>
          </a:prstGeom>
          <a:ln>
            <a:head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3654" y="428888"/>
            <a:ext cx="3501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ĐỀ CƯƠNG LUẬN VĂN</a:t>
            </a:r>
            <a:endParaRPr lang="en-US" sz="2800" b="1" err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514852" y="690498"/>
            <a:ext cx="106904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85318" y="667916"/>
            <a:ext cx="106904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9531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7" y="408869"/>
            <a:ext cx="4367701" cy="597510"/>
          </a:xfrm>
        </p:spPr>
        <p:txBody>
          <a:bodyPr/>
          <a:lstStyle/>
          <a:p>
            <a:r>
              <a:rPr lang="es-ES_tradnl">
                <a:latin typeface="+mj-lt"/>
                <a:ea typeface="Lato Light" panose="020B0604020202020204" charset="0"/>
                <a:cs typeface="Lato Light" panose="020B0604020202020204" charset="0"/>
              </a:rPr>
              <a:t>V.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7" y="588366"/>
            <a:ext cx="7123461" cy="481491"/>
          </a:xfrm>
        </p:spPr>
        <p:txBody>
          <a:bodyPr/>
          <a:lstStyle/>
          <a:p>
            <a:r>
              <a:rPr lang="es-ES_tradnl" sz="2800">
                <a:solidFill>
                  <a:schemeClr val="accent6">
                    <a:lumMod val="50000"/>
                  </a:schemeClr>
                </a:solidFill>
                <a:latin typeface="+mn-lt"/>
              </a:rPr>
              <a:t>V. Cơ sở lý thuyết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9" y="58993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3626" y="1249354"/>
            <a:ext cx="737549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Nền</a:t>
            </a:r>
            <a:r>
              <a:rPr lang="en-US" sz="2400" b="1" dirty="0"/>
              <a:t> </a:t>
            </a:r>
            <a:r>
              <a:rPr lang="en-US" sz="2400" b="1" dirty="0" err="1"/>
              <a:t>tảng</a:t>
            </a:r>
            <a:r>
              <a:rPr lang="en-US" sz="2400" b="1" dirty="0"/>
              <a:t> React Native</a:t>
            </a:r>
            <a:endParaRPr lang="en-US" sz="2200" b="1" dirty="0">
              <a:solidFill>
                <a:srgbClr val="FF0000"/>
              </a:solidFill>
            </a:endParaRPr>
          </a:p>
          <a:p>
            <a:pPr marL="6858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thích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IOS </a:t>
            </a:r>
            <a:r>
              <a:rPr lang="en-US" sz="2200" dirty="0" err="1"/>
              <a:t>và</a:t>
            </a:r>
            <a:r>
              <a:rPr lang="en-US" sz="2200" dirty="0"/>
              <a:t> Android.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mặt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muốn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nhanh</a:t>
            </a:r>
            <a:r>
              <a:rPr lang="en-US" sz="2200" dirty="0"/>
              <a:t> </a:t>
            </a:r>
            <a:r>
              <a:rPr lang="en-US" sz="2200" dirty="0" err="1"/>
              <a:t>chóng</a:t>
            </a:r>
            <a:r>
              <a:rPr lang="en-US" sz="2200" dirty="0"/>
              <a:t>.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ổn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19263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7" y="408869"/>
            <a:ext cx="4367701" cy="597510"/>
          </a:xfrm>
        </p:spPr>
        <p:txBody>
          <a:bodyPr/>
          <a:lstStyle/>
          <a:p>
            <a:r>
              <a:rPr lang="es-ES_tradnl">
                <a:latin typeface="+mj-lt"/>
                <a:ea typeface="Lato Light" panose="020B0604020202020204" charset="0"/>
                <a:cs typeface="Lato Light" panose="020B0604020202020204" charset="0"/>
              </a:rPr>
              <a:t>V.I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7" y="588366"/>
            <a:ext cx="7123461" cy="481491"/>
          </a:xfrm>
        </p:spPr>
        <p:txBody>
          <a:bodyPr/>
          <a:lstStyle/>
          <a:p>
            <a:r>
              <a:rPr lang="es-ES_tradnl" sz="2800">
                <a:solidFill>
                  <a:schemeClr val="accent6">
                    <a:lumMod val="50000"/>
                  </a:schemeClr>
                </a:solidFill>
                <a:latin typeface="+mn-lt"/>
              </a:rPr>
              <a:t>VI. Kết quả đã đạt được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9" y="58993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1" y="1249354"/>
            <a:ext cx="5618719" cy="3114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8964" y="4453213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Mô hình thực nghiệm</a:t>
            </a:r>
            <a:endParaRPr lang="vi-VN" sz="2400" dirty="0" err="1"/>
          </a:p>
        </p:txBody>
      </p:sp>
    </p:spTree>
    <p:extLst>
      <p:ext uri="{BB962C8B-B14F-4D97-AF65-F5344CB8AC3E}">
        <p14:creationId xmlns:p14="http://schemas.microsoft.com/office/powerpoint/2010/main" val="4276841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7" y="408869"/>
            <a:ext cx="4367701" cy="597510"/>
          </a:xfrm>
        </p:spPr>
        <p:txBody>
          <a:bodyPr/>
          <a:lstStyle/>
          <a:p>
            <a:r>
              <a:rPr lang="es-ES_tradnl">
                <a:latin typeface="+mj-lt"/>
                <a:ea typeface="Lato Light" panose="020B0604020202020204" charset="0"/>
                <a:cs typeface="Lato Light" panose="020B0604020202020204" charset="0"/>
              </a:rPr>
              <a:t>V.I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7" y="588366"/>
            <a:ext cx="7123461" cy="481491"/>
          </a:xfrm>
        </p:spPr>
        <p:txBody>
          <a:bodyPr/>
          <a:lstStyle/>
          <a:p>
            <a:r>
              <a:rPr lang="es-ES_tradnl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VI. </a:t>
            </a:r>
            <a:r>
              <a:rPr lang="es-ES_tradnl" sz="2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Kết</a:t>
            </a:r>
            <a:r>
              <a:rPr lang="es-ES_tradnl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s-ES_tradnl" sz="2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quả</a:t>
            </a:r>
            <a:r>
              <a:rPr lang="es-ES_tradnl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s-ES_tradnl" sz="2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đã</a:t>
            </a:r>
            <a:r>
              <a:rPr lang="es-ES_tradnl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s-ES_tradnl" sz="2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đạt</a:t>
            </a:r>
            <a:r>
              <a:rPr lang="es-ES_tradnl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s-ES_tradnl" sz="2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được</a:t>
            </a:r>
            <a:endParaRPr lang="es-ES_tradnl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503239" y="58993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93222" y="4561952"/>
            <a:ext cx="6902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Biểu đồ theo dỗi nhiệt độ, độ ẩm, cường độ ánh sáng </a:t>
            </a:r>
            <a:endParaRPr lang="vi-VN" sz="2400" dirty="0" err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24" y="1185876"/>
            <a:ext cx="7458614" cy="337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0277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294C49-19D5-47C3-A258-127194D14D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VII</a:t>
            </a:r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C065DB02-7E72-4570-8EF2-C9C5AED76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VII. </a:t>
            </a:r>
            <a:r>
              <a:rPr lang="es-ES_tradnl" sz="2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Tổng</a:t>
            </a:r>
            <a:r>
              <a:rPr lang="es-ES_tradnl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s-ES_tradnl" sz="2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kết</a:t>
            </a:r>
            <a:endParaRPr lang="es-ES_tradnl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endParaRPr lang="es-ES_tradnl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endParaRPr lang="es-ES_tradnl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0684E-5DC6-40FB-9118-76DB419C1286}"/>
              </a:ext>
            </a:extLst>
          </p:cNvPr>
          <p:cNvSpPr txBox="1"/>
          <p:nvPr/>
        </p:nvSpPr>
        <p:spPr>
          <a:xfrm>
            <a:off x="753625" y="1440136"/>
            <a:ext cx="8103503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Nắm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h</a:t>
            </a:r>
            <a:r>
              <a:rPr lang="vi-VN" sz="2000" dirty="0"/>
              <a:t>ư</a:t>
            </a:r>
            <a:r>
              <a:rPr lang="en-US" sz="2000" dirty="0" err="1"/>
              <a:t>ởng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khái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IOT.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phỏng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IoT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 err="1"/>
              <a:t>ợng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khí</a:t>
            </a:r>
            <a:r>
              <a:rPr lang="en-US" sz="2000" dirty="0"/>
              <a:t> ở </a:t>
            </a:r>
            <a:r>
              <a:rPr lang="en-US" sz="2000" dirty="0" err="1"/>
              <a:t>mức</a:t>
            </a:r>
            <a:r>
              <a:rPr lang="en-US" sz="2000" dirty="0"/>
              <a:t> c</a:t>
            </a:r>
            <a:r>
              <a:rPr lang="vi-VN" sz="2000" dirty="0"/>
              <a:t>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.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9328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FFB4-A8AE-4583-887D-BF08C99D9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93A71C2-60AC-4E37-9E6B-D1328802E342}"/>
              </a:ext>
            </a:extLst>
          </p:cNvPr>
          <p:cNvSpPr txBox="1">
            <a:spLocks/>
          </p:cNvSpPr>
          <p:nvPr/>
        </p:nvSpPr>
        <p:spPr>
          <a:xfrm>
            <a:off x="512029" y="527905"/>
            <a:ext cx="1478135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7500" b="1" i="0" kern="120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VIII</a:t>
            </a:r>
          </a:p>
        </p:txBody>
      </p:sp>
      <p:sp>
        <p:nvSpPr>
          <p:cNvPr id="5" name="Marcador de texto 15">
            <a:extLst>
              <a:ext uri="{FF2B5EF4-FFF2-40B4-BE49-F238E27FC236}">
                <a16:creationId xmlns:a16="http://schemas.microsoft.com/office/drawing/2014/main" id="{A704BAED-C9BD-45D7-8345-5AD375DE3BAA}"/>
              </a:ext>
            </a:extLst>
          </p:cNvPr>
          <p:cNvSpPr txBox="1">
            <a:spLocks/>
          </p:cNvSpPr>
          <p:nvPr/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VIII. H</a:t>
            </a:r>
            <a:r>
              <a:rPr lang="vi-V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ư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ớng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phát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triển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endParaRPr lang="es-ES_tradnl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endParaRPr lang="es-ES_tradnl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endParaRPr lang="es-ES_tradnl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FA692-5809-44F6-83C0-BB30D9F9889F}"/>
              </a:ext>
            </a:extLst>
          </p:cNvPr>
          <p:cNvSpPr txBox="1"/>
          <p:nvPr/>
        </p:nvSpPr>
        <p:spPr>
          <a:xfrm>
            <a:off x="606057" y="1440136"/>
            <a:ext cx="8251072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 err="1"/>
              <a:t>ợng</a:t>
            </a:r>
            <a:r>
              <a:rPr lang="en-US" sz="2000" dirty="0"/>
              <a:t> sensor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 err="1"/>
              <a:t>ợng</a:t>
            </a:r>
            <a:r>
              <a:rPr lang="en-US" sz="2000" dirty="0"/>
              <a:t> ng</a:t>
            </a:r>
            <a:r>
              <a:rPr lang="vi-VN" sz="2000" dirty="0"/>
              <a:t>ư</a:t>
            </a:r>
            <a:r>
              <a:rPr lang="en-US" sz="2000" dirty="0" err="1"/>
              <a:t>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,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chóng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, </a:t>
            </a:r>
            <a:r>
              <a:rPr lang="en-US" sz="2000" dirty="0" err="1"/>
              <a:t>rút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-&gt;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997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2030" y="2366186"/>
            <a:ext cx="8273195" cy="1105706"/>
          </a:xfrm>
        </p:spPr>
        <p:txBody>
          <a:bodyPr/>
          <a:lstStyle/>
          <a:p>
            <a:r>
              <a:rPr lang="en-US"/>
              <a:t>CẢM ƠN THẦY 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39645287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sz="6000"/>
              <a:t>THÀNH VIÊN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512030" y="490464"/>
            <a:ext cx="5802002" cy="822327"/>
          </a:xfrm>
        </p:spPr>
        <p:txBody>
          <a:bodyPr/>
          <a:lstStyle/>
          <a:p>
            <a:r>
              <a:rPr lang="es-ES_tradnl" sz="2400"/>
              <a:t>THÀNH VIÊN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12030" y="500477"/>
            <a:ext cx="6642983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2029" y="1731267"/>
            <a:ext cx="644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400"/>
              <a:t>VÕ SƠN HÀ 					1510885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sz="2400"/>
              <a:t>PHẠM KHÁNH HUY HOÀNG		1511145</a:t>
            </a:r>
            <a:endParaRPr lang="en-US" sz="2400" err="1"/>
          </a:p>
        </p:txBody>
      </p:sp>
    </p:spTree>
    <p:extLst>
      <p:ext uri="{BB962C8B-B14F-4D97-AF65-F5344CB8AC3E}">
        <p14:creationId xmlns:p14="http://schemas.microsoft.com/office/powerpoint/2010/main" val="29788324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sz="6000"/>
              <a:t>NỘI DUNG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512030" y="490464"/>
            <a:ext cx="5802002" cy="822327"/>
          </a:xfrm>
        </p:spPr>
        <p:txBody>
          <a:bodyPr/>
          <a:lstStyle/>
          <a:p>
            <a:r>
              <a:rPr lang="es-ES_tradnl" sz="2400" dirty="0"/>
              <a:t>NỘI DUNG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12030" y="500477"/>
            <a:ext cx="6642983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3206" y="858737"/>
            <a:ext cx="8118764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 err="1"/>
              <a:t>Lý</a:t>
            </a:r>
            <a:r>
              <a:rPr lang="en-US" sz="2000" dirty="0"/>
              <a:t> do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,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phạm</a:t>
            </a:r>
            <a:r>
              <a:rPr lang="en-US" sz="2000" dirty="0"/>
              <a:t> vi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/>
              <a:t>H</a:t>
            </a:r>
            <a:r>
              <a:rPr lang="vi-VN" sz="2000" dirty="0"/>
              <a:t>ư</a:t>
            </a:r>
            <a:r>
              <a:rPr lang="en-US" sz="2000" dirty="0" err="1"/>
              <a:t>ớng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94919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7" y="408869"/>
            <a:ext cx="4367701" cy="597510"/>
          </a:xfrm>
        </p:spPr>
        <p:txBody>
          <a:bodyPr/>
          <a:lstStyle/>
          <a:p>
            <a:r>
              <a:rPr lang="es-ES_tradnl">
                <a:latin typeface="+mj-lt"/>
                <a:ea typeface="Lato Light" panose="020B0604020202020204" charset="0"/>
                <a:cs typeface="Lato Light" panose="020B0604020202020204" charset="0"/>
              </a:rPr>
              <a:t>I.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588366"/>
            <a:ext cx="5413468" cy="481491"/>
          </a:xfrm>
        </p:spPr>
        <p:txBody>
          <a:bodyPr/>
          <a:lstStyle/>
          <a:p>
            <a:r>
              <a:rPr lang="es-ES_tradnl" sz="2800">
                <a:solidFill>
                  <a:schemeClr val="accent6">
                    <a:lumMod val="50000"/>
                  </a:schemeClr>
                </a:solidFill>
                <a:latin typeface="+mn-lt"/>
              </a:rPr>
              <a:t>I. Lý do thực hiện đề tài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9" y="58993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5133" y="1393389"/>
            <a:ext cx="7777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Ô nhiễm không khí đang là vấn đề quan tâm đặc biệt.</a:t>
            </a:r>
          </a:p>
          <a:p>
            <a:endParaRPr lang="en-US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Nguyên cứu các hệ thống giám sát, phân tích và cảnh báo cho chất lượng không khí và vấn đề có tính thời sự.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Sự phát triển mạnh mẽ của công nghệ Internet of Things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vi-VN" sz="2400" dirty="0" err="1"/>
          </a:p>
        </p:txBody>
      </p:sp>
    </p:spTree>
    <p:extLst>
      <p:ext uri="{BB962C8B-B14F-4D97-AF65-F5344CB8AC3E}">
        <p14:creationId xmlns:p14="http://schemas.microsoft.com/office/powerpoint/2010/main" val="5434174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7" y="408869"/>
            <a:ext cx="4367701" cy="597510"/>
          </a:xfrm>
        </p:spPr>
        <p:txBody>
          <a:bodyPr/>
          <a:lstStyle/>
          <a:p>
            <a:r>
              <a:rPr lang="es-ES_tradnl">
                <a:latin typeface="+mj-lt"/>
                <a:ea typeface="Lato Light" panose="020B0604020202020204" charset="0"/>
                <a:cs typeface="Lato Light" panose="020B0604020202020204" charset="0"/>
              </a:rPr>
              <a:t>II.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588366"/>
            <a:ext cx="5413468" cy="481491"/>
          </a:xfrm>
        </p:spPr>
        <p:txBody>
          <a:bodyPr/>
          <a:lstStyle/>
          <a:p>
            <a:r>
              <a:rPr lang="es-ES_tradnl" sz="2800">
                <a:solidFill>
                  <a:schemeClr val="accent6">
                    <a:lumMod val="50000"/>
                  </a:schemeClr>
                </a:solidFill>
                <a:latin typeface="+mn-lt"/>
              </a:rPr>
              <a:t>II. Mục tiêu nguyên cứu 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9" y="58993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3359" y="1329764"/>
            <a:ext cx="8061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/>
              <a:t> Xây dựng thang đo các tác nhân ảnh hưởng.</a:t>
            </a:r>
          </a:p>
          <a:p>
            <a:endParaRPr lang="en-US" sz="240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/>
              <a:t> Xây dựng mô hình nghiên cứu.</a:t>
            </a:r>
          </a:p>
          <a:p>
            <a:endParaRPr lang="en-US" sz="240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/>
              <a:t> Xây dựng phương pháp đánh giá tổng hợp chất lượng không khí.</a:t>
            </a:r>
          </a:p>
          <a:p>
            <a:endParaRPr lang="en-US" sz="240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/>
              <a:t> Xây dựng và phát triển các hệ thống cảnh báo.</a:t>
            </a:r>
            <a:endParaRPr lang="vi-VN" sz="2400" dirty="0" err="1"/>
          </a:p>
        </p:txBody>
      </p:sp>
    </p:spTree>
    <p:extLst>
      <p:ext uri="{BB962C8B-B14F-4D97-AF65-F5344CB8AC3E}">
        <p14:creationId xmlns:p14="http://schemas.microsoft.com/office/powerpoint/2010/main" val="10716137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7" y="408869"/>
            <a:ext cx="4367701" cy="597510"/>
          </a:xfrm>
        </p:spPr>
        <p:txBody>
          <a:bodyPr/>
          <a:lstStyle/>
          <a:p>
            <a:r>
              <a:rPr lang="es-ES_tradnl">
                <a:latin typeface="+mj-lt"/>
                <a:ea typeface="Lato Light" panose="020B0604020202020204" charset="0"/>
                <a:cs typeface="Lato Light" panose="020B0604020202020204" charset="0"/>
              </a:rPr>
              <a:t>III.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7" y="588366"/>
            <a:ext cx="7957475" cy="481491"/>
          </a:xfrm>
        </p:spPr>
        <p:txBody>
          <a:bodyPr/>
          <a:lstStyle/>
          <a:p>
            <a:r>
              <a:rPr lang="es-ES_tradnl" sz="2800">
                <a:solidFill>
                  <a:schemeClr val="accent6">
                    <a:lumMod val="50000"/>
                  </a:schemeClr>
                </a:solidFill>
                <a:latin typeface="+mn-lt"/>
              </a:rPr>
              <a:t>III. Phương pháp, đối tượng, phạm vi đề tài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9" y="58993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8672" y="1249354"/>
            <a:ext cx="76066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/>
              <a:t>Phương pháp nguyên cứu: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FF0000"/>
                </a:solidFill>
              </a:rPr>
              <a:t>Nguyên cứu sơ bộ: </a:t>
            </a:r>
            <a:r>
              <a:rPr lang="en-US" sz="2200"/>
              <a:t>phương pháp lấy, truyền và nhận dữ liệu các tác nhận ảnh hưởng đến không khí.</a:t>
            </a:r>
            <a:endParaRPr lang="en-US" sz="2200">
              <a:solidFill>
                <a:srgbClr val="FF0000"/>
              </a:solidFill>
            </a:endParaRP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FF0000"/>
                </a:solidFill>
              </a:rPr>
              <a:t>Nguyên cứu chính thức: </a:t>
            </a:r>
            <a:r>
              <a:rPr lang="en-US" sz="2200"/>
              <a:t>giám sát, hiển thị, phân tích và cảnh báo khi không khí biến đổi.</a:t>
            </a:r>
            <a:endParaRPr lang="en-US" sz="240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/>
              <a:t>Đối tượng</a:t>
            </a:r>
            <a:r>
              <a:rPr lang="en-US" sz="2400"/>
              <a:t>: môi trường trong các văn phòng, phòng học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/>
              <a:t>Phạm vi khảo sát</a:t>
            </a:r>
            <a:r>
              <a:rPr lang="en-US" sz="2400"/>
              <a:t>: thành phố Hồ Chí Minh </a:t>
            </a:r>
            <a:endParaRPr lang="vi-VN" sz="2400" dirty="0" err="1"/>
          </a:p>
        </p:txBody>
      </p:sp>
    </p:spTree>
    <p:extLst>
      <p:ext uri="{BB962C8B-B14F-4D97-AF65-F5344CB8AC3E}">
        <p14:creationId xmlns:p14="http://schemas.microsoft.com/office/powerpoint/2010/main" val="30287525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7" y="408869"/>
            <a:ext cx="4367701" cy="597510"/>
          </a:xfrm>
        </p:spPr>
        <p:txBody>
          <a:bodyPr/>
          <a:lstStyle/>
          <a:p>
            <a:r>
              <a:rPr lang="es-ES_tradnl">
                <a:latin typeface="+mj-lt"/>
                <a:ea typeface="Lato Light" panose="020B0604020202020204" charset="0"/>
                <a:cs typeface="Lato Light" panose="020B0604020202020204" charset="0"/>
              </a:rPr>
              <a:t>IV.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7" y="588366"/>
            <a:ext cx="7123461" cy="481491"/>
          </a:xfrm>
        </p:spPr>
        <p:txBody>
          <a:bodyPr/>
          <a:lstStyle/>
          <a:p>
            <a:r>
              <a:rPr lang="es-ES_tradnl" sz="2800">
                <a:solidFill>
                  <a:schemeClr val="accent6">
                    <a:lumMod val="50000"/>
                  </a:schemeClr>
                </a:solidFill>
                <a:latin typeface="+mn-lt"/>
              </a:rPr>
              <a:t>IV. Mô hình hiện thực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9" y="58993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51" y="1069857"/>
            <a:ext cx="5526820" cy="38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547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7" y="408869"/>
            <a:ext cx="4367701" cy="597510"/>
          </a:xfrm>
        </p:spPr>
        <p:txBody>
          <a:bodyPr/>
          <a:lstStyle/>
          <a:p>
            <a:r>
              <a:rPr lang="es-ES_tradnl">
                <a:latin typeface="+mj-lt"/>
                <a:ea typeface="Lato Light" panose="020B0604020202020204" charset="0"/>
                <a:cs typeface="Lato Light" panose="020B0604020202020204" charset="0"/>
              </a:rPr>
              <a:t>V.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7" y="588366"/>
            <a:ext cx="7123461" cy="481491"/>
          </a:xfrm>
        </p:spPr>
        <p:txBody>
          <a:bodyPr/>
          <a:lstStyle/>
          <a:p>
            <a:r>
              <a:rPr lang="es-ES_tradnl" sz="2800">
                <a:solidFill>
                  <a:schemeClr val="accent6">
                    <a:lumMod val="50000"/>
                  </a:schemeClr>
                </a:solidFill>
                <a:latin typeface="+mn-lt"/>
              </a:rPr>
              <a:t>V. Cơ sở lý thuyết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9" y="58993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3626" y="1249354"/>
            <a:ext cx="75463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/>
              <a:t>Công nghệ Internet of Things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/>
              <a:t>Mọi thứ có thể </a:t>
            </a:r>
            <a:r>
              <a:rPr lang="en-US" sz="2200">
                <a:solidFill>
                  <a:srgbClr val="FF0000"/>
                </a:solidFill>
              </a:rPr>
              <a:t>kết nối với nhau</a:t>
            </a:r>
            <a:r>
              <a:rPr lang="en-US" sz="2200"/>
              <a:t> nhờ mạng lưới thông tin và các cơ sở hạ tầng liên lạc tổng thể.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/>
              <a:t>ESP8266 Arduino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/>
              <a:t>Một bo mạch vi xử lý, tương tác với các thiết bị sensor.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/>
              <a:t>Dự án mã nguồn mở, dễ lập trình (c, c++), </a:t>
            </a:r>
            <a:r>
              <a:rPr lang="en-US" sz="2200">
                <a:solidFill>
                  <a:srgbClr val="FF0000"/>
                </a:solidFill>
              </a:rPr>
              <a:t>có kết nối wifi</a:t>
            </a:r>
            <a:r>
              <a:rPr lang="en-US" sz="220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/>
              <a:t>Phương thức truyền dữ liệu MQTT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/>
              <a:t>Dùng giao thức publish/subscribe, ít tốn băng thông, độ tin cậy cao</a:t>
            </a:r>
          </a:p>
        </p:txBody>
      </p:sp>
    </p:spTree>
    <p:extLst>
      <p:ext uri="{BB962C8B-B14F-4D97-AF65-F5344CB8AC3E}">
        <p14:creationId xmlns:p14="http://schemas.microsoft.com/office/powerpoint/2010/main" val="19538981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7" y="408869"/>
            <a:ext cx="4367701" cy="597510"/>
          </a:xfrm>
        </p:spPr>
        <p:txBody>
          <a:bodyPr/>
          <a:lstStyle/>
          <a:p>
            <a:r>
              <a:rPr lang="es-ES_tradnl">
                <a:latin typeface="+mj-lt"/>
                <a:ea typeface="Lato Light" panose="020B0604020202020204" charset="0"/>
                <a:cs typeface="Lato Light" panose="020B0604020202020204" charset="0"/>
              </a:rPr>
              <a:t>V.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7" y="588366"/>
            <a:ext cx="7123461" cy="481491"/>
          </a:xfrm>
        </p:spPr>
        <p:txBody>
          <a:bodyPr/>
          <a:lstStyle/>
          <a:p>
            <a:r>
              <a:rPr lang="es-ES_tradnl" sz="2800">
                <a:solidFill>
                  <a:schemeClr val="accent6">
                    <a:lumMod val="50000"/>
                  </a:schemeClr>
                </a:solidFill>
                <a:latin typeface="+mn-lt"/>
              </a:rPr>
              <a:t>V. Cơ sở lý thuyết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9" y="58993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3626" y="1249354"/>
            <a:ext cx="73754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Hệ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trị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 MongoDB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sở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nguồn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là </a:t>
            </a:r>
            <a:r>
              <a:rPr lang="en-US" sz="2200" dirty="0">
                <a:solidFill>
                  <a:srgbClr val="FF0000"/>
                </a:solidFill>
              </a:rPr>
              <a:t>NoSQL</a:t>
            </a:r>
            <a:r>
              <a:rPr lang="en-US" sz="2200" dirty="0"/>
              <a:t>.</a:t>
            </a:r>
            <a:endParaRPr lang="en-US" sz="2200" dirty="0">
              <a:solidFill>
                <a:srgbClr val="FF0000"/>
              </a:solidFill>
            </a:endParaRP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suất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,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rộng</a:t>
            </a:r>
            <a:r>
              <a:rPr lang="en-US" sz="2200" dirty="0"/>
              <a:t>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dàng</a:t>
            </a:r>
            <a:r>
              <a:rPr lang="en-US" sz="22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NodeJS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Nền</a:t>
            </a:r>
            <a:r>
              <a:rPr lang="en-US" sz="2200" dirty="0"/>
              <a:t> </a:t>
            </a:r>
            <a:r>
              <a:rPr lang="en-US" sz="2200" dirty="0" err="1"/>
              <a:t>tảng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Server Side </a:t>
            </a:r>
            <a:r>
              <a:rPr lang="en-US" sz="2200" dirty="0" err="1"/>
              <a:t>bằng</a:t>
            </a:r>
            <a:r>
              <a:rPr lang="en-US" sz="2200" dirty="0"/>
              <a:t> JS.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Tốc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rộng</a:t>
            </a:r>
            <a:r>
              <a:rPr lang="en-US" sz="2200" dirty="0"/>
              <a:t> </a:t>
            </a:r>
            <a:r>
              <a:rPr lang="en-US" sz="2200" dirty="0" err="1"/>
              <a:t>nhanh</a:t>
            </a:r>
            <a:r>
              <a:rPr lang="en-US" sz="2200" dirty="0"/>
              <a:t>,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nối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.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Phù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server </a:t>
            </a:r>
            <a:r>
              <a:rPr lang="en-US" sz="2200" dirty="0" err="1"/>
              <a:t>cho</a:t>
            </a:r>
            <a:r>
              <a:rPr lang="en-US" sz="2200" dirty="0"/>
              <a:t> IoT.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97792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Tema de Office">
  <a:themeElements>
    <a:clrScheme name="Instagram 01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4B3959"/>
      </a:accent1>
      <a:accent2>
        <a:srgbClr val="42648A"/>
      </a:accent2>
      <a:accent3>
        <a:srgbClr val="A4B2AA"/>
      </a:accent3>
      <a:accent4>
        <a:srgbClr val="DDC99C"/>
      </a:accent4>
      <a:accent5>
        <a:srgbClr val="CF6962"/>
      </a:accent5>
      <a:accent6>
        <a:srgbClr val="70364A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10020</TotalTime>
  <Words>703</Words>
  <Application>Microsoft Office PowerPoint</Application>
  <PresentationFormat>On-screen Show (16:9)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Courier New</vt:lpstr>
      <vt:lpstr>Lato Light</vt:lpstr>
      <vt:lpstr>Raleway Black</vt:lpstr>
      <vt:lpstr>Wingdings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Rivera</dc:creator>
  <cp:lastModifiedBy>hpkh</cp:lastModifiedBy>
  <cp:revision>613</cp:revision>
  <dcterms:created xsi:type="dcterms:W3CDTF">2016-05-27T21:17:44Z</dcterms:created>
  <dcterms:modified xsi:type="dcterms:W3CDTF">2019-01-06T20:16:35Z</dcterms:modified>
</cp:coreProperties>
</file>