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637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‹#›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‹#›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‹#›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‹#›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39238" y="326502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59620" y="32610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37423" y="32610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99738" y="325471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36569" y="326106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2419" y="32674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3518" y="326106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89719" y="32547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6655" y="325471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0455" y="326106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6655" y="329281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3604" y="32547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519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870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471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‹#›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39238" y="326502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59620" y="32610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37423" y="32610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99738" y="325471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36569" y="326106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2419" y="32674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3518" y="326106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89719" y="32547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6655" y="325471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0455" y="326106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6655" y="329281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3604" y="32547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519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870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471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219"/>
                </a:lnTo>
                <a:lnTo>
                  <a:pt x="4608004" y="35521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2417"/>
            <a:ext cx="353631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5196" y="737337"/>
            <a:ext cx="4159707" cy="2036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7550" y="3353686"/>
            <a:ext cx="110109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48101" y="3353686"/>
            <a:ext cx="140716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‹#›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ynhnhatminh20102005@gmail.com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3.xml"/><Relationship Id="rId7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2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412991"/>
            <a:ext cx="4483735" cy="851535"/>
            <a:chOff x="87743" y="412991"/>
            <a:chExt cx="4483735" cy="851535"/>
          </a:xfrm>
        </p:grpSpPr>
        <p:sp>
          <p:nvSpPr>
            <p:cNvPr id="3" name="object 3"/>
            <p:cNvSpPr/>
            <p:nvPr/>
          </p:nvSpPr>
          <p:spPr>
            <a:xfrm>
              <a:off x="87743" y="412991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476244"/>
              <a:ext cx="4432935" cy="788035"/>
            </a:xfrm>
            <a:custGeom>
              <a:avLst/>
              <a:gdLst/>
              <a:ahLst/>
              <a:cxnLst/>
              <a:rect l="l" t="t" r="r" b="b"/>
              <a:pathLst>
                <a:path w="4432935" h="788035">
                  <a:moveTo>
                    <a:pt x="4432566" y="0"/>
                  </a:moveTo>
                  <a:lnTo>
                    <a:pt x="0" y="0"/>
                  </a:lnTo>
                  <a:lnTo>
                    <a:pt x="0" y="787825"/>
                  </a:lnTo>
                  <a:lnTo>
                    <a:pt x="4432566" y="78782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457407"/>
              <a:ext cx="4432935" cy="756285"/>
            </a:xfrm>
            <a:custGeom>
              <a:avLst/>
              <a:gdLst/>
              <a:ahLst/>
              <a:cxnLst/>
              <a:rect l="l" t="t" r="r" b="b"/>
              <a:pathLst>
                <a:path w="4432935" h="756285">
                  <a:moveTo>
                    <a:pt x="4432566" y="0"/>
                  </a:moveTo>
                  <a:lnTo>
                    <a:pt x="0" y="0"/>
                  </a:lnTo>
                  <a:lnTo>
                    <a:pt x="0" y="705061"/>
                  </a:lnTo>
                  <a:lnTo>
                    <a:pt x="4008" y="724786"/>
                  </a:lnTo>
                  <a:lnTo>
                    <a:pt x="14922" y="740939"/>
                  </a:lnTo>
                  <a:lnTo>
                    <a:pt x="31075" y="751853"/>
                  </a:lnTo>
                  <a:lnTo>
                    <a:pt x="50800" y="755861"/>
                  </a:lnTo>
                  <a:lnTo>
                    <a:pt x="4381765" y="755861"/>
                  </a:lnTo>
                  <a:lnTo>
                    <a:pt x="4401490" y="751853"/>
                  </a:lnTo>
                  <a:lnTo>
                    <a:pt x="4417643" y="740939"/>
                  </a:lnTo>
                  <a:lnTo>
                    <a:pt x="4428558" y="724786"/>
                  </a:lnTo>
                  <a:lnTo>
                    <a:pt x="4432566" y="70506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8544" y="476244"/>
            <a:ext cx="4432935" cy="78803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1075"/>
              </a:spcBef>
            </a:pPr>
            <a:r>
              <a:rPr sz="1400" spc="190" dirty="0">
                <a:solidFill>
                  <a:srgbClr val="FFFFFF"/>
                </a:solidFill>
                <a:latin typeface="Calibri"/>
                <a:cs typeface="Calibri"/>
              </a:rPr>
              <a:t>BÁO</a:t>
            </a:r>
            <a:r>
              <a:rPr sz="14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204" dirty="0">
                <a:solidFill>
                  <a:srgbClr val="FFFFFF"/>
                </a:solidFill>
                <a:latin typeface="Calibri"/>
                <a:cs typeface="Calibri"/>
              </a:rPr>
              <a:t>CÁO</a:t>
            </a:r>
            <a:r>
              <a:rPr sz="14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315" dirty="0">
                <a:solidFill>
                  <a:srgbClr val="FFFFFF"/>
                </a:solidFill>
                <a:latin typeface="Calibri"/>
                <a:cs typeface="Calibri"/>
              </a:rPr>
              <a:t>KẾT</a:t>
            </a:r>
            <a:r>
              <a:rPr sz="14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70" dirty="0">
                <a:solidFill>
                  <a:srgbClr val="FFFFFF"/>
                </a:solidFill>
                <a:latin typeface="Calibri"/>
                <a:cs typeface="Calibri"/>
              </a:rPr>
              <a:t>QUẢ</a:t>
            </a:r>
            <a:r>
              <a:rPr sz="14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204" dirty="0">
                <a:solidFill>
                  <a:srgbClr val="FFFFFF"/>
                </a:solidFill>
                <a:latin typeface="Calibri"/>
                <a:cs typeface="Calibri"/>
              </a:rPr>
              <a:t>BÀI</a:t>
            </a:r>
            <a:r>
              <a:rPr sz="14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195" dirty="0">
                <a:solidFill>
                  <a:srgbClr val="FFFFFF"/>
                </a:solidFill>
                <a:latin typeface="Calibri"/>
                <a:cs typeface="Calibri"/>
              </a:rPr>
              <a:t>TẬP</a:t>
            </a:r>
            <a:endParaRPr sz="1400">
              <a:latin typeface="Calibri"/>
              <a:cs typeface="Calibri"/>
            </a:endParaRPr>
          </a:p>
          <a:p>
            <a:pPr marR="93980" algn="ctr">
              <a:lnSpc>
                <a:spcPct val="100000"/>
              </a:lnSpc>
              <a:spcBef>
                <a:spcPts val="590"/>
              </a:spcBef>
            </a:pPr>
            <a:r>
              <a:rPr sz="1100" dirty="0">
                <a:solidFill>
                  <a:srgbClr val="FFFFFF"/>
                </a:solidFill>
                <a:latin typeface="Cambria"/>
                <a:cs typeface="Cambria"/>
              </a:rPr>
              <a:t>Phân</a:t>
            </a:r>
            <a:r>
              <a:rPr sz="11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FFFFFF"/>
                </a:solidFill>
                <a:latin typeface="Cambria"/>
                <a:cs typeface="Cambria"/>
              </a:rPr>
              <a:t>tích</a:t>
            </a:r>
            <a:r>
              <a:rPr sz="11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FFFFFF"/>
                </a:solidFill>
                <a:latin typeface="Cambria"/>
                <a:cs typeface="Cambria"/>
              </a:rPr>
              <a:t>dữ</a:t>
            </a:r>
            <a:r>
              <a:rPr sz="11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FFFFFF"/>
                </a:solidFill>
                <a:latin typeface="Cambria"/>
                <a:cs typeface="Cambria"/>
              </a:rPr>
              <a:t>liệu</a:t>
            </a:r>
            <a:r>
              <a:rPr sz="11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FFFFFF"/>
                </a:solidFill>
                <a:latin typeface="Cambria"/>
                <a:cs typeface="Cambria"/>
              </a:rPr>
              <a:t>về</a:t>
            </a:r>
            <a:r>
              <a:rPr sz="11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FFFFFF"/>
                </a:solidFill>
                <a:latin typeface="Cambria"/>
                <a:cs typeface="Cambria"/>
              </a:rPr>
              <a:t>đái</a:t>
            </a:r>
            <a:r>
              <a:rPr sz="11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FFFFFF"/>
                </a:solidFill>
                <a:latin typeface="Cambria"/>
                <a:cs typeface="Cambria"/>
              </a:rPr>
              <a:t>tháo</a:t>
            </a:r>
            <a:r>
              <a:rPr sz="11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Cambria"/>
                <a:cs typeface="Cambria"/>
              </a:rPr>
              <a:t>đường</a:t>
            </a:r>
            <a:r>
              <a:rPr sz="11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100" dirty="0">
                <a:solidFill>
                  <a:srgbClr val="FFFFFF"/>
                </a:solidFill>
                <a:latin typeface="Cambria"/>
                <a:cs typeface="Cambria"/>
              </a:rPr>
              <a:t>ở</a:t>
            </a:r>
            <a:r>
              <a:rPr sz="11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mbria"/>
                <a:cs typeface="Cambria"/>
              </a:rPr>
              <a:t>người</a:t>
            </a:r>
            <a:r>
              <a:rPr sz="11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Cambria"/>
                <a:cs typeface="Cambria"/>
              </a:rPr>
              <a:t>Ấn</a:t>
            </a:r>
            <a:r>
              <a:rPr sz="11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mbria"/>
                <a:cs typeface="Cambria"/>
              </a:rPr>
              <a:t>Độ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5583" y="1374290"/>
            <a:ext cx="2437130" cy="149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4000"/>
              </a:lnSpc>
              <a:spcBef>
                <a:spcPts val="100"/>
              </a:spcBef>
            </a:pPr>
            <a:r>
              <a:rPr sz="1100" dirty="0">
                <a:latin typeface="Cambria"/>
                <a:cs typeface="Cambria"/>
              </a:rPr>
              <a:t>Giảng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viên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spc="-30" dirty="0">
                <a:latin typeface="Cambria"/>
                <a:cs typeface="Cambria"/>
              </a:rPr>
              <a:t>hướng</a:t>
            </a:r>
            <a:r>
              <a:rPr sz="1100" spc="1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dẫn: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85" dirty="0">
                <a:latin typeface="Cambria"/>
                <a:cs typeface="Cambria"/>
              </a:rPr>
              <a:t>TS.</a:t>
            </a:r>
            <a:r>
              <a:rPr sz="1100" spc="1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Đỗ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Như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Tài </a:t>
            </a:r>
            <a:r>
              <a:rPr sz="1100" dirty="0">
                <a:latin typeface="Cambria"/>
                <a:cs typeface="Cambria"/>
              </a:rPr>
              <a:t>Sinh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viên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thực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hiện: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Huỳnh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Nhật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Minh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Cambria"/>
              <a:cs typeface="Cambria"/>
            </a:endParaRPr>
          </a:p>
          <a:p>
            <a:pPr marL="349250" marR="340995" indent="-635" algn="ctr">
              <a:lnSpc>
                <a:spcPct val="129700"/>
              </a:lnSpc>
            </a:pPr>
            <a:r>
              <a:rPr sz="800" spc="75" dirty="0">
                <a:latin typeface="Calibri"/>
                <a:cs typeface="Calibri"/>
              </a:rPr>
              <a:t>Đại</a:t>
            </a:r>
            <a:r>
              <a:rPr sz="800" spc="1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học</a:t>
            </a:r>
            <a:r>
              <a:rPr sz="800" spc="130" dirty="0">
                <a:latin typeface="Calibri"/>
                <a:cs typeface="Calibri"/>
              </a:rPr>
              <a:t> </a:t>
            </a:r>
            <a:r>
              <a:rPr sz="800" spc="60" dirty="0">
                <a:latin typeface="Calibri"/>
                <a:cs typeface="Calibri"/>
              </a:rPr>
              <a:t>Sài</a:t>
            </a:r>
            <a:r>
              <a:rPr sz="800" spc="130" dirty="0">
                <a:latin typeface="Calibri"/>
                <a:cs typeface="Calibri"/>
              </a:rPr>
              <a:t> </a:t>
            </a:r>
            <a:r>
              <a:rPr sz="800" spc="40" dirty="0">
                <a:latin typeface="Calibri"/>
                <a:cs typeface="Calibri"/>
              </a:rPr>
              <a:t>Gòn </a:t>
            </a:r>
            <a:r>
              <a:rPr sz="800" spc="-10" dirty="0">
                <a:latin typeface="Calibri"/>
                <a:cs typeface="Calibri"/>
                <a:hlinkClick r:id="rId2"/>
              </a:rPr>
              <a:t>huynhnhatminh20102005@gmail.com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800">
              <a:latin typeface="Calibri"/>
              <a:cs typeface="Calibri"/>
            </a:endParaRPr>
          </a:p>
          <a:p>
            <a:pPr marL="400685" marR="393065" algn="ctr">
              <a:lnSpc>
                <a:spcPct val="102600"/>
              </a:lnSpc>
            </a:pPr>
            <a:r>
              <a:rPr sz="1100" spc="-35" dirty="0">
                <a:latin typeface="Cambria"/>
                <a:cs typeface="Cambria"/>
              </a:rPr>
              <a:t>273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55" dirty="0">
                <a:latin typeface="Cambria"/>
                <a:cs typeface="Cambria"/>
              </a:rPr>
              <a:t>An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Dương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Vương</a:t>
            </a:r>
            <a:r>
              <a:rPr sz="1100" spc="5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Ngày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29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tháng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9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năm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-45" dirty="0">
                <a:latin typeface="Cambria"/>
                <a:cs typeface="Cambria"/>
              </a:rPr>
              <a:t>2025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9" name="object 9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1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219"/>
                </a:lnTo>
                <a:lnTo>
                  <a:pt x="4608004" y="35521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2417"/>
            <a:ext cx="2840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Mối</a:t>
            </a:r>
            <a:r>
              <a:rPr sz="14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tương</a:t>
            </a:r>
            <a:r>
              <a:rPr sz="14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quan</a:t>
            </a:r>
            <a:r>
              <a:rPr sz="14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giữa</a:t>
            </a:r>
            <a:r>
              <a:rPr sz="14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các</a:t>
            </a:r>
            <a:r>
              <a:rPr sz="14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thuộc</a:t>
            </a:r>
            <a:r>
              <a:rPr sz="14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tính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828" y="1041419"/>
            <a:ext cx="4232751" cy="12383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10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Mối</a:t>
            </a:r>
            <a:r>
              <a:rPr spc="225" dirty="0"/>
              <a:t> </a:t>
            </a:r>
            <a:r>
              <a:rPr dirty="0"/>
              <a:t>tương</a:t>
            </a:r>
            <a:r>
              <a:rPr spc="225" dirty="0"/>
              <a:t> </a:t>
            </a:r>
            <a:r>
              <a:rPr dirty="0"/>
              <a:t>quan</a:t>
            </a:r>
            <a:r>
              <a:rPr spc="225" dirty="0"/>
              <a:t> </a:t>
            </a:r>
            <a:r>
              <a:rPr dirty="0"/>
              <a:t>giữa</a:t>
            </a:r>
            <a:r>
              <a:rPr spc="225" dirty="0"/>
              <a:t> </a:t>
            </a:r>
            <a:r>
              <a:rPr dirty="0"/>
              <a:t>các</a:t>
            </a:r>
            <a:r>
              <a:rPr spc="225" dirty="0"/>
              <a:t> </a:t>
            </a:r>
            <a:r>
              <a:rPr dirty="0"/>
              <a:t>thuộc</a:t>
            </a:r>
            <a:r>
              <a:rPr spc="225" dirty="0"/>
              <a:t> </a:t>
            </a:r>
            <a:r>
              <a:rPr spc="-20" dirty="0"/>
              <a:t>tính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5158" rIns="0" bIns="0" rtlCol="0">
            <a:spAutoFit/>
          </a:bodyPr>
          <a:lstStyle/>
          <a:p>
            <a:pPr marL="189865" marR="30480" indent="-139065">
              <a:lnSpc>
                <a:spcPts val="1200"/>
              </a:lnSpc>
              <a:spcBef>
                <a:spcPts val="229"/>
              </a:spcBef>
              <a:buClr>
                <a:srgbClr val="3333B2"/>
              </a:buClr>
              <a:buFont typeface="Lucida Sans Unicode"/>
              <a:buChar char="•"/>
              <a:tabLst>
                <a:tab pos="190500" algn="l"/>
              </a:tabLst>
            </a:pPr>
            <a:r>
              <a:rPr sz="1100" spc="55" dirty="0"/>
              <a:t>Các</a:t>
            </a:r>
            <a:r>
              <a:rPr sz="1100" spc="65" dirty="0"/>
              <a:t> </a:t>
            </a:r>
            <a:r>
              <a:rPr sz="1100" dirty="0"/>
              <a:t>cặp</a:t>
            </a:r>
            <a:r>
              <a:rPr sz="1100" spc="75" dirty="0"/>
              <a:t> </a:t>
            </a:r>
            <a:r>
              <a:rPr sz="1100" dirty="0"/>
              <a:t>thuộc</a:t>
            </a:r>
            <a:r>
              <a:rPr sz="1100" spc="70" dirty="0"/>
              <a:t> </a:t>
            </a:r>
            <a:r>
              <a:rPr sz="1100" dirty="0"/>
              <a:t>tính</a:t>
            </a:r>
            <a:r>
              <a:rPr sz="1100" spc="65" dirty="0"/>
              <a:t> </a:t>
            </a:r>
            <a:r>
              <a:rPr sz="1100" dirty="0"/>
              <a:t>có</a:t>
            </a:r>
            <a:r>
              <a:rPr sz="1100" spc="80" dirty="0"/>
              <a:t> </a:t>
            </a:r>
            <a:r>
              <a:rPr sz="1100" dirty="0"/>
              <a:t>độ</a:t>
            </a:r>
            <a:r>
              <a:rPr sz="1100" spc="70" dirty="0"/>
              <a:t> </a:t>
            </a:r>
            <a:r>
              <a:rPr sz="1100" spc="-20" dirty="0"/>
              <a:t>tương</a:t>
            </a:r>
            <a:r>
              <a:rPr sz="1100" spc="75" dirty="0"/>
              <a:t> </a:t>
            </a:r>
            <a:r>
              <a:rPr sz="1100" dirty="0"/>
              <a:t>quan</a:t>
            </a:r>
            <a:r>
              <a:rPr sz="1100" spc="70" dirty="0"/>
              <a:t> </a:t>
            </a:r>
            <a:r>
              <a:rPr sz="1100" dirty="0"/>
              <a:t>Pearson</a:t>
            </a:r>
            <a:r>
              <a:rPr sz="1100" spc="75" dirty="0"/>
              <a:t> </a:t>
            </a:r>
            <a:r>
              <a:rPr sz="1100" dirty="0"/>
              <a:t>cao</a:t>
            </a:r>
            <a:r>
              <a:rPr sz="1100" spc="75" dirty="0"/>
              <a:t> </a:t>
            </a:r>
            <a:r>
              <a:rPr sz="1100" dirty="0"/>
              <a:t>trong</a:t>
            </a:r>
            <a:r>
              <a:rPr sz="1100" spc="80" dirty="0"/>
              <a:t> </a:t>
            </a:r>
            <a:r>
              <a:rPr sz="1100" dirty="0"/>
              <a:t>bộ</a:t>
            </a:r>
            <a:r>
              <a:rPr sz="1100" spc="75" dirty="0"/>
              <a:t> </a:t>
            </a:r>
            <a:r>
              <a:rPr sz="1100" spc="-20" dirty="0"/>
              <a:t>Pima </a:t>
            </a:r>
            <a:r>
              <a:rPr sz="1100" dirty="0"/>
              <a:t>Indians</a:t>
            </a:r>
            <a:r>
              <a:rPr sz="1100" spc="70" dirty="0"/>
              <a:t> </a:t>
            </a:r>
            <a:r>
              <a:rPr sz="1100" spc="-10" dirty="0"/>
              <a:t>Diabetes:</a:t>
            </a:r>
            <a:endParaRPr sz="1100"/>
          </a:p>
          <a:p>
            <a:pPr marL="464820" lvl="1" indent="-130810">
              <a:lnSpc>
                <a:spcPts val="1200"/>
              </a:lnSpc>
              <a:spcBef>
                <a:spcPts val="150"/>
              </a:spcBef>
              <a:buClr>
                <a:srgbClr val="3333B2"/>
              </a:buClr>
              <a:buFont typeface="Lucida Sans Unicode"/>
              <a:buChar char="•"/>
              <a:tabLst>
                <a:tab pos="465455" algn="l"/>
              </a:tabLst>
            </a:pPr>
            <a:r>
              <a:rPr sz="1000" dirty="0">
                <a:latin typeface="Cambria"/>
                <a:cs typeface="Cambria"/>
              </a:rPr>
              <a:t>(SkinThickness,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Insulin)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spc="220" dirty="0">
                <a:latin typeface="Cambria"/>
                <a:cs typeface="Cambria"/>
              </a:rPr>
              <a:t>=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0.437</a:t>
            </a:r>
            <a:endParaRPr sz="1000">
              <a:latin typeface="Cambria"/>
              <a:cs typeface="Cambria"/>
            </a:endParaRPr>
          </a:p>
          <a:p>
            <a:pPr marL="464820" lvl="1" indent="-130810">
              <a:lnSpc>
                <a:spcPts val="1195"/>
              </a:lnSpc>
              <a:buClr>
                <a:srgbClr val="3333B2"/>
              </a:buClr>
              <a:buFont typeface="Lucida Sans Unicode"/>
              <a:buChar char="•"/>
              <a:tabLst>
                <a:tab pos="465455" algn="l"/>
              </a:tabLst>
            </a:pPr>
            <a:r>
              <a:rPr sz="1000" spc="55" dirty="0">
                <a:latin typeface="Cambria"/>
                <a:cs typeface="Cambria"/>
              </a:rPr>
              <a:t>(BMI,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SkinThickness)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spc="220" dirty="0">
                <a:latin typeface="Cambria"/>
                <a:cs typeface="Cambria"/>
              </a:rPr>
              <a:t>=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0.393</a:t>
            </a:r>
            <a:endParaRPr sz="1000">
              <a:latin typeface="Cambria"/>
              <a:cs typeface="Cambria"/>
            </a:endParaRPr>
          </a:p>
          <a:p>
            <a:pPr marL="464820" lvl="1" indent="-130810">
              <a:lnSpc>
                <a:spcPts val="1195"/>
              </a:lnSpc>
              <a:buClr>
                <a:srgbClr val="3333B2"/>
              </a:buClr>
              <a:buFont typeface="Lucida Sans Unicode"/>
              <a:buChar char="•"/>
              <a:tabLst>
                <a:tab pos="465455" algn="l"/>
              </a:tabLst>
            </a:pPr>
            <a:r>
              <a:rPr sz="1000" dirty="0">
                <a:latin typeface="Cambria"/>
                <a:cs typeface="Cambria"/>
              </a:rPr>
              <a:t>(Insulin,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Glucose)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spc="220" dirty="0">
                <a:latin typeface="Cambria"/>
                <a:cs typeface="Cambria"/>
              </a:rPr>
              <a:t>=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0.331</a:t>
            </a:r>
            <a:endParaRPr sz="1000">
              <a:latin typeface="Cambria"/>
              <a:cs typeface="Cambria"/>
            </a:endParaRPr>
          </a:p>
          <a:p>
            <a:pPr marL="464820" lvl="1" indent="-130810">
              <a:lnSpc>
                <a:spcPts val="1200"/>
              </a:lnSpc>
              <a:buClr>
                <a:srgbClr val="3333B2"/>
              </a:buClr>
              <a:buFont typeface="Lucida Sans Unicode"/>
              <a:buChar char="•"/>
              <a:tabLst>
                <a:tab pos="465455" algn="l"/>
              </a:tabLst>
            </a:pPr>
            <a:r>
              <a:rPr sz="1000" spc="55" dirty="0">
                <a:latin typeface="Cambria"/>
                <a:cs typeface="Cambria"/>
              </a:rPr>
              <a:t>(BMI,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BloodPressure)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spc="220" dirty="0">
                <a:latin typeface="Cambria"/>
                <a:cs typeface="Cambria"/>
              </a:rPr>
              <a:t>=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0.282</a:t>
            </a:r>
            <a:endParaRPr sz="1000">
              <a:latin typeface="Cambria"/>
              <a:cs typeface="Cambria"/>
            </a:endParaRPr>
          </a:p>
          <a:p>
            <a:pPr marL="189865" indent="-13843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Lucida Sans Unicode"/>
              <a:buChar char="•"/>
              <a:tabLst>
                <a:tab pos="190500" algn="l"/>
              </a:tabLst>
            </a:pPr>
            <a:r>
              <a:rPr sz="1100" dirty="0"/>
              <a:t>Biến</a:t>
            </a:r>
            <a:r>
              <a:rPr sz="1100" spc="90" dirty="0"/>
              <a:t> </a:t>
            </a:r>
            <a:r>
              <a:rPr sz="1100" dirty="0"/>
              <a:t>mục</a:t>
            </a:r>
            <a:r>
              <a:rPr sz="1100" spc="90" dirty="0"/>
              <a:t> </a:t>
            </a:r>
            <a:r>
              <a:rPr sz="1100" dirty="0"/>
              <a:t>tiêu</a:t>
            </a:r>
            <a:r>
              <a:rPr sz="1100" spc="95" dirty="0"/>
              <a:t> </a:t>
            </a:r>
            <a:r>
              <a:rPr sz="1100" dirty="0"/>
              <a:t>Outcome</a:t>
            </a:r>
            <a:r>
              <a:rPr sz="1100" spc="90" dirty="0"/>
              <a:t> </a:t>
            </a:r>
            <a:r>
              <a:rPr sz="1100" spc="-20" dirty="0"/>
              <a:t>tương</a:t>
            </a:r>
            <a:r>
              <a:rPr sz="1100" spc="95" dirty="0"/>
              <a:t> </a:t>
            </a:r>
            <a:r>
              <a:rPr sz="1100" dirty="0"/>
              <a:t>quan</a:t>
            </a:r>
            <a:r>
              <a:rPr sz="1100" spc="90" dirty="0"/>
              <a:t> </a:t>
            </a:r>
            <a:r>
              <a:rPr sz="1100" dirty="0"/>
              <a:t>mạnh</a:t>
            </a:r>
            <a:r>
              <a:rPr sz="1100" spc="90" dirty="0"/>
              <a:t> </a:t>
            </a:r>
            <a:r>
              <a:rPr sz="1100" dirty="0"/>
              <a:t>nhất</a:t>
            </a:r>
            <a:r>
              <a:rPr sz="1100" spc="95" dirty="0"/>
              <a:t> </a:t>
            </a:r>
            <a:r>
              <a:rPr sz="1100" spc="-20" dirty="0"/>
              <a:t>với:</a:t>
            </a:r>
            <a:endParaRPr sz="1100"/>
          </a:p>
          <a:p>
            <a:pPr marL="464820" lvl="1" indent="-13081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Font typeface="Lucida Sans Unicode"/>
              <a:buChar char="•"/>
              <a:tabLst>
                <a:tab pos="465455" algn="l"/>
              </a:tabLst>
            </a:pPr>
            <a:r>
              <a:rPr sz="1000" dirty="0">
                <a:latin typeface="Cambria"/>
                <a:cs typeface="Cambria"/>
              </a:rPr>
              <a:t>Glucose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spc="220" dirty="0">
                <a:latin typeface="Cambria"/>
                <a:cs typeface="Cambria"/>
              </a:rPr>
              <a:t>=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0.467</a:t>
            </a:r>
            <a:endParaRPr sz="1000">
              <a:latin typeface="Cambria"/>
              <a:cs typeface="Cambria"/>
            </a:endParaRPr>
          </a:p>
          <a:p>
            <a:pPr marL="464820" lvl="1" indent="-130810">
              <a:lnSpc>
                <a:spcPts val="1195"/>
              </a:lnSpc>
              <a:buClr>
                <a:srgbClr val="3333B2"/>
              </a:buClr>
              <a:buFont typeface="Lucida Sans Unicode"/>
              <a:buChar char="•"/>
              <a:tabLst>
                <a:tab pos="465455" algn="l"/>
              </a:tabLst>
            </a:pPr>
            <a:r>
              <a:rPr sz="1000" spc="75" dirty="0">
                <a:latin typeface="Cambria"/>
                <a:cs typeface="Cambria"/>
              </a:rPr>
              <a:t>BMI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spc="220" dirty="0">
                <a:latin typeface="Cambria"/>
                <a:cs typeface="Cambria"/>
              </a:rPr>
              <a:t>=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0.293</a:t>
            </a:r>
            <a:endParaRPr sz="1000">
              <a:latin typeface="Cambria"/>
              <a:cs typeface="Cambria"/>
            </a:endParaRPr>
          </a:p>
          <a:p>
            <a:pPr marL="464820" lvl="1" indent="-130810">
              <a:lnSpc>
                <a:spcPts val="1200"/>
              </a:lnSpc>
              <a:buClr>
                <a:srgbClr val="3333B2"/>
              </a:buClr>
              <a:buFont typeface="Lucida Sans Unicode"/>
              <a:buChar char="•"/>
              <a:tabLst>
                <a:tab pos="465455" algn="l"/>
              </a:tabLst>
            </a:pPr>
            <a:r>
              <a:rPr sz="1000" dirty="0">
                <a:latin typeface="Cambria"/>
                <a:cs typeface="Cambria"/>
              </a:rPr>
              <a:t>Age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spc="220" dirty="0">
                <a:latin typeface="Cambria"/>
                <a:cs typeface="Cambria"/>
              </a:rPr>
              <a:t>=</a:t>
            </a:r>
            <a:r>
              <a:rPr sz="1000" spc="14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0.238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5" name="object 5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11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219"/>
                </a:lnTo>
                <a:lnTo>
                  <a:pt x="4608004" y="35521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2417"/>
            <a:ext cx="2572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Hiển</a:t>
            </a:r>
            <a:r>
              <a:rPr sz="1400" spc="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thị</a:t>
            </a:r>
            <a:r>
              <a:rPr sz="1400" spc="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trên</a:t>
            </a:r>
            <a:r>
              <a:rPr sz="1400" spc="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từng</a:t>
            </a:r>
            <a:r>
              <a:rPr sz="1400" spc="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tính</a:t>
            </a:r>
            <a:r>
              <a:rPr sz="1400" spc="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chất</a:t>
            </a:r>
            <a:r>
              <a:rPr sz="1400" spc="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đơn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453111"/>
            <a:ext cx="4608195" cy="3002915"/>
            <a:chOff x="0" y="453111"/>
            <a:chExt cx="4608195" cy="30029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453111"/>
              <a:ext cx="4330918" cy="29033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12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Hiển</a:t>
            </a:r>
            <a:r>
              <a:rPr spc="254" dirty="0"/>
              <a:t> </a:t>
            </a:r>
            <a:r>
              <a:rPr spc="50" dirty="0"/>
              <a:t>thị</a:t>
            </a:r>
            <a:r>
              <a:rPr spc="260" dirty="0"/>
              <a:t> </a:t>
            </a:r>
            <a:r>
              <a:rPr dirty="0"/>
              <a:t>trên</a:t>
            </a:r>
            <a:r>
              <a:rPr spc="260" dirty="0"/>
              <a:t> </a:t>
            </a:r>
            <a:r>
              <a:rPr dirty="0"/>
              <a:t>từng</a:t>
            </a:r>
            <a:r>
              <a:rPr spc="260" dirty="0"/>
              <a:t> </a:t>
            </a:r>
            <a:r>
              <a:rPr dirty="0"/>
              <a:t>tính</a:t>
            </a:r>
            <a:r>
              <a:rPr spc="260" dirty="0"/>
              <a:t> </a:t>
            </a:r>
            <a:r>
              <a:rPr dirty="0"/>
              <a:t>chất</a:t>
            </a:r>
            <a:r>
              <a:rPr spc="254" dirty="0"/>
              <a:t> </a:t>
            </a:r>
            <a:r>
              <a:rPr spc="-25" dirty="0"/>
              <a:t>đơn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89865" indent="-138430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Font typeface="Lucida Sans Unicode"/>
              <a:buChar char="•"/>
              <a:tabLst>
                <a:tab pos="190500" algn="l"/>
              </a:tabLst>
            </a:pPr>
            <a:r>
              <a:rPr sz="1100" dirty="0"/>
              <a:t>Độ</a:t>
            </a:r>
            <a:r>
              <a:rPr sz="1100" spc="155" dirty="0"/>
              <a:t> </a:t>
            </a:r>
            <a:r>
              <a:rPr sz="1100" dirty="0"/>
              <a:t>trải</a:t>
            </a:r>
            <a:r>
              <a:rPr sz="1100" spc="160" dirty="0"/>
              <a:t> </a:t>
            </a:r>
            <a:r>
              <a:rPr sz="1100" spc="-10" dirty="0"/>
              <a:t>rộng:</a:t>
            </a:r>
            <a:endParaRPr sz="1100"/>
          </a:p>
          <a:p>
            <a:pPr marL="464820" lvl="1" indent="-13081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Font typeface="Lucida Sans Unicode"/>
              <a:buChar char="•"/>
              <a:tabLst>
                <a:tab pos="465455" algn="l"/>
              </a:tabLst>
            </a:pPr>
            <a:r>
              <a:rPr sz="1000" spc="50" dirty="0">
                <a:latin typeface="Cambria"/>
                <a:cs typeface="Cambria"/>
              </a:rPr>
              <a:t>Các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biến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số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có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phạm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vi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rất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khác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nhau.</a:t>
            </a:r>
            <a:endParaRPr sz="1000">
              <a:latin typeface="Cambria"/>
              <a:cs typeface="Cambria"/>
            </a:endParaRPr>
          </a:p>
          <a:p>
            <a:pPr marL="464820" marR="60960" lvl="1" indent="-130810">
              <a:lnSpc>
                <a:spcPts val="1200"/>
              </a:lnSpc>
              <a:spcBef>
                <a:spcPts val="40"/>
              </a:spcBef>
              <a:buClr>
                <a:srgbClr val="3333B2"/>
              </a:buClr>
              <a:buFont typeface="Lucida Sans Unicode"/>
              <a:buChar char="•"/>
              <a:tabLst>
                <a:tab pos="467359" algn="l"/>
              </a:tabLst>
            </a:pPr>
            <a:r>
              <a:rPr sz="1000" dirty="0">
                <a:latin typeface="Cambria"/>
                <a:cs typeface="Cambria"/>
              </a:rPr>
              <a:t>Glucose,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Insulin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có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phạm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vi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giá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trị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lớn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hơn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nhiều</a:t>
            </a:r>
            <a:r>
              <a:rPr sz="1000" spc="8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so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với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Outcome 	</a:t>
            </a:r>
            <a:r>
              <a:rPr sz="1000" dirty="0">
                <a:latin typeface="Cambria"/>
                <a:cs typeface="Cambria"/>
              </a:rPr>
              <a:t>hoặc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DiabetesPedigreeFunction.</a:t>
            </a:r>
            <a:endParaRPr sz="1000">
              <a:latin typeface="Cambria"/>
              <a:cs typeface="Cambria"/>
            </a:endParaRPr>
          </a:p>
          <a:p>
            <a:pPr marL="189865" indent="-138430">
              <a:lnSpc>
                <a:spcPct val="100000"/>
              </a:lnSpc>
              <a:spcBef>
                <a:spcPts val="150"/>
              </a:spcBef>
              <a:buClr>
                <a:srgbClr val="3333B2"/>
              </a:buClr>
              <a:buFont typeface="Lucida Sans Unicode"/>
              <a:buChar char="•"/>
              <a:tabLst>
                <a:tab pos="190500" algn="l"/>
              </a:tabLst>
            </a:pPr>
            <a:r>
              <a:rPr sz="1100" dirty="0"/>
              <a:t>Độ</a:t>
            </a:r>
            <a:r>
              <a:rPr sz="1100" spc="180" dirty="0"/>
              <a:t> </a:t>
            </a:r>
            <a:r>
              <a:rPr sz="1100" spc="-20" dirty="0"/>
              <a:t>lệch:</a:t>
            </a:r>
            <a:endParaRPr sz="1100"/>
          </a:p>
          <a:p>
            <a:pPr marL="464820" marR="69850" lvl="1" indent="-13081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Font typeface="Lucida Sans Unicode"/>
              <a:buChar char="•"/>
              <a:tabLst>
                <a:tab pos="467359" algn="l"/>
              </a:tabLst>
            </a:pPr>
            <a:r>
              <a:rPr sz="1000" dirty="0">
                <a:latin typeface="Cambria"/>
                <a:cs typeface="Cambria"/>
              </a:rPr>
              <a:t>Glucose,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Insulin,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spc="75" dirty="0">
                <a:latin typeface="Cambria"/>
                <a:cs typeface="Cambria"/>
              </a:rPr>
              <a:t>BMI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lệch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về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phía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giá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trị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lớn,</a:t>
            </a:r>
            <a:r>
              <a:rPr sz="1000" spc="1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nhiều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outliers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spc="-20" dirty="0">
                <a:latin typeface="Cambria"/>
                <a:cs typeface="Cambria"/>
              </a:rPr>
              <a:t>phía 	</a:t>
            </a:r>
            <a:r>
              <a:rPr sz="1000" spc="-10" dirty="0">
                <a:latin typeface="Cambria"/>
                <a:cs typeface="Cambria"/>
              </a:rPr>
              <a:t>trên.</a:t>
            </a:r>
            <a:endParaRPr sz="1000">
              <a:latin typeface="Cambria"/>
              <a:cs typeface="Cambria"/>
            </a:endParaRPr>
          </a:p>
          <a:p>
            <a:pPr marL="464820" lvl="1" indent="-130810">
              <a:lnSpc>
                <a:spcPts val="1190"/>
              </a:lnSpc>
              <a:buClr>
                <a:srgbClr val="3333B2"/>
              </a:buClr>
              <a:buFont typeface="Lucida Sans Unicode"/>
              <a:buChar char="•"/>
              <a:tabLst>
                <a:tab pos="465455" algn="l"/>
              </a:tabLst>
            </a:pPr>
            <a:r>
              <a:rPr sz="1000" dirty="0">
                <a:latin typeface="Cambria"/>
                <a:cs typeface="Cambria"/>
              </a:rPr>
              <a:t>Pregnancies,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SkinThickness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lệch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về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phía</a:t>
            </a:r>
            <a:r>
              <a:rPr sz="1000" spc="9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giá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trị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spc="-20" dirty="0">
                <a:latin typeface="Cambria"/>
                <a:cs typeface="Cambria"/>
              </a:rPr>
              <a:t>nhỏ.</a:t>
            </a:r>
            <a:endParaRPr sz="1000">
              <a:latin typeface="Cambria"/>
              <a:cs typeface="Cambria"/>
            </a:endParaRPr>
          </a:p>
          <a:p>
            <a:pPr marL="189865" indent="-138430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Font typeface="Lucida Sans Unicode"/>
              <a:buChar char="•"/>
              <a:tabLst>
                <a:tab pos="190500" algn="l"/>
              </a:tabLst>
            </a:pPr>
            <a:r>
              <a:rPr sz="1100" dirty="0"/>
              <a:t>Phân</a:t>
            </a:r>
            <a:r>
              <a:rPr sz="1100" spc="204" dirty="0"/>
              <a:t> </a:t>
            </a:r>
            <a:r>
              <a:rPr sz="1100" spc="-25" dirty="0"/>
              <a:t>bố:</a:t>
            </a:r>
            <a:endParaRPr sz="1100"/>
          </a:p>
          <a:p>
            <a:pPr marL="464820" lvl="1" indent="-13081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Font typeface="Lucida Sans Unicode"/>
              <a:buChar char="•"/>
              <a:tabLst>
                <a:tab pos="465455" algn="l"/>
              </a:tabLst>
            </a:pPr>
            <a:r>
              <a:rPr sz="1000" dirty="0">
                <a:latin typeface="Cambria"/>
                <a:cs typeface="Cambria"/>
              </a:rPr>
              <a:t>BloodPressure,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Age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có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phân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bố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cân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bằng,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ít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lệch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rõ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spc="-20" dirty="0">
                <a:latin typeface="Cambria"/>
                <a:cs typeface="Cambria"/>
              </a:rPr>
              <a:t>rệt.</a:t>
            </a:r>
            <a:endParaRPr sz="1000">
              <a:latin typeface="Cambria"/>
              <a:cs typeface="Cambria"/>
            </a:endParaRPr>
          </a:p>
          <a:p>
            <a:pPr marL="464820" marR="30480" lvl="1" indent="-130810">
              <a:lnSpc>
                <a:spcPts val="12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•"/>
              <a:tabLst>
                <a:tab pos="467359" algn="l"/>
              </a:tabLst>
            </a:pPr>
            <a:r>
              <a:rPr sz="1000" dirty="0">
                <a:latin typeface="Cambria"/>
                <a:cs typeface="Cambria"/>
              </a:rPr>
              <a:t>Outcome,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DiabetesPedigreeFunction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phạm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vi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hẹp,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phân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bố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không 	</a:t>
            </a:r>
            <a:r>
              <a:rPr sz="1000" dirty="0">
                <a:latin typeface="Cambria"/>
                <a:cs typeface="Cambria"/>
              </a:rPr>
              <a:t>đều,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tập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trung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nhiều</a:t>
            </a:r>
            <a:r>
              <a:rPr sz="1000" spc="9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ở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mức</a:t>
            </a:r>
            <a:r>
              <a:rPr sz="1000" spc="8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thấp.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5" name="object 5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13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219"/>
                </a:lnTo>
                <a:lnTo>
                  <a:pt x="4608004" y="35521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2417"/>
            <a:ext cx="3536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Hiển</a:t>
            </a:r>
            <a:r>
              <a:rPr sz="140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thị</a:t>
            </a:r>
            <a:r>
              <a:rPr sz="140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nhiều</a:t>
            </a:r>
            <a:r>
              <a:rPr sz="140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tính</a:t>
            </a:r>
            <a:r>
              <a:rPr sz="140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chất</a:t>
            </a:r>
            <a:r>
              <a:rPr sz="140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(Multivariate</a:t>
            </a:r>
            <a:r>
              <a:rPr sz="140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Calibri"/>
                <a:cs typeface="Calibri"/>
              </a:rPr>
              <a:t>Plots)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797" y="683591"/>
            <a:ext cx="4202767" cy="22209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14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Hiển</a:t>
            </a:r>
            <a:r>
              <a:rPr spc="245" dirty="0"/>
              <a:t> </a:t>
            </a:r>
            <a:r>
              <a:rPr spc="50" dirty="0"/>
              <a:t>thị</a:t>
            </a:r>
            <a:r>
              <a:rPr spc="245" dirty="0"/>
              <a:t> </a:t>
            </a:r>
            <a:r>
              <a:rPr dirty="0"/>
              <a:t>nhiều</a:t>
            </a:r>
            <a:r>
              <a:rPr spc="245" dirty="0"/>
              <a:t> </a:t>
            </a:r>
            <a:r>
              <a:rPr dirty="0"/>
              <a:t>tính</a:t>
            </a:r>
            <a:r>
              <a:rPr spc="245" dirty="0"/>
              <a:t> </a:t>
            </a:r>
            <a:r>
              <a:rPr dirty="0"/>
              <a:t>chất</a:t>
            </a:r>
            <a:r>
              <a:rPr spc="245" dirty="0"/>
              <a:t> </a:t>
            </a:r>
            <a:r>
              <a:rPr spc="45" dirty="0"/>
              <a:t>(Multivariate</a:t>
            </a:r>
            <a:r>
              <a:rPr spc="245" dirty="0"/>
              <a:t> </a:t>
            </a:r>
            <a:r>
              <a:rPr spc="60" dirty="0"/>
              <a:t>Plots)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988" y="1210245"/>
            <a:ext cx="2680970" cy="8470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76530" indent="-138430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Font typeface="Lucida Sans Unicode"/>
              <a:buChar char="•"/>
              <a:tabLst>
                <a:tab pos="176530" algn="l"/>
              </a:tabLst>
            </a:pPr>
            <a:r>
              <a:rPr sz="1100" spc="55" dirty="0">
                <a:latin typeface="Cambria"/>
                <a:cs typeface="Cambria"/>
              </a:rPr>
              <a:t>Các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cặp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tính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chất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có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độ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tương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đồng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cao:</a:t>
            </a:r>
            <a:endParaRPr sz="1100">
              <a:latin typeface="Cambria"/>
              <a:cs typeface="Cambria"/>
            </a:endParaRPr>
          </a:p>
          <a:p>
            <a:pPr marL="451484" lvl="1" indent="-13081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Font typeface="Lucida Sans Unicode"/>
              <a:buChar char="•"/>
              <a:tabLst>
                <a:tab pos="451484" algn="l"/>
              </a:tabLst>
            </a:pPr>
            <a:r>
              <a:rPr sz="1000" dirty="0">
                <a:latin typeface="Cambria"/>
                <a:cs typeface="Cambria"/>
              </a:rPr>
              <a:t>(Pregnancies,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Age)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spc="220" dirty="0">
                <a:latin typeface="Cambria"/>
                <a:cs typeface="Cambria"/>
              </a:rPr>
              <a:t>=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0.544</a:t>
            </a:r>
            <a:endParaRPr sz="1000">
              <a:latin typeface="Cambria"/>
              <a:cs typeface="Cambria"/>
            </a:endParaRPr>
          </a:p>
          <a:p>
            <a:pPr marL="451484" lvl="1" indent="-130810">
              <a:lnSpc>
                <a:spcPts val="1195"/>
              </a:lnSpc>
              <a:buClr>
                <a:srgbClr val="3333B2"/>
              </a:buClr>
              <a:buFont typeface="Lucida Sans Unicode"/>
              <a:buChar char="•"/>
              <a:tabLst>
                <a:tab pos="451484" algn="l"/>
              </a:tabLst>
            </a:pPr>
            <a:r>
              <a:rPr sz="1000" dirty="0">
                <a:latin typeface="Cambria"/>
                <a:cs typeface="Cambria"/>
              </a:rPr>
              <a:t>(Glucose,</a:t>
            </a:r>
            <a:r>
              <a:rPr sz="1000" spc="114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Insulin)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spc="220" dirty="0">
                <a:latin typeface="Cambria"/>
                <a:cs typeface="Cambria"/>
              </a:rPr>
              <a:t>=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0.331</a:t>
            </a:r>
            <a:endParaRPr sz="1000">
              <a:latin typeface="Cambria"/>
              <a:cs typeface="Cambria"/>
            </a:endParaRPr>
          </a:p>
          <a:p>
            <a:pPr marL="451484" lvl="1" indent="-130810">
              <a:lnSpc>
                <a:spcPts val="1195"/>
              </a:lnSpc>
              <a:buClr>
                <a:srgbClr val="3333B2"/>
              </a:buClr>
              <a:buFont typeface="Lucida Sans Unicode"/>
              <a:buChar char="•"/>
              <a:tabLst>
                <a:tab pos="451484" algn="l"/>
              </a:tabLst>
            </a:pPr>
            <a:r>
              <a:rPr sz="1000" dirty="0">
                <a:latin typeface="Cambria"/>
                <a:cs typeface="Cambria"/>
              </a:rPr>
              <a:t>(SkinThickness,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Insulin)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spc="220" dirty="0">
                <a:latin typeface="Cambria"/>
                <a:cs typeface="Cambria"/>
              </a:rPr>
              <a:t>=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0.437</a:t>
            </a:r>
            <a:endParaRPr sz="1000">
              <a:latin typeface="Cambria"/>
              <a:cs typeface="Cambria"/>
            </a:endParaRPr>
          </a:p>
          <a:p>
            <a:pPr marL="451484" lvl="1" indent="-130810">
              <a:lnSpc>
                <a:spcPts val="1200"/>
              </a:lnSpc>
              <a:buClr>
                <a:srgbClr val="3333B2"/>
              </a:buClr>
              <a:buFont typeface="Lucida Sans Unicode"/>
              <a:buChar char="•"/>
              <a:tabLst>
                <a:tab pos="451484" algn="l"/>
              </a:tabLst>
            </a:pPr>
            <a:r>
              <a:rPr sz="1000" dirty="0">
                <a:latin typeface="Cambria"/>
                <a:cs typeface="Cambria"/>
              </a:rPr>
              <a:t>(SkinThickness,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BMI)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spc="220" dirty="0">
                <a:latin typeface="Cambria"/>
                <a:cs typeface="Cambria"/>
              </a:rPr>
              <a:t>=</a:t>
            </a:r>
            <a:r>
              <a:rPr sz="1000" spc="20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0.393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5" name="object 5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15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4" dirty="0"/>
              <a:t>Làm</a:t>
            </a:r>
            <a:r>
              <a:rPr spc="170" dirty="0"/>
              <a:t> </a:t>
            </a:r>
            <a:r>
              <a:rPr dirty="0"/>
              <a:t>sạch</a:t>
            </a:r>
            <a:r>
              <a:rPr spc="170" dirty="0"/>
              <a:t> </a:t>
            </a:r>
            <a:r>
              <a:rPr dirty="0"/>
              <a:t>dữ</a:t>
            </a:r>
            <a:r>
              <a:rPr spc="175" dirty="0"/>
              <a:t> </a:t>
            </a:r>
            <a:r>
              <a:rPr dirty="0"/>
              <a:t>liệu</a:t>
            </a:r>
            <a:r>
              <a:rPr spc="170" dirty="0"/>
              <a:t> </a:t>
            </a:r>
            <a:r>
              <a:rPr spc="85" dirty="0"/>
              <a:t>(Data</a:t>
            </a:r>
            <a:r>
              <a:rPr spc="175" dirty="0"/>
              <a:t> </a:t>
            </a:r>
            <a:r>
              <a:rPr spc="50" dirty="0"/>
              <a:t>Cleaning)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744" y="681086"/>
            <a:ext cx="4432935" cy="21609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spc="55" dirty="0">
                <a:latin typeface="Cambria"/>
                <a:cs typeface="Cambria"/>
              </a:rPr>
              <a:t>Các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bước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thực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hiện:</a:t>
            </a:r>
            <a:endParaRPr sz="1100">
              <a:latin typeface="Cambria"/>
              <a:cs typeface="Cambria"/>
            </a:endParaRPr>
          </a:p>
          <a:p>
            <a:pPr marL="327660" marR="43180" indent="-139065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•"/>
              <a:tabLst>
                <a:tab pos="327660" algn="l"/>
              </a:tabLst>
            </a:pPr>
            <a:r>
              <a:rPr sz="1100" dirty="0">
                <a:latin typeface="Cambria"/>
                <a:cs typeface="Cambria"/>
              </a:rPr>
              <a:t>Tạo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bảng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dữ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liệu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làm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sạch: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chuẩn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hóa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cấu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trúc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dữ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liệu,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giữ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nguyên </a:t>
            </a:r>
            <a:r>
              <a:rPr sz="1100" spc="-35" dirty="0">
                <a:latin typeface="Cambria"/>
                <a:cs typeface="Cambria"/>
              </a:rPr>
              <a:t>768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bản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ghi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hợp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lệ.</a:t>
            </a:r>
            <a:endParaRPr sz="1100">
              <a:latin typeface="Cambria"/>
              <a:cs typeface="Cambria"/>
            </a:endParaRPr>
          </a:p>
          <a:p>
            <a:pPr marL="327660" marR="19050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pos="327660" algn="l"/>
              </a:tabLst>
            </a:pPr>
            <a:r>
              <a:rPr sz="1100" dirty="0">
                <a:latin typeface="Cambria"/>
                <a:cs typeface="Cambria"/>
              </a:rPr>
              <a:t>Xóa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dữ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liệu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trùng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nhau: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kiểm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tra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trùng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lặp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⇒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Cambria"/>
                <a:cs typeface="Cambria"/>
              </a:rPr>
              <a:t>không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có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bản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ghi </a:t>
            </a:r>
            <a:r>
              <a:rPr sz="1100" spc="-10" dirty="0">
                <a:latin typeface="Cambria"/>
                <a:cs typeface="Cambria"/>
              </a:rPr>
              <a:t>trùng.</a:t>
            </a:r>
            <a:endParaRPr sz="1100">
              <a:latin typeface="Cambria"/>
              <a:cs typeface="Cambria"/>
            </a:endParaRPr>
          </a:p>
          <a:p>
            <a:pPr marL="327660" indent="-13843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Font typeface="Lucida Sans Unicode"/>
              <a:buChar char="•"/>
              <a:tabLst>
                <a:tab pos="327660" algn="l"/>
              </a:tabLst>
            </a:pPr>
            <a:r>
              <a:rPr sz="1100" spc="50" dirty="0">
                <a:latin typeface="Cambria"/>
                <a:cs typeface="Cambria"/>
              </a:rPr>
              <a:t>Xử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lý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giá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trị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rỗng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/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không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hợp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lệ:</a:t>
            </a:r>
            <a:endParaRPr sz="1100">
              <a:latin typeface="Cambria"/>
              <a:cs typeface="Cambria"/>
            </a:endParaRPr>
          </a:p>
          <a:p>
            <a:pPr marL="603250" lvl="1" indent="-13081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Font typeface="Lucida Sans Unicode"/>
              <a:buChar char="•"/>
              <a:tabLst>
                <a:tab pos="603250" algn="l"/>
              </a:tabLst>
            </a:pPr>
            <a:r>
              <a:rPr sz="1000" dirty="0">
                <a:latin typeface="Cambria"/>
                <a:cs typeface="Cambria"/>
              </a:rPr>
              <a:t>Không</a:t>
            </a:r>
            <a:r>
              <a:rPr sz="1000" spc="13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tồn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tại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giá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trị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Null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hoặc</a:t>
            </a:r>
            <a:r>
              <a:rPr sz="1000" spc="140" dirty="0">
                <a:latin typeface="Cambria"/>
                <a:cs typeface="Cambria"/>
              </a:rPr>
              <a:t> </a:t>
            </a:r>
            <a:r>
              <a:rPr sz="1000" spc="30" dirty="0">
                <a:latin typeface="Cambria"/>
                <a:cs typeface="Cambria"/>
              </a:rPr>
              <a:t>NaN.</a:t>
            </a:r>
            <a:endParaRPr sz="1000">
              <a:latin typeface="Cambria"/>
              <a:cs typeface="Cambria"/>
            </a:endParaRPr>
          </a:p>
          <a:p>
            <a:pPr marL="602615" marR="140335" lvl="1" indent="-130810">
              <a:lnSpc>
                <a:spcPts val="1200"/>
              </a:lnSpc>
              <a:spcBef>
                <a:spcPts val="40"/>
              </a:spcBef>
              <a:buClr>
                <a:srgbClr val="3333B2"/>
              </a:buClr>
              <a:buFont typeface="Lucida Sans Unicode"/>
              <a:buChar char="•"/>
              <a:tabLst>
                <a:tab pos="604520" algn="l"/>
              </a:tabLst>
            </a:pPr>
            <a:r>
              <a:rPr sz="1000" spc="50" dirty="0">
                <a:latin typeface="Cambria"/>
                <a:cs typeface="Cambria"/>
              </a:rPr>
              <a:t>Các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giá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trị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bất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spc="-20" dirty="0">
                <a:latin typeface="Cambria"/>
                <a:cs typeface="Cambria"/>
              </a:rPr>
              <a:t>thường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(0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ở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Glucose,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BloodPressure,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spc="65" dirty="0">
                <a:latin typeface="Cambria"/>
                <a:cs typeface="Cambria"/>
              </a:rPr>
              <a:t>BMI,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Insulin) 	được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ghi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nhận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để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xử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lý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ở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bước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tiền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xử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lý</a:t>
            </a:r>
            <a:r>
              <a:rPr sz="1000" spc="7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tiếp</a:t>
            </a:r>
            <a:r>
              <a:rPr sz="1000" spc="7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theo.</a:t>
            </a:r>
            <a:endParaRPr sz="1000">
              <a:latin typeface="Cambria"/>
              <a:cs typeface="Cambria"/>
            </a:endParaRPr>
          </a:p>
          <a:p>
            <a:pPr marL="50800" marR="311150">
              <a:lnSpc>
                <a:spcPct val="102600"/>
              </a:lnSpc>
              <a:spcBef>
                <a:spcPts val="1125"/>
              </a:spcBef>
            </a:pPr>
            <a:r>
              <a:rPr sz="1100" dirty="0">
                <a:latin typeface="Cambria"/>
                <a:cs typeface="Cambria"/>
              </a:rPr>
              <a:t>Kết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quả: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Bộ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dữ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liệu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sau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làm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sạch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đảm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bảo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không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trùng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lặp,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không </a:t>
            </a:r>
            <a:r>
              <a:rPr sz="1100" dirty="0">
                <a:latin typeface="Cambria"/>
                <a:cs typeface="Cambria"/>
              </a:rPr>
              <a:t>Null,</a:t>
            </a:r>
            <a:r>
              <a:rPr sz="1100" spc="1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không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NaN.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5" name="object 5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16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Biến</a:t>
            </a:r>
            <a:r>
              <a:rPr spc="165" dirty="0"/>
              <a:t> </a:t>
            </a:r>
            <a:r>
              <a:rPr dirty="0"/>
              <a:t>đổi</a:t>
            </a:r>
            <a:r>
              <a:rPr spc="170" dirty="0"/>
              <a:t> </a:t>
            </a:r>
            <a:r>
              <a:rPr dirty="0"/>
              <a:t>dữ</a:t>
            </a:r>
            <a:r>
              <a:rPr spc="165" dirty="0"/>
              <a:t> </a:t>
            </a:r>
            <a:r>
              <a:rPr dirty="0"/>
              <a:t>liệu</a:t>
            </a:r>
            <a:r>
              <a:rPr spc="170" dirty="0"/>
              <a:t> </a:t>
            </a:r>
            <a:r>
              <a:rPr spc="80" dirty="0"/>
              <a:t>(Data</a:t>
            </a:r>
            <a:r>
              <a:rPr spc="165" dirty="0"/>
              <a:t> </a:t>
            </a:r>
            <a:r>
              <a:rPr spc="-10" dirty="0"/>
              <a:t>Transformation)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541906"/>
            <a:ext cx="4361180" cy="25120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15"/>
              </a:spcBef>
            </a:pPr>
            <a:r>
              <a:rPr sz="1100" dirty="0">
                <a:latin typeface="Cambria"/>
                <a:cs typeface="Cambria"/>
              </a:rPr>
              <a:t>Chuyển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đổi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dữ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liệu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danh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mục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(Category)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thành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dữ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liệu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số:</a:t>
            </a:r>
            <a:endParaRPr sz="1100">
              <a:latin typeface="Cambria"/>
              <a:cs typeface="Cambria"/>
            </a:endParaRPr>
          </a:p>
          <a:p>
            <a:pPr marL="314960" indent="-138430">
              <a:lnSpc>
                <a:spcPct val="100000"/>
              </a:lnSpc>
              <a:spcBef>
                <a:spcPts val="315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dirty="0">
                <a:latin typeface="Cambria"/>
                <a:cs typeface="Cambria"/>
              </a:rPr>
              <a:t>Trong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bộ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dữ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liệu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Pima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Indians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Diabetes:</a:t>
            </a:r>
            <a:endParaRPr sz="1100">
              <a:latin typeface="Cambria"/>
              <a:cs typeface="Cambria"/>
            </a:endParaRPr>
          </a:p>
          <a:p>
            <a:pPr marL="590550" lvl="1" indent="-130810">
              <a:lnSpc>
                <a:spcPct val="100000"/>
              </a:lnSpc>
              <a:spcBef>
                <a:spcPts val="75"/>
              </a:spcBef>
              <a:buClr>
                <a:srgbClr val="3333B2"/>
              </a:buClr>
              <a:buFont typeface="Lucida Sans Unicode"/>
              <a:buChar char="•"/>
              <a:tabLst>
                <a:tab pos="590550" algn="l"/>
              </a:tabLst>
            </a:pPr>
            <a:r>
              <a:rPr sz="1000" spc="50" dirty="0">
                <a:latin typeface="Cambria"/>
                <a:cs typeface="Cambria"/>
              </a:rPr>
              <a:t>Cột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Outcome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đã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ở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dạng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số</a:t>
            </a:r>
            <a:endParaRPr sz="1000">
              <a:latin typeface="Cambria"/>
              <a:cs typeface="Cambria"/>
            </a:endParaRPr>
          </a:p>
          <a:p>
            <a:pPr marL="868680" lvl="2" indent="-127635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Font typeface="Arial"/>
              <a:buChar char="•"/>
              <a:tabLst>
                <a:tab pos="868680" algn="l"/>
              </a:tabLst>
            </a:pPr>
            <a:r>
              <a:rPr sz="900" dirty="0">
                <a:latin typeface="Calibri"/>
                <a:cs typeface="Calibri"/>
              </a:rPr>
              <a:t>0</a:t>
            </a:r>
            <a:r>
              <a:rPr sz="900" spc="130" dirty="0">
                <a:latin typeface="Calibri"/>
                <a:cs typeface="Calibri"/>
              </a:rPr>
              <a:t> </a:t>
            </a:r>
            <a:r>
              <a:rPr sz="900" spc="265" dirty="0">
                <a:latin typeface="Calibri"/>
                <a:cs typeface="Calibri"/>
              </a:rPr>
              <a:t>=</a:t>
            </a:r>
            <a:r>
              <a:rPr sz="900" spc="135" dirty="0">
                <a:latin typeface="Calibri"/>
                <a:cs typeface="Calibri"/>
              </a:rPr>
              <a:t> </a:t>
            </a:r>
            <a:r>
              <a:rPr sz="900" spc="65" dirty="0">
                <a:latin typeface="Calibri"/>
                <a:cs typeface="Calibri"/>
              </a:rPr>
              <a:t>Không</a:t>
            </a:r>
            <a:r>
              <a:rPr sz="900" spc="1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mắc</a:t>
            </a:r>
            <a:r>
              <a:rPr sz="900" spc="1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tiểu</a:t>
            </a:r>
            <a:r>
              <a:rPr sz="900" spc="130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đường</a:t>
            </a:r>
            <a:endParaRPr sz="900">
              <a:latin typeface="Calibri"/>
              <a:cs typeface="Calibri"/>
            </a:endParaRPr>
          </a:p>
          <a:p>
            <a:pPr marL="868680" lvl="2" indent="-127635">
              <a:lnSpc>
                <a:spcPct val="100000"/>
              </a:lnSpc>
              <a:spcBef>
                <a:spcPts val="15"/>
              </a:spcBef>
              <a:buClr>
                <a:srgbClr val="3333B2"/>
              </a:buClr>
              <a:buFont typeface="Arial"/>
              <a:buChar char="•"/>
              <a:tabLst>
                <a:tab pos="868680" algn="l"/>
              </a:tabLst>
            </a:pPr>
            <a:r>
              <a:rPr sz="900" dirty="0">
                <a:latin typeface="Calibri"/>
                <a:cs typeface="Calibri"/>
              </a:rPr>
              <a:t>1</a:t>
            </a:r>
            <a:r>
              <a:rPr sz="900" spc="140" dirty="0">
                <a:latin typeface="Calibri"/>
                <a:cs typeface="Calibri"/>
              </a:rPr>
              <a:t> </a:t>
            </a:r>
            <a:r>
              <a:rPr sz="900" spc="265" dirty="0">
                <a:latin typeface="Calibri"/>
                <a:cs typeface="Calibri"/>
              </a:rPr>
              <a:t>=</a:t>
            </a:r>
            <a:r>
              <a:rPr sz="900" spc="15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Mắc</a:t>
            </a:r>
            <a:r>
              <a:rPr sz="900" spc="1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tiểu</a:t>
            </a:r>
            <a:r>
              <a:rPr sz="900" spc="15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đường</a:t>
            </a:r>
            <a:endParaRPr sz="900">
              <a:latin typeface="Calibri"/>
              <a:cs typeface="Calibri"/>
            </a:endParaRPr>
          </a:p>
          <a:p>
            <a:pPr marL="590550" lvl="1" indent="-130810">
              <a:lnSpc>
                <a:spcPct val="100000"/>
              </a:lnSpc>
              <a:spcBef>
                <a:spcPts val="215"/>
              </a:spcBef>
              <a:buClr>
                <a:srgbClr val="3333B2"/>
              </a:buClr>
              <a:buChar char="•"/>
              <a:tabLst>
                <a:tab pos="590550" algn="l"/>
              </a:tabLst>
            </a:pPr>
            <a:r>
              <a:rPr sz="1000" spc="55" dirty="0">
                <a:latin typeface="Lucida Sans Unicode"/>
                <a:cs typeface="Lucida Sans Unicode"/>
              </a:rPr>
              <a:t>⇒</a:t>
            </a:r>
            <a:r>
              <a:rPr sz="1000" spc="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Cambria"/>
                <a:cs typeface="Cambria"/>
              </a:rPr>
              <a:t>Không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cần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sử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dụng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LabelEncoder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như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ví</a:t>
            </a:r>
            <a:r>
              <a:rPr sz="1000" spc="10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dụ</a:t>
            </a:r>
            <a:r>
              <a:rPr sz="1000" spc="110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Iris.</a:t>
            </a:r>
            <a:endParaRPr sz="1000">
              <a:latin typeface="Cambria"/>
              <a:cs typeface="Cambria"/>
            </a:endParaRPr>
          </a:p>
          <a:p>
            <a:pPr marL="314960" marR="30480" indent="-139065">
              <a:lnSpc>
                <a:spcPct val="102600"/>
              </a:lnSpc>
              <a:spcBef>
                <a:spcPts val="320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dirty="0">
                <a:latin typeface="Cambria"/>
                <a:cs typeface="Cambria"/>
              </a:rPr>
              <a:t>Tất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cả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các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cột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còn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lại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(Pregnancies,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Glucose,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BloodPressure, </a:t>
            </a:r>
            <a:r>
              <a:rPr sz="1100" dirty="0">
                <a:latin typeface="Cambria"/>
                <a:cs typeface="Cambria"/>
              </a:rPr>
              <a:t>SkinThickness,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Insulin,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BMI,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DiabetesPedigreeFunction,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Age)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đều </a:t>
            </a:r>
            <a:r>
              <a:rPr sz="1100" dirty="0">
                <a:latin typeface="Cambria"/>
                <a:cs typeface="Cambria"/>
              </a:rPr>
              <a:t>là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dữ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liệu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số.</a:t>
            </a:r>
            <a:endParaRPr sz="1100">
              <a:latin typeface="Cambria"/>
              <a:cs typeface="Cambria"/>
            </a:endParaRPr>
          </a:p>
          <a:p>
            <a:pPr marL="314960" indent="-13843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Char char="•"/>
              <a:tabLst>
                <a:tab pos="314960" algn="l"/>
              </a:tabLst>
            </a:pPr>
            <a:r>
              <a:rPr sz="1100" dirty="0">
                <a:latin typeface="Lucida Sans Unicode"/>
                <a:cs typeface="Lucida Sans Unicode"/>
              </a:rPr>
              <a:t>⇒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Cambria"/>
                <a:cs typeface="Cambria"/>
              </a:rPr>
              <a:t>Không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cần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chuyển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đổi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dữ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liệu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danh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mục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sang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dạng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One-</a:t>
            </a:r>
            <a:r>
              <a:rPr sz="1100" spc="-20" dirty="0">
                <a:latin typeface="Cambria"/>
                <a:cs typeface="Cambria"/>
              </a:rPr>
              <a:t>Hot.</a:t>
            </a:r>
            <a:endParaRPr sz="1100">
              <a:latin typeface="Cambria"/>
              <a:cs typeface="Cambria"/>
            </a:endParaRPr>
          </a:p>
          <a:p>
            <a:pPr marL="38100" marR="104775">
              <a:lnSpc>
                <a:spcPct val="102600"/>
              </a:lnSpc>
              <a:spcBef>
                <a:spcPts val="1150"/>
              </a:spcBef>
            </a:pPr>
            <a:r>
              <a:rPr sz="1100" dirty="0">
                <a:latin typeface="Cambria"/>
                <a:cs typeface="Cambria"/>
              </a:rPr>
              <a:t>Lưu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ý: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Một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số</a:t>
            </a:r>
            <a:r>
              <a:rPr sz="1100" spc="1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thuật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toán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và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hàm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mất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mát</a:t>
            </a:r>
            <a:r>
              <a:rPr sz="1100" spc="1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CategoryEntropy</a:t>
            </a:r>
            <a:r>
              <a:rPr sz="1100" spc="1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yêu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cầu </a:t>
            </a:r>
            <a:r>
              <a:rPr sz="1100" dirty="0">
                <a:latin typeface="Cambria"/>
                <a:cs typeface="Cambria"/>
              </a:rPr>
              <a:t>dữ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liệu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phân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lớp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dạng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One-Hot.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Tuy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nhiên,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với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bộ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dữ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liệu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này,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bước </a:t>
            </a:r>
            <a:r>
              <a:rPr sz="1100" dirty="0">
                <a:latin typeface="Cambria"/>
                <a:cs typeface="Cambria"/>
              </a:rPr>
              <a:t>biến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đổi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không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cần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thiết.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5" name="object 5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17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219"/>
                </a:lnTo>
                <a:lnTo>
                  <a:pt x="4608004" y="35521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749" y="62417"/>
            <a:ext cx="19069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Min-</a:t>
            </a:r>
            <a:r>
              <a:rPr sz="1400" spc="70" dirty="0">
                <a:solidFill>
                  <a:srgbClr val="FFFFFF"/>
                </a:solidFill>
                <a:latin typeface="Calibri"/>
                <a:cs typeface="Calibri"/>
              </a:rPr>
              <a:t>Max</a:t>
            </a:r>
            <a:r>
              <a:rPr sz="14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Normalization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108" y="727452"/>
            <a:ext cx="4251554" cy="21544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18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Min-</a:t>
            </a:r>
            <a:r>
              <a:rPr spc="70" dirty="0"/>
              <a:t>Max</a:t>
            </a:r>
            <a:r>
              <a:rPr spc="155" dirty="0"/>
              <a:t> </a:t>
            </a:r>
            <a:r>
              <a:rPr spc="-10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752561"/>
            <a:ext cx="4326255" cy="193611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Cambria"/>
                <a:cs typeface="Cambria"/>
              </a:rPr>
              <a:t>Đặc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điểm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dữ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liệu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sau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khi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chuẩn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hóa:</a:t>
            </a:r>
            <a:endParaRPr sz="1100">
              <a:latin typeface="Cambria"/>
              <a:cs typeface="Cambria"/>
            </a:endParaRPr>
          </a:p>
          <a:p>
            <a:pPr marL="314960" marR="222885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dirty="0">
                <a:latin typeface="Cambria"/>
                <a:cs typeface="Cambria"/>
              </a:rPr>
              <a:t>Tất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cả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các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đặc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trưng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đầu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vào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(Pregnancies,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Glucose, </a:t>
            </a:r>
            <a:r>
              <a:rPr sz="1100" dirty="0">
                <a:latin typeface="Cambria"/>
                <a:cs typeface="Cambria"/>
              </a:rPr>
              <a:t>BloodPressure,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SkinThickness,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Insulin,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BMI, </a:t>
            </a:r>
            <a:r>
              <a:rPr sz="1100" dirty="0">
                <a:latin typeface="Cambria"/>
                <a:cs typeface="Cambria"/>
              </a:rPr>
              <a:t>DiabetesPedigreeFunction,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Age)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đã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được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đưa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về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khoảng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10" dirty="0">
                <a:latin typeface="Bahnschrift"/>
                <a:cs typeface="Bahnschrift"/>
              </a:rPr>
              <a:t>[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spc="-25" dirty="0">
                <a:latin typeface="Bahnschrift"/>
                <a:cs typeface="Bahnschrift"/>
              </a:rPr>
              <a:t>]</a:t>
            </a:r>
            <a:r>
              <a:rPr sz="1100" spc="-25" dirty="0">
                <a:latin typeface="Cambria"/>
                <a:cs typeface="Cambria"/>
              </a:rPr>
              <a:t>.</a:t>
            </a:r>
            <a:endParaRPr sz="1100">
              <a:latin typeface="Cambria"/>
              <a:cs typeface="Cambria"/>
            </a:endParaRPr>
          </a:p>
          <a:p>
            <a:pPr marL="314960" marR="6223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dirty="0">
                <a:latin typeface="Cambria"/>
                <a:cs typeface="Cambria"/>
              </a:rPr>
              <a:t>Insulin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và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SkinThickness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có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nhiều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giá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trị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ngoại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lai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(outliers)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nằm </a:t>
            </a:r>
            <a:r>
              <a:rPr sz="1100" dirty="0">
                <a:latin typeface="Cambria"/>
                <a:cs typeface="Cambria"/>
              </a:rPr>
              <a:t>sát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0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hoặc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gần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1.</a:t>
            </a:r>
            <a:endParaRPr sz="1100">
              <a:latin typeface="Cambria"/>
              <a:cs typeface="Cambria"/>
            </a:endParaRPr>
          </a:p>
          <a:p>
            <a:pPr marL="314960" marR="3048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dirty="0">
                <a:latin typeface="Cambria"/>
                <a:cs typeface="Cambria"/>
              </a:rPr>
              <a:t>Glucose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và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BloodPressure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phân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bố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tập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trung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quanh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giá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trị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chuẩn </a:t>
            </a:r>
            <a:r>
              <a:rPr sz="1100" dirty="0">
                <a:latin typeface="Cambria"/>
                <a:cs typeface="Cambria"/>
              </a:rPr>
              <a:t>hóa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0.5–0.6.</a:t>
            </a:r>
            <a:endParaRPr sz="1100">
              <a:latin typeface="Cambria"/>
              <a:cs typeface="Cambria"/>
            </a:endParaRPr>
          </a:p>
          <a:p>
            <a:pPr marL="314960" marR="100330" indent="-1390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spc="55" dirty="0">
                <a:latin typeface="Cambria"/>
                <a:cs typeface="Cambria"/>
              </a:rPr>
              <a:t>Các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cột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còn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lại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trải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rộng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nhưng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phần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lớn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giá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trị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nằm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ở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nửa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dưới </a:t>
            </a:r>
            <a:r>
              <a:rPr sz="1100" spc="-10" dirty="0">
                <a:latin typeface="Cambria"/>
                <a:cs typeface="Cambria"/>
              </a:rPr>
              <a:t>(0–0.4).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5" name="object 5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19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Presentation</a:t>
            </a:r>
            <a:r>
              <a:rPr spc="455" dirty="0"/>
              <a:t> </a:t>
            </a:r>
            <a:r>
              <a:rPr spc="-10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6" y="839393"/>
            <a:ext cx="104569" cy="1045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6" y="1399387"/>
            <a:ext cx="104569" cy="1045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6" y="2131453"/>
            <a:ext cx="104569" cy="10456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0205" y="773111"/>
            <a:ext cx="2470785" cy="2000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4620" indent="-12192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72727"/>
              <a:buFont typeface="Calibri"/>
              <a:buAutoNum type="arabicPlain"/>
              <a:tabLst>
                <a:tab pos="134620" algn="l"/>
              </a:tabLst>
            </a:pPr>
            <a:r>
              <a:rPr sz="1100" dirty="0">
                <a:solidFill>
                  <a:srgbClr val="3333B2"/>
                </a:solidFill>
                <a:latin typeface="Cambria"/>
                <a:cs typeface="Cambria"/>
                <a:hlinkClick r:id="rId3" action="ppaction://hlinksldjump"/>
              </a:rPr>
              <a:t>Định</a:t>
            </a:r>
            <a:r>
              <a:rPr sz="1100" spc="114" dirty="0">
                <a:solidFill>
                  <a:srgbClr val="3333B2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Cambria"/>
                <a:cs typeface="Cambria"/>
                <a:hlinkClick r:id="rId3" action="ppaction://hlinksldjump"/>
              </a:rPr>
              <a:t>nghĩa</a:t>
            </a:r>
            <a:r>
              <a:rPr sz="1100" spc="120" dirty="0">
                <a:solidFill>
                  <a:srgbClr val="3333B2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Cambria"/>
                <a:cs typeface="Cambria"/>
                <a:hlinkClick r:id="rId3" action="ppaction://hlinksldjump"/>
              </a:rPr>
              <a:t>vấn</a:t>
            </a:r>
            <a:r>
              <a:rPr sz="1100" spc="120" dirty="0">
                <a:solidFill>
                  <a:srgbClr val="3333B2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1100" spc="-25" dirty="0">
                <a:solidFill>
                  <a:srgbClr val="3333B2"/>
                </a:solidFill>
                <a:latin typeface="Cambria"/>
                <a:cs typeface="Cambria"/>
                <a:hlinkClick r:id="rId3" action="ppaction://hlinksldjump"/>
              </a:rPr>
              <a:t>đề</a:t>
            </a:r>
            <a:endParaRPr sz="1100">
              <a:latin typeface="Cambria"/>
              <a:cs typeface="Cambria"/>
            </a:endParaRPr>
          </a:p>
          <a:p>
            <a:pPr marL="295275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Cambria"/>
                <a:cs typeface="Cambria"/>
                <a:hlinkClick r:id="rId3" action="ppaction://hlinksldjump"/>
              </a:rPr>
              <a:t>Mô</a:t>
            </a:r>
            <a:r>
              <a:rPr sz="1100" spc="114" dirty="0"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1100" dirty="0">
                <a:latin typeface="Cambria"/>
                <a:cs typeface="Cambria"/>
                <a:hlinkClick r:id="rId3" action="ppaction://hlinksldjump"/>
              </a:rPr>
              <a:t>tả</a:t>
            </a:r>
            <a:r>
              <a:rPr sz="1100" spc="120" dirty="0"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1100" dirty="0">
                <a:latin typeface="Cambria"/>
                <a:cs typeface="Cambria"/>
                <a:hlinkClick r:id="rId3" action="ppaction://hlinksldjump"/>
              </a:rPr>
              <a:t>bài</a:t>
            </a:r>
            <a:r>
              <a:rPr sz="1100" spc="105" dirty="0"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1100" dirty="0">
                <a:latin typeface="Cambria"/>
                <a:cs typeface="Cambria"/>
                <a:hlinkClick r:id="rId3" action="ppaction://hlinksldjump"/>
              </a:rPr>
              <a:t>toán</a:t>
            </a:r>
            <a:r>
              <a:rPr sz="1100" spc="110" dirty="0"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1100" dirty="0">
                <a:latin typeface="Cambria"/>
                <a:cs typeface="Cambria"/>
                <a:hlinkClick r:id="rId3" action="ppaction://hlinksldjump"/>
              </a:rPr>
              <a:t>và</a:t>
            </a:r>
            <a:r>
              <a:rPr sz="1100" spc="105" dirty="0"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1100" dirty="0">
                <a:latin typeface="Cambria"/>
                <a:cs typeface="Cambria"/>
                <a:hlinkClick r:id="rId3" action="ppaction://hlinksldjump"/>
              </a:rPr>
              <a:t>thông</a:t>
            </a:r>
            <a:r>
              <a:rPr sz="1100" spc="120" dirty="0"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1100" dirty="0">
                <a:latin typeface="Cambria"/>
                <a:cs typeface="Cambria"/>
                <a:hlinkClick r:id="rId3" action="ppaction://hlinksldjump"/>
              </a:rPr>
              <a:t>tin</a:t>
            </a:r>
            <a:r>
              <a:rPr sz="1100" spc="105" dirty="0"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1100" dirty="0">
                <a:latin typeface="Cambria"/>
                <a:cs typeface="Cambria"/>
                <a:hlinkClick r:id="rId3" action="ppaction://hlinksldjump"/>
              </a:rPr>
              <a:t>dữ</a:t>
            </a:r>
            <a:r>
              <a:rPr sz="1100" spc="110" dirty="0"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1100" spc="-20" dirty="0">
                <a:latin typeface="Cambria"/>
                <a:cs typeface="Cambria"/>
                <a:hlinkClick r:id="rId3" action="ppaction://hlinksldjump"/>
              </a:rPr>
              <a:t>liệu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100">
              <a:latin typeface="Cambria"/>
              <a:cs typeface="Cambria"/>
            </a:endParaRPr>
          </a:p>
          <a:p>
            <a:pPr marL="133985" marR="1198245" indent="-121920">
              <a:lnSpc>
                <a:spcPct val="102600"/>
              </a:lnSpc>
              <a:buClr>
                <a:srgbClr val="FFFFFF"/>
              </a:buClr>
              <a:buSzPct val="72727"/>
              <a:buFont typeface="Calibri"/>
              <a:buAutoNum type="arabicPlain" startAt="2"/>
              <a:tabLst>
                <a:tab pos="295275" algn="l"/>
              </a:tabLst>
            </a:pPr>
            <a:r>
              <a:rPr sz="1100" dirty="0">
                <a:solidFill>
                  <a:srgbClr val="3333B2"/>
                </a:solidFill>
                <a:latin typeface="Cambria"/>
                <a:cs typeface="Cambria"/>
                <a:hlinkClick r:id="rId4" action="ppaction://hlinksldjump"/>
              </a:rPr>
              <a:t>Phân</a:t>
            </a:r>
            <a:r>
              <a:rPr sz="1100" spc="110" dirty="0">
                <a:solidFill>
                  <a:srgbClr val="3333B2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Cambria"/>
                <a:cs typeface="Cambria"/>
                <a:hlinkClick r:id="rId4" action="ppaction://hlinksldjump"/>
              </a:rPr>
              <a:t>tích</a:t>
            </a:r>
            <a:r>
              <a:rPr sz="1100" spc="114" dirty="0">
                <a:solidFill>
                  <a:srgbClr val="3333B2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Cambria"/>
                <a:cs typeface="Cambria"/>
                <a:hlinkClick r:id="rId4" action="ppaction://hlinksldjump"/>
              </a:rPr>
              <a:t>dữ</a:t>
            </a:r>
            <a:r>
              <a:rPr sz="1100" spc="110" dirty="0">
                <a:solidFill>
                  <a:srgbClr val="3333B2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Cambria"/>
                <a:cs typeface="Cambria"/>
                <a:hlinkClick r:id="rId4" action="ppaction://hlinksldjump"/>
              </a:rPr>
              <a:t>liệu</a:t>
            </a:r>
            <a:r>
              <a:rPr sz="1100" spc="-20" dirty="0">
                <a:solidFill>
                  <a:srgbClr val="3333B2"/>
                </a:solidFill>
                <a:latin typeface="Cambria"/>
                <a:cs typeface="Cambria"/>
              </a:rPr>
              <a:t> 	</a:t>
            </a:r>
            <a:r>
              <a:rPr sz="1100" dirty="0">
                <a:latin typeface="Cambria"/>
                <a:cs typeface="Cambria"/>
                <a:hlinkClick r:id="rId4" action="ppaction://hlinksldjump"/>
              </a:rPr>
              <a:t>Thống</a:t>
            </a:r>
            <a:r>
              <a:rPr sz="1100" spc="80" dirty="0"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1100" dirty="0">
                <a:latin typeface="Cambria"/>
                <a:cs typeface="Cambria"/>
                <a:hlinkClick r:id="rId4" action="ppaction://hlinksldjump"/>
              </a:rPr>
              <a:t>kê</a:t>
            </a:r>
            <a:r>
              <a:rPr sz="1100" spc="75" dirty="0"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1100" dirty="0">
                <a:latin typeface="Cambria"/>
                <a:cs typeface="Cambria"/>
                <a:hlinkClick r:id="rId4" action="ppaction://hlinksldjump"/>
              </a:rPr>
              <a:t>mô</a:t>
            </a:r>
            <a:r>
              <a:rPr sz="1100" spc="85" dirty="0"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1100" spc="-25" dirty="0">
                <a:latin typeface="Cambria"/>
                <a:cs typeface="Cambria"/>
                <a:hlinkClick r:id="rId4" action="ppaction://hlinksldjump"/>
              </a:rPr>
              <a:t>tả</a:t>
            </a:r>
            <a:r>
              <a:rPr sz="1100" spc="-25" dirty="0">
                <a:latin typeface="Cambria"/>
                <a:cs typeface="Cambria"/>
              </a:rPr>
              <a:t> 	</a:t>
            </a:r>
            <a:r>
              <a:rPr sz="1100" dirty="0">
                <a:latin typeface="Cambria"/>
                <a:cs typeface="Cambria"/>
                <a:hlinkClick r:id="rId5" action="ppaction://hlinksldjump"/>
              </a:rPr>
              <a:t>Hiển</a:t>
            </a:r>
            <a:r>
              <a:rPr sz="1100" spc="85" dirty="0"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1100" dirty="0">
                <a:latin typeface="Cambria"/>
                <a:cs typeface="Cambria"/>
                <a:hlinkClick r:id="rId5" action="ppaction://hlinksldjump"/>
              </a:rPr>
              <a:t>thị</a:t>
            </a:r>
            <a:r>
              <a:rPr sz="1100" spc="90" dirty="0"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1100" dirty="0">
                <a:latin typeface="Cambria"/>
                <a:cs typeface="Cambria"/>
                <a:hlinkClick r:id="rId5" action="ppaction://hlinksldjump"/>
              </a:rPr>
              <a:t>dữ</a:t>
            </a:r>
            <a:r>
              <a:rPr sz="1100" spc="90" dirty="0"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1100" spc="-20" dirty="0">
                <a:latin typeface="Cambria"/>
                <a:cs typeface="Cambria"/>
                <a:hlinkClick r:id="rId5" action="ppaction://hlinksldjump"/>
              </a:rPr>
              <a:t>liệu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Clr>
                <a:srgbClr val="FFFFFF"/>
              </a:buClr>
              <a:buFont typeface="Calibri"/>
              <a:buAutoNum type="arabicPlain" startAt="2"/>
            </a:pPr>
            <a:endParaRPr sz="1100">
              <a:latin typeface="Cambria"/>
              <a:cs typeface="Cambria"/>
            </a:endParaRPr>
          </a:p>
          <a:p>
            <a:pPr marL="134620" indent="-121920">
              <a:lnSpc>
                <a:spcPct val="100000"/>
              </a:lnSpc>
              <a:buClr>
                <a:srgbClr val="FFFFFF"/>
              </a:buClr>
              <a:buSzPct val="72727"/>
              <a:buFont typeface="Calibri"/>
              <a:buAutoNum type="arabicPlain" startAt="2"/>
              <a:tabLst>
                <a:tab pos="134620" algn="l"/>
              </a:tabLst>
            </a:pPr>
            <a:r>
              <a:rPr sz="1100" dirty="0">
                <a:solidFill>
                  <a:srgbClr val="3333B2"/>
                </a:solidFill>
                <a:latin typeface="Cambria"/>
                <a:cs typeface="Cambria"/>
                <a:hlinkClick r:id="rId6" action="ppaction://hlinksldjump"/>
              </a:rPr>
              <a:t>Chuẩn</a:t>
            </a:r>
            <a:r>
              <a:rPr sz="1100" spc="114" dirty="0">
                <a:solidFill>
                  <a:srgbClr val="3333B2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Cambria"/>
                <a:cs typeface="Cambria"/>
                <a:hlinkClick r:id="rId6" action="ppaction://hlinksldjump"/>
              </a:rPr>
              <a:t>bị</a:t>
            </a:r>
            <a:r>
              <a:rPr sz="1100" spc="114" dirty="0">
                <a:solidFill>
                  <a:srgbClr val="3333B2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Cambria"/>
                <a:cs typeface="Cambria"/>
                <a:hlinkClick r:id="rId6" action="ppaction://hlinksldjump"/>
              </a:rPr>
              <a:t>dữ</a:t>
            </a:r>
            <a:r>
              <a:rPr sz="1100" spc="110" dirty="0">
                <a:solidFill>
                  <a:srgbClr val="3333B2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Cambria"/>
                <a:cs typeface="Cambria"/>
                <a:hlinkClick r:id="rId6" action="ppaction://hlinksldjump"/>
              </a:rPr>
              <a:t>liệu</a:t>
            </a:r>
            <a:endParaRPr sz="1100">
              <a:latin typeface="Cambria"/>
              <a:cs typeface="Cambria"/>
            </a:endParaRPr>
          </a:p>
          <a:p>
            <a:pPr marL="295275" marR="397510">
              <a:lnSpc>
                <a:spcPct val="102600"/>
              </a:lnSpc>
            </a:pPr>
            <a:r>
              <a:rPr sz="1100" dirty="0">
                <a:latin typeface="Cambria"/>
                <a:cs typeface="Cambria"/>
                <a:hlinkClick r:id="rId6" action="ppaction://hlinksldjump"/>
              </a:rPr>
              <a:t>Làm</a:t>
            </a:r>
            <a:r>
              <a:rPr sz="1100" spc="75" dirty="0"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1100" dirty="0">
                <a:latin typeface="Cambria"/>
                <a:cs typeface="Cambria"/>
                <a:hlinkClick r:id="rId6" action="ppaction://hlinksldjump"/>
              </a:rPr>
              <a:t>sạch</a:t>
            </a:r>
            <a:r>
              <a:rPr sz="1100" spc="80" dirty="0"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1100" dirty="0">
                <a:latin typeface="Cambria"/>
                <a:cs typeface="Cambria"/>
                <a:hlinkClick r:id="rId6" action="ppaction://hlinksldjump"/>
              </a:rPr>
              <a:t>và</a:t>
            </a:r>
            <a:r>
              <a:rPr sz="1100" spc="80" dirty="0"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1100" dirty="0">
                <a:latin typeface="Cambria"/>
                <a:cs typeface="Cambria"/>
                <a:hlinkClick r:id="rId6" action="ppaction://hlinksldjump"/>
              </a:rPr>
              <a:t>Biến</a:t>
            </a:r>
            <a:r>
              <a:rPr sz="1100" spc="80" dirty="0"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1100" dirty="0">
                <a:latin typeface="Cambria"/>
                <a:cs typeface="Cambria"/>
                <a:hlinkClick r:id="rId6" action="ppaction://hlinksldjump"/>
              </a:rPr>
              <a:t>đổi</a:t>
            </a:r>
            <a:r>
              <a:rPr sz="1100" spc="90" dirty="0"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1100" dirty="0">
                <a:latin typeface="Cambria"/>
                <a:cs typeface="Cambria"/>
                <a:hlinkClick r:id="rId6" action="ppaction://hlinksldjump"/>
              </a:rPr>
              <a:t>dữ</a:t>
            </a:r>
            <a:r>
              <a:rPr sz="1100" spc="80" dirty="0"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1100" spc="-20" dirty="0">
                <a:latin typeface="Cambria"/>
                <a:cs typeface="Cambria"/>
                <a:hlinkClick r:id="rId6" action="ppaction://hlinksldjump"/>
              </a:rPr>
              <a:t>liệu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  <a:hlinkClick r:id="rId7" action="ppaction://hlinksldjump"/>
              </a:rPr>
              <a:t>Chuẩn</a:t>
            </a:r>
            <a:r>
              <a:rPr sz="1100" spc="95" dirty="0"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1100" dirty="0">
                <a:latin typeface="Cambria"/>
                <a:cs typeface="Cambria"/>
                <a:hlinkClick r:id="rId7" action="ppaction://hlinksldjump"/>
              </a:rPr>
              <a:t>hóa</a:t>
            </a:r>
            <a:r>
              <a:rPr sz="1100" spc="100" dirty="0"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1100" dirty="0">
                <a:latin typeface="Cambria"/>
                <a:cs typeface="Cambria"/>
                <a:hlinkClick r:id="rId7" action="ppaction://hlinksldjump"/>
              </a:rPr>
              <a:t>dữ</a:t>
            </a:r>
            <a:r>
              <a:rPr sz="1100" spc="90" dirty="0"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1100" spc="-20" dirty="0">
                <a:latin typeface="Cambria"/>
                <a:cs typeface="Cambria"/>
                <a:hlinkClick r:id="rId7" action="ppaction://hlinksldjump"/>
              </a:rPr>
              <a:t>liệu</a:t>
            </a:r>
            <a:endParaRPr sz="1100">
              <a:latin typeface="Cambria"/>
              <a:cs typeface="Cambria"/>
            </a:endParaRPr>
          </a:p>
          <a:p>
            <a:pPr marL="295275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Cambria"/>
                <a:cs typeface="Cambria"/>
                <a:hlinkClick r:id="rId8" action="ppaction://hlinksldjump"/>
              </a:rPr>
              <a:t>Chia</a:t>
            </a:r>
            <a:r>
              <a:rPr sz="1100" spc="105" dirty="0"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1100" dirty="0">
                <a:latin typeface="Cambria"/>
                <a:cs typeface="Cambria"/>
                <a:hlinkClick r:id="rId8" action="ppaction://hlinksldjump"/>
              </a:rPr>
              <a:t>dữ</a:t>
            </a:r>
            <a:r>
              <a:rPr sz="1100" spc="100" dirty="0"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1100" dirty="0">
                <a:latin typeface="Cambria"/>
                <a:cs typeface="Cambria"/>
                <a:hlinkClick r:id="rId8" action="ppaction://hlinksldjump"/>
              </a:rPr>
              <a:t>liệu</a:t>
            </a:r>
            <a:r>
              <a:rPr sz="1100" spc="95" dirty="0"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1100" dirty="0">
                <a:latin typeface="Cambria"/>
                <a:cs typeface="Cambria"/>
                <a:hlinkClick r:id="rId8" action="ppaction://hlinksldjump"/>
              </a:rPr>
              <a:t>thực</a:t>
            </a:r>
            <a:r>
              <a:rPr sz="1100" spc="100" dirty="0"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1100" spc="-10" dirty="0">
                <a:latin typeface="Cambria"/>
                <a:cs typeface="Cambria"/>
                <a:hlinkClick r:id="rId8" action="ppaction://hlinksldjump"/>
              </a:rPr>
              <a:t>nghiệm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8" name="object 8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2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219"/>
                </a:lnTo>
                <a:lnTo>
                  <a:pt x="4608004" y="35521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2417"/>
            <a:ext cx="1902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r>
              <a:rPr sz="1400" spc="10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Normalization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156" y="726616"/>
            <a:ext cx="4246942" cy="215661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20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Standard</a:t>
            </a:r>
            <a:r>
              <a:rPr spc="105" dirty="0"/>
              <a:t>  </a:t>
            </a:r>
            <a:r>
              <a:rPr spc="-10" dirty="0"/>
              <a:t>Normalization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835251"/>
            <a:ext cx="4327525" cy="17640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Cambria"/>
                <a:cs typeface="Cambria"/>
              </a:rPr>
              <a:t>Đặc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điểm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dữ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liệu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sau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khi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chuẩn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hóa:</a:t>
            </a:r>
            <a:endParaRPr sz="1100">
              <a:latin typeface="Cambria"/>
              <a:cs typeface="Cambria"/>
            </a:endParaRPr>
          </a:p>
          <a:p>
            <a:pPr marL="314960" marR="7620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dirty="0">
                <a:latin typeface="Cambria"/>
                <a:cs typeface="Cambria"/>
              </a:rPr>
              <a:t>Tất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cả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các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đặc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trưng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đầu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vào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đã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được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chuẩn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hóa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theo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phân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phối </a:t>
            </a:r>
            <a:r>
              <a:rPr sz="1100" dirty="0">
                <a:latin typeface="Cambria"/>
                <a:cs typeface="Cambria"/>
              </a:rPr>
              <a:t>chuẩn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với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trung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bình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≈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0 </a:t>
            </a:r>
            <a:r>
              <a:rPr sz="1100" dirty="0">
                <a:latin typeface="Cambria"/>
                <a:cs typeface="Cambria"/>
              </a:rPr>
              <a:t>và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độ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lệch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chuẩn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≈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spc="-25" dirty="0">
                <a:latin typeface="Cambria"/>
                <a:cs typeface="Cambria"/>
              </a:rPr>
              <a:t>.</a:t>
            </a:r>
            <a:endParaRPr sz="1100">
              <a:latin typeface="Cambria"/>
              <a:cs typeface="Cambria"/>
            </a:endParaRPr>
          </a:p>
          <a:p>
            <a:pPr marL="314960" marR="55244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spc="55" dirty="0">
                <a:latin typeface="Cambria"/>
                <a:cs typeface="Cambria"/>
              </a:rPr>
              <a:t>Các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cột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đều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có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tâm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phân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bố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quanh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0,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độ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trải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rộng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chủ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yếu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trong </a:t>
            </a:r>
            <a:r>
              <a:rPr sz="1100" dirty="0">
                <a:latin typeface="Cambria"/>
                <a:cs typeface="Cambria"/>
              </a:rPr>
              <a:t>khoảng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từ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-40" dirty="0">
                <a:latin typeface="Cambria"/>
                <a:cs typeface="Cambria"/>
              </a:rPr>
              <a:t>-</a:t>
            </a:r>
            <a:r>
              <a:rPr sz="1100" dirty="0">
                <a:latin typeface="Cambria"/>
                <a:cs typeface="Cambria"/>
              </a:rPr>
              <a:t>2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đến</a:t>
            </a:r>
            <a:r>
              <a:rPr sz="1100" spc="50" dirty="0">
                <a:latin typeface="Cambria"/>
                <a:cs typeface="Cambria"/>
              </a:rPr>
              <a:t> +2.</a:t>
            </a:r>
            <a:endParaRPr sz="1100">
              <a:latin typeface="Cambria"/>
              <a:cs typeface="Cambria"/>
            </a:endParaRPr>
          </a:p>
          <a:p>
            <a:pPr marL="314960" marR="27305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dirty="0">
                <a:latin typeface="Cambria"/>
                <a:cs typeface="Cambria"/>
              </a:rPr>
              <a:t>Insulin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và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SkinThickness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vẫn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xuất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hiện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nhiều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giá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trị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ngoại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lai </a:t>
            </a:r>
            <a:r>
              <a:rPr sz="1100" spc="-10" dirty="0">
                <a:latin typeface="Cambria"/>
                <a:cs typeface="Cambria"/>
              </a:rPr>
              <a:t>(outliers)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lớn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hơn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4–6.</a:t>
            </a:r>
            <a:endParaRPr sz="1100">
              <a:latin typeface="Cambria"/>
              <a:cs typeface="Cambria"/>
            </a:endParaRPr>
          </a:p>
          <a:p>
            <a:pPr marL="314960" marR="30480" indent="-139065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spc="55" dirty="0">
                <a:latin typeface="Cambria"/>
                <a:cs typeface="Cambria"/>
              </a:rPr>
              <a:t>Các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cột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khác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như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Glucose,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BMI,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Age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phân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bố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khá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cân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đối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quanh </a:t>
            </a:r>
            <a:r>
              <a:rPr sz="1100" spc="-25" dirty="0">
                <a:latin typeface="Cambria"/>
                <a:cs typeface="Cambria"/>
              </a:rPr>
              <a:t>0.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5" name="object 5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21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5" dirty="0"/>
              <a:t>Chia</a:t>
            </a:r>
            <a:r>
              <a:rPr spc="185" dirty="0"/>
              <a:t> </a:t>
            </a:r>
            <a:r>
              <a:rPr dirty="0"/>
              <a:t>dữ</a:t>
            </a:r>
            <a:r>
              <a:rPr spc="185" dirty="0"/>
              <a:t> </a:t>
            </a:r>
            <a:r>
              <a:rPr dirty="0"/>
              <a:t>liệu</a:t>
            </a:r>
            <a:r>
              <a:rPr spc="185" dirty="0"/>
              <a:t> </a:t>
            </a:r>
            <a:r>
              <a:rPr dirty="0"/>
              <a:t>thực</a:t>
            </a:r>
            <a:r>
              <a:rPr spc="185" dirty="0"/>
              <a:t> </a:t>
            </a:r>
            <a:r>
              <a:rPr spc="-10" dirty="0"/>
              <a:t>nghiệm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410678"/>
            <a:ext cx="3417570" cy="1635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285"/>
              </a:lnSpc>
              <a:spcBef>
                <a:spcPts val="90"/>
              </a:spcBef>
            </a:pPr>
            <a:r>
              <a:rPr sz="1100" spc="55" dirty="0">
                <a:latin typeface="Cambria"/>
                <a:cs typeface="Cambria"/>
              </a:rPr>
              <a:t>Các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bước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thực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hiện:</a:t>
            </a:r>
            <a:endParaRPr sz="1100" dirty="0">
              <a:latin typeface="Cambria"/>
              <a:cs typeface="Cambria"/>
            </a:endParaRPr>
          </a:p>
          <a:p>
            <a:pPr marL="314960" indent="-138430">
              <a:lnSpc>
                <a:spcPts val="1270"/>
              </a:lnSpc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dirty="0">
                <a:latin typeface="Cambria"/>
                <a:cs typeface="Cambria"/>
              </a:rPr>
              <a:t>Chuyển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đổi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dữ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liệu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sang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dạng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numpy</a:t>
            </a:r>
            <a:r>
              <a:rPr sz="1100" spc="-300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ambria"/>
                <a:cs typeface="Cambria"/>
              </a:rPr>
              <a:t>với:</a:t>
            </a:r>
            <a:endParaRPr sz="1100" dirty="0">
              <a:latin typeface="Cambria"/>
              <a:cs typeface="Cambria"/>
            </a:endParaRPr>
          </a:p>
          <a:p>
            <a:pPr marL="590550" lvl="1" indent="-130810">
              <a:lnSpc>
                <a:spcPts val="1185"/>
              </a:lnSpc>
              <a:buClr>
                <a:srgbClr val="3333B2"/>
              </a:buClr>
              <a:buFont typeface="Lucida Sans Unicode"/>
              <a:buChar char="•"/>
              <a:tabLst>
                <a:tab pos="590550" algn="l"/>
              </a:tabLst>
            </a:pPr>
            <a:r>
              <a:rPr sz="1000" dirty="0">
                <a:latin typeface="Cambria"/>
                <a:cs typeface="Cambria"/>
              </a:rPr>
              <a:t>Input:</a:t>
            </a:r>
            <a:r>
              <a:rPr sz="1000" spc="150" dirty="0">
                <a:latin typeface="Cambria"/>
                <a:cs typeface="Cambria"/>
              </a:rPr>
              <a:t> </a:t>
            </a:r>
            <a:r>
              <a:rPr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000" i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z="1000" i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0550" lvl="1" indent="-130810">
              <a:lnSpc>
                <a:spcPts val="1200"/>
              </a:lnSpc>
              <a:buClr>
                <a:srgbClr val="3333B2"/>
              </a:buClr>
              <a:buFont typeface="Lucida Sans Unicode"/>
              <a:buChar char="•"/>
              <a:tabLst>
                <a:tab pos="590550" algn="l"/>
              </a:tabLst>
            </a:pPr>
            <a:r>
              <a:rPr sz="1000" dirty="0">
                <a:latin typeface="Cambria"/>
                <a:cs typeface="Cambria"/>
              </a:rPr>
              <a:t>Output:</a:t>
            </a:r>
            <a:r>
              <a:rPr sz="1000" spc="270" dirty="0">
                <a:latin typeface="Cambria"/>
                <a:cs typeface="Cambria"/>
              </a:rPr>
              <a:t> </a:t>
            </a:r>
            <a:r>
              <a:rPr sz="1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000" i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z="1000" i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4960" indent="-138430">
              <a:lnSpc>
                <a:spcPct val="1000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dirty="0">
                <a:latin typeface="Cambria"/>
                <a:cs typeface="Cambria"/>
              </a:rPr>
              <a:t>Chia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dữ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liệu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thành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tập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Train/Test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với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tỷ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lệ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70/30.</a:t>
            </a:r>
            <a:endParaRPr sz="1100" dirty="0">
              <a:latin typeface="Cambria"/>
              <a:cs typeface="Cambria"/>
            </a:endParaRPr>
          </a:p>
          <a:p>
            <a:pPr marL="314960" indent="-13843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dirty="0">
                <a:latin typeface="Cambria"/>
                <a:cs typeface="Cambria"/>
              </a:rPr>
              <a:t>Kết</a:t>
            </a:r>
            <a:r>
              <a:rPr sz="1100" spc="1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quả:</a:t>
            </a:r>
            <a:r>
              <a:rPr sz="1100" spc="1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Train</a:t>
            </a:r>
            <a:r>
              <a:rPr sz="1100" spc="1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Ratio</a:t>
            </a:r>
            <a:r>
              <a:rPr sz="1100" spc="165" dirty="0">
                <a:latin typeface="Cambria"/>
                <a:cs typeface="Cambria"/>
              </a:rPr>
              <a:t> </a:t>
            </a:r>
            <a:r>
              <a:rPr sz="1100" spc="229" dirty="0">
                <a:latin typeface="Cambria"/>
                <a:cs typeface="Cambria"/>
              </a:rPr>
              <a:t>=</a:t>
            </a:r>
            <a:r>
              <a:rPr sz="1100" spc="16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0.69921875</a:t>
            </a:r>
            <a:endParaRPr sz="1100" dirty="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mbria"/>
                <a:cs typeface="Cambria"/>
              </a:rPr>
              <a:t>Tập</a:t>
            </a:r>
            <a:r>
              <a:rPr sz="1100" spc="15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Train:</a:t>
            </a:r>
            <a:endParaRPr sz="1100" dirty="0">
              <a:latin typeface="Cambria"/>
              <a:cs typeface="Cambria"/>
            </a:endParaRPr>
          </a:p>
          <a:p>
            <a:pPr marL="314960" indent="-138430">
              <a:lnSpc>
                <a:spcPct val="100000"/>
              </a:lnSpc>
              <a:spcBef>
                <a:spcPts val="85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dirty="0">
                <a:latin typeface="Cambria"/>
                <a:cs typeface="Cambria"/>
              </a:rPr>
              <a:t>Shape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229" dirty="0">
                <a:latin typeface="Cambria"/>
                <a:cs typeface="Cambria"/>
              </a:rPr>
              <a:t>=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(537,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8)</a:t>
            </a:r>
            <a:endParaRPr sz="1100" dirty="0">
              <a:latin typeface="Cambria"/>
              <a:cs typeface="Cambria"/>
            </a:endParaRPr>
          </a:p>
          <a:p>
            <a:pPr marL="314960" indent="-13843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spc="70" dirty="0">
                <a:latin typeface="Cambria"/>
                <a:cs typeface="Cambria"/>
              </a:rPr>
              <a:t>Ví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dụ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Input:</a:t>
            </a:r>
            <a:endParaRPr sz="1100"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8988" y="2996538"/>
            <a:ext cx="15074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6530" indent="-138430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•"/>
              <a:tabLst>
                <a:tab pos="176530" algn="l"/>
              </a:tabLst>
            </a:pPr>
            <a:r>
              <a:rPr sz="1100" dirty="0">
                <a:latin typeface="Cambria"/>
                <a:cs typeface="Cambria"/>
              </a:rPr>
              <a:t>Output:</a:t>
            </a:r>
            <a:r>
              <a:rPr sz="1100" spc="1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[0,</a:t>
            </a:r>
            <a:r>
              <a:rPr sz="1100" spc="1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0,</a:t>
            </a:r>
            <a:r>
              <a:rPr sz="1100" spc="14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0,</a:t>
            </a:r>
            <a:r>
              <a:rPr sz="1100" spc="1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1,</a:t>
            </a:r>
            <a:r>
              <a:rPr sz="1100" spc="14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1]</a:t>
            </a:r>
            <a:endParaRPr sz="1100" dirty="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13" name="object 13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8544" y="3299931"/>
            <a:ext cx="57785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latin typeface="Cambria"/>
                <a:cs typeface="Cambria"/>
              </a:rPr>
              <a:t>Tập</a:t>
            </a:r>
            <a:r>
              <a:rPr sz="1100" spc="15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Test: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14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14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22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E10EF6-43AA-D121-1BCB-C1E3383FBD90}"/>
              </a:ext>
            </a:extLst>
          </p:cNvPr>
          <p:cNvSpPr txBox="1"/>
          <p:nvPr/>
        </p:nvSpPr>
        <p:spPr>
          <a:xfrm>
            <a:off x="1847407" y="1318437"/>
            <a:ext cx="65" cy="19389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C7DD7B-2AA4-6497-B9E3-AAFEB5FC823A}"/>
              </a:ext>
            </a:extLst>
          </p:cNvPr>
          <p:cNvSpPr txBox="1"/>
          <p:nvPr/>
        </p:nvSpPr>
        <p:spPr>
          <a:xfrm>
            <a:off x="1849007" y="1316028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3C3F771-86EE-A38B-E89A-0027E5CFC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18399"/>
              </p:ext>
            </p:extLst>
          </p:nvPr>
        </p:nvGraphicFramePr>
        <p:xfrm>
          <a:off x="1238313" y="1870025"/>
          <a:ext cx="3124138" cy="100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793">
                  <a:extLst>
                    <a:ext uri="{9D8B030D-6E8A-4147-A177-3AD203B41FA5}">
                      <a16:colId xmlns:a16="http://schemas.microsoft.com/office/drawing/2014/main" val="2445212047"/>
                    </a:ext>
                  </a:extLst>
                </a:gridCol>
                <a:gridCol w="388335">
                  <a:extLst>
                    <a:ext uri="{9D8B030D-6E8A-4147-A177-3AD203B41FA5}">
                      <a16:colId xmlns:a16="http://schemas.microsoft.com/office/drawing/2014/main" val="3707366561"/>
                    </a:ext>
                  </a:extLst>
                </a:gridCol>
                <a:gridCol w="388335">
                  <a:extLst>
                    <a:ext uri="{9D8B030D-6E8A-4147-A177-3AD203B41FA5}">
                      <a16:colId xmlns:a16="http://schemas.microsoft.com/office/drawing/2014/main" val="2907372040"/>
                    </a:ext>
                  </a:extLst>
                </a:gridCol>
                <a:gridCol w="388335">
                  <a:extLst>
                    <a:ext uri="{9D8B030D-6E8A-4147-A177-3AD203B41FA5}">
                      <a16:colId xmlns:a16="http://schemas.microsoft.com/office/drawing/2014/main" val="38585156"/>
                    </a:ext>
                  </a:extLst>
                </a:gridCol>
                <a:gridCol w="388335">
                  <a:extLst>
                    <a:ext uri="{9D8B030D-6E8A-4147-A177-3AD203B41FA5}">
                      <a16:colId xmlns:a16="http://schemas.microsoft.com/office/drawing/2014/main" val="3637495931"/>
                    </a:ext>
                  </a:extLst>
                </a:gridCol>
                <a:gridCol w="388335">
                  <a:extLst>
                    <a:ext uri="{9D8B030D-6E8A-4147-A177-3AD203B41FA5}">
                      <a16:colId xmlns:a16="http://schemas.microsoft.com/office/drawing/2014/main" val="3728960803"/>
                    </a:ext>
                  </a:extLst>
                </a:gridCol>
                <a:gridCol w="388335">
                  <a:extLst>
                    <a:ext uri="{9D8B030D-6E8A-4147-A177-3AD203B41FA5}">
                      <a16:colId xmlns:a16="http://schemas.microsoft.com/office/drawing/2014/main" val="2416329049"/>
                    </a:ext>
                  </a:extLst>
                </a:gridCol>
                <a:gridCol w="388335">
                  <a:extLst>
                    <a:ext uri="{9D8B030D-6E8A-4147-A177-3AD203B41FA5}">
                      <a16:colId xmlns:a16="http://schemas.microsoft.com/office/drawing/2014/main" val="3327967062"/>
                    </a:ext>
                  </a:extLst>
                </a:gridCol>
              </a:tblGrid>
              <a:tr h="20162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0531942"/>
                  </a:ext>
                </a:extLst>
              </a:tr>
              <a:tr h="20162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962328"/>
                  </a:ext>
                </a:extLst>
              </a:tr>
              <a:tr h="20162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2846877"/>
                  </a:ext>
                </a:extLst>
              </a:tr>
              <a:tr h="20162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8393613"/>
                  </a:ext>
                </a:extLst>
              </a:tr>
              <a:tr h="20162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1897319"/>
                  </a:ext>
                </a:extLst>
              </a:tr>
            </a:tbl>
          </a:graphicData>
        </a:graphic>
      </p:graphicFrame>
      <p:sp>
        <p:nvSpPr>
          <p:cNvPr id="33" name="Left Bracket 32">
            <a:extLst>
              <a:ext uri="{FF2B5EF4-FFF2-40B4-BE49-F238E27FC236}">
                <a16:creationId xmlns:a16="http://schemas.microsoft.com/office/drawing/2014/main" id="{11858784-30B4-405F-2E36-E8A6621A261F}"/>
              </a:ext>
            </a:extLst>
          </p:cNvPr>
          <p:cNvSpPr/>
          <p:nvPr/>
        </p:nvSpPr>
        <p:spPr>
          <a:xfrm>
            <a:off x="1459068" y="1958975"/>
            <a:ext cx="45719" cy="91915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06396AC8-40B9-F52C-6E3B-0ED383DD3727}"/>
              </a:ext>
            </a:extLst>
          </p:cNvPr>
          <p:cNvSpPr/>
          <p:nvPr/>
        </p:nvSpPr>
        <p:spPr>
          <a:xfrm>
            <a:off x="4362451" y="1870025"/>
            <a:ext cx="76004" cy="107955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17"/>
            <a:ext cx="7143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14" dirty="0">
                <a:solidFill>
                  <a:srgbClr val="FFFFFF"/>
                </a:solidFill>
                <a:latin typeface="Calibri"/>
                <a:cs typeface="Calibri"/>
              </a:rPr>
              <a:t>Kết</a:t>
            </a:r>
            <a:r>
              <a:rPr sz="14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thúc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970" y="1300275"/>
            <a:ext cx="3863975" cy="7829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592580" marR="5080" indent="-1580515">
              <a:lnSpc>
                <a:spcPct val="101699"/>
              </a:lnSpc>
              <a:spcBef>
                <a:spcPts val="75"/>
              </a:spcBef>
            </a:pPr>
            <a:r>
              <a:rPr sz="2450" spc="70" dirty="0">
                <a:solidFill>
                  <a:srgbClr val="000000"/>
                </a:solidFill>
              </a:rPr>
              <a:t>Cảm</a:t>
            </a:r>
            <a:r>
              <a:rPr sz="2450" spc="110" dirty="0">
                <a:solidFill>
                  <a:srgbClr val="000000"/>
                </a:solidFill>
              </a:rPr>
              <a:t> </a:t>
            </a:r>
            <a:r>
              <a:rPr sz="2450" spc="-25" dirty="0">
                <a:solidFill>
                  <a:srgbClr val="000000"/>
                </a:solidFill>
              </a:rPr>
              <a:t>ơn</a:t>
            </a:r>
            <a:r>
              <a:rPr sz="2450" spc="125" dirty="0">
                <a:solidFill>
                  <a:srgbClr val="000000"/>
                </a:solidFill>
              </a:rPr>
              <a:t> </a:t>
            </a:r>
            <a:r>
              <a:rPr sz="2450" spc="105" dirty="0">
                <a:solidFill>
                  <a:srgbClr val="000000"/>
                </a:solidFill>
              </a:rPr>
              <a:t>Thầy</a:t>
            </a:r>
            <a:r>
              <a:rPr sz="2450" spc="120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và</a:t>
            </a:r>
            <a:r>
              <a:rPr sz="2450" spc="120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các</a:t>
            </a:r>
            <a:r>
              <a:rPr sz="2450" spc="120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bạn</a:t>
            </a:r>
            <a:r>
              <a:rPr sz="2450" spc="125" dirty="0">
                <a:solidFill>
                  <a:srgbClr val="000000"/>
                </a:solidFill>
              </a:rPr>
              <a:t> </a:t>
            </a:r>
            <a:r>
              <a:rPr sz="2450" spc="-20" dirty="0">
                <a:solidFill>
                  <a:srgbClr val="000000"/>
                </a:solidFill>
              </a:rPr>
              <a:t>lắng </a:t>
            </a:r>
            <a:r>
              <a:rPr sz="2450" spc="-10" dirty="0">
                <a:solidFill>
                  <a:srgbClr val="000000"/>
                </a:solidFill>
              </a:rPr>
              <a:t>nghe!</a:t>
            </a:r>
            <a:endParaRPr sz="2450"/>
          </a:p>
        </p:txBody>
      </p:sp>
      <p:grpSp>
        <p:nvGrpSpPr>
          <p:cNvPr id="4" name="object 4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5" name="object 5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14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14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23</a:t>
            </a:fld>
            <a:r>
              <a:rPr spc="-15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Mô</a:t>
            </a:r>
            <a:r>
              <a:rPr spc="185" dirty="0"/>
              <a:t> </a:t>
            </a:r>
            <a:r>
              <a:rPr dirty="0"/>
              <a:t>tả</a:t>
            </a:r>
            <a:r>
              <a:rPr spc="185" dirty="0"/>
              <a:t> </a:t>
            </a:r>
            <a:r>
              <a:rPr dirty="0"/>
              <a:t>dữ</a:t>
            </a:r>
            <a:r>
              <a:rPr spc="190" dirty="0"/>
              <a:t> </a:t>
            </a:r>
            <a:r>
              <a:rPr spc="-20" dirty="0"/>
              <a:t>liệu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744" y="410678"/>
            <a:ext cx="4419600" cy="29641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7429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Cambria"/>
                <a:cs typeface="Cambria"/>
              </a:rPr>
              <a:t>Mô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tả: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Bộ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dữ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liệu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Pima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Indians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Diabetes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gồm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-35" dirty="0">
                <a:latin typeface="Cambria"/>
                <a:cs typeface="Cambria"/>
              </a:rPr>
              <a:t>768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bản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ghi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của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phụ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nữ </a:t>
            </a:r>
            <a:r>
              <a:rPr sz="1100" dirty="0">
                <a:latin typeface="Cambria"/>
                <a:cs typeface="Cambria"/>
              </a:rPr>
              <a:t>gốc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Pima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từ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21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tuổi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trở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lên.</a:t>
            </a:r>
            <a:endParaRPr sz="1100">
              <a:latin typeface="Cambria"/>
              <a:cs typeface="Cambria"/>
            </a:endParaRPr>
          </a:p>
          <a:p>
            <a:pPr marL="50800" marR="43180">
              <a:lnSpc>
                <a:spcPct val="102600"/>
              </a:lnSpc>
            </a:pPr>
            <a:r>
              <a:rPr sz="1100" dirty="0">
                <a:latin typeface="Cambria"/>
                <a:cs typeface="Cambria"/>
              </a:rPr>
              <a:t>Mỗi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bản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ghi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chứa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8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thông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số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y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tế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liên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quan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đến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nguy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cơ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mắc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bệnh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tiểu </a:t>
            </a:r>
            <a:r>
              <a:rPr sz="1100" spc="-10" dirty="0">
                <a:latin typeface="Cambria"/>
                <a:cs typeface="Cambria"/>
              </a:rPr>
              <a:t>đường,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cùng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với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nhãn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chẩn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đoán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cho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biết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người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đó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có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mắc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bệnh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hay </a:t>
            </a:r>
            <a:r>
              <a:rPr sz="1100" spc="-10" dirty="0">
                <a:latin typeface="Cambria"/>
                <a:cs typeface="Cambria"/>
              </a:rPr>
              <a:t>không.</a:t>
            </a:r>
            <a:endParaRPr sz="11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Cambria"/>
                <a:cs typeface="Cambria"/>
              </a:rPr>
              <a:t>Dữ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liệu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vào:</a:t>
            </a:r>
            <a:endParaRPr sz="1100">
              <a:latin typeface="Cambria"/>
              <a:cs typeface="Cambria"/>
            </a:endParaRPr>
          </a:p>
          <a:p>
            <a:pPr marL="327660" indent="-138430">
              <a:lnSpc>
                <a:spcPct val="100000"/>
              </a:lnSpc>
              <a:spcBef>
                <a:spcPts val="85"/>
              </a:spcBef>
              <a:buClr>
                <a:srgbClr val="3333B2"/>
              </a:buClr>
              <a:buFont typeface="Lucida Sans Unicode"/>
              <a:buChar char="•"/>
              <a:tabLst>
                <a:tab pos="327660" algn="l"/>
              </a:tabLst>
            </a:pPr>
            <a:r>
              <a:rPr sz="1100" dirty="0">
                <a:latin typeface="Cambria"/>
                <a:cs typeface="Cambria"/>
              </a:rPr>
              <a:t>Pregnancies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–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Số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lần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mang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thai</a:t>
            </a:r>
            <a:endParaRPr sz="1100">
              <a:latin typeface="Cambria"/>
              <a:cs typeface="Cambria"/>
            </a:endParaRPr>
          </a:p>
          <a:p>
            <a:pPr marL="327660" indent="-13843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•"/>
              <a:tabLst>
                <a:tab pos="327660" algn="l"/>
              </a:tabLst>
            </a:pPr>
            <a:r>
              <a:rPr sz="1100" dirty="0">
                <a:latin typeface="Cambria"/>
                <a:cs typeface="Cambria"/>
              </a:rPr>
              <a:t>Glucose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–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Nồng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độ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glucose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trong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huyết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tương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(mg/dL)</a:t>
            </a:r>
            <a:endParaRPr sz="1100">
              <a:latin typeface="Cambria"/>
              <a:cs typeface="Cambria"/>
            </a:endParaRPr>
          </a:p>
          <a:p>
            <a:pPr marL="327660" indent="-13843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•"/>
              <a:tabLst>
                <a:tab pos="327660" algn="l"/>
              </a:tabLst>
            </a:pPr>
            <a:r>
              <a:rPr sz="1100" dirty="0">
                <a:latin typeface="Cambria"/>
                <a:cs typeface="Cambria"/>
              </a:rPr>
              <a:t>BloodPressure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–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Huyết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áp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tâm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trương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(mmHg)</a:t>
            </a:r>
            <a:endParaRPr sz="1100">
              <a:latin typeface="Cambria"/>
              <a:cs typeface="Cambria"/>
            </a:endParaRPr>
          </a:p>
          <a:p>
            <a:pPr marL="327660" indent="-13843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•"/>
              <a:tabLst>
                <a:tab pos="327660" algn="l"/>
              </a:tabLst>
            </a:pPr>
            <a:r>
              <a:rPr sz="1100" dirty="0">
                <a:latin typeface="Cambria"/>
                <a:cs typeface="Cambria"/>
              </a:rPr>
              <a:t>SkinThickness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–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Độ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dày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nếp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gấp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da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(mm)</a:t>
            </a:r>
            <a:endParaRPr sz="1100">
              <a:latin typeface="Cambria"/>
              <a:cs typeface="Cambria"/>
            </a:endParaRPr>
          </a:p>
          <a:p>
            <a:pPr marL="327660" indent="-13843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•"/>
              <a:tabLst>
                <a:tab pos="327660" algn="l"/>
              </a:tabLst>
            </a:pPr>
            <a:r>
              <a:rPr sz="1100" dirty="0">
                <a:latin typeface="Cambria"/>
                <a:cs typeface="Cambria"/>
              </a:rPr>
              <a:t>Insulin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–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Nồng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độ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insulin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trong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huyết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thanh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(</a:t>
            </a:r>
            <a:r>
              <a:rPr sz="1100" i="1" spc="-10" dirty="0">
                <a:latin typeface="Arial"/>
                <a:cs typeface="Arial"/>
              </a:rPr>
              <a:t>µ</a:t>
            </a:r>
            <a:r>
              <a:rPr sz="1100" spc="-10" dirty="0">
                <a:latin typeface="Cambria"/>
                <a:cs typeface="Cambria"/>
              </a:rPr>
              <a:t>U/mL)</a:t>
            </a:r>
            <a:endParaRPr sz="1100">
              <a:latin typeface="Cambria"/>
              <a:cs typeface="Cambria"/>
            </a:endParaRPr>
          </a:p>
          <a:p>
            <a:pPr marL="327660" indent="-13843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•"/>
              <a:tabLst>
                <a:tab pos="327660" algn="l"/>
              </a:tabLst>
            </a:pPr>
            <a:r>
              <a:rPr sz="1100" spc="70" dirty="0">
                <a:latin typeface="Cambria"/>
                <a:cs typeface="Cambria"/>
              </a:rPr>
              <a:t>BMI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–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Chỉ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số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khối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cơ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thể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(kg/m</a:t>
            </a:r>
            <a:r>
              <a:rPr sz="1200" spc="-15" baseline="27777" dirty="0">
                <a:latin typeface="Arial MT"/>
                <a:cs typeface="Arial MT"/>
              </a:rPr>
              <a:t>2</a:t>
            </a:r>
            <a:r>
              <a:rPr sz="1100" spc="-10" dirty="0"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327660" indent="-13843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Lucida Sans Unicode"/>
              <a:buChar char="•"/>
              <a:tabLst>
                <a:tab pos="327660" algn="l"/>
              </a:tabLst>
            </a:pPr>
            <a:r>
              <a:rPr sz="1100" spc="-10" dirty="0">
                <a:latin typeface="Cambria"/>
                <a:cs typeface="Cambria"/>
              </a:rPr>
              <a:t>DiabetesPedigreeFunction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–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Hệ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số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di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truyền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tiểu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đường</a:t>
            </a:r>
            <a:endParaRPr sz="1100">
              <a:latin typeface="Cambria"/>
              <a:cs typeface="Cambria"/>
            </a:endParaRPr>
          </a:p>
          <a:p>
            <a:pPr marL="50800" marR="2998470" indent="276860">
              <a:lnSpc>
                <a:spcPts val="1400"/>
              </a:lnSpc>
              <a:spcBef>
                <a:spcPts val="15"/>
              </a:spcBef>
              <a:buClr>
                <a:srgbClr val="3333B2"/>
              </a:buClr>
              <a:buFont typeface="Lucida Sans Unicode"/>
              <a:buChar char="•"/>
              <a:tabLst>
                <a:tab pos="327660" algn="l"/>
              </a:tabLst>
            </a:pPr>
            <a:r>
              <a:rPr sz="1100" dirty="0">
                <a:latin typeface="Cambria"/>
                <a:cs typeface="Cambria"/>
              </a:rPr>
              <a:t>Age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–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Tuổi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(năm) </a:t>
            </a:r>
            <a:r>
              <a:rPr sz="1100" dirty="0">
                <a:latin typeface="Cambria"/>
                <a:cs typeface="Cambria"/>
              </a:rPr>
              <a:t>Kết</a:t>
            </a:r>
            <a:r>
              <a:rPr sz="1100" spc="25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quả:</a:t>
            </a:r>
            <a:endParaRPr sz="1100">
              <a:latin typeface="Cambria"/>
              <a:cs typeface="Cambria"/>
            </a:endParaRPr>
          </a:p>
          <a:p>
            <a:pPr marL="327660" marR="377825" indent="-139065">
              <a:lnSpc>
                <a:spcPts val="1350"/>
              </a:lnSpc>
              <a:spcBef>
                <a:spcPts val="50"/>
              </a:spcBef>
              <a:buClr>
                <a:srgbClr val="3333B2"/>
              </a:buClr>
              <a:buFont typeface="Lucida Sans Unicode"/>
              <a:buChar char="•"/>
              <a:tabLst>
                <a:tab pos="327660" algn="l"/>
              </a:tabLst>
            </a:pPr>
            <a:r>
              <a:rPr sz="1100" dirty="0">
                <a:latin typeface="Cambria"/>
                <a:cs typeface="Cambria"/>
              </a:rPr>
              <a:t>Outcome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–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0: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Không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mắc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bệnh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tiểu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đường,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1: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Mắc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bệnh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tiểu </a:t>
            </a:r>
            <a:r>
              <a:rPr sz="1100" spc="-10" dirty="0">
                <a:latin typeface="Cambria"/>
                <a:cs typeface="Cambria"/>
              </a:rPr>
              <a:t>đường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5" name="object 5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3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5" dirty="0"/>
              <a:t>Thông</a:t>
            </a:r>
            <a:r>
              <a:rPr spc="150" dirty="0"/>
              <a:t> </a:t>
            </a:r>
            <a:r>
              <a:rPr spc="50" dirty="0"/>
              <a:t>tin</a:t>
            </a:r>
            <a:r>
              <a:rPr spc="150" dirty="0"/>
              <a:t> </a:t>
            </a:r>
            <a:r>
              <a:rPr dirty="0"/>
              <a:t>dữ</a:t>
            </a:r>
            <a:r>
              <a:rPr spc="155" dirty="0"/>
              <a:t> </a:t>
            </a:r>
            <a:r>
              <a:rPr spc="-20" dirty="0"/>
              <a:t>liệu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770748"/>
            <a:ext cx="4078604" cy="18986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Cambria"/>
                <a:cs typeface="Cambria"/>
              </a:rPr>
              <a:t>Nhận</a:t>
            </a:r>
            <a:r>
              <a:rPr sz="1100" spc="16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xét:</a:t>
            </a:r>
            <a:endParaRPr sz="1100">
              <a:latin typeface="Cambria"/>
              <a:cs typeface="Cambria"/>
            </a:endParaRPr>
          </a:p>
          <a:p>
            <a:pPr marL="314960" marR="424815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dirty="0">
                <a:latin typeface="Cambria"/>
                <a:cs typeface="Cambria"/>
              </a:rPr>
              <a:t>Dữ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liệu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có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8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thuộc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tính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đầu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vào: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Pregnancies,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Glucose, </a:t>
            </a:r>
            <a:r>
              <a:rPr sz="1100" dirty="0">
                <a:latin typeface="Cambria"/>
                <a:cs typeface="Cambria"/>
              </a:rPr>
              <a:t>BloodPressure,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SkinThickness,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Insulin,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50" dirty="0">
                <a:latin typeface="Cambria"/>
                <a:cs typeface="Cambria"/>
              </a:rPr>
              <a:t>BMI, </a:t>
            </a:r>
            <a:r>
              <a:rPr sz="1100" dirty="0">
                <a:latin typeface="Cambria"/>
                <a:cs typeface="Cambria"/>
              </a:rPr>
              <a:t>DiabetesPedigreeFunction,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Age.</a:t>
            </a:r>
            <a:endParaRPr sz="1100">
              <a:latin typeface="Cambria"/>
              <a:cs typeface="Cambria"/>
            </a:endParaRPr>
          </a:p>
          <a:p>
            <a:pPr marL="314960" marR="3048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spc="55" dirty="0">
                <a:latin typeface="Cambria"/>
                <a:cs typeface="Cambria"/>
              </a:rPr>
              <a:t>Các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thuộc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tính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này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là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các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chỉ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số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y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tế,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đơn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vị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đo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tùy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từng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loại </a:t>
            </a:r>
            <a:r>
              <a:rPr sz="1100" dirty="0">
                <a:latin typeface="Cambria"/>
                <a:cs typeface="Cambria"/>
              </a:rPr>
              <a:t>(mg/dL,</a:t>
            </a:r>
            <a:r>
              <a:rPr sz="1100" spc="1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mmHg,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chỉ</a:t>
            </a:r>
            <a:r>
              <a:rPr sz="1100" spc="1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số</a:t>
            </a:r>
            <a:r>
              <a:rPr sz="1100" spc="135" dirty="0">
                <a:latin typeface="Cambria"/>
                <a:cs typeface="Cambria"/>
              </a:rPr>
              <a:t> </a:t>
            </a:r>
            <a:r>
              <a:rPr sz="1100" spc="70" dirty="0">
                <a:latin typeface="Cambria"/>
                <a:cs typeface="Cambria"/>
              </a:rPr>
              <a:t>BMI,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75" dirty="0">
                <a:latin typeface="Cambria"/>
                <a:cs typeface="Cambria"/>
              </a:rPr>
              <a:t>.</a:t>
            </a:r>
            <a:r>
              <a:rPr sz="1100" spc="-55" dirty="0">
                <a:latin typeface="Cambria"/>
                <a:cs typeface="Cambria"/>
              </a:rPr>
              <a:t> </a:t>
            </a:r>
            <a:r>
              <a:rPr sz="1100" spc="75" dirty="0">
                <a:latin typeface="Cambria"/>
                <a:cs typeface="Cambria"/>
              </a:rPr>
              <a:t>.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75" dirty="0">
                <a:latin typeface="Cambria"/>
                <a:cs typeface="Cambria"/>
              </a:rPr>
              <a:t>.</a:t>
            </a:r>
            <a:r>
              <a:rPr sz="1100" spc="-6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).</a:t>
            </a:r>
            <a:endParaRPr sz="1100">
              <a:latin typeface="Cambria"/>
              <a:cs typeface="Cambria"/>
            </a:endParaRPr>
          </a:p>
          <a:p>
            <a:pPr marL="314960" indent="-13843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dirty="0">
                <a:latin typeface="Cambria"/>
                <a:cs typeface="Cambria"/>
              </a:rPr>
              <a:t>Tổng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số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dòng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dữ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liệu: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35" dirty="0">
                <a:latin typeface="Cambria"/>
                <a:cs typeface="Cambria"/>
              </a:rPr>
              <a:t>768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dòng.</a:t>
            </a:r>
            <a:endParaRPr sz="1100">
              <a:latin typeface="Cambria"/>
              <a:cs typeface="Cambria"/>
            </a:endParaRPr>
          </a:p>
          <a:p>
            <a:pPr marL="314960" indent="-13843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dirty="0">
                <a:latin typeface="Cambria"/>
                <a:cs typeface="Cambria"/>
              </a:rPr>
              <a:t>Thuộc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tính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mục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tiêu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(nhãn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phân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lớp):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cột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Outcome</a:t>
            </a:r>
            <a:endParaRPr sz="1100">
              <a:latin typeface="Cambria"/>
              <a:cs typeface="Cambria"/>
            </a:endParaRPr>
          </a:p>
          <a:p>
            <a:pPr marL="590550" lvl="1" indent="-13081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Font typeface="Lucida Sans Unicode"/>
              <a:buChar char="•"/>
              <a:tabLst>
                <a:tab pos="590550" algn="l"/>
              </a:tabLst>
            </a:pPr>
            <a:r>
              <a:rPr sz="1000" dirty="0">
                <a:latin typeface="Cambria"/>
                <a:cs typeface="Cambria"/>
              </a:rPr>
              <a:t>0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spc="220" dirty="0">
                <a:latin typeface="Cambria"/>
                <a:cs typeface="Cambria"/>
              </a:rPr>
              <a:t>=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Không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mắc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tiểu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đường</a:t>
            </a:r>
            <a:endParaRPr sz="1000">
              <a:latin typeface="Cambria"/>
              <a:cs typeface="Cambria"/>
            </a:endParaRPr>
          </a:p>
          <a:p>
            <a:pPr marL="590550" lvl="1" indent="-130810">
              <a:lnSpc>
                <a:spcPts val="1200"/>
              </a:lnSpc>
              <a:buClr>
                <a:srgbClr val="3333B2"/>
              </a:buClr>
              <a:buFont typeface="Lucida Sans Unicode"/>
              <a:buChar char="•"/>
              <a:tabLst>
                <a:tab pos="590550" algn="l"/>
              </a:tabLst>
            </a:pPr>
            <a:r>
              <a:rPr sz="1000" dirty="0">
                <a:latin typeface="Cambria"/>
                <a:cs typeface="Cambria"/>
              </a:rPr>
              <a:t>1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spc="220" dirty="0">
                <a:latin typeface="Cambria"/>
                <a:cs typeface="Cambria"/>
              </a:rPr>
              <a:t>=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Mắc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tiểu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đường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5" name="object 5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4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219"/>
                </a:lnTo>
                <a:lnTo>
                  <a:pt x="4608004" y="35521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2417"/>
            <a:ext cx="1403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5" dirty="0">
                <a:solidFill>
                  <a:srgbClr val="FFFFFF"/>
                </a:solidFill>
                <a:latin typeface="Calibri"/>
                <a:cs typeface="Calibri"/>
              </a:rPr>
              <a:t>Thông</a:t>
            </a:r>
            <a:r>
              <a:rPr sz="14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tin</a:t>
            </a:r>
            <a:r>
              <a:rPr sz="14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dữ</a:t>
            </a:r>
            <a:r>
              <a:rPr sz="14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liệu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278" y="788839"/>
            <a:ext cx="4175411" cy="197110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5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5" dirty="0"/>
              <a:t>Kiểm</a:t>
            </a:r>
            <a:r>
              <a:rPr spc="220" dirty="0"/>
              <a:t> </a:t>
            </a:r>
            <a:r>
              <a:rPr dirty="0"/>
              <a:t>tra</a:t>
            </a:r>
            <a:r>
              <a:rPr spc="220" dirty="0"/>
              <a:t> </a:t>
            </a:r>
            <a:r>
              <a:rPr dirty="0"/>
              <a:t>tính</a:t>
            </a:r>
            <a:r>
              <a:rPr spc="220" dirty="0"/>
              <a:t> </a:t>
            </a:r>
            <a:r>
              <a:rPr dirty="0"/>
              <a:t>toàn</a:t>
            </a:r>
            <a:r>
              <a:rPr spc="220" dirty="0"/>
              <a:t> </a:t>
            </a:r>
            <a:r>
              <a:rPr dirty="0"/>
              <a:t>vẹn</a:t>
            </a:r>
            <a:r>
              <a:rPr spc="225" dirty="0"/>
              <a:t> </a:t>
            </a:r>
            <a:r>
              <a:rPr dirty="0"/>
              <a:t>dữ</a:t>
            </a:r>
            <a:r>
              <a:rPr spc="220" dirty="0"/>
              <a:t> </a:t>
            </a:r>
            <a:r>
              <a:rPr spc="-20" dirty="0"/>
              <a:t>liệu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1198992"/>
            <a:ext cx="4359275" cy="828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Cambria"/>
                <a:cs typeface="Cambria"/>
              </a:rPr>
              <a:t>Nhận</a:t>
            </a:r>
            <a:r>
              <a:rPr sz="1100" spc="16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xét:</a:t>
            </a:r>
            <a:endParaRPr sz="1100">
              <a:latin typeface="Cambria"/>
              <a:cs typeface="Cambria"/>
            </a:endParaRPr>
          </a:p>
          <a:p>
            <a:pPr marL="314960" indent="-13843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dirty="0">
                <a:latin typeface="Cambria"/>
                <a:cs typeface="Cambria"/>
              </a:rPr>
              <a:t>Dữ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liệu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không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có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giá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trị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rỗng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(Null,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NaN).</a:t>
            </a:r>
            <a:endParaRPr sz="1100">
              <a:latin typeface="Cambria"/>
              <a:cs typeface="Cambria"/>
            </a:endParaRPr>
          </a:p>
          <a:p>
            <a:pPr marL="314960" marR="30480" indent="-1390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dirty="0">
                <a:latin typeface="Cambria"/>
                <a:cs typeface="Cambria"/>
              </a:rPr>
              <a:t>Số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dòng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bị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trùng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bằng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0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⇒ </a:t>
            </a:r>
            <a:r>
              <a:rPr sz="1100" dirty="0">
                <a:latin typeface="Cambria"/>
                <a:cs typeface="Cambria"/>
              </a:rPr>
              <a:t>không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tồn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tại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bản</a:t>
            </a:r>
            <a:r>
              <a:rPr sz="1100" spc="1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ghi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trùng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lặp</a:t>
            </a:r>
            <a:r>
              <a:rPr sz="1100" spc="9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trong </a:t>
            </a:r>
            <a:r>
              <a:rPr sz="1100" dirty="0">
                <a:latin typeface="Cambria"/>
                <a:cs typeface="Cambria"/>
              </a:rPr>
              <a:t>tập</a:t>
            </a:r>
            <a:r>
              <a:rPr sz="1100" spc="14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Pima</a:t>
            </a:r>
            <a:r>
              <a:rPr sz="1100" spc="1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Indians</a:t>
            </a:r>
            <a:r>
              <a:rPr sz="1100" spc="14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Diabetes.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5" name="object 5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6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219"/>
                </a:lnTo>
                <a:lnTo>
                  <a:pt x="4608004" y="35521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2417"/>
            <a:ext cx="18694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75" dirty="0">
                <a:solidFill>
                  <a:srgbClr val="FFFFFF"/>
                </a:solidFill>
                <a:latin typeface="Calibri"/>
                <a:cs typeface="Calibri"/>
              </a:rPr>
              <a:t>Thống</a:t>
            </a:r>
            <a:r>
              <a:rPr sz="140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kê</a:t>
            </a:r>
            <a:r>
              <a:rPr sz="14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mô</a:t>
            </a:r>
            <a:r>
              <a:rPr sz="14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tả</a:t>
            </a:r>
            <a:r>
              <a:rPr sz="140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dữ</a:t>
            </a:r>
            <a:r>
              <a:rPr sz="14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liệu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774" y="885271"/>
            <a:ext cx="4231786" cy="179944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7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5" dirty="0"/>
              <a:t>Thống</a:t>
            </a:r>
            <a:r>
              <a:rPr spc="165" dirty="0"/>
              <a:t> </a:t>
            </a:r>
            <a:r>
              <a:rPr dirty="0"/>
              <a:t>kê</a:t>
            </a:r>
            <a:r>
              <a:rPr spc="170" dirty="0"/>
              <a:t> </a:t>
            </a:r>
            <a:r>
              <a:rPr dirty="0"/>
              <a:t>mô</a:t>
            </a:r>
            <a:r>
              <a:rPr spc="170" dirty="0"/>
              <a:t> </a:t>
            </a:r>
            <a:r>
              <a:rPr dirty="0"/>
              <a:t>tả</a:t>
            </a:r>
            <a:r>
              <a:rPr spc="165" dirty="0"/>
              <a:t> </a:t>
            </a:r>
            <a:r>
              <a:rPr dirty="0"/>
              <a:t>dữ</a:t>
            </a:r>
            <a:r>
              <a:rPr spc="170" dirty="0"/>
              <a:t> </a:t>
            </a:r>
            <a:r>
              <a:rPr spc="-20" dirty="0"/>
              <a:t>liệu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73378"/>
            <a:ext cx="4199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Cambria"/>
                <a:cs typeface="Cambria"/>
              </a:rPr>
              <a:t>Bộ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dữ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liệu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gồm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8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thuộc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tính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đầu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vào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với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đặc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điểm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và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khoảng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giá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trị: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822996"/>
            <a:ext cx="2166620" cy="2207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26390" marR="205104" indent="-1390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•"/>
              <a:tabLst>
                <a:tab pos="326390" algn="l"/>
              </a:tabLst>
            </a:pPr>
            <a:r>
              <a:rPr sz="1100" dirty="0">
                <a:latin typeface="Cambria"/>
                <a:cs typeface="Cambria"/>
              </a:rPr>
              <a:t>Pregnancies: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0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–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17</a:t>
            </a:r>
            <a:r>
              <a:rPr sz="1100" spc="4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(số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lần </a:t>
            </a:r>
            <a:r>
              <a:rPr sz="1100" dirty="0">
                <a:latin typeface="Cambria"/>
                <a:cs typeface="Cambria"/>
              </a:rPr>
              <a:t>mang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thai)</a:t>
            </a:r>
            <a:endParaRPr sz="1100">
              <a:latin typeface="Cambria"/>
              <a:cs typeface="Cambria"/>
            </a:endParaRPr>
          </a:p>
          <a:p>
            <a:pPr marL="326390" marR="374015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pos="326390" algn="l"/>
              </a:tabLst>
            </a:pPr>
            <a:r>
              <a:rPr sz="1100" dirty="0">
                <a:latin typeface="Cambria"/>
                <a:cs typeface="Cambria"/>
              </a:rPr>
              <a:t>Glucose: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0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–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35" dirty="0">
                <a:latin typeface="Cambria"/>
                <a:cs typeface="Cambria"/>
              </a:rPr>
              <a:t>199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mg/dL </a:t>
            </a:r>
            <a:r>
              <a:rPr sz="1100" spc="-25" dirty="0">
                <a:latin typeface="Cambria"/>
                <a:cs typeface="Cambria"/>
              </a:rPr>
              <a:t>(đường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huyết)</a:t>
            </a:r>
            <a:endParaRPr sz="1100">
              <a:latin typeface="Cambria"/>
              <a:cs typeface="Cambria"/>
            </a:endParaRPr>
          </a:p>
          <a:p>
            <a:pPr marL="326390" marR="30480" indent="-13906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pos="326390" algn="l"/>
              </a:tabLst>
            </a:pPr>
            <a:r>
              <a:rPr sz="1100" dirty="0">
                <a:latin typeface="Cambria"/>
                <a:cs typeface="Cambria"/>
              </a:rPr>
              <a:t>BloodPressure: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0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–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122</a:t>
            </a:r>
            <a:r>
              <a:rPr sz="1100" spc="5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mmHg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(huyết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áp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tâm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trương)</a:t>
            </a:r>
            <a:endParaRPr sz="1100">
              <a:latin typeface="Cambria"/>
              <a:cs typeface="Cambria"/>
            </a:endParaRPr>
          </a:p>
          <a:p>
            <a:pPr marL="326390" marR="241300" indent="-1390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•"/>
              <a:tabLst>
                <a:tab pos="326390" algn="l"/>
              </a:tabLst>
            </a:pPr>
            <a:r>
              <a:rPr sz="1100" dirty="0">
                <a:latin typeface="Cambria"/>
                <a:cs typeface="Cambria"/>
              </a:rPr>
              <a:t>SkinThickness: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0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–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99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mm </a:t>
            </a:r>
            <a:r>
              <a:rPr sz="1100" dirty="0">
                <a:latin typeface="Cambria"/>
                <a:cs typeface="Cambria"/>
              </a:rPr>
              <a:t>(độ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dày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da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gấp)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870"/>
              </a:spcBef>
            </a:pPr>
            <a:r>
              <a:rPr sz="1100" dirty="0">
                <a:latin typeface="Cambria"/>
                <a:cs typeface="Cambria"/>
              </a:rPr>
              <a:t>Thuộc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tính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mục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tiêu: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Outcome</a:t>
            </a:r>
            <a:endParaRPr sz="1100">
              <a:latin typeface="Cambria"/>
              <a:cs typeface="Cambria"/>
            </a:endParaRPr>
          </a:p>
          <a:p>
            <a:pPr marL="314960" indent="-13843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dirty="0">
                <a:latin typeface="Cambria"/>
                <a:cs typeface="Cambria"/>
              </a:rPr>
              <a:t>0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spc="229" dirty="0">
                <a:latin typeface="Cambria"/>
                <a:cs typeface="Cambria"/>
              </a:rPr>
              <a:t>=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Không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mắc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tiểu</a:t>
            </a:r>
            <a:r>
              <a:rPr sz="1100" spc="10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đường</a:t>
            </a:r>
            <a:endParaRPr sz="1100">
              <a:latin typeface="Cambria"/>
              <a:cs typeface="Cambria"/>
            </a:endParaRPr>
          </a:p>
          <a:p>
            <a:pPr marL="314960" indent="-13843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•"/>
              <a:tabLst>
                <a:tab pos="314960" algn="l"/>
              </a:tabLst>
            </a:pPr>
            <a:r>
              <a:rPr sz="1100" dirty="0">
                <a:latin typeface="Cambria"/>
                <a:cs typeface="Cambria"/>
              </a:rPr>
              <a:t>1</a:t>
            </a:r>
            <a:r>
              <a:rPr sz="1100" spc="120" dirty="0">
                <a:latin typeface="Cambria"/>
                <a:cs typeface="Cambria"/>
              </a:rPr>
              <a:t> </a:t>
            </a:r>
            <a:r>
              <a:rPr sz="1100" spc="229" dirty="0">
                <a:latin typeface="Cambria"/>
                <a:cs typeface="Cambria"/>
              </a:rPr>
              <a:t>=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Mắc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tiểu</a:t>
            </a:r>
            <a:r>
              <a:rPr sz="1100" spc="114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đường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9509" y="909039"/>
            <a:ext cx="2000885" cy="13385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6530" marR="376555" indent="-1390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•"/>
              <a:tabLst>
                <a:tab pos="176530" algn="l"/>
              </a:tabLst>
            </a:pPr>
            <a:r>
              <a:rPr sz="1100" dirty="0">
                <a:latin typeface="Cambria"/>
                <a:cs typeface="Cambria"/>
              </a:rPr>
              <a:t>Insulin: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0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–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-35" dirty="0">
                <a:latin typeface="Cambria"/>
                <a:cs typeface="Cambria"/>
              </a:rPr>
              <a:t>846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i="1" spc="-20" dirty="0">
                <a:latin typeface="Arial"/>
                <a:cs typeface="Arial"/>
              </a:rPr>
              <a:t>µ</a:t>
            </a:r>
            <a:r>
              <a:rPr sz="1100" spc="-20" dirty="0">
                <a:latin typeface="Cambria"/>
                <a:cs typeface="Cambria"/>
              </a:rPr>
              <a:t>U/mL </a:t>
            </a:r>
            <a:r>
              <a:rPr sz="1100" dirty="0">
                <a:latin typeface="Cambria"/>
                <a:cs typeface="Cambria"/>
              </a:rPr>
              <a:t>(nồng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độ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insulin)</a:t>
            </a:r>
            <a:endParaRPr sz="1100">
              <a:latin typeface="Cambria"/>
              <a:cs typeface="Cambria"/>
            </a:endParaRPr>
          </a:p>
          <a:p>
            <a:pPr marL="176530" marR="55880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•"/>
              <a:tabLst>
                <a:tab pos="176530" algn="l"/>
              </a:tabLst>
            </a:pPr>
            <a:r>
              <a:rPr sz="1100" spc="50" dirty="0">
                <a:latin typeface="Cambria"/>
                <a:cs typeface="Cambria"/>
              </a:rPr>
              <a:t>BMI: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0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–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67.1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(chỉ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số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khối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cơ </a:t>
            </a:r>
            <a:r>
              <a:rPr sz="1100" spc="-20" dirty="0">
                <a:latin typeface="Cambria"/>
                <a:cs typeface="Cambria"/>
              </a:rPr>
              <a:t>thể)</a:t>
            </a:r>
            <a:endParaRPr sz="1100">
              <a:latin typeface="Cambria"/>
              <a:cs typeface="Cambria"/>
            </a:endParaRPr>
          </a:p>
          <a:p>
            <a:pPr marL="176530" indent="-13843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•"/>
              <a:tabLst>
                <a:tab pos="176530" algn="l"/>
              </a:tabLst>
            </a:pPr>
            <a:r>
              <a:rPr sz="1100" spc="-10" dirty="0">
                <a:latin typeface="Cambria"/>
                <a:cs typeface="Cambria"/>
              </a:rPr>
              <a:t>DiabetesPedigreeFunction:</a:t>
            </a:r>
            <a:endParaRPr sz="1100">
              <a:latin typeface="Cambria"/>
              <a:cs typeface="Cambria"/>
            </a:endParaRPr>
          </a:p>
          <a:p>
            <a:pPr marL="176530">
              <a:lnSpc>
                <a:spcPct val="100000"/>
              </a:lnSpc>
              <a:spcBef>
                <a:spcPts val="35"/>
              </a:spcBef>
            </a:pPr>
            <a:r>
              <a:rPr sz="1100" spc="-30" dirty="0">
                <a:latin typeface="Cambria"/>
                <a:cs typeface="Cambria"/>
              </a:rPr>
              <a:t>0.078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–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2.42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(hệ</a:t>
            </a:r>
            <a:r>
              <a:rPr sz="1100" spc="5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số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di</a:t>
            </a:r>
            <a:r>
              <a:rPr sz="1100" spc="5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truyền)</a:t>
            </a:r>
            <a:endParaRPr sz="1100">
              <a:latin typeface="Cambria"/>
              <a:cs typeface="Cambria"/>
            </a:endParaRPr>
          </a:p>
          <a:p>
            <a:pPr marL="176530" indent="-13843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•"/>
              <a:tabLst>
                <a:tab pos="176530" algn="l"/>
              </a:tabLst>
            </a:pPr>
            <a:r>
              <a:rPr sz="1100" dirty="0">
                <a:latin typeface="Cambria"/>
                <a:cs typeface="Cambria"/>
              </a:rPr>
              <a:t>Age: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21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–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81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(tuổi)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7" name="object 7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8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5" dirty="0"/>
              <a:t>Phân</a:t>
            </a:r>
            <a:r>
              <a:rPr spc="170" dirty="0"/>
              <a:t> </a:t>
            </a:r>
            <a:r>
              <a:rPr dirty="0"/>
              <a:t>bố</a:t>
            </a:r>
            <a:r>
              <a:rPr spc="170" dirty="0"/>
              <a:t> </a:t>
            </a:r>
            <a:r>
              <a:rPr dirty="0"/>
              <a:t>dữ</a:t>
            </a:r>
            <a:r>
              <a:rPr spc="170" dirty="0"/>
              <a:t> </a:t>
            </a:r>
            <a:r>
              <a:rPr dirty="0"/>
              <a:t>liệu</a:t>
            </a:r>
            <a:r>
              <a:rPr spc="170" dirty="0"/>
              <a:t> </a:t>
            </a:r>
            <a:r>
              <a:rPr spc="50" dirty="0"/>
              <a:t>(Distribution)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988" y="428993"/>
            <a:ext cx="2802890" cy="10623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76530" indent="-138430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Font typeface="Lucida Sans Unicode"/>
              <a:buChar char="•"/>
              <a:tabLst>
                <a:tab pos="176530" algn="l"/>
              </a:tabLst>
            </a:pPr>
            <a:r>
              <a:rPr sz="1100" dirty="0">
                <a:latin typeface="Cambria"/>
                <a:cs typeface="Cambria"/>
              </a:rPr>
              <a:t>Dữ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liệu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cần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phân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loại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thành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2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lớp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kết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quả:</a:t>
            </a:r>
            <a:endParaRPr sz="1100">
              <a:latin typeface="Cambria"/>
              <a:cs typeface="Cambria"/>
            </a:endParaRPr>
          </a:p>
          <a:p>
            <a:pPr marL="451484" lvl="1" indent="-13081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Font typeface="Lucida Sans Unicode"/>
              <a:buChar char="•"/>
              <a:tabLst>
                <a:tab pos="451484" algn="l"/>
              </a:tabLst>
            </a:pPr>
            <a:r>
              <a:rPr sz="1000" dirty="0">
                <a:latin typeface="Cambria"/>
                <a:cs typeface="Cambria"/>
              </a:rPr>
              <a:t>0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spc="220" dirty="0">
                <a:latin typeface="Cambria"/>
                <a:cs typeface="Cambria"/>
              </a:rPr>
              <a:t>=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Không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mắc</a:t>
            </a:r>
            <a:r>
              <a:rPr sz="1000" spc="12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tiểu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đường</a:t>
            </a:r>
            <a:endParaRPr sz="1000">
              <a:latin typeface="Cambria"/>
              <a:cs typeface="Cambria"/>
            </a:endParaRPr>
          </a:p>
          <a:p>
            <a:pPr marL="451484" lvl="1" indent="-130810">
              <a:lnSpc>
                <a:spcPts val="1200"/>
              </a:lnSpc>
              <a:buClr>
                <a:srgbClr val="3333B2"/>
              </a:buClr>
              <a:buFont typeface="Lucida Sans Unicode"/>
              <a:buChar char="•"/>
              <a:tabLst>
                <a:tab pos="451484" algn="l"/>
              </a:tabLst>
            </a:pPr>
            <a:r>
              <a:rPr sz="1000" dirty="0">
                <a:latin typeface="Cambria"/>
                <a:cs typeface="Cambria"/>
              </a:rPr>
              <a:t>1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spc="220" dirty="0">
                <a:latin typeface="Cambria"/>
                <a:cs typeface="Cambria"/>
              </a:rPr>
              <a:t>=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Mắc</a:t>
            </a:r>
            <a:r>
              <a:rPr sz="1000" spc="13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tiểu</a:t>
            </a:r>
            <a:r>
              <a:rPr sz="1000" spc="125" dirty="0">
                <a:latin typeface="Cambria"/>
                <a:cs typeface="Cambria"/>
              </a:rPr>
              <a:t> </a:t>
            </a:r>
            <a:r>
              <a:rPr sz="1000" spc="-10" dirty="0">
                <a:latin typeface="Cambria"/>
                <a:cs typeface="Cambria"/>
              </a:rPr>
              <a:t>đường</a:t>
            </a:r>
            <a:endParaRPr sz="1000">
              <a:latin typeface="Cambria"/>
              <a:cs typeface="Cambria"/>
            </a:endParaRPr>
          </a:p>
          <a:p>
            <a:pPr marL="176530" indent="-138430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Font typeface="Lucida Sans Unicode"/>
              <a:buChar char="•"/>
              <a:tabLst>
                <a:tab pos="176530" algn="l"/>
              </a:tabLst>
            </a:pPr>
            <a:r>
              <a:rPr sz="1100" spc="55" dirty="0">
                <a:latin typeface="Cambria"/>
                <a:cs typeface="Cambria"/>
              </a:rPr>
              <a:t>Các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lớp</a:t>
            </a:r>
            <a:r>
              <a:rPr sz="1100" spc="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không</a:t>
            </a:r>
            <a:r>
              <a:rPr sz="1100" spc="7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cân</a:t>
            </a:r>
            <a:r>
              <a:rPr sz="1100" spc="6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bằng:</a:t>
            </a:r>
            <a:endParaRPr sz="1100">
              <a:latin typeface="Cambria"/>
              <a:cs typeface="Cambria"/>
            </a:endParaRPr>
          </a:p>
          <a:p>
            <a:pPr marL="451484" lvl="1" indent="-130810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Font typeface="Lucida Sans Unicode"/>
              <a:buChar char="•"/>
              <a:tabLst>
                <a:tab pos="451484" algn="l"/>
              </a:tabLst>
            </a:pPr>
            <a:r>
              <a:rPr sz="1000" dirty="0">
                <a:latin typeface="Cambria"/>
                <a:cs typeface="Cambria"/>
              </a:rPr>
              <a:t>Lớp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0: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500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mẫu</a:t>
            </a:r>
            <a:endParaRPr sz="1000">
              <a:latin typeface="Cambria"/>
              <a:cs typeface="Cambria"/>
            </a:endParaRPr>
          </a:p>
          <a:p>
            <a:pPr marL="451484" lvl="1" indent="-130810">
              <a:lnSpc>
                <a:spcPts val="1200"/>
              </a:lnSpc>
              <a:buClr>
                <a:srgbClr val="3333B2"/>
              </a:buClr>
              <a:buFont typeface="Lucida Sans Unicode"/>
              <a:buChar char="•"/>
              <a:tabLst>
                <a:tab pos="451484" algn="l"/>
              </a:tabLst>
            </a:pPr>
            <a:r>
              <a:rPr sz="1000" dirty="0">
                <a:latin typeface="Cambria"/>
                <a:cs typeface="Cambria"/>
              </a:rPr>
              <a:t>Lớp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dirty="0">
                <a:latin typeface="Cambria"/>
                <a:cs typeface="Cambria"/>
              </a:rPr>
              <a:t>1: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268</a:t>
            </a:r>
            <a:r>
              <a:rPr sz="1000" spc="60" dirty="0">
                <a:latin typeface="Cambria"/>
                <a:cs typeface="Cambria"/>
              </a:rPr>
              <a:t> </a:t>
            </a:r>
            <a:r>
              <a:rPr sz="1000" spc="-25" dirty="0">
                <a:latin typeface="Cambria"/>
                <a:cs typeface="Cambria"/>
              </a:rPr>
              <a:t>mẫu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2419" y="2909049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5399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6128" y="2909049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5399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2419" y="1624349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399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16128" y="1624349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3999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8943" y="2461524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400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8943" y="2013999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4009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75595" y="2461524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00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75595" y="2013999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5400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85099" y="2949370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mbria"/>
                <a:cs typeface="Cambria"/>
              </a:rPr>
              <a:t>0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8789" y="2949370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416413" y="1675818"/>
          <a:ext cx="2312669" cy="1229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760">
                <a:tc gridSpan="5">
                  <a:txBody>
                    <a:bodyPr/>
                    <a:lstStyle/>
                    <a:p>
                      <a:pPr marL="407670">
                        <a:lnSpc>
                          <a:spcPts val="680"/>
                        </a:lnSpc>
                      </a:pPr>
                      <a:r>
                        <a:rPr sz="1000" spc="-2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500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7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  <a:solidFill>
                      <a:srgbClr val="B2B2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019810">
                        <a:lnSpc>
                          <a:spcPct val="100000"/>
                        </a:lnSpc>
                      </a:pPr>
                      <a:r>
                        <a:rPr sz="1000" spc="-25" dirty="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268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4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  <a:solidFill>
                      <a:srgbClr val="B2B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FF"/>
                      </a:solidFill>
                      <a:prstDash val="solid"/>
                    </a:lnR>
                    <a:lnT w="6350">
                      <a:solidFill>
                        <a:srgbClr val="0000FF"/>
                      </a:solidFill>
                      <a:prstDash val="solid"/>
                    </a:lnT>
                    <a:lnB w="6350">
                      <a:solidFill>
                        <a:srgbClr val="0000FF"/>
                      </a:solidFill>
                      <a:prstDash val="solid"/>
                    </a:lnB>
                    <a:solidFill>
                      <a:srgbClr val="B2B2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126464" y="1910421"/>
            <a:ext cx="256540" cy="1087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400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100" spc="-25" dirty="0">
                <a:latin typeface="Arial MT"/>
                <a:cs typeface="Arial MT"/>
              </a:rPr>
              <a:t>200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7357" y="2053994"/>
            <a:ext cx="194310" cy="47942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latin typeface="Cambria"/>
                <a:cs typeface="Cambria"/>
              </a:rPr>
              <a:t>Số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mẫu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18" name="object 18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Huỳnh</a:t>
            </a:r>
            <a:r>
              <a:rPr spc="114" dirty="0"/>
              <a:t> </a:t>
            </a:r>
            <a:r>
              <a:rPr spc="100" dirty="0"/>
              <a:t>Nhật</a:t>
            </a:r>
            <a:r>
              <a:rPr spc="120" dirty="0"/>
              <a:t> </a:t>
            </a:r>
            <a:r>
              <a:rPr spc="90" dirty="0"/>
              <a:t>Minh</a:t>
            </a:r>
            <a:r>
              <a:rPr spc="380" dirty="0"/>
              <a:t> </a:t>
            </a:r>
            <a:r>
              <a:rPr spc="110" dirty="0"/>
              <a:t>(SGU)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95" dirty="0"/>
              <a:t>Ngày</a:t>
            </a:r>
            <a:r>
              <a:rPr spc="114" dirty="0"/>
              <a:t> </a:t>
            </a:r>
            <a:r>
              <a:rPr spc="60" dirty="0"/>
              <a:t>29</a:t>
            </a:r>
            <a:r>
              <a:rPr spc="120" dirty="0"/>
              <a:t> </a:t>
            </a:r>
            <a:r>
              <a:rPr spc="80" dirty="0"/>
              <a:t>tháng</a:t>
            </a:r>
            <a:r>
              <a:rPr spc="120" dirty="0"/>
              <a:t> </a:t>
            </a:r>
            <a:r>
              <a:rPr spc="60" dirty="0"/>
              <a:t>9</a:t>
            </a:r>
            <a:r>
              <a:rPr spc="120" dirty="0"/>
              <a:t> </a:t>
            </a:r>
            <a:r>
              <a:rPr spc="90" dirty="0"/>
              <a:t>năm</a:t>
            </a:r>
            <a:r>
              <a:rPr spc="120" dirty="0"/>
              <a:t> </a:t>
            </a:r>
            <a:r>
              <a:rPr spc="60" dirty="0"/>
              <a:t>2025</a:t>
            </a:r>
            <a:r>
              <a:rPr spc="50" dirty="0"/>
              <a:t> </a:t>
            </a:r>
            <a:fld id="{81D60167-4931-47E6-BA6A-407CBD079E47}" type="slidenum">
              <a:rPr spc="60" dirty="0"/>
              <a:t>9</a:t>
            </a:fld>
            <a:r>
              <a:rPr spc="-10" dirty="0"/>
              <a:t> </a:t>
            </a:r>
            <a:r>
              <a:rPr spc="125" dirty="0"/>
              <a:t>/</a:t>
            </a:r>
            <a:r>
              <a:rPr spc="-10" dirty="0"/>
              <a:t> </a:t>
            </a:r>
            <a:r>
              <a:rPr spc="3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1777</Words>
  <Application>Microsoft Office PowerPoint</Application>
  <PresentationFormat>Custom</PresentationFormat>
  <Paragraphs>242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MT</vt:lpstr>
      <vt:lpstr>Bahnschrift</vt:lpstr>
      <vt:lpstr>Calibri</vt:lpstr>
      <vt:lpstr>Cambria</vt:lpstr>
      <vt:lpstr>Courier New</vt:lpstr>
      <vt:lpstr>Lucida Sans Unicode</vt:lpstr>
      <vt:lpstr>Times New Roman</vt:lpstr>
      <vt:lpstr>Office Theme</vt:lpstr>
      <vt:lpstr>PowerPoint Presentation</vt:lpstr>
      <vt:lpstr>Presentation Overview</vt:lpstr>
      <vt:lpstr>Mô tả dữ liệu</vt:lpstr>
      <vt:lpstr>Thông tin dữ liệu</vt:lpstr>
      <vt:lpstr>PowerPoint Presentation</vt:lpstr>
      <vt:lpstr>Kiểm tra tính toàn vẹn dữ liệu</vt:lpstr>
      <vt:lpstr>PowerPoint Presentation</vt:lpstr>
      <vt:lpstr>Thống kê mô tả dữ liệu</vt:lpstr>
      <vt:lpstr>Phân bố dữ liệu (Distribution)</vt:lpstr>
      <vt:lpstr>PowerPoint Presentation</vt:lpstr>
      <vt:lpstr>Mối tương quan giữa các thuộc tính</vt:lpstr>
      <vt:lpstr>PowerPoint Presentation</vt:lpstr>
      <vt:lpstr>Hiển thị trên từng tính chất đơn</vt:lpstr>
      <vt:lpstr>PowerPoint Presentation</vt:lpstr>
      <vt:lpstr>Hiển thị nhiều tính chất (Multivariate Plots)</vt:lpstr>
      <vt:lpstr>Làm sạch dữ liệu (Data Cleaning)</vt:lpstr>
      <vt:lpstr>Biến đổi dữ liệu (Data Transformation)</vt:lpstr>
      <vt:lpstr>PowerPoint Presentation</vt:lpstr>
      <vt:lpstr>Min-Max Normalization</vt:lpstr>
      <vt:lpstr>PowerPoint Presentation</vt:lpstr>
      <vt:lpstr>Standard  Normalization</vt:lpstr>
      <vt:lpstr>Chia dữ liệu thực nghiệm</vt:lpstr>
      <vt:lpstr>Cảm ơn Thầy và các bạn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KẾT QUẢ BÀI TẬP - Phân tích dữ liệu về đái tháo đường ở người Ấn Độ</dc:title>
  <dc:creator>Giảng viên hướng dẫn: TS. Đỗ Như Tài [0.5em] Sinh viên thực hiện: Huỳnh Nhật Minh </dc:creator>
  <cp:lastModifiedBy>ASUS</cp:lastModifiedBy>
  <cp:revision>2</cp:revision>
  <dcterms:created xsi:type="dcterms:W3CDTF">2025-09-29T06:14:00Z</dcterms:created>
  <dcterms:modified xsi:type="dcterms:W3CDTF">2025-09-29T08:09:28Z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2025-09-29T00:00:00Z</vt:filetime>
  </property>
  <property fmtid="{D5CDD505-2E9C-101B-9397-08002B2CF9AE}" pid="5" name="PTEX.Fullbanner">
    <vt:lpwstr>This is pdfTeX, Version 3.141592653-2.6-1.40.27 (TeX Live 2025) kpathsea version 6.4.1</vt:lpwstr>
  </property>
  <property fmtid="{D5CDD505-2E9C-101B-9397-08002B2CF9AE}" pid="6" name="Producer">
    <vt:lpwstr>pdfTeX-1.40.27</vt:lpwstr>
  </property>
</Properties>
</file>