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5"/>
  </p:notesMasterIdLst>
  <p:sldIdLst>
    <p:sldId id="256" r:id="rId2"/>
    <p:sldId id="267" r:id="rId3"/>
    <p:sldId id="279" r:id="rId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Hind" panose="02000000000000000000" pitchFamily="2" charset="0"/>
      <p:regular r:id="rId10"/>
      <p:bold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4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6D6640A-411C-4743-971A-BBC034A3184D}">
  <a:tblStyle styleId="{66D6640A-411C-4743-971A-BBC034A318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0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tableStyles" Target="tableStyle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328150" y="1991825"/>
            <a:ext cx="4487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 flipH="1">
            <a:off x="6177275" y="-42338"/>
            <a:ext cx="3688200" cy="22461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 rot="5400000" flipH="1">
            <a:off x="-698074" y="3247200"/>
            <a:ext cx="3573900" cy="21771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/>
          <p:nvPr/>
        </p:nvSpPr>
        <p:spPr>
          <a:xfrm rot="-5400000" flipH="1">
            <a:off x="-428544" y="2831032"/>
            <a:ext cx="2195100" cy="13380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"/>
          <p:cNvSpPr/>
          <p:nvPr/>
        </p:nvSpPr>
        <p:spPr>
          <a:xfrm rot="-5400000" flipH="1">
            <a:off x="563748" y="2068298"/>
            <a:ext cx="1518900" cy="9255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/>
          <p:nvPr/>
        </p:nvSpPr>
        <p:spPr>
          <a:xfrm rot="5400000">
            <a:off x="-253698" y="2260564"/>
            <a:ext cx="1297200" cy="7899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/>
          <p:nvPr/>
        </p:nvSpPr>
        <p:spPr>
          <a:xfrm rot="-5400000">
            <a:off x="-192598" y="1950593"/>
            <a:ext cx="985800" cy="6006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/>
          <p:nvPr/>
        </p:nvSpPr>
        <p:spPr>
          <a:xfrm rot="5400000" flipH="1">
            <a:off x="7217675" y="1270025"/>
            <a:ext cx="2394600" cy="14589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/>
          <p:nvPr/>
        </p:nvSpPr>
        <p:spPr>
          <a:xfrm rot="-5400000">
            <a:off x="7922499" y="2744289"/>
            <a:ext cx="1518600" cy="9255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"/>
          <p:cNvSpPr/>
          <p:nvPr/>
        </p:nvSpPr>
        <p:spPr>
          <a:xfrm rot="-5400000" flipH="1">
            <a:off x="7315902" y="2802275"/>
            <a:ext cx="1027800" cy="6261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"/>
          <p:cNvSpPr/>
          <p:nvPr/>
        </p:nvSpPr>
        <p:spPr>
          <a:xfrm rot="-5400000" flipH="1">
            <a:off x="6337825" y="578875"/>
            <a:ext cx="1520100" cy="9261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mall" type="blank">
  <p:cSld name="BLANK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oogle Shape;130;p10"/>
          <p:cNvGrpSpPr/>
          <p:nvPr/>
        </p:nvGrpSpPr>
        <p:grpSpPr>
          <a:xfrm>
            <a:off x="7934863" y="4"/>
            <a:ext cx="1209179" cy="2774603"/>
            <a:chOff x="7395202" y="-6"/>
            <a:chExt cx="1748884" cy="4013021"/>
          </a:xfrm>
        </p:grpSpPr>
        <p:sp>
          <p:nvSpPr>
            <p:cNvPr id="131" name="Google Shape;131;p10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0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0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0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0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" name="Google Shape;136;p10"/>
          <p:cNvGrpSpPr/>
          <p:nvPr/>
        </p:nvGrpSpPr>
        <p:grpSpPr>
          <a:xfrm>
            <a:off x="-1" y="2232486"/>
            <a:ext cx="874634" cy="2911268"/>
            <a:chOff x="3" y="2750304"/>
            <a:chExt cx="722480" cy="2404814"/>
          </a:xfrm>
        </p:grpSpPr>
        <p:sp>
          <p:nvSpPr>
            <p:cNvPr id="137" name="Google Shape;137;p10"/>
            <p:cNvSpPr/>
            <p:nvPr/>
          </p:nvSpPr>
          <p:spPr>
            <a:xfrm rot="5400000" flipH="1">
              <a:off x="-231667" y="3341328"/>
              <a:ext cx="1185900" cy="7224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0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0"/>
            <p:cNvSpPr/>
            <p:nvPr/>
          </p:nvSpPr>
          <p:spPr>
            <a:xfrm rot="-5400000" flipH="1">
              <a:off x="-173395" y="4440518"/>
              <a:ext cx="888000" cy="5412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0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0"/>
            <p:cNvSpPr/>
            <p:nvPr/>
          </p:nvSpPr>
          <p:spPr>
            <a:xfrm rot="-5400000" flipH="1">
              <a:off x="228056" y="4058304"/>
              <a:ext cx="614400" cy="3744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2" name="Google Shape;142;p10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green gradient">
  <p:cSld name="BLANK_2">
    <p:bg>
      <p:bgPr>
        <a:gradFill>
          <a:gsLst>
            <a:gs pos="0">
              <a:srgbClr val="33CCCC"/>
            </a:gs>
            <a:gs pos="100000">
              <a:srgbClr val="66FF33"/>
            </a:gs>
          </a:gsLst>
          <a:lin ang="5400700" scaled="0"/>
        </a:gra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"/>
          <p:cNvSpPr/>
          <p:nvPr/>
        </p:nvSpPr>
        <p:spPr>
          <a:xfrm rot="5400000" flipH="1">
            <a:off x="7987921" y="280747"/>
            <a:ext cx="1436798" cy="875312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1"/>
          <p:cNvSpPr/>
          <p:nvPr/>
        </p:nvSpPr>
        <p:spPr>
          <a:xfrm rot="5400000" flipH="1">
            <a:off x="7711954" y="1152043"/>
            <a:ext cx="1779871" cy="1084184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1"/>
          <p:cNvSpPr/>
          <p:nvPr/>
        </p:nvSpPr>
        <p:spPr>
          <a:xfrm rot="-5400000">
            <a:off x="8367254" y="1879297"/>
            <a:ext cx="965333" cy="588243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1"/>
          <p:cNvSpPr/>
          <p:nvPr/>
        </p:nvSpPr>
        <p:spPr>
          <a:xfrm rot="-5400000">
            <a:off x="7784794" y="375252"/>
            <a:ext cx="768076" cy="46794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1"/>
          <p:cNvSpPr/>
          <p:nvPr/>
        </p:nvSpPr>
        <p:spPr>
          <a:xfrm rot="-5400000" flipH="1">
            <a:off x="8520892" y="2338195"/>
            <a:ext cx="542403" cy="330420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1"/>
          <p:cNvSpPr/>
          <p:nvPr/>
        </p:nvSpPr>
        <p:spPr>
          <a:xfrm rot="5400000" flipH="1">
            <a:off x="-280461" y="2947980"/>
            <a:ext cx="1435651" cy="874537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1"/>
          <p:cNvSpPr/>
          <p:nvPr/>
        </p:nvSpPr>
        <p:spPr>
          <a:xfrm rot="5400000">
            <a:off x="-191408" y="2612028"/>
            <a:ext cx="979133" cy="595978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1"/>
          <p:cNvSpPr/>
          <p:nvPr/>
        </p:nvSpPr>
        <p:spPr>
          <a:xfrm rot="-5400000" flipH="1">
            <a:off x="-209916" y="4278659"/>
            <a:ext cx="1075013" cy="655177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1"/>
          <p:cNvSpPr/>
          <p:nvPr/>
        </p:nvSpPr>
        <p:spPr>
          <a:xfrm rot="-5400000">
            <a:off x="-145454" y="2377940"/>
            <a:ext cx="744156" cy="453249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1"/>
          <p:cNvSpPr/>
          <p:nvPr/>
        </p:nvSpPr>
        <p:spPr>
          <a:xfrm rot="-5400000" flipH="1">
            <a:off x="276080" y="3815951"/>
            <a:ext cx="743793" cy="453249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1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ig">
  <p:cSld name="BLANK_1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p14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181" name="Google Shape;181;p14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4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4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4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4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6" name="Google Shape;186;p14"/>
          <p:cNvSpPr/>
          <p:nvPr/>
        </p:nvSpPr>
        <p:spPr>
          <a:xfrm rot="5400000" flipH="1">
            <a:off x="-479615" y="1845054"/>
            <a:ext cx="2455200" cy="14958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4"/>
          <p:cNvSpPr/>
          <p:nvPr/>
        </p:nvSpPr>
        <p:spPr>
          <a:xfrm rot="5400000">
            <a:off x="-262152" y="1526813"/>
            <a:ext cx="1340700" cy="8163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4"/>
          <p:cNvSpPr/>
          <p:nvPr/>
        </p:nvSpPr>
        <p:spPr>
          <a:xfrm rot="-5400000" flipH="1">
            <a:off x="-358955" y="3663589"/>
            <a:ext cx="1838400" cy="11205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4"/>
          <p:cNvSpPr/>
          <p:nvPr/>
        </p:nvSpPr>
        <p:spPr>
          <a:xfrm rot="-5400000">
            <a:off x="-199052" y="1206482"/>
            <a:ext cx="1018800" cy="6207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4"/>
          <p:cNvSpPr/>
          <p:nvPr/>
        </p:nvSpPr>
        <p:spPr>
          <a:xfrm rot="-5400000" flipH="1">
            <a:off x="472234" y="3024661"/>
            <a:ext cx="1272000" cy="7752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4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8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01" name="Google Shape;101;p8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102" name="Google Shape;102;p8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8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8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8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8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" name="Google Shape;107;p8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108" name="Google Shape;108;p8"/>
            <p:cNvSpPr/>
            <p:nvPr/>
          </p:nvSpPr>
          <p:spPr>
            <a:xfrm rot="5400000" flipH="1">
              <a:off x="-231667" y="3341328"/>
              <a:ext cx="1185900" cy="7224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8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8"/>
            <p:cNvSpPr/>
            <p:nvPr/>
          </p:nvSpPr>
          <p:spPr>
            <a:xfrm rot="-5400000" flipH="1">
              <a:off x="-173395" y="4440518"/>
              <a:ext cx="888000" cy="5412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8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8"/>
            <p:cNvSpPr/>
            <p:nvPr/>
          </p:nvSpPr>
          <p:spPr>
            <a:xfrm rot="-5400000" flipH="1">
              <a:off x="228056" y="4058304"/>
              <a:ext cx="614400" cy="3744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3" name="Google Shape;113;p8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54898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41F3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67088" y="1650548"/>
            <a:ext cx="5972100" cy="27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»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6" r:id="rId2"/>
    <p:sldLayoutId id="2147483657" r:id="rId3"/>
    <p:sldLayoutId id="2147483660" r:id="rId4"/>
    <p:sldLayoutId id="2147483662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wmf"/><Relationship Id="rId11" Type="http://schemas.openxmlformats.org/officeDocument/2006/relationships/image" Target="../media/image6.png"/><Relationship Id="rId5" Type="http://schemas.openxmlformats.org/officeDocument/2006/relationships/oleObject" Target="../embeddings/oleObject1.bin"/><Relationship Id="rId10" Type="http://schemas.openxmlformats.org/officeDocument/2006/relationships/image" Target="../media/image5.png"/><Relationship Id="rId4" Type="http://schemas.openxmlformats.org/officeDocument/2006/relationships/image" Target="../media/image3.jpg"/><Relationship Id="rId9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group of men posing for a picture&#10;&#10;Description automatically generated with medium confidence">
            <a:extLst>
              <a:ext uri="{FF2B5EF4-FFF2-40B4-BE49-F238E27FC236}">
                <a16:creationId xmlns:a16="http://schemas.microsoft.com/office/drawing/2014/main" id="{0EDFC0E7-526A-433F-AC9A-717871B03D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88" y="51800"/>
            <a:ext cx="1099872" cy="1058644"/>
          </a:xfrm>
          <a:prstGeom prst="rect">
            <a:avLst/>
          </a:prstGeom>
        </p:spPr>
      </p:pic>
      <p:sp>
        <p:nvSpPr>
          <p:cNvPr id="196" name="Google Shape;196;p15"/>
          <p:cNvSpPr txBox="1">
            <a:spLocks noGrp="1"/>
          </p:cNvSpPr>
          <p:nvPr>
            <p:ph type="ctrTitle"/>
          </p:nvPr>
        </p:nvSpPr>
        <p:spPr>
          <a:xfrm>
            <a:off x="-201794" y="35884"/>
            <a:ext cx="8907780" cy="105864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ĐỀ TÀI</a:t>
            </a:r>
            <a:br>
              <a:rPr lang="en-US" sz="3200" dirty="0"/>
            </a:br>
            <a:r>
              <a:rPr lang="en-US" sz="3200" dirty="0"/>
              <a:t>       XÂY DỰNG TRANG WEB BÁN SÁCH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0C3A121-EE6B-45BF-9A9A-81AD4560D35B}"/>
              </a:ext>
            </a:extLst>
          </p:cNvPr>
          <p:cNvGrpSpPr/>
          <p:nvPr/>
        </p:nvGrpSpPr>
        <p:grpSpPr>
          <a:xfrm>
            <a:off x="5402127" y="4193887"/>
            <a:ext cx="2065020" cy="834782"/>
            <a:chOff x="2156460" y="2921390"/>
            <a:chExt cx="2065020" cy="83478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5B5ABE1-1CD6-43F1-A810-A0743E419456}"/>
                </a:ext>
              </a:extLst>
            </p:cNvPr>
            <p:cNvSpPr/>
            <p:nvPr/>
          </p:nvSpPr>
          <p:spPr>
            <a:xfrm>
              <a:off x="2156460" y="2921390"/>
              <a:ext cx="2065020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>
                  <a:solidFill>
                    <a:schemeClr val="bg1"/>
                  </a:solidFill>
                </a:rPr>
                <a:t>Huỳnh</a:t>
              </a:r>
              <a:r>
                <a:rPr lang="en-US" sz="1400" b="1" dirty="0">
                  <a:solidFill>
                    <a:schemeClr val="bg1"/>
                  </a:solidFill>
                </a:rPr>
                <a:t> </a:t>
              </a:r>
              <a:r>
                <a:rPr lang="en-US" sz="1400" b="1" dirty="0" err="1">
                  <a:solidFill>
                    <a:schemeClr val="bg1"/>
                  </a:solidFill>
                </a:rPr>
                <a:t>Phước</a:t>
              </a:r>
              <a:r>
                <a:rPr lang="en-US" sz="1400" b="1" dirty="0">
                  <a:solidFill>
                    <a:schemeClr val="bg1"/>
                  </a:solidFill>
                </a:rPr>
                <a:t> Sang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83F2806-1AD5-4C50-BFE3-C9873D71882A}"/>
                </a:ext>
              </a:extLst>
            </p:cNvPr>
            <p:cNvSpPr/>
            <p:nvPr/>
          </p:nvSpPr>
          <p:spPr>
            <a:xfrm>
              <a:off x="2705663" y="3294507"/>
              <a:ext cx="1171232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100" dirty="0">
                  <a:solidFill>
                    <a:schemeClr val="bg1"/>
                  </a:solidFill>
                </a:rPr>
                <a:t>N18DCCN171</a:t>
              </a:r>
            </a:p>
            <a:p>
              <a:r>
                <a:rPr lang="en-US" sz="1100" dirty="0">
                  <a:solidFill>
                    <a:schemeClr val="bg1"/>
                  </a:solidFill>
                </a:rPr>
                <a:t>D18CQCP02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F2D5EB9-B120-439A-B3C4-AEF780CC8E70}"/>
              </a:ext>
            </a:extLst>
          </p:cNvPr>
          <p:cNvGrpSpPr/>
          <p:nvPr/>
        </p:nvGrpSpPr>
        <p:grpSpPr>
          <a:xfrm>
            <a:off x="3201633" y="4256709"/>
            <a:ext cx="2065020" cy="758552"/>
            <a:chOff x="1903770" y="2959083"/>
            <a:chExt cx="2065020" cy="75855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AD233FF-FFDB-4059-AC36-20C924CCDB4A}"/>
                </a:ext>
              </a:extLst>
            </p:cNvPr>
            <p:cNvSpPr/>
            <p:nvPr/>
          </p:nvSpPr>
          <p:spPr>
            <a:xfrm>
              <a:off x="1903770" y="2959083"/>
              <a:ext cx="2065020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err="1">
                  <a:solidFill>
                    <a:schemeClr val="bg1"/>
                  </a:solidFill>
                </a:rPr>
                <a:t>Lù</a:t>
              </a:r>
              <a:r>
                <a:rPr lang="en-US" b="1" dirty="0">
                  <a:solidFill>
                    <a:schemeClr val="bg1"/>
                  </a:solidFill>
                </a:rPr>
                <a:t> </a:t>
              </a:r>
              <a:r>
                <a:rPr lang="en-US" b="1" dirty="0" err="1">
                  <a:solidFill>
                    <a:schemeClr val="bg1"/>
                  </a:solidFill>
                </a:rPr>
                <a:t>Vĩnh</a:t>
              </a:r>
              <a:r>
                <a:rPr lang="en-US" b="1" dirty="0">
                  <a:solidFill>
                    <a:schemeClr val="bg1"/>
                  </a:solidFill>
                </a:rPr>
                <a:t> </a:t>
              </a:r>
              <a:r>
                <a:rPr lang="en-US" b="1" dirty="0" err="1">
                  <a:solidFill>
                    <a:schemeClr val="bg1"/>
                  </a:solidFill>
                </a:rPr>
                <a:t>Trường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C24AAC-C064-4163-909F-2B1DDE238EA6}"/>
                </a:ext>
              </a:extLst>
            </p:cNvPr>
            <p:cNvSpPr/>
            <p:nvPr/>
          </p:nvSpPr>
          <p:spPr>
            <a:xfrm>
              <a:off x="2301626" y="3255970"/>
              <a:ext cx="1171232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100">
                  <a:solidFill>
                    <a:schemeClr val="bg1"/>
                  </a:solidFill>
                </a:rPr>
                <a:t>N18DCCN236</a:t>
              </a:r>
            </a:p>
            <a:p>
              <a:r>
                <a:rPr lang="en-US" sz="1100">
                  <a:solidFill>
                    <a:schemeClr val="bg1"/>
                  </a:solidFill>
                </a:rPr>
                <a:t>D18CQCP02</a:t>
              </a:r>
            </a:p>
          </p:txBody>
        </p:sp>
      </p:grp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C3A74ECB-882E-42BD-A3E8-65029EA3D3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8011099"/>
              </p:ext>
            </p:extLst>
          </p:nvPr>
        </p:nvGraphicFramePr>
        <p:xfrm>
          <a:off x="5594090" y="2141462"/>
          <a:ext cx="1510770" cy="2004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Bitmap Image" r:id="rId5" imgW="2072520" imgH="2750760" progId="Paint.Picture">
                  <p:embed/>
                </p:oleObj>
              </mc:Choice>
              <mc:Fallback>
                <p:oleObj name="Bitmap Image" r:id="rId5" imgW="2072520" imgH="2750760" progId="Paint.Picture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5D6F488B-BC52-402F-B89D-8984EAF2353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594090" y="2141462"/>
                        <a:ext cx="1510770" cy="20047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F7DAEBC7-4A10-42B0-9D1C-C3862D5F7C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0605787"/>
              </p:ext>
            </p:extLst>
          </p:nvPr>
        </p:nvGraphicFramePr>
        <p:xfrm>
          <a:off x="3426647" y="2141462"/>
          <a:ext cx="1650898" cy="20775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Bitmap Image" r:id="rId7" imgW="3009960" imgH="3787200" progId="Paint.Picture">
                  <p:embed/>
                </p:oleObj>
              </mc:Choice>
              <mc:Fallback>
                <p:oleObj name="Bitmap Image" r:id="rId7" imgW="3009960" imgH="3787200" progId="Paint.Picture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2DD1D741-D57D-46AC-ACAC-C6549F1D6D0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426647" y="2141462"/>
                        <a:ext cx="1650898" cy="20775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>
            <a:extLst>
              <a:ext uri="{FF2B5EF4-FFF2-40B4-BE49-F238E27FC236}">
                <a16:creationId xmlns:a16="http://schemas.microsoft.com/office/drawing/2014/main" id="{D3999366-8EE8-42C4-8929-5B03DC53BCF6}"/>
              </a:ext>
            </a:extLst>
          </p:cNvPr>
          <p:cNvGrpSpPr/>
          <p:nvPr/>
        </p:nvGrpSpPr>
        <p:grpSpPr>
          <a:xfrm>
            <a:off x="944165" y="4253609"/>
            <a:ext cx="2065020" cy="758552"/>
            <a:chOff x="1903770" y="2959083"/>
            <a:chExt cx="2065020" cy="75855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248C1DC-9652-4C12-B057-2E19228E4BF7}"/>
                </a:ext>
              </a:extLst>
            </p:cNvPr>
            <p:cNvSpPr/>
            <p:nvPr/>
          </p:nvSpPr>
          <p:spPr>
            <a:xfrm>
              <a:off x="1903770" y="2959083"/>
              <a:ext cx="2065020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>
                  <a:solidFill>
                    <a:schemeClr val="bg1"/>
                  </a:solidFill>
                </a:rPr>
                <a:t>Đậu</a:t>
              </a:r>
              <a:r>
                <a:rPr lang="en-US" sz="1400" b="1" dirty="0">
                  <a:solidFill>
                    <a:schemeClr val="bg1"/>
                  </a:solidFill>
                </a:rPr>
                <a:t> </a:t>
              </a:r>
              <a:r>
                <a:rPr lang="en-US" sz="1400" b="1" dirty="0" err="1">
                  <a:solidFill>
                    <a:schemeClr val="bg1"/>
                  </a:solidFill>
                </a:rPr>
                <a:t>Trường</a:t>
              </a:r>
              <a:r>
                <a:rPr lang="en-US" sz="1400" b="1" dirty="0">
                  <a:solidFill>
                    <a:schemeClr val="bg1"/>
                  </a:solidFill>
                </a:rPr>
                <a:t> </a:t>
              </a:r>
              <a:r>
                <a:rPr lang="en-US" sz="1400" b="1" dirty="0" err="1">
                  <a:solidFill>
                    <a:schemeClr val="bg1"/>
                  </a:solidFill>
                </a:rPr>
                <a:t>Quân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738E0E1-F8FB-40F0-BF96-BD29DE812742}"/>
                </a:ext>
              </a:extLst>
            </p:cNvPr>
            <p:cNvSpPr/>
            <p:nvPr/>
          </p:nvSpPr>
          <p:spPr>
            <a:xfrm>
              <a:off x="2301626" y="3255970"/>
              <a:ext cx="1171232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100" dirty="0">
                  <a:solidFill>
                    <a:schemeClr val="bg1"/>
                  </a:solidFill>
                </a:rPr>
                <a:t>N18DCCN162</a:t>
              </a:r>
            </a:p>
            <a:p>
              <a:r>
                <a:rPr lang="en-US" sz="1100" dirty="0">
                  <a:solidFill>
                    <a:schemeClr val="bg1"/>
                  </a:solidFill>
                </a:rPr>
                <a:t>D18CQCP02</a:t>
              </a:r>
            </a:p>
          </p:txBody>
        </p:sp>
      </p:grpSp>
      <p:pic>
        <p:nvPicPr>
          <p:cNvPr id="15" name="Picture 14" descr="A person in a red shirt&#10;&#10;Description automatically generated with low confidence">
            <a:extLst>
              <a:ext uri="{FF2B5EF4-FFF2-40B4-BE49-F238E27FC236}">
                <a16:creationId xmlns:a16="http://schemas.microsoft.com/office/drawing/2014/main" id="{E02045CB-D2D1-45D4-9959-2C9346CBBFC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73988" y="2141462"/>
            <a:ext cx="1767138" cy="2077554"/>
          </a:xfrm>
          <a:prstGeom prst="rect">
            <a:avLst/>
          </a:prstGeom>
        </p:spPr>
      </p:pic>
      <p:sp>
        <p:nvSpPr>
          <p:cNvPr id="18" name="Google Shape;196;p15">
            <a:extLst>
              <a:ext uri="{FF2B5EF4-FFF2-40B4-BE49-F238E27FC236}">
                <a16:creationId xmlns:a16="http://schemas.microsoft.com/office/drawing/2014/main" id="{20F4363F-E2EF-4587-8DC6-DD22456E523A}"/>
              </a:ext>
            </a:extLst>
          </p:cNvPr>
          <p:cNvSpPr txBox="1">
            <a:spLocks/>
          </p:cNvSpPr>
          <p:nvPr/>
        </p:nvSpPr>
        <p:spPr>
          <a:xfrm>
            <a:off x="2460187" y="1572606"/>
            <a:ext cx="3449835" cy="461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600"/>
              <a:buFont typeface="Hind"/>
              <a:buNone/>
              <a:defRPr sz="46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ind"/>
              <a:buNone/>
              <a:defRPr sz="48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ind"/>
              <a:buNone/>
              <a:defRPr sz="48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ind"/>
              <a:buNone/>
              <a:defRPr sz="48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ind"/>
              <a:buNone/>
              <a:defRPr sz="48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ind"/>
              <a:buNone/>
              <a:defRPr sz="48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ind"/>
              <a:buNone/>
              <a:defRPr sz="48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ind"/>
              <a:buNone/>
              <a:defRPr sz="48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ind"/>
              <a:buNone/>
              <a:defRPr sz="48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r>
              <a:rPr lang="en-US" sz="18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Sinh</a:t>
            </a:r>
            <a:r>
              <a:rPr lang="en-US" sz="18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viên</a:t>
            </a:r>
            <a:r>
              <a:rPr lang="en-US" sz="18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thực</a:t>
            </a:r>
            <a:r>
              <a:rPr lang="en-US" sz="18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hiện</a:t>
            </a:r>
            <a:r>
              <a:rPr lang="en-US" sz="1800" b="0" dirty="0"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  <a:endParaRPr lang="en-US" sz="2800" b="0" dirty="0"/>
          </a:p>
        </p:txBody>
      </p:sp>
      <p:sp>
        <p:nvSpPr>
          <p:cNvPr id="19" name="Google Shape;196;p15">
            <a:extLst>
              <a:ext uri="{FF2B5EF4-FFF2-40B4-BE49-F238E27FC236}">
                <a16:creationId xmlns:a16="http://schemas.microsoft.com/office/drawing/2014/main" id="{3407B9D6-0AE8-4EDD-9E9F-E492B812B322}"/>
              </a:ext>
            </a:extLst>
          </p:cNvPr>
          <p:cNvSpPr txBox="1">
            <a:spLocks/>
          </p:cNvSpPr>
          <p:nvPr/>
        </p:nvSpPr>
        <p:spPr>
          <a:xfrm>
            <a:off x="1604888" y="975627"/>
            <a:ext cx="4930140" cy="461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600"/>
              <a:buFont typeface="Hind"/>
              <a:buNone/>
              <a:defRPr sz="46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ind"/>
              <a:buNone/>
              <a:defRPr sz="48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ind"/>
              <a:buNone/>
              <a:defRPr sz="48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ind"/>
              <a:buNone/>
              <a:defRPr sz="48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ind"/>
              <a:buNone/>
              <a:defRPr sz="48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ind"/>
              <a:buNone/>
              <a:defRPr sz="48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ind"/>
              <a:buNone/>
              <a:defRPr sz="48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ind"/>
              <a:buNone/>
              <a:defRPr sz="48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ind"/>
              <a:buNone/>
              <a:defRPr sz="48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marR="0" algn="ctr">
              <a:lnSpc>
                <a:spcPct val="150000"/>
              </a:lnSpc>
              <a:spcBef>
                <a:spcPts val="60"/>
              </a:spcBef>
              <a:spcAft>
                <a:spcPts val="60"/>
              </a:spcAft>
              <a:tabLst>
                <a:tab pos="2160270" algn="l"/>
              </a:tabLst>
            </a:pP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Giảng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viên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hướng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dẫn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Nguyễn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Trung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Hiếu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4" name="Picture 23" descr="Logo&#10;&#10;Description automatically generated">
            <a:extLst>
              <a:ext uri="{FF2B5EF4-FFF2-40B4-BE49-F238E27FC236}">
                <a16:creationId xmlns:a16="http://schemas.microsoft.com/office/drawing/2014/main" id="{9BB981D8-986A-48CD-BD42-B84BDC9808C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11927" y="3924300"/>
            <a:ext cx="1193973" cy="1193973"/>
          </a:xfrm>
          <a:prstGeom prst="rect">
            <a:avLst/>
          </a:prstGeom>
        </p:spPr>
      </p:pic>
      <p:pic>
        <p:nvPicPr>
          <p:cNvPr id="17" name="Picture 16" descr="A screenshot of a video game&#10;&#10;Description automatically generated with medium confidence">
            <a:extLst>
              <a:ext uri="{FF2B5EF4-FFF2-40B4-BE49-F238E27FC236}">
                <a16:creationId xmlns:a16="http://schemas.microsoft.com/office/drawing/2014/main" id="{BA2A8867-8739-4B4B-BED1-87632F3FACF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024717" y="127307"/>
            <a:ext cx="848320" cy="8483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6"/>
          <p:cNvSpPr txBox="1">
            <a:spLocks noGrp="1"/>
          </p:cNvSpPr>
          <p:nvPr>
            <p:ph type="title"/>
          </p:nvPr>
        </p:nvSpPr>
        <p:spPr>
          <a:xfrm>
            <a:off x="1310767" y="116728"/>
            <a:ext cx="6773690" cy="54880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Các công cụ sử dụng để xây dựng trang web</a:t>
            </a:r>
            <a:endParaRPr sz="2400" dirty="0"/>
          </a:p>
        </p:txBody>
      </p:sp>
      <p:sp>
        <p:nvSpPr>
          <p:cNvPr id="289" name="Google Shape;289;p26"/>
          <p:cNvSpPr/>
          <p:nvPr/>
        </p:nvSpPr>
        <p:spPr>
          <a:xfrm>
            <a:off x="1310767" y="2183572"/>
            <a:ext cx="1322359" cy="1278771"/>
          </a:xfrm>
          <a:prstGeom prst="ellipse">
            <a:avLst/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Spring Mail</a:t>
            </a:r>
            <a:endParaRPr b="1" dirty="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90" name="Google Shape;290;p26"/>
          <p:cNvSpPr/>
          <p:nvPr/>
        </p:nvSpPr>
        <p:spPr>
          <a:xfrm>
            <a:off x="5600097" y="2002377"/>
            <a:ext cx="1421011" cy="1410307"/>
          </a:xfrm>
          <a:prstGeom prst="ellipse">
            <a:avLst/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Spring Security </a:t>
            </a:r>
            <a:endParaRPr b="1" dirty="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7" name="Google Shape;289;p26">
            <a:extLst>
              <a:ext uri="{FF2B5EF4-FFF2-40B4-BE49-F238E27FC236}">
                <a16:creationId xmlns:a16="http://schemas.microsoft.com/office/drawing/2014/main" id="{73DF6AB6-DA94-416F-BBC8-2734D3DD85D1}"/>
              </a:ext>
            </a:extLst>
          </p:cNvPr>
          <p:cNvSpPr/>
          <p:nvPr/>
        </p:nvSpPr>
        <p:spPr>
          <a:xfrm>
            <a:off x="2261321" y="732670"/>
            <a:ext cx="1322359" cy="1332595"/>
          </a:xfrm>
          <a:prstGeom prst="ellipse">
            <a:avLst/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Spring Boot JPA </a:t>
            </a:r>
            <a:endParaRPr b="1" dirty="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8" name="Google Shape;289;p26">
            <a:extLst>
              <a:ext uri="{FF2B5EF4-FFF2-40B4-BE49-F238E27FC236}">
                <a16:creationId xmlns:a16="http://schemas.microsoft.com/office/drawing/2014/main" id="{EE6046AE-5B0D-4F59-88E6-DE1545A1BF66}"/>
              </a:ext>
            </a:extLst>
          </p:cNvPr>
          <p:cNvSpPr/>
          <p:nvPr/>
        </p:nvSpPr>
        <p:spPr>
          <a:xfrm>
            <a:off x="4445425" y="3529801"/>
            <a:ext cx="1526477" cy="1410307"/>
          </a:xfrm>
          <a:prstGeom prst="ellipse">
            <a:avLst/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Phần</a:t>
            </a:r>
            <a:r>
              <a:rPr lang="en-US" b="1" dirty="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 </a:t>
            </a:r>
            <a:r>
              <a:rPr lang="en-US" b="1" dirty="0" err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mềm</a:t>
            </a:r>
            <a:r>
              <a:rPr lang="en-US" b="1" dirty="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 MySQL </a:t>
            </a:r>
          </a:p>
        </p:txBody>
      </p:sp>
      <p:sp>
        <p:nvSpPr>
          <p:cNvPr id="9" name="Google Shape;289;p26">
            <a:extLst>
              <a:ext uri="{FF2B5EF4-FFF2-40B4-BE49-F238E27FC236}">
                <a16:creationId xmlns:a16="http://schemas.microsoft.com/office/drawing/2014/main" id="{AE9087AA-798E-4130-B9E0-8F00C03A64AE}"/>
              </a:ext>
            </a:extLst>
          </p:cNvPr>
          <p:cNvSpPr/>
          <p:nvPr/>
        </p:nvSpPr>
        <p:spPr>
          <a:xfrm>
            <a:off x="2065378" y="3706622"/>
            <a:ext cx="1322359" cy="1278771"/>
          </a:xfrm>
          <a:prstGeom prst="ellipse">
            <a:avLst/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Sms</a:t>
            </a:r>
            <a:r>
              <a:rPr lang="en-US" b="1" dirty="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 </a:t>
            </a:r>
            <a:r>
              <a:rPr lang="en-US" b="1" dirty="0" err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với</a:t>
            </a:r>
            <a:r>
              <a:rPr lang="en-US" b="1" dirty="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 Twilio </a:t>
            </a:r>
          </a:p>
        </p:txBody>
      </p:sp>
      <p:sp>
        <p:nvSpPr>
          <p:cNvPr id="10" name="Google Shape;290;p26">
            <a:extLst>
              <a:ext uri="{FF2B5EF4-FFF2-40B4-BE49-F238E27FC236}">
                <a16:creationId xmlns:a16="http://schemas.microsoft.com/office/drawing/2014/main" id="{8EB30D42-7B92-4483-A6AD-F084E1F439F9}"/>
              </a:ext>
            </a:extLst>
          </p:cNvPr>
          <p:cNvSpPr/>
          <p:nvPr/>
        </p:nvSpPr>
        <p:spPr>
          <a:xfrm>
            <a:off x="4649543" y="732670"/>
            <a:ext cx="1322359" cy="1152591"/>
          </a:xfrm>
          <a:prstGeom prst="ellipse">
            <a:avLst/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AJAX JQUERY</a:t>
            </a:r>
          </a:p>
        </p:txBody>
      </p:sp>
      <p:sp>
        <p:nvSpPr>
          <p:cNvPr id="288" name="Google Shape;288;p26"/>
          <p:cNvSpPr/>
          <p:nvPr/>
        </p:nvSpPr>
        <p:spPr>
          <a:xfrm>
            <a:off x="3307326" y="1952394"/>
            <a:ext cx="1618571" cy="1577407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5426"/>
                </a:solidFill>
                <a:latin typeface="Hind"/>
                <a:ea typeface="Hind"/>
                <a:cs typeface="Hind"/>
                <a:sym typeface="Hind"/>
              </a:rPr>
              <a:t>Spring Boot </a:t>
            </a:r>
            <a:endParaRPr b="1" dirty="0">
              <a:solidFill>
                <a:srgbClr val="005426"/>
              </a:solidFill>
              <a:latin typeface="Hind"/>
              <a:ea typeface="Hind"/>
              <a:cs typeface="Hind"/>
              <a:sym typeface="Hind"/>
            </a:endParaRPr>
          </a:p>
        </p:txBody>
      </p:sp>
      <p:pic>
        <p:nvPicPr>
          <p:cNvPr id="12" name="Picture 11" descr="A group of men posing for a picture&#10;&#10;Description automatically generated with medium confidence">
            <a:extLst>
              <a:ext uri="{FF2B5EF4-FFF2-40B4-BE49-F238E27FC236}">
                <a16:creationId xmlns:a16="http://schemas.microsoft.com/office/drawing/2014/main" id="{6C2DFBEF-5165-4407-8067-4185107ABF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88" y="51800"/>
            <a:ext cx="1099872" cy="1058644"/>
          </a:xfrm>
          <a:prstGeom prst="rect">
            <a:avLst/>
          </a:prstGeom>
        </p:spPr>
      </p:pic>
      <p:pic>
        <p:nvPicPr>
          <p:cNvPr id="13" name="Picture 12" descr="A screenshot of a video game&#10;&#10;Description automatically generated with medium confidence">
            <a:extLst>
              <a:ext uri="{FF2B5EF4-FFF2-40B4-BE49-F238E27FC236}">
                <a16:creationId xmlns:a16="http://schemas.microsoft.com/office/drawing/2014/main" id="{FF3053F5-1E3C-4636-9639-D4662C3FA5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4717" y="127307"/>
            <a:ext cx="848320" cy="848320"/>
          </a:xfrm>
          <a:prstGeom prst="rect">
            <a:avLst/>
          </a:prstGeom>
        </p:spPr>
      </p:pic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A5F4540D-AED7-4908-A767-37DBD6CA66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1890" y="3884212"/>
            <a:ext cx="1193973" cy="11939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3.58025E-6 L 0.13108 0.24877 " pathEditMode="relative" rAng="0" ptsTypes="AA">
                                      <p:cBhvr>
                                        <p:cTn id="6" dur="200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45" y="1243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5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6 0.01574 L -0.14618 0.28981 " pathEditMode="relative" rAng="0" ptsTypes="AA">
                                      <p:cBhvr>
                                        <p:cTn id="8" dur="20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40" y="1370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5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4.5679E-6 L -0.24409 0.01852 " pathEditMode="relative" rAng="0" ptsTypes="AA">
                                      <p:cBhvr>
                                        <p:cTn id="10" dur="2000" spd="-1000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05" y="92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5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1.85185E-6 L -0.11806 -0.27408 " pathEditMode="relative" rAng="0" ptsTypes="AA">
                                      <p:cBhvr>
                                        <p:cTn id="12" dur="20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3" y="-13704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5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3.08642E-6 L 0.14618 -0.30679 " pathEditMode="relative" rAng="0" ptsTypes="AA">
                                      <p:cBhvr>
                                        <p:cTn id="14" dur="20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09" y="-1534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5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4.5679E-6 L 0.23594 -0.00278 " pathEditMode="relative" rAng="0" ptsTypes="AA">
                                      <p:cBhvr>
                                        <p:cTn id="16" dur="2000" spd="-1000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88" y="-1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" grpId="0" animBg="1"/>
      <p:bldP spid="290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8"/>
          <p:cNvSpPr txBox="1">
            <a:spLocks noGrp="1"/>
          </p:cNvSpPr>
          <p:nvPr>
            <p:ph type="ctrTitle" idx="4294967295"/>
          </p:nvPr>
        </p:nvSpPr>
        <p:spPr>
          <a:xfrm>
            <a:off x="2239200" y="1158847"/>
            <a:ext cx="554463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THANKS FOR LISTEN</a:t>
            </a:r>
            <a:endParaRPr sz="4400" dirty="0"/>
          </a:p>
        </p:txBody>
      </p:sp>
      <p:pic>
        <p:nvPicPr>
          <p:cNvPr id="405" name="Google Shape;405;p38" descr="10.jpg"/>
          <p:cNvPicPr preferRelativeResize="0"/>
          <p:nvPr/>
        </p:nvPicPr>
        <p:blipFill rotWithShape="1">
          <a:blip r:embed="rId3">
            <a:alphaModFix/>
          </a:blip>
          <a:srcRect l="22840" t="14463" r="22840" b="19038"/>
          <a:stretch/>
        </p:blipFill>
        <p:spPr>
          <a:xfrm rot="-5400000">
            <a:off x="-506100" y="506025"/>
            <a:ext cx="3251400" cy="2239200"/>
          </a:xfrm>
          <a:prstGeom prst="parallelogram">
            <a:avLst>
              <a:gd name="adj" fmla="val 63779"/>
            </a:avLst>
          </a:prstGeom>
          <a:noFill/>
          <a:ln>
            <a:noFill/>
          </a:ln>
        </p:spPr>
      </p:pic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87065077-373E-4A92-80CB-6F6ED1DDDB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5456" y="2456087"/>
            <a:ext cx="1958164" cy="195816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umain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68</Words>
  <Application>Microsoft Office PowerPoint</Application>
  <PresentationFormat>On-screen Show (16:9)</PresentationFormat>
  <Paragraphs>21</Paragraphs>
  <Slides>3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Hind</vt:lpstr>
      <vt:lpstr>Arial</vt:lpstr>
      <vt:lpstr>Times New Roman</vt:lpstr>
      <vt:lpstr>Calibri</vt:lpstr>
      <vt:lpstr>Dumaine</vt:lpstr>
      <vt:lpstr>Bitmap Image</vt:lpstr>
      <vt:lpstr>ĐỀ TÀI        XÂY DỰNG TRANG WEB BÁN SÁCH</vt:lpstr>
      <vt:lpstr>Các công cụ sử dụng để xây dựng trang web</vt:lpstr>
      <vt:lpstr>THANKS FOR LISTEN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ĐỀ TÀI        XÂY DỰNG TRANG WEB BÁN SÁCH</dc:title>
  <cp:lastModifiedBy>truong vinh</cp:lastModifiedBy>
  <cp:revision>8</cp:revision>
  <dcterms:modified xsi:type="dcterms:W3CDTF">2021-12-12T14:57:37Z</dcterms:modified>
</cp:coreProperties>
</file>