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0" r:id="rId3"/>
  </p:sldMasterIdLst>
  <p:notesMasterIdLst>
    <p:notesMasterId r:id="rId43"/>
  </p:notesMasterIdLst>
  <p:handoutMasterIdLst>
    <p:handoutMasterId r:id="rId44"/>
  </p:handoutMasterIdLst>
  <p:sldIdLst>
    <p:sldId id="299" r:id="rId4"/>
    <p:sldId id="256" r:id="rId5"/>
    <p:sldId id="301" r:id="rId6"/>
    <p:sldId id="308" r:id="rId7"/>
    <p:sldId id="309" r:id="rId8"/>
    <p:sldId id="313" r:id="rId9"/>
    <p:sldId id="314" r:id="rId10"/>
    <p:sldId id="315" r:id="rId11"/>
    <p:sldId id="316" r:id="rId12"/>
    <p:sldId id="317" r:id="rId13"/>
    <p:sldId id="310" r:id="rId14"/>
    <p:sldId id="322" r:id="rId15"/>
    <p:sldId id="328" r:id="rId16"/>
    <p:sldId id="329" r:id="rId17"/>
    <p:sldId id="330" r:id="rId18"/>
    <p:sldId id="331" r:id="rId19"/>
    <p:sldId id="333" r:id="rId20"/>
    <p:sldId id="311" r:id="rId21"/>
    <p:sldId id="323" r:id="rId22"/>
    <p:sldId id="324" r:id="rId23"/>
    <p:sldId id="334" r:id="rId24"/>
    <p:sldId id="335" r:id="rId25"/>
    <p:sldId id="339" r:id="rId26"/>
    <p:sldId id="336" r:id="rId27"/>
    <p:sldId id="337" r:id="rId28"/>
    <p:sldId id="338" r:id="rId29"/>
    <p:sldId id="327" r:id="rId30"/>
    <p:sldId id="340" r:id="rId31"/>
    <p:sldId id="346" r:id="rId32"/>
    <p:sldId id="355" r:id="rId33"/>
    <p:sldId id="356" r:id="rId34"/>
    <p:sldId id="341" r:id="rId35"/>
    <p:sldId id="326" r:id="rId36"/>
    <p:sldId id="312" r:id="rId37"/>
    <p:sldId id="342" r:id="rId38"/>
    <p:sldId id="344" r:id="rId39"/>
    <p:sldId id="347" r:id="rId40"/>
    <p:sldId id="345" r:id="rId41"/>
    <p:sldId id="348" r:id="rId42"/>
  </p:sldIdLst>
  <p:sldSz cx="12192000" cy="6858000"/>
  <p:notesSz cx="6858000" cy="9144000"/>
  <p:embeddedFontLst>
    <p:embeddedFont>
      <p:font typeface="SimSun" panose="02010600030101010101" pitchFamily="2" charset="-122"/>
      <p:regular r:id="rId48"/>
    </p:embeddedFont>
    <p:embeddedFont>
      <p:font typeface="Calibri" panose="020F0502020204030204" pitchFamily="34" charset="0"/>
      <p:regular r:id="rId49"/>
      <p:bold r:id="rId50"/>
      <p:italic r:id="rId51"/>
      <p:boldItalic r:id="rId52"/>
    </p:embeddedFont>
    <p:embeddedFont>
      <p:font typeface="Microsoft YaHei" panose="020B0503020204020204" pitchFamily="34" charset="-122"/>
      <p:regular r:id="rId53"/>
    </p:embeddedFont>
    <p:embeddedFont>
      <p:font typeface="Tahoma" panose="020B0604030504040204" charset="0"/>
      <p:regular r:id="rId54"/>
      <p:bold r:id="rId55"/>
    </p:embeddedFont>
    <p:embeddedFont>
      <p:font typeface="Calibri Light" panose="020F0302020204030204" pitchFamily="34" charset="0"/>
      <p:regular r:id="rId56"/>
      <p:italic r:id="rId57"/>
    </p:embeddedFont>
  </p:embeddedFont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088" userDrawn="1">
          <p15:clr>
            <a:srgbClr val="A4A3A4"/>
          </p15:clr>
        </p15:guide>
        <p15:guide id="2" pos="288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C8D5"/>
    <a:srgbClr val="AEDDE6"/>
    <a:srgbClr val="E4F3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snapToGrid="0" showGuides="1">
      <p:cViewPr varScale="1">
        <p:scale>
          <a:sx n="84" d="100"/>
          <a:sy n="84" d="100"/>
        </p:scale>
        <p:origin x="629" y="77"/>
      </p:cViewPr>
      <p:guideLst>
        <p:guide orient="horz" pos="2088"/>
        <p:guide pos="2886"/>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font" Target="fonts/font10.fntdata"/><Relationship Id="rId56" Type="http://schemas.openxmlformats.org/officeDocument/2006/relationships/font" Target="fonts/font9.fntdata"/><Relationship Id="rId55" Type="http://schemas.openxmlformats.org/officeDocument/2006/relationships/font" Target="fonts/font8.fntdata"/><Relationship Id="rId54" Type="http://schemas.openxmlformats.org/officeDocument/2006/relationships/font" Target="fonts/font7.fntdata"/><Relationship Id="rId53" Type="http://schemas.openxmlformats.org/officeDocument/2006/relationships/font" Target="fonts/font6.fntdata"/><Relationship Id="rId52" Type="http://schemas.openxmlformats.org/officeDocument/2006/relationships/font" Target="fonts/font5.fntdata"/><Relationship Id="rId51" Type="http://schemas.openxmlformats.org/officeDocument/2006/relationships/font" Target="fonts/font4.fntdata"/><Relationship Id="rId50" Type="http://schemas.openxmlformats.org/officeDocument/2006/relationships/font" Target="fonts/font3.fntdata"/><Relationship Id="rId5" Type="http://schemas.openxmlformats.org/officeDocument/2006/relationships/slide" Target="slides/slide2.xml"/><Relationship Id="rId49" Type="http://schemas.openxmlformats.org/officeDocument/2006/relationships/font" Target="fonts/font2.fntdata"/><Relationship Id="rId48" Type="http://schemas.openxmlformats.org/officeDocument/2006/relationships/font" Target="fonts/font1.fntdata"/><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notesMaster" Target="notesMasters/notesMaster1.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E5A0C14F-4FB2-4CC6-8BAF-17B7B681306A}"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A0935D4-5410-44DF-AB2C-6F6773712A6D}"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CA0935D4-5410-44DF-AB2C-6F6773712A6D}"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9" name="Shape 69"/>
        <p:cNvGrpSpPr/>
        <p:nvPr/>
      </p:nvGrpSpPr>
      <p:grpSpPr>
        <a:xfrm>
          <a:off x="0" y="0"/>
          <a:ext cx="0" cy="0"/>
          <a:chOff x="0" y="0"/>
          <a:chExt cx="0" cy="0"/>
        </a:xfrm>
      </p:grpSpPr>
      <p:sp>
        <p:nvSpPr>
          <p:cNvPr id="70" name="Google Shape;70;p13"/>
          <p:cNvSpPr txBox="1"/>
          <p:nvPr>
            <p:ph type="sldNum" idx="12"/>
          </p:nvPr>
        </p:nvSpPr>
        <p:spPr>
          <a:xfrm>
            <a:off x="536300" y="6271500"/>
            <a:ext cx="528400" cy="272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Custom layout">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A0935D4-5410-44DF-AB2C-6F6773712A6D}"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A0935D4-5410-44DF-AB2C-6F6773712A6D}"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23.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hethongnhung"/>
          <p:cNvPicPr>
            <a:picLocks noChangeAspect="1"/>
          </p:cNvPicPr>
          <p:nvPr/>
        </p:nvPicPr>
        <p:blipFill>
          <a:blip r:embed="rId1"/>
          <a:stretch>
            <a:fillRect/>
          </a:stretch>
        </p:blipFill>
        <p:spPr>
          <a:xfrm rot="2340000">
            <a:off x="1797685" y="1725930"/>
            <a:ext cx="2651125" cy="2209165"/>
          </a:xfrm>
          <a:prstGeom prst="rect">
            <a:avLst/>
          </a:prstGeom>
        </p:spPr>
      </p:pic>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101" name="组合 23"/>
          <p:cNvGrpSpPr/>
          <p:nvPr/>
        </p:nvGrpSpPr>
        <p:grpSpPr>
          <a:xfrm>
            <a:off x="1259205" y="611823"/>
            <a:ext cx="3821113" cy="4586287"/>
            <a:chOff x="1581912" y="1069848"/>
            <a:chExt cx="3819752" cy="4585448"/>
          </a:xfrm>
        </p:grpSpPr>
        <p:cxnSp>
          <p:nvCxnSpPr>
            <p:cNvPr id="12" name="直接连接符 11"/>
            <p:cNvCxnSpPr/>
            <p:nvPr/>
          </p:nvCxnSpPr>
          <p:spPr>
            <a:xfrm flipH="1" flipV="1">
              <a:off x="3127248" y="1069848"/>
              <a:ext cx="786384" cy="78638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581912" y="1383982"/>
              <a:ext cx="1862138" cy="18621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2889504" y="3143136"/>
              <a:ext cx="2512160" cy="251216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5" name="平行四边形 24"/>
          <p:cNvSpPr/>
          <p:nvPr/>
        </p:nvSpPr>
        <p:spPr>
          <a:xfrm>
            <a:off x="5775325" y="4161155"/>
            <a:ext cx="5370830" cy="650875"/>
          </a:xfrm>
          <a:prstGeom prst="parallelogram">
            <a:avLst>
              <a:gd name="adj" fmla="val 10394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矩形 32"/>
          <p:cNvSpPr/>
          <p:nvPr/>
        </p:nvSpPr>
        <p:spPr>
          <a:xfrm rot="2678775">
            <a:off x="2332355" y="710248"/>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矩形 33"/>
          <p:cNvSpPr/>
          <p:nvPr/>
        </p:nvSpPr>
        <p:spPr>
          <a:xfrm rot="2678775">
            <a:off x="4180205" y="2048510"/>
            <a:ext cx="730250" cy="73025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5" name="矩形 34"/>
          <p:cNvSpPr/>
          <p:nvPr/>
        </p:nvSpPr>
        <p:spPr>
          <a:xfrm rot="2678775">
            <a:off x="1205230" y="3494723"/>
            <a:ext cx="393700" cy="393700"/>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矩形 35"/>
          <p:cNvSpPr/>
          <p:nvPr/>
        </p:nvSpPr>
        <p:spPr>
          <a:xfrm rot="2678775">
            <a:off x="2968943" y="1492568"/>
            <a:ext cx="393700" cy="393700"/>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矩形 36"/>
          <p:cNvSpPr/>
          <p:nvPr/>
        </p:nvSpPr>
        <p:spPr>
          <a:xfrm rot="2678775">
            <a:off x="89218" y="646748"/>
            <a:ext cx="719138" cy="71755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8" name="矩形 37"/>
          <p:cNvSpPr/>
          <p:nvPr/>
        </p:nvSpPr>
        <p:spPr>
          <a:xfrm rot="2678775">
            <a:off x="882968" y="4846638"/>
            <a:ext cx="514350" cy="514350"/>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矩形 39"/>
          <p:cNvSpPr/>
          <p:nvPr/>
        </p:nvSpPr>
        <p:spPr>
          <a:xfrm rot="2678775">
            <a:off x="4527868" y="292735"/>
            <a:ext cx="1397000" cy="1397000"/>
          </a:xfrm>
          <a:prstGeom prst="rect">
            <a:avLst/>
          </a:prstGeom>
          <a:solidFill>
            <a:srgbClr val="72C8D5">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矩形 38"/>
          <p:cNvSpPr/>
          <p:nvPr/>
        </p:nvSpPr>
        <p:spPr>
          <a:xfrm rot="2678775">
            <a:off x="3595688" y="251460"/>
            <a:ext cx="601663" cy="601663"/>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14" name="文本框 41"/>
          <p:cNvSpPr txBox="1"/>
          <p:nvPr/>
        </p:nvSpPr>
        <p:spPr>
          <a:xfrm>
            <a:off x="6350000" y="4302125"/>
            <a:ext cx="4187825" cy="368300"/>
          </a:xfrm>
          <a:prstGeom prst="rect">
            <a:avLst/>
          </a:prstGeom>
          <a:noFill/>
          <a:ln w="9525">
            <a:noFill/>
          </a:ln>
        </p:spPr>
        <p:txBody>
          <a:bodyPr anchor="t" anchorCtr="0">
            <a:spAutoFit/>
          </a:bodyPr>
          <a:p>
            <a:pPr algn="ctr"/>
            <a:r>
              <a:rPr lang="en-US" altLang="zh-CN" dirty="0">
                <a:solidFill>
                  <a:schemeClr val="bg1"/>
                </a:solidFill>
                <a:latin typeface="Microsoft YaHei" panose="020B0503020204020204" pitchFamily="34" charset="-122"/>
                <a:ea typeface="Microsoft YaHei" panose="020B0503020204020204" pitchFamily="34" charset="-122"/>
              </a:rPr>
              <a:t>GVHD: Nguyễn Trọng Kiên</a:t>
            </a:r>
            <a:endParaRPr lang="en-US" altLang="zh-CN" dirty="0">
              <a:solidFill>
                <a:schemeClr val="bg1"/>
              </a:solidFill>
              <a:latin typeface="Microsoft YaHei" panose="020B0503020204020204" pitchFamily="34" charset="-122"/>
              <a:ea typeface="Microsoft YaHei" panose="020B0503020204020204" pitchFamily="34" charset="-122"/>
            </a:endParaRPr>
          </a:p>
        </p:txBody>
      </p:sp>
      <p:grpSp>
        <p:nvGrpSpPr>
          <p:cNvPr id="4115" name="组合 43"/>
          <p:cNvGrpSpPr/>
          <p:nvPr/>
        </p:nvGrpSpPr>
        <p:grpSpPr>
          <a:xfrm>
            <a:off x="5696903" y="2382520"/>
            <a:ext cx="5835650" cy="3053081"/>
            <a:chOff x="5697509" y="2355060"/>
            <a:chExt cx="5835092" cy="3051511"/>
          </a:xfrm>
        </p:grpSpPr>
        <p:sp>
          <p:nvSpPr>
            <p:cNvPr id="4116" name="文本框 40"/>
            <p:cNvSpPr txBox="1"/>
            <p:nvPr/>
          </p:nvSpPr>
          <p:spPr>
            <a:xfrm>
              <a:off x="5697509" y="2355060"/>
              <a:ext cx="5835092" cy="1444517"/>
            </a:xfrm>
            <a:prstGeom prst="rect">
              <a:avLst/>
            </a:prstGeom>
            <a:noFill/>
            <a:ln w="9525">
              <a:noFill/>
            </a:ln>
          </p:spPr>
          <p:txBody>
            <a:bodyPr wrap="square" anchor="t" anchorCtr="0">
              <a:spAutoFit/>
            </a:bodyPr>
            <a:p>
              <a:pPr algn="ctr"/>
              <a:r>
                <a:rPr lang="en-US" altLang="zh-CN" sz="4400" b="1" dirty="0">
                  <a:ln>
                    <a:solidFill>
                      <a:sysClr val="windowText" lastClr="000000"/>
                    </a:solidFill>
                  </a:ln>
                  <a:solidFill>
                    <a:schemeClr val="accent2"/>
                  </a:solidFill>
                  <a:effectLst>
                    <a:outerShdw blurRad="50800" dist="38100" dir="10800000" algn="r" rotWithShape="0">
                      <a:prstClr val="black">
                        <a:alpha val="40000"/>
                      </a:prstClr>
                    </a:outerShdw>
                  </a:effectLst>
                  <a:latin typeface="Tahoma" panose="020B0604030504040204" charset="0"/>
                  <a:ea typeface="Microsoft YaHei" panose="020B0503020204020204" pitchFamily="34" charset="-122"/>
                  <a:cs typeface="Tahoma" panose="020B0604030504040204" charset="0"/>
                </a:rPr>
                <a:t>XÂY DỰNG CÁC HỆ THỐNG NHÚNG</a:t>
              </a:r>
              <a:endParaRPr lang="en-US" altLang="zh-CN" sz="4400" b="1" dirty="0">
                <a:ln>
                  <a:solidFill>
                    <a:sysClr val="windowText" lastClr="000000"/>
                  </a:solidFill>
                </a:ln>
                <a:solidFill>
                  <a:schemeClr val="accent2"/>
                </a:solidFill>
                <a:effectLst>
                  <a:outerShdw blurRad="50800" dist="38100" dir="10800000" algn="r" rotWithShape="0">
                    <a:prstClr val="black">
                      <a:alpha val="40000"/>
                    </a:prstClr>
                  </a:outerShdw>
                </a:effectLst>
                <a:latin typeface="Tahoma" panose="020B0604030504040204" charset="0"/>
                <a:ea typeface="Microsoft YaHei" panose="020B0503020204020204" pitchFamily="34" charset="-122"/>
                <a:cs typeface="Tahoma" panose="020B0604030504040204" charset="0"/>
              </a:endParaRPr>
            </a:p>
          </p:txBody>
        </p:sp>
        <p:sp>
          <p:nvSpPr>
            <p:cNvPr id="4117" name="文本框 42"/>
            <p:cNvSpPr txBox="1"/>
            <p:nvPr/>
          </p:nvSpPr>
          <p:spPr>
            <a:xfrm>
              <a:off x="9509685" y="5069559"/>
              <a:ext cx="1491472" cy="337012"/>
            </a:xfrm>
            <a:prstGeom prst="rect">
              <a:avLst/>
            </a:prstGeom>
            <a:noFill/>
            <a:ln w="9525">
              <a:noFill/>
            </a:ln>
          </p:spPr>
          <p:txBody>
            <a:bodyPr wrap="square" anchor="t" anchorCtr="0">
              <a:spAutoFit/>
            </a:bodyPr>
            <a:p>
              <a:pPr algn="ctr"/>
              <a:r>
                <a:rPr lang="en-US" altLang="zh-CN" sz="1600" b="1" dirty="0">
                  <a:solidFill>
                    <a:srgbClr val="262626"/>
                  </a:solidFill>
                  <a:latin typeface="Microsoft YaHei" panose="020B0503020204020204" pitchFamily="34" charset="-122"/>
                  <a:ea typeface="Microsoft YaHei" panose="020B0503020204020204" pitchFamily="34" charset="-122"/>
                </a:rPr>
                <a:t>Nhóm 12</a:t>
              </a:r>
              <a:endParaRPr lang="en-US" altLang="zh-CN" sz="1600" b="1" dirty="0">
                <a:solidFill>
                  <a:srgbClr val="262626"/>
                </a:solidFill>
                <a:latin typeface="Microsoft YaHei" panose="020B0503020204020204" pitchFamily="34" charset="-122"/>
                <a:ea typeface="Microsoft YaHei" panose="020B0503020204020204" pitchFamily="34" charset="-122"/>
              </a:endParaRPr>
            </a:p>
          </p:txBody>
        </p:sp>
      </p:grpSp>
      <p:sp>
        <p:nvSpPr>
          <p:cNvPr id="13" name="Freeform 13"/>
          <p:cNvSpPr/>
          <p:nvPr/>
        </p:nvSpPr>
        <p:spPr>
          <a:xfrm>
            <a:off x="10868660" y="38100"/>
            <a:ext cx="1189990" cy="1424940"/>
          </a:xfrm>
          <a:custGeom>
            <a:avLst/>
            <a:gdLst/>
            <a:ahLst/>
            <a:cxnLst/>
            <a:rect l="l" t="t" r="r" b="b"/>
            <a:pathLst>
              <a:path w="1613004" h="2049860">
                <a:moveTo>
                  <a:pt x="0" y="0"/>
                </a:moveTo>
                <a:lnTo>
                  <a:pt x="1613005" y="0"/>
                </a:lnTo>
                <a:lnTo>
                  <a:pt x="1613005" y="2049860"/>
                </a:lnTo>
                <a:lnTo>
                  <a:pt x="0" y="2049860"/>
                </a:lnTo>
                <a:lnTo>
                  <a:pt x="0" y="0"/>
                </a:lnTo>
                <a:close/>
              </a:path>
            </a:pathLst>
          </a:custGeom>
          <a:blipFill>
            <a:blip r:embed="rId2"/>
            <a:stretch>
              <a:fillRect/>
            </a:stretch>
          </a:blipFill>
        </p:spPr>
      </p:sp>
      <p:sp>
        <p:nvSpPr>
          <p:cNvPr id="4" name="Text Box 3"/>
          <p:cNvSpPr txBox="1"/>
          <p:nvPr/>
        </p:nvSpPr>
        <p:spPr>
          <a:xfrm>
            <a:off x="7008495" y="1457960"/>
            <a:ext cx="6096000" cy="521970"/>
          </a:xfrm>
          <a:prstGeom prst="rect">
            <a:avLst/>
          </a:prstGeom>
          <a:noFill/>
        </p:spPr>
        <p:txBody>
          <a:bodyPr wrap="square" rtlCol="0">
            <a:spAutoFit/>
          </a:bodyPr>
          <a:p>
            <a:r>
              <a:rPr lang="en-US" sz="2800" b="1">
                <a:effectLst>
                  <a:outerShdw blurRad="38100" dist="19050" dir="2700000" algn="tl" rotWithShape="0">
                    <a:schemeClr val="dk1">
                      <a:alpha val="40000"/>
                    </a:schemeClr>
                  </a:outerShdw>
                </a:effectLst>
                <a:sym typeface="+mn-ea"/>
              </a:rPr>
              <a:t>BÁO CÁO MÔN HỌC</a:t>
            </a:r>
            <a:endParaRPr lang="en-US" sz="2800" b="1">
              <a:effectLst>
                <a:outerShdw blurRad="38100" dist="19050" dir="2700000" algn="tl" rotWithShape="0">
                  <a:schemeClr val="dk1">
                    <a:alpha val="40000"/>
                  </a:schemeClr>
                </a:outerShdw>
              </a:effectLst>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830" y="374650"/>
            <a:ext cx="4789170" cy="521970"/>
          </a:xfrm>
          <a:prstGeom prst="rect">
            <a:avLst/>
          </a:prstGeom>
          <a:noFill/>
          <a:ln w="9525">
            <a:noFill/>
          </a:ln>
        </p:spPr>
        <p:txBody>
          <a:bodyPr wrap="square" anchor="t" anchorCtr="0">
            <a:spAutoFit/>
          </a:bodyPr>
          <a:p>
            <a:r>
              <a:rPr lang="en-US" altLang="zh-CN" sz="28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Linh kiện sử dụng</a:t>
            </a:r>
            <a:endParaRPr lang="en-US" altLang="zh-CN" sz="28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33" name="矩形 32"/>
          <p:cNvSpPr/>
          <p:nvPr/>
        </p:nvSpPr>
        <p:spPr>
          <a:xfrm rot="2678775">
            <a:off x="11491595" y="315913"/>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2"/>
          <p:cNvSpPr/>
          <p:nvPr/>
        </p:nvSpPr>
        <p:spPr>
          <a:xfrm rot="2678775">
            <a:off x="11908155" y="942340"/>
            <a:ext cx="269875" cy="24574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322930071" name="Picture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6619240" y="726440"/>
            <a:ext cx="4171315" cy="5014595"/>
          </a:xfrm>
          <a:prstGeom prst="rect">
            <a:avLst/>
          </a:prstGeom>
          <a:noFill/>
          <a:ln>
            <a:noFill/>
          </a:ln>
        </p:spPr>
      </p:pic>
      <p:sp>
        <p:nvSpPr>
          <p:cNvPr id="3" name="Text Box 2"/>
          <p:cNvSpPr txBox="1"/>
          <p:nvPr/>
        </p:nvSpPr>
        <p:spPr>
          <a:xfrm>
            <a:off x="971550" y="1247140"/>
            <a:ext cx="4725670" cy="4831080"/>
          </a:xfrm>
          <a:prstGeom prst="rect">
            <a:avLst/>
          </a:prstGeom>
          <a:noFill/>
        </p:spPr>
        <p:txBody>
          <a:bodyPr wrap="square" rtlCol="0">
            <a:spAutoFit/>
          </a:bodyPr>
          <a:p>
            <a:pPr algn="just"/>
            <a:r>
              <a:rPr lang="en-US" sz="2200">
                <a:latin typeface="Times New Roman" panose="02020603050405020304" charset="0"/>
                <a:cs typeface="Times New Roman" panose="02020603050405020304" charset="0"/>
              </a:rPr>
              <a:t>ESP32CAM là module tích hợp vi điều khiển ESP32 với camera OV2640 2MP, hỗ trợ Wi-Fi và Bluetooth. Nó có kích thước nhỏ gọn, hỗ trợ thẻ nhớ microSD và cổng UART, GPIO, phù hợp cho các ứng dụng IoT và AIoT như giám sát an ninh, nhận diện hình ảnh, và các dự án nhúng khác.</a:t>
            </a:r>
            <a:endParaRPr lang="en-US" sz="2200">
              <a:latin typeface="Times New Roman" panose="02020603050405020304" charset="0"/>
              <a:cs typeface="Times New Roman" panose="02020603050405020304" charset="0"/>
            </a:endParaRPr>
          </a:p>
          <a:p>
            <a:pPr algn="just"/>
            <a:endParaRPr lang="en-US" sz="2200">
              <a:latin typeface="Times New Roman" panose="02020603050405020304" charset="0"/>
              <a:cs typeface="Times New Roman" panose="02020603050405020304" charset="0"/>
            </a:endParaRPr>
          </a:p>
          <a:p>
            <a:pPr algn="just"/>
            <a:endParaRPr lang="en-US" sz="2200">
              <a:latin typeface="Times New Roman" panose="02020603050405020304" charset="0"/>
              <a:cs typeface="Times New Roman" panose="02020603050405020304" charset="0"/>
            </a:endParaRPr>
          </a:p>
          <a:p>
            <a:pPr algn="just"/>
            <a:endParaRPr lang="en-US" sz="2200">
              <a:latin typeface="Times New Roman" panose="02020603050405020304" charset="0"/>
              <a:cs typeface="Times New Roman" panose="02020603050405020304" charset="0"/>
            </a:endParaRPr>
          </a:p>
          <a:p>
            <a:pPr algn="just"/>
            <a:endParaRPr lang="en-US" sz="2200">
              <a:latin typeface="Times New Roman" panose="02020603050405020304" charset="0"/>
              <a:cs typeface="Times New Roman" panose="02020603050405020304" charset="0"/>
            </a:endParaRPr>
          </a:p>
          <a:p>
            <a:pPr algn="just"/>
            <a:endParaRPr lang="en-US" sz="2200">
              <a:latin typeface="Times New Roman" panose="02020603050405020304" charset="0"/>
              <a:cs typeface="Times New Roman" panose="02020603050405020304" charset="0"/>
            </a:endParaRPr>
          </a:p>
          <a:p>
            <a:pPr algn="just"/>
            <a:endParaRPr lang="en-US" sz="22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rot="2615960">
            <a:off x="4803140" y="1362710"/>
            <a:ext cx="3344545" cy="335661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矩形 32"/>
          <p:cNvSpPr/>
          <p:nvPr/>
        </p:nvSpPr>
        <p:spPr>
          <a:xfrm rot="2678775">
            <a:off x="2905125" y="2197100"/>
            <a:ext cx="469900" cy="471488"/>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矩形 33"/>
          <p:cNvSpPr/>
          <p:nvPr/>
        </p:nvSpPr>
        <p:spPr>
          <a:xfrm rot="2678775">
            <a:off x="9002395" y="2365058"/>
            <a:ext cx="331788" cy="331788"/>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5" name="矩形 34"/>
          <p:cNvSpPr/>
          <p:nvPr/>
        </p:nvSpPr>
        <p:spPr>
          <a:xfrm rot="2678775">
            <a:off x="3632200" y="3473450"/>
            <a:ext cx="393700" cy="392113"/>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矩形 35"/>
          <p:cNvSpPr/>
          <p:nvPr/>
        </p:nvSpPr>
        <p:spPr>
          <a:xfrm rot="2678775">
            <a:off x="4800600" y="1087755"/>
            <a:ext cx="393700" cy="393700"/>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矩形 36"/>
          <p:cNvSpPr/>
          <p:nvPr/>
        </p:nvSpPr>
        <p:spPr>
          <a:xfrm rot="2678775">
            <a:off x="7728585" y="1003935"/>
            <a:ext cx="717550" cy="719138"/>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8" name="矩形 37"/>
          <p:cNvSpPr/>
          <p:nvPr/>
        </p:nvSpPr>
        <p:spPr>
          <a:xfrm rot="2678775">
            <a:off x="3009900" y="5372100"/>
            <a:ext cx="512763" cy="512763"/>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矩形 39"/>
          <p:cNvSpPr/>
          <p:nvPr/>
        </p:nvSpPr>
        <p:spPr>
          <a:xfrm rot="2678775">
            <a:off x="9132888" y="3998913"/>
            <a:ext cx="1397000" cy="1397000"/>
          </a:xfrm>
          <a:prstGeom prst="rect">
            <a:avLst/>
          </a:prstGeom>
          <a:solidFill>
            <a:srgbClr val="72C8D5">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矩形 38"/>
          <p:cNvSpPr/>
          <p:nvPr/>
        </p:nvSpPr>
        <p:spPr>
          <a:xfrm rot="2678775">
            <a:off x="10215563" y="3971925"/>
            <a:ext cx="601663" cy="601663"/>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矩形 27"/>
          <p:cNvSpPr/>
          <p:nvPr/>
        </p:nvSpPr>
        <p:spPr>
          <a:xfrm rot="2678775">
            <a:off x="4435475" y="4784725"/>
            <a:ext cx="512763" cy="512763"/>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28"/>
          <p:cNvSpPr/>
          <p:nvPr/>
        </p:nvSpPr>
        <p:spPr>
          <a:xfrm rot="2678775">
            <a:off x="7405688" y="4562475"/>
            <a:ext cx="436563" cy="436563"/>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6163" name="组合 14"/>
          <p:cNvGrpSpPr/>
          <p:nvPr/>
        </p:nvGrpSpPr>
        <p:grpSpPr>
          <a:xfrm>
            <a:off x="5054283" y="1871345"/>
            <a:ext cx="3288030" cy="1695450"/>
            <a:chOff x="5273211" y="1907724"/>
            <a:chExt cx="3287999" cy="1695840"/>
          </a:xfrm>
        </p:grpSpPr>
        <p:sp>
          <p:nvSpPr>
            <p:cNvPr id="6164" name="文本框 2"/>
            <p:cNvSpPr txBox="1"/>
            <p:nvPr/>
          </p:nvSpPr>
          <p:spPr>
            <a:xfrm>
              <a:off x="6147438" y="1907724"/>
              <a:ext cx="1037406" cy="1107060"/>
            </a:xfrm>
            <a:prstGeom prst="rect">
              <a:avLst/>
            </a:prstGeom>
            <a:noFill/>
            <a:ln w="9525">
              <a:noFill/>
            </a:ln>
          </p:spPr>
          <p:txBody>
            <a:bodyPr anchor="t" anchorCtr="0">
              <a:spAutoFit/>
            </a:bodyPr>
            <a:p>
              <a:r>
                <a:rPr lang="en-US" altLang="zh-CN" sz="6600" b="1" dirty="0">
                  <a:ln>
                    <a:noFill/>
                  </a:ln>
                  <a:solidFill>
                    <a:schemeClr val="bg1"/>
                  </a:solidFill>
                  <a:latin typeface="Calibri" panose="020F0502020204030204" pitchFamily="34" charset="0"/>
                  <a:ea typeface="SimSun" panose="02010600030101010101" pitchFamily="2" charset="-122"/>
                </a:rPr>
                <a:t>02</a:t>
              </a:r>
              <a:endParaRPr lang="en-US" altLang="zh-CN" sz="6600" b="1" dirty="0">
                <a:ln>
                  <a:noFill/>
                </a:ln>
                <a:solidFill>
                  <a:schemeClr val="bg1"/>
                </a:solidFill>
                <a:latin typeface="Calibri" panose="020F0502020204030204" pitchFamily="34" charset="0"/>
                <a:ea typeface="SimSun" panose="02010600030101010101" pitchFamily="2" charset="-122"/>
              </a:endParaRPr>
            </a:p>
          </p:txBody>
        </p:sp>
        <p:cxnSp>
          <p:nvCxnSpPr>
            <p:cNvPr id="13" name="直接连接符 12"/>
            <p:cNvCxnSpPr/>
            <p:nvPr/>
          </p:nvCxnSpPr>
          <p:spPr>
            <a:xfrm>
              <a:off x="5977121" y="2958962"/>
              <a:ext cx="15569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66" name="文本框 40"/>
            <p:cNvSpPr txBox="1"/>
            <p:nvPr/>
          </p:nvSpPr>
          <p:spPr>
            <a:xfrm>
              <a:off x="5273211" y="3081474"/>
              <a:ext cx="3287999" cy="522090"/>
            </a:xfrm>
            <a:prstGeom prst="rect">
              <a:avLst/>
            </a:prstGeom>
            <a:noFill/>
            <a:ln w="9525">
              <a:noFill/>
            </a:ln>
          </p:spPr>
          <p:txBody>
            <a:bodyPr wrap="square" anchor="t" anchorCtr="0">
              <a:spAutoFit/>
              <a:scene3d>
                <a:camera prst="orthographicFront"/>
                <a:lightRig rig="threePt" dir="t"/>
              </a:scene3d>
            </a:bodyPr>
            <a:p>
              <a:r>
                <a:rPr lang="en-US" altLang="zh-CN" sz="2800" b="1" dirty="0">
                  <a:ln w="9525">
                    <a:noFill/>
                    <a:prstDash val="solid"/>
                  </a:ln>
                  <a:solidFill>
                    <a:schemeClr val="bg1"/>
                  </a:solidFill>
                  <a:effectLst>
                    <a:outerShdw blurRad="12700" dist="38100" dir="2700000" algn="tl" rotWithShape="0">
                      <a:schemeClr val="bg1">
                        <a:lumMod val="50000"/>
                      </a:schemeClr>
                    </a:outerShdw>
                  </a:effectLst>
                  <a:latin typeface="Microsoft YaHei" panose="020B0503020204020204" pitchFamily="34" charset="-122"/>
                  <a:ea typeface="Microsoft YaHei" panose="020B0503020204020204" pitchFamily="34" charset="-122"/>
                </a:rPr>
                <a:t>Cơ sở lý thuyết</a:t>
              </a:r>
              <a:endParaRPr lang="en-US" altLang="zh-CN" sz="2800" b="1" dirty="0">
                <a:ln w="9525">
                  <a:noFill/>
                  <a:prstDash val="solid"/>
                </a:ln>
                <a:solidFill>
                  <a:schemeClr val="bg1"/>
                </a:solidFill>
                <a:effectLst>
                  <a:outerShdw blurRad="12700" dist="38100" dir="2700000" algn="tl" rotWithShape="0">
                    <a:schemeClr val="bg1">
                      <a:lumMod val="50000"/>
                    </a:schemeClr>
                  </a:outerShdw>
                </a:effectLst>
                <a:latin typeface="Microsoft YaHei" panose="020B0503020204020204" pitchFamily="34" charset="-122"/>
                <a:ea typeface="Microsoft YaHei" panose="020B0503020204020204" pitchFamily="34" charset="-122"/>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8" descr="FREERTOS"/>
          <p:cNvPicPr>
            <a:picLocks noChangeAspect="1"/>
          </p:cNvPicPr>
          <p:nvPr/>
        </p:nvPicPr>
        <p:blipFill>
          <a:blip r:embed="rId1"/>
          <a:stretch>
            <a:fillRect/>
          </a:stretch>
        </p:blipFill>
        <p:spPr>
          <a:xfrm>
            <a:off x="6255385" y="575945"/>
            <a:ext cx="5483860" cy="5483860"/>
          </a:xfrm>
          <a:prstGeom prst="rect">
            <a:avLst/>
          </a:prstGeom>
        </p:spPr>
      </p:pic>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513" y="374650"/>
            <a:ext cx="3275012" cy="460375"/>
          </a:xfrm>
          <a:prstGeom prst="rect">
            <a:avLst/>
          </a:prstGeom>
          <a:noFill/>
          <a:ln w="9525">
            <a:noFill/>
          </a:ln>
        </p:spPr>
        <p:txBody>
          <a:bodyPr wrap="square" anchor="t" anchorCtr="0">
            <a:spAutoFit/>
          </a:bodyPr>
          <a:p>
            <a:r>
              <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1.FREERTOS</a:t>
            </a:r>
            <a:endPar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33" name="矩形 32"/>
          <p:cNvSpPr/>
          <p:nvPr/>
        </p:nvSpPr>
        <p:spPr>
          <a:xfrm rot="2678775">
            <a:off x="11491595" y="315913"/>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2"/>
          <p:cNvSpPr/>
          <p:nvPr/>
        </p:nvSpPr>
        <p:spPr>
          <a:xfrm rot="2678775">
            <a:off x="11908155" y="942340"/>
            <a:ext cx="269875" cy="24574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742315" y="1021715"/>
            <a:ext cx="4064000" cy="460375"/>
          </a:xfrm>
          <a:prstGeom prst="rect">
            <a:avLst/>
          </a:prstGeom>
          <a:noFill/>
        </p:spPr>
        <p:txBody>
          <a:bodyPr wrap="square" rtlCol="0">
            <a:spAutoFit/>
          </a:bodyPr>
          <a:p>
            <a:r>
              <a:rPr lang="en-US" sz="2400" b="1">
                <a:solidFill>
                  <a:schemeClr val="accent1"/>
                </a:solidFill>
                <a:effectLst>
                  <a:outerShdw blurRad="38100" dist="25400" dir="5400000" algn="ctr" rotWithShape="0">
                    <a:srgbClr val="6E747A">
                      <a:alpha val="43000"/>
                    </a:srgbClr>
                  </a:outerShdw>
                </a:effectLst>
              </a:rPr>
              <a:t>Giới thiệu</a:t>
            </a:r>
            <a:endParaRPr lang="en-US" sz="2400" b="1">
              <a:solidFill>
                <a:schemeClr val="accent1"/>
              </a:solidFill>
              <a:effectLst>
                <a:outerShdw blurRad="38100" dist="25400" dir="5400000" algn="ctr" rotWithShape="0">
                  <a:srgbClr val="6E747A">
                    <a:alpha val="43000"/>
                  </a:srgbClr>
                </a:outerShdw>
              </a:effectLst>
            </a:endParaRPr>
          </a:p>
        </p:txBody>
      </p:sp>
      <p:sp>
        <p:nvSpPr>
          <p:cNvPr id="5" name="Text Box 4"/>
          <p:cNvSpPr txBox="1"/>
          <p:nvPr/>
        </p:nvSpPr>
        <p:spPr>
          <a:xfrm>
            <a:off x="742315" y="1768475"/>
            <a:ext cx="5391785" cy="3539490"/>
          </a:xfrm>
          <a:prstGeom prst="rect">
            <a:avLst/>
          </a:prstGeom>
          <a:noFill/>
        </p:spPr>
        <p:txBody>
          <a:bodyPr wrap="square" rtlCol="0">
            <a:noAutofit/>
          </a:bodyPr>
          <a:p>
            <a:pPr algn="just"/>
            <a:r>
              <a:rPr lang="en-US" sz="2200">
                <a:latin typeface="Times New Roman" panose="02020603050405020304" charset="0"/>
                <a:cs typeface="Times New Roman" panose="02020603050405020304" charset="0"/>
              </a:rPr>
              <a:t>FreeRTOS (Free Real-Time Operating System) là một hệ điều hành thời gian thực mã nguồn mở dành cho các vi điều khiển và vi xử lý nhỏ gọn. Được phát triển bởi Richard Barry và hiện tại được quản lý bởi Amazon Web Services (AWS), FreeRTOS là một trong những hệ điều hành thời gian thực phổ biến nhất trong lĩnh vực nhúng và IoT. Dưới đây là một số đặc điểm nổi bật của FreeRTOS:</a:t>
            </a:r>
            <a:endParaRPr lang="en-US" sz="22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8" descr="FREERTOS"/>
          <p:cNvPicPr>
            <a:picLocks noChangeAspect="1"/>
          </p:cNvPicPr>
          <p:nvPr/>
        </p:nvPicPr>
        <p:blipFill>
          <a:blip r:embed="rId1"/>
          <a:stretch>
            <a:fillRect/>
          </a:stretch>
        </p:blipFill>
        <p:spPr>
          <a:xfrm>
            <a:off x="6235700" y="575945"/>
            <a:ext cx="5483860" cy="5483860"/>
          </a:xfrm>
          <a:prstGeom prst="rect">
            <a:avLst/>
          </a:prstGeom>
        </p:spPr>
      </p:pic>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513" y="374650"/>
            <a:ext cx="3275012" cy="460375"/>
          </a:xfrm>
          <a:prstGeom prst="rect">
            <a:avLst/>
          </a:prstGeom>
          <a:noFill/>
          <a:ln w="9525">
            <a:noFill/>
          </a:ln>
        </p:spPr>
        <p:txBody>
          <a:bodyPr wrap="square" anchor="t" anchorCtr="0">
            <a:spAutoFit/>
          </a:bodyPr>
          <a:p>
            <a:r>
              <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1.FREERTOS</a:t>
            </a:r>
            <a:endPar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33" name="矩形 32"/>
          <p:cNvSpPr/>
          <p:nvPr/>
        </p:nvSpPr>
        <p:spPr>
          <a:xfrm rot="2678775">
            <a:off x="11491595" y="315913"/>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2"/>
          <p:cNvSpPr/>
          <p:nvPr/>
        </p:nvSpPr>
        <p:spPr>
          <a:xfrm rot="2678775">
            <a:off x="11908155" y="942340"/>
            <a:ext cx="269875" cy="24574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742315" y="1021715"/>
            <a:ext cx="4064000" cy="460375"/>
          </a:xfrm>
          <a:prstGeom prst="rect">
            <a:avLst/>
          </a:prstGeom>
          <a:noFill/>
        </p:spPr>
        <p:txBody>
          <a:bodyPr wrap="square" rtlCol="0">
            <a:spAutoFit/>
          </a:bodyPr>
          <a:p>
            <a:r>
              <a:rPr lang="en-US" sz="2400" b="1">
                <a:solidFill>
                  <a:schemeClr val="accent1"/>
                </a:solidFill>
                <a:effectLst>
                  <a:outerShdw blurRad="38100" dist="25400" dir="5400000" algn="ctr" rotWithShape="0">
                    <a:srgbClr val="6E747A">
                      <a:alpha val="43000"/>
                    </a:srgbClr>
                  </a:outerShdw>
                </a:effectLst>
              </a:rPr>
              <a:t>Ưu điểm</a:t>
            </a:r>
            <a:endParaRPr lang="en-US" sz="2400" b="1">
              <a:solidFill>
                <a:schemeClr val="accent1"/>
              </a:solidFill>
              <a:effectLst>
                <a:outerShdw blurRad="38100" dist="25400" dir="5400000" algn="ctr" rotWithShape="0">
                  <a:srgbClr val="6E747A">
                    <a:alpha val="43000"/>
                  </a:srgbClr>
                </a:outerShdw>
              </a:effectLst>
            </a:endParaRPr>
          </a:p>
        </p:txBody>
      </p:sp>
      <p:sp>
        <p:nvSpPr>
          <p:cNvPr id="5" name="Text Box 4"/>
          <p:cNvSpPr txBox="1"/>
          <p:nvPr/>
        </p:nvSpPr>
        <p:spPr>
          <a:xfrm>
            <a:off x="742315" y="1548130"/>
            <a:ext cx="5493385" cy="3539490"/>
          </a:xfrm>
          <a:prstGeom prst="rect">
            <a:avLst/>
          </a:prstGeom>
          <a:noFill/>
        </p:spPr>
        <p:txBody>
          <a:bodyPr wrap="square" rtlCol="0">
            <a:noAutofit/>
          </a:bodyPr>
          <a:p>
            <a:pPr marL="342900" indent="-342900" algn="just">
              <a:lnSpc>
                <a:spcPct val="120000"/>
              </a:lnSpc>
              <a:spcBef>
                <a:spcPts val="0"/>
              </a:spcBef>
              <a:spcAft>
                <a:spcPts val="0"/>
              </a:spcAft>
              <a:buFont typeface="Arial" panose="020B0604020202020204" pitchFamily="34" charset="0"/>
              <a:buChar char="•"/>
            </a:pPr>
            <a:r>
              <a:rPr lang="en-US" sz="2200">
                <a:latin typeface="Times New Roman" panose="02020603050405020304" charset="0"/>
                <a:cs typeface="Times New Roman" panose="02020603050405020304" charset="0"/>
              </a:rPr>
              <a:t>Hỗ trợ nhiều kiến trúc vi điều khiển khác nhau, kích thước nhỏ gọn</a:t>
            </a:r>
            <a:endParaRPr lang="en-US" sz="2200">
              <a:latin typeface="Times New Roman" panose="02020603050405020304" charset="0"/>
              <a:cs typeface="Times New Roman" panose="02020603050405020304" charset="0"/>
            </a:endParaRPr>
          </a:p>
          <a:p>
            <a:pPr marL="342900" indent="-342900" algn="just">
              <a:lnSpc>
                <a:spcPct val="120000"/>
              </a:lnSpc>
              <a:spcBef>
                <a:spcPts val="0"/>
              </a:spcBef>
              <a:spcAft>
                <a:spcPts val="0"/>
              </a:spcAft>
              <a:buFont typeface="Arial" panose="020B0604020202020204" pitchFamily="34" charset="0"/>
              <a:buChar char="•"/>
            </a:pPr>
            <a:r>
              <a:rPr lang="en-US" sz="2200">
                <a:latin typeface="Times New Roman" panose="02020603050405020304" charset="0"/>
                <a:cs typeface="Times New Roman" panose="02020603050405020304" charset="0"/>
              </a:rPr>
              <a:t>Hỗ trợ đa nhiệm: FreeRTOS hỗ trợ việc tạo và quản lý nhiều task (nhiệm vụ) để thực hiện các tác vụ đồng thời</a:t>
            </a:r>
            <a:endParaRPr lang="en-US" sz="2200">
              <a:latin typeface="Times New Roman" panose="02020603050405020304" charset="0"/>
              <a:cs typeface="Times New Roman" panose="02020603050405020304" charset="0"/>
            </a:endParaRPr>
          </a:p>
          <a:p>
            <a:pPr marL="342900" indent="-342900" algn="just">
              <a:lnSpc>
                <a:spcPct val="120000"/>
              </a:lnSpc>
              <a:spcBef>
                <a:spcPts val="0"/>
              </a:spcBef>
              <a:spcAft>
                <a:spcPts val="0"/>
              </a:spcAft>
              <a:buFont typeface="Arial" panose="020B0604020202020204" pitchFamily="34" charset="0"/>
              <a:buChar char="•"/>
            </a:pPr>
            <a:r>
              <a:rPr lang="en-US" sz="2200">
                <a:latin typeface="Times New Roman" panose="02020603050405020304" charset="0"/>
                <a:cs typeface="Times New Roman" panose="02020603050405020304" charset="0"/>
              </a:rPr>
              <a:t>Hỗ trợ nhiều vi điều khiển: FreeRTOS có thể chạy trên nhiều loại vi điều khiển từ các nhà sản xuất khác nhau</a:t>
            </a:r>
            <a:endParaRPr lang="en-US" sz="2200">
              <a:latin typeface="Times New Roman" panose="02020603050405020304" charset="0"/>
              <a:cs typeface="Times New Roman" panose="02020603050405020304" charset="0"/>
            </a:endParaRPr>
          </a:p>
          <a:p>
            <a:pPr marL="342900" indent="-342900" algn="just">
              <a:lnSpc>
                <a:spcPct val="120000"/>
              </a:lnSpc>
              <a:spcBef>
                <a:spcPts val="0"/>
              </a:spcBef>
              <a:spcAft>
                <a:spcPts val="0"/>
              </a:spcAft>
              <a:buFont typeface="Arial" panose="020B0604020202020204" pitchFamily="34" charset="0"/>
              <a:buChar char="•"/>
            </a:pPr>
            <a:r>
              <a:rPr lang="en-US" sz="2200">
                <a:latin typeface="Times New Roman" panose="02020603050405020304" charset="0"/>
                <a:cs typeface="Times New Roman" panose="02020603050405020304" charset="0"/>
              </a:rPr>
              <a:t>Quản lý tài nguyên: đồng bộ hóa và trao đổi dữ liệu giữa các task một cách hiệu quả và an toàn</a:t>
            </a:r>
            <a:endParaRPr lang="en-US" sz="22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513" y="374650"/>
            <a:ext cx="3275012" cy="460375"/>
          </a:xfrm>
          <a:prstGeom prst="rect">
            <a:avLst/>
          </a:prstGeom>
          <a:noFill/>
          <a:ln w="9525">
            <a:noFill/>
          </a:ln>
        </p:spPr>
        <p:txBody>
          <a:bodyPr wrap="square" anchor="t" anchorCtr="0">
            <a:spAutoFit/>
          </a:bodyPr>
          <a:p>
            <a:r>
              <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2.Mô hình CNN</a:t>
            </a:r>
            <a:endPar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33" name="矩形 32"/>
          <p:cNvSpPr/>
          <p:nvPr/>
        </p:nvSpPr>
        <p:spPr>
          <a:xfrm rot="2678775">
            <a:off x="11491595" y="315913"/>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2"/>
          <p:cNvSpPr/>
          <p:nvPr/>
        </p:nvSpPr>
        <p:spPr>
          <a:xfrm rot="2678775">
            <a:off x="11908155" y="942340"/>
            <a:ext cx="269875" cy="24574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Text Box 4"/>
          <p:cNvSpPr txBox="1"/>
          <p:nvPr/>
        </p:nvSpPr>
        <p:spPr>
          <a:xfrm>
            <a:off x="601980" y="1405890"/>
            <a:ext cx="6136640" cy="3539490"/>
          </a:xfrm>
          <a:prstGeom prst="rect">
            <a:avLst/>
          </a:prstGeom>
          <a:noFill/>
        </p:spPr>
        <p:txBody>
          <a:bodyPr wrap="square" rtlCol="0">
            <a:noAutofit/>
          </a:bodyPr>
          <a:p>
            <a:pPr algn="just">
              <a:lnSpc>
                <a:spcPct val="120000"/>
              </a:lnSpc>
              <a:spcBef>
                <a:spcPts val="0"/>
              </a:spcBef>
              <a:spcAft>
                <a:spcPts val="0"/>
              </a:spcAft>
              <a:buFont typeface="Arial" panose="020B0604020202020204" pitchFamily="34" charset="0"/>
            </a:pPr>
            <a:r>
              <a:rPr lang="en-US" sz="2200">
                <a:latin typeface="Times New Roman" panose="02020603050405020304" charset="0"/>
                <a:cs typeface="Times New Roman" panose="02020603050405020304" charset="0"/>
              </a:rPr>
              <a:t>  CNN là một trong những mô hình học sâu tiên tiến giúp cho chúng ta xây dựng được những hệ thống xử lý thông minh, cho kết quả có độ chính xác cao.</a:t>
            </a:r>
            <a:endParaRPr lang="en-US" sz="2200">
              <a:latin typeface="Times New Roman" panose="02020603050405020304" charset="0"/>
              <a:cs typeface="Times New Roman" panose="02020603050405020304" charset="0"/>
            </a:endParaRPr>
          </a:p>
          <a:p>
            <a:pPr algn="just">
              <a:lnSpc>
                <a:spcPct val="120000"/>
              </a:lnSpc>
              <a:spcBef>
                <a:spcPts val="0"/>
              </a:spcBef>
              <a:spcAft>
                <a:spcPts val="0"/>
              </a:spcAft>
              <a:buFont typeface="Arial" panose="020B0604020202020204" pitchFamily="34" charset="0"/>
            </a:pPr>
            <a:r>
              <a:rPr lang="en-US" sz="2200">
                <a:latin typeface="Times New Roman" panose="02020603050405020304" charset="0"/>
                <a:cs typeface="Times New Roman" panose="02020603050405020304" charset="0"/>
              </a:rPr>
              <a:t>  Mô hình CNN như hình 1 có các layer liên kết được với nhau thông qua cơ chế tích chập (convolution). Layer tiếp theo là kết quả tích chập từ layer trước đó. Nhờ vậy, ta có được các kết nối cục bộ. Tính kết hợp cục bộ cho ta các cấp độ biểu diễn thông tin từ mức độ thấp đến mức độ cao và trừu tượng hơn thông qua tích chập (convolution) từ các bộ lọc.</a:t>
            </a:r>
            <a:endParaRPr lang="en-US" sz="2200">
              <a:latin typeface="Times New Roman" panose="02020603050405020304" charset="0"/>
              <a:cs typeface="Times New Roman" panose="02020603050405020304" charset="0"/>
            </a:endParaRPr>
          </a:p>
        </p:txBody>
      </p:sp>
      <p:sp>
        <p:nvSpPr>
          <p:cNvPr id="10" name="Text Box 9"/>
          <p:cNvSpPr txBox="1"/>
          <p:nvPr/>
        </p:nvSpPr>
        <p:spPr>
          <a:xfrm>
            <a:off x="678815" y="1021715"/>
            <a:ext cx="4064000" cy="460375"/>
          </a:xfrm>
          <a:prstGeom prst="rect">
            <a:avLst/>
          </a:prstGeom>
          <a:noFill/>
        </p:spPr>
        <p:txBody>
          <a:bodyPr wrap="square" rtlCol="0">
            <a:spAutoFit/>
          </a:bodyPr>
          <a:p>
            <a:r>
              <a:rPr lang="en-US" sz="2400" b="1">
                <a:solidFill>
                  <a:schemeClr val="accent1"/>
                </a:solidFill>
                <a:effectLst>
                  <a:outerShdw blurRad="38100" dist="25400" dir="5400000" algn="ctr" rotWithShape="0">
                    <a:srgbClr val="6E747A">
                      <a:alpha val="43000"/>
                    </a:srgbClr>
                  </a:outerShdw>
                </a:effectLst>
              </a:rPr>
              <a:t>Khái quát về CNN</a:t>
            </a:r>
            <a:endParaRPr lang="en-US" sz="2400" b="1">
              <a:solidFill>
                <a:schemeClr val="accent1"/>
              </a:solidFill>
              <a:effectLst>
                <a:outerShdw blurRad="38100" dist="25400" dir="5400000" algn="ctr" rotWithShape="0">
                  <a:srgbClr val="6E747A">
                    <a:alpha val="43000"/>
                  </a:srgbClr>
                </a:outerShdw>
              </a:effectLst>
            </a:endParaRPr>
          </a:p>
        </p:txBody>
      </p:sp>
      <p:pic>
        <p:nvPicPr>
          <p:cNvPr id="11" name="image7.png" descr="Thuật toán CNN là gì? Cấu trúc mạng Convolutional Neural Network | TopDev"/>
          <p:cNvPicPr preferRelativeResize="0"/>
          <p:nvPr/>
        </p:nvPicPr>
        <p:blipFill>
          <a:blip r:embed="rId1"/>
          <a:srcRect/>
          <a:stretch>
            <a:fillRect/>
          </a:stretch>
        </p:blipFill>
        <p:spPr>
          <a:xfrm>
            <a:off x="6737985" y="1405890"/>
            <a:ext cx="5454015" cy="37274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513" y="374650"/>
            <a:ext cx="3275012" cy="460375"/>
          </a:xfrm>
          <a:prstGeom prst="rect">
            <a:avLst/>
          </a:prstGeom>
          <a:noFill/>
          <a:ln w="9525">
            <a:noFill/>
          </a:ln>
        </p:spPr>
        <p:txBody>
          <a:bodyPr wrap="square" anchor="t" anchorCtr="0">
            <a:spAutoFit/>
          </a:bodyPr>
          <a:p>
            <a:r>
              <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2.Mô hình CNN</a:t>
            </a:r>
            <a:endPar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33" name="矩形 32"/>
          <p:cNvSpPr/>
          <p:nvPr/>
        </p:nvSpPr>
        <p:spPr>
          <a:xfrm rot="2678775">
            <a:off x="11491595" y="315913"/>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2"/>
          <p:cNvSpPr/>
          <p:nvPr/>
        </p:nvSpPr>
        <p:spPr>
          <a:xfrm rot="2678775">
            <a:off x="11908155" y="942340"/>
            <a:ext cx="269875" cy="24574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742315" y="1021715"/>
            <a:ext cx="4064000" cy="460375"/>
          </a:xfrm>
          <a:prstGeom prst="rect">
            <a:avLst/>
          </a:prstGeom>
          <a:noFill/>
        </p:spPr>
        <p:txBody>
          <a:bodyPr wrap="square" rtlCol="0">
            <a:spAutoFit/>
          </a:bodyPr>
          <a:p>
            <a:r>
              <a:rPr lang="en-US" sz="2400" b="1">
                <a:solidFill>
                  <a:schemeClr val="accent1"/>
                </a:solidFill>
                <a:effectLst>
                  <a:outerShdw blurRad="38100" dist="25400" dir="5400000" algn="ctr" rotWithShape="0">
                    <a:srgbClr val="6E747A">
                      <a:alpha val="43000"/>
                    </a:srgbClr>
                  </a:outerShdw>
                </a:effectLst>
              </a:rPr>
              <a:t>Cấu trúc mô hình CNN:</a:t>
            </a:r>
            <a:endParaRPr lang="en-US" sz="2400" b="1">
              <a:solidFill>
                <a:schemeClr val="accent1"/>
              </a:solidFill>
              <a:effectLst>
                <a:outerShdw blurRad="38100" dist="25400" dir="5400000" algn="ctr" rotWithShape="0">
                  <a:srgbClr val="6E747A">
                    <a:alpha val="43000"/>
                  </a:srgbClr>
                </a:outerShdw>
              </a:effectLst>
            </a:endParaRPr>
          </a:p>
        </p:txBody>
      </p:sp>
      <p:sp>
        <p:nvSpPr>
          <p:cNvPr id="5" name="Text Box 4"/>
          <p:cNvSpPr txBox="1"/>
          <p:nvPr/>
        </p:nvSpPr>
        <p:spPr>
          <a:xfrm>
            <a:off x="742315" y="1548130"/>
            <a:ext cx="5493385" cy="3539490"/>
          </a:xfrm>
          <a:prstGeom prst="rect">
            <a:avLst/>
          </a:prstGeom>
          <a:noFill/>
        </p:spPr>
        <p:txBody>
          <a:bodyPr wrap="square" rtlCol="0">
            <a:noAutofit/>
          </a:bodyPr>
          <a:p>
            <a:pPr algn="just">
              <a:lnSpc>
                <a:spcPct val="120000"/>
              </a:lnSpc>
              <a:spcBef>
                <a:spcPts val="0"/>
              </a:spcBef>
              <a:spcAft>
                <a:spcPts val="0"/>
              </a:spcAft>
              <a:buFont typeface="Arial" panose="020B0604020202020204" pitchFamily="34" charset="0"/>
            </a:pPr>
            <a:r>
              <a:rPr lang="en-US" sz="2200">
                <a:latin typeface="Times New Roman" panose="02020603050405020304" charset="0"/>
                <a:cs typeface="Calibri" panose="020F0502020204030204" pitchFamily="34" charset="0"/>
                <a:sym typeface="+mn-ea"/>
              </a:rPr>
              <a:t>Một CNN bao gồm các thành phần chính sau:</a:t>
            </a:r>
            <a:endParaRPr lang="en-US" sz="2200">
              <a:latin typeface="Times New Roman" panose="02020603050405020304" charset="0"/>
              <a:cs typeface="Calibri" panose="020F0502020204030204" pitchFamily="34" charset="0"/>
              <a:sym typeface="+mn-ea"/>
            </a:endParaRPr>
          </a:p>
          <a:p>
            <a:pPr algn="just">
              <a:lnSpc>
                <a:spcPct val="120000"/>
              </a:lnSpc>
              <a:spcBef>
                <a:spcPts val="0"/>
              </a:spcBef>
              <a:spcAft>
                <a:spcPts val="0"/>
              </a:spcAft>
              <a:buFont typeface="Arial" panose="020B0604020202020204" pitchFamily="34" charset="0"/>
            </a:pPr>
            <a:r>
              <a:rPr lang="en-US" sz="2200" b="1">
                <a:latin typeface="Times New Roman" panose="02020603050405020304" charset="0"/>
                <a:cs typeface="Calibri" panose="020F0502020204030204" pitchFamily="34" charset="0"/>
                <a:sym typeface="+mn-ea"/>
              </a:rPr>
              <a:t>1.Lớp Convolution</a:t>
            </a:r>
            <a:r>
              <a:rPr lang="en-US" sz="2200">
                <a:latin typeface="Times New Roman" panose="02020603050405020304" charset="0"/>
                <a:cs typeface="Calibri" panose="020F0502020204030204" pitchFamily="34" charset="0"/>
                <a:sym typeface="+mn-ea"/>
              </a:rPr>
              <a:t> (Convolutional Layer): Đây là phần quan trọng nhất của CNN. Lớp này sử dụng các bộ lọc (kernels) để thực hiện phép tích chập trên ảnh đầu vào. Mục tiêu là tìm ra các đặc trưng như cạnh, góc, và các đặc điểm nổi bật khác.</a:t>
            </a:r>
            <a:endParaRPr lang="en-US" sz="2200">
              <a:latin typeface="Times New Roman" panose="02020603050405020304" charset="0"/>
              <a:cs typeface="Calibri" panose="020F0502020204030204" pitchFamily="34" charset="0"/>
            </a:endParaRPr>
          </a:p>
          <a:p>
            <a:pPr algn="just">
              <a:lnSpc>
                <a:spcPct val="120000"/>
              </a:lnSpc>
              <a:spcBef>
                <a:spcPts val="0"/>
              </a:spcBef>
              <a:spcAft>
                <a:spcPts val="0"/>
              </a:spcAft>
              <a:buFont typeface="Arial" panose="020B0604020202020204" pitchFamily="34" charset="0"/>
            </a:pPr>
            <a:endParaRPr lang="en-US" sz="2200"/>
          </a:p>
        </p:txBody>
      </p:sp>
      <p:pic>
        <p:nvPicPr>
          <p:cNvPr id="9" name="Picture 8" descr="Convolutional-Neural-Networks-CNNs-and-Layer-Types"/>
          <p:cNvPicPr>
            <a:picLocks noChangeAspect="1"/>
          </p:cNvPicPr>
          <p:nvPr/>
        </p:nvPicPr>
        <p:blipFill>
          <a:blip r:embed="rId1"/>
          <a:stretch>
            <a:fillRect/>
          </a:stretch>
        </p:blipFill>
        <p:spPr>
          <a:xfrm>
            <a:off x="6856095" y="1783715"/>
            <a:ext cx="4762500" cy="30683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513" y="374650"/>
            <a:ext cx="3275012" cy="460375"/>
          </a:xfrm>
          <a:prstGeom prst="rect">
            <a:avLst/>
          </a:prstGeom>
          <a:noFill/>
          <a:ln w="9525">
            <a:noFill/>
          </a:ln>
        </p:spPr>
        <p:txBody>
          <a:bodyPr wrap="square" anchor="t" anchorCtr="0">
            <a:spAutoFit/>
          </a:bodyPr>
          <a:p>
            <a:r>
              <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2.Mô hình CNN</a:t>
            </a:r>
            <a:endPar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33" name="矩形 32"/>
          <p:cNvSpPr/>
          <p:nvPr/>
        </p:nvSpPr>
        <p:spPr>
          <a:xfrm rot="2678775">
            <a:off x="11491595" y="315913"/>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2"/>
          <p:cNvSpPr/>
          <p:nvPr/>
        </p:nvSpPr>
        <p:spPr>
          <a:xfrm rot="2678775">
            <a:off x="11908155" y="942340"/>
            <a:ext cx="269875" cy="24574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742315" y="951865"/>
            <a:ext cx="4064000" cy="460375"/>
          </a:xfrm>
          <a:prstGeom prst="rect">
            <a:avLst/>
          </a:prstGeom>
          <a:noFill/>
        </p:spPr>
        <p:txBody>
          <a:bodyPr wrap="square" rtlCol="0">
            <a:spAutoFit/>
          </a:bodyPr>
          <a:p>
            <a:r>
              <a:rPr lang="en-US" sz="2400" b="1">
                <a:solidFill>
                  <a:schemeClr val="accent1"/>
                </a:solidFill>
                <a:effectLst>
                  <a:outerShdw blurRad="38100" dist="25400" dir="5400000" algn="ctr" rotWithShape="0">
                    <a:srgbClr val="6E747A">
                      <a:alpha val="43000"/>
                    </a:srgbClr>
                  </a:outerShdw>
                </a:effectLst>
                <a:sym typeface="+mn-ea"/>
              </a:rPr>
              <a:t>Cấu trúc mô hình CNN:</a:t>
            </a:r>
            <a:endParaRPr lang="en-US" sz="2400" b="1">
              <a:solidFill>
                <a:schemeClr val="accent1"/>
              </a:solidFill>
              <a:effectLst>
                <a:outerShdw blurRad="38100" dist="25400" dir="5400000" algn="ctr" rotWithShape="0">
                  <a:srgbClr val="6E747A">
                    <a:alpha val="43000"/>
                  </a:srgbClr>
                </a:outerShdw>
              </a:effectLst>
            </a:endParaRPr>
          </a:p>
        </p:txBody>
      </p:sp>
      <p:sp>
        <p:nvSpPr>
          <p:cNvPr id="9" name="Text Box 8"/>
          <p:cNvSpPr txBox="1"/>
          <p:nvPr/>
        </p:nvSpPr>
        <p:spPr>
          <a:xfrm>
            <a:off x="742315" y="1264285"/>
            <a:ext cx="2216150" cy="491490"/>
          </a:xfrm>
          <a:prstGeom prst="rect">
            <a:avLst/>
          </a:prstGeom>
          <a:noFill/>
        </p:spPr>
        <p:txBody>
          <a:bodyPr wrap="square" rtlCol="0">
            <a:noAutofit/>
          </a:bodyPr>
          <a:p>
            <a:pPr marL="228600" indent="-228600" algn="just">
              <a:lnSpc>
                <a:spcPct val="150000"/>
              </a:lnSpc>
            </a:pPr>
            <a:r>
              <a:rPr lang="en-US" sz="2200" b="1">
                <a:latin typeface="Times New Roman" panose="02020603050405020304" charset="0"/>
                <a:cs typeface="Calibri" panose="020F0502020204030204" pitchFamily="34" charset="0"/>
                <a:sym typeface="+mn-ea"/>
              </a:rPr>
              <a:t>2.Lớp Pooling</a:t>
            </a:r>
            <a:r>
              <a:rPr lang="en-US" sz="2200">
                <a:latin typeface="Times New Roman" panose="02020603050405020304" charset="0"/>
                <a:cs typeface="Calibri" panose="020F0502020204030204" pitchFamily="34" charset="0"/>
                <a:sym typeface="+mn-ea"/>
              </a:rPr>
              <a:t> :</a:t>
            </a:r>
            <a:endParaRPr lang="en-US" sz="2200">
              <a:latin typeface="Times New Roman" panose="02020603050405020304" charset="0"/>
              <a:cs typeface="Calibri" panose="020F0502020204030204" pitchFamily="34" charset="0"/>
              <a:sym typeface="+mn-ea"/>
            </a:endParaRPr>
          </a:p>
          <a:p>
            <a:pPr marL="228600" indent="-228600" algn="just">
              <a:lnSpc>
                <a:spcPct val="150000"/>
              </a:lnSpc>
            </a:pPr>
            <a:r>
              <a:rPr lang="en-US" sz="2200">
                <a:latin typeface="Times New Roman" panose="02020603050405020304" charset="0"/>
                <a:cs typeface="Calibri" panose="020F0502020204030204" pitchFamily="34" charset="0"/>
                <a:sym typeface="+mn-ea"/>
              </a:rPr>
              <a:t> </a:t>
            </a:r>
            <a:endParaRPr lang="en-US" sz="2200"/>
          </a:p>
        </p:txBody>
      </p:sp>
      <p:pic>
        <p:nvPicPr>
          <p:cNvPr id="10" name="Picture 9" descr="371514145_347267001125385_6360109504639633319_n"/>
          <p:cNvPicPr>
            <a:picLocks noChangeAspect="1"/>
          </p:cNvPicPr>
          <p:nvPr/>
        </p:nvPicPr>
        <p:blipFill>
          <a:blip r:embed="rId1"/>
          <a:stretch>
            <a:fillRect/>
          </a:stretch>
        </p:blipFill>
        <p:spPr>
          <a:xfrm>
            <a:off x="7776845" y="1361440"/>
            <a:ext cx="3394075" cy="4031615"/>
          </a:xfrm>
          <a:prstGeom prst="rect">
            <a:avLst/>
          </a:prstGeom>
        </p:spPr>
      </p:pic>
      <p:sp>
        <p:nvSpPr>
          <p:cNvPr id="13" name="Text Box 12"/>
          <p:cNvSpPr txBox="1"/>
          <p:nvPr/>
        </p:nvSpPr>
        <p:spPr>
          <a:xfrm>
            <a:off x="922020" y="1863090"/>
            <a:ext cx="6291580" cy="1125855"/>
          </a:xfrm>
          <a:prstGeom prst="rect">
            <a:avLst/>
          </a:prstGeom>
          <a:noFill/>
        </p:spPr>
        <p:txBody>
          <a:bodyPr wrap="square" rtlCol="0">
            <a:noAutofit/>
          </a:bodyPr>
          <a:p>
            <a:pPr algn="just"/>
            <a:r>
              <a:rPr lang="en-US" sz="2200">
                <a:latin typeface="Times New Roman" panose="02020603050405020304" charset="0"/>
                <a:cs typeface="Times New Roman" panose="02020603050405020304" charset="0"/>
              </a:rPr>
              <a:t>Tầng này iúp giảm kích thước của đầu ra từ lớp Convolution trước đó và giữ lại các đặc trưng quan trọng</a:t>
            </a:r>
            <a:endParaRPr lang="en-US" sz="2200">
              <a:latin typeface="Times New Roman" panose="02020603050405020304" charset="0"/>
              <a:cs typeface="Times New Roman" panose="02020603050405020304" charset="0"/>
            </a:endParaRPr>
          </a:p>
          <a:p>
            <a:pPr algn="just"/>
            <a:endParaRPr lang="en-US" sz="2200">
              <a:latin typeface="Times New Roman" panose="02020603050405020304" charset="0"/>
              <a:cs typeface="Times New Roman" panose="02020603050405020304" charset="0"/>
            </a:endParaRPr>
          </a:p>
          <a:p>
            <a:endParaRPr lang="en-US" sz="2200">
              <a:latin typeface="Times New Roman" panose="02020603050405020304" charset="0"/>
              <a:cs typeface="Times New Roman" panose="02020603050405020304" charset="0"/>
            </a:endParaRPr>
          </a:p>
        </p:txBody>
      </p:sp>
      <p:sp>
        <p:nvSpPr>
          <p:cNvPr id="14" name="Text Box 13"/>
          <p:cNvSpPr txBox="1"/>
          <p:nvPr/>
        </p:nvSpPr>
        <p:spPr>
          <a:xfrm>
            <a:off x="922020" y="2988945"/>
            <a:ext cx="6185535" cy="3138170"/>
          </a:xfrm>
          <a:prstGeom prst="rect">
            <a:avLst/>
          </a:prstGeom>
          <a:noFill/>
        </p:spPr>
        <p:txBody>
          <a:bodyPr wrap="square" rtlCol="0">
            <a:spAutoFit/>
          </a:bodyPr>
          <a:p>
            <a:r>
              <a:rPr lang="en-US" sz="2200">
                <a:latin typeface="Times New Roman" panose="02020603050405020304" charset="0"/>
                <a:cs typeface="Times New Roman" panose="02020603050405020304" charset="0"/>
                <a:sym typeface="+mn-ea"/>
              </a:rPr>
              <a:t>Gồm có 2 loại pooling chính :</a:t>
            </a:r>
            <a:endParaRPr lang="en-US" sz="2200">
              <a:latin typeface="Times New Roman" panose="02020603050405020304" charset="0"/>
              <a:cs typeface="Times New Roman" panose="02020603050405020304" charset="0"/>
            </a:endParaRPr>
          </a:p>
          <a:p>
            <a:pPr algn="just"/>
            <a:r>
              <a:rPr lang="en-US" sz="2200">
                <a:latin typeface="Times New Roman" panose="02020603050405020304" charset="0"/>
                <a:cs typeface="Times New Roman" panose="02020603050405020304" charset="0"/>
                <a:sym typeface="+mn-ea"/>
              </a:rPr>
              <a:t>-Max Pooling: Từng phép pooling chọn giá trị lớn nhất trong khu vực mà nó đang được áp dụng. Điều này giúp giữ lại thông tin quan trọng về đặc trưng nổi bật trong khu vực đó. (Là phép pooling phổ biến nhất)</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sym typeface="+mn-ea"/>
              </a:rPr>
              <a:t>-Average Pooling: Từng phép pooling tính trung bình các giá trị trong khu vực mà nó đang được áp dụng. </a:t>
            </a:r>
            <a:endParaRPr lang="en-US" sz="2200">
              <a:latin typeface="Times New Roman" panose="02020603050405020304" charset="0"/>
              <a:cs typeface="Times New Roman" panose="02020603050405020304" charset="0"/>
            </a:endParaRPr>
          </a:p>
          <a:p>
            <a:endParaRPr lang="en-US" sz="2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513" y="374650"/>
            <a:ext cx="3275012" cy="460375"/>
          </a:xfrm>
          <a:prstGeom prst="rect">
            <a:avLst/>
          </a:prstGeom>
          <a:noFill/>
          <a:ln w="9525">
            <a:noFill/>
          </a:ln>
        </p:spPr>
        <p:txBody>
          <a:bodyPr wrap="square" anchor="t" anchorCtr="0">
            <a:spAutoFit/>
          </a:bodyPr>
          <a:p>
            <a:r>
              <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2.Mô hình CNN</a:t>
            </a:r>
            <a:endPar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33" name="矩形 32"/>
          <p:cNvSpPr/>
          <p:nvPr/>
        </p:nvSpPr>
        <p:spPr>
          <a:xfrm rot="2678775">
            <a:off x="11491595" y="315913"/>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2"/>
          <p:cNvSpPr/>
          <p:nvPr/>
        </p:nvSpPr>
        <p:spPr>
          <a:xfrm rot="2678775">
            <a:off x="11908155" y="942340"/>
            <a:ext cx="269875" cy="24574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742315" y="951865"/>
            <a:ext cx="4064000" cy="460375"/>
          </a:xfrm>
          <a:prstGeom prst="rect">
            <a:avLst/>
          </a:prstGeom>
          <a:noFill/>
        </p:spPr>
        <p:txBody>
          <a:bodyPr wrap="square" rtlCol="0">
            <a:spAutoFit/>
          </a:bodyPr>
          <a:p>
            <a:r>
              <a:rPr lang="en-US" sz="2400" b="1">
                <a:solidFill>
                  <a:schemeClr val="accent1"/>
                </a:solidFill>
                <a:effectLst>
                  <a:outerShdw blurRad="38100" dist="25400" dir="5400000" algn="ctr" rotWithShape="0">
                    <a:srgbClr val="6E747A">
                      <a:alpha val="43000"/>
                    </a:srgbClr>
                  </a:outerShdw>
                </a:effectLst>
                <a:sym typeface="+mn-ea"/>
              </a:rPr>
              <a:t>Cấu trúc mô hình CNN:</a:t>
            </a:r>
            <a:endParaRPr lang="en-US" sz="2400" b="1">
              <a:solidFill>
                <a:schemeClr val="accent1"/>
              </a:solidFill>
              <a:effectLst>
                <a:outerShdw blurRad="38100" dist="25400" dir="5400000" algn="ctr" rotWithShape="0">
                  <a:srgbClr val="6E747A">
                    <a:alpha val="43000"/>
                  </a:srgbClr>
                </a:outerShdw>
              </a:effectLst>
            </a:endParaRPr>
          </a:p>
        </p:txBody>
      </p:sp>
      <p:sp>
        <p:nvSpPr>
          <p:cNvPr id="9" name="Text Box 8"/>
          <p:cNvSpPr txBox="1"/>
          <p:nvPr/>
        </p:nvSpPr>
        <p:spPr>
          <a:xfrm>
            <a:off x="742315" y="1264285"/>
            <a:ext cx="3170555" cy="491490"/>
          </a:xfrm>
          <a:prstGeom prst="rect">
            <a:avLst/>
          </a:prstGeom>
          <a:noFill/>
        </p:spPr>
        <p:txBody>
          <a:bodyPr wrap="square" rtlCol="0">
            <a:noAutofit/>
          </a:bodyPr>
          <a:p>
            <a:pPr marL="228600" indent="-228600" algn="just">
              <a:lnSpc>
                <a:spcPct val="150000"/>
              </a:lnSpc>
            </a:pPr>
            <a:r>
              <a:rPr lang="en-US" sz="2200" b="1">
                <a:latin typeface="Times New Roman" panose="02020603050405020304" charset="0"/>
                <a:cs typeface="Calibri" panose="020F0502020204030204" pitchFamily="34" charset="0"/>
                <a:sym typeface="+mn-ea"/>
              </a:rPr>
              <a:t>3.Lớp Fully Connect</a:t>
            </a:r>
            <a:r>
              <a:rPr lang="en-US" sz="2200">
                <a:latin typeface="Times New Roman" panose="02020603050405020304" charset="0"/>
                <a:cs typeface="Calibri" panose="020F0502020204030204" pitchFamily="34" charset="0"/>
                <a:sym typeface="+mn-ea"/>
              </a:rPr>
              <a:t>:</a:t>
            </a:r>
            <a:endParaRPr lang="en-US" sz="2200">
              <a:latin typeface="Times New Roman" panose="02020603050405020304" charset="0"/>
              <a:cs typeface="Calibri" panose="020F0502020204030204" pitchFamily="34" charset="0"/>
              <a:sym typeface="+mn-ea"/>
            </a:endParaRPr>
          </a:p>
          <a:p>
            <a:pPr marL="228600" indent="-228600" algn="just">
              <a:lnSpc>
                <a:spcPct val="150000"/>
              </a:lnSpc>
            </a:pPr>
            <a:r>
              <a:rPr lang="en-US" sz="2200">
                <a:latin typeface="Times New Roman" panose="02020603050405020304" charset="0"/>
                <a:cs typeface="Calibri" panose="020F0502020204030204" pitchFamily="34" charset="0"/>
                <a:sym typeface="+mn-ea"/>
              </a:rPr>
              <a:t> </a:t>
            </a:r>
            <a:endParaRPr lang="en-US" sz="2200"/>
          </a:p>
        </p:txBody>
      </p:sp>
      <p:sp>
        <p:nvSpPr>
          <p:cNvPr id="5" name="Text Box 4"/>
          <p:cNvSpPr txBox="1"/>
          <p:nvPr/>
        </p:nvSpPr>
        <p:spPr>
          <a:xfrm>
            <a:off x="911860" y="2031365"/>
            <a:ext cx="4371340" cy="1783715"/>
          </a:xfrm>
          <a:prstGeom prst="rect">
            <a:avLst/>
          </a:prstGeom>
          <a:noFill/>
        </p:spPr>
        <p:txBody>
          <a:bodyPr wrap="square" rtlCol="0">
            <a:spAutoFit/>
          </a:bodyPr>
          <a:p>
            <a:pPr algn="just"/>
            <a:r>
              <a:rPr lang="en-US" sz="2200">
                <a:latin typeface="Times New Roman" panose="02020603050405020304" charset="0"/>
                <a:cs typeface="Times New Roman" panose="02020603050405020304" charset="0"/>
              </a:rPr>
              <a:t>Lớp này kết nối tất cả các nơ-ron từ lớp trước đó với mỗi nơ-ron trong lớp hiện tại, thường được sử dụng ở cuối mạng CNN để thực hiện phân loại.</a:t>
            </a:r>
            <a:endParaRPr lang="en-US" sz="2200">
              <a:latin typeface="Times New Roman" panose="02020603050405020304" charset="0"/>
              <a:cs typeface="Times New Roman" panose="02020603050405020304" charset="0"/>
            </a:endParaRPr>
          </a:p>
        </p:txBody>
      </p:sp>
      <p:pic>
        <p:nvPicPr>
          <p:cNvPr id="12" name="image8.png" descr="Neural Networks: Difference Between Conv and FC Layers | Baeldung on  Computer Science"/>
          <p:cNvPicPr preferRelativeResize="0"/>
          <p:nvPr/>
        </p:nvPicPr>
        <p:blipFill>
          <a:blip r:embed="rId1"/>
          <a:srcRect/>
          <a:stretch>
            <a:fillRect/>
          </a:stretch>
        </p:blipFill>
        <p:spPr>
          <a:xfrm>
            <a:off x="5882005" y="1151255"/>
            <a:ext cx="4321810" cy="37496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rot="2615960">
            <a:off x="4707255" y="1287780"/>
            <a:ext cx="3479165" cy="356298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矩形 32"/>
          <p:cNvSpPr/>
          <p:nvPr/>
        </p:nvSpPr>
        <p:spPr>
          <a:xfrm rot="2678775">
            <a:off x="2905125" y="2197100"/>
            <a:ext cx="469900" cy="471488"/>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矩形 33"/>
          <p:cNvSpPr/>
          <p:nvPr/>
        </p:nvSpPr>
        <p:spPr>
          <a:xfrm rot="2678775">
            <a:off x="9002395" y="2365058"/>
            <a:ext cx="331788" cy="331788"/>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5" name="矩形 34"/>
          <p:cNvSpPr/>
          <p:nvPr/>
        </p:nvSpPr>
        <p:spPr>
          <a:xfrm rot="2678775">
            <a:off x="3632200" y="3473450"/>
            <a:ext cx="393700" cy="392113"/>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矩形 35"/>
          <p:cNvSpPr/>
          <p:nvPr/>
        </p:nvSpPr>
        <p:spPr>
          <a:xfrm rot="2678775">
            <a:off x="4800600" y="1087755"/>
            <a:ext cx="393700" cy="393700"/>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矩形 36"/>
          <p:cNvSpPr/>
          <p:nvPr/>
        </p:nvSpPr>
        <p:spPr>
          <a:xfrm rot="2678775">
            <a:off x="7728585" y="1003935"/>
            <a:ext cx="717550" cy="719138"/>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8" name="矩形 37"/>
          <p:cNvSpPr/>
          <p:nvPr/>
        </p:nvSpPr>
        <p:spPr>
          <a:xfrm rot="2678775">
            <a:off x="3009900" y="5372100"/>
            <a:ext cx="512763" cy="512763"/>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矩形 39"/>
          <p:cNvSpPr/>
          <p:nvPr/>
        </p:nvSpPr>
        <p:spPr>
          <a:xfrm rot="2678775">
            <a:off x="9132888" y="3998913"/>
            <a:ext cx="1397000" cy="1397000"/>
          </a:xfrm>
          <a:prstGeom prst="rect">
            <a:avLst/>
          </a:prstGeom>
          <a:solidFill>
            <a:srgbClr val="72C8D5">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矩形 38"/>
          <p:cNvSpPr/>
          <p:nvPr/>
        </p:nvSpPr>
        <p:spPr>
          <a:xfrm rot="2678775">
            <a:off x="10215563" y="3971925"/>
            <a:ext cx="601663" cy="601663"/>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矩形 27"/>
          <p:cNvSpPr/>
          <p:nvPr/>
        </p:nvSpPr>
        <p:spPr>
          <a:xfrm rot="2678775">
            <a:off x="4435475" y="4784725"/>
            <a:ext cx="512763" cy="512763"/>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28"/>
          <p:cNvSpPr/>
          <p:nvPr/>
        </p:nvSpPr>
        <p:spPr>
          <a:xfrm rot="2678775">
            <a:off x="7405688" y="4562475"/>
            <a:ext cx="436563" cy="436563"/>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6163" name="组合 14"/>
          <p:cNvGrpSpPr/>
          <p:nvPr/>
        </p:nvGrpSpPr>
        <p:grpSpPr>
          <a:xfrm>
            <a:off x="5555298" y="1871345"/>
            <a:ext cx="2152650" cy="1703070"/>
            <a:chOff x="5774221" y="1907724"/>
            <a:chExt cx="2152630" cy="1703462"/>
          </a:xfrm>
        </p:grpSpPr>
        <p:sp>
          <p:nvSpPr>
            <p:cNvPr id="6164" name="文本框 2"/>
            <p:cNvSpPr txBox="1"/>
            <p:nvPr/>
          </p:nvSpPr>
          <p:spPr>
            <a:xfrm>
              <a:off x="6147438" y="1907724"/>
              <a:ext cx="1037406" cy="1107060"/>
            </a:xfrm>
            <a:prstGeom prst="rect">
              <a:avLst/>
            </a:prstGeom>
            <a:noFill/>
            <a:ln w="9525">
              <a:noFill/>
            </a:ln>
          </p:spPr>
          <p:txBody>
            <a:bodyPr anchor="t" anchorCtr="0">
              <a:spAutoFit/>
            </a:bodyPr>
            <a:p>
              <a:r>
                <a:rPr lang="en-US" altLang="zh-CN" sz="6600" b="1" dirty="0">
                  <a:ln>
                    <a:noFill/>
                  </a:ln>
                  <a:solidFill>
                    <a:schemeClr val="bg1"/>
                  </a:solidFill>
                  <a:latin typeface="Calibri" panose="020F0502020204030204" pitchFamily="34" charset="0"/>
                  <a:ea typeface="SimSun" panose="02010600030101010101" pitchFamily="2" charset="-122"/>
                </a:rPr>
                <a:t>03</a:t>
              </a:r>
              <a:endParaRPr lang="en-US" altLang="zh-CN" sz="6600" b="1" dirty="0">
                <a:ln>
                  <a:noFill/>
                </a:ln>
                <a:solidFill>
                  <a:schemeClr val="bg1"/>
                </a:solidFill>
                <a:latin typeface="Calibri" panose="020F0502020204030204" pitchFamily="34" charset="0"/>
                <a:ea typeface="SimSun" panose="02010600030101010101" pitchFamily="2" charset="-122"/>
              </a:endParaRPr>
            </a:p>
          </p:txBody>
        </p:sp>
        <p:cxnSp>
          <p:nvCxnSpPr>
            <p:cNvPr id="13" name="直接连接符 12"/>
            <p:cNvCxnSpPr/>
            <p:nvPr/>
          </p:nvCxnSpPr>
          <p:spPr>
            <a:xfrm>
              <a:off x="5977121" y="2958962"/>
              <a:ext cx="15569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66" name="文本框 40"/>
            <p:cNvSpPr txBox="1"/>
            <p:nvPr/>
          </p:nvSpPr>
          <p:spPr>
            <a:xfrm>
              <a:off x="5774221" y="3089096"/>
              <a:ext cx="2152630" cy="522090"/>
            </a:xfrm>
            <a:prstGeom prst="rect">
              <a:avLst/>
            </a:prstGeom>
            <a:noFill/>
            <a:ln w="9525">
              <a:noFill/>
            </a:ln>
          </p:spPr>
          <p:txBody>
            <a:bodyPr wrap="square" anchor="t" anchorCtr="0">
              <a:spAutoFit/>
              <a:scene3d>
                <a:camera prst="orthographicFront"/>
                <a:lightRig rig="threePt" dir="t"/>
              </a:scene3d>
            </a:bodyPr>
            <a:p>
              <a:r>
                <a:rPr lang="en-US" altLang="zh-CN" sz="2800" b="1" dirty="0">
                  <a:ln w="9525">
                    <a:noFill/>
                    <a:prstDash val="solid"/>
                  </a:ln>
                  <a:solidFill>
                    <a:schemeClr val="bg1"/>
                  </a:solidFill>
                  <a:effectLst>
                    <a:outerShdw blurRad="12700" dist="38100" dir="2700000" algn="tl" rotWithShape="0">
                      <a:schemeClr val="bg1">
                        <a:lumMod val="50000"/>
                      </a:schemeClr>
                    </a:outerShdw>
                  </a:effectLst>
                  <a:latin typeface="Microsoft YaHei" panose="020B0503020204020204" pitchFamily="34" charset="-122"/>
                  <a:ea typeface="Microsoft YaHei" panose="020B0503020204020204" pitchFamily="34" charset="-122"/>
                </a:rPr>
                <a:t>Triển khai</a:t>
              </a:r>
              <a:endParaRPr lang="en-US" altLang="zh-CN" sz="2800" b="1" dirty="0">
                <a:ln w="9525">
                  <a:noFill/>
                  <a:prstDash val="solid"/>
                </a:ln>
                <a:solidFill>
                  <a:schemeClr val="bg1"/>
                </a:solidFill>
                <a:effectLst>
                  <a:outerShdw blurRad="12700" dist="38100" dir="2700000" algn="tl" rotWithShape="0">
                    <a:schemeClr val="bg1">
                      <a:lumMod val="50000"/>
                    </a:schemeClr>
                  </a:outerShdw>
                </a:effectLst>
                <a:latin typeface="Microsoft YaHei" panose="020B0503020204020204" pitchFamily="34" charset="-122"/>
                <a:ea typeface="Microsoft YaHei" panose="020B0503020204020204" pitchFamily="34" charset="-122"/>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513" y="374650"/>
            <a:ext cx="3275012" cy="460375"/>
          </a:xfrm>
          <a:prstGeom prst="rect">
            <a:avLst/>
          </a:prstGeom>
          <a:noFill/>
          <a:ln w="9525">
            <a:noFill/>
          </a:ln>
        </p:spPr>
        <p:txBody>
          <a:bodyPr wrap="square" anchor="t" anchorCtr="0">
            <a:spAutoFit/>
          </a:bodyPr>
          <a:p>
            <a:r>
              <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1.Sơ đồ hoạt động </a:t>
            </a:r>
            <a:endPar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33" name="矩形 32"/>
          <p:cNvSpPr/>
          <p:nvPr/>
        </p:nvSpPr>
        <p:spPr>
          <a:xfrm rot="2678775">
            <a:off x="11491595" y="315913"/>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2"/>
          <p:cNvSpPr/>
          <p:nvPr/>
        </p:nvSpPr>
        <p:spPr>
          <a:xfrm rot="2678775">
            <a:off x="11908155" y="942340"/>
            <a:ext cx="269875" cy="24574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931171082" name="Picture 1" descr="Không có mô tả."/>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6248400" y="374650"/>
            <a:ext cx="5743575" cy="5751830"/>
          </a:xfrm>
          <a:prstGeom prst="rect">
            <a:avLst/>
          </a:prstGeom>
          <a:noFill/>
          <a:ln>
            <a:noFill/>
          </a:ln>
        </p:spPr>
      </p:pic>
      <p:sp>
        <p:nvSpPr>
          <p:cNvPr id="3" name="Text Box 2"/>
          <p:cNvSpPr txBox="1"/>
          <p:nvPr/>
        </p:nvSpPr>
        <p:spPr>
          <a:xfrm>
            <a:off x="823595" y="2090420"/>
            <a:ext cx="6149975" cy="2677795"/>
          </a:xfrm>
          <a:prstGeom prst="rect">
            <a:avLst/>
          </a:prstGeom>
          <a:noFill/>
        </p:spPr>
        <p:txBody>
          <a:bodyPr wrap="square" rtlCol="0">
            <a:noAutofit/>
          </a:bodyPr>
          <a:p>
            <a:pPr marL="285750" indent="-285750" algn="just">
              <a:lnSpc>
                <a:spcPct val="120000"/>
              </a:lnSpc>
              <a:spcBef>
                <a:spcPts val="0"/>
              </a:spcBef>
              <a:spcAft>
                <a:spcPts val="0"/>
              </a:spcAft>
              <a:buFont typeface="Arial" panose="020B0604020202020204" pitchFamily="34" charset="0"/>
              <a:buChar char="•"/>
            </a:pPr>
            <a:r>
              <a:rPr lang="en-US" sz="1800">
                <a:latin typeface="Times New Roman" panose="02020603050405020304" charset="0"/>
                <a:cs typeface="Times New Roman" panose="02020603050405020304" charset="0"/>
              </a:rPr>
              <a:t>Task 1 có nhiệm vụ khởi động lại camera, tiền xử lý hình ảnh, và đưa vào model CNN sau đó gán giá trị dự đoán ra biến output. được thực hiện lặp đi lặp lại.</a:t>
            </a:r>
            <a:endParaRPr lang="en-US" sz="1800">
              <a:latin typeface="Times New Roman" panose="02020603050405020304" charset="0"/>
              <a:cs typeface="Times New Roman" panose="02020603050405020304" charset="0"/>
            </a:endParaRPr>
          </a:p>
          <a:p>
            <a:pPr marL="285750" indent="-285750" algn="just">
              <a:lnSpc>
                <a:spcPct val="120000"/>
              </a:lnSpc>
              <a:spcBef>
                <a:spcPts val="0"/>
              </a:spcBef>
              <a:spcAft>
                <a:spcPts val="0"/>
              </a:spcAft>
              <a:buFont typeface="Arial" panose="020B0604020202020204" pitchFamily="34" charset="0"/>
              <a:buChar char="•"/>
            </a:pPr>
            <a:r>
              <a:rPr lang="en-US" sz="1800">
                <a:latin typeface="Times New Roman" panose="02020603050405020304" charset="0"/>
                <a:cs typeface="Times New Roman" panose="02020603050405020304" charset="0"/>
              </a:rPr>
              <a:t>Task 2: có nhiệm vụ chọn ra class có tỉ lệ chính xác cao nhất nếu kết quả lớn hơn giá trị mặc định thì sẽ gửi kết quả về các ứng dụng thông qua biến server. Quá trình này diễn ra liên tục</a:t>
            </a:r>
            <a:endParaRPr lang="en-US" sz="1800">
              <a:latin typeface="Times New Roman" panose="02020603050405020304" charset="0"/>
              <a:cs typeface="Times New Roman" panose="02020603050405020304" charset="0"/>
            </a:endParaRPr>
          </a:p>
          <a:p>
            <a:pPr marL="285750" indent="-285750" algn="just">
              <a:lnSpc>
                <a:spcPct val="120000"/>
              </a:lnSpc>
              <a:spcBef>
                <a:spcPts val="0"/>
              </a:spcBef>
              <a:spcAft>
                <a:spcPts val="0"/>
              </a:spcAft>
              <a:buFont typeface="Arial" panose="020B0604020202020204" pitchFamily="34" charset="0"/>
              <a:buChar char="•"/>
            </a:pPr>
            <a:r>
              <a:rPr lang="en-US" sz="1800">
                <a:latin typeface="Times New Roman" panose="02020603050405020304" charset="0"/>
                <a:cs typeface="Times New Roman" panose="02020603050405020304" charset="0"/>
              </a:rPr>
              <a:t>Task 3: có nhiệm vụ chạy server để hỗ trợ dịch vụ gửi kết quả ở task 2. Quá trình này diễn ra liên tục.</a:t>
            </a:r>
            <a:endParaRPr lang="en-US" sz="1800">
              <a:latin typeface="Times New Roman" panose="02020603050405020304" charset="0"/>
              <a:cs typeface="Times New Roman" panose="02020603050405020304" charset="0"/>
            </a:endParaRPr>
          </a:p>
          <a:p>
            <a:pPr algn="just">
              <a:lnSpc>
                <a:spcPct val="120000"/>
              </a:lnSpc>
              <a:spcBef>
                <a:spcPts val="0"/>
              </a:spcBef>
              <a:spcAft>
                <a:spcPts val="0"/>
              </a:spcAft>
            </a:pPr>
            <a:r>
              <a:rPr lang="en-US" sz="1800">
                <a:latin typeface="Times New Roman" panose="02020603050405020304" charset="0"/>
                <a:cs typeface="Times New Roman" panose="02020603050405020304" charset="0"/>
              </a:rPr>
              <a:t></a:t>
            </a:r>
            <a:endParaRPr lang="en-US" sz="1800">
              <a:latin typeface="Times New Roman" panose="02020603050405020304" charset="0"/>
              <a:cs typeface="Times New Roman" panose="02020603050405020304" charset="0"/>
            </a:endParaRPr>
          </a:p>
        </p:txBody>
      </p:sp>
      <p:sp>
        <p:nvSpPr>
          <p:cNvPr id="5" name="Text Box 4"/>
          <p:cNvSpPr txBox="1"/>
          <p:nvPr/>
        </p:nvSpPr>
        <p:spPr>
          <a:xfrm>
            <a:off x="601980" y="1024890"/>
            <a:ext cx="5493385" cy="1364615"/>
          </a:xfrm>
          <a:prstGeom prst="rect">
            <a:avLst/>
          </a:prstGeom>
          <a:noFill/>
        </p:spPr>
        <p:txBody>
          <a:bodyPr wrap="square" rtlCol="0">
            <a:spAutoFit/>
          </a:bodyPr>
          <a:p>
            <a:pPr algn="just">
              <a:lnSpc>
                <a:spcPct val="120000"/>
              </a:lnSpc>
              <a:spcBef>
                <a:spcPts val="0"/>
              </a:spcBef>
              <a:spcAft>
                <a:spcPts val="0"/>
              </a:spcAft>
            </a:pPr>
            <a:r>
              <a:rPr lang="en-US">
                <a:latin typeface="Times New Roman" panose="02020603050405020304" charset="0"/>
                <a:cs typeface="Times New Roman" panose="02020603050405020304" charset="0"/>
                <a:sym typeface="+mn-ea"/>
              </a:rPr>
              <a:t>Mô tả hoạt động:</a:t>
            </a:r>
            <a:endParaRPr lang="en-US">
              <a:latin typeface="Times New Roman" panose="02020603050405020304" charset="0"/>
              <a:cs typeface="Times New Roman" panose="02020603050405020304" charset="0"/>
            </a:endParaRPr>
          </a:p>
          <a:p>
            <a:pPr algn="just">
              <a:lnSpc>
                <a:spcPct val="120000"/>
              </a:lnSpc>
              <a:spcBef>
                <a:spcPts val="0"/>
              </a:spcBef>
              <a:spcAft>
                <a:spcPts val="0"/>
              </a:spcAft>
            </a:pPr>
            <a:r>
              <a:rPr lang="en-US">
                <a:latin typeface="Times New Roman" panose="02020603050405020304" charset="0"/>
                <a:cs typeface="Times New Roman" panose="02020603050405020304" charset="0"/>
                <a:sym typeface="+mn-ea"/>
              </a:rPr>
              <a:t>Hình ảnh được đưa vào trước camera của esp32cam. </a:t>
            </a:r>
            <a:endParaRPr lang="en-US">
              <a:latin typeface="Times New Roman" panose="02020603050405020304" charset="0"/>
              <a:cs typeface="Times New Roman" panose="02020603050405020304" charset="0"/>
            </a:endParaRPr>
          </a:p>
          <a:p>
            <a:pPr algn="just">
              <a:lnSpc>
                <a:spcPct val="120000"/>
              </a:lnSpc>
              <a:spcBef>
                <a:spcPts val="0"/>
              </a:spcBef>
              <a:spcAft>
                <a:spcPts val="0"/>
              </a:spcAft>
            </a:pPr>
            <a:r>
              <a:rPr lang="en-US">
                <a:latin typeface="Times New Roman" panose="02020603050405020304" charset="0"/>
                <a:cs typeface="Times New Roman" panose="02020603050405020304" charset="0"/>
                <a:sym typeface="+mn-ea"/>
              </a:rPr>
              <a:t>Trong esp32cam sử dụng FreeRTOS cài đặt sẵn 3 task: </a:t>
            </a:r>
            <a:endParaRPr lang="en-US">
              <a:latin typeface="Times New Roman" panose="02020603050405020304" charset="0"/>
              <a:cs typeface="Times New Roman" panose="02020603050405020304" charset="0"/>
            </a:endParaRPr>
          </a:p>
          <a:p>
            <a:endParaRPr lang="en-US"/>
          </a:p>
        </p:txBody>
      </p:sp>
      <p:sp>
        <p:nvSpPr>
          <p:cNvPr id="9" name="Text Box 8"/>
          <p:cNvSpPr txBox="1"/>
          <p:nvPr/>
        </p:nvSpPr>
        <p:spPr>
          <a:xfrm>
            <a:off x="823595" y="4972685"/>
            <a:ext cx="5172710" cy="922020"/>
          </a:xfrm>
          <a:prstGeom prst="rect">
            <a:avLst/>
          </a:prstGeom>
          <a:noFill/>
        </p:spPr>
        <p:txBody>
          <a:bodyPr wrap="square" rtlCol="0">
            <a:spAutoFit/>
          </a:bodyPr>
          <a:p>
            <a:r>
              <a:rPr lang="en-US">
                <a:latin typeface="Times New Roman" panose="02020603050405020304" charset="0"/>
                <a:cs typeface="Times New Roman" panose="02020603050405020304" charset="0"/>
                <a:sym typeface="+mn-ea"/>
              </a:rPr>
              <a:t>Ứng dụng di động khi nhận kết quả sẽ hiển thị ảnh biển báo và phát thông báo ra loa điện thoại.</a:t>
            </a:r>
            <a:endParaRPr lang="en-US">
              <a:latin typeface="Times New Roman" panose="02020603050405020304" charset="0"/>
              <a:cs typeface="Times New Roman" panose="02020603050405020304" charset="0"/>
            </a:endParaRP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矩形 32"/>
          <p:cNvSpPr/>
          <p:nvPr/>
        </p:nvSpPr>
        <p:spPr>
          <a:xfrm rot="2678775">
            <a:off x="2565400" y="993458"/>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矩形 33"/>
          <p:cNvSpPr/>
          <p:nvPr/>
        </p:nvSpPr>
        <p:spPr>
          <a:xfrm rot="2678775">
            <a:off x="10979150" y="5106670"/>
            <a:ext cx="730250" cy="73025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5" name="矩形 34"/>
          <p:cNvSpPr/>
          <p:nvPr/>
        </p:nvSpPr>
        <p:spPr>
          <a:xfrm rot="2678775">
            <a:off x="1527175" y="3979863"/>
            <a:ext cx="393700" cy="393700"/>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矩形 35"/>
          <p:cNvSpPr/>
          <p:nvPr/>
        </p:nvSpPr>
        <p:spPr>
          <a:xfrm rot="2678775">
            <a:off x="1526858" y="1977708"/>
            <a:ext cx="393700" cy="393700"/>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矩形 36"/>
          <p:cNvSpPr/>
          <p:nvPr/>
        </p:nvSpPr>
        <p:spPr>
          <a:xfrm rot="2678775">
            <a:off x="411163" y="1131888"/>
            <a:ext cx="719138" cy="71755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8" name="矩形 37"/>
          <p:cNvSpPr/>
          <p:nvPr/>
        </p:nvSpPr>
        <p:spPr>
          <a:xfrm rot="2678775">
            <a:off x="824548" y="5463858"/>
            <a:ext cx="514350" cy="514350"/>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矩形 39"/>
          <p:cNvSpPr/>
          <p:nvPr/>
        </p:nvSpPr>
        <p:spPr>
          <a:xfrm rot="2678775">
            <a:off x="10372408" y="547370"/>
            <a:ext cx="1397000" cy="1397000"/>
          </a:xfrm>
          <a:prstGeom prst="rect">
            <a:avLst/>
          </a:prstGeom>
          <a:solidFill>
            <a:srgbClr val="72C8D5">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矩形 38"/>
          <p:cNvSpPr/>
          <p:nvPr/>
        </p:nvSpPr>
        <p:spPr>
          <a:xfrm rot="2678775">
            <a:off x="4446588" y="833755"/>
            <a:ext cx="601663" cy="601663"/>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16" name="文本框 40"/>
          <p:cNvSpPr txBox="1"/>
          <p:nvPr/>
        </p:nvSpPr>
        <p:spPr>
          <a:xfrm>
            <a:off x="2698115" y="2078355"/>
            <a:ext cx="7433945" cy="3279140"/>
          </a:xfrm>
          <a:prstGeom prst="rect">
            <a:avLst/>
          </a:prstGeom>
        </p:spPr>
        <p:style>
          <a:lnRef idx="2">
            <a:schemeClr val="accent1"/>
          </a:lnRef>
          <a:fillRef idx="0">
            <a:srgbClr val="FFFFFF"/>
          </a:fillRef>
          <a:effectRef idx="0">
            <a:srgbClr val="FFFFFF"/>
          </a:effectRef>
          <a:fontRef idx="minor">
            <a:schemeClr val="tx1"/>
          </a:fontRef>
        </p:style>
        <p:txBody>
          <a:bodyPr wrap="square" anchor="t" anchorCtr="0">
            <a:noAutofit/>
          </a:bodyPr>
          <a:p>
            <a:pPr algn="ctr">
              <a:lnSpc>
                <a:spcPct val="130000"/>
              </a:lnSpc>
            </a:pPr>
            <a:r>
              <a:rPr lang="en-US" altLang="zh-CN" sz="4400" b="1" dirty="0">
                <a:ln w="9525">
                  <a:solidFill>
                    <a:schemeClr val="accent2">
                      <a:lumMod val="75000"/>
                    </a:schemeClr>
                  </a:solidFill>
                  <a:prstDash val="solid"/>
                </a:ln>
                <a:solidFill>
                  <a:schemeClr val="accent2"/>
                </a:solidFill>
                <a:effectLst>
                  <a:outerShdw blurRad="50800" dist="38100" dir="8100000" algn="tr" rotWithShape="0">
                    <a:prstClr val="black">
                      <a:alpha val="40000"/>
                    </a:prstClr>
                  </a:outerShdw>
                </a:effectLst>
                <a:latin typeface="Tahoma" panose="020B0604030504040204" charset="0"/>
                <a:ea typeface="Microsoft YaHei" panose="020B0503020204020204" pitchFamily="34" charset="-122"/>
                <a:cs typeface="Tahoma" panose="020B0604030504040204" charset="0"/>
              </a:rPr>
              <a:t>ĐỀ TÀI:</a:t>
            </a:r>
            <a:endParaRPr lang="en-US" altLang="zh-CN" sz="4400" b="1" dirty="0">
              <a:ln w="9525">
                <a:solidFill>
                  <a:schemeClr val="accent2">
                    <a:lumMod val="75000"/>
                  </a:schemeClr>
                </a:solidFill>
                <a:prstDash val="solid"/>
              </a:ln>
              <a:solidFill>
                <a:schemeClr val="accent2"/>
              </a:solidFill>
              <a:effectLst>
                <a:outerShdw blurRad="50800" dist="38100" dir="8100000" algn="tr" rotWithShape="0">
                  <a:prstClr val="black">
                    <a:alpha val="40000"/>
                  </a:prstClr>
                </a:outerShdw>
              </a:effectLst>
              <a:latin typeface="Tahoma" panose="020B0604030504040204" charset="0"/>
              <a:ea typeface="Microsoft YaHei" panose="020B0503020204020204" pitchFamily="34" charset="-122"/>
              <a:cs typeface="Tahoma" panose="020B0604030504040204" charset="0"/>
            </a:endParaRPr>
          </a:p>
          <a:p>
            <a:pPr algn="ctr">
              <a:lnSpc>
                <a:spcPct val="130000"/>
              </a:lnSpc>
            </a:pPr>
            <a:r>
              <a:rPr lang="en-US" altLang="zh-CN" sz="4400" b="1" dirty="0">
                <a:ln w="9525">
                  <a:solidFill>
                    <a:schemeClr val="accent2">
                      <a:lumMod val="75000"/>
                    </a:schemeClr>
                  </a:solidFill>
                  <a:prstDash val="solid"/>
                </a:ln>
                <a:solidFill>
                  <a:schemeClr val="accent2"/>
                </a:solidFill>
                <a:effectLst>
                  <a:outerShdw blurRad="50800" dist="38100" dir="8100000" algn="tr" rotWithShape="0">
                    <a:prstClr val="black">
                      <a:alpha val="40000"/>
                    </a:prstClr>
                  </a:outerShdw>
                </a:effectLst>
                <a:latin typeface="Tahoma" panose="020B0604030504040204" charset="0"/>
                <a:ea typeface="Microsoft YaHei" panose="020B0503020204020204" pitchFamily="34" charset="-122"/>
                <a:cs typeface="Tahoma" panose="020B0604030504040204" charset="0"/>
              </a:rPr>
              <a:t>NHẬN DIỆN BIỂN BÁO GIAO THÔNG</a:t>
            </a:r>
            <a:endParaRPr lang="en-US" altLang="zh-CN" sz="4400" b="1" dirty="0">
              <a:ln w="9525">
                <a:solidFill>
                  <a:schemeClr val="accent2">
                    <a:lumMod val="75000"/>
                  </a:schemeClr>
                </a:solidFill>
                <a:prstDash val="solid"/>
              </a:ln>
              <a:solidFill>
                <a:schemeClr val="accent2"/>
              </a:solidFill>
              <a:effectLst>
                <a:outerShdw blurRad="50800" dist="38100" dir="8100000" algn="tr" rotWithShape="0">
                  <a:prstClr val="black">
                    <a:alpha val="40000"/>
                  </a:prstClr>
                </a:outerShdw>
              </a:effectLst>
              <a:latin typeface="Tahoma" panose="020B0604030504040204" charset="0"/>
              <a:ea typeface="Microsoft YaHei" panose="020B0503020204020204" pitchFamily="34" charset="-122"/>
              <a:cs typeface="Tahoma" panose="020B0604030504040204" charset="0"/>
            </a:endParaRPr>
          </a:p>
        </p:txBody>
      </p:sp>
      <p:sp>
        <p:nvSpPr>
          <p:cNvPr id="10" name="矩形 32"/>
          <p:cNvSpPr/>
          <p:nvPr/>
        </p:nvSpPr>
        <p:spPr>
          <a:xfrm rot="2678775">
            <a:off x="182880" y="3443288"/>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513" y="374650"/>
            <a:ext cx="3275012" cy="460375"/>
          </a:xfrm>
          <a:prstGeom prst="rect">
            <a:avLst/>
          </a:prstGeom>
          <a:noFill/>
          <a:ln w="9525">
            <a:noFill/>
          </a:ln>
        </p:spPr>
        <p:txBody>
          <a:bodyPr wrap="square" anchor="t" anchorCtr="0">
            <a:spAutoFit/>
          </a:bodyPr>
          <a:p>
            <a:r>
              <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2. Tạo model CNN</a:t>
            </a:r>
            <a:endPar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33" name="矩形 32"/>
          <p:cNvSpPr/>
          <p:nvPr/>
        </p:nvSpPr>
        <p:spPr>
          <a:xfrm rot="2678775">
            <a:off x="11491595" y="315913"/>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2"/>
          <p:cNvSpPr/>
          <p:nvPr/>
        </p:nvSpPr>
        <p:spPr>
          <a:xfrm rot="2678775">
            <a:off x="11908155" y="942340"/>
            <a:ext cx="269875" cy="24574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742315" y="951865"/>
            <a:ext cx="4064000" cy="460375"/>
          </a:xfrm>
          <a:prstGeom prst="rect">
            <a:avLst/>
          </a:prstGeom>
          <a:noFill/>
        </p:spPr>
        <p:txBody>
          <a:bodyPr wrap="square" rtlCol="0">
            <a:spAutoFit/>
          </a:bodyPr>
          <a:p>
            <a:r>
              <a:rPr lang="en-US" sz="2400" b="1">
                <a:solidFill>
                  <a:schemeClr val="accent1"/>
                </a:solidFill>
                <a:effectLst>
                  <a:outerShdw blurRad="38100" dist="25400" dir="5400000" algn="ctr" rotWithShape="0">
                    <a:srgbClr val="6E747A">
                      <a:alpha val="43000"/>
                    </a:srgbClr>
                  </a:outerShdw>
                </a:effectLst>
                <a:sym typeface="+mn-ea"/>
              </a:rPr>
              <a:t>1.Chuẩn bị dữ liệu</a:t>
            </a:r>
            <a:endParaRPr lang="en-US" sz="2400" b="1">
              <a:solidFill>
                <a:schemeClr val="accent1"/>
              </a:solidFill>
              <a:effectLst>
                <a:outerShdw blurRad="38100" dist="25400" dir="5400000" algn="ctr" rotWithShape="0">
                  <a:srgbClr val="6E747A">
                    <a:alpha val="43000"/>
                  </a:srgbClr>
                </a:outerShdw>
              </a:effectLst>
            </a:endParaRPr>
          </a:p>
        </p:txBody>
      </p:sp>
      <p:sp>
        <p:nvSpPr>
          <p:cNvPr id="5" name="Text Box 4"/>
          <p:cNvSpPr txBox="1"/>
          <p:nvPr/>
        </p:nvSpPr>
        <p:spPr>
          <a:xfrm>
            <a:off x="742315" y="1852930"/>
            <a:ext cx="3118485" cy="1153160"/>
          </a:xfrm>
          <a:prstGeom prst="rect">
            <a:avLst/>
          </a:prstGeom>
          <a:noFill/>
        </p:spPr>
        <p:txBody>
          <a:bodyPr wrap="square" rtlCol="0">
            <a:spAutoFit/>
          </a:bodyPr>
          <a:p>
            <a:r>
              <a:rPr lang="en-US" sz="2300">
                <a:latin typeface="Times New Roman" panose="02020603050405020304" charset="0"/>
                <a:cs typeface="Times New Roman" panose="02020603050405020304" charset="0"/>
              </a:rPr>
              <a:t>-Số nhãn sử dụng: 3 </a:t>
            </a:r>
            <a:endParaRPr lang="en-US" sz="2300">
              <a:latin typeface="Times New Roman" panose="02020603050405020304" charset="0"/>
              <a:cs typeface="Times New Roman" panose="02020603050405020304" charset="0"/>
            </a:endParaRPr>
          </a:p>
          <a:p>
            <a:endParaRPr lang="en-US" sz="2300">
              <a:latin typeface="Times New Roman" panose="02020603050405020304" charset="0"/>
              <a:cs typeface="Times New Roman" panose="02020603050405020304" charset="0"/>
            </a:endParaRPr>
          </a:p>
          <a:p>
            <a:endParaRPr lang="en-US" sz="2300">
              <a:latin typeface="Times New Roman" panose="02020603050405020304" charset="0"/>
              <a:cs typeface="Times New Roman" panose="02020603050405020304" charset="0"/>
            </a:endParaRPr>
          </a:p>
        </p:txBody>
      </p:sp>
      <p:pic>
        <p:nvPicPr>
          <p:cNvPr id="11" name="Picture 10"/>
          <p:cNvPicPr>
            <a:picLocks noChangeAspect="1"/>
          </p:cNvPicPr>
          <p:nvPr/>
        </p:nvPicPr>
        <p:blipFill>
          <a:blip r:embed="rId1"/>
          <a:stretch>
            <a:fillRect/>
          </a:stretch>
        </p:blipFill>
        <p:spPr>
          <a:xfrm>
            <a:off x="5513705" y="2002155"/>
            <a:ext cx="5358130" cy="1498600"/>
          </a:xfrm>
          <a:prstGeom prst="rect">
            <a:avLst/>
          </a:prstGeom>
        </p:spPr>
      </p:pic>
      <p:sp>
        <p:nvSpPr>
          <p:cNvPr id="12" name="Text Box 11"/>
          <p:cNvSpPr txBox="1"/>
          <p:nvPr/>
        </p:nvSpPr>
        <p:spPr>
          <a:xfrm>
            <a:off x="354330" y="4848225"/>
            <a:ext cx="4671060" cy="445135"/>
          </a:xfrm>
          <a:prstGeom prst="rect">
            <a:avLst/>
          </a:prstGeom>
          <a:noFill/>
        </p:spPr>
        <p:txBody>
          <a:bodyPr wrap="square" rtlCol="0">
            <a:spAutoFit/>
          </a:bodyPr>
          <a:p>
            <a:r>
              <a:rPr lang="en-US" sz="2300">
                <a:latin typeface="Times New Roman" panose="02020603050405020304" charset="0"/>
                <a:cs typeface="Times New Roman" panose="02020603050405020304" charset="0"/>
              </a:rPr>
              <a:t></a:t>
            </a:r>
            <a:endParaRPr lang="en-US" sz="2300">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513" y="374650"/>
            <a:ext cx="3275012" cy="460375"/>
          </a:xfrm>
          <a:prstGeom prst="rect">
            <a:avLst/>
          </a:prstGeom>
          <a:noFill/>
          <a:ln w="9525">
            <a:noFill/>
          </a:ln>
        </p:spPr>
        <p:txBody>
          <a:bodyPr wrap="square" anchor="t" anchorCtr="0">
            <a:spAutoFit/>
          </a:bodyPr>
          <a:p>
            <a:r>
              <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2. Tạo model CNN</a:t>
            </a:r>
            <a:endPar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33" name="矩形 32"/>
          <p:cNvSpPr/>
          <p:nvPr/>
        </p:nvSpPr>
        <p:spPr>
          <a:xfrm rot="2678775">
            <a:off x="11491595" y="315913"/>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2"/>
          <p:cNvSpPr/>
          <p:nvPr/>
        </p:nvSpPr>
        <p:spPr>
          <a:xfrm rot="2678775">
            <a:off x="11908155" y="942340"/>
            <a:ext cx="269875" cy="24574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742315" y="951865"/>
            <a:ext cx="4064000" cy="460375"/>
          </a:xfrm>
          <a:prstGeom prst="rect">
            <a:avLst/>
          </a:prstGeom>
          <a:noFill/>
        </p:spPr>
        <p:txBody>
          <a:bodyPr wrap="square" rtlCol="0">
            <a:spAutoFit/>
          </a:bodyPr>
          <a:p>
            <a:r>
              <a:rPr lang="en-US" sz="2400" b="1">
                <a:solidFill>
                  <a:schemeClr val="accent1"/>
                </a:solidFill>
                <a:effectLst>
                  <a:outerShdw blurRad="38100" dist="25400" dir="5400000" algn="ctr" rotWithShape="0">
                    <a:srgbClr val="6E747A">
                      <a:alpha val="43000"/>
                    </a:srgbClr>
                  </a:outerShdw>
                </a:effectLst>
                <a:sym typeface="+mn-ea"/>
              </a:rPr>
              <a:t>2.Chuẩn bị dữ liệu</a:t>
            </a:r>
            <a:endParaRPr lang="en-US" sz="2400" b="1">
              <a:solidFill>
                <a:schemeClr val="accent1"/>
              </a:solidFill>
              <a:effectLst>
                <a:outerShdw blurRad="38100" dist="25400" dir="5400000" algn="ctr" rotWithShape="0">
                  <a:srgbClr val="6E747A">
                    <a:alpha val="43000"/>
                  </a:srgbClr>
                </a:outerShdw>
              </a:effectLst>
            </a:endParaRPr>
          </a:p>
        </p:txBody>
      </p:sp>
      <p:pic>
        <p:nvPicPr>
          <p:cNvPr id="10" name="Picture 1"/>
          <p:cNvPicPr>
            <a:picLocks noChangeAspect="1"/>
          </p:cNvPicPr>
          <p:nvPr/>
        </p:nvPicPr>
        <p:blipFill>
          <a:blip r:embed="rId1"/>
          <a:stretch>
            <a:fillRect/>
          </a:stretch>
        </p:blipFill>
        <p:spPr>
          <a:xfrm>
            <a:off x="4178935" y="1247140"/>
            <a:ext cx="7379335" cy="3798570"/>
          </a:xfrm>
          <a:prstGeom prst="rect">
            <a:avLst/>
          </a:prstGeom>
        </p:spPr>
      </p:pic>
      <p:sp>
        <p:nvSpPr>
          <p:cNvPr id="11" name="Text Box 10"/>
          <p:cNvSpPr txBox="1"/>
          <p:nvPr/>
        </p:nvSpPr>
        <p:spPr>
          <a:xfrm>
            <a:off x="947420" y="1529080"/>
            <a:ext cx="3231515" cy="3573780"/>
          </a:xfrm>
          <a:prstGeom prst="rect">
            <a:avLst/>
          </a:prstGeom>
          <a:noFill/>
        </p:spPr>
        <p:txBody>
          <a:bodyPr wrap="square" rtlCol="0" anchor="t">
            <a:noAutofit/>
          </a:bodyPr>
          <a:p>
            <a:pPr>
              <a:lnSpc>
                <a:spcPct val="150000"/>
              </a:lnSpc>
            </a:pPr>
            <a:r>
              <a:rPr lang="en-US" sz="2300">
                <a:latin typeface="Times New Roman" panose="02020603050405020304" charset="0"/>
                <a:cs typeface="Times New Roman" panose="02020603050405020304" charset="0"/>
                <a:sym typeface="+mn-ea"/>
              </a:rPr>
              <a:t>Chia tập dữ liệu: </a:t>
            </a:r>
            <a:endParaRPr lang="en-US" sz="2300">
              <a:latin typeface="Times New Roman" panose="02020603050405020304" charset="0"/>
              <a:cs typeface="Times New Roman" panose="02020603050405020304" charset="0"/>
              <a:sym typeface="+mn-ea"/>
            </a:endParaRPr>
          </a:p>
          <a:p>
            <a:pPr marL="342900" indent="-342900">
              <a:buFont typeface="Wingdings" panose="05000000000000000000" charset="0"/>
              <a:buChar char="Ø"/>
            </a:pPr>
            <a:r>
              <a:rPr lang="en-US" sz="2300">
                <a:latin typeface="Times New Roman" panose="02020603050405020304" charset="0"/>
                <a:cs typeface="Times New Roman" panose="02020603050405020304" charset="0"/>
                <a:sym typeface="+mn-ea"/>
              </a:rPr>
              <a:t> Train 80%</a:t>
            </a:r>
            <a:endParaRPr lang="en-US" sz="2300">
              <a:latin typeface="Times New Roman" panose="02020603050405020304" charset="0"/>
              <a:cs typeface="Times New Roman" panose="02020603050405020304" charset="0"/>
              <a:sym typeface="+mn-ea"/>
            </a:endParaRPr>
          </a:p>
          <a:p>
            <a:pPr marL="342900" indent="-342900">
              <a:buFont typeface="Wingdings" panose="05000000000000000000" charset="0"/>
              <a:buChar char="Ø"/>
            </a:pPr>
            <a:r>
              <a:rPr lang="en-US" sz="2300">
                <a:latin typeface="Times New Roman" panose="02020603050405020304" charset="0"/>
                <a:cs typeface="Times New Roman" panose="02020603050405020304" charset="0"/>
                <a:sym typeface="+mn-ea"/>
              </a:rPr>
              <a:t> Test 20%</a:t>
            </a:r>
            <a:endParaRPr lang="en-US" sz="2300">
              <a:latin typeface="Times New Roman" panose="02020603050405020304" charset="0"/>
              <a:cs typeface="Times New Roman" panose="02020603050405020304" charset="0"/>
              <a:sym typeface="+mn-ea"/>
            </a:endParaRPr>
          </a:p>
          <a:p>
            <a:pPr>
              <a:buFont typeface="Wingdings" panose="05000000000000000000" charset="0"/>
            </a:pPr>
            <a:r>
              <a:rPr lang="en-US" sz="2300">
                <a:latin typeface="Times New Roman" panose="02020603050405020304" charset="0"/>
                <a:cs typeface="Times New Roman" panose="02020603050405020304" charset="0"/>
                <a:sym typeface="+mn-ea"/>
              </a:rPr>
              <a:t>Sau đó chia tiếp:</a:t>
            </a:r>
            <a:endParaRPr lang="en-US" sz="2300">
              <a:latin typeface="Times New Roman" panose="02020603050405020304" charset="0"/>
              <a:cs typeface="Times New Roman" panose="02020603050405020304" charset="0"/>
              <a:sym typeface="+mn-ea"/>
            </a:endParaRPr>
          </a:p>
          <a:p>
            <a:pPr>
              <a:buFont typeface="Wingdings" panose="05000000000000000000" charset="0"/>
              <a:buChar char="Ø"/>
            </a:pPr>
            <a:r>
              <a:rPr lang="en-US" sz="2300">
                <a:latin typeface="Times New Roman" panose="02020603050405020304" charset="0"/>
                <a:cs typeface="Times New Roman" panose="02020603050405020304" charset="0"/>
                <a:sym typeface="+mn-ea"/>
              </a:rPr>
              <a:t>Train 80%</a:t>
            </a:r>
            <a:endParaRPr lang="en-US" sz="2300">
              <a:latin typeface="Times New Roman" panose="02020603050405020304" charset="0"/>
              <a:cs typeface="Times New Roman" panose="02020603050405020304" charset="0"/>
              <a:sym typeface="+mn-ea"/>
            </a:endParaRPr>
          </a:p>
          <a:p>
            <a:pPr>
              <a:buFont typeface="Wingdings" panose="05000000000000000000" charset="0"/>
              <a:buChar char="Ø"/>
            </a:pPr>
            <a:r>
              <a:rPr lang="en-US" sz="2300">
                <a:latin typeface="Times New Roman" panose="02020603050405020304" charset="0"/>
                <a:cs typeface="Times New Roman" panose="02020603050405020304" charset="0"/>
                <a:sym typeface="+mn-ea"/>
              </a:rPr>
              <a:t>Validation 20%</a:t>
            </a:r>
            <a:endParaRPr lang="en-US" sz="2300">
              <a:latin typeface="Times New Roman" panose="02020603050405020304" charset="0"/>
              <a:cs typeface="Times New Roman" panose="02020603050405020304" charset="0"/>
              <a:sym typeface="+mn-ea"/>
            </a:endParaRPr>
          </a:p>
          <a:p>
            <a:pPr marL="342900" indent="-342900">
              <a:buFont typeface="Wingdings" panose="05000000000000000000" charset="0"/>
              <a:buChar char="Ø"/>
            </a:pPr>
            <a:endParaRPr lang="en-US" sz="2300">
              <a:latin typeface="Times New Roman" panose="02020603050405020304" charset="0"/>
              <a:cs typeface="Times New Roman" panose="02020603050405020304" charset="0"/>
              <a:sym typeface="+mn-ea"/>
            </a:endParaRPr>
          </a:p>
          <a:p>
            <a:pPr>
              <a:buFont typeface="Wingdings" panose="05000000000000000000" charset="0"/>
            </a:pPr>
            <a:endParaRPr lang="en-US" sz="2300">
              <a:latin typeface="Times New Roman" panose="02020603050405020304" charset="0"/>
              <a:cs typeface="Times New Roman" panose="02020603050405020304" charset="0"/>
              <a:sym typeface="+mn-ea"/>
            </a:endParaRPr>
          </a:p>
          <a:p>
            <a:pPr>
              <a:buFont typeface="Wingdings" panose="05000000000000000000" charset="0"/>
            </a:pPr>
            <a:endParaRPr lang="en-US" sz="2300">
              <a:latin typeface="Times New Roman" panose="02020603050405020304" charset="0"/>
              <a:cs typeface="Times New Roman" panose="02020603050405020304" charset="0"/>
              <a:sym typeface="+mn-ea"/>
            </a:endParaRPr>
          </a:p>
        </p:txBody>
      </p:sp>
      <p:sp>
        <p:nvSpPr>
          <p:cNvPr id="12" name="Text Box 11"/>
          <p:cNvSpPr txBox="1"/>
          <p:nvPr/>
        </p:nvSpPr>
        <p:spPr>
          <a:xfrm>
            <a:off x="4404360" y="5045710"/>
            <a:ext cx="4932680" cy="645160"/>
          </a:xfrm>
          <a:prstGeom prst="rect">
            <a:avLst/>
          </a:prstGeom>
          <a:noFill/>
        </p:spPr>
        <p:txBody>
          <a:bodyPr wrap="square" rtlCol="0">
            <a:spAutoFit/>
          </a:bodyPr>
          <a:p>
            <a:r>
              <a:rPr lang="en-US" i="1">
                <a:latin typeface="Times New Roman" panose="02020603050405020304" charset="0"/>
                <a:cs typeface="Times New Roman" panose="02020603050405020304" charset="0"/>
                <a:sym typeface="+mn-ea"/>
              </a:rPr>
              <a:t>Biểu đồ hiển thị phân phối số nhãn trong từng ảnh:</a:t>
            </a:r>
            <a:endParaRPr lang="en-US" i="1">
              <a:latin typeface="Times New Roman" panose="02020603050405020304" charset="0"/>
              <a:cs typeface="Times New Roman" panose="02020603050405020304" charset="0"/>
            </a:endParaRPr>
          </a:p>
          <a:p>
            <a:endParaRPr lang="en-US" i="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513" y="374650"/>
            <a:ext cx="3275012" cy="460375"/>
          </a:xfrm>
          <a:prstGeom prst="rect">
            <a:avLst/>
          </a:prstGeom>
          <a:noFill/>
          <a:ln w="9525">
            <a:noFill/>
          </a:ln>
        </p:spPr>
        <p:txBody>
          <a:bodyPr wrap="square" anchor="t" anchorCtr="0">
            <a:spAutoFit/>
          </a:bodyPr>
          <a:p>
            <a:r>
              <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2. Tạo model CNN</a:t>
            </a:r>
            <a:endPar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33" name="矩形 32"/>
          <p:cNvSpPr/>
          <p:nvPr/>
        </p:nvSpPr>
        <p:spPr>
          <a:xfrm rot="2678775">
            <a:off x="11491595" y="315913"/>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2"/>
          <p:cNvSpPr/>
          <p:nvPr/>
        </p:nvSpPr>
        <p:spPr>
          <a:xfrm rot="2678775">
            <a:off x="11908155" y="942340"/>
            <a:ext cx="269875" cy="24574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742315" y="951865"/>
            <a:ext cx="4064000" cy="460375"/>
          </a:xfrm>
          <a:prstGeom prst="rect">
            <a:avLst/>
          </a:prstGeom>
          <a:noFill/>
        </p:spPr>
        <p:txBody>
          <a:bodyPr wrap="square" rtlCol="0">
            <a:spAutoFit/>
          </a:bodyPr>
          <a:p>
            <a:r>
              <a:rPr lang="en-US" sz="2400" b="1">
                <a:solidFill>
                  <a:schemeClr val="accent1"/>
                </a:solidFill>
                <a:effectLst>
                  <a:outerShdw blurRad="38100" dist="25400" dir="5400000" algn="ctr" rotWithShape="0">
                    <a:srgbClr val="6E747A">
                      <a:alpha val="43000"/>
                    </a:srgbClr>
                  </a:outerShdw>
                </a:effectLst>
                <a:sym typeface="+mn-ea"/>
              </a:rPr>
              <a:t>2.Tiền xử lý dữ liệu</a:t>
            </a:r>
            <a:endParaRPr lang="en-US" sz="2400" b="1">
              <a:solidFill>
                <a:schemeClr val="accent1"/>
              </a:solidFill>
              <a:effectLst>
                <a:outerShdw blurRad="38100" dist="25400" dir="5400000" algn="ctr" rotWithShape="0">
                  <a:srgbClr val="6E747A">
                    <a:alpha val="43000"/>
                  </a:srgbClr>
                </a:outerShdw>
              </a:effectLst>
            </a:endParaRPr>
          </a:p>
        </p:txBody>
      </p:sp>
      <p:sp>
        <p:nvSpPr>
          <p:cNvPr id="5" name="Text Box 4"/>
          <p:cNvSpPr txBox="1"/>
          <p:nvPr/>
        </p:nvSpPr>
        <p:spPr>
          <a:xfrm>
            <a:off x="742315" y="1619250"/>
            <a:ext cx="5175885" cy="3744595"/>
          </a:xfrm>
          <a:prstGeom prst="rect">
            <a:avLst/>
          </a:prstGeom>
          <a:noFill/>
        </p:spPr>
        <p:txBody>
          <a:bodyPr wrap="square" rtlCol="0">
            <a:spAutoFit/>
          </a:bodyPr>
          <a:p>
            <a:pPr algn="just">
              <a:lnSpc>
                <a:spcPct val="120000"/>
              </a:lnSpc>
              <a:spcBef>
                <a:spcPts val="0"/>
              </a:spcBef>
              <a:spcAft>
                <a:spcPts val="0"/>
              </a:spcAft>
            </a:pPr>
            <a:r>
              <a:rPr lang="en-US" sz="1800">
                <a:latin typeface="Times New Roman" panose="02020603050405020304" charset="0"/>
                <a:cs typeface="Times New Roman" panose="02020603050405020304" charset="0"/>
              </a:rPr>
              <a:t>Hàm grayscale :  chuyển đổi ảnh từ không gian màu BGR (Blue, Green, Red) sang không gian màu xám.</a:t>
            </a:r>
            <a:endParaRPr lang="en-US" sz="1800">
              <a:latin typeface="Times New Roman" panose="02020603050405020304" charset="0"/>
              <a:cs typeface="Times New Roman" panose="02020603050405020304" charset="0"/>
            </a:endParaRPr>
          </a:p>
          <a:p>
            <a:pPr algn="just">
              <a:lnSpc>
                <a:spcPct val="120000"/>
              </a:lnSpc>
              <a:spcBef>
                <a:spcPts val="0"/>
              </a:spcBef>
              <a:spcAft>
                <a:spcPts val="0"/>
              </a:spcAft>
            </a:pPr>
            <a:r>
              <a:rPr lang="en-US" sz="1800">
                <a:latin typeface="Times New Roman" panose="02020603050405020304" charset="0"/>
                <a:cs typeface="Times New Roman" panose="02020603050405020304" charset="0"/>
              </a:rPr>
              <a:t>Hàm equalize: cân bằng histogram của ảnh. Cân bằng histogram giúp cải thiện độ tương phản của ảnh, làm cho các chi tiết trong ảnh rõ ràng hơn</a:t>
            </a:r>
            <a:endParaRPr lang="en-US" sz="1800">
              <a:latin typeface="Times New Roman" panose="02020603050405020304" charset="0"/>
              <a:cs typeface="Times New Roman" panose="02020603050405020304" charset="0"/>
            </a:endParaRPr>
          </a:p>
          <a:p>
            <a:pPr algn="just">
              <a:lnSpc>
                <a:spcPct val="120000"/>
              </a:lnSpc>
              <a:spcBef>
                <a:spcPts val="0"/>
              </a:spcBef>
              <a:spcAft>
                <a:spcPts val="0"/>
              </a:spcAft>
            </a:pPr>
            <a:r>
              <a:rPr lang="en-US" sz="1800">
                <a:latin typeface="Times New Roman" panose="02020603050405020304" charset="0"/>
                <a:cs typeface="Times New Roman" panose="02020603050405020304" charset="0"/>
              </a:rPr>
              <a:t>Hàm preprocessing: gọi hàm grayscale và equalize, sau đó sẽ chuẩn hóa ảnh bằng cách chia giá trị pixel cho 255, chuyển đổi giá trị pixel từ khoảng 0-255 thành khoảng 0-1. Điều này giúp tăng hiệu quả của mô hình học sâu khi làm việc với dữ liệu ảnh.</a:t>
            </a:r>
            <a:endParaRPr lang="en-US" sz="1800">
              <a:latin typeface="Times New Roman" panose="02020603050405020304" charset="0"/>
              <a:cs typeface="Times New Roman" panose="02020603050405020304" charset="0"/>
            </a:endParaRPr>
          </a:p>
        </p:txBody>
      </p:sp>
      <p:pic>
        <p:nvPicPr>
          <p:cNvPr id="9" name="Picture 8"/>
          <p:cNvPicPr>
            <a:picLocks noChangeAspect="1"/>
          </p:cNvPicPr>
          <p:nvPr/>
        </p:nvPicPr>
        <p:blipFill>
          <a:blip r:embed="rId1"/>
          <a:stretch>
            <a:fillRect/>
          </a:stretch>
        </p:blipFill>
        <p:spPr>
          <a:xfrm>
            <a:off x="6194425" y="1619250"/>
            <a:ext cx="5772150" cy="35363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513" y="374650"/>
            <a:ext cx="3275012" cy="460375"/>
          </a:xfrm>
          <a:prstGeom prst="rect">
            <a:avLst/>
          </a:prstGeom>
          <a:noFill/>
          <a:ln w="9525">
            <a:noFill/>
          </a:ln>
        </p:spPr>
        <p:txBody>
          <a:bodyPr wrap="square" anchor="t" anchorCtr="0">
            <a:spAutoFit/>
          </a:bodyPr>
          <a:p>
            <a:r>
              <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2. Tạo model CNN</a:t>
            </a:r>
            <a:endPar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33" name="矩形 32"/>
          <p:cNvSpPr/>
          <p:nvPr/>
        </p:nvSpPr>
        <p:spPr>
          <a:xfrm rot="2678775">
            <a:off x="11491595" y="315913"/>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2"/>
          <p:cNvSpPr/>
          <p:nvPr/>
        </p:nvSpPr>
        <p:spPr>
          <a:xfrm rot="2678775">
            <a:off x="11908155" y="942340"/>
            <a:ext cx="269875" cy="24574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742315" y="951865"/>
            <a:ext cx="4064000" cy="460375"/>
          </a:xfrm>
          <a:prstGeom prst="rect">
            <a:avLst/>
          </a:prstGeom>
          <a:noFill/>
        </p:spPr>
        <p:txBody>
          <a:bodyPr wrap="square" rtlCol="0">
            <a:spAutoFit/>
          </a:bodyPr>
          <a:p>
            <a:r>
              <a:rPr lang="en-US" sz="2400" b="1">
                <a:solidFill>
                  <a:schemeClr val="accent1"/>
                </a:solidFill>
                <a:effectLst>
                  <a:outerShdw blurRad="38100" dist="25400" dir="5400000" algn="ctr" rotWithShape="0">
                    <a:srgbClr val="6E747A">
                      <a:alpha val="43000"/>
                    </a:srgbClr>
                  </a:outerShdw>
                </a:effectLst>
                <a:sym typeface="+mn-ea"/>
              </a:rPr>
              <a:t>2.Tiền xử lý dữ liệu</a:t>
            </a:r>
            <a:endParaRPr lang="en-US" sz="2400" b="1">
              <a:solidFill>
                <a:schemeClr val="accent1"/>
              </a:solidFill>
              <a:effectLst>
                <a:outerShdw blurRad="38100" dist="25400" dir="5400000" algn="ctr" rotWithShape="0">
                  <a:srgbClr val="6E747A">
                    <a:alpha val="43000"/>
                  </a:srgbClr>
                </a:outerShdw>
              </a:effectLst>
            </a:endParaRPr>
          </a:p>
        </p:txBody>
      </p:sp>
      <p:sp>
        <p:nvSpPr>
          <p:cNvPr id="5" name="Text Box 4"/>
          <p:cNvSpPr txBox="1"/>
          <p:nvPr/>
        </p:nvSpPr>
        <p:spPr>
          <a:xfrm>
            <a:off x="1378585" y="1630045"/>
            <a:ext cx="8079105" cy="1419860"/>
          </a:xfrm>
          <a:prstGeom prst="rect">
            <a:avLst/>
          </a:prstGeom>
          <a:noFill/>
        </p:spPr>
        <p:txBody>
          <a:bodyPr wrap="square" rtlCol="0">
            <a:spAutoFit/>
          </a:bodyPr>
          <a:p>
            <a:pPr algn="just">
              <a:lnSpc>
                <a:spcPct val="120000"/>
              </a:lnSpc>
              <a:spcBef>
                <a:spcPts val="0"/>
              </a:spcBef>
              <a:spcAft>
                <a:spcPts val="0"/>
              </a:spcAft>
            </a:pPr>
            <a:r>
              <a:rPr lang="en-US" sz="1800">
                <a:latin typeface="Times New Roman" panose="02020603050405020304" charset="0"/>
                <a:cs typeface="Times New Roman" panose="02020603050405020304" charset="0"/>
              </a:rPr>
              <a:t>Tạo các phép biến đổi để áp dụng ngẫu nhiên cho mỗi ảnh trong quá trình huấn luyện, tạo ra các biến thể khác nhau của ảnh gốc và giúp mô hình học sâu trở nên linh hoạt hơn, có khả năng chống lại hiện tượng overfitting và cải thiện khả năng tổng quát hóa của mô hình trên dữ liệu thực tế.</a:t>
            </a:r>
            <a:endParaRPr lang="en-US" sz="1800">
              <a:latin typeface="Times New Roman" panose="02020603050405020304" charset="0"/>
              <a:cs typeface="Times New Roman" panose="02020603050405020304" charset="0"/>
            </a:endParaRPr>
          </a:p>
        </p:txBody>
      </p:sp>
      <p:pic>
        <p:nvPicPr>
          <p:cNvPr id="10" name="Picture 9"/>
          <p:cNvPicPr>
            <a:picLocks noChangeAspect="1"/>
          </p:cNvPicPr>
          <p:nvPr/>
        </p:nvPicPr>
        <p:blipFill>
          <a:blip r:embed="rId1"/>
          <a:stretch>
            <a:fillRect/>
          </a:stretch>
        </p:blipFill>
        <p:spPr>
          <a:xfrm>
            <a:off x="1198245" y="3429000"/>
            <a:ext cx="8079740" cy="166179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513" y="374650"/>
            <a:ext cx="3275012" cy="460375"/>
          </a:xfrm>
          <a:prstGeom prst="rect">
            <a:avLst/>
          </a:prstGeom>
          <a:noFill/>
          <a:ln w="9525">
            <a:noFill/>
          </a:ln>
        </p:spPr>
        <p:txBody>
          <a:bodyPr wrap="square" anchor="t" anchorCtr="0">
            <a:spAutoFit/>
          </a:bodyPr>
          <a:p>
            <a:r>
              <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2. Tạo model CNN</a:t>
            </a:r>
            <a:endPar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33" name="矩形 32"/>
          <p:cNvSpPr/>
          <p:nvPr/>
        </p:nvSpPr>
        <p:spPr>
          <a:xfrm rot="2678775">
            <a:off x="11491595" y="315913"/>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2"/>
          <p:cNvSpPr/>
          <p:nvPr/>
        </p:nvSpPr>
        <p:spPr>
          <a:xfrm rot="2678775">
            <a:off x="11908155" y="942340"/>
            <a:ext cx="269875" cy="24574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742315" y="951865"/>
            <a:ext cx="4064000" cy="460375"/>
          </a:xfrm>
          <a:prstGeom prst="rect">
            <a:avLst/>
          </a:prstGeom>
          <a:noFill/>
        </p:spPr>
        <p:txBody>
          <a:bodyPr wrap="square" rtlCol="0">
            <a:spAutoFit/>
          </a:bodyPr>
          <a:p>
            <a:r>
              <a:rPr lang="en-US" sz="2400" b="1">
                <a:solidFill>
                  <a:schemeClr val="accent1"/>
                </a:solidFill>
                <a:effectLst>
                  <a:outerShdw blurRad="38100" dist="25400" dir="5400000" algn="ctr" rotWithShape="0">
                    <a:srgbClr val="6E747A">
                      <a:alpha val="43000"/>
                    </a:srgbClr>
                  </a:outerShdw>
                </a:effectLst>
                <a:sym typeface="+mn-ea"/>
              </a:rPr>
              <a:t>3.Huấn luyện mô hình CNN</a:t>
            </a:r>
            <a:endParaRPr lang="en-US" sz="2400" b="1">
              <a:solidFill>
                <a:schemeClr val="accent1"/>
              </a:solidFill>
              <a:effectLst>
                <a:outerShdw blurRad="38100" dist="25400" dir="5400000" algn="ctr" rotWithShape="0">
                  <a:srgbClr val="6E747A">
                    <a:alpha val="43000"/>
                  </a:srgbClr>
                </a:outerShdw>
              </a:effectLst>
            </a:endParaRPr>
          </a:p>
        </p:txBody>
      </p:sp>
      <p:pic>
        <p:nvPicPr>
          <p:cNvPr id="10" name="Picture 9"/>
          <p:cNvPicPr>
            <a:picLocks noChangeAspect="1"/>
          </p:cNvPicPr>
          <p:nvPr/>
        </p:nvPicPr>
        <p:blipFill>
          <a:blip r:embed="rId1"/>
          <a:stretch>
            <a:fillRect/>
          </a:stretch>
        </p:blipFill>
        <p:spPr>
          <a:xfrm>
            <a:off x="742315" y="1481455"/>
            <a:ext cx="10994390" cy="41497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513" y="374650"/>
            <a:ext cx="3275012" cy="460375"/>
          </a:xfrm>
          <a:prstGeom prst="rect">
            <a:avLst/>
          </a:prstGeom>
          <a:noFill/>
          <a:ln w="9525">
            <a:noFill/>
          </a:ln>
        </p:spPr>
        <p:txBody>
          <a:bodyPr wrap="square" anchor="t" anchorCtr="0">
            <a:spAutoFit/>
          </a:bodyPr>
          <a:p>
            <a:r>
              <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2. Tạo model CNN</a:t>
            </a:r>
            <a:endPar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33" name="矩形 32"/>
          <p:cNvSpPr/>
          <p:nvPr/>
        </p:nvSpPr>
        <p:spPr>
          <a:xfrm rot="2678775">
            <a:off x="11491595" y="315913"/>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2"/>
          <p:cNvSpPr/>
          <p:nvPr/>
        </p:nvSpPr>
        <p:spPr>
          <a:xfrm rot="2678775">
            <a:off x="11908155" y="942340"/>
            <a:ext cx="269875" cy="24574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742315" y="951865"/>
            <a:ext cx="4064000" cy="460375"/>
          </a:xfrm>
          <a:prstGeom prst="rect">
            <a:avLst/>
          </a:prstGeom>
          <a:noFill/>
        </p:spPr>
        <p:txBody>
          <a:bodyPr wrap="square" rtlCol="0">
            <a:spAutoFit/>
          </a:bodyPr>
          <a:p>
            <a:r>
              <a:rPr lang="en-US" sz="2400" b="1">
                <a:solidFill>
                  <a:schemeClr val="accent1"/>
                </a:solidFill>
                <a:effectLst>
                  <a:outerShdw blurRad="38100" dist="25400" dir="5400000" algn="ctr" rotWithShape="0">
                    <a:srgbClr val="6E747A">
                      <a:alpha val="43000"/>
                    </a:srgbClr>
                  </a:outerShdw>
                </a:effectLst>
                <a:sym typeface="+mn-ea"/>
              </a:rPr>
              <a:t>3.Huấn luyện mô hình CNN</a:t>
            </a:r>
            <a:endParaRPr lang="en-US" sz="2400" b="1">
              <a:solidFill>
                <a:schemeClr val="accent1"/>
              </a:solidFill>
              <a:effectLst>
                <a:outerShdw blurRad="38100" dist="25400" dir="5400000" algn="ctr" rotWithShape="0">
                  <a:srgbClr val="6E747A">
                    <a:alpha val="43000"/>
                  </a:srgbClr>
                </a:outerShdw>
              </a:effectLst>
            </a:endParaRPr>
          </a:p>
        </p:txBody>
      </p:sp>
      <p:sp>
        <p:nvSpPr>
          <p:cNvPr id="5" name="Text Box 4"/>
          <p:cNvSpPr txBox="1"/>
          <p:nvPr/>
        </p:nvSpPr>
        <p:spPr>
          <a:xfrm>
            <a:off x="742315" y="1529080"/>
            <a:ext cx="3839210" cy="429895"/>
          </a:xfrm>
          <a:prstGeom prst="rect">
            <a:avLst/>
          </a:prstGeom>
          <a:noFill/>
        </p:spPr>
        <p:txBody>
          <a:bodyPr wrap="square" rtlCol="0">
            <a:spAutoFit/>
          </a:bodyPr>
          <a:p>
            <a:r>
              <a:rPr lang="en-US" sz="2200">
                <a:latin typeface="Times New Roman" panose="02020603050405020304" charset="0"/>
                <a:cs typeface="Times New Roman" panose="02020603050405020304" charset="0"/>
              </a:rPr>
              <a:t>Mô hình CNN bao gồm 9 lớp:</a:t>
            </a:r>
            <a:endParaRPr lang="en-US" sz="2200">
              <a:latin typeface="Times New Roman" panose="02020603050405020304" charset="0"/>
              <a:cs typeface="Times New Roman" panose="02020603050405020304" charset="0"/>
            </a:endParaRPr>
          </a:p>
        </p:txBody>
      </p:sp>
      <p:sp>
        <p:nvSpPr>
          <p:cNvPr id="9" name="Text Box 8"/>
          <p:cNvSpPr txBox="1"/>
          <p:nvPr/>
        </p:nvSpPr>
        <p:spPr>
          <a:xfrm>
            <a:off x="1306830" y="2075815"/>
            <a:ext cx="9840595" cy="2122805"/>
          </a:xfrm>
          <a:prstGeom prst="rect">
            <a:avLst/>
          </a:prstGeom>
          <a:noFill/>
        </p:spPr>
        <p:txBody>
          <a:bodyPr wrap="square" rtlCol="0" anchor="t">
            <a:spAutoFit/>
          </a:bodyPr>
          <a:p>
            <a:pPr marL="342900" indent="-342900">
              <a:buFont typeface="Arial" panose="020B0604020202020204" pitchFamily="34" charset="0"/>
              <a:buChar char="•"/>
            </a:pPr>
            <a:r>
              <a:rPr lang="en-US" sz="2200">
                <a:latin typeface="Times New Roman" panose="02020603050405020304" charset="0"/>
                <a:cs typeface="Times New Roman" panose="02020603050405020304" charset="0"/>
              </a:rPr>
              <a:t>2 lớp Convolutional  để trích xuất đặc trưng từ ảnh.</a:t>
            </a:r>
            <a:endParaRPr lang="en-US" sz="22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200">
                <a:latin typeface="Times New Roman" panose="02020603050405020304" charset="0"/>
                <a:cs typeface="Times New Roman" panose="02020603050405020304" charset="0"/>
              </a:rPr>
              <a:t>2 lớp MaxPooling để giảm kích thước ảnh nhưng vẫn giữ các đặc trưng quan trọng.</a:t>
            </a:r>
            <a:endParaRPr lang="en-US" sz="22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200">
                <a:latin typeface="Times New Roman" panose="02020603050405020304" charset="0"/>
                <a:cs typeface="Times New Roman" panose="02020603050405020304" charset="0"/>
              </a:rPr>
              <a:t>2 lớp Dropout để ngăn ngừa overfitting bằng cách lọc số nơ-ron.</a:t>
            </a:r>
            <a:endParaRPr lang="en-US" sz="22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200">
                <a:latin typeface="Times New Roman" panose="02020603050405020304" charset="0"/>
                <a:cs typeface="Times New Roman" panose="02020603050405020304" charset="0"/>
              </a:rPr>
              <a:t>1 lớp Flatten để chuyển đổi đầu ra của lớp tích chập thành 1 vector phẳng để có thể cho các lớp Fully connected.</a:t>
            </a:r>
            <a:endParaRPr lang="en-US" sz="22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200">
                <a:latin typeface="Times New Roman" panose="02020603050405020304" charset="0"/>
                <a:cs typeface="Times New Roman" panose="02020603050405020304" charset="0"/>
              </a:rPr>
              <a:t>2 lớp Fully connected với một lớp đầu ra sử dụng softmax để phân loại ảnh.</a:t>
            </a:r>
            <a:endParaRPr lang="en-US" sz="2200">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513" y="374650"/>
            <a:ext cx="3275012" cy="460375"/>
          </a:xfrm>
          <a:prstGeom prst="rect">
            <a:avLst/>
          </a:prstGeom>
          <a:noFill/>
          <a:ln w="9525">
            <a:noFill/>
          </a:ln>
        </p:spPr>
        <p:txBody>
          <a:bodyPr wrap="square" anchor="t" anchorCtr="0">
            <a:spAutoFit/>
          </a:bodyPr>
          <a:p>
            <a:r>
              <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2. Tạo model CNN</a:t>
            </a:r>
            <a:endPar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33" name="矩形 32"/>
          <p:cNvSpPr/>
          <p:nvPr/>
        </p:nvSpPr>
        <p:spPr>
          <a:xfrm rot="2678775">
            <a:off x="11491595" y="315913"/>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2"/>
          <p:cNvSpPr/>
          <p:nvPr/>
        </p:nvSpPr>
        <p:spPr>
          <a:xfrm rot="2678775">
            <a:off x="11908155" y="942340"/>
            <a:ext cx="269875" cy="24574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742315" y="951865"/>
            <a:ext cx="4064000" cy="460375"/>
          </a:xfrm>
          <a:prstGeom prst="rect">
            <a:avLst/>
          </a:prstGeom>
          <a:noFill/>
        </p:spPr>
        <p:txBody>
          <a:bodyPr wrap="square" rtlCol="0">
            <a:spAutoFit/>
          </a:bodyPr>
          <a:p>
            <a:r>
              <a:rPr lang="en-US" sz="2400" b="1">
                <a:solidFill>
                  <a:schemeClr val="accent1"/>
                </a:solidFill>
                <a:effectLst>
                  <a:outerShdw blurRad="38100" dist="25400" dir="5400000" algn="ctr" rotWithShape="0">
                    <a:srgbClr val="6E747A">
                      <a:alpha val="43000"/>
                    </a:srgbClr>
                  </a:outerShdw>
                </a:effectLst>
                <a:sym typeface="+mn-ea"/>
              </a:rPr>
              <a:t>3.Huấn luyện mô hình CNN</a:t>
            </a:r>
            <a:endParaRPr lang="en-US" sz="2400" b="1">
              <a:solidFill>
                <a:schemeClr val="accent1"/>
              </a:solidFill>
              <a:effectLst>
                <a:outerShdw blurRad="38100" dist="25400" dir="5400000" algn="ctr" rotWithShape="0">
                  <a:srgbClr val="6E747A">
                    <a:alpha val="43000"/>
                  </a:srgbClr>
                </a:outerShdw>
              </a:effectLst>
            </a:endParaRPr>
          </a:p>
        </p:txBody>
      </p:sp>
      <p:sp>
        <p:nvSpPr>
          <p:cNvPr id="5" name="Text Box 4"/>
          <p:cNvSpPr txBox="1"/>
          <p:nvPr/>
        </p:nvSpPr>
        <p:spPr>
          <a:xfrm>
            <a:off x="986790" y="1714500"/>
            <a:ext cx="3500120" cy="798830"/>
          </a:xfrm>
          <a:prstGeom prst="rect">
            <a:avLst/>
          </a:prstGeom>
          <a:noFill/>
        </p:spPr>
        <p:txBody>
          <a:bodyPr wrap="square" rtlCol="0">
            <a:spAutoFit/>
          </a:bodyPr>
          <a:p>
            <a:r>
              <a:rPr lang="en-US" sz="2300">
                <a:latin typeface="Times New Roman" panose="02020603050405020304" charset="0"/>
                <a:cs typeface="Times New Roman" panose="02020603050405020304" charset="0"/>
              </a:rPr>
              <a:t>Độ chính xác của mô hình qua các lần huấn luyện</a:t>
            </a:r>
            <a:endParaRPr lang="en-US" sz="2300">
              <a:latin typeface="Times New Roman" panose="02020603050405020304" charset="0"/>
              <a:cs typeface="Times New Roman" panose="02020603050405020304" charset="0"/>
            </a:endParaRPr>
          </a:p>
        </p:txBody>
      </p:sp>
      <p:pic>
        <p:nvPicPr>
          <p:cNvPr id="579884390" name="Picture 1"/>
          <p:cNvPicPr>
            <a:picLocks noChangeAspect="1"/>
          </p:cNvPicPr>
          <p:nvPr/>
        </p:nvPicPr>
        <p:blipFill>
          <a:blip r:embed="rId1"/>
          <a:stretch>
            <a:fillRect/>
          </a:stretch>
        </p:blipFill>
        <p:spPr>
          <a:xfrm>
            <a:off x="4806315" y="1412240"/>
            <a:ext cx="6175375" cy="43338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830" y="374650"/>
            <a:ext cx="7366000" cy="460375"/>
          </a:xfrm>
          <a:prstGeom prst="rect">
            <a:avLst/>
          </a:prstGeom>
          <a:noFill/>
          <a:ln w="9525">
            <a:noFill/>
          </a:ln>
        </p:spPr>
        <p:txBody>
          <a:bodyPr wrap="square" anchor="t" anchorCtr="0">
            <a:spAutoFit/>
          </a:bodyPr>
          <a:p>
            <a:r>
              <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3.Tích hợp model CNN vào mạch ESP32CAM</a:t>
            </a:r>
            <a:endPar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33" name="矩形 32"/>
          <p:cNvSpPr/>
          <p:nvPr/>
        </p:nvSpPr>
        <p:spPr>
          <a:xfrm rot="2678775">
            <a:off x="11491595" y="315913"/>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2"/>
          <p:cNvSpPr/>
          <p:nvPr/>
        </p:nvSpPr>
        <p:spPr>
          <a:xfrm rot="2678775">
            <a:off x="11908155" y="942340"/>
            <a:ext cx="269875" cy="24574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 name="Text Box 111"/>
          <p:cNvSpPr txBox="1"/>
          <p:nvPr/>
        </p:nvSpPr>
        <p:spPr>
          <a:xfrm>
            <a:off x="1153795" y="1199515"/>
            <a:ext cx="7244080" cy="922020"/>
          </a:xfrm>
          <a:prstGeom prst="rect">
            <a:avLst/>
          </a:prstGeom>
          <a:noFill/>
          <a:ln w="9525">
            <a:noFill/>
          </a:ln>
        </p:spPr>
        <p:txBody>
          <a:bodyPr wrap="square">
            <a:spAutoFit/>
          </a:bodyPr>
          <a:p>
            <a:r>
              <a:rPr lang="en-US" sz="1800">
                <a:latin typeface="Times New Roman" panose="02020603050405020304" charset="0"/>
                <a:cs typeface="Calibri" panose="020F0502020204030204" pitchFamily="34" charset="0"/>
              </a:rPr>
              <a:t>Model CNN sau khi được huấn luyện sẽ được chuyển đổi sang định dạng  TensorFlow Lite, giúp mô hình có thể chạy trên các thiết bị nhúng như ESP32</a:t>
            </a:r>
            <a:endParaRPr lang="en-US" sz="1800">
              <a:latin typeface="Times New Roman" panose="02020603050405020304" charset="0"/>
              <a:cs typeface="Calibri" panose="020F0502020204030204" pitchFamily="34" charset="0"/>
            </a:endParaRPr>
          </a:p>
        </p:txBody>
      </p:sp>
      <p:pic>
        <p:nvPicPr>
          <p:cNvPr id="3" name="Picture 2"/>
          <p:cNvPicPr>
            <a:picLocks noChangeAspect="1"/>
          </p:cNvPicPr>
          <p:nvPr/>
        </p:nvPicPr>
        <p:blipFill>
          <a:blip r:embed="rId1"/>
          <a:stretch>
            <a:fillRect/>
          </a:stretch>
        </p:blipFill>
        <p:spPr>
          <a:xfrm>
            <a:off x="1188720" y="2438400"/>
            <a:ext cx="6800850" cy="9906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830" y="374650"/>
            <a:ext cx="7366000" cy="460375"/>
          </a:xfrm>
          <a:prstGeom prst="rect">
            <a:avLst/>
          </a:prstGeom>
          <a:noFill/>
          <a:ln w="9525">
            <a:noFill/>
          </a:ln>
        </p:spPr>
        <p:txBody>
          <a:bodyPr wrap="square" anchor="t" anchorCtr="0">
            <a:spAutoFit/>
          </a:bodyPr>
          <a:p>
            <a:r>
              <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3.Tích hợp model CNN vào mạch ESP32CAM</a:t>
            </a:r>
            <a:endPar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33" name="矩形 32"/>
          <p:cNvSpPr/>
          <p:nvPr/>
        </p:nvSpPr>
        <p:spPr>
          <a:xfrm rot="2678775">
            <a:off x="11491595" y="315913"/>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2"/>
          <p:cNvSpPr/>
          <p:nvPr/>
        </p:nvSpPr>
        <p:spPr>
          <a:xfrm rot="2678775">
            <a:off x="11908155" y="942340"/>
            <a:ext cx="269875" cy="24574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2"/>
          <p:cNvPicPr>
            <a:picLocks noChangeAspect="1"/>
          </p:cNvPicPr>
          <p:nvPr/>
        </p:nvPicPr>
        <p:blipFill>
          <a:blip r:embed="rId1"/>
          <a:stretch>
            <a:fillRect/>
          </a:stretch>
        </p:blipFill>
        <p:spPr>
          <a:xfrm>
            <a:off x="1753870" y="2035175"/>
            <a:ext cx="8679180" cy="3892550"/>
          </a:xfrm>
          <a:prstGeom prst="rect">
            <a:avLst/>
          </a:prstGeom>
        </p:spPr>
      </p:pic>
      <p:sp>
        <p:nvSpPr>
          <p:cNvPr id="112" name="Text Box 111"/>
          <p:cNvSpPr txBox="1"/>
          <p:nvPr/>
        </p:nvSpPr>
        <p:spPr>
          <a:xfrm>
            <a:off x="1652905" y="1097280"/>
            <a:ext cx="8602345" cy="675640"/>
          </a:xfrm>
          <a:prstGeom prst="rect">
            <a:avLst/>
          </a:prstGeom>
          <a:noFill/>
          <a:ln w="9525">
            <a:noFill/>
          </a:ln>
        </p:spPr>
        <p:txBody>
          <a:bodyPr wrap="square">
            <a:spAutoFit/>
          </a:bodyPr>
          <a:p>
            <a:r>
              <a:rPr lang="en-US" sz="1800">
                <a:latin typeface="Times New Roman" panose="02020603050405020304" charset="0"/>
                <a:cs typeface="Calibri" panose="020F0502020204030204" pitchFamily="34" charset="0"/>
              </a:rPr>
              <a:t>Chuyển đổi model từ định dạng </a:t>
            </a:r>
            <a:r>
              <a:rPr lang="en-US" sz="1900">
                <a:latin typeface="Times New Roman" panose="02020603050405020304" charset="0"/>
                <a:cs typeface="Calibri" panose="020F0502020204030204" pitchFamily="34" charset="0"/>
              </a:rPr>
              <a:t>TensorFlow Lite th</a:t>
            </a:r>
            <a:r>
              <a:rPr lang="en-US" sz="1900">
                <a:latin typeface="Calibri" panose="020F0502020204030204" pitchFamily="34" charset="0"/>
                <a:ea typeface="Calibri" panose="020F0502020204030204" pitchFamily="34" charset="0"/>
              </a:rPr>
              <a:t>à</a:t>
            </a:r>
            <a:r>
              <a:rPr lang="en-US" sz="1900">
                <a:latin typeface="Times New Roman" panose="02020603050405020304" charset="0"/>
                <a:cs typeface="Calibri" panose="020F0502020204030204" pitchFamily="34" charset="0"/>
              </a:rPr>
              <a:t>nh một mảng C để nhúng dữ liệu mô hình TensorFlow Lite v</a:t>
            </a:r>
            <a:r>
              <a:rPr lang="en-US" sz="1900">
                <a:latin typeface="Calibri" panose="020F0502020204030204" pitchFamily="34" charset="0"/>
                <a:ea typeface="Calibri" panose="020F0502020204030204" pitchFamily="34" charset="0"/>
              </a:rPr>
              <a:t>à</a:t>
            </a:r>
            <a:r>
              <a:rPr lang="en-US" sz="1900">
                <a:latin typeface="Times New Roman" panose="02020603050405020304" charset="0"/>
                <a:cs typeface="Calibri" panose="020F0502020204030204" pitchFamily="34" charset="0"/>
              </a:rPr>
              <a:t>o mã C.</a:t>
            </a:r>
            <a:endParaRPr lang="en-US" sz="1900">
              <a:latin typeface="Times New Roman" panose="02020603050405020304" charset="0"/>
              <a:cs typeface="Calibri" panose="020F050202020403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830" y="374650"/>
            <a:ext cx="7366000" cy="460375"/>
          </a:xfrm>
          <a:prstGeom prst="rect">
            <a:avLst/>
          </a:prstGeom>
          <a:noFill/>
          <a:ln w="9525">
            <a:noFill/>
          </a:ln>
        </p:spPr>
        <p:txBody>
          <a:bodyPr wrap="square" anchor="t" anchorCtr="0">
            <a:spAutoFit/>
          </a:bodyPr>
          <a:p>
            <a:r>
              <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3.Tích hợp model CNN vào mạch ESP32CAM</a:t>
            </a:r>
            <a:endPar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33" name="矩形 32"/>
          <p:cNvSpPr/>
          <p:nvPr/>
        </p:nvSpPr>
        <p:spPr>
          <a:xfrm rot="2678775">
            <a:off x="11491595" y="315913"/>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2"/>
          <p:cNvSpPr/>
          <p:nvPr/>
        </p:nvSpPr>
        <p:spPr>
          <a:xfrm rot="2678775">
            <a:off x="11908155" y="942340"/>
            <a:ext cx="269875" cy="24574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p:cNvPicPr>
            <a:picLocks noChangeAspect="1"/>
          </p:cNvPicPr>
          <p:nvPr/>
        </p:nvPicPr>
        <p:blipFill>
          <a:blip r:embed="rId1"/>
          <a:stretch>
            <a:fillRect/>
          </a:stretch>
        </p:blipFill>
        <p:spPr>
          <a:xfrm>
            <a:off x="2825115" y="1558290"/>
            <a:ext cx="6839585" cy="4566285"/>
          </a:xfrm>
          <a:prstGeom prst="rect">
            <a:avLst/>
          </a:prstGeom>
        </p:spPr>
      </p:pic>
      <p:sp>
        <p:nvSpPr>
          <p:cNvPr id="9" name="Text Box 8"/>
          <p:cNvSpPr txBox="1"/>
          <p:nvPr/>
        </p:nvSpPr>
        <p:spPr>
          <a:xfrm>
            <a:off x="1383665" y="883285"/>
            <a:ext cx="7289165" cy="398780"/>
          </a:xfrm>
          <a:prstGeom prst="rect">
            <a:avLst/>
          </a:prstGeom>
          <a:noFill/>
        </p:spPr>
        <p:txBody>
          <a:bodyPr wrap="square" rtlCol="0">
            <a:spAutoFit/>
          </a:bodyPr>
          <a:p>
            <a:r>
              <a:rPr lang="en-US" sz="2000">
                <a:latin typeface="Times New Roman" panose="02020603050405020304" charset="0"/>
                <a:cs typeface="Times New Roman" panose="02020603050405020304" charset="0"/>
              </a:rPr>
              <a:t>Nạp mô hình TensorFlow Lite vào ESP32-CAM:</a:t>
            </a:r>
            <a:endParaRPr lang="en-US" sz="20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513" y="374650"/>
            <a:ext cx="3275012" cy="553085"/>
          </a:xfrm>
          <a:prstGeom prst="rect">
            <a:avLst/>
          </a:prstGeom>
          <a:noFill/>
          <a:ln w="9525">
            <a:noFill/>
          </a:ln>
        </p:spPr>
        <p:txBody>
          <a:bodyPr wrap="square" anchor="t" anchorCtr="0">
            <a:spAutoFit/>
          </a:bodyPr>
          <a:p>
            <a:r>
              <a:rPr lang="en-US" altLang="zh-CN" sz="3000" b="1" dirty="0">
                <a:ln w="22225">
                  <a:noFill/>
                  <a:prstDash val="solid"/>
                </a:ln>
                <a:solidFill>
                  <a:schemeClr val="accent1"/>
                </a:solidFill>
                <a:effectLst>
                  <a:outerShdw blurRad="50800" dist="38100" dir="18900000" algn="bl" rotWithShape="0">
                    <a:prstClr val="black">
                      <a:alpha val="40000"/>
                    </a:prstClr>
                  </a:outerShdw>
                </a:effectLst>
                <a:latin typeface="+mj-lt"/>
                <a:ea typeface="Microsoft YaHei" panose="020B0503020204020204" pitchFamily="34" charset="-122"/>
                <a:cs typeface="+mj-lt"/>
              </a:rPr>
              <a:t>Thành viên nhóm</a:t>
            </a:r>
            <a:endParaRPr lang="en-US" altLang="zh-CN" sz="3000" b="1" dirty="0">
              <a:ln w="22225">
                <a:noFill/>
                <a:prstDash val="solid"/>
              </a:ln>
              <a:solidFill>
                <a:schemeClr val="accent1"/>
              </a:solidFill>
              <a:effectLst>
                <a:outerShdw blurRad="50800" dist="38100" dir="18900000" algn="bl" rotWithShape="0">
                  <a:prstClr val="black">
                    <a:alpha val="40000"/>
                  </a:prstClr>
                </a:outerShdw>
              </a:effectLst>
              <a:latin typeface="+mj-lt"/>
              <a:ea typeface="Microsoft YaHei" panose="020B0503020204020204" pitchFamily="34" charset="-122"/>
              <a:cs typeface="+mj-lt"/>
            </a:endParaRPr>
          </a:p>
        </p:txBody>
      </p:sp>
      <p:sp>
        <p:nvSpPr>
          <p:cNvPr id="2" name="Text Box 1"/>
          <p:cNvSpPr txBox="1"/>
          <p:nvPr/>
        </p:nvSpPr>
        <p:spPr>
          <a:xfrm>
            <a:off x="1986915" y="1957705"/>
            <a:ext cx="8227695" cy="3692525"/>
          </a:xfrm>
          <a:prstGeom prst="rect">
            <a:avLst/>
          </a:prstGeom>
          <a:noFill/>
          <a:effectLst>
            <a:outerShdw blurRad="50800" dist="38100" dir="5400000" algn="t" rotWithShape="0">
              <a:prstClr val="black">
                <a:alpha val="40000"/>
              </a:prstClr>
            </a:outerShdw>
            <a:reflection endPos="0" dir="5400000" sy="-100000" algn="bl" rotWithShape="0"/>
          </a:effectLst>
        </p:spPr>
        <p:txBody>
          <a:bodyPr wrap="square" rtlCol="0">
            <a:spAutoFit/>
          </a:bodyPr>
          <a:p>
            <a:pPr algn="just">
              <a:lnSpc>
                <a:spcPct val="150000"/>
              </a:lnSpc>
            </a:pPr>
            <a:r>
              <a:rPr lang="en-US" sz="2600" b="1">
                <a:ln w="12700" cmpd="sng">
                  <a:noFill/>
                  <a:prstDash val="solid"/>
                </a:ln>
                <a:effectLst/>
                <a:latin typeface="Times New Roman" panose="02020603050405020304" charset="0"/>
                <a:cs typeface="Times New Roman" panose="02020603050405020304" charset="0"/>
              </a:rPr>
              <a:t>N19DCCN179 		 Nguyễn Quốc Tuấn</a:t>
            </a:r>
            <a:endParaRPr lang="en-US" sz="2600" b="1">
              <a:ln w="12700" cmpd="sng">
                <a:noFill/>
                <a:prstDash val="solid"/>
              </a:ln>
              <a:effectLst/>
              <a:latin typeface="Times New Roman" panose="02020603050405020304" charset="0"/>
              <a:cs typeface="Times New Roman" panose="02020603050405020304" charset="0"/>
            </a:endParaRPr>
          </a:p>
          <a:p>
            <a:pPr algn="just">
              <a:lnSpc>
                <a:spcPct val="150000"/>
              </a:lnSpc>
            </a:pPr>
            <a:r>
              <a:rPr lang="en-US" sz="2600" b="1">
                <a:ln w="12700" cmpd="sng">
                  <a:noFill/>
                  <a:prstDash val="solid"/>
                </a:ln>
                <a:effectLst/>
                <a:latin typeface="Times New Roman" panose="02020603050405020304" charset="0"/>
                <a:cs typeface="Times New Roman" panose="02020603050405020304" charset="0"/>
              </a:rPr>
              <a:t>N20DCCN023 		 Phan Xuân Huynh</a:t>
            </a:r>
            <a:endParaRPr lang="en-US" sz="2600" b="1">
              <a:ln w="12700" cmpd="sng">
                <a:noFill/>
                <a:prstDash val="solid"/>
              </a:ln>
              <a:effectLst/>
              <a:latin typeface="Times New Roman" panose="02020603050405020304" charset="0"/>
              <a:cs typeface="Times New Roman" panose="02020603050405020304" charset="0"/>
            </a:endParaRPr>
          </a:p>
          <a:p>
            <a:pPr algn="just">
              <a:lnSpc>
                <a:spcPct val="150000"/>
              </a:lnSpc>
            </a:pPr>
            <a:r>
              <a:rPr lang="en-US" sz="2600" b="1">
                <a:ln w="12700" cmpd="sng">
                  <a:noFill/>
                  <a:prstDash val="solid"/>
                </a:ln>
                <a:effectLst/>
                <a:latin typeface="Times New Roman" panose="02020603050405020304" charset="0"/>
                <a:cs typeface="Times New Roman" panose="02020603050405020304" charset="0"/>
              </a:rPr>
              <a:t>N20DCCN029 		 Đinh Hồng Kông</a:t>
            </a:r>
            <a:endParaRPr lang="en-US" sz="2600" b="1">
              <a:ln w="12700" cmpd="sng">
                <a:noFill/>
                <a:prstDash val="solid"/>
              </a:ln>
              <a:effectLst/>
              <a:latin typeface="Times New Roman" panose="02020603050405020304" charset="0"/>
              <a:cs typeface="Times New Roman" panose="02020603050405020304" charset="0"/>
            </a:endParaRPr>
          </a:p>
          <a:p>
            <a:pPr algn="just">
              <a:lnSpc>
                <a:spcPct val="150000"/>
              </a:lnSpc>
            </a:pPr>
            <a:r>
              <a:rPr lang="en-US" sz="2600" b="1">
                <a:ln w="12700" cmpd="sng">
                  <a:noFill/>
                  <a:prstDash val="solid"/>
                </a:ln>
                <a:effectLst/>
                <a:latin typeface="Times New Roman" panose="02020603050405020304" charset="0"/>
                <a:cs typeface="Times New Roman" panose="02020603050405020304" charset="0"/>
              </a:rPr>
              <a:t>N20DCCN037 		 Phan Văn Lục</a:t>
            </a:r>
            <a:endParaRPr lang="en-US" sz="2600" b="1">
              <a:ln w="12700" cmpd="sng">
                <a:noFill/>
                <a:prstDash val="solid"/>
              </a:ln>
              <a:effectLst/>
              <a:latin typeface="Times New Roman" panose="02020603050405020304" charset="0"/>
              <a:cs typeface="Times New Roman" panose="02020603050405020304" charset="0"/>
            </a:endParaRPr>
          </a:p>
          <a:p>
            <a:pPr algn="just">
              <a:lnSpc>
                <a:spcPct val="150000"/>
              </a:lnSpc>
            </a:pPr>
            <a:r>
              <a:rPr lang="en-US" sz="2600" b="1">
                <a:ln w="12700" cmpd="sng">
                  <a:noFill/>
                  <a:prstDash val="solid"/>
                </a:ln>
                <a:effectLst/>
                <a:latin typeface="Times New Roman" panose="02020603050405020304" charset="0"/>
                <a:cs typeface="Times New Roman" panose="02020603050405020304" charset="0"/>
              </a:rPr>
              <a:t>N20DCCN065 		 Nguyễn Trần Trọng Tín</a:t>
            </a:r>
            <a:endParaRPr lang="en-US" sz="2600" b="1">
              <a:ln w="12700" cmpd="sng">
                <a:noFill/>
                <a:prstDash val="solid"/>
              </a:ln>
              <a:effectLst/>
              <a:latin typeface="Times New Roman" panose="02020603050405020304" charset="0"/>
              <a:cs typeface="Times New Roman" panose="02020603050405020304" charset="0"/>
            </a:endParaRPr>
          </a:p>
          <a:p>
            <a:pPr algn="just">
              <a:lnSpc>
                <a:spcPct val="150000"/>
              </a:lnSpc>
            </a:pPr>
            <a:r>
              <a:rPr lang="en-US" sz="2600" b="1">
                <a:ln w="12700" cmpd="sng">
                  <a:noFill/>
                  <a:prstDash val="solid"/>
                </a:ln>
                <a:effectLst/>
                <a:latin typeface="Times New Roman" panose="02020603050405020304" charset="0"/>
                <a:cs typeface="Times New Roman" panose="02020603050405020304" charset="0"/>
              </a:rPr>
              <a:t>N20DCCN067 		 Đặng Khắc Toản</a:t>
            </a:r>
            <a:endParaRPr lang="en-US" sz="2600" b="1">
              <a:ln w="12700" cmpd="sng">
                <a:noFill/>
                <a:prstDash val="solid"/>
              </a:ln>
              <a:effectLst/>
              <a:latin typeface="Times New Roman" panose="02020603050405020304" charset="0"/>
              <a:cs typeface="Times New Roman" panose="02020603050405020304" charset="0"/>
            </a:endParaRPr>
          </a:p>
        </p:txBody>
      </p:sp>
      <p:sp>
        <p:nvSpPr>
          <p:cNvPr id="3" name="Text Box 2"/>
          <p:cNvSpPr txBox="1"/>
          <p:nvPr/>
        </p:nvSpPr>
        <p:spPr>
          <a:xfrm>
            <a:off x="2457450" y="1435735"/>
            <a:ext cx="5914390" cy="521970"/>
          </a:xfrm>
          <a:prstGeom prst="rect">
            <a:avLst/>
          </a:prstGeom>
          <a:noFill/>
        </p:spPr>
        <p:txBody>
          <a:bodyPr wrap="square" rtlCol="0">
            <a:spAutoFit/>
          </a:bodyPr>
          <a:p>
            <a:r>
              <a:rPr lang="en-US" sz="2800" b="1">
                <a:ln w="6600">
                  <a:noFill/>
                  <a:prstDash val="solid"/>
                </a:ln>
                <a:solidFill>
                  <a:srgbClr val="FF0000"/>
                </a:solidFill>
                <a:effectLst>
                  <a:outerShdw blurRad="50800" dist="38100" dir="2700000" algn="tl" rotWithShape="0">
                    <a:prstClr val="black">
                      <a:alpha val="40000"/>
                    </a:prstClr>
                  </a:outerShdw>
                </a:effectLst>
                <a:latin typeface="Times New Roman" panose="02020603050405020304" charset="0"/>
                <a:cs typeface="Times New Roman" panose="02020603050405020304" charset="0"/>
              </a:rPr>
              <a:t>Mã SV			  Tên</a:t>
            </a:r>
            <a:endParaRPr lang="en-US" sz="2800" b="1">
              <a:ln w="6600">
                <a:noFill/>
                <a:prstDash val="solid"/>
              </a:ln>
              <a:solidFill>
                <a:srgbClr val="FF0000"/>
              </a:solidFill>
              <a:effectLst>
                <a:outerShdw blurRad="50800" dist="38100" dir="2700000" algn="tl" rotWithShape="0">
                  <a:prstClr val="black">
                    <a:alpha val="40000"/>
                  </a:prstClr>
                </a:outerShdw>
              </a:effectLst>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830" y="374650"/>
            <a:ext cx="7366000" cy="460375"/>
          </a:xfrm>
          <a:prstGeom prst="rect">
            <a:avLst/>
          </a:prstGeom>
          <a:noFill/>
          <a:ln w="9525">
            <a:noFill/>
          </a:ln>
        </p:spPr>
        <p:txBody>
          <a:bodyPr wrap="square" anchor="t" anchorCtr="0">
            <a:spAutoFit/>
          </a:bodyPr>
          <a:p>
            <a:r>
              <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4. Xử lý tín hiệu hình ảnh</a:t>
            </a:r>
            <a:endPar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33" name="矩形 32"/>
          <p:cNvSpPr/>
          <p:nvPr/>
        </p:nvSpPr>
        <p:spPr>
          <a:xfrm rot="2678775">
            <a:off x="11491595" y="315913"/>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2"/>
          <p:cNvSpPr/>
          <p:nvPr/>
        </p:nvSpPr>
        <p:spPr>
          <a:xfrm rot="2678775">
            <a:off x="11908155" y="942340"/>
            <a:ext cx="269875" cy="24574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Text Box 8"/>
          <p:cNvSpPr txBox="1"/>
          <p:nvPr/>
        </p:nvSpPr>
        <p:spPr>
          <a:xfrm>
            <a:off x="1383665" y="883285"/>
            <a:ext cx="7812405" cy="1630045"/>
          </a:xfrm>
          <a:prstGeom prst="rect">
            <a:avLst/>
          </a:prstGeom>
          <a:noFill/>
        </p:spPr>
        <p:txBody>
          <a:bodyPr wrap="square" rtlCol="0">
            <a:spAutoFit/>
          </a:bodyPr>
          <a:p>
            <a:pPr algn="just"/>
            <a:r>
              <a:rPr lang="en-US" sz="2000">
                <a:latin typeface="Times New Roman" panose="02020603050405020304" charset="0"/>
                <a:cs typeface="Times New Roman" panose="02020603050405020304" charset="0"/>
              </a:rPr>
              <a:t>Hàm chuyển đổi kích thước ảnh mà ESP32Cam nhận được ,sử dụng phương pháp lấy mẫu gần nhất để thay đổi kích thước ảnh đầu vào thành kích thước 32x32. Bằng cách tính toán lại tọa độ pixel từ ảnh đầu ra về ảnh đầu vào, hàm này đảm bảo ảnh đầu ra có kích thước như mong muốn mà không làm biến dạng dữ liệu ảnh.</a:t>
            </a:r>
            <a:endParaRPr lang="en-US" sz="2000">
              <a:latin typeface="Times New Roman" panose="02020603050405020304" charset="0"/>
              <a:cs typeface="Times New Roman" panose="02020603050405020304" charset="0"/>
            </a:endParaRPr>
          </a:p>
        </p:txBody>
      </p:sp>
      <p:pic>
        <p:nvPicPr>
          <p:cNvPr id="1649063493" name="Picture 1"/>
          <p:cNvPicPr>
            <a:picLocks noChangeAspect="1"/>
          </p:cNvPicPr>
          <p:nvPr/>
        </p:nvPicPr>
        <p:blipFill>
          <a:blip r:embed="rId1"/>
          <a:stretch>
            <a:fillRect/>
          </a:stretch>
        </p:blipFill>
        <p:spPr>
          <a:xfrm>
            <a:off x="1507490" y="2697480"/>
            <a:ext cx="7458075" cy="291909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9981298" name="Picture 1"/>
          <p:cNvPicPr>
            <a:picLocks noChangeAspect="1"/>
          </p:cNvPicPr>
          <p:nvPr/>
        </p:nvPicPr>
        <p:blipFill>
          <a:blip r:embed="rId1"/>
          <a:stretch>
            <a:fillRect/>
          </a:stretch>
        </p:blipFill>
        <p:spPr>
          <a:xfrm>
            <a:off x="3118485" y="2180590"/>
            <a:ext cx="5024120" cy="4183380"/>
          </a:xfrm>
          <a:prstGeom prst="rect">
            <a:avLst/>
          </a:prstGeom>
        </p:spPr>
      </p:pic>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830" y="374650"/>
            <a:ext cx="7366000" cy="460375"/>
          </a:xfrm>
          <a:prstGeom prst="rect">
            <a:avLst/>
          </a:prstGeom>
          <a:noFill/>
          <a:ln w="9525">
            <a:noFill/>
          </a:ln>
        </p:spPr>
        <p:txBody>
          <a:bodyPr wrap="square" anchor="t" anchorCtr="0">
            <a:spAutoFit/>
          </a:bodyPr>
          <a:p>
            <a:r>
              <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4. Xử lý tín hiệu hình ảnh</a:t>
            </a:r>
            <a:endPar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33" name="矩形 32"/>
          <p:cNvSpPr/>
          <p:nvPr/>
        </p:nvSpPr>
        <p:spPr>
          <a:xfrm rot="2678775">
            <a:off x="11491595" y="315913"/>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2"/>
          <p:cNvSpPr/>
          <p:nvPr/>
        </p:nvSpPr>
        <p:spPr>
          <a:xfrm rot="2678775">
            <a:off x="11908155" y="942340"/>
            <a:ext cx="269875" cy="24574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Text Box 8"/>
          <p:cNvSpPr txBox="1"/>
          <p:nvPr/>
        </p:nvSpPr>
        <p:spPr>
          <a:xfrm>
            <a:off x="1383665" y="883285"/>
            <a:ext cx="9171940" cy="1260475"/>
          </a:xfrm>
          <a:prstGeom prst="rect">
            <a:avLst/>
          </a:prstGeom>
          <a:noFill/>
        </p:spPr>
        <p:txBody>
          <a:bodyPr wrap="square" rtlCol="0">
            <a:spAutoFit/>
          </a:bodyPr>
          <a:p>
            <a:pPr algn="just"/>
            <a:r>
              <a:rPr lang="en-US" sz="1900">
                <a:latin typeface="Times New Roman" panose="02020603050405020304" charset="0"/>
                <a:cs typeface="Times New Roman" panose="02020603050405020304" charset="0"/>
              </a:rPr>
              <a:t>Hàm tiền xử lí ảnh nhận được từ ESP32Cam để đưa vào model CNN sẽ thực hiện ba bước : chuyển ảnh sang dạng xám, cân bằng histogram và chuẩn hóa giá trị pixel. Quá trình này giúp chuẩn hóa ảnh đầu vào, cải thiện hiệu quả của mô hình bằng cách đảm bảo rằng dữ liệu đầu vào nằm trong một phạm vi giá trị nhất định và tăng cường các đặc điểm của ảnh.</a:t>
            </a:r>
            <a:endParaRPr lang="en-US" sz="1900">
              <a:latin typeface="Times New Roman" panose="02020603050405020304" charset="0"/>
              <a:cs typeface="Times New Roman" panose="020206030504050203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830" y="374650"/>
            <a:ext cx="7366000" cy="460375"/>
          </a:xfrm>
          <a:prstGeom prst="rect">
            <a:avLst/>
          </a:prstGeom>
          <a:noFill/>
          <a:ln w="9525">
            <a:noFill/>
          </a:ln>
        </p:spPr>
        <p:txBody>
          <a:bodyPr wrap="square" anchor="t" anchorCtr="0">
            <a:spAutoFit/>
          </a:bodyPr>
          <a:p>
            <a:r>
              <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5.Thông báo kết quả đến ứng dụng di động</a:t>
            </a:r>
            <a:endPar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33" name="矩形 32"/>
          <p:cNvSpPr/>
          <p:nvPr/>
        </p:nvSpPr>
        <p:spPr>
          <a:xfrm rot="2678775">
            <a:off x="11491595" y="315913"/>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2"/>
          <p:cNvSpPr/>
          <p:nvPr/>
        </p:nvSpPr>
        <p:spPr>
          <a:xfrm rot="2678775">
            <a:off x="11908155" y="942340"/>
            <a:ext cx="269875" cy="24574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 name="Text Box 111"/>
          <p:cNvSpPr txBox="1"/>
          <p:nvPr/>
        </p:nvSpPr>
        <p:spPr>
          <a:xfrm>
            <a:off x="1412240" y="960120"/>
            <a:ext cx="8379460" cy="2379345"/>
          </a:xfrm>
          <a:prstGeom prst="rect">
            <a:avLst/>
          </a:prstGeom>
          <a:noFill/>
          <a:ln w="9525">
            <a:noFill/>
          </a:ln>
        </p:spPr>
        <p:txBody>
          <a:bodyPr wrap="square">
            <a:noAutofit/>
          </a:bodyPr>
          <a:p>
            <a:pPr algn="just">
              <a:lnSpc>
                <a:spcPct val="120000"/>
              </a:lnSpc>
              <a:spcBef>
                <a:spcPts val="150"/>
              </a:spcBef>
              <a:spcAft>
                <a:spcPts val="0"/>
              </a:spcAft>
            </a:pPr>
            <a:r>
              <a:rPr lang="en-US" sz="2200">
                <a:latin typeface="Times New Roman" panose="02020603050405020304" charset="0"/>
                <a:cs typeface="Calibri" panose="020F0502020204030204" pitchFamily="34" charset="0"/>
              </a:rPr>
              <a:t>Hệ thống n</a:t>
            </a:r>
            <a:r>
              <a:rPr lang="en-US" sz="2200">
                <a:latin typeface="Calibri" panose="020F0502020204030204" pitchFamily="34" charset="0"/>
                <a:ea typeface="Calibri" panose="020F0502020204030204" pitchFamily="34" charset="0"/>
              </a:rPr>
              <a:t>à</a:t>
            </a:r>
            <a:r>
              <a:rPr lang="en-US" sz="2200">
                <a:latin typeface="Times New Roman" panose="02020603050405020304" charset="0"/>
                <a:cs typeface="Calibri" panose="020F0502020204030204" pitchFamily="34" charset="0"/>
              </a:rPr>
              <a:t>y sử dụng ứng dụng Android kết nối với ESP32 Cam qua socket để nhận kết quả dự đoán biển báo. ESP32 Cam sẽ đóng vai trò l</a:t>
            </a:r>
            <a:r>
              <a:rPr lang="en-US" sz="2200">
                <a:latin typeface="Calibri" panose="020F0502020204030204" pitchFamily="34" charset="0"/>
                <a:ea typeface="Calibri" panose="020F0502020204030204" pitchFamily="34" charset="0"/>
              </a:rPr>
              <a:t>à</a:t>
            </a:r>
            <a:r>
              <a:rPr lang="en-US" sz="2200">
                <a:latin typeface="Times New Roman" panose="02020603050405020304" charset="0"/>
                <a:cs typeface="Calibri" panose="020F0502020204030204" pitchFamily="34" charset="0"/>
              </a:rPr>
              <a:t> máy chủ v</a:t>
            </a:r>
            <a:r>
              <a:rPr lang="en-US" sz="2200">
                <a:latin typeface="Calibri" panose="020F0502020204030204" pitchFamily="34" charset="0"/>
                <a:ea typeface="Calibri" panose="020F0502020204030204" pitchFamily="34" charset="0"/>
              </a:rPr>
              <a:t>à</a:t>
            </a:r>
            <a:r>
              <a:rPr lang="en-US" sz="2200">
                <a:latin typeface="Times New Roman" panose="02020603050405020304" charset="0"/>
                <a:cs typeface="Calibri" panose="020F0502020204030204" pitchFamily="34" charset="0"/>
              </a:rPr>
              <a:t> phát wifi. Ứng dụng Android sẽ đóng vai trò l</a:t>
            </a:r>
            <a:r>
              <a:rPr lang="en-US" sz="2200">
                <a:latin typeface="Calibri" panose="020F0502020204030204" pitchFamily="34" charset="0"/>
                <a:ea typeface="Calibri" panose="020F0502020204030204" pitchFamily="34" charset="0"/>
              </a:rPr>
              <a:t>à</a:t>
            </a:r>
            <a:r>
              <a:rPr lang="en-US" sz="2200">
                <a:latin typeface="Times New Roman" panose="02020603050405020304" charset="0"/>
                <a:cs typeface="Calibri" panose="020F0502020204030204" pitchFamily="34" charset="0"/>
              </a:rPr>
              <a:t> máy khách, lắng nghe dữ liệu từ ESP32 Cam gửi đến v</a:t>
            </a:r>
            <a:r>
              <a:rPr lang="en-US" sz="2200">
                <a:latin typeface="Calibri" panose="020F0502020204030204" pitchFamily="34" charset="0"/>
                <a:ea typeface="Calibri" panose="020F0502020204030204" pitchFamily="34" charset="0"/>
              </a:rPr>
              <a:t>à</a:t>
            </a:r>
            <a:r>
              <a:rPr lang="en-US" sz="2200">
                <a:latin typeface="Times New Roman" panose="02020603050405020304" charset="0"/>
                <a:cs typeface="Calibri" panose="020F0502020204030204" pitchFamily="34" charset="0"/>
              </a:rPr>
              <a:t> hiển thị lên m</a:t>
            </a:r>
            <a:r>
              <a:rPr lang="en-US" sz="2200">
                <a:latin typeface="Calibri" panose="020F0502020204030204" pitchFamily="34" charset="0"/>
                <a:ea typeface="Calibri" panose="020F0502020204030204" pitchFamily="34" charset="0"/>
              </a:rPr>
              <a:t>à</a:t>
            </a:r>
            <a:r>
              <a:rPr lang="en-US" sz="2200">
                <a:latin typeface="Times New Roman" panose="02020603050405020304" charset="0"/>
                <a:cs typeface="Calibri" panose="020F0502020204030204" pitchFamily="34" charset="0"/>
              </a:rPr>
              <a:t>n hình dựa trên dữ liệu nhận được. </a:t>
            </a:r>
            <a:endParaRPr lang="en-US" sz="2200">
              <a:latin typeface="Times New Roman" panose="02020603050405020304" charset="0"/>
              <a:cs typeface="Calibri" panose="020F0502020204030204" pitchFamily="34" charset="0"/>
            </a:endParaRPr>
          </a:p>
        </p:txBody>
      </p:sp>
      <p:sp>
        <p:nvSpPr>
          <p:cNvPr id="3" name="Text Box 2"/>
          <p:cNvSpPr txBox="1"/>
          <p:nvPr/>
        </p:nvSpPr>
        <p:spPr>
          <a:xfrm>
            <a:off x="1411605" y="3134360"/>
            <a:ext cx="8380095" cy="2120900"/>
          </a:xfrm>
          <a:prstGeom prst="rect">
            <a:avLst/>
          </a:prstGeom>
          <a:noFill/>
          <a:ln w="9525">
            <a:noFill/>
          </a:ln>
        </p:spPr>
        <p:txBody>
          <a:bodyPr wrap="square">
            <a:spAutoFit/>
          </a:bodyPr>
          <a:p>
            <a:pPr algn="just">
              <a:lnSpc>
                <a:spcPct val="120000"/>
              </a:lnSpc>
              <a:spcBef>
                <a:spcPts val="150"/>
              </a:spcBef>
              <a:spcAft>
                <a:spcPts val="0"/>
              </a:spcAft>
            </a:pPr>
            <a:r>
              <a:rPr lang="en-US" sz="2200" b="1">
                <a:latin typeface="Times New Roman" panose="02020603050405020304" charset="0"/>
                <a:cs typeface="Calibri" panose="020F0502020204030204" pitchFamily="34" charset="0"/>
              </a:rPr>
              <a:t>Cấu trúc hệ thống: </a:t>
            </a:r>
            <a:endParaRPr lang="en-US" sz="2200">
              <a:latin typeface="Symbol" panose="05050102010706020507" charset="0"/>
              <a:cs typeface="Calibri" panose="020F0502020204030204" pitchFamily="34" charset="0"/>
            </a:endParaRPr>
          </a:p>
          <a:p>
            <a:pPr algn="just">
              <a:lnSpc>
                <a:spcPct val="120000"/>
              </a:lnSpc>
              <a:spcBef>
                <a:spcPts val="150"/>
              </a:spcBef>
              <a:spcAft>
                <a:spcPts val="0"/>
              </a:spcAft>
            </a:pPr>
            <a:r>
              <a:rPr lang="en-US" sz="2200">
                <a:latin typeface="Calibri" panose="020F0502020204030204" pitchFamily="34" charset="0"/>
                <a:ea typeface="Calibri" panose="020F0502020204030204" pitchFamily="34" charset="0"/>
              </a:rPr>
              <a:t>·</a:t>
            </a:r>
            <a:r>
              <a:rPr lang="en-US" sz="2200">
                <a:latin typeface="Symbol" panose="05050102010706020507" charset="0"/>
                <a:cs typeface="Calibri" panose="020F0502020204030204" pitchFamily="34" charset="0"/>
              </a:rPr>
              <a:t> </a:t>
            </a:r>
            <a:r>
              <a:rPr lang="en-US" sz="2200">
                <a:latin typeface="Times New Roman" panose="02020603050405020304" charset="0"/>
                <a:cs typeface="Calibri" panose="020F0502020204030204" pitchFamily="34" charset="0"/>
              </a:rPr>
              <a:t>ESP32 Cam: Phát Wi-Fi. Lập trình ESP32 Cam tạo socket server, gửi dữ liệu tới các máy khách đã kết nối. </a:t>
            </a:r>
            <a:endParaRPr lang="en-US" sz="2200">
              <a:latin typeface="Symbol" panose="05050102010706020507" charset="0"/>
              <a:cs typeface="Calibri" panose="020F0502020204030204" pitchFamily="34" charset="0"/>
            </a:endParaRPr>
          </a:p>
          <a:p>
            <a:pPr algn="just">
              <a:lnSpc>
                <a:spcPct val="120000"/>
              </a:lnSpc>
              <a:spcBef>
                <a:spcPts val="150"/>
              </a:spcBef>
              <a:spcAft>
                <a:spcPts val="0"/>
              </a:spcAft>
            </a:pPr>
            <a:r>
              <a:rPr lang="en-US" sz="2200">
                <a:latin typeface="Calibri" panose="020F0502020204030204" pitchFamily="34" charset="0"/>
                <a:ea typeface="Calibri" panose="020F0502020204030204" pitchFamily="34" charset="0"/>
              </a:rPr>
              <a:t>·</a:t>
            </a:r>
            <a:r>
              <a:rPr lang="en-US" sz="2200">
                <a:latin typeface="Symbol" panose="05050102010706020507" charset="0"/>
                <a:cs typeface="Calibri" panose="020F0502020204030204" pitchFamily="34" charset="0"/>
              </a:rPr>
              <a:t> </a:t>
            </a:r>
            <a:r>
              <a:rPr lang="en-US" sz="2200">
                <a:latin typeface="Times New Roman" panose="02020603050405020304" charset="0"/>
                <a:cs typeface="Calibri" panose="020F0502020204030204" pitchFamily="34" charset="0"/>
              </a:rPr>
              <a:t>Ứng dụng Android: Tạo kết nối socket client để nhận dữ liệu từ ESP32 Cam. Hiển thị thông báo kết quả lên giao diện người dùng.</a:t>
            </a:r>
            <a:endParaRPr lang="en-US" sz="2200">
              <a:latin typeface="Times New Roman" panose="02020603050405020304" charset="0"/>
              <a:cs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830" y="374650"/>
            <a:ext cx="8611870" cy="460375"/>
          </a:xfrm>
          <a:prstGeom prst="rect">
            <a:avLst/>
          </a:prstGeom>
          <a:noFill/>
          <a:ln w="9525">
            <a:noFill/>
          </a:ln>
        </p:spPr>
        <p:txBody>
          <a:bodyPr wrap="square" anchor="t" anchorCtr="0">
            <a:spAutoFit/>
          </a:bodyPr>
          <a:p>
            <a:r>
              <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sym typeface="+mn-ea"/>
              </a:rPr>
              <a:t>5.Thông báo kết quả đến ứng dụng di động</a:t>
            </a:r>
            <a:endPar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33" name="矩形 32"/>
          <p:cNvSpPr/>
          <p:nvPr/>
        </p:nvSpPr>
        <p:spPr>
          <a:xfrm rot="2678775">
            <a:off x="11491595" y="315913"/>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2"/>
          <p:cNvSpPr/>
          <p:nvPr/>
        </p:nvSpPr>
        <p:spPr>
          <a:xfrm rot="2678775">
            <a:off x="11908155" y="942340"/>
            <a:ext cx="269875" cy="24574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451696648" name="Picture 1" descr="Không có mô tả."/>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2146935" y="1137920"/>
            <a:ext cx="1839595" cy="3985895"/>
          </a:xfrm>
          <a:prstGeom prst="rect">
            <a:avLst/>
          </a:prstGeom>
          <a:noFill/>
          <a:ln>
            <a:noFill/>
          </a:ln>
        </p:spPr>
      </p:pic>
      <p:pic>
        <p:nvPicPr>
          <p:cNvPr id="1796672051" name="Picture 2" descr="Không có mô tả."/>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4801235" y="1161415"/>
            <a:ext cx="1824990" cy="3953510"/>
          </a:xfrm>
          <a:prstGeom prst="rect">
            <a:avLst/>
          </a:prstGeom>
          <a:noFill/>
          <a:ln>
            <a:noFill/>
          </a:ln>
        </p:spPr>
      </p:pic>
      <p:pic>
        <p:nvPicPr>
          <p:cNvPr id="803890404" name="Picture 3" descr="Không có mô tả."/>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7517765" y="1160463"/>
            <a:ext cx="1824990" cy="3954145"/>
          </a:xfrm>
          <a:prstGeom prst="rect">
            <a:avLst/>
          </a:prstGeom>
          <a:noFill/>
          <a:ln>
            <a:noFill/>
          </a:ln>
        </p:spPr>
      </p:pic>
      <p:sp>
        <p:nvSpPr>
          <p:cNvPr id="3" name="Text Box 2"/>
          <p:cNvSpPr txBox="1"/>
          <p:nvPr/>
        </p:nvSpPr>
        <p:spPr>
          <a:xfrm>
            <a:off x="3245485" y="5556250"/>
            <a:ext cx="5497195" cy="368300"/>
          </a:xfrm>
          <a:prstGeom prst="rect">
            <a:avLst/>
          </a:prstGeom>
          <a:noFill/>
        </p:spPr>
        <p:txBody>
          <a:bodyPr wrap="square" rtlCol="0">
            <a:spAutoFit/>
          </a:bodyPr>
          <a:p>
            <a:r>
              <a:rPr lang="en-US" i="1">
                <a:latin typeface="Times New Roman" panose="02020603050405020304" charset="0"/>
                <a:cs typeface="Times New Roman" panose="02020603050405020304" charset="0"/>
              </a:rPr>
              <a:t>Kết quả nhận diện được hiển thị trên ứng dụng di động</a:t>
            </a:r>
            <a:endParaRPr lang="en-US" i="1">
              <a:latin typeface="Times New Roman" panose="02020603050405020304" charset="0"/>
              <a:cs typeface="Times New Roman" panose="020206030504050203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rot="2615960">
            <a:off x="4681855" y="1544320"/>
            <a:ext cx="3642360" cy="356933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矩形 32"/>
          <p:cNvSpPr/>
          <p:nvPr/>
        </p:nvSpPr>
        <p:spPr>
          <a:xfrm rot="2678775">
            <a:off x="2905125" y="2197100"/>
            <a:ext cx="469900" cy="471488"/>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矩形 33"/>
          <p:cNvSpPr/>
          <p:nvPr/>
        </p:nvSpPr>
        <p:spPr>
          <a:xfrm rot="2678775">
            <a:off x="9002395" y="2365058"/>
            <a:ext cx="331788" cy="331788"/>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5" name="矩形 34"/>
          <p:cNvSpPr/>
          <p:nvPr/>
        </p:nvSpPr>
        <p:spPr>
          <a:xfrm rot="2678775">
            <a:off x="3632200" y="3473450"/>
            <a:ext cx="393700" cy="392113"/>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矩形 35"/>
          <p:cNvSpPr/>
          <p:nvPr/>
        </p:nvSpPr>
        <p:spPr>
          <a:xfrm rot="2678775">
            <a:off x="4800600" y="1087755"/>
            <a:ext cx="393700" cy="393700"/>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矩形 36"/>
          <p:cNvSpPr/>
          <p:nvPr/>
        </p:nvSpPr>
        <p:spPr>
          <a:xfrm rot="2678775">
            <a:off x="7728585" y="1003935"/>
            <a:ext cx="717550" cy="719138"/>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8" name="矩形 37"/>
          <p:cNvSpPr/>
          <p:nvPr/>
        </p:nvSpPr>
        <p:spPr>
          <a:xfrm rot="2678775">
            <a:off x="3009900" y="5372100"/>
            <a:ext cx="512763" cy="512763"/>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矩形 39"/>
          <p:cNvSpPr/>
          <p:nvPr/>
        </p:nvSpPr>
        <p:spPr>
          <a:xfrm rot="2678775">
            <a:off x="9132888" y="3998913"/>
            <a:ext cx="1397000" cy="1397000"/>
          </a:xfrm>
          <a:prstGeom prst="rect">
            <a:avLst/>
          </a:prstGeom>
          <a:solidFill>
            <a:srgbClr val="72C8D5">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矩形 38"/>
          <p:cNvSpPr/>
          <p:nvPr/>
        </p:nvSpPr>
        <p:spPr>
          <a:xfrm rot="2678775">
            <a:off x="10215563" y="3971925"/>
            <a:ext cx="601663" cy="601663"/>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矩形 27"/>
          <p:cNvSpPr/>
          <p:nvPr/>
        </p:nvSpPr>
        <p:spPr>
          <a:xfrm rot="2678775">
            <a:off x="4435475" y="4784725"/>
            <a:ext cx="512763" cy="512763"/>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28"/>
          <p:cNvSpPr/>
          <p:nvPr/>
        </p:nvSpPr>
        <p:spPr>
          <a:xfrm rot="2678775">
            <a:off x="7405688" y="4562475"/>
            <a:ext cx="436563" cy="436563"/>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6163" name="组合 14"/>
          <p:cNvGrpSpPr/>
          <p:nvPr/>
        </p:nvGrpSpPr>
        <p:grpSpPr>
          <a:xfrm>
            <a:off x="4563428" y="1921510"/>
            <a:ext cx="4123690" cy="1815465"/>
            <a:chOff x="4782360" y="1926143"/>
            <a:chExt cx="4123651" cy="1815883"/>
          </a:xfrm>
        </p:grpSpPr>
        <p:sp>
          <p:nvSpPr>
            <p:cNvPr id="6164" name="文本框 2"/>
            <p:cNvSpPr txBox="1"/>
            <p:nvPr/>
          </p:nvSpPr>
          <p:spPr>
            <a:xfrm>
              <a:off x="6203318" y="1926143"/>
              <a:ext cx="1037406" cy="1107060"/>
            </a:xfrm>
            <a:prstGeom prst="rect">
              <a:avLst/>
            </a:prstGeom>
            <a:noFill/>
            <a:ln w="9525">
              <a:noFill/>
            </a:ln>
          </p:spPr>
          <p:txBody>
            <a:bodyPr anchor="t" anchorCtr="0">
              <a:spAutoFit/>
            </a:bodyPr>
            <a:p>
              <a:r>
                <a:rPr lang="en-US" altLang="zh-CN" sz="6600" b="1" dirty="0">
                  <a:ln>
                    <a:noFill/>
                  </a:ln>
                  <a:solidFill>
                    <a:schemeClr val="bg1"/>
                  </a:solidFill>
                  <a:latin typeface="Calibri" panose="020F0502020204030204" pitchFamily="34" charset="0"/>
                  <a:ea typeface="SimSun" panose="02010600030101010101" pitchFamily="2" charset="-122"/>
                </a:rPr>
                <a:t>04</a:t>
              </a:r>
              <a:endParaRPr lang="en-US" altLang="zh-CN" sz="6600" b="1" dirty="0">
                <a:ln>
                  <a:noFill/>
                </a:ln>
                <a:solidFill>
                  <a:schemeClr val="bg1"/>
                </a:solidFill>
                <a:latin typeface="Calibri" panose="020F0502020204030204" pitchFamily="34" charset="0"/>
                <a:ea typeface="SimSun" panose="02010600030101010101" pitchFamily="2" charset="-122"/>
              </a:endParaRPr>
            </a:p>
          </p:txBody>
        </p:sp>
        <p:cxnSp>
          <p:nvCxnSpPr>
            <p:cNvPr id="13" name="直接连接符 12"/>
            <p:cNvCxnSpPr/>
            <p:nvPr/>
          </p:nvCxnSpPr>
          <p:spPr>
            <a:xfrm>
              <a:off x="5943466" y="3033274"/>
              <a:ext cx="15569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66" name="文本框 40"/>
            <p:cNvSpPr txBox="1"/>
            <p:nvPr/>
          </p:nvSpPr>
          <p:spPr>
            <a:xfrm>
              <a:off x="4782360" y="3219936"/>
              <a:ext cx="4123651" cy="522090"/>
            </a:xfrm>
            <a:prstGeom prst="rect">
              <a:avLst/>
            </a:prstGeom>
            <a:noFill/>
            <a:ln w="9525">
              <a:noFill/>
            </a:ln>
          </p:spPr>
          <p:txBody>
            <a:bodyPr wrap="square" anchor="t" anchorCtr="0">
              <a:spAutoFit/>
              <a:scene3d>
                <a:camera prst="orthographicFront"/>
                <a:lightRig rig="threePt" dir="t"/>
              </a:scene3d>
            </a:bodyPr>
            <a:p>
              <a:r>
                <a:rPr lang="en-US" altLang="zh-CN" sz="2800" b="1" dirty="0">
                  <a:ln w="9525">
                    <a:noFill/>
                    <a:prstDash val="solid"/>
                  </a:ln>
                  <a:solidFill>
                    <a:schemeClr val="bg1"/>
                  </a:solidFill>
                  <a:effectLst>
                    <a:outerShdw blurRad="12700" dist="38100" dir="2700000" algn="tl" rotWithShape="0">
                      <a:schemeClr val="bg1">
                        <a:lumMod val="50000"/>
                      </a:schemeClr>
                    </a:outerShdw>
                  </a:effectLst>
                  <a:latin typeface="Microsoft YaHei" panose="020B0503020204020204" pitchFamily="34" charset="-122"/>
                  <a:ea typeface="Microsoft YaHei" panose="020B0503020204020204" pitchFamily="34" charset="-122"/>
                </a:rPr>
                <a:t>Kết luận và kiến nghị</a:t>
              </a:r>
              <a:endParaRPr lang="en-US" altLang="zh-CN" sz="2800" b="1" dirty="0">
                <a:ln w="9525">
                  <a:noFill/>
                  <a:prstDash val="solid"/>
                </a:ln>
                <a:solidFill>
                  <a:schemeClr val="bg1"/>
                </a:solidFill>
                <a:effectLst>
                  <a:outerShdw blurRad="12700" dist="38100" dir="2700000" algn="tl" rotWithShape="0">
                    <a:schemeClr val="bg1">
                      <a:lumMod val="50000"/>
                    </a:schemeClr>
                  </a:outerShdw>
                </a:effectLst>
                <a:latin typeface="Microsoft YaHei" panose="020B0503020204020204" pitchFamily="34" charset="-122"/>
                <a:ea typeface="Microsoft YaHei" panose="020B0503020204020204" pitchFamily="34" charset="-122"/>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830" y="374650"/>
            <a:ext cx="7366000" cy="460375"/>
          </a:xfrm>
          <a:prstGeom prst="rect">
            <a:avLst/>
          </a:prstGeom>
          <a:noFill/>
          <a:ln w="9525">
            <a:noFill/>
          </a:ln>
        </p:spPr>
        <p:txBody>
          <a:bodyPr wrap="square" anchor="t" anchorCtr="0">
            <a:spAutoFit/>
          </a:bodyPr>
          <a:p>
            <a:r>
              <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1.Kết quả đạt được</a:t>
            </a:r>
            <a:endPar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33" name="矩形 32"/>
          <p:cNvSpPr/>
          <p:nvPr/>
        </p:nvSpPr>
        <p:spPr>
          <a:xfrm rot="2678775">
            <a:off x="11491595" y="315913"/>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2"/>
          <p:cNvSpPr/>
          <p:nvPr/>
        </p:nvSpPr>
        <p:spPr>
          <a:xfrm rot="2678775">
            <a:off x="11908155" y="942340"/>
            <a:ext cx="269875" cy="24574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1643380" y="1247140"/>
            <a:ext cx="8891270" cy="1614805"/>
          </a:xfrm>
          <a:prstGeom prst="rect">
            <a:avLst/>
          </a:prstGeom>
          <a:noFill/>
        </p:spPr>
        <p:txBody>
          <a:bodyPr wrap="square" rtlCol="0">
            <a:spAutoFit/>
          </a:bodyPr>
          <a:p>
            <a:pPr marL="342900" indent="-342900" algn="just">
              <a:lnSpc>
                <a:spcPct val="150000"/>
              </a:lnSpc>
              <a:buFont typeface="Wingdings" panose="05000000000000000000" charset="0"/>
              <a:buChar char="Ø"/>
            </a:pPr>
            <a:r>
              <a:rPr lang="en-US" sz="2200">
                <a:latin typeface="Times New Roman" panose="02020603050405020304" charset="0"/>
                <a:cs typeface="Times New Roman" panose="02020603050405020304" charset="0"/>
              </a:rPr>
              <a:t>Mô hình đạt được độ chính xác khá ổn định</a:t>
            </a:r>
            <a:endParaRPr lang="en-US" sz="22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Ø"/>
            </a:pPr>
            <a:r>
              <a:rPr lang="en-US" sz="2200">
                <a:latin typeface="Times New Roman" panose="02020603050405020304" charset="0"/>
                <a:cs typeface="Times New Roman" panose="02020603050405020304" charset="0"/>
              </a:rPr>
              <a:t>Tốc độ xử lý khá ổn định trong nhiều điều kiện khác nhau. </a:t>
            </a:r>
            <a:endParaRPr lang="en-US" sz="22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Ø"/>
            </a:pPr>
            <a:endParaRPr lang="en-US" sz="2200">
              <a:latin typeface="Times New Roman" panose="02020603050405020304" charset="0"/>
              <a:cs typeface="Times New Roman" panose="020206030504050203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830" y="374650"/>
            <a:ext cx="7366000" cy="460375"/>
          </a:xfrm>
          <a:prstGeom prst="rect">
            <a:avLst/>
          </a:prstGeom>
          <a:noFill/>
          <a:ln w="9525">
            <a:noFill/>
          </a:ln>
        </p:spPr>
        <p:txBody>
          <a:bodyPr wrap="square" anchor="t" anchorCtr="0">
            <a:spAutoFit/>
          </a:bodyPr>
          <a:p>
            <a:r>
              <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2.Hạn chế</a:t>
            </a:r>
            <a:endPar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33" name="矩形 32"/>
          <p:cNvSpPr/>
          <p:nvPr/>
        </p:nvSpPr>
        <p:spPr>
          <a:xfrm rot="2678775">
            <a:off x="11491595" y="315913"/>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2"/>
          <p:cNvSpPr/>
          <p:nvPr/>
        </p:nvSpPr>
        <p:spPr>
          <a:xfrm rot="2678775">
            <a:off x="11908155" y="942340"/>
            <a:ext cx="269875" cy="24574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952500" y="1186180"/>
            <a:ext cx="10648315" cy="3472815"/>
          </a:xfrm>
          <a:prstGeom prst="rect">
            <a:avLst/>
          </a:prstGeom>
          <a:noFill/>
        </p:spPr>
        <p:txBody>
          <a:bodyPr wrap="square" rtlCol="0">
            <a:spAutoFit/>
          </a:bodyPr>
          <a:p>
            <a:pPr marL="342900" indent="-342900">
              <a:lnSpc>
                <a:spcPct val="120000"/>
              </a:lnSpc>
              <a:spcBef>
                <a:spcPts val="150"/>
              </a:spcBef>
              <a:spcAft>
                <a:spcPts val="0"/>
              </a:spcAft>
              <a:buFont typeface="Wingdings" panose="05000000000000000000" charset="0"/>
              <a:buChar char="Ø"/>
            </a:pPr>
            <a:r>
              <a:rPr lang="en-US" sz="2000">
                <a:latin typeface="Times New Roman" panose="02020603050405020304" charset="0"/>
                <a:cs typeface="Times New Roman" panose="02020603050405020304" charset="0"/>
              </a:rPr>
              <a:t>ESP32-CAM có bộ vi xử lý và bộ nhớ hạn chế, không đủ mạnh để thực hiện các mô hình deep learning phức tạp, có thể </a:t>
            </a:r>
            <a:r>
              <a:rPr lang="en-US" sz="2000">
                <a:latin typeface="Times New Roman" panose="02020603050405020304" charset="0"/>
                <a:cs typeface="Times New Roman" panose="02020603050405020304" charset="0"/>
                <a:sym typeface="+mn-ea"/>
              </a:rPr>
              <a:t>dẫn đến nhận diện với độ chính xác thấp</a:t>
            </a:r>
            <a:endParaRPr lang="en-US" sz="2000">
              <a:latin typeface="Times New Roman" panose="02020603050405020304" charset="0"/>
              <a:cs typeface="Times New Roman" panose="02020603050405020304" charset="0"/>
            </a:endParaRPr>
          </a:p>
          <a:p>
            <a:pPr marL="342900" indent="-342900">
              <a:lnSpc>
                <a:spcPct val="120000"/>
              </a:lnSpc>
              <a:spcBef>
                <a:spcPts val="150"/>
              </a:spcBef>
              <a:spcAft>
                <a:spcPts val="0"/>
              </a:spcAft>
              <a:buFont typeface="Wingdings" panose="05000000000000000000" charset="0"/>
              <a:buChar char="Ø"/>
            </a:pPr>
            <a:r>
              <a:rPr lang="en-US" sz="2000">
                <a:latin typeface="Times New Roman" panose="02020603050405020304" charset="0"/>
                <a:cs typeface="Times New Roman" panose="02020603050405020304" charset="0"/>
              </a:rPr>
              <a:t>Với tốc độ xung nhịp tối đa khoảng 240 MHz, ESP32-CAM không đủ khả năng xử lý các tác vụ tính toán nặng một cách nhanh chóng. Điều này dẫn đến thời gian phản hồi chậm khi nhận diện biển báo.</a:t>
            </a:r>
            <a:endParaRPr lang="en-US" sz="2000">
              <a:latin typeface="Times New Roman" panose="02020603050405020304" charset="0"/>
              <a:cs typeface="Times New Roman" panose="02020603050405020304" charset="0"/>
            </a:endParaRPr>
          </a:p>
          <a:p>
            <a:pPr marL="342900" indent="-342900">
              <a:lnSpc>
                <a:spcPct val="120000"/>
              </a:lnSpc>
              <a:spcBef>
                <a:spcPts val="150"/>
              </a:spcBef>
              <a:spcAft>
                <a:spcPts val="0"/>
              </a:spcAft>
              <a:buFont typeface="Wingdings" panose="05000000000000000000" charset="0"/>
              <a:buChar char="Ø"/>
            </a:pPr>
            <a:r>
              <a:rPr lang="en-US" sz="2000">
                <a:latin typeface="Times New Roman" panose="02020603050405020304" charset="0"/>
                <a:cs typeface="Times New Roman" panose="02020603050405020304" charset="0"/>
              </a:rPr>
              <a:t>Camera của ESP32-CAM có độ phân giải và chất lượng hình ảnh hạn chế , ảnh hưởng đến chất lượng đầu vào cho các mô hình , từ đó ảnh hưởng đến độ chính xác của kết quả phân tích.</a:t>
            </a:r>
            <a:endParaRPr lang="en-US" sz="2000">
              <a:latin typeface="Times New Roman" panose="02020603050405020304" charset="0"/>
              <a:cs typeface="Times New Roman" panose="02020603050405020304" charset="0"/>
            </a:endParaRPr>
          </a:p>
          <a:p>
            <a:pPr marL="342900" indent="-342900">
              <a:lnSpc>
                <a:spcPct val="120000"/>
              </a:lnSpc>
              <a:spcBef>
                <a:spcPts val="150"/>
              </a:spcBef>
              <a:spcAft>
                <a:spcPts val="0"/>
              </a:spcAft>
              <a:buFont typeface="Wingdings" panose="05000000000000000000" charset="0"/>
              <a:buChar char="Ø"/>
            </a:pPr>
            <a:r>
              <a:rPr lang="en-US" sz="2000">
                <a:latin typeface="Times New Roman" panose="02020603050405020304" charset="0"/>
                <a:cs typeface="Times New Roman" panose="02020603050405020304" charset="0"/>
              </a:rPr>
              <a:t>TensorFlow Lite không được hỗ trợ đầy đủ cho ESP32-CAM. Điều này làm cho việc triển khai mô hình học máy trở nên phức tạp và khó khăn.</a:t>
            </a:r>
            <a:endParaRPr lang="en-US" sz="2000">
              <a:latin typeface="Times New Roman" panose="02020603050405020304" charset="0"/>
              <a:cs typeface="Times New Roman" panose="020206030504050203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830" y="374650"/>
            <a:ext cx="7366000" cy="460375"/>
          </a:xfrm>
          <a:prstGeom prst="rect">
            <a:avLst/>
          </a:prstGeom>
          <a:noFill/>
          <a:ln w="9525">
            <a:noFill/>
          </a:ln>
        </p:spPr>
        <p:txBody>
          <a:bodyPr wrap="square" anchor="t" anchorCtr="0">
            <a:spAutoFit/>
          </a:bodyPr>
          <a:p>
            <a:r>
              <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3.Hướng phát triển và kết luận</a:t>
            </a:r>
            <a:endPar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33" name="矩形 32"/>
          <p:cNvSpPr/>
          <p:nvPr/>
        </p:nvSpPr>
        <p:spPr>
          <a:xfrm rot="2678775">
            <a:off x="11491595" y="315913"/>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2"/>
          <p:cNvSpPr/>
          <p:nvPr/>
        </p:nvSpPr>
        <p:spPr>
          <a:xfrm rot="2678775">
            <a:off x="11908155" y="942340"/>
            <a:ext cx="269875" cy="24574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1040130" y="1627505"/>
            <a:ext cx="8957945" cy="3869055"/>
          </a:xfrm>
          <a:prstGeom prst="rect">
            <a:avLst/>
          </a:prstGeom>
          <a:noFill/>
        </p:spPr>
        <p:txBody>
          <a:bodyPr wrap="square" rtlCol="0">
            <a:noAutofit/>
          </a:bodyPr>
          <a:p>
            <a:pPr algn="just">
              <a:lnSpc>
                <a:spcPct val="110000"/>
              </a:lnSpc>
              <a:spcBef>
                <a:spcPts val="150"/>
              </a:spcBef>
              <a:spcAft>
                <a:spcPts val="0"/>
              </a:spcAft>
            </a:pPr>
            <a:r>
              <a:rPr lang="en-US" sz="2200">
                <a:latin typeface="Times New Roman" panose="02020603050405020304" charset="0"/>
                <a:cs typeface="Times New Roman" panose="02020603050405020304" charset="0"/>
              </a:rPr>
              <a:t>-Mở rộng bộ dữ liệu: Nghiên cứu có thể được mở rộng bằng cách thu thập thêm dữ liệu từ nhiều nguồn và điều kiện đa dạng, giúp mô hình trở nên phát triển khả năng tổng quát hóa.</a:t>
            </a:r>
            <a:endParaRPr lang="en-US" sz="2200">
              <a:latin typeface="Times New Roman" panose="02020603050405020304" charset="0"/>
              <a:cs typeface="Times New Roman" panose="02020603050405020304" charset="0"/>
            </a:endParaRPr>
          </a:p>
          <a:p>
            <a:pPr algn="just">
              <a:lnSpc>
                <a:spcPct val="110000"/>
              </a:lnSpc>
              <a:spcBef>
                <a:spcPts val="150"/>
              </a:spcBef>
              <a:spcAft>
                <a:spcPts val="0"/>
              </a:spcAft>
            </a:pPr>
            <a:r>
              <a:rPr lang="en-US" sz="2200">
                <a:latin typeface="Times New Roman" panose="02020603050405020304" charset="0"/>
                <a:cs typeface="Times New Roman" panose="02020603050405020304" charset="0"/>
              </a:rPr>
              <a:t>-Tối ưu hoá mô hình: Tiếp tục tối ưu hóa cấu trúc mô hình và thử nghiệm với các phương pháp tăng cường dữ liệu để tăng cường khả năng nhận diện và giảm overfitting.</a:t>
            </a:r>
            <a:endParaRPr lang="en-US" sz="2200">
              <a:latin typeface="Times New Roman" panose="02020603050405020304" charset="0"/>
              <a:cs typeface="Times New Roman" panose="02020603050405020304" charset="0"/>
            </a:endParaRPr>
          </a:p>
          <a:p>
            <a:pPr algn="just">
              <a:lnSpc>
                <a:spcPct val="110000"/>
              </a:lnSpc>
              <a:spcBef>
                <a:spcPts val="150"/>
              </a:spcBef>
              <a:spcAft>
                <a:spcPts val="0"/>
              </a:spcAft>
            </a:pPr>
            <a:r>
              <a:rPr lang="en-US" sz="2200">
                <a:latin typeface="Times New Roman" panose="02020603050405020304" charset="0"/>
                <a:cs typeface="Times New Roman" panose="02020603050405020304" charset="0"/>
              </a:rPr>
              <a:t>-Thí nghiệm trên thực tế: Mở rộng phạm vi thí nghiệm bằng cách triển khai mô hình trên môi trường thực tế, đặt ra những thách thức mới như biến đổi ánh sáng, thời tiết, và góc chụp.</a:t>
            </a:r>
            <a:endParaRPr lang="en-US" sz="2200">
              <a:latin typeface="Times New Roman" panose="02020603050405020304" charset="0"/>
              <a:cs typeface="Times New Roman" panose="02020603050405020304" charset="0"/>
            </a:endParaRPr>
          </a:p>
          <a:p>
            <a:pPr algn="just">
              <a:lnSpc>
                <a:spcPct val="110000"/>
              </a:lnSpc>
              <a:spcBef>
                <a:spcPts val="150"/>
              </a:spcBef>
              <a:spcAft>
                <a:spcPts val="0"/>
              </a:spcAft>
            </a:pPr>
            <a:endParaRPr lang="en-US" sz="2200">
              <a:latin typeface="Times New Roman" panose="02020603050405020304" charset="0"/>
              <a:cs typeface="Times New Roman" panose="02020603050405020304" charset="0"/>
            </a:endParaRPr>
          </a:p>
        </p:txBody>
      </p:sp>
      <p:sp>
        <p:nvSpPr>
          <p:cNvPr id="5" name="Text Box 4"/>
          <p:cNvSpPr txBox="1"/>
          <p:nvPr/>
        </p:nvSpPr>
        <p:spPr>
          <a:xfrm>
            <a:off x="742315" y="951865"/>
            <a:ext cx="4064000" cy="460375"/>
          </a:xfrm>
          <a:prstGeom prst="rect">
            <a:avLst/>
          </a:prstGeom>
          <a:noFill/>
        </p:spPr>
        <p:txBody>
          <a:bodyPr wrap="square" rtlCol="0">
            <a:spAutoFit/>
          </a:bodyPr>
          <a:p>
            <a:r>
              <a:rPr lang="en-US" sz="2400" b="1">
                <a:solidFill>
                  <a:schemeClr val="accent1"/>
                </a:solidFill>
                <a:effectLst>
                  <a:outerShdw blurRad="38100" dist="25400" dir="5400000" algn="ctr" rotWithShape="0">
                    <a:srgbClr val="6E747A">
                      <a:alpha val="43000"/>
                    </a:srgbClr>
                  </a:outerShdw>
                </a:effectLst>
                <a:sym typeface="+mn-ea"/>
              </a:rPr>
              <a:t>1.Hướng phát triển</a:t>
            </a:r>
            <a:endParaRPr lang="en-US" sz="2400" b="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830" y="374650"/>
            <a:ext cx="7366000" cy="460375"/>
          </a:xfrm>
          <a:prstGeom prst="rect">
            <a:avLst/>
          </a:prstGeom>
          <a:noFill/>
          <a:ln w="9525">
            <a:noFill/>
          </a:ln>
        </p:spPr>
        <p:txBody>
          <a:bodyPr wrap="square" anchor="t" anchorCtr="0">
            <a:spAutoFit/>
          </a:bodyPr>
          <a:p>
            <a:r>
              <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3.Hướng phát triển và kết luận</a:t>
            </a:r>
            <a:endParaRPr lang="en-US" altLang="zh-CN" sz="24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33" name="矩形 32"/>
          <p:cNvSpPr/>
          <p:nvPr/>
        </p:nvSpPr>
        <p:spPr>
          <a:xfrm rot="2678775">
            <a:off x="11491595" y="315913"/>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2"/>
          <p:cNvSpPr/>
          <p:nvPr/>
        </p:nvSpPr>
        <p:spPr>
          <a:xfrm rot="2678775">
            <a:off x="11908155" y="942340"/>
            <a:ext cx="269875" cy="24574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1106805" y="1481455"/>
            <a:ext cx="8701405" cy="4619625"/>
          </a:xfrm>
          <a:prstGeom prst="rect">
            <a:avLst/>
          </a:prstGeom>
          <a:noFill/>
        </p:spPr>
        <p:txBody>
          <a:bodyPr wrap="square" rtlCol="0">
            <a:noAutofit/>
          </a:bodyPr>
          <a:p>
            <a:pPr algn="just">
              <a:lnSpc>
                <a:spcPct val="110000"/>
              </a:lnSpc>
              <a:spcBef>
                <a:spcPts val="150"/>
              </a:spcBef>
              <a:spcAft>
                <a:spcPts val="0"/>
              </a:spcAft>
            </a:pPr>
            <a:r>
              <a:rPr lang="en-US" sz="2200">
                <a:latin typeface="Times New Roman" panose="02020603050405020304" charset="0"/>
                <a:cs typeface="Times New Roman" panose="02020603050405020304" charset="0"/>
              </a:rPr>
              <a:t>Đồ án không chỉ mang lại những hiểu biết về lĩnh vực xử lý ảnh và học máy mà còn làm nền tảng cho các nghiên cứu và ứng dụng tiếp theo trong việc cải thiện an toàn giao thông và phát triển xe tự lái. Chúng em hy vọng rằng kết quả từ đề tài này sẽ làm đóng góp tích cực vào sự phát triển của ngành công nghiệp ô tô thông minh.</a:t>
            </a:r>
            <a:endParaRPr lang="en-US" sz="2200">
              <a:latin typeface="Times New Roman" panose="02020603050405020304" charset="0"/>
              <a:cs typeface="Times New Roman" panose="02020603050405020304" charset="0"/>
            </a:endParaRPr>
          </a:p>
        </p:txBody>
      </p:sp>
      <p:sp>
        <p:nvSpPr>
          <p:cNvPr id="5" name="Text Box 4"/>
          <p:cNvSpPr txBox="1"/>
          <p:nvPr/>
        </p:nvSpPr>
        <p:spPr>
          <a:xfrm>
            <a:off x="1106805" y="951865"/>
            <a:ext cx="4064000" cy="460375"/>
          </a:xfrm>
          <a:prstGeom prst="rect">
            <a:avLst/>
          </a:prstGeom>
          <a:noFill/>
        </p:spPr>
        <p:txBody>
          <a:bodyPr wrap="square" rtlCol="0">
            <a:spAutoFit/>
          </a:bodyPr>
          <a:p>
            <a:r>
              <a:rPr lang="en-US" sz="2400" b="1">
                <a:solidFill>
                  <a:schemeClr val="accent1"/>
                </a:solidFill>
                <a:effectLst>
                  <a:outerShdw blurRad="38100" dist="25400" dir="5400000" algn="ctr" rotWithShape="0">
                    <a:srgbClr val="6E747A">
                      <a:alpha val="43000"/>
                    </a:srgbClr>
                  </a:outerShdw>
                </a:effectLst>
                <a:sym typeface="+mn-ea"/>
              </a:rPr>
              <a:t>2.Kết luận</a:t>
            </a:r>
            <a:endParaRPr lang="en-US" sz="2400" b="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
          <p:cNvSpPr txBox="1">
            <a:spLocks noChangeArrowheads="1"/>
          </p:cNvSpPr>
          <p:nvPr/>
        </p:nvSpPr>
        <p:spPr bwMode="auto">
          <a:xfrm>
            <a:off x="1392630" y="2612853"/>
            <a:ext cx="298132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5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Calibri" panose="020F0502020204030204" pitchFamily="34" charset="0"/>
                <a:cs typeface="Calibri" panose="020F0502020204030204" pitchFamily="34" charset="0"/>
                <a:sym typeface="+mn-lt"/>
              </a:rPr>
              <a:t>NỘI DUNG</a:t>
            </a:r>
            <a:endParaRPr lang="en-US" altLang="zh-CN" sz="5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Calibri" panose="020F0502020204030204" pitchFamily="34" charset="0"/>
              <a:cs typeface="Calibri" panose="020F0502020204030204" pitchFamily="34" charset="0"/>
              <a:sym typeface="+mn-lt"/>
            </a:endParaRPr>
          </a:p>
        </p:txBody>
      </p:sp>
      <p:cxnSp>
        <p:nvCxnSpPr>
          <p:cNvPr id="30" name="直接连接符 29"/>
          <p:cNvCxnSpPr/>
          <p:nvPr/>
        </p:nvCxnSpPr>
        <p:spPr>
          <a:xfrm flipV="1">
            <a:off x="2102335" y="3561715"/>
            <a:ext cx="1709420" cy="635"/>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7607300" y="1410335"/>
            <a:ext cx="1990725" cy="484505"/>
          </a:xfrm>
          <a:prstGeom prst="rect">
            <a:avLst/>
          </a:prstGeom>
        </p:spPr>
        <p:txBody>
          <a:bodyPr wrap="none">
            <a:noAutofit/>
          </a:bodyPr>
          <a:lstStyle/>
          <a:p>
            <a:r>
              <a:rPr lang="en-US" altLang="zh-CN" sz="2000" b="1" dirty="0">
                <a:solidFill>
                  <a:schemeClr val="tx2"/>
                </a:solidFill>
                <a:ea typeface="Calibri" panose="020F0502020204030204" pitchFamily="34" charset="0"/>
                <a:cs typeface="Calibri" panose="020F0502020204030204" pitchFamily="34" charset="0"/>
                <a:sym typeface="+mn-lt"/>
              </a:rPr>
              <a:t>Giới thiệu đề tài</a:t>
            </a:r>
            <a:endParaRPr lang="en-US" altLang="zh-CN" sz="2000" b="1" dirty="0">
              <a:solidFill>
                <a:schemeClr val="tx2"/>
              </a:solidFill>
              <a:ea typeface="Calibri" panose="020F0502020204030204" pitchFamily="34" charset="0"/>
              <a:cs typeface="Calibri" panose="020F0502020204030204" pitchFamily="34" charset="0"/>
              <a:sym typeface="+mn-lt"/>
            </a:endParaRPr>
          </a:p>
        </p:txBody>
      </p:sp>
      <p:cxnSp>
        <p:nvCxnSpPr>
          <p:cNvPr id="72" name="直接连接符 71"/>
          <p:cNvCxnSpPr/>
          <p:nvPr/>
        </p:nvCxnSpPr>
        <p:spPr>
          <a:xfrm>
            <a:off x="7753863" y="2079354"/>
            <a:ext cx="31686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6736897" y="1267379"/>
            <a:ext cx="748800" cy="750173"/>
          </a:xfrm>
          <a:prstGeom prst="ellipse">
            <a:avLst/>
          </a:prstGeom>
          <a:solidFill>
            <a:srgbClr val="72C8D5"/>
          </a:solidFill>
        </p:spPr>
        <p:txBody>
          <a:bodyPr wrap="none">
            <a:noAutofit/>
          </a:bodyPr>
          <a:lstStyle/>
          <a:p>
            <a:pPr algn="ctr"/>
            <a:r>
              <a:rPr lang="en-US" altLang="zh-CN" sz="2665" b="1" dirty="0">
                <a:solidFill>
                  <a:schemeClr val="bg1"/>
                </a:solidFill>
                <a:ea typeface="Calibri" panose="020F0502020204030204" pitchFamily="34" charset="0"/>
                <a:cs typeface="Calibri" panose="020F0502020204030204" pitchFamily="34" charset="0"/>
                <a:sym typeface="+mn-lt"/>
              </a:rPr>
              <a:t>01</a:t>
            </a:r>
            <a:endParaRPr lang="zh-CN" altLang="en-US" sz="2135" b="1" dirty="0">
              <a:solidFill>
                <a:schemeClr val="bg1"/>
              </a:solidFill>
              <a:ea typeface="Calibri" panose="020F0502020204030204" pitchFamily="34" charset="0"/>
              <a:cs typeface="Calibri" panose="020F0502020204030204" pitchFamily="34" charset="0"/>
              <a:sym typeface="+mn-lt"/>
            </a:endParaRPr>
          </a:p>
        </p:txBody>
      </p:sp>
      <p:sp>
        <p:nvSpPr>
          <p:cNvPr id="88" name="矩形 87"/>
          <p:cNvSpPr/>
          <p:nvPr/>
        </p:nvSpPr>
        <p:spPr>
          <a:xfrm>
            <a:off x="7607300" y="2572385"/>
            <a:ext cx="1990725" cy="647700"/>
          </a:xfrm>
          <a:prstGeom prst="rect">
            <a:avLst/>
          </a:prstGeom>
        </p:spPr>
        <p:txBody>
          <a:bodyPr wrap="none">
            <a:noAutofit/>
          </a:bodyPr>
          <a:lstStyle/>
          <a:p>
            <a:r>
              <a:rPr lang="en-US" altLang="zh-CN" sz="2000" b="1" dirty="0">
                <a:solidFill>
                  <a:schemeClr val="tx2"/>
                </a:solidFill>
                <a:ea typeface="Calibri" panose="020F0502020204030204" pitchFamily="34" charset="0"/>
                <a:cs typeface="Calibri" panose="020F0502020204030204" pitchFamily="34" charset="0"/>
                <a:sym typeface="+mn-lt"/>
              </a:rPr>
              <a:t>Cơ sở lý thuyết</a:t>
            </a:r>
            <a:endParaRPr lang="en-US" altLang="zh-CN" sz="2000" b="1" dirty="0">
              <a:solidFill>
                <a:schemeClr val="tx2"/>
              </a:solidFill>
              <a:ea typeface="Calibri" panose="020F0502020204030204" pitchFamily="34" charset="0"/>
              <a:cs typeface="Calibri" panose="020F0502020204030204" pitchFamily="34" charset="0"/>
              <a:sym typeface="+mn-lt"/>
            </a:endParaRPr>
          </a:p>
        </p:txBody>
      </p:sp>
      <p:cxnSp>
        <p:nvCxnSpPr>
          <p:cNvPr id="89" name="直接连接符 88"/>
          <p:cNvCxnSpPr/>
          <p:nvPr/>
        </p:nvCxnSpPr>
        <p:spPr>
          <a:xfrm>
            <a:off x="7751958" y="3271765"/>
            <a:ext cx="33591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0" name="椭圆 89"/>
          <p:cNvSpPr/>
          <p:nvPr/>
        </p:nvSpPr>
        <p:spPr>
          <a:xfrm>
            <a:off x="6736897" y="2459155"/>
            <a:ext cx="748800" cy="750173"/>
          </a:xfrm>
          <a:prstGeom prst="ellipse">
            <a:avLst/>
          </a:prstGeom>
          <a:solidFill>
            <a:srgbClr val="72C8D5"/>
          </a:solidFill>
        </p:spPr>
        <p:txBody>
          <a:bodyPr wrap="none">
            <a:noAutofit/>
          </a:bodyPr>
          <a:lstStyle/>
          <a:p>
            <a:pPr algn="ctr"/>
            <a:r>
              <a:rPr lang="en-US" altLang="zh-CN" sz="2665" b="1" dirty="0">
                <a:solidFill>
                  <a:schemeClr val="bg1"/>
                </a:solidFill>
                <a:ea typeface="Calibri" panose="020F0502020204030204" pitchFamily="34" charset="0"/>
                <a:cs typeface="Calibri" panose="020F0502020204030204" pitchFamily="34" charset="0"/>
                <a:sym typeface="+mn-lt"/>
              </a:rPr>
              <a:t>02</a:t>
            </a:r>
            <a:endParaRPr lang="zh-CN" altLang="en-US" sz="2135" b="1" dirty="0">
              <a:solidFill>
                <a:schemeClr val="bg1"/>
              </a:solidFill>
              <a:ea typeface="Calibri" panose="020F0502020204030204" pitchFamily="34" charset="0"/>
              <a:cs typeface="Calibri" panose="020F0502020204030204" pitchFamily="34" charset="0"/>
              <a:sym typeface="+mn-lt"/>
            </a:endParaRPr>
          </a:p>
        </p:txBody>
      </p:sp>
      <p:sp>
        <p:nvSpPr>
          <p:cNvPr id="93" name="矩形 92"/>
          <p:cNvSpPr/>
          <p:nvPr/>
        </p:nvSpPr>
        <p:spPr>
          <a:xfrm>
            <a:off x="7607300" y="3784600"/>
            <a:ext cx="1422400" cy="647700"/>
          </a:xfrm>
          <a:prstGeom prst="rect">
            <a:avLst/>
          </a:prstGeom>
        </p:spPr>
        <p:txBody>
          <a:bodyPr wrap="none">
            <a:noAutofit/>
          </a:bodyPr>
          <a:lstStyle/>
          <a:p>
            <a:r>
              <a:rPr lang="en-US" altLang="zh-CN" sz="2000" b="1" dirty="0">
                <a:solidFill>
                  <a:schemeClr val="tx2"/>
                </a:solidFill>
                <a:ea typeface="Calibri" panose="020F0502020204030204" pitchFamily="34" charset="0"/>
                <a:cs typeface="Calibri" panose="020F0502020204030204" pitchFamily="34" charset="0"/>
                <a:sym typeface="+mn-lt"/>
              </a:rPr>
              <a:t>Triển khai </a:t>
            </a:r>
            <a:endParaRPr lang="en-US" altLang="zh-CN" sz="2000" b="1" dirty="0">
              <a:solidFill>
                <a:schemeClr val="tx2"/>
              </a:solidFill>
              <a:ea typeface="Calibri" panose="020F0502020204030204" pitchFamily="34" charset="0"/>
              <a:cs typeface="Calibri" panose="020F0502020204030204" pitchFamily="34" charset="0"/>
              <a:sym typeface="+mn-lt"/>
            </a:endParaRPr>
          </a:p>
        </p:txBody>
      </p:sp>
      <p:cxnSp>
        <p:nvCxnSpPr>
          <p:cNvPr id="94" name="直接连接符 93"/>
          <p:cNvCxnSpPr/>
          <p:nvPr/>
        </p:nvCxnSpPr>
        <p:spPr>
          <a:xfrm>
            <a:off x="7751958" y="4463541"/>
            <a:ext cx="33591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6736897" y="3650931"/>
            <a:ext cx="748800" cy="750173"/>
          </a:xfrm>
          <a:prstGeom prst="ellipse">
            <a:avLst/>
          </a:prstGeom>
          <a:solidFill>
            <a:srgbClr val="72C8D5"/>
          </a:solidFill>
        </p:spPr>
        <p:txBody>
          <a:bodyPr wrap="none">
            <a:noAutofit/>
          </a:bodyPr>
          <a:lstStyle/>
          <a:p>
            <a:pPr algn="ctr"/>
            <a:r>
              <a:rPr lang="en-US" altLang="zh-CN" sz="2665" b="1" dirty="0">
                <a:solidFill>
                  <a:schemeClr val="bg1"/>
                </a:solidFill>
                <a:ea typeface="Calibri" panose="020F0502020204030204" pitchFamily="34" charset="0"/>
                <a:cs typeface="Calibri" panose="020F0502020204030204" pitchFamily="34" charset="0"/>
                <a:sym typeface="+mn-lt"/>
              </a:rPr>
              <a:t>03</a:t>
            </a:r>
            <a:endParaRPr lang="zh-CN" altLang="en-US" sz="2135" b="1" dirty="0">
              <a:solidFill>
                <a:schemeClr val="bg1"/>
              </a:solidFill>
              <a:ea typeface="Calibri" panose="020F0502020204030204" pitchFamily="34" charset="0"/>
              <a:cs typeface="Calibri" panose="020F0502020204030204" pitchFamily="34" charset="0"/>
              <a:sym typeface="+mn-lt"/>
            </a:endParaRPr>
          </a:p>
        </p:txBody>
      </p:sp>
      <p:sp>
        <p:nvSpPr>
          <p:cNvPr id="98" name="矩形 97"/>
          <p:cNvSpPr/>
          <p:nvPr/>
        </p:nvSpPr>
        <p:spPr>
          <a:xfrm>
            <a:off x="7607300" y="4945380"/>
            <a:ext cx="2633345" cy="647700"/>
          </a:xfrm>
          <a:prstGeom prst="rect">
            <a:avLst/>
          </a:prstGeom>
        </p:spPr>
        <p:txBody>
          <a:bodyPr wrap="none">
            <a:noAutofit/>
          </a:bodyPr>
          <a:lstStyle/>
          <a:p>
            <a:r>
              <a:rPr lang="en-US" altLang="zh-CN" sz="2000" b="1" dirty="0">
                <a:solidFill>
                  <a:schemeClr val="tx2"/>
                </a:solidFill>
                <a:ea typeface="Calibri" panose="020F0502020204030204" pitchFamily="34" charset="0"/>
                <a:cs typeface="Calibri" panose="020F0502020204030204" pitchFamily="34" charset="0"/>
                <a:sym typeface="+mn-lt"/>
              </a:rPr>
              <a:t>Kết luận và kiến nghị</a:t>
            </a:r>
            <a:endParaRPr lang="en-US" altLang="zh-CN" sz="2000" b="1" dirty="0">
              <a:solidFill>
                <a:schemeClr val="tx2"/>
              </a:solidFill>
              <a:ea typeface="Calibri" panose="020F0502020204030204" pitchFamily="34" charset="0"/>
              <a:cs typeface="Calibri" panose="020F0502020204030204" pitchFamily="34" charset="0"/>
              <a:sym typeface="+mn-lt"/>
            </a:endParaRPr>
          </a:p>
        </p:txBody>
      </p:sp>
      <p:cxnSp>
        <p:nvCxnSpPr>
          <p:cNvPr id="99" name="直接连接符 98"/>
          <p:cNvCxnSpPr/>
          <p:nvPr/>
        </p:nvCxnSpPr>
        <p:spPr>
          <a:xfrm>
            <a:off x="7751958" y="5655319"/>
            <a:ext cx="33591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0" name="椭圆 99"/>
          <p:cNvSpPr/>
          <p:nvPr/>
        </p:nvSpPr>
        <p:spPr>
          <a:xfrm>
            <a:off x="6736897" y="4842708"/>
            <a:ext cx="748800" cy="750173"/>
          </a:xfrm>
          <a:prstGeom prst="ellipse">
            <a:avLst/>
          </a:prstGeom>
          <a:solidFill>
            <a:srgbClr val="72C8D5"/>
          </a:solidFill>
        </p:spPr>
        <p:txBody>
          <a:bodyPr wrap="none">
            <a:noAutofit/>
          </a:bodyPr>
          <a:lstStyle/>
          <a:p>
            <a:pPr algn="ctr"/>
            <a:r>
              <a:rPr lang="en-US" altLang="zh-CN" sz="2665" b="1" dirty="0">
                <a:solidFill>
                  <a:schemeClr val="bg1"/>
                </a:solidFill>
                <a:ea typeface="Calibri" panose="020F0502020204030204" pitchFamily="34" charset="0"/>
                <a:cs typeface="Calibri" panose="020F0502020204030204" pitchFamily="34" charset="0"/>
                <a:sym typeface="+mn-lt"/>
              </a:rPr>
              <a:t>04</a:t>
            </a:r>
            <a:endParaRPr lang="zh-CN" altLang="en-US" sz="2135" b="1" dirty="0">
              <a:solidFill>
                <a:schemeClr val="bg1"/>
              </a:solidFill>
              <a:ea typeface="Calibri" panose="020F0502020204030204" pitchFamily="34" charset="0"/>
              <a:cs typeface="Calibri" panose="020F0502020204030204" pitchFamily="34" charset="0"/>
              <a:sym typeface="+mn-lt"/>
            </a:endParaRPr>
          </a:p>
        </p:txBody>
      </p:sp>
      <p:sp>
        <p:nvSpPr>
          <p:cNvPr id="379" name="Google Shape;379;p38"/>
          <p:cNvSpPr/>
          <p:nvPr/>
        </p:nvSpPr>
        <p:spPr>
          <a:xfrm>
            <a:off x="5348605" y="0"/>
            <a:ext cx="1078230" cy="6858000"/>
          </a:xfrm>
          <a:prstGeom prst="rect">
            <a:avLst/>
          </a:prstGeom>
          <a:solidFill>
            <a:srgbClr val="72C8D5"/>
          </a:solidFill>
        </p:spPr>
        <p:style>
          <a:lnRef idx="0">
            <a:srgbClr val="FFFFFF"/>
          </a:lnRef>
          <a:fillRef idx="1">
            <a:schemeClr val="accent1"/>
          </a:fillRef>
          <a:effectRef idx="0">
            <a:srgbClr val="FFFFFF"/>
          </a:effectRef>
          <a:fontRef idx="minor">
            <a:schemeClr val="lt1"/>
          </a:fontRef>
        </p:style>
        <p:txBody>
          <a:bodyPr spcFirstLastPara="1" wrap="square" lIns="121900" tIns="121900" rIns="121900" bIns="121900" anchor="ctr" anchorCtr="0">
            <a:noAutofit/>
          </a:bodyPr>
          <a:p>
            <a:pPr marL="0" lvl="0" indent="0" algn="l" rtl="0">
              <a:spcBef>
                <a:spcPts val="0"/>
              </a:spcBef>
              <a:spcAft>
                <a:spcPts val="0"/>
              </a:spcAft>
              <a:buNone/>
            </a:pPr>
            <a:endParaRPr sz="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rot="2615960">
            <a:off x="4796155" y="1436370"/>
            <a:ext cx="3432810" cy="337248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矩形 32"/>
          <p:cNvSpPr/>
          <p:nvPr/>
        </p:nvSpPr>
        <p:spPr>
          <a:xfrm rot="2678775">
            <a:off x="2905125" y="2197100"/>
            <a:ext cx="469900" cy="471488"/>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矩形 33"/>
          <p:cNvSpPr/>
          <p:nvPr/>
        </p:nvSpPr>
        <p:spPr>
          <a:xfrm rot="2678775">
            <a:off x="9002395" y="2365058"/>
            <a:ext cx="331788" cy="331788"/>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5" name="矩形 34"/>
          <p:cNvSpPr/>
          <p:nvPr/>
        </p:nvSpPr>
        <p:spPr>
          <a:xfrm rot="2678775">
            <a:off x="3632200" y="3473450"/>
            <a:ext cx="393700" cy="392113"/>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矩形 35"/>
          <p:cNvSpPr/>
          <p:nvPr/>
        </p:nvSpPr>
        <p:spPr>
          <a:xfrm rot="2678775">
            <a:off x="4800600" y="1087755"/>
            <a:ext cx="393700" cy="393700"/>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矩形 36"/>
          <p:cNvSpPr/>
          <p:nvPr/>
        </p:nvSpPr>
        <p:spPr>
          <a:xfrm rot="2678775">
            <a:off x="7728585" y="1003935"/>
            <a:ext cx="717550" cy="719138"/>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8" name="矩形 37"/>
          <p:cNvSpPr/>
          <p:nvPr/>
        </p:nvSpPr>
        <p:spPr>
          <a:xfrm rot="2678775">
            <a:off x="3009900" y="5372100"/>
            <a:ext cx="512763" cy="512763"/>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矩形 39"/>
          <p:cNvSpPr/>
          <p:nvPr/>
        </p:nvSpPr>
        <p:spPr>
          <a:xfrm rot="2678775">
            <a:off x="9132888" y="3998913"/>
            <a:ext cx="1397000" cy="1397000"/>
          </a:xfrm>
          <a:prstGeom prst="rect">
            <a:avLst/>
          </a:prstGeom>
          <a:solidFill>
            <a:srgbClr val="72C8D5">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矩形 38"/>
          <p:cNvSpPr/>
          <p:nvPr/>
        </p:nvSpPr>
        <p:spPr>
          <a:xfrm rot="2678775">
            <a:off x="10215563" y="3971925"/>
            <a:ext cx="601663" cy="601663"/>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矩形 27"/>
          <p:cNvSpPr/>
          <p:nvPr/>
        </p:nvSpPr>
        <p:spPr>
          <a:xfrm rot="2678775">
            <a:off x="4435475" y="4784725"/>
            <a:ext cx="512763" cy="512763"/>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28"/>
          <p:cNvSpPr/>
          <p:nvPr/>
        </p:nvSpPr>
        <p:spPr>
          <a:xfrm rot="2678775">
            <a:off x="7405688" y="4562475"/>
            <a:ext cx="436563" cy="436563"/>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6163" name="组合 14"/>
          <p:cNvGrpSpPr/>
          <p:nvPr/>
        </p:nvGrpSpPr>
        <p:grpSpPr>
          <a:xfrm>
            <a:off x="4809808" y="1871345"/>
            <a:ext cx="3288030" cy="1695450"/>
            <a:chOff x="5028738" y="1907724"/>
            <a:chExt cx="3287999" cy="1695840"/>
          </a:xfrm>
        </p:grpSpPr>
        <p:sp>
          <p:nvSpPr>
            <p:cNvPr id="6164" name="文本框 2"/>
            <p:cNvSpPr txBox="1"/>
            <p:nvPr/>
          </p:nvSpPr>
          <p:spPr>
            <a:xfrm>
              <a:off x="6147438" y="1907724"/>
              <a:ext cx="1037406" cy="1107996"/>
            </a:xfrm>
            <a:prstGeom prst="rect">
              <a:avLst/>
            </a:prstGeom>
            <a:noFill/>
            <a:ln w="9525">
              <a:noFill/>
            </a:ln>
          </p:spPr>
          <p:txBody>
            <a:bodyPr anchor="t" anchorCtr="0">
              <a:spAutoFit/>
            </a:bodyPr>
            <a:p>
              <a:r>
                <a:rPr lang="en-US" altLang="zh-CN" sz="6600" b="1" dirty="0">
                  <a:ln>
                    <a:noFill/>
                  </a:ln>
                  <a:solidFill>
                    <a:schemeClr val="bg1"/>
                  </a:solidFill>
                  <a:latin typeface="Calibri" panose="020F0502020204030204" pitchFamily="34" charset="0"/>
                  <a:ea typeface="SimSun" panose="02010600030101010101" pitchFamily="2" charset="-122"/>
                </a:rPr>
                <a:t>01</a:t>
              </a:r>
              <a:endParaRPr lang="en-US" altLang="zh-CN" sz="6600" b="1" dirty="0">
                <a:ln>
                  <a:noFill/>
                </a:ln>
                <a:solidFill>
                  <a:schemeClr val="bg1"/>
                </a:solidFill>
                <a:latin typeface="Calibri" panose="020F0502020204030204" pitchFamily="34" charset="0"/>
                <a:ea typeface="SimSun" panose="02010600030101010101" pitchFamily="2" charset="-122"/>
              </a:endParaRPr>
            </a:p>
          </p:txBody>
        </p:sp>
        <p:cxnSp>
          <p:nvCxnSpPr>
            <p:cNvPr id="13" name="直接连接符 12"/>
            <p:cNvCxnSpPr/>
            <p:nvPr/>
          </p:nvCxnSpPr>
          <p:spPr>
            <a:xfrm>
              <a:off x="5977121" y="2958962"/>
              <a:ext cx="15569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66" name="文本框 40"/>
            <p:cNvSpPr txBox="1"/>
            <p:nvPr/>
          </p:nvSpPr>
          <p:spPr>
            <a:xfrm>
              <a:off x="5028738" y="3081474"/>
              <a:ext cx="3287999" cy="522090"/>
            </a:xfrm>
            <a:prstGeom prst="rect">
              <a:avLst/>
            </a:prstGeom>
            <a:noFill/>
            <a:ln w="9525">
              <a:noFill/>
            </a:ln>
          </p:spPr>
          <p:txBody>
            <a:bodyPr wrap="square" anchor="t" anchorCtr="0">
              <a:spAutoFit/>
              <a:scene3d>
                <a:camera prst="orthographicFront"/>
                <a:lightRig rig="threePt" dir="t"/>
              </a:scene3d>
            </a:bodyPr>
            <a:p>
              <a:r>
                <a:rPr lang="en-US" altLang="zh-CN" sz="2800" b="1" dirty="0">
                  <a:ln w="9525">
                    <a:noFill/>
                    <a:prstDash val="solid"/>
                  </a:ln>
                  <a:solidFill>
                    <a:schemeClr val="bg1"/>
                  </a:solidFill>
                  <a:effectLst>
                    <a:outerShdw blurRad="12700" dist="38100" dir="2700000" algn="tl" rotWithShape="0">
                      <a:schemeClr val="bg1">
                        <a:lumMod val="50000"/>
                      </a:schemeClr>
                    </a:outerShdw>
                  </a:effectLst>
                  <a:latin typeface="Microsoft YaHei" panose="020B0503020204020204" pitchFamily="34" charset="-122"/>
                  <a:ea typeface="Microsoft YaHei" panose="020B0503020204020204" pitchFamily="34" charset="-122"/>
                </a:rPr>
                <a:t>  Giới thiệu đề tài</a:t>
              </a:r>
              <a:endParaRPr lang="en-US" altLang="zh-CN" sz="2800" b="1" dirty="0">
                <a:ln w="9525">
                  <a:noFill/>
                  <a:prstDash val="solid"/>
                </a:ln>
                <a:solidFill>
                  <a:schemeClr val="bg1"/>
                </a:solidFill>
                <a:effectLst>
                  <a:outerShdw blurRad="12700" dist="38100" dir="2700000" algn="tl" rotWithShape="0">
                    <a:schemeClr val="bg1">
                      <a:lumMod val="50000"/>
                    </a:schemeClr>
                  </a:outerShdw>
                </a:effectLst>
                <a:latin typeface="Microsoft YaHei" panose="020B0503020204020204" pitchFamily="34" charset="-122"/>
                <a:ea typeface="Microsoft YaHei" panose="020B0503020204020204" pitchFamily="34" charset="-122"/>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513" y="374650"/>
            <a:ext cx="3275012" cy="521970"/>
          </a:xfrm>
          <a:prstGeom prst="rect">
            <a:avLst/>
          </a:prstGeom>
          <a:noFill/>
          <a:ln w="9525">
            <a:noFill/>
          </a:ln>
        </p:spPr>
        <p:txBody>
          <a:bodyPr wrap="square" anchor="t" anchorCtr="0">
            <a:spAutoFit/>
          </a:bodyPr>
          <a:p>
            <a:r>
              <a:rPr lang="en-US" altLang="zh-CN" sz="28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Lý do chọn đề tài</a:t>
            </a:r>
            <a:endParaRPr lang="en-US" altLang="zh-CN" sz="28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33" name="矩形 32"/>
          <p:cNvSpPr/>
          <p:nvPr/>
        </p:nvSpPr>
        <p:spPr>
          <a:xfrm rot="2678775">
            <a:off x="11491595" y="315913"/>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2"/>
          <p:cNvSpPr/>
          <p:nvPr/>
        </p:nvSpPr>
        <p:spPr>
          <a:xfrm rot="2678775">
            <a:off x="11908155" y="942340"/>
            <a:ext cx="269875" cy="24574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0" name="Text Box 99"/>
          <p:cNvSpPr txBox="1"/>
          <p:nvPr/>
        </p:nvSpPr>
        <p:spPr>
          <a:xfrm>
            <a:off x="727075" y="1130300"/>
            <a:ext cx="6013450" cy="3201035"/>
          </a:xfrm>
          <a:prstGeom prst="rect">
            <a:avLst/>
          </a:prstGeom>
          <a:noFill/>
          <a:ln w="9525">
            <a:noFill/>
          </a:ln>
        </p:spPr>
        <p:txBody>
          <a:bodyPr wrap="square">
            <a:noAutofit/>
          </a:bodyPr>
          <a:p>
            <a:pPr algn="just">
              <a:lnSpc>
                <a:spcPct val="130000"/>
              </a:lnSpc>
              <a:spcBef>
                <a:spcPts val="0"/>
              </a:spcBef>
              <a:spcAft>
                <a:spcPts val="0"/>
              </a:spcAft>
            </a:pPr>
            <a:r>
              <a:rPr lang="en-US" sz="1800">
                <a:latin typeface="Times New Roman" panose="02020603050405020304" charset="0"/>
                <a:cs typeface="Times New Roman" panose="02020603050405020304" charset="0"/>
              </a:rPr>
              <a:t>Trong bối cảnh cuộc sống ng</a:t>
            </a:r>
            <a:r>
              <a:rPr lang="en-US" sz="1800">
                <a:latin typeface="Times New Roman" panose="02020603050405020304" charset="0"/>
                <a:ea typeface="Calibri" panose="020F0502020204030204" pitchFamily="34" charset="0"/>
                <a:cs typeface="Times New Roman" panose="02020603050405020304" charset="0"/>
              </a:rPr>
              <a:t>à</a:t>
            </a:r>
            <a:r>
              <a:rPr lang="en-US" sz="1800">
                <a:latin typeface="Times New Roman" panose="02020603050405020304" charset="0"/>
                <a:cs typeface="Times New Roman" panose="02020603050405020304" charset="0"/>
              </a:rPr>
              <a:t>y nay, sự phát triển nhanh chóng của công nghệ đặt ra nhiều thách thức v</a:t>
            </a:r>
            <a:r>
              <a:rPr lang="en-US" sz="1800">
                <a:latin typeface="Times New Roman" panose="02020603050405020304" charset="0"/>
                <a:ea typeface="Calibri" panose="020F0502020204030204" pitchFamily="34" charset="0"/>
                <a:cs typeface="Times New Roman" panose="02020603050405020304" charset="0"/>
              </a:rPr>
              <a:t>à</a:t>
            </a:r>
            <a:r>
              <a:rPr lang="en-US" sz="1800">
                <a:latin typeface="Times New Roman" panose="02020603050405020304" charset="0"/>
                <a:cs typeface="Times New Roman" panose="02020603050405020304" charset="0"/>
              </a:rPr>
              <a:t> cơ hội mới. Trong lĩnh vực giao thông, việc áp dụng công nghệ để tăng cường an to</a:t>
            </a:r>
            <a:r>
              <a:rPr lang="en-US" sz="1800">
                <a:latin typeface="Times New Roman" panose="02020603050405020304" charset="0"/>
                <a:ea typeface="Calibri" panose="020F0502020204030204" pitchFamily="34" charset="0"/>
                <a:cs typeface="Times New Roman" panose="02020603050405020304" charset="0"/>
              </a:rPr>
              <a:t>à</a:t>
            </a:r>
            <a:r>
              <a:rPr lang="en-US" sz="1800">
                <a:latin typeface="Times New Roman" panose="02020603050405020304" charset="0"/>
                <a:cs typeface="Times New Roman" panose="02020603050405020304" charset="0"/>
              </a:rPr>
              <a:t>n v</a:t>
            </a:r>
            <a:r>
              <a:rPr lang="en-US" sz="1800">
                <a:latin typeface="Times New Roman" panose="02020603050405020304" charset="0"/>
                <a:ea typeface="Calibri" panose="020F0502020204030204" pitchFamily="34" charset="0"/>
                <a:cs typeface="Times New Roman" panose="02020603050405020304" charset="0"/>
              </a:rPr>
              <a:t>à</a:t>
            </a:r>
            <a:r>
              <a:rPr lang="en-US" sz="1800">
                <a:latin typeface="Times New Roman" panose="02020603050405020304" charset="0"/>
                <a:cs typeface="Times New Roman" panose="02020603050405020304" charset="0"/>
              </a:rPr>
              <a:t> hiệu suất đang trở th</a:t>
            </a:r>
            <a:r>
              <a:rPr lang="en-US" sz="1800">
                <a:latin typeface="Times New Roman" panose="02020603050405020304" charset="0"/>
                <a:ea typeface="Calibri" panose="020F0502020204030204" pitchFamily="34" charset="0"/>
                <a:cs typeface="Times New Roman" panose="02020603050405020304" charset="0"/>
              </a:rPr>
              <a:t>à</a:t>
            </a:r>
            <a:r>
              <a:rPr lang="en-US" sz="1800">
                <a:latin typeface="Times New Roman" panose="02020603050405020304" charset="0"/>
                <a:cs typeface="Times New Roman" panose="02020603050405020304" charset="0"/>
              </a:rPr>
              <a:t>nh một ưu tiên h</a:t>
            </a:r>
            <a:r>
              <a:rPr lang="en-US" sz="1800">
                <a:latin typeface="Times New Roman" panose="02020603050405020304" charset="0"/>
                <a:ea typeface="Calibri" panose="020F0502020204030204" pitchFamily="34" charset="0"/>
                <a:cs typeface="Times New Roman" panose="02020603050405020304" charset="0"/>
              </a:rPr>
              <a:t>à</a:t>
            </a:r>
            <a:r>
              <a:rPr lang="en-US" sz="1800">
                <a:latin typeface="Times New Roman" panose="02020603050405020304" charset="0"/>
                <a:cs typeface="Times New Roman" panose="02020603050405020304" charset="0"/>
              </a:rPr>
              <a:t>ng đầu. Một trong những thách thức quan trọng l</a:t>
            </a:r>
            <a:r>
              <a:rPr lang="en-US" sz="1800">
                <a:latin typeface="Times New Roman" panose="02020603050405020304" charset="0"/>
                <a:ea typeface="Calibri" panose="020F0502020204030204" pitchFamily="34" charset="0"/>
                <a:cs typeface="Times New Roman" panose="02020603050405020304" charset="0"/>
              </a:rPr>
              <a:t>à</a:t>
            </a:r>
            <a:r>
              <a:rPr lang="en-US" sz="1800">
                <a:latin typeface="Times New Roman" panose="02020603050405020304" charset="0"/>
                <a:cs typeface="Times New Roman" panose="02020603050405020304" charset="0"/>
              </a:rPr>
              <a:t> nhận diện biển báo giao thông, đặc biệt l</a:t>
            </a:r>
            <a:r>
              <a:rPr lang="en-US" sz="1800">
                <a:latin typeface="Times New Roman" panose="02020603050405020304" charset="0"/>
                <a:ea typeface="Calibri" panose="020F0502020204030204" pitchFamily="34" charset="0"/>
                <a:cs typeface="Times New Roman" panose="02020603050405020304" charset="0"/>
              </a:rPr>
              <a:t>à</a:t>
            </a:r>
            <a:r>
              <a:rPr lang="en-US" sz="1800">
                <a:latin typeface="Times New Roman" panose="02020603050405020304" charset="0"/>
                <a:cs typeface="Times New Roman" panose="02020603050405020304" charset="0"/>
              </a:rPr>
              <a:t> khi chúng ta chuyển từ lái xe thủ công sang xe tự lái v</a:t>
            </a:r>
            <a:r>
              <a:rPr lang="en-US" sz="1800">
                <a:latin typeface="Times New Roman" panose="02020603050405020304" charset="0"/>
                <a:ea typeface="Calibri" panose="020F0502020204030204" pitchFamily="34" charset="0"/>
                <a:cs typeface="Times New Roman" panose="02020603050405020304" charset="0"/>
              </a:rPr>
              <a:t>à</a:t>
            </a:r>
            <a:r>
              <a:rPr lang="en-US" sz="1800">
                <a:latin typeface="Times New Roman" panose="02020603050405020304" charset="0"/>
                <a:cs typeface="Times New Roman" panose="02020603050405020304" charset="0"/>
              </a:rPr>
              <a:t> hệ thống hỗ trợ lái xe thông minh. Điều n</a:t>
            </a:r>
            <a:r>
              <a:rPr lang="en-US" sz="1800">
                <a:latin typeface="Times New Roman" panose="02020603050405020304" charset="0"/>
                <a:ea typeface="Calibri" panose="020F0502020204030204" pitchFamily="34" charset="0"/>
                <a:cs typeface="Times New Roman" panose="02020603050405020304" charset="0"/>
              </a:rPr>
              <a:t>à</a:t>
            </a:r>
            <a:r>
              <a:rPr lang="en-US" sz="1800">
                <a:latin typeface="Times New Roman" panose="02020603050405020304" charset="0"/>
                <a:cs typeface="Times New Roman" panose="02020603050405020304" charset="0"/>
              </a:rPr>
              <a:t>y đòi hỏi sự phát triển mạnh mẽ trong lĩnh vực xử lý ảnh v</a:t>
            </a:r>
            <a:r>
              <a:rPr lang="en-US" sz="1800">
                <a:latin typeface="Times New Roman" panose="02020603050405020304" charset="0"/>
                <a:ea typeface="Calibri" panose="020F0502020204030204" pitchFamily="34" charset="0"/>
                <a:cs typeface="Times New Roman" panose="02020603050405020304" charset="0"/>
              </a:rPr>
              <a:t>à</a:t>
            </a:r>
            <a:r>
              <a:rPr lang="en-US" sz="1800">
                <a:latin typeface="Times New Roman" panose="02020603050405020304" charset="0"/>
                <a:cs typeface="Times New Roman" panose="02020603050405020304" charset="0"/>
              </a:rPr>
              <a:t> học máy, đặc biệt l</a:t>
            </a:r>
            <a:r>
              <a:rPr lang="en-US" sz="1800">
                <a:latin typeface="Times New Roman" panose="02020603050405020304" charset="0"/>
                <a:ea typeface="Calibri" panose="020F0502020204030204" pitchFamily="34" charset="0"/>
                <a:cs typeface="Times New Roman" panose="02020603050405020304" charset="0"/>
              </a:rPr>
              <a:t>à</a:t>
            </a:r>
            <a:r>
              <a:rPr lang="en-US" sz="1800">
                <a:latin typeface="Times New Roman" panose="02020603050405020304" charset="0"/>
                <a:cs typeface="Times New Roman" panose="02020603050405020304" charset="0"/>
              </a:rPr>
              <a:t> sử dụng các mô hình như Convolutional Neural Network (CNN) để nhận diện v</a:t>
            </a:r>
            <a:r>
              <a:rPr lang="en-US" sz="1800">
                <a:latin typeface="Times New Roman" panose="02020603050405020304" charset="0"/>
                <a:ea typeface="Calibri" panose="020F0502020204030204" pitchFamily="34" charset="0"/>
                <a:cs typeface="Times New Roman" panose="02020603050405020304" charset="0"/>
              </a:rPr>
              <a:t>à</a:t>
            </a:r>
            <a:r>
              <a:rPr lang="en-US" sz="1800">
                <a:latin typeface="Times New Roman" panose="02020603050405020304" charset="0"/>
                <a:cs typeface="Times New Roman" panose="02020603050405020304" charset="0"/>
              </a:rPr>
              <a:t> hiểu biển báo giao thông.</a:t>
            </a:r>
            <a:endParaRPr lang="en-US" sz="1800">
              <a:latin typeface="Times New Roman" panose="02020603050405020304" charset="0"/>
              <a:cs typeface="Times New Roman" panose="02020603050405020304" charset="0"/>
            </a:endParaRPr>
          </a:p>
        </p:txBody>
      </p:sp>
      <p:pic>
        <p:nvPicPr>
          <p:cNvPr id="5" name="Picture 4" descr="bien-bao-giao-thong-10_280614232"/>
          <p:cNvPicPr>
            <a:picLocks noChangeAspect="1"/>
          </p:cNvPicPr>
          <p:nvPr/>
        </p:nvPicPr>
        <p:blipFill>
          <a:blip r:embed="rId1"/>
          <a:srcRect l="9579"/>
          <a:stretch>
            <a:fillRect/>
          </a:stretch>
        </p:blipFill>
        <p:spPr>
          <a:xfrm>
            <a:off x="7054850" y="1017270"/>
            <a:ext cx="4612005" cy="43865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513" y="374650"/>
            <a:ext cx="3275012" cy="521970"/>
          </a:xfrm>
          <a:prstGeom prst="rect">
            <a:avLst/>
          </a:prstGeom>
          <a:noFill/>
          <a:ln w="9525">
            <a:noFill/>
          </a:ln>
        </p:spPr>
        <p:txBody>
          <a:bodyPr wrap="square" anchor="t" anchorCtr="0">
            <a:spAutoFit/>
          </a:bodyPr>
          <a:p>
            <a:r>
              <a:rPr lang="en-US" altLang="zh-CN" sz="28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Mục tiêu</a:t>
            </a:r>
            <a:endParaRPr lang="en-US" altLang="zh-CN" sz="28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33" name="矩形 32"/>
          <p:cNvSpPr/>
          <p:nvPr/>
        </p:nvSpPr>
        <p:spPr>
          <a:xfrm rot="2678775">
            <a:off x="11491595" y="315913"/>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2"/>
          <p:cNvSpPr/>
          <p:nvPr/>
        </p:nvSpPr>
        <p:spPr>
          <a:xfrm rot="2678775">
            <a:off x="11908155" y="942340"/>
            <a:ext cx="269875" cy="24574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1306830" y="2585720"/>
            <a:ext cx="4064000" cy="2861310"/>
          </a:xfrm>
          <a:prstGeom prst="rect">
            <a:avLst/>
          </a:prstGeom>
          <a:noFill/>
        </p:spPr>
        <p:txBody>
          <a:bodyPr wrap="square" rtlCol="0">
            <a:spAutoFit/>
          </a:bodyPr>
          <a:p>
            <a:pPr marL="342900" indent="-342900" algn="just">
              <a:buFont typeface="Wingdings" panose="05000000000000000000" charset="0"/>
              <a:buChar char="Ø"/>
            </a:pPr>
            <a:r>
              <a:rPr lang="en-US" sz="2000">
                <a:latin typeface="Times New Roman" panose="02020603050405020304" charset="0"/>
                <a:cs typeface="Times New Roman" panose="02020603050405020304" charset="0"/>
              </a:rPr>
              <a:t>Nắm vững kiến thức cơ bản về lập trình nhúng và học máy. </a:t>
            </a:r>
            <a:endParaRPr lang="en-US" sz="20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000">
                <a:latin typeface="Times New Roman" panose="02020603050405020304" charset="0"/>
                <a:cs typeface="Times New Roman" panose="02020603050405020304" charset="0"/>
              </a:rPr>
              <a:t>Phát triển một mô hình CNN có khả năng nhận diện chính xác và nhanh chóng các biển báo giao thông trong các điều kiện khác nhau. </a:t>
            </a:r>
            <a:endParaRPr lang="en-US" sz="20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000">
                <a:latin typeface="Times New Roman" panose="02020603050405020304" charset="0"/>
                <a:cs typeface="Times New Roman" panose="02020603050405020304" charset="0"/>
              </a:rPr>
              <a:t>Thông báo cho người dùng về biển báo</a:t>
            </a:r>
            <a:endParaRPr lang="en-US" sz="2000">
              <a:latin typeface="Times New Roman" panose="02020603050405020304" charset="0"/>
              <a:cs typeface="Times New Roman" panose="02020603050405020304" charset="0"/>
            </a:endParaRPr>
          </a:p>
        </p:txBody>
      </p:sp>
      <p:sp>
        <p:nvSpPr>
          <p:cNvPr id="9" name="Text Box 8"/>
          <p:cNvSpPr txBox="1"/>
          <p:nvPr/>
        </p:nvSpPr>
        <p:spPr>
          <a:xfrm>
            <a:off x="1306830" y="1058545"/>
            <a:ext cx="4064000" cy="1630045"/>
          </a:xfrm>
          <a:prstGeom prst="rect">
            <a:avLst/>
          </a:prstGeom>
          <a:noFill/>
        </p:spPr>
        <p:txBody>
          <a:bodyPr wrap="square" rtlCol="0">
            <a:spAutoFit/>
          </a:bodyPr>
          <a:p>
            <a:pPr algn="just"/>
            <a:r>
              <a:rPr lang="en-US" sz="2000">
                <a:latin typeface="Times New Roman" panose="02020603050405020304" charset="0"/>
                <a:cs typeface="Times New Roman" panose="02020603050405020304" charset="0"/>
              </a:rPr>
              <a:t>Mục tiêu chính là nghiên cứu và phát triển một hệ thống nhận diện biển báo giao thông sử dụng mô hình CNN</a:t>
            </a:r>
            <a:endParaRPr lang="en-US" sz="2000">
              <a:latin typeface="Times New Roman" panose="02020603050405020304" charset="0"/>
              <a:cs typeface="Times New Roman" panose="02020603050405020304" charset="0"/>
            </a:endParaRPr>
          </a:p>
          <a:p>
            <a:pPr algn="just"/>
            <a:endParaRPr lang="en-US" sz="2000"/>
          </a:p>
          <a:p>
            <a:pPr algn="just"/>
            <a:r>
              <a:rPr lang="en-US" sz="2000">
                <a:latin typeface="Times New Roman" panose="02020603050405020304" charset="0"/>
                <a:cs typeface="Times New Roman" panose="02020603050405020304" charset="0"/>
              </a:rPr>
              <a:t>Từ đó</a:t>
            </a:r>
            <a:endParaRPr lang="en-US" sz="2000">
              <a:latin typeface="Times New Roman" panose="02020603050405020304" charset="0"/>
              <a:cs typeface="Times New Roman" panose="02020603050405020304" charset="0"/>
            </a:endParaRPr>
          </a:p>
        </p:txBody>
      </p:sp>
      <p:grpSp>
        <p:nvGrpSpPr>
          <p:cNvPr id="20487" name="组合 9"/>
          <p:cNvGrpSpPr/>
          <p:nvPr/>
        </p:nvGrpSpPr>
        <p:grpSpPr>
          <a:xfrm rot="0">
            <a:off x="8157210" y="2426335"/>
            <a:ext cx="3530600" cy="849630"/>
            <a:chOff x="5863771" y="2124803"/>
            <a:chExt cx="3222171" cy="849188"/>
          </a:xfrm>
        </p:grpSpPr>
        <p:sp>
          <p:nvSpPr>
            <p:cNvPr id="14" name="平行四边形 13"/>
            <p:cNvSpPr/>
            <p:nvPr/>
          </p:nvSpPr>
          <p:spPr>
            <a:xfrm flipV="1">
              <a:off x="8113485" y="2549397"/>
              <a:ext cx="972457" cy="424594"/>
            </a:xfrm>
            <a:prstGeom prst="parallelogram">
              <a:avLst>
                <a:gd name="adj" fmla="val 7415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 name="等腰三角形 14"/>
            <p:cNvSpPr/>
            <p:nvPr/>
          </p:nvSpPr>
          <p:spPr>
            <a:xfrm rot="5400000">
              <a:off x="7429170" y="1466015"/>
              <a:ext cx="213141" cy="210898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 name="矩形 15"/>
            <p:cNvSpPr/>
            <p:nvPr/>
          </p:nvSpPr>
          <p:spPr>
            <a:xfrm>
              <a:off x="8040913" y="2431398"/>
              <a:ext cx="232229" cy="120082"/>
            </a:xfrm>
            <a:prstGeom prst="rect">
              <a:avLst/>
            </a:prstGeom>
            <a:solidFill>
              <a:srgbClr val="1F7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 name="平行四边形 16"/>
            <p:cNvSpPr/>
            <p:nvPr/>
          </p:nvSpPr>
          <p:spPr>
            <a:xfrm>
              <a:off x="8113484" y="2124803"/>
              <a:ext cx="972457" cy="424594"/>
            </a:xfrm>
            <a:prstGeom prst="parallelogram">
              <a:avLst>
                <a:gd name="adj" fmla="val 74157"/>
              </a:avLst>
            </a:prstGeom>
            <a:solidFill>
              <a:srgbClr val="1F7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20492" name="组合 17"/>
            <p:cNvGrpSpPr/>
            <p:nvPr/>
          </p:nvGrpSpPr>
          <p:grpSpPr>
            <a:xfrm>
              <a:off x="6290356" y="2406794"/>
              <a:ext cx="342673" cy="220292"/>
              <a:chOff x="6522584" y="3822974"/>
              <a:chExt cx="972458" cy="849188"/>
            </a:xfrm>
          </p:grpSpPr>
          <p:sp>
            <p:nvSpPr>
              <p:cNvPr id="20" name="平行四边形 19"/>
              <p:cNvSpPr/>
              <p:nvPr/>
            </p:nvSpPr>
            <p:spPr>
              <a:xfrm flipV="1">
                <a:off x="6522585" y="4247568"/>
                <a:ext cx="972457" cy="424594"/>
              </a:xfrm>
              <a:prstGeom prst="parallelogram">
                <a:avLst>
                  <a:gd name="adj" fmla="val 36554"/>
                </a:avLst>
              </a:prstGeom>
              <a:solidFill>
                <a:srgbClr val="1F7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1" name="平行四边形 20"/>
              <p:cNvSpPr/>
              <p:nvPr/>
            </p:nvSpPr>
            <p:spPr>
              <a:xfrm>
                <a:off x="6522584" y="3822974"/>
                <a:ext cx="972457" cy="424594"/>
              </a:xfrm>
              <a:prstGeom prst="parallelogram">
                <a:avLst>
                  <a:gd name="adj" fmla="val 36555"/>
                </a:avLst>
              </a:prstGeom>
              <a:solidFill>
                <a:srgbClr val="1F7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cxnSp>
          <p:nvCxnSpPr>
            <p:cNvPr id="19" name="直接连接符 18"/>
            <p:cNvCxnSpPr/>
            <p:nvPr/>
          </p:nvCxnSpPr>
          <p:spPr>
            <a:xfrm>
              <a:off x="5863771" y="2516940"/>
              <a:ext cx="557214" cy="0"/>
            </a:xfrm>
            <a:prstGeom prst="line">
              <a:avLst/>
            </a:prstGeom>
            <a:ln>
              <a:solidFill>
                <a:srgbClr val="1F7CB9"/>
              </a:solidFill>
            </a:ln>
          </p:spPr>
          <p:style>
            <a:lnRef idx="1">
              <a:schemeClr val="accent1"/>
            </a:lnRef>
            <a:fillRef idx="0">
              <a:schemeClr val="accent1"/>
            </a:fillRef>
            <a:effectRef idx="0">
              <a:schemeClr val="accent1"/>
            </a:effectRef>
            <a:fontRef idx="minor">
              <a:schemeClr val="tx1"/>
            </a:fontRef>
          </p:style>
        </p:cxnSp>
      </p:grpSp>
      <p:grpSp>
        <p:nvGrpSpPr>
          <p:cNvPr id="20532" name="组合 62"/>
          <p:cNvGrpSpPr/>
          <p:nvPr/>
        </p:nvGrpSpPr>
        <p:grpSpPr>
          <a:xfrm>
            <a:off x="6575425" y="1670050"/>
            <a:ext cx="1293495" cy="2680970"/>
            <a:chOff x="373628" y="2656114"/>
            <a:chExt cx="986077" cy="2278538"/>
          </a:xfrm>
        </p:grpSpPr>
        <p:sp>
          <p:nvSpPr>
            <p:cNvPr id="64" name="椭圆 63"/>
            <p:cNvSpPr/>
            <p:nvPr/>
          </p:nvSpPr>
          <p:spPr>
            <a:xfrm>
              <a:off x="373628" y="2656114"/>
              <a:ext cx="986077" cy="2278538"/>
            </a:xfrm>
            <a:prstGeom prst="ellipse">
              <a:avLst/>
            </a:prstGeom>
            <a:solidFill>
              <a:srgbClr val="1F7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5" name="椭圆 64"/>
            <p:cNvSpPr/>
            <p:nvPr/>
          </p:nvSpPr>
          <p:spPr>
            <a:xfrm>
              <a:off x="515576" y="2878229"/>
              <a:ext cx="780239" cy="18029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6" name="椭圆 65"/>
            <p:cNvSpPr/>
            <p:nvPr/>
          </p:nvSpPr>
          <p:spPr>
            <a:xfrm>
              <a:off x="628948" y="3091733"/>
              <a:ext cx="569848" cy="1316753"/>
            </a:xfrm>
            <a:prstGeom prst="ellipse">
              <a:avLst/>
            </a:prstGeom>
            <a:solidFill>
              <a:srgbClr val="1F7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7" name="椭圆 66"/>
            <p:cNvSpPr/>
            <p:nvPr/>
          </p:nvSpPr>
          <p:spPr>
            <a:xfrm>
              <a:off x="705628" y="3298773"/>
              <a:ext cx="409159" cy="94544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513" y="374650"/>
            <a:ext cx="3275012" cy="521970"/>
          </a:xfrm>
          <a:prstGeom prst="rect">
            <a:avLst/>
          </a:prstGeom>
          <a:noFill/>
          <a:ln w="9525">
            <a:noFill/>
          </a:ln>
        </p:spPr>
        <p:txBody>
          <a:bodyPr wrap="square" anchor="t" anchorCtr="0">
            <a:spAutoFit/>
          </a:bodyPr>
          <a:p>
            <a:r>
              <a:rPr lang="en-US" altLang="zh-CN" sz="28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Các chức năng</a:t>
            </a:r>
            <a:endParaRPr lang="en-US" altLang="zh-CN" sz="28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33" name="矩形 32"/>
          <p:cNvSpPr/>
          <p:nvPr/>
        </p:nvSpPr>
        <p:spPr>
          <a:xfrm rot="2678775">
            <a:off x="11491595" y="315913"/>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2"/>
          <p:cNvSpPr/>
          <p:nvPr/>
        </p:nvSpPr>
        <p:spPr>
          <a:xfrm rot="2678775">
            <a:off x="11908155" y="942340"/>
            <a:ext cx="269875" cy="24574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1306830" y="1247140"/>
            <a:ext cx="8625840" cy="1850390"/>
          </a:xfrm>
          <a:prstGeom prst="rect">
            <a:avLst/>
          </a:prstGeom>
          <a:noFill/>
        </p:spPr>
        <p:txBody>
          <a:bodyPr wrap="square" rtlCol="0">
            <a:spAutoFit/>
          </a:bodyPr>
          <a:p>
            <a:pPr marL="285750" indent="-285750" algn="just">
              <a:lnSpc>
                <a:spcPct val="130000"/>
              </a:lnSpc>
              <a:spcBef>
                <a:spcPts val="0"/>
              </a:spcBef>
              <a:spcAft>
                <a:spcPts val="0"/>
              </a:spcAft>
              <a:buFont typeface="Wingdings" panose="05000000000000000000" charset="0"/>
              <a:buChar char="Ø"/>
            </a:pPr>
            <a:r>
              <a:rPr lang="en-US" sz="2200">
                <a:latin typeface="Times New Roman" panose="02020603050405020304" charset="0"/>
                <a:cs typeface="Times New Roman" panose="02020603050405020304" charset="0"/>
              </a:rPr>
              <a:t>Lấy hình ảnh từ camera</a:t>
            </a:r>
            <a:endParaRPr lang="en-US" sz="2200">
              <a:latin typeface="Times New Roman" panose="02020603050405020304" charset="0"/>
              <a:cs typeface="Times New Roman" panose="02020603050405020304" charset="0"/>
            </a:endParaRPr>
          </a:p>
          <a:p>
            <a:pPr marL="285750" indent="-285750" algn="just">
              <a:lnSpc>
                <a:spcPct val="130000"/>
              </a:lnSpc>
              <a:spcBef>
                <a:spcPts val="0"/>
              </a:spcBef>
              <a:spcAft>
                <a:spcPts val="0"/>
              </a:spcAft>
              <a:buFont typeface="Wingdings" panose="05000000000000000000" charset="0"/>
              <a:buChar char="Ø"/>
            </a:pPr>
            <a:r>
              <a:rPr lang="en-US" sz="2200">
                <a:latin typeface="Times New Roman" panose="02020603050405020304" charset="0"/>
                <a:cs typeface="Times New Roman" panose="02020603050405020304" charset="0"/>
              </a:rPr>
              <a:t>Sử dụng mô hình học máy để phát triển và nhận dạng biển báo giao thông từ hình ảnh</a:t>
            </a:r>
            <a:endParaRPr lang="en-US" sz="2200">
              <a:latin typeface="Times New Roman" panose="02020603050405020304" charset="0"/>
              <a:cs typeface="Times New Roman" panose="02020603050405020304" charset="0"/>
            </a:endParaRPr>
          </a:p>
          <a:p>
            <a:pPr marL="285750" indent="-285750" algn="just">
              <a:lnSpc>
                <a:spcPct val="130000"/>
              </a:lnSpc>
              <a:spcBef>
                <a:spcPts val="0"/>
              </a:spcBef>
              <a:spcAft>
                <a:spcPts val="0"/>
              </a:spcAft>
              <a:buFont typeface="Wingdings" panose="05000000000000000000" charset="0"/>
              <a:buChar char="Ø"/>
            </a:pPr>
            <a:r>
              <a:rPr lang="en-US" sz="2200">
                <a:latin typeface="Times New Roman" panose="02020603050405020304" charset="0"/>
                <a:cs typeface="Times New Roman" panose="02020603050405020304" charset="0"/>
              </a:rPr>
              <a:t>Thông báo kết quả đến ứng dụng di động</a:t>
            </a:r>
            <a:endParaRPr lang="en-US" sz="22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6400800"/>
            <a:ext cx="12192000" cy="457200"/>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0433050" y="6313488"/>
            <a:ext cx="1427163" cy="17462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1860213" y="6572250"/>
            <a:ext cx="198438" cy="200025"/>
          </a:xfrm>
          <a:prstGeom prst="rect">
            <a:avLst/>
          </a:prstGeom>
          <a:solidFill>
            <a:srgbClr val="E4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rot="2672520">
            <a:off x="352425" y="411163"/>
            <a:ext cx="390525" cy="390525"/>
          </a:xfrm>
          <a:prstGeom prst="rect">
            <a:avLst/>
          </a:prstGeom>
          <a:solidFill>
            <a:srgbClr val="72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rot="2672520">
            <a:off x="682625" y="411163"/>
            <a:ext cx="390525" cy="3905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83" name="文本框 1"/>
          <p:cNvSpPr txBox="1"/>
          <p:nvPr/>
        </p:nvSpPr>
        <p:spPr>
          <a:xfrm>
            <a:off x="1306830" y="374650"/>
            <a:ext cx="3784600" cy="521970"/>
          </a:xfrm>
          <a:prstGeom prst="rect">
            <a:avLst/>
          </a:prstGeom>
          <a:noFill/>
          <a:ln w="9525">
            <a:noFill/>
          </a:ln>
        </p:spPr>
        <p:txBody>
          <a:bodyPr wrap="square" anchor="t" anchorCtr="0">
            <a:spAutoFit/>
          </a:bodyPr>
          <a:p>
            <a:r>
              <a:rPr lang="en-US" altLang="zh-CN" sz="28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rPr>
              <a:t>Công nghệ sử dụng</a:t>
            </a:r>
            <a:endParaRPr lang="en-US" altLang="zh-CN" sz="2800" b="1" dirty="0">
              <a:ln>
                <a:solidFill>
                  <a:schemeClr val="accent5"/>
                </a:solidFill>
              </a:ln>
              <a:solidFill>
                <a:schemeClr val="accent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endParaRPr>
          </a:p>
        </p:txBody>
      </p:sp>
      <p:sp>
        <p:nvSpPr>
          <p:cNvPr id="33" name="矩形 32"/>
          <p:cNvSpPr/>
          <p:nvPr/>
        </p:nvSpPr>
        <p:spPr>
          <a:xfrm rot="2678775">
            <a:off x="11491595" y="315913"/>
            <a:ext cx="469900" cy="469900"/>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32"/>
          <p:cNvSpPr/>
          <p:nvPr/>
        </p:nvSpPr>
        <p:spPr>
          <a:xfrm rot="2678775">
            <a:off x="11908155" y="942340"/>
            <a:ext cx="269875" cy="245745"/>
          </a:xfrm>
          <a:prstGeom prst="rect">
            <a:avLst/>
          </a:prstGeom>
          <a:solidFill>
            <a:srgbClr val="AEDD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Text Box 2"/>
          <p:cNvSpPr txBox="1"/>
          <p:nvPr/>
        </p:nvSpPr>
        <p:spPr>
          <a:xfrm>
            <a:off x="1028065" y="1322070"/>
            <a:ext cx="9613900" cy="1343025"/>
          </a:xfrm>
          <a:prstGeom prst="rect">
            <a:avLst/>
          </a:prstGeom>
          <a:noFill/>
        </p:spPr>
        <p:txBody>
          <a:bodyPr wrap="square" rtlCol="0">
            <a:spAutoFit/>
          </a:bodyPr>
          <a:p>
            <a:pPr marL="342900" indent="-342900">
              <a:lnSpc>
                <a:spcPct val="120000"/>
              </a:lnSpc>
              <a:spcBef>
                <a:spcPts val="0"/>
              </a:spcBef>
              <a:spcAft>
                <a:spcPts val="0"/>
              </a:spcAft>
              <a:buFont typeface="Wingdings" panose="05000000000000000000" charset="0"/>
              <a:buChar char="Ø"/>
            </a:pPr>
            <a:r>
              <a:rPr lang="en-US" sz="2200">
                <a:latin typeface="Times New Roman" panose="02020603050405020304" charset="0"/>
                <a:cs typeface="Times New Roman" panose="02020603050405020304" charset="0"/>
              </a:rPr>
              <a:t>Ngôn ngữ: python, c/c++, java</a:t>
            </a:r>
            <a:endParaRPr lang="en-US" sz="2200">
              <a:latin typeface="Times New Roman" panose="02020603050405020304" charset="0"/>
              <a:cs typeface="Times New Roman" panose="02020603050405020304" charset="0"/>
            </a:endParaRPr>
          </a:p>
          <a:p>
            <a:pPr marL="342900" indent="-342900">
              <a:lnSpc>
                <a:spcPct val="130000"/>
              </a:lnSpc>
              <a:spcBef>
                <a:spcPts val="0"/>
              </a:spcBef>
              <a:spcAft>
                <a:spcPts val="0"/>
              </a:spcAft>
              <a:buFont typeface="Wingdings" panose="05000000000000000000" charset="0"/>
              <a:buChar char="Ø"/>
            </a:pPr>
            <a:r>
              <a:rPr lang="en-US" sz="2200">
                <a:latin typeface="Times New Roman" panose="02020603050405020304" charset="0"/>
                <a:cs typeface="Times New Roman" panose="02020603050405020304" charset="0"/>
              </a:rPr>
              <a:t>Môi trường phát triển: pycharm, arduino, android studio</a:t>
            </a:r>
            <a:endParaRPr lang="en-US" sz="2200">
              <a:latin typeface="Times New Roman" panose="02020603050405020304" charset="0"/>
              <a:cs typeface="Times New Roman" panose="02020603050405020304" charset="0"/>
            </a:endParaRPr>
          </a:p>
          <a:p>
            <a:pPr marL="342900" indent="-342900">
              <a:lnSpc>
                <a:spcPct val="120000"/>
              </a:lnSpc>
              <a:spcBef>
                <a:spcPts val="0"/>
              </a:spcBef>
              <a:spcAft>
                <a:spcPts val="0"/>
              </a:spcAft>
              <a:buFont typeface="Wingdings" panose="05000000000000000000" charset="0"/>
              <a:buChar char="Ø"/>
            </a:pPr>
            <a:r>
              <a:rPr lang="en-US" sz="2200">
                <a:latin typeface="Times New Roman" panose="02020603050405020304" charset="0"/>
                <a:cs typeface="Times New Roman" panose="02020603050405020304" charset="0"/>
              </a:rPr>
              <a:t>Mô hình học máy: Convolutional Neural Networks (CNN)</a:t>
            </a:r>
            <a:endParaRPr lang="en-US" sz="22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10169</Words>
  <Application>WPS Presentation</Application>
  <PresentationFormat>宽屏</PresentationFormat>
  <Paragraphs>286</Paragraphs>
  <Slides>39</Slides>
  <Notes>3</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39</vt:i4>
      </vt:variant>
    </vt:vector>
  </HeadingPairs>
  <TitlesOfParts>
    <vt:vector size="53" baseType="lpstr">
      <vt:lpstr>Arial</vt:lpstr>
      <vt:lpstr>SimSun</vt:lpstr>
      <vt:lpstr>Wingdings</vt:lpstr>
      <vt:lpstr>Calibri</vt:lpstr>
      <vt:lpstr>Microsoft YaHei</vt:lpstr>
      <vt:lpstr>Tahoma</vt:lpstr>
      <vt:lpstr>Times New Roman</vt:lpstr>
      <vt:lpstr>Calibri Light</vt:lpstr>
      <vt:lpstr>方正宋刻本秀楷简体</vt:lpstr>
      <vt:lpstr>Wingdings</vt:lpstr>
      <vt:lpstr>Arial Unicode MS</vt:lpstr>
      <vt:lpstr>Symbol</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THUNGAN</cp:lastModifiedBy>
  <cp:revision>54</cp:revision>
  <dcterms:created xsi:type="dcterms:W3CDTF">2015-03-06T07:18:00Z</dcterms:created>
  <dcterms:modified xsi:type="dcterms:W3CDTF">2024-05-22T02:52:49Z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1033-12.2.0.16909</vt:lpwstr>
  </property>
  <property fmtid="{D5CDD505-2E9C-101B-9397-08002B2CF9AE}" pid="3" name="ICV">
    <vt:lpwstr>FB5F18F2FFE243A4944126683B47FE72_13</vt:lpwstr>
  </property>
</Properties>
</file>