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69" r:id="rId1"/>
    <p:sldMasterId id="2147483787" r:id="rId2"/>
  </p:sldMasterIdLst>
  <p:notesMasterIdLst>
    <p:notesMasterId r:id="rId141"/>
  </p:notesMasterIdLst>
  <p:sldIdLst>
    <p:sldId id="328" r:id="rId3"/>
    <p:sldId id="585" r:id="rId4"/>
    <p:sldId id="527" r:id="rId5"/>
    <p:sldId id="385" r:id="rId6"/>
    <p:sldId id="475" r:id="rId7"/>
    <p:sldId id="479" r:id="rId8"/>
    <p:sldId id="528" r:id="rId9"/>
    <p:sldId id="529" r:id="rId10"/>
    <p:sldId id="530" r:id="rId11"/>
    <p:sldId id="554" r:id="rId12"/>
    <p:sldId id="521" r:id="rId13"/>
    <p:sldId id="523" r:id="rId14"/>
    <p:sldId id="471" r:id="rId15"/>
    <p:sldId id="472" r:id="rId16"/>
    <p:sldId id="473" r:id="rId17"/>
    <p:sldId id="524" r:id="rId18"/>
    <p:sldId id="525" r:id="rId19"/>
    <p:sldId id="474" r:id="rId20"/>
    <p:sldId id="470" r:id="rId21"/>
    <p:sldId id="443" r:id="rId22"/>
    <p:sldId id="442" r:id="rId23"/>
    <p:sldId id="583" r:id="rId24"/>
    <p:sldId id="513" r:id="rId25"/>
    <p:sldId id="514" r:id="rId26"/>
    <p:sldId id="526" r:id="rId27"/>
    <p:sldId id="553" r:id="rId28"/>
    <p:sldId id="515" r:id="rId29"/>
    <p:sldId id="516" r:id="rId30"/>
    <p:sldId id="517" r:id="rId31"/>
    <p:sldId id="518" r:id="rId32"/>
    <p:sldId id="487" r:id="rId33"/>
    <p:sldId id="476" r:id="rId34"/>
    <p:sldId id="493" r:id="rId35"/>
    <p:sldId id="520" r:id="rId36"/>
    <p:sldId id="550" r:id="rId37"/>
    <p:sldId id="551" r:id="rId38"/>
    <p:sldId id="552" r:id="rId39"/>
    <p:sldId id="495" r:id="rId40"/>
    <p:sldId id="494" r:id="rId41"/>
    <p:sldId id="496" r:id="rId42"/>
    <p:sldId id="531" r:id="rId43"/>
    <p:sldId id="532" r:id="rId44"/>
    <p:sldId id="535" r:id="rId45"/>
    <p:sldId id="505" r:id="rId46"/>
    <p:sldId id="581" r:id="rId47"/>
    <p:sldId id="506" r:id="rId48"/>
    <p:sldId id="555" r:id="rId49"/>
    <p:sldId id="508" r:id="rId50"/>
    <p:sldId id="477" r:id="rId51"/>
    <p:sldId id="534" r:id="rId52"/>
    <p:sldId id="536" r:id="rId53"/>
    <p:sldId id="539" r:id="rId54"/>
    <p:sldId id="509" r:id="rId55"/>
    <p:sldId id="510" r:id="rId56"/>
    <p:sldId id="540" r:id="rId57"/>
    <p:sldId id="541" r:id="rId58"/>
    <p:sldId id="478" r:id="rId59"/>
    <p:sldId id="511" r:id="rId60"/>
    <p:sldId id="512" r:id="rId61"/>
    <p:sldId id="488" r:id="rId62"/>
    <p:sldId id="492" r:id="rId63"/>
    <p:sldId id="519" r:id="rId64"/>
    <p:sldId id="438" r:id="rId65"/>
    <p:sldId id="497" r:id="rId66"/>
    <p:sldId id="544" r:id="rId67"/>
    <p:sldId id="543" r:id="rId68"/>
    <p:sldId id="428" r:id="rId69"/>
    <p:sldId id="498" r:id="rId70"/>
    <p:sldId id="545" r:id="rId71"/>
    <p:sldId id="546" r:id="rId72"/>
    <p:sldId id="429" r:id="rId73"/>
    <p:sldId id="499" r:id="rId74"/>
    <p:sldId id="547" r:id="rId75"/>
    <p:sldId id="548" r:id="rId76"/>
    <p:sldId id="432" r:id="rId77"/>
    <p:sldId id="433" r:id="rId78"/>
    <p:sldId id="503" r:id="rId79"/>
    <p:sldId id="504" r:id="rId80"/>
    <p:sldId id="489" r:id="rId81"/>
    <p:sldId id="500" r:id="rId82"/>
    <p:sldId id="435" r:id="rId83"/>
    <p:sldId id="436" r:id="rId84"/>
    <p:sldId id="549" r:id="rId85"/>
    <p:sldId id="501" r:id="rId86"/>
    <p:sldId id="502" r:id="rId87"/>
    <p:sldId id="440" r:id="rId88"/>
    <p:sldId id="441" r:id="rId89"/>
    <p:sldId id="448" r:id="rId90"/>
    <p:sldId id="562" r:id="rId91"/>
    <p:sldId id="564" r:id="rId92"/>
    <p:sldId id="566" r:id="rId93"/>
    <p:sldId id="565" r:id="rId94"/>
    <p:sldId id="449" r:id="rId95"/>
    <p:sldId id="450" r:id="rId96"/>
    <p:sldId id="451" r:id="rId97"/>
    <p:sldId id="452" r:id="rId98"/>
    <p:sldId id="453" r:id="rId99"/>
    <p:sldId id="454" r:id="rId100"/>
    <p:sldId id="567" r:id="rId101"/>
    <p:sldId id="568" r:id="rId102"/>
    <p:sldId id="569" r:id="rId103"/>
    <p:sldId id="570" r:id="rId104"/>
    <p:sldId id="460" r:id="rId105"/>
    <p:sldId id="455" r:id="rId106"/>
    <p:sldId id="456" r:id="rId107"/>
    <p:sldId id="457" r:id="rId108"/>
    <p:sldId id="458" r:id="rId109"/>
    <p:sldId id="459" r:id="rId110"/>
    <p:sldId id="571" r:id="rId111"/>
    <p:sldId id="573" r:id="rId112"/>
    <p:sldId id="462" r:id="rId113"/>
    <p:sldId id="482" r:id="rId114"/>
    <p:sldId id="483" r:id="rId115"/>
    <p:sldId id="485" r:id="rId116"/>
    <p:sldId id="574" r:id="rId117"/>
    <p:sldId id="575" r:id="rId118"/>
    <p:sldId id="481" r:id="rId119"/>
    <p:sldId id="579" r:id="rId120"/>
    <p:sldId id="465" r:id="rId121"/>
    <p:sldId id="467" r:id="rId122"/>
    <p:sldId id="466" r:id="rId123"/>
    <p:sldId id="469" r:id="rId124"/>
    <p:sldId id="580" r:id="rId125"/>
    <p:sldId id="464" r:id="rId126"/>
    <p:sldId id="577" r:id="rId127"/>
    <p:sldId id="468" r:id="rId128"/>
    <p:sldId id="582" r:id="rId129"/>
    <p:sldId id="578" r:id="rId130"/>
    <p:sldId id="486" r:id="rId131"/>
    <p:sldId id="576" r:id="rId132"/>
    <p:sldId id="556" r:id="rId133"/>
    <p:sldId id="557" r:id="rId134"/>
    <p:sldId id="558" r:id="rId135"/>
    <p:sldId id="559" r:id="rId136"/>
    <p:sldId id="560" r:id="rId137"/>
    <p:sldId id="561" r:id="rId138"/>
    <p:sldId id="480" r:id="rId139"/>
    <p:sldId id="584" r:id="rId1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9"/>
    <a:srgbClr val="006666"/>
    <a:srgbClr val="F967F2"/>
    <a:srgbClr val="2E8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 autoAdjust="0"/>
    <p:restoredTop sz="94680" autoAdjust="0"/>
  </p:normalViewPr>
  <p:slideViewPr>
    <p:cSldViewPr showGuides="1">
      <p:cViewPr varScale="1">
        <p:scale>
          <a:sx n="113" d="100"/>
          <a:sy n="113" d="100"/>
        </p:scale>
        <p:origin x="690" y="9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951588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80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.bootlin.com/linux/latest/source/include/sound/soc-dai.h#L356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.bootlin.com/linux/v4.17.1/source/include/linux/hrtimer.h#L61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uapi/sound/asound.h#L851" TargetMode="External"/><Relationship Id="rId2" Type="http://schemas.openxmlformats.org/officeDocument/2006/relationships/hyperlink" Target="https://elixir.bootlin.com/linux/v4.0/source/include/sound/control.h#L44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664072" cy="2592000"/>
          </a:xfrm>
        </p:spPr>
        <p:txBody>
          <a:bodyPr/>
          <a:lstStyle/>
          <a:p>
            <a:r>
              <a:rPr lang="en-US" altLang="ja-JP" smtClean="0"/>
              <a:t>ADSP ALSA DRIVER </a:t>
            </a:r>
            <a:r>
              <a:rPr kumimoji="1" lang="en-US" altLang="ja-JP" cap="all" smtClean="0"/>
              <a:t>DETAIL</a:t>
            </a:r>
            <a:endParaRPr kumimoji="1" lang="en-US" altLang="ja-JP" cap="all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232024" cy="609737"/>
          </a:xfrm>
        </p:spPr>
        <p:txBody>
          <a:bodyPr/>
          <a:lstStyle/>
          <a:p>
            <a:r>
              <a:rPr lang="en-US" altLang="ja-JP" smtClean="0"/>
              <a:t>NOVEMBER 2017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4429802" cy="268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Below are macros defined for ADSP ALSA Driver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02076"/>
              </p:ext>
            </p:extLst>
          </p:nvPr>
        </p:nvGraphicFramePr>
        <p:xfrm>
          <a:off x="1415480" y="2799719"/>
          <a:ext cx="10225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168352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Macros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DIRECT_PLAYBACK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This macro indicates that playback stream is used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DIRECT_RECORD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This macro</a:t>
                      </a:r>
                      <a:r>
                        <a:rPr lang="en-US" sz="1200" baseline="0" smtClean="0"/>
                        <a:t> indicates that capture stream is used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DIRECT_NUM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Total number of stream direction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5367623"/>
          </a:xfrm>
        </p:spPr>
        <p:txBody>
          <a:bodyPr/>
          <a:lstStyle/>
          <a:p>
            <a:pPr marL="571500" indent="-285750">
              <a:buFont typeface="Wingdings" panose="05000000000000000000" pitchFamily="2" charset="2"/>
              <a:buChar char="v"/>
            </a:pPr>
            <a:r>
              <a:rPr lang="en-US" smtClean="0"/>
              <a:t>Sample Rate Converter </a:t>
            </a:r>
            <a:r>
              <a:rPr lang="en-US"/>
              <a:t>Control</a:t>
            </a:r>
            <a:r>
              <a:rPr lang="en-US" smtClean="0"/>
              <a:t>:</a:t>
            </a:r>
          </a:p>
          <a:p>
            <a:pPr marL="285750"/>
            <a:r>
              <a:rPr lang="en-US" smtClean="0"/>
              <a:t>struct </a:t>
            </a:r>
            <a:r>
              <a:rPr lang="en-US"/>
              <a:t>snd_kcontrol_new </a:t>
            </a:r>
            <a:r>
              <a:rPr lang="en-US" smtClean="0"/>
              <a:t>snd_adsp_capture_sample_rate_in_control[MAX_DAI_IDX </a:t>
            </a:r>
            <a:r>
              <a:rPr lang="en-US"/>
              <a:t>– 1]. n-th element is assigned as below (n = 0, 1, 2, 3):</a:t>
            </a:r>
          </a:p>
          <a:p>
            <a:pPr marL="285750"/>
            <a:r>
              <a:rPr lang="en-US" smtClean="0"/>
              <a:t>snd_adsp_capture_sample_rate_in_control[n</a:t>
            </a:r>
            <a:r>
              <a:rPr lang="en-US"/>
              <a:t>] =</a:t>
            </a:r>
          </a:p>
          <a:p>
            <a:pPr marL="285750"/>
            <a:r>
              <a:rPr lang="en-US"/>
              <a:t>{</a:t>
            </a:r>
          </a:p>
          <a:p>
            <a:pPr marL="285750"/>
            <a:r>
              <a:rPr lang="en-US"/>
              <a:t>        .iface = SNDRV_CTL_ELEM_IFACE_MIXER,</a:t>
            </a:r>
          </a:p>
          <a:p>
            <a:pPr marL="285750"/>
            <a:r>
              <a:rPr lang="en-US"/>
              <a:t>        .index = RDR_DAI_IDXn,</a:t>
            </a:r>
          </a:p>
          <a:p>
            <a:pPr marL="285750"/>
            <a:r>
              <a:rPr lang="en-US"/>
              <a:t>        .name = </a:t>
            </a:r>
            <a:r>
              <a:rPr lang="en-US" smtClean="0"/>
              <a:t>“CaptureInRate”,</a:t>
            </a:r>
            <a:endParaRPr lang="en-US"/>
          </a:p>
          <a:p>
            <a:pPr marL="285750"/>
            <a:r>
              <a:rPr lang="en-US"/>
              <a:t>        .info = </a:t>
            </a:r>
            <a:r>
              <a:rPr lang="en-US" smtClean="0"/>
              <a:t>&amp;snd_adsp_control_sample_rate_info,</a:t>
            </a:r>
            <a:endParaRPr lang="en-US"/>
          </a:p>
          <a:p>
            <a:pPr marL="285750"/>
            <a:r>
              <a:rPr lang="en-US"/>
              <a:t>        .get = </a:t>
            </a:r>
            <a:r>
              <a:rPr lang="en-US" smtClean="0"/>
              <a:t>&amp;snd_adsp_control_sample_rate_get,</a:t>
            </a:r>
            <a:endParaRPr lang="en-US"/>
          </a:p>
          <a:p>
            <a:pPr marL="285750"/>
            <a:r>
              <a:rPr lang="en-US"/>
              <a:t>        .put = </a:t>
            </a:r>
            <a:r>
              <a:rPr lang="en-US" smtClean="0"/>
              <a:t>&amp;snd_adsp_control_sample_rate_put</a:t>
            </a:r>
            <a:endParaRPr lang="en-US"/>
          </a:p>
          <a:p>
            <a:pPr marL="285750"/>
            <a:r>
              <a:rPr lang="en-US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56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4276042"/>
          </a:xfrm>
        </p:spPr>
        <p:txBody>
          <a:bodyPr/>
          <a:lstStyle/>
          <a:p>
            <a:pPr marL="571500" indent="-285750">
              <a:buFont typeface="Wingdings" panose="05000000000000000000" pitchFamily="2" charset="2"/>
              <a:buChar char="v"/>
            </a:pPr>
            <a:r>
              <a:rPr lang="en-US" dirty="0" smtClean="0"/>
              <a:t>Sample Rate Converter </a:t>
            </a:r>
            <a:r>
              <a:rPr lang="en-US" dirty="0"/>
              <a:t>Control</a:t>
            </a:r>
            <a:r>
              <a:rPr lang="en-US" dirty="0" smtClean="0"/>
              <a:t>:</a:t>
            </a:r>
          </a:p>
          <a:p>
            <a:pPr marL="285750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snd_kcontrol_new</a:t>
            </a:r>
            <a:r>
              <a:rPr lang="en-US" dirty="0"/>
              <a:t> </a:t>
            </a:r>
            <a:r>
              <a:rPr lang="en-US" dirty="0" err="1" smtClean="0"/>
              <a:t>snd_adsp_tdm_playback_sample_rate_out_control</a:t>
            </a:r>
            <a:r>
              <a:rPr lang="en-US" dirty="0" smtClean="0"/>
              <a:t> =</a:t>
            </a:r>
            <a:endParaRPr lang="en-US" dirty="0"/>
          </a:p>
          <a:p>
            <a:pPr marL="285750"/>
            <a:r>
              <a:rPr lang="en-US" dirty="0"/>
              <a:t>{</a:t>
            </a:r>
          </a:p>
          <a:p>
            <a:pPr marL="285750"/>
            <a:r>
              <a:rPr lang="en-US" dirty="0"/>
              <a:t>        .</a:t>
            </a:r>
            <a:r>
              <a:rPr lang="en-US" dirty="0" err="1"/>
              <a:t>iface</a:t>
            </a:r>
            <a:r>
              <a:rPr lang="en-US" dirty="0"/>
              <a:t> = </a:t>
            </a:r>
            <a:r>
              <a:rPr lang="en-US" dirty="0" smtClean="0"/>
              <a:t>SNDRV_CTL_ELEM_IFACE_MIXER</a:t>
            </a:r>
            <a:r>
              <a:rPr lang="en-US" dirty="0"/>
              <a:t>,</a:t>
            </a:r>
            <a:endParaRPr lang="en-US" dirty="0" smtClean="0"/>
          </a:p>
          <a:p>
            <a:pPr marL="285750"/>
            <a:r>
              <a:rPr lang="en-US" dirty="0" smtClean="0"/>
              <a:t>        .name = “</a:t>
            </a:r>
            <a:r>
              <a:rPr lang="en-US" dirty="0" err="1" smtClean="0"/>
              <a:t>TDMPlaybackOutRate</a:t>
            </a:r>
            <a:r>
              <a:rPr lang="en-US" dirty="0" smtClean="0"/>
              <a:t>”,</a:t>
            </a:r>
          </a:p>
          <a:p>
            <a:pPr marL="285750"/>
            <a:r>
              <a:rPr lang="en-US" dirty="0" smtClean="0"/>
              <a:t>        </a:t>
            </a:r>
            <a:r>
              <a:rPr lang="en-US" dirty="0"/>
              <a:t>.info = </a:t>
            </a:r>
            <a:r>
              <a:rPr lang="en-US" dirty="0" smtClean="0"/>
              <a:t>&amp;</a:t>
            </a:r>
            <a:r>
              <a:rPr lang="en-US" dirty="0" err="1" smtClean="0"/>
              <a:t>snd_adsp_control_sample_rate_info</a:t>
            </a:r>
            <a:r>
              <a:rPr lang="en-US" dirty="0" smtClean="0"/>
              <a:t>,</a:t>
            </a:r>
            <a:endParaRPr lang="en-US" dirty="0"/>
          </a:p>
          <a:p>
            <a:pPr marL="285750"/>
            <a:r>
              <a:rPr lang="en-US" dirty="0"/>
              <a:t>        .get = </a:t>
            </a:r>
            <a:r>
              <a:rPr lang="en-US" dirty="0" smtClean="0"/>
              <a:t>&amp;</a:t>
            </a:r>
            <a:r>
              <a:rPr lang="en-US" dirty="0" err="1" smtClean="0"/>
              <a:t>snd_adsp_control_sample_rate_get</a:t>
            </a:r>
            <a:r>
              <a:rPr lang="en-US" dirty="0" smtClean="0"/>
              <a:t>,</a:t>
            </a:r>
            <a:endParaRPr lang="en-US" dirty="0"/>
          </a:p>
          <a:p>
            <a:pPr marL="285750"/>
            <a:r>
              <a:rPr lang="en-US" dirty="0"/>
              <a:t>        .put = </a:t>
            </a:r>
            <a:r>
              <a:rPr lang="en-US" dirty="0" smtClean="0"/>
              <a:t>&amp;</a:t>
            </a:r>
            <a:r>
              <a:rPr lang="en-US" dirty="0" err="1" smtClean="0"/>
              <a:t>snd_adsp_control_sample_rate_put</a:t>
            </a:r>
            <a:endParaRPr lang="en-US" dirty="0"/>
          </a:p>
          <a:p>
            <a:pPr marL="285750"/>
            <a:r>
              <a:rPr lang="en-US" dirty="0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86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4276042"/>
          </a:xfrm>
        </p:spPr>
        <p:txBody>
          <a:bodyPr/>
          <a:lstStyle/>
          <a:p>
            <a:pPr marL="571500" indent="-285750">
              <a:buFont typeface="Wingdings" panose="05000000000000000000" pitchFamily="2" charset="2"/>
              <a:buChar char="v"/>
            </a:pPr>
            <a:r>
              <a:rPr lang="en-US" dirty="0" smtClean="0"/>
              <a:t>Sample Rate Converter </a:t>
            </a:r>
            <a:r>
              <a:rPr lang="en-US" dirty="0"/>
              <a:t>Control</a:t>
            </a:r>
            <a:r>
              <a:rPr lang="en-US" dirty="0" smtClean="0"/>
              <a:t>:</a:t>
            </a:r>
          </a:p>
          <a:p>
            <a:pPr marL="285750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snd_kcontrol_new</a:t>
            </a:r>
            <a:r>
              <a:rPr lang="en-US" dirty="0"/>
              <a:t> </a:t>
            </a:r>
            <a:r>
              <a:rPr lang="en-US" dirty="0" err="1" smtClean="0"/>
              <a:t>snd_adsp_tdm_capture_sample_rate_in_control</a:t>
            </a:r>
            <a:r>
              <a:rPr lang="en-US" dirty="0" smtClean="0"/>
              <a:t> =</a:t>
            </a:r>
            <a:endParaRPr lang="en-US" dirty="0"/>
          </a:p>
          <a:p>
            <a:pPr marL="285750"/>
            <a:r>
              <a:rPr lang="en-US" dirty="0"/>
              <a:t>{</a:t>
            </a:r>
          </a:p>
          <a:p>
            <a:pPr marL="285750"/>
            <a:r>
              <a:rPr lang="en-US" dirty="0"/>
              <a:t>        .</a:t>
            </a:r>
            <a:r>
              <a:rPr lang="en-US" dirty="0" err="1"/>
              <a:t>iface</a:t>
            </a:r>
            <a:r>
              <a:rPr lang="en-US" dirty="0"/>
              <a:t> = </a:t>
            </a:r>
            <a:r>
              <a:rPr lang="en-US" dirty="0" smtClean="0"/>
              <a:t>SNDRV_CTL_ELEM_IFACE_MIXER</a:t>
            </a:r>
            <a:r>
              <a:rPr lang="en-US" dirty="0"/>
              <a:t>,</a:t>
            </a:r>
            <a:endParaRPr lang="en-US" dirty="0" smtClean="0"/>
          </a:p>
          <a:p>
            <a:pPr marL="285750"/>
            <a:r>
              <a:rPr lang="en-US" dirty="0" smtClean="0"/>
              <a:t>        .name = “</a:t>
            </a:r>
            <a:r>
              <a:rPr lang="en-US" dirty="0" err="1" smtClean="0"/>
              <a:t>TDMCaptureInRate</a:t>
            </a:r>
            <a:r>
              <a:rPr lang="en-US" dirty="0" smtClean="0"/>
              <a:t>”,</a:t>
            </a:r>
          </a:p>
          <a:p>
            <a:pPr marL="285750"/>
            <a:r>
              <a:rPr lang="en-US" dirty="0" smtClean="0"/>
              <a:t>        </a:t>
            </a:r>
            <a:r>
              <a:rPr lang="en-US" dirty="0"/>
              <a:t>.info = </a:t>
            </a:r>
            <a:r>
              <a:rPr lang="en-US" dirty="0" smtClean="0"/>
              <a:t>&amp;</a:t>
            </a:r>
            <a:r>
              <a:rPr lang="en-US" dirty="0" err="1" smtClean="0"/>
              <a:t>snd_adsp_control_sample_rate_info</a:t>
            </a:r>
            <a:r>
              <a:rPr lang="en-US" dirty="0" smtClean="0"/>
              <a:t>,</a:t>
            </a:r>
            <a:endParaRPr lang="en-US" dirty="0"/>
          </a:p>
          <a:p>
            <a:pPr marL="285750"/>
            <a:r>
              <a:rPr lang="en-US" dirty="0"/>
              <a:t>        .get = </a:t>
            </a:r>
            <a:r>
              <a:rPr lang="en-US" dirty="0" smtClean="0"/>
              <a:t>&amp;</a:t>
            </a:r>
            <a:r>
              <a:rPr lang="en-US" dirty="0" err="1" smtClean="0"/>
              <a:t>snd_adsp_control_sample_rate_get</a:t>
            </a:r>
            <a:r>
              <a:rPr lang="en-US" dirty="0" smtClean="0"/>
              <a:t>,</a:t>
            </a:r>
            <a:endParaRPr lang="en-US" dirty="0"/>
          </a:p>
          <a:p>
            <a:pPr marL="285750"/>
            <a:r>
              <a:rPr lang="en-US" dirty="0"/>
              <a:t>        .put = </a:t>
            </a:r>
            <a:r>
              <a:rPr lang="en-US" dirty="0" smtClean="0"/>
              <a:t>&amp;</a:t>
            </a:r>
            <a:r>
              <a:rPr lang="en-US" dirty="0" err="1" smtClean="0"/>
              <a:t>snd_adsp_control_sample_rate_put</a:t>
            </a:r>
            <a:endParaRPr lang="en-US" dirty="0"/>
          </a:p>
          <a:p>
            <a:pPr marL="285750"/>
            <a:r>
              <a:rPr lang="en-US" dirty="0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8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489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Sample Rate Converter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snd_adsp_control_sample_rate_info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snd_adsp_control_sample_rate_get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snd_adsp_control_sample_rate_put</a:t>
            </a:r>
          </a:p>
        </p:txBody>
      </p:sp>
    </p:spTree>
    <p:extLst>
      <p:ext uri="{BB962C8B-B14F-4D97-AF65-F5344CB8AC3E}">
        <p14:creationId xmlns:p14="http://schemas.microsoft.com/office/powerpoint/2010/main" val="41349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4680000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Sample Rate Converter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/>
              <a:t>snd_adsp_control_sample_rate_info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38964"/>
              </p:ext>
            </p:extLst>
          </p:nvPr>
        </p:nvGraphicFramePr>
        <p:xfrm>
          <a:off x="6888088" y="3501008"/>
          <a:ext cx="489654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952328"/>
              </a:tblGrid>
              <a:tr h="12369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Element Information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uinfo-&gt;type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type field specifies the type of the control. There are BOOLEAN, INTEGER, ENUMERATED, BYTES,</a:t>
                      </a:r>
                    </a:p>
                    <a:p>
                      <a:r>
                        <a:rPr lang="en-US" sz="1200" smtClean="0"/>
                        <a:t>IEC958 and INTEGER64. Volume control</a:t>
                      </a:r>
                      <a:r>
                        <a:rPr lang="en-US" sz="1200" baseline="0" smtClean="0"/>
                        <a:t> use 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sz="1200" smtClean="0"/>
                        <a:t> type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uinfo-&gt;count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count field specifies the number of elements in this control. A sample</a:t>
                      </a:r>
                      <a:r>
                        <a:rPr lang="en-US" sz="1200" baseline="0" smtClean="0"/>
                        <a:t> rate converter is used =&gt; count =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uinfo-&gt;value.integer.min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sz="1200" smtClean="0"/>
                        <a:t>means volume does not set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uinfo-&gt;value.integer.max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48000</a:t>
                      </a:r>
                      <a:r>
                        <a:rPr lang="en-US" sz="1200" smtClean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sz="1200" baseline="0" smtClean="0">
                          <a:solidFill>
                            <a:schemeClr val="dk1"/>
                          </a:solidFill>
                        </a:rPr>
                        <a:t> ADSP support 32000, 44100, 48000Hz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20859" y="836712"/>
            <a:ext cx="3983963" cy="2448272"/>
            <a:chOff x="6096037" y="1261364"/>
            <a:chExt cx="3983963" cy="2160240"/>
          </a:xfrm>
        </p:grpSpPr>
        <p:sp>
          <p:nvSpPr>
            <p:cNvPr id="8" name="Rounded Rectangle 7"/>
            <p:cNvSpPr/>
            <p:nvPr/>
          </p:nvSpPr>
          <p:spPr>
            <a:xfrm>
              <a:off x="6096037" y="1261364"/>
              <a:ext cx="3983963" cy="21602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Implementation in source code: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snd_adsp_control_sample_rate_info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struct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snd_kcontrol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kcontrol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struct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snd_ctl_elem_info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&gt;type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SNDRV_CTL_ELEM_TYPE_INTEGER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&gt;count =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value.integer.min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value.integer.max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48000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1358" y="2374472"/>
              <a:ext cx="3240360" cy="72008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9336360" y="2914325"/>
            <a:ext cx="0" cy="5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97963"/>
              </p:ext>
            </p:extLst>
          </p:nvPr>
        </p:nvGraphicFramePr>
        <p:xfrm>
          <a:off x="1135822" y="2848736"/>
          <a:ext cx="5472608" cy="179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1872208"/>
                <a:gridCol w="2664296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snd_adsp_control_sample_rate_info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detailed information on sample rate control in playback, capture, TDM playback, TDM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snd_adsp_control_sample_rate_info(struct snd_kcontrol *kcontrol, struct snd_ctl_elem_info *uinfo)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snd_ctl_elem_info *uinfo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info structure of sample rate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Always return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105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800000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Sample Rate Converter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snd_adsp_control_sample_rate_get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08005"/>
              </p:ext>
            </p:extLst>
          </p:nvPr>
        </p:nvGraphicFramePr>
        <p:xfrm>
          <a:off x="1415480" y="2996952"/>
          <a:ext cx="5976664" cy="1827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2376264"/>
                <a:gridCol w="2664296"/>
              </a:tblGrid>
              <a:tr h="15729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snd_adsp_control_sample_rate_get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 sample rate value of hardware output in </a:t>
                      </a:r>
                      <a:r>
                        <a:rPr lang="en-US" sz="1000" smtClean="0">
                          <a:effectLst/>
                        </a:rPr>
                        <a:t>playback/TDM playback </a:t>
                      </a:r>
                      <a:r>
                        <a:rPr lang="en-US" sz="1000">
                          <a:effectLst/>
                        </a:rPr>
                        <a:t>case and sample rate of hardware input in </a:t>
                      </a:r>
                      <a:r>
                        <a:rPr lang="en-US" sz="1000" smtClean="0">
                          <a:effectLst/>
                        </a:rPr>
                        <a:t>capture/TDM capture </a:t>
                      </a:r>
                      <a:r>
                        <a:rPr lang="en-US" sz="1000">
                          <a:effectLst/>
                        </a:rPr>
                        <a:t>case.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 snd_adsp_control_sample_rate_get(struct snd_kcontrol *kcontrol, struct snd_ctl_elem_value *ucontrol)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29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</a:tr>
              <a:tr h="314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snd_ctl_elem_value *ucontrol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sample rate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</a:tr>
              <a:tr h="15729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</a:tr>
              <a:tr h="314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-EINVAL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Can’t get parameter information from ADSP.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52" marR="661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106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95400" y="1124204"/>
            <a:ext cx="9000000" cy="2954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snd_adsp_control_sample_rate_get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51784" y="1408827"/>
            <a:ext cx="1872208" cy="8436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Indentify control type(</a:t>
            </a:r>
            <a:r>
              <a:rPr lang="en-US" sz="1200">
                <a:solidFill>
                  <a:srgbClr val="FF0000"/>
                </a:solidFill>
              </a:rPr>
              <a:t>playback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capture/</a:t>
            </a:r>
            <a:r>
              <a:rPr lang="en-US" sz="1200">
                <a:solidFill>
                  <a:srgbClr val="F967F2"/>
                </a:solidFill>
              </a:rPr>
              <a:t>TDM playback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63852" y="833556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>
            <a:off x="5087888" y="1187513"/>
            <a:ext cx="0" cy="2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00056" y="620688"/>
            <a:ext cx="5304074" cy="1631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</a:rPr>
              <a:t>Handle state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>
                <a:solidFill>
                  <a:srgbClr val="FF0000"/>
                </a:solidFill>
              </a:rPr>
              <a:t>renderer state</a:t>
            </a:r>
            <a:r>
              <a:rPr lang="en-US" sz="1200">
                <a:solidFill>
                  <a:schemeClr val="tx1"/>
                </a:solidFill>
              </a:rPr>
              <a:t>/ 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 state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 state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 state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Command idx </a:t>
            </a:r>
            <a:r>
              <a:rPr lang="en-US" sz="1200" smtClean="0">
                <a:solidFill>
                  <a:schemeClr val="tx1"/>
                </a:solidFill>
              </a:rPr>
              <a:t>= sample rate getting subcommand for </a:t>
            </a:r>
            <a:r>
              <a:rPr lang="en-US" sz="1200">
                <a:solidFill>
                  <a:srgbClr val="FF0000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</a:t>
            </a:r>
            <a:r>
              <a:rPr lang="en-US" sz="1200" smtClean="0">
                <a:solidFill>
                  <a:srgbClr val="006666"/>
                </a:solidFill>
              </a:rPr>
              <a:t>capture</a:t>
            </a:r>
          </a:p>
          <a:p>
            <a:r>
              <a:rPr lang="en-US" sz="1200" b="1">
                <a:solidFill>
                  <a:schemeClr val="tx1"/>
                </a:solidFill>
              </a:rPr>
              <a:t>DAI index</a:t>
            </a:r>
            <a:r>
              <a:rPr lang="en-US" sz="1200">
                <a:solidFill>
                  <a:schemeClr val="tx1"/>
                </a:solidFill>
              </a:rPr>
              <a:t> = RDR_DAI_IDXn (n = 0, 1, 2, 3)/</a:t>
            </a:r>
            <a:r>
              <a:rPr lang="en-US" sz="1200" smtClean="0">
                <a:solidFill>
                  <a:schemeClr val="tx1"/>
                </a:solidFill>
              </a:rPr>
              <a:t>TDM_DAI_IDX (</a:t>
            </a:r>
            <a:r>
              <a:rPr lang="en-US" sz="1200">
                <a:solidFill>
                  <a:schemeClr val="tx1"/>
                </a:solidFill>
              </a:rPr>
              <a:t>got from kcontrol-&gt;id.index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 smtClean="0">
              <a:solidFill>
                <a:srgbClr val="006666"/>
              </a:solidFill>
            </a:endParaRPr>
          </a:p>
          <a:p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rgbClr val="FF0000"/>
                </a:solidFill>
              </a:rPr>
              <a:t>DIRECT_PLAYBACK/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DIRECT_RECORD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 b="1" smtClean="0">
                <a:solidFill>
                  <a:schemeClr val="tx1"/>
                </a:solidFill>
              </a:rPr>
              <a:t>Handle ID </a:t>
            </a:r>
            <a:r>
              <a:rPr lang="en-US" sz="1200" smtClean="0">
                <a:solidFill>
                  <a:schemeClr val="tx1"/>
                </a:solidFill>
              </a:rPr>
              <a:t>=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>
                <a:solidFill>
                  <a:srgbClr val="FF0000"/>
                </a:solidFill>
              </a:rPr>
              <a:t>Renderer ID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 /Capture ID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 ID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42073" y="3750512"/>
            <a:ext cx="4007929" cy="5752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Call </a:t>
            </a:r>
            <a:r>
              <a:rPr lang="en-US" sz="1200" dirty="0" err="1" smtClean="0">
                <a:solidFill>
                  <a:schemeClr val="tx1"/>
                </a:solidFill>
              </a:rPr>
              <a:t>xf_adsp_get_param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</a:rPr>
              <a:t>Handle ID, Command </a:t>
            </a:r>
            <a:r>
              <a:rPr lang="en-US" sz="1200" b="1" dirty="0" err="1" smtClean="0">
                <a:solidFill>
                  <a:schemeClr val="tx1"/>
                </a:solidFill>
              </a:rPr>
              <a:t>idx</a:t>
            </a:r>
            <a:r>
              <a:rPr lang="en-US" sz="1200" dirty="0" smtClean="0">
                <a:solidFill>
                  <a:schemeClr val="tx1"/>
                </a:solidFill>
              </a:rPr>
              <a:t>, &amp;</a:t>
            </a:r>
            <a:r>
              <a:rPr lang="en-US" sz="1200" dirty="0" err="1" smtClean="0">
                <a:solidFill>
                  <a:schemeClr val="accent5"/>
                </a:solidFill>
              </a:rPr>
              <a:t>samplerate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To get volume value from ADSP =&gt; </a:t>
            </a:r>
            <a:r>
              <a:rPr lang="en-US" sz="1200" dirty="0" err="1" smtClean="0">
                <a:solidFill>
                  <a:schemeClr val="accent5"/>
                </a:solidFill>
              </a:rPr>
              <a:t>samplerate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6870380" y="2489082"/>
            <a:ext cx="3906139" cy="86409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Is </a:t>
            </a:r>
            <a:r>
              <a:rPr lang="en-US" sz="1200">
                <a:solidFill>
                  <a:srgbClr val="FF0000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>
                <a:solidFill>
                  <a:schemeClr val="tx1"/>
                </a:solidFill>
              </a:rPr>
              <a:t> Plugin running?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771195" y="3750512"/>
            <a:ext cx="4034255" cy="16227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FF0000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 case:</a:t>
            </a:r>
          </a:p>
          <a:p>
            <a:r>
              <a:rPr lang="en-US" sz="1200">
                <a:solidFill>
                  <a:schemeClr val="tx1"/>
                </a:solidFill>
              </a:rPr>
              <a:t>        </a:t>
            </a:r>
            <a:r>
              <a:rPr lang="en-US" sz="1200" smtClean="0">
                <a:solidFill>
                  <a:schemeClr val="tx1"/>
                </a:solidFill>
              </a:rPr>
              <a:t>ucontrol-&gt;value.integer.value[0] = adsp_card-&gt;ctr_if.sample_rate[</a:t>
            </a:r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>
                <a:solidFill>
                  <a:schemeClr val="tx1"/>
                </a:solidFill>
              </a:rPr>
              <a:t>][</a:t>
            </a:r>
            <a:r>
              <a:rPr lang="en-US" sz="1200" b="1">
                <a:solidFill>
                  <a:schemeClr val="tx1"/>
                </a:solidFill>
              </a:rPr>
              <a:t>DAI </a:t>
            </a:r>
            <a:r>
              <a:rPr lang="en-US" sz="1200" b="1" smtClean="0">
                <a:solidFill>
                  <a:schemeClr val="tx1"/>
                </a:solidFill>
              </a:rPr>
              <a:t>index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+</a:t>
            </a:r>
            <a:r>
              <a:rPr lang="en-US" sz="1200">
                <a:solidFill>
                  <a:srgbClr val="F967F2"/>
                </a:solidFill>
              </a:rPr>
              <a:t> TDM 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>
                <a:solidFill>
                  <a:schemeClr val="tx1"/>
                </a:solidFill>
              </a:rPr>
              <a:t> case:</a:t>
            </a:r>
          </a:p>
          <a:p>
            <a:r>
              <a:rPr lang="en-US" sz="1200">
                <a:solidFill>
                  <a:schemeClr val="tx1"/>
                </a:solidFill>
              </a:rPr>
              <a:t>        </a:t>
            </a:r>
            <a:r>
              <a:rPr lang="en-US" sz="1200" smtClean="0">
                <a:solidFill>
                  <a:schemeClr val="tx1"/>
                </a:solidFill>
              </a:rPr>
              <a:t>ucontrol-&gt;value.integer.value[0] = adsp_card-&gt;ctr_if.tdm_sample_rate[</a:t>
            </a:r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12737" y="3223900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29" name="Rectangle 28"/>
          <p:cNvSpPr/>
          <p:nvPr/>
        </p:nvSpPr>
        <p:spPr>
          <a:xfrm>
            <a:off x="5861343" y="2669526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952255" y="5507041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5" idx="2"/>
          </p:cNvCxnSpPr>
          <p:nvPr/>
        </p:nvCxnSpPr>
        <p:spPr>
          <a:xfrm rot="5400000">
            <a:off x="8538931" y="4434626"/>
            <a:ext cx="310803" cy="2187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534252" y="5507041"/>
            <a:ext cx="1415642" cy="3521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Return -EINVAL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4402529" y="4601497"/>
            <a:ext cx="1679930" cy="39516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error?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8" idx="1"/>
            <a:endCxn id="20" idx="0"/>
          </p:cNvCxnSpPr>
          <p:nvPr/>
        </p:nvCxnSpPr>
        <p:spPr>
          <a:xfrm rot="10800000" flipV="1">
            <a:off x="3242073" y="4799077"/>
            <a:ext cx="1160456" cy="707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26185" y="4488815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316729" y="4523365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20" idx="3"/>
            <a:endCxn id="21" idx="1"/>
          </p:cNvCxnSpPr>
          <p:nvPr/>
        </p:nvCxnSpPr>
        <p:spPr>
          <a:xfrm>
            <a:off x="3949894" y="5683107"/>
            <a:ext cx="3002361" cy="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5242494" y="4325784"/>
            <a:ext cx="0" cy="27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3"/>
            <a:endCxn id="21" idx="0"/>
          </p:cNvCxnSpPr>
          <p:nvPr/>
        </p:nvCxnSpPr>
        <p:spPr>
          <a:xfrm>
            <a:off x="6082459" y="4799078"/>
            <a:ext cx="1193832" cy="707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3"/>
            <a:endCxn id="14" idx="1"/>
          </p:cNvCxnSpPr>
          <p:nvPr/>
        </p:nvCxnSpPr>
        <p:spPr>
          <a:xfrm flipV="1">
            <a:off x="6023992" y="1436562"/>
            <a:ext cx="576064" cy="394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2"/>
            <a:endCxn id="12" idx="0"/>
          </p:cNvCxnSpPr>
          <p:nvPr/>
        </p:nvCxnSpPr>
        <p:spPr>
          <a:xfrm rot="5400000">
            <a:off x="8919449" y="2156437"/>
            <a:ext cx="236647" cy="428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5" idx="0"/>
          </p:cNvCxnSpPr>
          <p:nvPr/>
        </p:nvCxnSpPr>
        <p:spPr>
          <a:xfrm rot="16200000" flipH="1">
            <a:off x="9107219" y="3069408"/>
            <a:ext cx="397334" cy="964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2" idx="1"/>
            <a:endCxn id="23" idx="0"/>
          </p:cNvCxnSpPr>
          <p:nvPr/>
        </p:nvCxnSpPr>
        <p:spPr>
          <a:xfrm rot="10800000" flipV="1">
            <a:off x="5246038" y="2921130"/>
            <a:ext cx="1624342" cy="829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107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800000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Sample Rate Converter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snd_adsp_control_sample_rate_put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81509"/>
              </p:ext>
            </p:extLst>
          </p:nvPr>
        </p:nvGraphicFramePr>
        <p:xfrm>
          <a:off x="1415480" y="3068960"/>
          <a:ext cx="6192688" cy="185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723"/>
                <a:gridCol w="2578926"/>
                <a:gridCol w="2513039"/>
              </a:tblGrid>
              <a:tr h="125836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snd_adsp_control_sample_rate_put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sample rate for hardware output in playback and TDM playback case, input in the capture and TDM capture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snd_adsp_control_sample_rate_put(struct snd_kcontrol *kcontrol, struct snd_ctl_elem_value *ucontrol)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583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</a:tr>
              <a:tr h="251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snd_ctl_elem_value *ucontrol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sample rate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</a:tr>
              <a:tr h="25167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Hardware parameter is changed.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</a:tr>
              <a:tr h="251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-EINVAL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Can’t set parameter to ADSP.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5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108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95400" y="1124204"/>
            <a:ext cx="9000000" cy="2954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snd_adsp_control_sample_rate_put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19319" y="1337822"/>
            <a:ext cx="2112756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Indentify control type(</a:t>
            </a:r>
            <a:r>
              <a:rPr lang="en-US" sz="1200">
                <a:solidFill>
                  <a:srgbClr val="FF0000"/>
                </a:solidFill>
              </a:rPr>
              <a:t>playback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capture/</a:t>
            </a:r>
            <a:r>
              <a:rPr lang="en-US" sz="1200">
                <a:solidFill>
                  <a:srgbClr val="F967F2"/>
                </a:solidFill>
              </a:rPr>
              <a:t>TDM playback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51661" y="770246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>
            <a:off x="5375697" y="1124203"/>
            <a:ext cx="0" cy="2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24574" y="836712"/>
            <a:ext cx="5376082" cy="15535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tx1"/>
                </a:solidFill>
              </a:rPr>
              <a:t>Handle state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>
                <a:solidFill>
                  <a:srgbClr val="FF0000"/>
                </a:solidFill>
              </a:rPr>
              <a:t>renderer state</a:t>
            </a:r>
            <a:r>
              <a:rPr lang="en-US" sz="1200">
                <a:solidFill>
                  <a:schemeClr val="tx1"/>
                </a:solidFill>
              </a:rPr>
              <a:t>/ 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 state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 state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 state</a:t>
            </a:r>
          </a:p>
          <a:p>
            <a:r>
              <a:rPr lang="en-US" sz="1200" b="1">
                <a:solidFill>
                  <a:schemeClr val="tx1"/>
                </a:solidFill>
              </a:rPr>
              <a:t>Command idx </a:t>
            </a:r>
            <a:r>
              <a:rPr lang="en-US" sz="1200">
                <a:solidFill>
                  <a:schemeClr val="tx1"/>
                </a:solidFill>
              </a:rPr>
              <a:t>= sample rate getting subcommand for </a:t>
            </a:r>
            <a:r>
              <a:rPr lang="en-US" sz="1200">
                <a:solidFill>
                  <a:srgbClr val="FF0000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</a:p>
          <a:p>
            <a:r>
              <a:rPr lang="en-US" sz="1200" b="1">
                <a:solidFill>
                  <a:schemeClr val="tx1"/>
                </a:solidFill>
              </a:rPr>
              <a:t>DAI index</a:t>
            </a:r>
            <a:r>
              <a:rPr lang="en-US" sz="1200">
                <a:solidFill>
                  <a:schemeClr val="tx1"/>
                </a:solidFill>
              </a:rPr>
              <a:t> = RDR_DAI_IDXn (n = 0, 1, 2, 3)/TDM_DAI_IDX (got from kcontrol-&gt;id.index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rgbClr val="006666"/>
              </a:solidFill>
            </a:endParaRPr>
          </a:p>
          <a:p>
            <a:r>
              <a:rPr lang="en-US" sz="1200" b="1">
                <a:solidFill>
                  <a:schemeClr val="tx1"/>
                </a:solidFill>
              </a:rPr>
              <a:t>direction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smtClean="0">
                <a:solidFill>
                  <a:srgbClr val="FF0000"/>
                </a:solidFill>
              </a:rPr>
              <a:t>DIRECT_PLAYBACK/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DIRECT_RECORD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27648" y="3976491"/>
            <a:ext cx="4248472" cy="5752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Return -</a:t>
            </a:r>
            <a:r>
              <a:rPr lang="en-US" sz="1200" dirty="0" smtClean="0">
                <a:solidFill>
                  <a:schemeClr val="tx1"/>
                </a:solidFill>
              </a:rPr>
              <a:t>EINVAL means that can’t set sample rate </a:t>
            </a:r>
            <a:r>
              <a:rPr lang="en-US" sz="1200" smtClean="0">
                <a:solidFill>
                  <a:schemeClr val="tx1"/>
                </a:solidFill>
              </a:rPr>
              <a:t>when Renderer/Capture/TDM Renderer/TDM Capture </a:t>
            </a:r>
            <a:r>
              <a:rPr lang="en-US" sz="1200" dirty="0" smtClean="0">
                <a:solidFill>
                  <a:schemeClr val="tx1"/>
                </a:solidFill>
              </a:rPr>
              <a:t>is running.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6432075" y="2568716"/>
            <a:ext cx="3780639" cy="76509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Renderer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rgbClr val="F967F2"/>
                </a:solidFill>
              </a:rPr>
              <a:t>TDM </a:t>
            </a:r>
            <a:r>
              <a:rPr lang="en-US" sz="1200">
                <a:solidFill>
                  <a:srgbClr val="F967F2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 </a:t>
            </a:r>
            <a:r>
              <a:rPr lang="en-US" sz="1200" smtClean="0">
                <a:solidFill>
                  <a:schemeClr val="tx1"/>
                </a:solidFill>
              </a:rPr>
              <a:t>Plugin running?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392144" y="3512228"/>
            <a:ext cx="4773513" cy="19329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Store volume value into the control structure. </a:t>
            </a:r>
          </a:p>
          <a:p>
            <a:r>
              <a:rPr lang="en-US" sz="1200">
                <a:solidFill>
                  <a:schemeClr val="tx1"/>
                </a:solidFill>
              </a:rPr>
              <a:t>+ </a:t>
            </a:r>
            <a:r>
              <a:rPr lang="en-US" sz="1200">
                <a:solidFill>
                  <a:srgbClr val="FF0000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 case:</a:t>
            </a:r>
          </a:p>
          <a:p>
            <a:r>
              <a:rPr lang="en-US" sz="1200">
                <a:solidFill>
                  <a:schemeClr val="tx1"/>
                </a:solidFill>
              </a:rPr>
              <a:t>        ctr_if-</a:t>
            </a:r>
            <a:r>
              <a:rPr lang="en-US" sz="1200" smtClean="0">
                <a:solidFill>
                  <a:schemeClr val="tx1"/>
                </a:solidFill>
              </a:rPr>
              <a:t>&gt;sample_rate[</a:t>
            </a:r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>
                <a:solidFill>
                  <a:schemeClr val="tx1"/>
                </a:solidFill>
              </a:rPr>
              <a:t>][</a:t>
            </a:r>
            <a:r>
              <a:rPr lang="en-US" sz="1200" b="1">
                <a:solidFill>
                  <a:schemeClr val="tx1"/>
                </a:solidFill>
              </a:rPr>
              <a:t>DAI index</a:t>
            </a:r>
            <a:r>
              <a:rPr lang="en-US" sz="1200">
                <a:solidFill>
                  <a:schemeClr val="tx1"/>
                </a:solidFill>
              </a:rPr>
              <a:t>] </a:t>
            </a:r>
            <a:r>
              <a:rPr lang="en-US" sz="1200" smtClean="0">
                <a:solidFill>
                  <a:schemeClr val="tx1"/>
                </a:solidFill>
              </a:rPr>
              <a:t>= ucontrol-&gt;value.integer.value[0] and </a:t>
            </a:r>
            <a:r>
              <a:rPr lang="en-US" sz="1200">
                <a:solidFill>
                  <a:schemeClr val="tx1"/>
                </a:solidFill>
              </a:rPr>
              <a:t>return 1</a:t>
            </a:r>
          </a:p>
          <a:p>
            <a:r>
              <a:rPr lang="en-US" sz="1200">
                <a:solidFill>
                  <a:schemeClr val="tx1"/>
                </a:solidFill>
              </a:rPr>
              <a:t>+</a:t>
            </a:r>
            <a:r>
              <a:rPr lang="en-US" sz="1200">
                <a:solidFill>
                  <a:srgbClr val="F967F2"/>
                </a:solidFill>
              </a:rPr>
              <a:t> TDM 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>
                <a:solidFill>
                  <a:schemeClr val="tx1"/>
                </a:solidFill>
              </a:rPr>
              <a:t> case:</a:t>
            </a:r>
          </a:p>
          <a:p>
            <a:r>
              <a:rPr lang="en-US" sz="1200">
                <a:solidFill>
                  <a:schemeClr val="tx1"/>
                </a:solidFill>
              </a:rPr>
              <a:t>        ctr_if-&gt;</a:t>
            </a:r>
            <a:r>
              <a:rPr lang="en-US" sz="1200" smtClean="0">
                <a:solidFill>
                  <a:schemeClr val="tx1"/>
                </a:solidFill>
              </a:rPr>
              <a:t>tdm_sample_rate[</a:t>
            </a:r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>
                <a:solidFill>
                  <a:schemeClr val="tx1"/>
                </a:solidFill>
              </a:rPr>
              <a:t>] </a:t>
            </a:r>
            <a:r>
              <a:rPr lang="en-US" sz="1200" smtClean="0">
                <a:solidFill>
                  <a:schemeClr val="tx1"/>
                </a:solidFill>
              </a:rPr>
              <a:t>= ucontrol-&gt;value.integer.value[0]</a:t>
            </a:r>
            <a:r>
              <a:rPr lang="en-US" sz="1200" smtClean="0">
                <a:solidFill>
                  <a:schemeClr val="accent5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and return 1</a:t>
            </a:r>
          </a:p>
          <a:p>
            <a:r>
              <a:rPr lang="en-US" sz="1200">
                <a:solidFill>
                  <a:srgbClr val="FF0000"/>
                </a:solidFill>
              </a:rPr>
              <a:t>[Note]</a:t>
            </a:r>
            <a:r>
              <a:rPr lang="en-US" sz="1200">
                <a:solidFill>
                  <a:schemeClr val="accent5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When Renderer/Capture/TDM Renderer/TDM Capture plugin run after, it will set </a:t>
            </a:r>
            <a:r>
              <a:rPr lang="en-US" sz="1200" smtClean="0">
                <a:solidFill>
                  <a:schemeClr val="tx1"/>
                </a:solidFill>
              </a:rPr>
              <a:t>sampling rate </a:t>
            </a:r>
            <a:r>
              <a:rPr lang="en-US" sz="1200">
                <a:solidFill>
                  <a:schemeClr val="tx1"/>
                </a:solidFill>
              </a:rPr>
              <a:t>with value stored in the control </a:t>
            </a:r>
            <a:r>
              <a:rPr lang="en-US" sz="1200" smtClean="0">
                <a:solidFill>
                  <a:schemeClr val="tx1"/>
                </a:solidFill>
              </a:rPr>
              <a:t>structure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7" idx="3"/>
            <a:endCxn id="14" idx="1"/>
          </p:cNvCxnSpPr>
          <p:nvPr/>
        </p:nvCxnSpPr>
        <p:spPr>
          <a:xfrm flipV="1">
            <a:off x="6432075" y="1613508"/>
            <a:ext cx="192499" cy="8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398668" y="3155668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20" name="Rectangle 19"/>
          <p:cNvSpPr/>
          <p:nvPr/>
        </p:nvSpPr>
        <p:spPr>
          <a:xfrm>
            <a:off x="5760037" y="2913175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29" name="Rounded Rectangle 28"/>
          <p:cNvSpPr/>
          <p:nvPr/>
        </p:nvSpPr>
        <p:spPr>
          <a:xfrm>
            <a:off x="8088478" y="5674444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3" idx="2"/>
            <a:endCxn id="29" idx="1"/>
          </p:cNvCxnSpPr>
          <p:nvPr/>
        </p:nvCxnSpPr>
        <p:spPr>
          <a:xfrm rot="16200000" flipH="1">
            <a:off x="5920351" y="3683296"/>
            <a:ext cx="1299660" cy="303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29" idx="3"/>
          </p:cNvCxnSpPr>
          <p:nvPr/>
        </p:nvCxnSpPr>
        <p:spPr>
          <a:xfrm rot="5400000">
            <a:off x="9054627" y="5127148"/>
            <a:ext cx="406199" cy="1042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4234" y="287867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[Note]: </a:t>
            </a:r>
            <a:r>
              <a:rPr lang="en-US" sz="1200" dirty="0" smtClean="0"/>
              <a:t>Sample rate setting is not available for real time. So when setting sample rate </a:t>
            </a:r>
            <a:r>
              <a:rPr lang="en-US" sz="1200" smtClean="0"/>
              <a:t>after playback/capture/TDM playback/TDM capture </a:t>
            </a:r>
            <a:r>
              <a:rPr lang="en-US" sz="1200" dirty="0" smtClean="0"/>
              <a:t>data it should return </a:t>
            </a:r>
            <a:r>
              <a:rPr lang="en-US" sz="1200" dirty="0"/>
              <a:t>-</a:t>
            </a:r>
            <a:r>
              <a:rPr lang="en-US" sz="1200" dirty="0" smtClean="0"/>
              <a:t>EINVAL. </a:t>
            </a:r>
            <a:endParaRPr lang="en-US" sz="1200" dirty="0"/>
          </a:p>
        </p:txBody>
      </p:sp>
      <p:cxnSp>
        <p:nvCxnSpPr>
          <p:cNvPr id="37" name="Elbow Connector 36"/>
          <p:cNvCxnSpPr>
            <a:stCxn id="12" idx="2"/>
            <a:endCxn id="25" idx="0"/>
          </p:cNvCxnSpPr>
          <p:nvPr/>
        </p:nvCxnSpPr>
        <p:spPr>
          <a:xfrm rot="16200000" flipH="1">
            <a:off x="8961441" y="2694768"/>
            <a:ext cx="178414" cy="1456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1"/>
            <a:endCxn id="23" idx="0"/>
          </p:cNvCxnSpPr>
          <p:nvPr/>
        </p:nvCxnSpPr>
        <p:spPr>
          <a:xfrm rot="10800000" flipV="1">
            <a:off x="5051885" y="2951265"/>
            <a:ext cx="1380191" cy="1025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4" idx="2"/>
            <a:endCxn id="12" idx="0"/>
          </p:cNvCxnSpPr>
          <p:nvPr/>
        </p:nvCxnSpPr>
        <p:spPr>
          <a:xfrm rot="5400000">
            <a:off x="8728299" y="1984399"/>
            <a:ext cx="178413" cy="99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53676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Equalizer Switch Control: enable or disable Equalizer function</a:t>
            </a:r>
          </a:p>
          <a:p>
            <a:pPr marL="285750"/>
            <a:r>
              <a:rPr lang="en-US" smtClean="0"/>
              <a:t>struct </a:t>
            </a:r>
            <a:r>
              <a:rPr lang="en-US"/>
              <a:t>snd_kcontrol_new snd_adsp_playback_equalizer_switch_control[MAX_DAI_IDX - </a:t>
            </a:r>
            <a:r>
              <a:rPr lang="en-US" smtClean="0"/>
              <a:t>1]. </a:t>
            </a:r>
            <a:r>
              <a:rPr lang="en-US"/>
              <a:t>n-th element is assigned as below (n = 0, 1, 2, 3):</a:t>
            </a:r>
          </a:p>
          <a:p>
            <a:pPr marL="285750"/>
            <a:r>
              <a:rPr lang="en-US" smtClean="0"/>
              <a:t>snd_adsp_playback_equalizer_switch_control[n</a:t>
            </a:r>
            <a:r>
              <a:rPr lang="en-US"/>
              <a:t>] =</a:t>
            </a:r>
          </a:p>
          <a:p>
            <a:pPr marL="285750"/>
            <a:r>
              <a:rPr lang="en-US"/>
              <a:t>{</a:t>
            </a:r>
          </a:p>
          <a:p>
            <a:pPr marL="285750"/>
            <a:r>
              <a:rPr lang="en-US"/>
              <a:t>        .iface = SNDRV_CTL_ELEM_IFACE_MIXER,</a:t>
            </a:r>
          </a:p>
          <a:p>
            <a:pPr marL="285750"/>
            <a:r>
              <a:rPr lang="en-US"/>
              <a:t>        .index = RDR_DAI_IDXn,</a:t>
            </a:r>
          </a:p>
          <a:p>
            <a:pPr marL="285750"/>
            <a:r>
              <a:rPr lang="en-US"/>
              <a:t>        .name = </a:t>
            </a:r>
            <a:r>
              <a:rPr lang="en-US" smtClean="0"/>
              <a:t>“PlaybackEQZSwitch”,</a:t>
            </a:r>
            <a:endParaRPr lang="en-US"/>
          </a:p>
          <a:p>
            <a:pPr marL="285750"/>
            <a:r>
              <a:rPr lang="en-US"/>
              <a:t>        .info = &amp;</a:t>
            </a:r>
            <a:r>
              <a:rPr lang="en-US" smtClean="0"/>
              <a:t>snd_adsp_control_eqz_switch_info,</a:t>
            </a:r>
            <a:endParaRPr lang="en-US"/>
          </a:p>
          <a:p>
            <a:pPr marL="285750"/>
            <a:r>
              <a:rPr lang="en-US"/>
              <a:t>        .get = &amp;</a:t>
            </a:r>
            <a:r>
              <a:rPr lang="en-US" smtClean="0"/>
              <a:t>snd_adsp_control_eqz_switch_get</a:t>
            </a:r>
            <a:r>
              <a:rPr lang="en-US"/>
              <a:t>,</a:t>
            </a:r>
          </a:p>
          <a:p>
            <a:pPr marL="285750"/>
            <a:r>
              <a:rPr lang="en-US"/>
              <a:t>        .put = &amp;</a:t>
            </a:r>
            <a:r>
              <a:rPr lang="en-US" smtClean="0"/>
              <a:t>snd_adsp_control_eqz_switch_put</a:t>
            </a:r>
            <a:endParaRPr lang="en-US"/>
          </a:p>
          <a:p>
            <a:pPr marL="285750"/>
            <a:r>
              <a:rPr lang="en-US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89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55440" y="2420888"/>
            <a:ext cx="3791864" cy="3081869"/>
          </a:xfrm>
        </p:spPr>
        <p:txBody>
          <a:bodyPr/>
          <a:lstStyle/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smtClean="0"/>
              <a:t>xf_adsp_renderer_create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smtClean="0"/>
              <a:t>xf_adsp_renderer_set_params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smtClean="0"/>
              <a:t>xf_adsp_renderer_get_params</a:t>
            </a:r>
            <a:endParaRPr lang="de-DE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/>
              <a:t>xf_adsp_renderer_destroy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smtClean="0"/>
              <a:t>xf_adsp_capture_create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smtClean="0"/>
              <a:t>xf_adsp_capture_set_params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smtClean="0"/>
              <a:t>xf_adsp_capture_get_params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smtClean="0"/>
              <a:t>xf_adsp_capture_destroy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0000" y="1700808"/>
            <a:ext cx="840037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External functions: </a:t>
            </a:r>
            <a:r>
              <a:rPr lang="de-DE" sz="1600" smtClean="0"/>
              <a:t>below functions are used in PCM/Control </a:t>
            </a:r>
            <a:r>
              <a:rPr lang="de-DE" sz="1600"/>
              <a:t>interface which are defined </a:t>
            </a:r>
            <a:r>
              <a:rPr lang="de-DE" sz="1600" smtClean="0"/>
              <a:t>in </a:t>
            </a:r>
            <a:r>
              <a:rPr lang="de-DE" sz="1600"/>
              <a:t>xf-adsp-base.c. 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5688511" y="2420887"/>
            <a:ext cx="3791864" cy="30818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xf_adsp_equalizer_create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xf_adsp_equalizer_set_params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xf_adsp_equalizer_get_params</a:t>
            </a:r>
            <a:endParaRPr lang="de-DE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xf_adsp_equalizer_destroy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xf_adsp_tdm_capture_create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xf_adsp_tdm_capture_set_params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xf_adsp_tdm_capture_get_params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xf_adsp_tdm_capture_destroy</a:t>
            </a:r>
          </a:p>
        </p:txBody>
      </p:sp>
    </p:spTree>
    <p:extLst>
      <p:ext uri="{BB962C8B-B14F-4D97-AF65-F5344CB8AC3E}">
        <p14:creationId xmlns:p14="http://schemas.microsoft.com/office/powerpoint/2010/main" val="21261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53676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Equalizer Switch Control: enable or disable Equalizer function</a:t>
            </a:r>
          </a:p>
          <a:p>
            <a:pPr marL="285750"/>
            <a:r>
              <a:rPr lang="en-US" smtClean="0"/>
              <a:t>struct </a:t>
            </a:r>
            <a:r>
              <a:rPr lang="en-US"/>
              <a:t>snd_kcontrol_new </a:t>
            </a:r>
            <a:r>
              <a:rPr lang="en-US" smtClean="0"/>
              <a:t>snd_adsp_capture_equalizer_switch_control[MAX_DAI_IDX </a:t>
            </a:r>
            <a:r>
              <a:rPr lang="en-US"/>
              <a:t>- </a:t>
            </a:r>
            <a:r>
              <a:rPr lang="en-US" smtClean="0"/>
              <a:t>1]. </a:t>
            </a:r>
            <a:r>
              <a:rPr lang="en-US"/>
              <a:t>n-th element is assigned as below (n = 0, 1, 2, 3):</a:t>
            </a:r>
          </a:p>
          <a:p>
            <a:pPr marL="285750"/>
            <a:r>
              <a:rPr lang="en-US" smtClean="0"/>
              <a:t>snd_adsp_capture_equalizer_switch_control[n</a:t>
            </a:r>
            <a:r>
              <a:rPr lang="en-US"/>
              <a:t>] =</a:t>
            </a:r>
          </a:p>
          <a:p>
            <a:pPr marL="285750"/>
            <a:r>
              <a:rPr lang="en-US"/>
              <a:t>{</a:t>
            </a:r>
          </a:p>
          <a:p>
            <a:pPr marL="285750"/>
            <a:r>
              <a:rPr lang="en-US"/>
              <a:t>        .iface = SNDRV_CTL_ELEM_IFACE_MIXER,</a:t>
            </a:r>
          </a:p>
          <a:p>
            <a:pPr marL="285750"/>
            <a:r>
              <a:rPr lang="en-US"/>
              <a:t>        .index = RDR_DAI_IDXn,</a:t>
            </a:r>
          </a:p>
          <a:p>
            <a:pPr marL="285750"/>
            <a:r>
              <a:rPr lang="en-US"/>
              <a:t>        .name = </a:t>
            </a:r>
            <a:r>
              <a:rPr lang="en-US" smtClean="0"/>
              <a:t>“CaptureEQZSwitch”,</a:t>
            </a:r>
            <a:endParaRPr lang="en-US"/>
          </a:p>
          <a:p>
            <a:pPr marL="285750"/>
            <a:r>
              <a:rPr lang="en-US"/>
              <a:t>        .info = &amp;</a:t>
            </a:r>
            <a:r>
              <a:rPr lang="en-US" smtClean="0"/>
              <a:t>snd_adsp_control_eqz_switch_info,</a:t>
            </a:r>
            <a:endParaRPr lang="en-US"/>
          </a:p>
          <a:p>
            <a:pPr marL="285750"/>
            <a:r>
              <a:rPr lang="en-US"/>
              <a:t>        .get = &amp;</a:t>
            </a:r>
            <a:r>
              <a:rPr lang="en-US" smtClean="0"/>
              <a:t>snd_adsp_control_eqz_switch_get</a:t>
            </a:r>
            <a:r>
              <a:rPr lang="en-US"/>
              <a:t>,</a:t>
            </a:r>
          </a:p>
          <a:p>
            <a:pPr marL="285750"/>
            <a:r>
              <a:rPr lang="en-US"/>
              <a:t>        .put = &amp;</a:t>
            </a:r>
            <a:r>
              <a:rPr lang="en-US" smtClean="0"/>
              <a:t>snd_adsp_control_eqz_switch_info_put</a:t>
            </a:r>
            <a:endParaRPr lang="en-US"/>
          </a:p>
          <a:p>
            <a:pPr marL="285750"/>
            <a:r>
              <a:rPr lang="en-US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304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0915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Equalizer Switch Control: enable or disable Equalizer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1059035" y="2326043"/>
            <a:ext cx="9000000" cy="109158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snd_adsp_control_eqz_switch_info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snd_adsp_control_eqz_switch_get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snd_adsp_control_eqz_switch_put</a:t>
            </a:r>
          </a:p>
        </p:txBody>
      </p:sp>
    </p:spTree>
    <p:extLst>
      <p:ext uri="{BB962C8B-B14F-4D97-AF65-F5344CB8AC3E}">
        <p14:creationId xmlns:p14="http://schemas.microsoft.com/office/powerpoint/2010/main" val="9583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4680000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Equalizer Switch </a:t>
            </a:r>
            <a:r>
              <a:rPr lang="en-US" smtClean="0"/>
              <a:t>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snd_adsp_control_eqz_switch_info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41655"/>
              </p:ext>
            </p:extLst>
          </p:nvPr>
        </p:nvGraphicFramePr>
        <p:xfrm>
          <a:off x="6888088" y="3501008"/>
          <a:ext cx="489654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952328"/>
              </a:tblGrid>
              <a:tr h="12369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Element Information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uinfo-&gt;type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type field specifies the type of the control. There are BOOLEAN, INTEGER, ENUMERATED, BYTES,</a:t>
                      </a:r>
                    </a:p>
                    <a:p>
                      <a:r>
                        <a:rPr lang="en-US" sz="1200" smtClean="0"/>
                        <a:t>IEC958 and INTEGER64. Volume control</a:t>
                      </a:r>
                      <a:r>
                        <a:rPr lang="en-US" sz="1200" baseline="0" smtClean="0"/>
                        <a:t> use 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sz="1200" smtClean="0"/>
                        <a:t> type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uinfo-&gt;count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count field specifies the number of elements in this control. One switch</a:t>
                      </a:r>
                      <a:r>
                        <a:rPr lang="en-US" sz="1200" baseline="0" smtClean="0"/>
                        <a:t> is used =&gt; count =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uinfo-&gt;value.integer.min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200" smtClean="0"/>
                        <a:t>means Equalizer function is not enabled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uinfo-&gt;value.integer.max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1200" smtClean="0"/>
                        <a:t>means Equalizer function is enabled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20859" y="836712"/>
            <a:ext cx="3983963" cy="2448272"/>
            <a:chOff x="6096037" y="1261364"/>
            <a:chExt cx="3983963" cy="2160240"/>
          </a:xfrm>
        </p:grpSpPr>
        <p:sp>
          <p:nvSpPr>
            <p:cNvPr id="8" name="Rounded Rectangle 7"/>
            <p:cNvSpPr/>
            <p:nvPr/>
          </p:nvSpPr>
          <p:spPr>
            <a:xfrm>
              <a:off x="6096037" y="1261364"/>
              <a:ext cx="3983963" cy="21602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Implementation in source code: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snd_adsp_control_eqz_switch_info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struct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snd_kcontrol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kcontrol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struct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snd_ctl_elem_info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&gt;type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SNDRV_CTL_ELEM_TYPE_INTEGER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&gt;count =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value.integer.min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value.integer.max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1358" y="2374472"/>
              <a:ext cx="3240360" cy="72008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9336360" y="2914325"/>
            <a:ext cx="0" cy="5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75459"/>
              </p:ext>
            </p:extLst>
          </p:nvPr>
        </p:nvGraphicFramePr>
        <p:xfrm>
          <a:off x="1080000" y="2914325"/>
          <a:ext cx="5448048" cy="197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4579"/>
                <a:gridCol w="1873269"/>
                <a:gridCol w="1800200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snd_adsp_control_eqz_switch_info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detailed info on the equalizer switch control in playback,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snd_adsp_control_eqz_switch_info(struct snd_kcontrol *kcontrol, struct snd_ctl_elem_info *uinfo)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snd_ctl_elem_info *uinfo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info structure of the equalizer switch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Always return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7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113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800000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Equalizer Switch Control :</a:t>
            </a:r>
            <a:endParaRPr lang="en-US" smtClean="0"/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snd_adsp_control_eqz_switch_get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98031"/>
              </p:ext>
            </p:extLst>
          </p:nvPr>
        </p:nvGraphicFramePr>
        <p:xfrm>
          <a:off x="1415480" y="2928828"/>
          <a:ext cx="5951855" cy="1255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2664296"/>
                <a:gridCol w="2135431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snd_adsp_control_eqz_switch_get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status of Equalizer control in playback,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snd_adsp_control_eqz_switch_get(struct snd_kcontrol *kcontrol, struct snd_ctl_elem_value *ucontrol)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snd_ctl_elem_value *ucontrol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equalizer switch.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675528" y="1629676"/>
            <a:ext cx="1872208" cy="7192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Indentify control type(</a:t>
            </a:r>
            <a:r>
              <a:rPr lang="en-US" sz="1200" smtClean="0">
                <a:solidFill>
                  <a:srgbClr val="FF0000"/>
                </a:solidFill>
              </a:rPr>
              <a:t>playback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 smtClean="0">
                <a:solidFill>
                  <a:schemeClr val="tx1"/>
                </a:solidFill>
              </a:rPr>
              <a:t>) and DAI index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90955" y="953143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 flipH="1">
            <a:off x="9611632" y="1307100"/>
            <a:ext cx="3359" cy="32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608168" y="2784718"/>
            <a:ext cx="4006929" cy="4925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rgbClr val="FF0000"/>
                </a:solidFill>
              </a:rPr>
              <a:t>DIRECT_PLAYBACK/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DIRECT_RECORD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  <a:endCxn id="11" idx="0"/>
          </p:cNvCxnSpPr>
          <p:nvPr/>
        </p:nvCxnSpPr>
        <p:spPr>
          <a:xfrm>
            <a:off x="9611633" y="3277309"/>
            <a:ext cx="4957" cy="39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613125" y="3670341"/>
            <a:ext cx="4006929" cy="758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ucontrol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value.integer.value</a:t>
            </a:r>
            <a:r>
              <a:rPr lang="en-US" sz="1200" dirty="0">
                <a:solidFill>
                  <a:schemeClr val="tx1"/>
                </a:solidFill>
              </a:rPr>
              <a:t>[0] = </a:t>
            </a:r>
            <a:r>
              <a:rPr lang="en-US" sz="1200" dirty="0" err="1">
                <a:solidFill>
                  <a:schemeClr val="tx1"/>
                </a:solidFill>
              </a:rPr>
              <a:t>adsp_card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err="1" smtClean="0">
                <a:solidFill>
                  <a:schemeClr val="tx1"/>
                </a:solidFill>
              </a:rPr>
              <a:t>ctr_if.eqz_switch</a:t>
            </a:r>
            <a:r>
              <a:rPr lang="en-US" sz="1200" smtClean="0">
                <a:solidFill>
                  <a:schemeClr val="tx1"/>
                </a:solidFill>
              </a:rPr>
              <a:t>[</a:t>
            </a:r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 smtClean="0">
                <a:solidFill>
                  <a:schemeClr val="tx1"/>
                </a:solidFill>
              </a:rPr>
              <a:t>][</a:t>
            </a:r>
            <a:r>
              <a:rPr lang="en-US" sz="1200" b="1" smtClean="0">
                <a:solidFill>
                  <a:schemeClr val="tx1"/>
                </a:solidFill>
              </a:rPr>
              <a:t>DAI index</a:t>
            </a:r>
            <a:r>
              <a:rPr lang="en-US" sz="1200" smtClean="0">
                <a:solidFill>
                  <a:schemeClr val="tx1"/>
                </a:solidFill>
              </a:rPr>
              <a:t>]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9611632" y="2348880"/>
            <a:ext cx="1" cy="43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290955" y="5015411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 flipH="1">
            <a:off x="9614991" y="4429192"/>
            <a:ext cx="1599" cy="58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114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800000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Equalizer Switch </a:t>
            </a:r>
            <a:r>
              <a:rPr lang="en-US" smtClean="0"/>
              <a:t>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/>
              <a:t>snd_adsp_control_eqz_switch_put</a:t>
            </a:r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95325"/>
              </p:ext>
            </p:extLst>
          </p:nvPr>
        </p:nvGraphicFramePr>
        <p:xfrm>
          <a:off x="1415480" y="3140968"/>
          <a:ext cx="5299512" cy="1904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2016224"/>
                <a:gridCol w="2347184"/>
              </a:tblGrid>
              <a:tr h="14519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snd_adsp_control_</a:t>
                      </a:r>
                      <a:r>
                        <a:rPr lang="en-US" sz="1100" dirty="0" err="1">
                          <a:effectLst/>
                        </a:rPr>
                        <a:t>eqz</a:t>
                      </a:r>
                      <a:r>
                        <a:rPr lang="en-US" sz="1100" dirty="0">
                          <a:effectLst/>
                        </a:rPr>
                        <a:t>__</a:t>
                      </a:r>
                      <a:r>
                        <a:rPr lang="en-US" sz="1100" dirty="0" err="1">
                          <a:effectLst/>
                        </a:rPr>
                        <a:t>switch_put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or disable Equalizer control in playback,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snd_adsp_control_eqz_switch_put(struct snd_kcontrol *kcontrol, struct snd_ctl_elem_value *ucontrol)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19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  <a:tr h="290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snd_ctl_elem_value *ucontrol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equalizer switch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  <a:tr h="29039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  <a:tr h="290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-EINVAL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Can’t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enable EQZ when Renderer/Capture plugin is running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752182" y="670887"/>
            <a:ext cx="3600400" cy="3754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Indentify control type(</a:t>
            </a:r>
            <a:r>
              <a:rPr lang="en-US" sz="1200" smtClean="0">
                <a:solidFill>
                  <a:srgbClr val="FF0000"/>
                </a:solidFill>
              </a:rPr>
              <a:t>playback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 smtClean="0">
                <a:solidFill>
                  <a:schemeClr val="tx1"/>
                </a:solidFill>
              </a:rPr>
              <a:t>) and DAI index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28348" y="83846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 flipH="1">
            <a:off x="9552382" y="437803"/>
            <a:ext cx="2" cy="2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524287" y="1364232"/>
            <a:ext cx="4056190" cy="3873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direction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rgbClr val="FF0000"/>
                </a:solidFill>
              </a:rPr>
              <a:t>DIRECT_PLAYBACK/</a:t>
            </a:r>
            <a:r>
              <a:rPr lang="en-US" sz="1200" smtClean="0">
                <a:solidFill>
                  <a:srgbClr val="2E86F6"/>
                </a:solidFill>
              </a:rPr>
              <a:t>DIRECT_RECORD</a:t>
            </a:r>
          </a:p>
          <a:p>
            <a:r>
              <a:rPr lang="en-US" sz="1200" b="1">
                <a:solidFill>
                  <a:schemeClr val="tx1"/>
                </a:solidFill>
              </a:rPr>
              <a:t>Handle state </a:t>
            </a:r>
            <a:r>
              <a:rPr lang="en-US" sz="1200">
                <a:solidFill>
                  <a:schemeClr val="tx1"/>
                </a:solidFill>
              </a:rPr>
              <a:t>of </a:t>
            </a:r>
            <a:r>
              <a:rPr lang="en-US" sz="1200" smtClean="0">
                <a:solidFill>
                  <a:schemeClr val="tx1"/>
                </a:solidFill>
              </a:rPr>
              <a:t>playback/capture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  <a:endCxn id="15" idx="0"/>
          </p:cNvCxnSpPr>
          <p:nvPr/>
        </p:nvCxnSpPr>
        <p:spPr>
          <a:xfrm>
            <a:off x="9552382" y="1751541"/>
            <a:ext cx="0" cy="25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32104" y="3273742"/>
            <a:ext cx="5040559" cy="765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adsp_card-&gt; </a:t>
            </a:r>
            <a:r>
              <a:rPr lang="en-US" sz="1200" err="1">
                <a:solidFill>
                  <a:schemeClr val="tx1"/>
                </a:solidFill>
              </a:rPr>
              <a:t>ctr_if.eqz_switch</a:t>
            </a:r>
            <a:r>
              <a:rPr lang="en-US" sz="1200">
                <a:solidFill>
                  <a:schemeClr val="tx1"/>
                </a:solidFill>
              </a:rPr>
              <a:t>[</a:t>
            </a:r>
            <a:r>
              <a:rPr lang="en-US" sz="1200" b="1">
                <a:solidFill>
                  <a:schemeClr val="tx1"/>
                </a:solidFill>
              </a:rPr>
              <a:t>direction</a:t>
            </a:r>
            <a:r>
              <a:rPr lang="en-US" sz="1200" smtClean="0">
                <a:solidFill>
                  <a:schemeClr val="tx1"/>
                </a:solidFill>
              </a:rPr>
              <a:t>][</a:t>
            </a:r>
            <a:r>
              <a:rPr lang="en-US" sz="1200" b="1">
                <a:solidFill>
                  <a:schemeClr val="tx1"/>
                </a:solidFill>
              </a:rPr>
              <a:t>DAI index</a:t>
            </a:r>
            <a:r>
              <a:rPr lang="en-US" sz="1200">
                <a:solidFill>
                  <a:schemeClr val="tx1"/>
                </a:solidFill>
              </a:rPr>
              <a:t>]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ucontrol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err="1">
                <a:solidFill>
                  <a:schemeClr val="tx1"/>
                </a:solidFill>
              </a:rPr>
              <a:t>value.integer.value</a:t>
            </a:r>
            <a:r>
              <a:rPr lang="en-US" sz="1200">
                <a:solidFill>
                  <a:schemeClr val="tx1"/>
                </a:solidFill>
              </a:rPr>
              <a:t>[0</a:t>
            </a:r>
            <a:r>
              <a:rPr lang="en-US" sz="1200" smtClean="0">
                <a:solidFill>
                  <a:schemeClr val="tx1"/>
                </a:solidFill>
              </a:rPr>
              <a:t>] and return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28345" y="4416229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 flipH="1">
            <a:off x="9552381" y="4039189"/>
            <a:ext cx="3" cy="37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>
            <a:off x="9552382" y="1046322"/>
            <a:ext cx="0" cy="31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8076218" y="2007314"/>
            <a:ext cx="2952328" cy="86409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</a:t>
            </a:r>
            <a:r>
              <a:rPr lang="en-US" sz="1200" dirty="0" smtClean="0">
                <a:solidFill>
                  <a:srgbClr val="FF0000"/>
                </a:solidFill>
              </a:rPr>
              <a:t>Renderer/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 dirty="0" err="1" smtClean="0">
                <a:solidFill>
                  <a:schemeClr val="tx1"/>
                </a:solidFill>
              </a:rPr>
              <a:t>Plugin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running?</a:t>
            </a:r>
          </a:p>
        </p:txBody>
      </p:sp>
      <p:cxnSp>
        <p:nvCxnSpPr>
          <p:cNvPr id="39" name="Straight Arrow Connector 38"/>
          <p:cNvCxnSpPr>
            <a:stCxn id="15" idx="2"/>
            <a:endCxn id="11" idx="0"/>
          </p:cNvCxnSpPr>
          <p:nvPr/>
        </p:nvCxnSpPr>
        <p:spPr>
          <a:xfrm>
            <a:off x="9552382" y="2871410"/>
            <a:ext cx="2" cy="4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1"/>
            <a:endCxn id="50" idx="3"/>
          </p:cNvCxnSpPr>
          <p:nvPr/>
        </p:nvCxnSpPr>
        <p:spPr>
          <a:xfrm flipH="1" flipV="1">
            <a:off x="7752182" y="2434522"/>
            <a:ext cx="324036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902133" y="2051798"/>
            <a:ext cx="2850049" cy="765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Return –EINVAL means that can’t enable EQZ when Renderer/Capture plugin is running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50" idx="2"/>
            <a:endCxn id="12" idx="1"/>
          </p:cNvCxnSpPr>
          <p:nvPr/>
        </p:nvCxnSpPr>
        <p:spPr>
          <a:xfrm rot="16200000" flipH="1">
            <a:off x="6889770" y="2254632"/>
            <a:ext cx="1775963" cy="290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724180" y="2097143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Yes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9659160" y="2910433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486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53676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Equalizer </a:t>
            </a:r>
            <a:r>
              <a:rPr lang="en-US" smtClean="0"/>
              <a:t>Control: Setting and getting Equalizer parameters</a:t>
            </a:r>
            <a:endParaRPr lang="en-US"/>
          </a:p>
          <a:p>
            <a:pPr marL="285750"/>
            <a:r>
              <a:rPr lang="en-US" smtClean="0"/>
              <a:t>struct </a:t>
            </a:r>
            <a:r>
              <a:rPr lang="en-US"/>
              <a:t>snd_kcontrol_new </a:t>
            </a:r>
            <a:r>
              <a:rPr lang="en-US" smtClean="0"/>
              <a:t>snd_adsp_playback_equalizer_control[MAX_DAI_IDX </a:t>
            </a:r>
            <a:r>
              <a:rPr lang="en-US"/>
              <a:t>- </a:t>
            </a:r>
            <a:r>
              <a:rPr lang="en-US" smtClean="0"/>
              <a:t>1]. </a:t>
            </a:r>
            <a:r>
              <a:rPr lang="en-US"/>
              <a:t>n-th element is assigned as below (n = 0, 1, 2, 3):</a:t>
            </a:r>
          </a:p>
          <a:p>
            <a:pPr marL="285750"/>
            <a:r>
              <a:rPr lang="en-US" smtClean="0"/>
              <a:t>snd_adsp_playback_equalizer_control[n</a:t>
            </a:r>
            <a:r>
              <a:rPr lang="en-US"/>
              <a:t>] =</a:t>
            </a:r>
          </a:p>
          <a:p>
            <a:pPr marL="285750"/>
            <a:r>
              <a:rPr lang="en-US"/>
              <a:t>{</a:t>
            </a:r>
          </a:p>
          <a:p>
            <a:pPr marL="285750"/>
            <a:r>
              <a:rPr lang="en-US"/>
              <a:t>        .iface = SNDRV_CTL_ELEM_IFACE_MIXER,</a:t>
            </a:r>
          </a:p>
          <a:p>
            <a:pPr marL="285750"/>
            <a:r>
              <a:rPr lang="en-US"/>
              <a:t>        .index = RDR_DAI_IDXn,</a:t>
            </a:r>
          </a:p>
          <a:p>
            <a:pPr marL="285750"/>
            <a:r>
              <a:rPr lang="en-US"/>
              <a:t>        .name = </a:t>
            </a:r>
            <a:r>
              <a:rPr lang="en-US" smtClean="0"/>
              <a:t>“PlaybackEQZControl”,</a:t>
            </a:r>
            <a:endParaRPr lang="en-US"/>
          </a:p>
          <a:p>
            <a:pPr marL="285750"/>
            <a:r>
              <a:rPr lang="en-US"/>
              <a:t>        .info = &amp;snd_adsp_control_eqz_info,</a:t>
            </a:r>
          </a:p>
          <a:p>
            <a:pPr marL="285750"/>
            <a:r>
              <a:rPr lang="en-US"/>
              <a:t>        .get = &amp;snd_adsp_control_eqz_get,</a:t>
            </a:r>
          </a:p>
          <a:p>
            <a:pPr marL="285750"/>
            <a:r>
              <a:rPr lang="en-US"/>
              <a:t>        .put = &amp;snd_adsp_control_eqz_put</a:t>
            </a:r>
          </a:p>
          <a:p>
            <a:pPr marL="285750"/>
            <a:r>
              <a:rPr lang="en-US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77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53676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Equalizer </a:t>
            </a:r>
            <a:r>
              <a:rPr lang="en-US" smtClean="0"/>
              <a:t>Control: Setting and getting Equalizer parameters</a:t>
            </a:r>
            <a:endParaRPr lang="en-US"/>
          </a:p>
          <a:p>
            <a:pPr marL="285750"/>
            <a:r>
              <a:rPr lang="en-US" smtClean="0"/>
              <a:t>struct </a:t>
            </a:r>
            <a:r>
              <a:rPr lang="en-US"/>
              <a:t>snd_kcontrol_new </a:t>
            </a:r>
            <a:r>
              <a:rPr lang="en-US" smtClean="0"/>
              <a:t>snd_adsp_capture_equalizer_control[MAX_DAI_IDX </a:t>
            </a:r>
            <a:r>
              <a:rPr lang="en-US"/>
              <a:t>- </a:t>
            </a:r>
            <a:r>
              <a:rPr lang="en-US" smtClean="0"/>
              <a:t>1]. </a:t>
            </a:r>
            <a:r>
              <a:rPr lang="en-US"/>
              <a:t>n-th element is assigned as below (n = 0, 1, 2, 3):</a:t>
            </a:r>
          </a:p>
          <a:p>
            <a:pPr marL="285750"/>
            <a:r>
              <a:rPr lang="en-US" smtClean="0"/>
              <a:t>snd_adsp_capture_equalizer_control[n</a:t>
            </a:r>
            <a:r>
              <a:rPr lang="en-US"/>
              <a:t>] =</a:t>
            </a:r>
          </a:p>
          <a:p>
            <a:pPr marL="285750"/>
            <a:r>
              <a:rPr lang="en-US"/>
              <a:t>{</a:t>
            </a:r>
          </a:p>
          <a:p>
            <a:pPr marL="285750"/>
            <a:r>
              <a:rPr lang="en-US"/>
              <a:t>        .iface = SNDRV_CTL_ELEM_IFACE_MIXER,</a:t>
            </a:r>
          </a:p>
          <a:p>
            <a:pPr marL="285750"/>
            <a:r>
              <a:rPr lang="en-US"/>
              <a:t>        .index = RDR_DAI_IDXn,</a:t>
            </a:r>
          </a:p>
          <a:p>
            <a:pPr marL="285750"/>
            <a:r>
              <a:rPr lang="en-US"/>
              <a:t>        .name = </a:t>
            </a:r>
            <a:r>
              <a:rPr lang="en-US" smtClean="0"/>
              <a:t>“CaptureEQZControl”,</a:t>
            </a:r>
            <a:endParaRPr lang="en-US"/>
          </a:p>
          <a:p>
            <a:pPr marL="285750"/>
            <a:r>
              <a:rPr lang="en-US"/>
              <a:t>        .info = &amp;snd_adsp_control_eqz_info,</a:t>
            </a:r>
          </a:p>
          <a:p>
            <a:pPr marL="285750"/>
            <a:r>
              <a:rPr lang="en-US"/>
              <a:t>        .get = &amp;snd_adsp_control_eqz_get,</a:t>
            </a:r>
          </a:p>
          <a:p>
            <a:pPr marL="285750"/>
            <a:r>
              <a:rPr lang="en-US"/>
              <a:t>        .put = &amp;snd_adsp_control_eqz_put</a:t>
            </a:r>
          </a:p>
          <a:p>
            <a:pPr marL="285750"/>
            <a:r>
              <a:rPr lang="en-US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55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0915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Equalizer Control:</a:t>
            </a:r>
          </a:p>
          <a:p>
            <a:r>
              <a:rPr lang="en-US" smtClean="0"/>
              <a:t>Parametric Equalizer: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3935760" y="1505877"/>
            <a:ext cx="5736600" cy="16561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Equalizer </a:t>
            </a:r>
            <a:r>
              <a:rPr lang="en-US" smtClean="0">
                <a:solidFill>
                  <a:schemeClr val="tx1"/>
                </a:solidFill>
              </a:rPr>
              <a:t>Control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3728" y="4263581"/>
            <a:ext cx="5688632" cy="12534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ADSP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9872" y="4728304"/>
            <a:ext cx="648035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Filter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4051" y="4745646"/>
            <a:ext cx="648035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Filter </a:t>
            </a:r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8608277" y="4745646"/>
            <a:ext cx="648035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Filter </a:t>
            </a:r>
            <a:r>
              <a:rPr lang="en-US" sz="1200" smtClean="0">
                <a:solidFill>
                  <a:schemeClr val="tx1"/>
                </a:solidFill>
              </a:rPr>
              <a:t>9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6476023" y="4768103"/>
            <a:ext cx="19678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………….…….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783889" y="3162061"/>
            <a:ext cx="1" cy="1566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08068" y="3159497"/>
            <a:ext cx="0" cy="1566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8919979" y="3159496"/>
            <a:ext cx="12316" cy="1586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67245" y="3363679"/>
            <a:ext cx="208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Set/Get parameter</a:t>
            </a:r>
          </a:p>
          <a:p>
            <a:pPr algn="ctr"/>
            <a:r>
              <a:rPr lang="en-US" sz="1200"/>
              <a:t>fc, type, bw, gain, </a:t>
            </a:r>
            <a:r>
              <a:rPr lang="en-US" sz="1200" smtClean="0"/>
              <a:t>gain base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5273007" y="27648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filter id = 2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7631147" y="3600298"/>
            <a:ext cx="208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Set/Get parameter</a:t>
            </a:r>
          </a:p>
          <a:p>
            <a:pPr algn="ctr"/>
            <a:r>
              <a:rPr lang="en-US" sz="1200"/>
              <a:t>fc, type, bw, gain, </a:t>
            </a:r>
            <a:r>
              <a:rPr lang="en-US" sz="1200" smtClean="0"/>
              <a:t>gain base</a:t>
            </a:r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4346908" y="27648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filter id = 1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8380385" y="27648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filter id = 9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234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0915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Equalizer Control:</a:t>
            </a:r>
          </a:p>
          <a:p>
            <a:r>
              <a:rPr lang="en-US" smtClean="0"/>
              <a:t>Graphic Equalizer: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3935760" y="1505877"/>
            <a:ext cx="5736600" cy="16561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Equalizer </a:t>
            </a:r>
            <a:r>
              <a:rPr lang="en-US" smtClean="0">
                <a:solidFill>
                  <a:schemeClr val="tx1"/>
                </a:solidFill>
              </a:rPr>
              <a:t>Control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3728" y="4263581"/>
            <a:ext cx="5688632" cy="12534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ADSP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9872" y="4728304"/>
            <a:ext cx="648035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Filter 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4051" y="4745646"/>
            <a:ext cx="648035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Filter </a:t>
            </a:r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8608277" y="4745646"/>
            <a:ext cx="648035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Filter 5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6476023" y="4768103"/>
            <a:ext cx="19678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………….…….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783889" y="3162061"/>
            <a:ext cx="1" cy="1566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08068" y="3159497"/>
            <a:ext cx="0" cy="1566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8919979" y="3159496"/>
            <a:ext cx="12316" cy="1586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82812" y="3363679"/>
            <a:ext cx="144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Set/Get parameter</a:t>
            </a:r>
          </a:p>
          <a:p>
            <a:pPr algn="ctr"/>
            <a:r>
              <a:rPr lang="en-US" sz="1200" smtClean="0"/>
              <a:t>graphic gain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5273007" y="27648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filter id = 2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7920489" y="3600298"/>
            <a:ext cx="150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Set/Get parameter</a:t>
            </a:r>
          </a:p>
          <a:p>
            <a:pPr algn="ctr"/>
            <a:r>
              <a:rPr lang="en-US" sz="1200" smtClean="0"/>
              <a:t>graphic gain</a:t>
            </a:r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4346908" y="27648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filter id = 1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8380385" y="27648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filter id = </a:t>
            </a:r>
            <a:r>
              <a:rPr lang="en-US" sz="12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93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119</a:t>
            </a:fld>
            <a:endParaRPr lang="de-DE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Equalizer </a:t>
            </a:r>
            <a:r>
              <a:rPr lang="en-US"/>
              <a:t>Control: This control set/get </a:t>
            </a:r>
            <a:r>
              <a:rPr lang="en-US" smtClean="0"/>
              <a:t>parameters(fc</a:t>
            </a:r>
            <a:r>
              <a:rPr lang="en-US"/>
              <a:t>, type, bw, gain, base </a:t>
            </a:r>
            <a:r>
              <a:rPr lang="en-US" smtClean="0"/>
              <a:t>gain) for every filter.</a:t>
            </a:r>
          </a:p>
          <a:p>
            <a:r>
              <a:rPr lang="en-US" smtClean="0"/>
              <a:t>Beside, parameters are different from format and value range.</a:t>
            </a:r>
          </a:p>
          <a:p>
            <a:r>
              <a:rPr lang="en-US" smtClean="0"/>
              <a:t>So these paramters should use integer format and same value range -1 to 0x7ffffff.</a:t>
            </a:r>
          </a:p>
          <a:p>
            <a:r>
              <a:rPr lang="en-US" smtClean="0"/>
              <a:t>Filter id is added to specify the filter needs to set/get param.</a:t>
            </a:r>
          </a:p>
          <a:p>
            <a:r>
              <a:rPr lang="en-US" smtClean="0"/>
              <a:t>Below table describe detail information of Equalizer Control: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93681"/>
              </p:ext>
            </p:extLst>
          </p:nvPr>
        </p:nvGraphicFramePr>
        <p:xfrm>
          <a:off x="1080000" y="4005064"/>
          <a:ext cx="57606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3168352"/>
              </a:tblGrid>
              <a:tr h="12369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Element Information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Type of control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Number of</a:t>
                      </a:r>
                      <a:r>
                        <a:rPr lang="en-US" sz="1200" baseline="0" smtClean="0"/>
                        <a:t> element in the control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Minimum</a:t>
                      </a:r>
                      <a:r>
                        <a:rPr lang="en-US" sz="1200" baseline="0" smtClean="0"/>
                        <a:t> value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- 1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Maximum</a:t>
                      </a:r>
                      <a:r>
                        <a:rPr lang="en-US" sz="1200" baseline="0" smtClean="0"/>
                        <a:t> value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0x7FFFFFFF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88018" y="2928392"/>
            <a:ext cx="3983963" cy="2448272"/>
            <a:chOff x="6096037" y="1261364"/>
            <a:chExt cx="3983963" cy="2160240"/>
          </a:xfrm>
        </p:grpSpPr>
        <p:sp>
          <p:nvSpPr>
            <p:cNvPr id="9" name="Rounded Rectangle 8"/>
            <p:cNvSpPr/>
            <p:nvPr/>
          </p:nvSpPr>
          <p:spPr>
            <a:xfrm>
              <a:off x="6096037" y="1261364"/>
              <a:ext cx="3983963" cy="21602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Implementation in source code: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snd_adsp_control_equalizer_info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struct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snd_kcontrol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kcontrol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struct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snd_ctl_elem_info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&gt;type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SNDRV_CTL_ELEM_TYPE_INTEGER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&gt;count =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55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value.integer.min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value.integer.max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0x7fffffff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91358" y="2374472"/>
              <a:ext cx="3240360" cy="72008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6840640" y="4690864"/>
            <a:ext cx="1247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56100" y="2709231"/>
            <a:ext cx="4248472" cy="1887696"/>
          </a:xfrm>
        </p:spPr>
        <p:txBody>
          <a:bodyPr/>
          <a:lstStyle/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xf_adsp_tdm_renderer_create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xf_adsp_tdm_renderer_set_params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xf_adsp_tdm_renderer_get_params</a:t>
            </a:r>
            <a:endParaRPr lang="de-DE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xf_adsp_tdm_renderer_destroy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6023992" y="2709231"/>
            <a:ext cx="3791864" cy="26838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xf_adsp_allocate_mem_pool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xf_adsp_get_data_from_pool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/>
              <a:t>xf_adsp_free_mem_pool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xf_adsp_fill_this_buffer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xf_adsp_empty_this_buffer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xf_adsp_get_param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xf_adsp_set_param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80000" y="1700808"/>
            <a:ext cx="840037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External functions: </a:t>
            </a:r>
            <a:r>
              <a:rPr lang="de-DE" sz="1600" smtClean="0"/>
              <a:t>below functions are used in PCM/Control </a:t>
            </a:r>
            <a:r>
              <a:rPr lang="de-DE" sz="1600"/>
              <a:t>interface which are defined </a:t>
            </a:r>
            <a:r>
              <a:rPr lang="de-DE" sz="1600" smtClean="0"/>
              <a:t>in </a:t>
            </a:r>
            <a:r>
              <a:rPr lang="de-DE" sz="1600"/>
              <a:t>xf-adsp-base.c. </a:t>
            </a:r>
          </a:p>
        </p:txBody>
      </p:sp>
    </p:spTree>
    <p:extLst>
      <p:ext uri="{BB962C8B-B14F-4D97-AF65-F5344CB8AC3E}">
        <p14:creationId xmlns:p14="http://schemas.microsoft.com/office/powerpoint/2010/main" val="26064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120</a:t>
            </a:fld>
            <a:endParaRPr lang="de-DE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Equalizer </a:t>
            </a:r>
            <a:r>
              <a:rPr lang="en-US"/>
              <a:t>Control</a:t>
            </a:r>
            <a:r>
              <a:rPr lang="en-US" smtClean="0"/>
              <a:t>: Detail information of control</a:t>
            </a:r>
          </a:p>
          <a:p>
            <a:r>
              <a:rPr lang="en-US" smtClean="0"/>
              <a:t>Below table explains that why number of element in control is </a:t>
            </a:r>
            <a:r>
              <a:rPr lang="en-US" smtClean="0">
                <a:solidFill>
                  <a:srgbClr val="FF0000"/>
                </a:solidFill>
              </a:rPr>
              <a:t>55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6496"/>
              </p:ext>
            </p:extLst>
          </p:nvPr>
        </p:nvGraphicFramePr>
        <p:xfrm>
          <a:off x="4151784" y="2636912"/>
          <a:ext cx="66721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56"/>
                <a:gridCol w="1224136"/>
                <a:gridCol w="3528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Parameter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Number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Number of element in control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EQZ type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r>
                        <a:rPr lang="en-US" sz="1600" baseline="0" smtClean="0"/>
                        <a:t> + 9 x 6 = </a:t>
                      </a:r>
                      <a:r>
                        <a:rPr lang="en-US" sz="1600" baseline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Filter</a:t>
                      </a:r>
                      <a:r>
                        <a:rPr lang="en-US" sz="1600" baseline="0" smtClean="0"/>
                        <a:t> index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Frequency</a:t>
                      </a:r>
                      <a:r>
                        <a:rPr lang="en-US" sz="1600" baseline="0" smtClean="0"/>
                        <a:t> center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Band</a:t>
                      </a:r>
                      <a:r>
                        <a:rPr lang="en-US" sz="1600" baseline="0" smtClean="0"/>
                        <a:t> width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Filter</a:t>
                      </a:r>
                      <a:r>
                        <a:rPr lang="en-US" sz="1600" baseline="0" smtClean="0"/>
                        <a:t> type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Gain base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Gain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007768" y="2996952"/>
            <a:ext cx="1656184" cy="273630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 flipV="1">
            <a:off x="3287688" y="4365104"/>
            <a:ext cx="72008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67408" y="3861048"/>
            <a:ext cx="2520280" cy="14401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Every parameter is as a element of the control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121</a:t>
            </a:fld>
            <a:endParaRPr lang="de-DE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Equalizer </a:t>
            </a:r>
            <a:r>
              <a:rPr lang="en-US"/>
              <a:t>Control</a:t>
            </a:r>
            <a:r>
              <a:rPr lang="en-US" smtClean="0"/>
              <a:t>: Detail information of control</a:t>
            </a:r>
          </a:p>
          <a:p>
            <a:r>
              <a:rPr lang="en-US" smtClean="0"/>
              <a:t>Below table explains that why value range of control is </a:t>
            </a:r>
            <a:r>
              <a:rPr lang="en-US" smtClean="0">
                <a:solidFill>
                  <a:srgbClr val="FF0000"/>
                </a:solidFill>
              </a:rPr>
              <a:t>-1 – 0x7FFFFFFF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409102"/>
                  </p:ext>
                </p:extLst>
              </p:nvPr>
            </p:nvGraphicFramePr>
            <p:xfrm>
              <a:off x="1080001" y="2803556"/>
              <a:ext cx="104165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23"/>
                    <a:gridCol w="1296144"/>
                    <a:gridCol w="1872208"/>
                    <a:gridCol w="2880320"/>
                    <a:gridCol w="273630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Equalizer</a:t>
                          </a:r>
                          <a:r>
                            <a:rPr lang="en-US" sz="1600" baseline="0" smtClean="0"/>
                            <a:t> type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Parameter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Format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Actual value range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Value</a:t>
                          </a:r>
                          <a:r>
                            <a:rPr lang="en-US" baseline="0" smtClean="0"/>
                            <a:t> range of Control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 rowSpan="5">
                      <a:txBody>
                        <a:bodyPr/>
                        <a:lstStyle/>
                        <a:p>
                          <a:r>
                            <a:rPr lang="en-US" sz="1600" smtClean="0"/>
                            <a:t>Parametric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fc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Integer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baseline="0" smtClean="0">
                                    <a:latin typeface="Cambria Math" panose="02040503050406030204" pitchFamily="18" charset="0"/>
                                  </a:rPr>
                                  <m:t>20−20000</m:t>
                                </m:r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−1 − 0</m:t>
                                </m:r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𝐹𝐹𝐹𝐹𝐹𝐹𝐹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bw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Fixed</a:t>
                          </a:r>
                          <a:r>
                            <a:rPr lang="en-US" sz="1600" baseline="0" smtClean="0"/>
                            <a:t> point Q5.27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baseline="0" smtClean="0">
                                    <a:latin typeface="Cambria Math" panose="02040503050406030204" pitchFamily="18" charset="0"/>
                                  </a:rPr>
                                  <m:t>0.2 × </m:t>
                                </m:r>
                                <m:sSup>
                                  <m:sSupPr>
                                    <m:ctrlPr>
                                      <a:rPr lang="en-US" sz="16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600" b="0" i="1" baseline="0" smtClean="0">
                                    <a:latin typeface="Cambria Math" panose="02040503050406030204" pitchFamily="18" charset="0"/>
                                  </a:rPr>
                                  <m:t>−15× </m:t>
                                </m:r>
                                <m:sSup>
                                  <m:sSupPr>
                                    <m:ctrlPr>
                                      <a:rPr lang="en-US" sz="16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type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Integer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0−2</m:t>
                                </m:r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aseline="0" smtClean="0"/>
                            <a:t>gain base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Fixed point Q4.28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20 −2000</m:t>
                                </m:r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gain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Fixed point Q4.28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−10/20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smtClean="0"/>
                            <a:t> 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10/20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</m:sup>
                              </m:sSup>
                            </m:oMath>
                          </a14:m>
                          <a:endParaRPr lang="en-US" sz="16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Graphic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graphic gain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Fixed point Q4.28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−10/20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smtClean="0"/>
                            <a:t> 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10/20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</m:sup>
                              </m:sSup>
                            </m:oMath>
                          </a14:m>
                          <a:endParaRPr lang="en-US" sz="16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409102"/>
                  </p:ext>
                </p:extLst>
              </p:nvPr>
            </p:nvGraphicFramePr>
            <p:xfrm>
              <a:off x="1080001" y="2803556"/>
              <a:ext cx="104165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23"/>
                    <a:gridCol w="1296144"/>
                    <a:gridCol w="1872208"/>
                    <a:gridCol w="2880320"/>
                    <a:gridCol w="273630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Equalizer</a:t>
                          </a:r>
                          <a:r>
                            <a:rPr lang="en-US" sz="1600" baseline="0" smtClean="0"/>
                            <a:t> type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Parameter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Format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Actual value range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Value</a:t>
                          </a:r>
                          <a:r>
                            <a:rPr lang="en-US" baseline="0" smtClean="0"/>
                            <a:t> range of Control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 rowSpan="5">
                      <a:txBody>
                        <a:bodyPr/>
                        <a:lstStyle/>
                        <a:p>
                          <a:r>
                            <a:rPr lang="en-US" sz="1600" smtClean="0"/>
                            <a:t>Parametric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fc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Integer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161" t="-108197" r="-96186" b="-514754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0846" t="-18033" r="-1114" b="-245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bw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Fixed</a:t>
                          </a:r>
                          <a:r>
                            <a:rPr lang="en-US" sz="1600" baseline="0" smtClean="0"/>
                            <a:t> point Q5.27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161" t="-208197" r="-96186" b="-4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type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Integer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161" t="-308197" r="-96186" b="-3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aseline="0" smtClean="0"/>
                            <a:t>gain base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Fixed point Q4.28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161" t="-408197" r="-96186" b="-2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gain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Fixed point Q4.28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161" t="-508197" r="-96186" b="-1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Graphic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graphic gain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smtClean="0"/>
                            <a:t>Fixed point Q4.28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7161" t="-608197" r="-96186" b="-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7104112" y="5517232"/>
            <a:ext cx="4824536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-1 means that the param is not set. 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0x7FFFFFFF to cover for maximum value range of all parameter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9516380" y="5141780"/>
            <a:ext cx="396044" cy="3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1"/>
            <a:ext cx="9000000" cy="50721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Equalizer Control: </a:t>
            </a:r>
            <a:r>
              <a:rPr lang="en-US" dirty="0" smtClean="0"/>
              <a:t>Elements order of control for Parametric Equalizer</a:t>
            </a:r>
          </a:p>
          <a:p>
            <a:r>
              <a:rPr lang="en-US" dirty="0" err="1" smtClean="0"/>
              <a:t>Eqz_type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Filter index, </a:t>
            </a:r>
            <a:r>
              <a:rPr lang="en-US" dirty="0"/>
              <a:t>Frequency </a:t>
            </a:r>
            <a:r>
              <a:rPr lang="en-US" dirty="0" smtClean="0"/>
              <a:t>center, </a:t>
            </a:r>
            <a:r>
              <a:rPr lang="en-US" dirty="0"/>
              <a:t>Band </a:t>
            </a:r>
            <a:r>
              <a:rPr lang="en-US" dirty="0" smtClean="0"/>
              <a:t>width,</a:t>
            </a:r>
            <a:r>
              <a:rPr lang="en-US" dirty="0"/>
              <a:t> Filter </a:t>
            </a:r>
            <a:r>
              <a:rPr lang="en-US" dirty="0" smtClean="0"/>
              <a:t>type,</a:t>
            </a:r>
            <a:r>
              <a:rPr lang="en-US" dirty="0"/>
              <a:t> </a:t>
            </a:r>
            <a:r>
              <a:rPr lang="en-US" dirty="0" smtClean="0"/>
              <a:t>Gain base, Gain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Filter </a:t>
            </a:r>
            <a:r>
              <a:rPr lang="en-US" dirty="0"/>
              <a:t>index, Frequency center, Band width, Filter type, </a:t>
            </a:r>
            <a:r>
              <a:rPr lang="en-US" dirty="0" smtClean="0"/>
              <a:t>Gain base, Gain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Filter index, Frequency center, Band width, Filter type, </a:t>
            </a:r>
            <a:r>
              <a:rPr lang="en-US" dirty="0" smtClean="0"/>
              <a:t>Gain base, </a:t>
            </a:r>
            <a:r>
              <a:rPr lang="en-US" dirty="0"/>
              <a:t>Gain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Filter index, Frequency center, Band width, Filter type, </a:t>
            </a:r>
            <a:r>
              <a:rPr lang="en-US" dirty="0" smtClean="0"/>
              <a:t>Gain base, </a:t>
            </a:r>
            <a:r>
              <a:rPr lang="en-US" dirty="0"/>
              <a:t>Gain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Filter index, Frequency center, Band width, Filter type, </a:t>
            </a:r>
            <a:r>
              <a:rPr lang="en-US" dirty="0" smtClean="0"/>
              <a:t>Gain base, </a:t>
            </a:r>
            <a:r>
              <a:rPr lang="en-US" dirty="0"/>
              <a:t>Gain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Filter index, Frequency center, Band width, Filter type, </a:t>
            </a:r>
            <a:r>
              <a:rPr lang="en-US" dirty="0" smtClean="0"/>
              <a:t>Gain base, </a:t>
            </a:r>
            <a:r>
              <a:rPr lang="en-US" dirty="0"/>
              <a:t>Gain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Filter index, Frequency center, Band width, Filter type, </a:t>
            </a:r>
            <a:r>
              <a:rPr lang="en-US" dirty="0" smtClean="0"/>
              <a:t>Gain base, </a:t>
            </a:r>
            <a:r>
              <a:rPr lang="en-US" dirty="0"/>
              <a:t>Gain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Filter index, Frequency center, Band width, Filter type, </a:t>
            </a:r>
            <a:r>
              <a:rPr lang="en-US" dirty="0" smtClean="0"/>
              <a:t>Gain base, </a:t>
            </a:r>
            <a:r>
              <a:rPr lang="en-US" dirty="0"/>
              <a:t>Gain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Filter index, Frequency center, Band width, Filter type, </a:t>
            </a:r>
            <a:r>
              <a:rPr lang="en-US" dirty="0" smtClean="0"/>
              <a:t>Gain base, </a:t>
            </a:r>
            <a:r>
              <a:rPr lang="en-US" dirty="0"/>
              <a:t>Gain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1"/>
            <a:ext cx="9000000" cy="21831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Equalizer Control: </a:t>
            </a:r>
            <a:r>
              <a:rPr lang="en-US" dirty="0" smtClean="0"/>
              <a:t>Elements order of control for Graphic Equalizer</a:t>
            </a:r>
          </a:p>
          <a:p>
            <a:r>
              <a:rPr lang="en-US" dirty="0" err="1" smtClean="0"/>
              <a:t>Eqz_type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Filter index, Graphic gain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Filter index, Graphic gain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Filter index, Graphic gain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Filter index, Graphic gain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Filter index, Graphic gain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4680000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Equalizer Control</a:t>
            </a:r>
            <a:r>
              <a:rPr lang="en-US"/>
              <a:t> </a:t>
            </a:r>
            <a:r>
              <a:rPr lang="en-US" smtClean="0"/>
              <a:t>callbacks: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snd_adsp_control_eqz_info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36160" y="936000"/>
            <a:ext cx="3983963" cy="2448272"/>
            <a:chOff x="6096037" y="1261364"/>
            <a:chExt cx="3983963" cy="2160240"/>
          </a:xfrm>
        </p:grpSpPr>
        <p:sp>
          <p:nvSpPr>
            <p:cNvPr id="8" name="Rounded Rectangle 7"/>
            <p:cNvSpPr/>
            <p:nvPr/>
          </p:nvSpPr>
          <p:spPr>
            <a:xfrm>
              <a:off x="6096037" y="1261364"/>
              <a:ext cx="3983963" cy="21602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Implementation in source code: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snd_adsp_control_equalizer_info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struct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snd_kcontrol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kcontrol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struct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snd_ctl_elem_info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&gt;type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SNDRV_CTL_ELEM_TYPE_INTEGER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&gt;count =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55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value.integer.min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value.integer.max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0xffffffff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1358" y="2374472"/>
              <a:ext cx="3240360" cy="72008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19"/>
              </p:ext>
            </p:extLst>
          </p:nvPr>
        </p:nvGraphicFramePr>
        <p:xfrm>
          <a:off x="1368032" y="3210755"/>
          <a:ext cx="5880096" cy="1467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210"/>
                <a:gridCol w="1836322"/>
                <a:gridCol w="3213564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snd_adsp_control_eqz_info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 detailed info on the equalizer control.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 snd_adsp_control_eqz_info(struct snd_kcontrol *kcontrol, struct snd_ctl_elem_info *uinfo)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snd_ctl_elem_info *uinfo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info structure of the equalizer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Always return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629410"/>
            <a:ext cx="5304032" cy="666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snd_adsp_control_eqz_get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8144"/>
              </p:ext>
            </p:extLst>
          </p:nvPr>
        </p:nvGraphicFramePr>
        <p:xfrm>
          <a:off x="1080000" y="2914325"/>
          <a:ext cx="8328368" cy="1141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1584"/>
                <a:gridCol w="2592288"/>
                <a:gridCol w="4464496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snd_adsp_control_eqz_get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MS Mincho"/>
                          <a:cs typeface="Calibri" panose="020F0502020204030204" pitchFamily="34" charset="0"/>
                        </a:rPr>
                        <a:t>Get parameters info of equalizer control </a:t>
                      </a: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in playback,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static int snd_adsp_control_eqz_get(struct snd_kcontrol *kcontrol, struct snd_ctl_elem_value *ucontrol)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struct snd_ctl_elem_value *ucontrol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Pointer to equalizer parameters.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Can’t get parameter information from ADSP.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629410"/>
            <a:ext cx="5304032" cy="666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snd_adsp_control_eqz_get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5910" y="518146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Start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93329" y="1554954"/>
            <a:ext cx="3273233" cy="5759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smtClean="0">
                <a:solidFill>
                  <a:schemeClr val="tx1"/>
                </a:solidFill>
              </a:rPr>
              <a:t>direction</a:t>
            </a:r>
            <a:r>
              <a:rPr lang="en-US" sz="1000" smtClean="0">
                <a:solidFill>
                  <a:schemeClr val="tx1"/>
                </a:solidFill>
              </a:rPr>
              <a:t> </a:t>
            </a:r>
            <a:r>
              <a:rPr lang="en-US" sz="1000">
                <a:solidFill>
                  <a:schemeClr val="tx1"/>
                </a:solidFill>
              </a:rPr>
              <a:t>= </a:t>
            </a:r>
            <a:r>
              <a:rPr lang="en-US" sz="1000" smtClean="0">
                <a:solidFill>
                  <a:srgbClr val="FF0000"/>
                </a:solidFill>
              </a:rPr>
              <a:t>DIRECT_PLAYBACK/</a:t>
            </a:r>
            <a:r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DIRECT_RECORD</a:t>
            </a:r>
          </a:p>
          <a:p>
            <a:r>
              <a:rPr lang="en-US" sz="1000" b="1">
                <a:solidFill>
                  <a:schemeClr val="tx1"/>
                </a:solidFill>
              </a:rPr>
              <a:t>Handle state </a:t>
            </a:r>
            <a:r>
              <a:rPr lang="en-US" sz="1000" smtClean="0">
                <a:solidFill>
                  <a:schemeClr val="tx1"/>
                </a:solidFill>
              </a:rPr>
              <a:t>of Equalizer of playback/capture</a:t>
            </a:r>
          </a:p>
          <a:p>
            <a:r>
              <a:rPr lang="en-US" sz="1000" b="1" smtClean="0">
                <a:solidFill>
                  <a:schemeClr val="tx1"/>
                </a:solidFill>
              </a:rPr>
              <a:t>equalizer </a:t>
            </a:r>
            <a:r>
              <a:rPr lang="en-US" sz="1000" smtClean="0">
                <a:solidFill>
                  <a:schemeClr val="tx1"/>
                </a:solidFill>
              </a:rPr>
              <a:t>: Equalizer data of playback/capture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61955" y="2789035"/>
            <a:ext cx="2891827" cy="314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Call xf_adsp_equalizer_get_param(</a:t>
            </a:r>
            <a:r>
              <a:rPr lang="en-US" sz="1000" b="1" smtClean="0">
                <a:solidFill>
                  <a:schemeClr val="tx1"/>
                </a:solidFill>
              </a:rPr>
              <a:t>equalizer</a:t>
            </a:r>
            <a:r>
              <a:rPr lang="en-US" sz="100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eqz_params = &amp;equalizer-&gt;params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6438602" y="4594171"/>
            <a:ext cx="2608798" cy="43456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Parametric EQZ?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9" idx="2"/>
            <a:endCxn id="59" idx="0"/>
          </p:cNvCxnSpPr>
          <p:nvPr/>
        </p:nvCxnSpPr>
        <p:spPr>
          <a:xfrm flipH="1">
            <a:off x="4907866" y="3103490"/>
            <a:ext cx="3" cy="23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3" idx="2"/>
            <a:endCxn id="20" idx="0"/>
          </p:cNvCxnSpPr>
          <p:nvPr/>
        </p:nvCxnSpPr>
        <p:spPr>
          <a:xfrm>
            <a:off x="7743001" y="4417193"/>
            <a:ext cx="0" cy="17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9" idx="1"/>
            <a:endCxn id="82" idx="3"/>
          </p:cNvCxnSpPr>
          <p:nvPr/>
        </p:nvCxnSpPr>
        <p:spPr>
          <a:xfrm flipH="1">
            <a:off x="2642492" y="3501108"/>
            <a:ext cx="122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6353782" y="2333568"/>
            <a:ext cx="2952328" cy="47773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Is Renderer/Capture </a:t>
            </a:r>
            <a:r>
              <a:rPr lang="en-US" sz="1000" dirty="0">
                <a:solidFill>
                  <a:schemeClr val="tx1"/>
                </a:solidFill>
              </a:rPr>
              <a:t>Plugin  running?</a:t>
            </a:r>
          </a:p>
        </p:txBody>
      </p:sp>
      <p:cxnSp>
        <p:nvCxnSpPr>
          <p:cNvPr id="98" name="Straight Arrow Connector 97"/>
          <p:cNvCxnSpPr>
            <a:stCxn id="8" idx="2"/>
            <a:endCxn id="90" idx="0"/>
          </p:cNvCxnSpPr>
          <p:nvPr/>
        </p:nvCxnSpPr>
        <p:spPr>
          <a:xfrm>
            <a:off x="7829946" y="2130922"/>
            <a:ext cx="0" cy="2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6893842" y="982664"/>
            <a:ext cx="1872208" cy="3688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Indentify</a:t>
            </a:r>
            <a:r>
              <a:rPr lang="en-US" sz="1000" dirty="0" smtClean="0">
                <a:solidFill>
                  <a:schemeClr val="tx1"/>
                </a:solidFill>
              </a:rPr>
              <a:t> control type(</a:t>
            </a:r>
            <a:r>
              <a:rPr lang="en-US" sz="1000" dirty="0" smtClean="0">
                <a:solidFill>
                  <a:srgbClr val="FF0000"/>
                </a:solidFill>
              </a:rPr>
              <a:t>playback</a:t>
            </a:r>
            <a:r>
              <a:rPr lang="en-US" sz="1000" dirty="0" smtClean="0">
                <a:solidFill>
                  <a:schemeClr val="tx1"/>
                </a:solidFill>
              </a:rPr>
              <a:t>/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98655" y="3210668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34" name="Straight Arrow Connector 133"/>
          <p:cNvCxnSpPr>
            <a:stCxn id="6" idx="2"/>
            <a:endCxn id="117" idx="0"/>
          </p:cNvCxnSpPr>
          <p:nvPr/>
        </p:nvCxnSpPr>
        <p:spPr>
          <a:xfrm>
            <a:off x="7829946" y="872103"/>
            <a:ext cx="0" cy="11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3863773" y="3333779"/>
            <a:ext cx="2088185" cy="33465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339031" y="3324129"/>
            <a:ext cx="1303461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Return -EINVAL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68" y="36153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47" name="Elbow Connector 246"/>
          <p:cNvCxnSpPr>
            <a:stCxn id="90" idx="1"/>
            <a:endCxn id="9" idx="0"/>
          </p:cNvCxnSpPr>
          <p:nvPr/>
        </p:nvCxnSpPr>
        <p:spPr>
          <a:xfrm rot="10800000" flipV="1">
            <a:off x="4907870" y="2572437"/>
            <a:ext cx="1445913" cy="216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117" idx="2"/>
            <a:endCxn id="8" idx="0"/>
          </p:cNvCxnSpPr>
          <p:nvPr/>
        </p:nvCxnSpPr>
        <p:spPr>
          <a:xfrm>
            <a:off x="7829946" y="1351550"/>
            <a:ext cx="0" cy="20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10135" y="2149427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73" name="Elbow Connector 72"/>
          <p:cNvCxnSpPr>
            <a:stCxn id="90" idx="3"/>
            <a:endCxn id="202" idx="0"/>
          </p:cNvCxnSpPr>
          <p:nvPr/>
        </p:nvCxnSpPr>
        <p:spPr>
          <a:xfrm>
            <a:off x="9306110" y="2572437"/>
            <a:ext cx="1113247" cy="27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831719" y="3885005"/>
            <a:ext cx="3822563" cy="532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Get </a:t>
            </a:r>
            <a:r>
              <a:rPr lang="en-US" sz="1000" dirty="0" err="1" smtClean="0">
                <a:solidFill>
                  <a:schemeClr val="tx1"/>
                </a:solidFill>
              </a:rPr>
              <a:t>Equalier</a:t>
            </a:r>
            <a:r>
              <a:rPr lang="en-US" sz="1000" dirty="0" smtClean="0">
                <a:solidFill>
                  <a:schemeClr val="tx1"/>
                </a:solidFill>
              </a:rPr>
              <a:t> type: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ucontrol</a:t>
            </a:r>
            <a:r>
              <a:rPr lang="en-US" sz="1000" dirty="0" smtClean="0">
                <a:solidFill>
                  <a:schemeClr val="tx1"/>
                </a:solidFill>
              </a:rPr>
              <a:t>-&gt;</a:t>
            </a:r>
            <a:r>
              <a:rPr lang="en-US" sz="1000" dirty="0" err="1" smtClean="0">
                <a:solidFill>
                  <a:schemeClr val="tx1"/>
                </a:solidFill>
              </a:rPr>
              <a:t>value.integer.value</a:t>
            </a:r>
            <a:r>
              <a:rPr lang="en-US" sz="1000" dirty="0" smtClean="0">
                <a:solidFill>
                  <a:schemeClr val="tx1"/>
                </a:solidFill>
              </a:rPr>
              <a:t>[0] = </a:t>
            </a:r>
            <a:r>
              <a:rPr lang="en-US" sz="1000" dirty="0" err="1" smtClean="0">
                <a:solidFill>
                  <a:schemeClr val="tx1"/>
                </a:solidFill>
              </a:rPr>
              <a:t>eqz_params</a:t>
            </a:r>
            <a:r>
              <a:rPr lang="en-US" sz="1000" dirty="0" smtClean="0">
                <a:solidFill>
                  <a:schemeClr val="tx1"/>
                </a:solidFill>
              </a:rPr>
              <a:t>-&gt;</a:t>
            </a:r>
            <a:r>
              <a:rPr lang="en-US" sz="1000" dirty="0" err="1" smtClean="0">
                <a:solidFill>
                  <a:schemeClr val="tx1"/>
                </a:solidFill>
              </a:rPr>
              <a:t>eqz_type</a:t>
            </a:r>
            <a:r>
              <a:rPr lang="en-US" sz="10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filter_index</a:t>
            </a:r>
            <a:r>
              <a:rPr lang="en-US" sz="1000" dirty="0" smtClean="0">
                <a:solidFill>
                  <a:schemeClr val="tx1"/>
                </a:solidFill>
              </a:rPr>
              <a:t> = 1</a:t>
            </a:r>
          </a:p>
        </p:txBody>
      </p:sp>
      <p:cxnSp>
        <p:nvCxnSpPr>
          <p:cNvPr id="169" name="Elbow Connector 168"/>
          <p:cNvCxnSpPr>
            <a:stCxn id="174" idx="2"/>
            <a:endCxn id="187" idx="0"/>
          </p:cNvCxnSpPr>
          <p:nvPr/>
        </p:nvCxnSpPr>
        <p:spPr>
          <a:xfrm rot="16200000" flipH="1">
            <a:off x="6386653" y="4361970"/>
            <a:ext cx="816835" cy="2069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0" idx="1"/>
            <a:endCxn id="174" idx="3"/>
          </p:cNvCxnSpPr>
          <p:nvPr/>
        </p:nvCxnSpPr>
        <p:spPr>
          <a:xfrm flipH="1">
            <a:off x="6042763" y="4811451"/>
            <a:ext cx="395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/>
          <p:cNvSpPr/>
          <p:nvPr/>
        </p:nvSpPr>
        <p:spPr>
          <a:xfrm>
            <a:off x="5477626" y="4634472"/>
            <a:ext cx="565137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9443239" y="4634472"/>
            <a:ext cx="565137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/>
          <p:cNvCxnSpPr>
            <a:stCxn id="20" idx="3"/>
            <a:endCxn id="179" idx="1"/>
          </p:cNvCxnSpPr>
          <p:nvPr/>
        </p:nvCxnSpPr>
        <p:spPr>
          <a:xfrm>
            <a:off x="9047400" y="4811451"/>
            <a:ext cx="395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7505910" y="5805264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End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0" name="Elbow Connector 189"/>
          <p:cNvCxnSpPr>
            <a:stCxn id="179" idx="3"/>
            <a:endCxn id="187" idx="0"/>
          </p:cNvCxnSpPr>
          <p:nvPr/>
        </p:nvCxnSpPr>
        <p:spPr>
          <a:xfrm flipH="1">
            <a:off x="7829946" y="4811451"/>
            <a:ext cx="2178430" cy="993813"/>
          </a:xfrm>
          <a:prstGeom prst="bentConnector4">
            <a:avLst>
              <a:gd name="adj1" fmla="val -10494"/>
              <a:gd name="adj2" fmla="val 58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046323" y="4574809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306110" y="229574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057447" y="455554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02" name="Rounded Rectangle 201"/>
          <p:cNvSpPr/>
          <p:nvPr/>
        </p:nvSpPr>
        <p:spPr>
          <a:xfrm>
            <a:off x="8766050" y="2849127"/>
            <a:ext cx="3306614" cy="254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eqz_param = &amp;ctr_if-&gt;eqz_params[direction][index]</a:t>
            </a:r>
          </a:p>
        </p:txBody>
      </p:sp>
      <p:cxnSp>
        <p:nvCxnSpPr>
          <p:cNvPr id="214" name="Elbow Connector 213"/>
          <p:cNvCxnSpPr>
            <a:stCxn id="59" idx="3"/>
            <a:endCxn id="93" idx="0"/>
          </p:cNvCxnSpPr>
          <p:nvPr/>
        </p:nvCxnSpPr>
        <p:spPr>
          <a:xfrm>
            <a:off x="5951958" y="3501108"/>
            <a:ext cx="1791043" cy="383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202" idx="2"/>
            <a:endCxn id="93" idx="0"/>
          </p:cNvCxnSpPr>
          <p:nvPr/>
        </p:nvCxnSpPr>
        <p:spPr>
          <a:xfrm rot="5400000">
            <a:off x="8690422" y="2156069"/>
            <a:ext cx="781515" cy="2676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629410"/>
            <a:ext cx="5304032" cy="666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snd_adsp_control_eqz_get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39377" y="1597723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32704" y="3474265"/>
            <a:ext cx="2261420" cy="6933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Get parameters (filter index, frequency centre, bandwidth, filter type, gain base, gain)’ values to appropriate parameters of ucontrol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6" idx="2"/>
            <a:endCxn id="206" idx="0"/>
          </p:cNvCxnSpPr>
          <p:nvPr/>
        </p:nvCxnSpPr>
        <p:spPr>
          <a:xfrm>
            <a:off x="6063413" y="1951680"/>
            <a:ext cx="0" cy="30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320136" y="5661248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9443" y="3209160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2" name="Flowchart: Decision 131"/>
          <p:cNvSpPr/>
          <p:nvPr/>
        </p:nvSpPr>
        <p:spPr>
          <a:xfrm>
            <a:off x="5019320" y="2906711"/>
            <a:ext cx="2088185" cy="33465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</a:t>
            </a:r>
            <a:r>
              <a:rPr lang="en-US" sz="1000" smtClean="0">
                <a:solidFill>
                  <a:schemeClr val="tx1"/>
                </a:solidFill>
              </a:rPr>
              <a:t> &lt; </a:t>
            </a:r>
            <a:r>
              <a:rPr lang="en-US" sz="1000" dirty="0" smtClean="0">
                <a:solidFill>
                  <a:schemeClr val="tx1"/>
                </a:solidFill>
              </a:rPr>
              <a:t>8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5559368" y="4451654"/>
            <a:ext cx="1008088" cy="390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smtClean="0">
                <a:solidFill>
                  <a:schemeClr val="tx1"/>
                </a:solidFill>
              </a:rPr>
              <a:t>+ 1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filter_index++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1" name="Elbow Connector 150"/>
          <p:cNvCxnSpPr>
            <a:stCxn id="150" idx="3"/>
            <a:endCxn id="132" idx="0"/>
          </p:cNvCxnSpPr>
          <p:nvPr/>
        </p:nvCxnSpPr>
        <p:spPr>
          <a:xfrm flipH="1" flipV="1">
            <a:off x="6063413" y="2906711"/>
            <a:ext cx="504043" cy="1740002"/>
          </a:xfrm>
          <a:prstGeom prst="bentConnector4">
            <a:avLst>
              <a:gd name="adj1" fmla="val -152497"/>
              <a:gd name="adj2" fmla="val 11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2" idx="2"/>
            <a:endCxn id="13" idx="0"/>
          </p:cNvCxnSpPr>
          <p:nvPr/>
        </p:nvCxnSpPr>
        <p:spPr>
          <a:xfrm>
            <a:off x="6063413" y="3241369"/>
            <a:ext cx="1" cy="2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2" idx="1"/>
            <a:endCxn id="42" idx="0"/>
          </p:cNvCxnSpPr>
          <p:nvPr/>
        </p:nvCxnSpPr>
        <p:spPr>
          <a:xfrm rot="10800000" flipH="1" flipV="1">
            <a:off x="5019320" y="3074040"/>
            <a:ext cx="2624852" cy="2587208"/>
          </a:xfrm>
          <a:prstGeom prst="bentConnector4">
            <a:avLst>
              <a:gd name="adj1" fmla="val -8709"/>
              <a:gd name="adj2" fmla="val 85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" idx="2"/>
            <a:endCxn id="150" idx="0"/>
          </p:cNvCxnSpPr>
          <p:nvPr/>
        </p:nvCxnSpPr>
        <p:spPr>
          <a:xfrm flipH="1">
            <a:off x="6063412" y="4167664"/>
            <a:ext cx="2" cy="28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758618" y="282781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06" name="Rounded Rectangle 205"/>
          <p:cNvSpPr/>
          <p:nvPr/>
        </p:nvSpPr>
        <p:spPr>
          <a:xfrm>
            <a:off x="5694673" y="2254679"/>
            <a:ext cx="737479" cy="289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= 0</a:t>
            </a:r>
          </a:p>
        </p:txBody>
      </p:sp>
      <p:cxnSp>
        <p:nvCxnSpPr>
          <p:cNvPr id="78" name="Straight Arrow Connector 77"/>
          <p:cNvCxnSpPr>
            <a:stCxn id="206" idx="2"/>
            <a:endCxn id="132" idx="0"/>
          </p:cNvCxnSpPr>
          <p:nvPr/>
        </p:nvCxnSpPr>
        <p:spPr>
          <a:xfrm>
            <a:off x="6063413" y="2543908"/>
            <a:ext cx="0" cy="36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9074326" y="1597723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267653" y="3474265"/>
            <a:ext cx="2261420" cy="6933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Get parameters (filter index, graphic gain)’ values to appropriate parameters of ucontrol. Assign -1 to the rest parameters of ucontrol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7" idx="2"/>
            <a:endCxn id="121" idx="0"/>
          </p:cNvCxnSpPr>
          <p:nvPr/>
        </p:nvCxnSpPr>
        <p:spPr>
          <a:xfrm>
            <a:off x="9398362" y="1951680"/>
            <a:ext cx="0" cy="30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384392" y="3209160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13" name="Flowchart: Decision 112"/>
          <p:cNvSpPr/>
          <p:nvPr/>
        </p:nvSpPr>
        <p:spPr>
          <a:xfrm>
            <a:off x="8354269" y="2906711"/>
            <a:ext cx="2088185" cy="33465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</a:t>
            </a:r>
            <a:r>
              <a:rPr lang="en-US" sz="1000" smtClean="0">
                <a:solidFill>
                  <a:schemeClr val="tx1"/>
                </a:solidFill>
              </a:rPr>
              <a:t> &lt; </a:t>
            </a:r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8894317" y="4451654"/>
            <a:ext cx="1008088" cy="390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smtClean="0">
                <a:solidFill>
                  <a:schemeClr val="tx1"/>
                </a:solidFill>
              </a:rPr>
              <a:t>+ 1</a:t>
            </a:r>
          </a:p>
          <a:p>
            <a:r>
              <a:rPr lang="en-US" sz="1000" smtClean="0">
                <a:solidFill>
                  <a:schemeClr val="tx1"/>
                </a:solidFill>
              </a:rPr>
              <a:t>filter_index++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15" name="Elbow Connector 114"/>
          <p:cNvCxnSpPr>
            <a:stCxn id="114" idx="1"/>
            <a:endCxn id="113" idx="0"/>
          </p:cNvCxnSpPr>
          <p:nvPr/>
        </p:nvCxnSpPr>
        <p:spPr>
          <a:xfrm rot="10800000" flipH="1">
            <a:off x="8894316" y="2906711"/>
            <a:ext cx="504045" cy="1740002"/>
          </a:xfrm>
          <a:prstGeom prst="bentConnector4">
            <a:avLst>
              <a:gd name="adj1" fmla="val -152496"/>
              <a:gd name="adj2" fmla="val 11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08" idx="0"/>
          </p:cNvCxnSpPr>
          <p:nvPr/>
        </p:nvCxnSpPr>
        <p:spPr>
          <a:xfrm>
            <a:off x="9398362" y="3241369"/>
            <a:ext cx="1" cy="2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13" idx="3"/>
            <a:endCxn id="42" idx="0"/>
          </p:cNvCxnSpPr>
          <p:nvPr/>
        </p:nvCxnSpPr>
        <p:spPr>
          <a:xfrm flipH="1">
            <a:off x="7644172" y="3074040"/>
            <a:ext cx="2798282" cy="2587208"/>
          </a:xfrm>
          <a:prstGeom prst="bentConnector4">
            <a:avLst>
              <a:gd name="adj1" fmla="val -8169"/>
              <a:gd name="adj2" fmla="val 85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8" idx="2"/>
            <a:endCxn id="114" idx="0"/>
          </p:cNvCxnSpPr>
          <p:nvPr/>
        </p:nvCxnSpPr>
        <p:spPr>
          <a:xfrm flipH="1">
            <a:off x="9398361" y="4167664"/>
            <a:ext cx="2" cy="28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354987" y="283038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21" name="Rounded Rectangle 120"/>
          <p:cNvSpPr/>
          <p:nvPr/>
        </p:nvSpPr>
        <p:spPr>
          <a:xfrm>
            <a:off x="9029622" y="2254679"/>
            <a:ext cx="737479" cy="289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= 0</a:t>
            </a:r>
          </a:p>
        </p:txBody>
      </p:sp>
      <p:cxnSp>
        <p:nvCxnSpPr>
          <p:cNvPr id="122" name="Straight Arrow Connector 121"/>
          <p:cNvCxnSpPr>
            <a:stCxn id="121" idx="2"/>
            <a:endCxn id="113" idx="0"/>
          </p:cNvCxnSpPr>
          <p:nvPr/>
        </p:nvCxnSpPr>
        <p:spPr>
          <a:xfrm>
            <a:off x="9398362" y="2543908"/>
            <a:ext cx="0" cy="36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629410"/>
            <a:ext cx="5304032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snd_adsp_control_eqz_put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58285"/>
              </p:ext>
            </p:extLst>
          </p:nvPr>
        </p:nvGraphicFramePr>
        <p:xfrm>
          <a:off x="1080000" y="2914325"/>
          <a:ext cx="8328368" cy="1141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1584"/>
                <a:gridCol w="2592288"/>
                <a:gridCol w="4464496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snd_adsp_control_eqz_put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MS Mincho"/>
                          <a:cs typeface="Calibri" panose="020F0502020204030204" pitchFamily="34" charset="0"/>
                        </a:rPr>
                        <a:t>Set equalizer parameter </a:t>
                      </a: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in playback,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static int snd_adsp_control_eqz_put(struct snd_kcontrol *kcontrol, struct snd_ctl_elem_value *ucontrol)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struct snd_ctl_elem_value *ucontrol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Mincho"/>
                          <a:cs typeface="Times New Roman" panose="02020603050405020304" pitchFamily="18" charset="0"/>
                        </a:rPr>
                        <a:t>Pointer to equalizer parameters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Hardware parameter is changed.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Verdana" panose="020B060403050404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Can’t set parameter to ADSP.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5304032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snd_adsp_control_eqz_put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7360" y="232516"/>
            <a:ext cx="648072" cy="2428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Start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63751" y="1221466"/>
            <a:ext cx="3295288" cy="374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direction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>
                <a:solidFill>
                  <a:schemeClr val="tx1"/>
                </a:solidFill>
              </a:rPr>
              <a:t>= </a:t>
            </a:r>
            <a:r>
              <a:rPr lang="en-US" sz="1000" smtClean="0">
                <a:solidFill>
                  <a:srgbClr val="FF0000"/>
                </a:solidFill>
              </a:rPr>
              <a:t>DIRECT_PLAYBACK/</a:t>
            </a:r>
            <a:r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DIRECT_RECORD</a:t>
            </a:r>
          </a:p>
          <a:p>
            <a:pPr algn="ctr"/>
            <a:r>
              <a:rPr lang="en-US" sz="1000" b="1">
                <a:solidFill>
                  <a:schemeClr val="tx1"/>
                </a:solidFill>
              </a:rPr>
              <a:t>Handle state </a:t>
            </a:r>
            <a:r>
              <a:rPr lang="en-US" sz="1000">
                <a:solidFill>
                  <a:schemeClr val="tx1"/>
                </a:solidFill>
              </a:rPr>
              <a:t>of Equalizer of </a:t>
            </a:r>
            <a:r>
              <a:rPr lang="en-US" sz="1000" smtClean="0">
                <a:solidFill>
                  <a:schemeClr val="tx1"/>
                </a:solidFill>
              </a:rPr>
              <a:t>playback/capture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06906" y="5887334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575292" y="611985"/>
            <a:ext cx="1872208" cy="3802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Indentify</a:t>
            </a:r>
            <a:r>
              <a:rPr lang="en-US" sz="1000" dirty="0" smtClean="0">
                <a:solidFill>
                  <a:schemeClr val="tx1"/>
                </a:solidFill>
              </a:rPr>
              <a:t> control type(</a:t>
            </a:r>
            <a:r>
              <a:rPr lang="en-US" sz="1000" dirty="0" smtClean="0">
                <a:solidFill>
                  <a:srgbClr val="FF0000"/>
                </a:solidFill>
              </a:rPr>
              <a:t>playback</a:t>
            </a:r>
            <a:r>
              <a:rPr lang="en-US" sz="1000" dirty="0" smtClean="0">
                <a:solidFill>
                  <a:schemeClr val="tx1"/>
                </a:solidFill>
              </a:rPr>
              <a:t>/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967115" y="1608392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564440" y="2130159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 dirty="0"/>
          </a:p>
        </p:txBody>
      </p:sp>
      <p:sp>
        <p:nvSpPr>
          <p:cNvPr id="53" name="Flowchart: Decision 52"/>
          <p:cNvSpPr/>
          <p:nvPr/>
        </p:nvSpPr>
        <p:spPr>
          <a:xfrm>
            <a:off x="4073086" y="1666778"/>
            <a:ext cx="2876619" cy="45115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Renderer/Capture plugin running?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53" idx="3"/>
            <a:endCxn id="119" idx="0"/>
          </p:cNvCxnSpPr>
          <p:nvPr/>
        </p:nvCxnSpPr>
        <p:spPr>
          <a:xfrm flipV="1">
            <a:off x="6949705" y="1060956"/>
            <a:ext cx="3286532" cy="831397"/>
          </a:xfrm>
          <a:prstGeom prst="bentConnector4">
            <a:avLst>
              <a:gd name="adj1" fmla="val 22149"/>
              <a:gd name="adj2" fmla="val 127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8405570" y="1060956"/>
            <a:ext cx="3661334" cy="475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eqz_params</a:t>
            </a:r>
            <a:r>
              <a:rPr lang="en-US" sz="1000" dirty="0">
                <a:solidFill>
                  <a:schemeClr val="tx1"/>
                </a:solidFill>
              </a:rPr>
              <a:t>-&gt;</a:t>
            </a:r>
            <a:r>
              <a:rPr lang="en-US" sz="1000" dirty="0" err="1">
                <a:solidFill>
                  <a:schemeClr val="tx1"/>
                </a:solidFill>
              </a:rPr>
              <a:t>eqz_type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ucontrol</a:t>
            </a:r>
            <a:r>
              <a:rPr lang="en-US" sz="1000" dirty="0">
                <a:solidFill>
                  <a:schemeClr val="tx1"/>
                </a:solidFill>
              </a:rPr>
              <a:t>-&gt;</a:t>
            </a:r>
            <a:r>
              <a:rPr lang="en-US" sz="1000" dirty="0" err="1" smtClean="0">
                <a:solidFill>
                  <a:schemeClr val="tx1"/>
                </a:solidFill>
              </a:rPr>
              <a:t>value.integer.value</a:t>
            </a:r>
            <a:r>
              <a:rPr lang="en-US" sz="1000" dirty="0" smtClean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en-US" sz="1000" dirty="0" smtClean="0">
                <a:solidFill>
                  <a:schemeClr val="tx1"/>
                </a:solidFill>
              </a:rPr>
              <a:t>]; 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= 1;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8" idx="2"/>
            <a:endCxn id="53" idx="0"/>
          </p:cNvCxnSpPr>
          <p:nvPr/>
        </p:nvCxnSpPr>
        <p:spPr>
          <a:xfrm>
            <a:off x="5511395" y="1596314"/>
            <a:ext cx="1" cy="7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7" idx="2"/>
            <a:endCxn id="8" idx="0"/>
          </p:cNvCxnSpPr>
          <p:nvPr/>
        </p:nvCxnSpPr>
        <p:spPr>
          <a:xfrm flipH="1">
            <a:off x="5511395" y="992272"/>
            <a:ext cx="1" cy="22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" idx="2"/>
            <a:endCxn id="117" idx="0"/>
          </p:cNvCxnSpPr>
          <p:nvPr/>
        </p:nvCxnSpPr>
        <p:spPr>
          <a:xfrm>
            <a:off x="5511396" y="475392"/>
            <a:ext cx="0" cy="13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5176804" y="5799395"/>
            <a:ext cx="1936211" cy="529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Return 1 means that Equalizer parameters are set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>
            <a:stCxn id="119" idx="2"/>
            <a:endCxn id="80" idx="0"/>
          </p:cNvCxnSpPr>
          <p:nvPr/>
        </p:nvCxnSpPr>
        <p:spPr>
          <a:xfrm>
            <a:off x="10236237" y="1536377"/>
            <a:ext cx="0" cy="2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542807" y="3636875"/>
            <a:ext cx="1424308" cy="2476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Return –EINVAL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32" name="Elbow Connector 31"/>
          <p:cNvCxnSpPr>
            <a:stCxn id="53" idx="1"/>
            <a:endCxn id="47" idx="0"/>
          </p:cNvCxnSpPr>
          <p:nvPr/>
        </p:nvCxnSpPr>
        <p:spPr>
          <a:xfrm rot="10800000" flipV="1">
            <a:off x="3254962" y="1892353"/>
            <a:ext cx="818125" cy="1744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7" idx="2"/>
            <a:endCxn id="42" idx="1"/>
          </p:cNvCxnSpPr>
          <p:nvPr/>
        </p:nvCxnSpPr>
        <p:spPr>
          <a:xfrm rot="16200000" flipH="1">
            <a:off x="2291059" y="4848465"/>
            <a:ext cx="2179749" cy="251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8870442" y="1757465"/>
            <a:ext cx="2731590" cy="44317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eqz_type</a:t>
            </a:r>
            <a:r>
              <a:rPr lang="en-US" sz="1000" dirty="0">
                <a:solidFill>
                  <a:schemeClr val="tx1"/>
                </a:solidFill>
              </a:rPr>
              <a:t> == </a:t>
            </a:r>
            <a:r>
              <a:rPr lang="en-US" sz="1000" dirty="0" smtClean="0">
                <a:solidFill>
                  <a:schemeClr val="tx1"/>
                </a:solidFill>
              </a:rPr>
              <a:t>EQZ_PARAMETRIC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245044" y="3212975"/>
            <a:ext cx="3799733" cy="2233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 while (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 &lt; </a:t>
            </a:r>
            <a:r>
              <a:rPr lang="en-US" sz="1000" dirty="0" smtClean="0">
                <a:solidFill>
                  <a:schemeClr val="tx1"/>
                </a:solidFill>
              </a:rPr>
              <a:t>(5 * </a:t>
            </a:r>
            <a:r>
              <a:rPr lang="en-US" sz="1000" dirty="0">
                <a:solidFill>
                  <a:schemeClr val="tx1"/>
                </a:solidFill>
              </a:rPr>
              <a:t>2 + 1))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smtClean="0">
                <a:solidFill>
                  <a:schemeClr val="tx1"/>
                </a:solidFill>
              </a:rPr>
              <a:t>{  filter_idx </a:t>
            </a:r>
            <a:r>
              <a:rPr lang="en-US" sz="1000" dirty="0" smtClean="0">
                <a:solidFill>
                  <a:schemeClr val="tx1"/>
                </a:solidFill>
              </a:rPr>
              <a:t>= </a:t>
            </a:r>
            <a:r>
              <a:rPr lang="en-US" sz="1000" dirty="0" err="1" smtClean="0">
                <a:solidFill>
                  <a:schemeClr val="tx1"/>
                </a:solidFill>
              </a:rPr>
              <a:t>ucontrol</a:t>
            </a:r>
            <a:r>
              <a:rPr lang="en-US" sz="1000" dirty="0" smtClean="0">
                <a:solidFill>
                  <a:schemeClr val="tx1"/>
                </a:solidFill>
              </a:rPr>
              <a:t>-&gt;</a:t>
            </a:r>
            <a:r>
              <a:rPr lang="en-US" sz="1000" dirty="0" err="1" smtClean="0">
                <a:solidFill>
                  <a:schemeClr val="tx1"/>
                </a:solidFill>
              </a:rPr>
              <a:t>value.integer.value</a:t>
            </a:r>
            <a:r>
              <a:rPr lang="en-US" sz="1000" dirty="0" smtClean="0">
                <a:solidFill>
                  <a:schemeClr val="tx1"/>
                </a:solidFill>
              </a:rPr>
              <a:t>[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++];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  </a:t>
            </a:r>
            <a:r>
              <a:rPr lang="en-US" sz="1000">
                <a:solidFill>
                  <a:schemeClr val="tx1"/>
                </a:solidFill>
              </a:rPr>
              <a:t>if</a:t>
            </a:r>
            <a:r>
              <a:rPr lang="en-US" sz="1000" smtClean="0">
                <a:solidFill>
                  <a:schemeClr val="tx1"/>
                </a:solidFill>
              </a:rPr>
              <a:t>((1 &lt;= filter_idx) </a:t>
            </a:r>
            <a:r>
              <a:rPr lang="en-US" sz="1000">
                <a:solidFill>
                  <a:schemeClr val="tx1"/>
                </a:solidFill>
              </a:rPr>
              <a:t>&amp;&amp; </a:t>
            </a:r>
            <a:r>
              <a:rPr lang="en-US" sz="1000" smtClean="0">
                <a:solidFill>
                  <a:schemeClr val="tx1"/>
                </a:solidFill>
              </a:rPr>
              <a:t>(filter_idx &lt;= </a:t>
            </a:r>
            <a:r>
              <a:rPr lang="en-US" sz="1000">
                <a:solidFill>
                  <a:schemeClr val="tx1"/>
                </a:solidFill>
              </a:rPr>
              <a:t>5</a:t>
            </a:r>
            <a:r>
              <a:rPr lang="en-US" sz="1000" smtClean="0">
                <a:solidFill>
                  <a:schemeClr val="tx1"/>
                </a:solidFill>
              </a:rPr>
              <a:t>))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smtClean="0">
                <a:solidFill>
                  <a:schemeClr val="tx1"/>
                </a:solidFill>
              </a:rPr>
              <a:t>          eqz_params-</a:t>
            </a:r>
            <a:r>
              <a:rPr lang="en-US" sz="1000">
                <a:solidFill>
                  <a:schemeClr val="tx1"/>
                </a:solidFill>
              </a:rPr>
              <a:t>&gt;</a:t>
            </a:r>
            <a:r>
              <a:rPr lang="en-US" sz="1000" smtClean="0">
                <a:solidFill>
                  <a:schemeClr val="tx1"/>
                </a:solidFill>
              </a:rPr>
              <a:t>g_coef.gain_g[filter_idx - 1] </a:t>
            </a:r>
            <a:r>
              <a:rPr lang="en-US" sz="1000" dirty="0">
                <a:solidFill>
                  <a:schemeClr val="tx1"/>
                </a:solidFill>
              </a:rPr>
              <a:t>= </a:t>
            </a:r>
            <a:r>
              <a:rPr lang="en-US" sz="1000" dirty="0" err="1" smtClean="0">
                <a:solidFill>
                  <a:schemeClr val="tx1"/>
                </a:solidFill>
              </a:rPr>
              <a:t>ucontrol</a:t>
            </a:r>
            <a:r>
              <a:rPr lang="en-US" sz="1000" dirty="0" smtClean="0">
                <a:solidFill>
                  <a:schemeClr val="tx1"/>
                </a:solidFill>
              </a:rPr>
              <a:t>-&gt;</a:t>
            </a:r>
            <a:r>
              <a:rPr lang="en-US" sz="1000" err="1" smtClean="0">
                <a:solidFill>
                  <a:schemeClr val="tx1"/>
                </a:solidFill>
              </a:rPr>
              <a:t>value.integer.value</a:t>
            </a:r>
            <a:r>
              <a:rPr lang="en-US" sz="1000" smtClean="0">
                <a:solidFill>
                  <a:schemeClr val="tx1"/>
                </a:solidFill>
              </a:rPr>
              <a:t>[</a:t>
            </a:r>
            <a:r>
              <a:rPr lang="en-US" sz="1000" err="1" smtClean="0">
                <a:solidFill>
                  <a:schemeClr val="tx1"/>
                </a:solidFill>
              </a:rPr>
              <a:t>i</a:t>
            </a:r>
            <a:r>
              <a:rPr lang="en-US" sz="1000" smtClean="0">
                <a:solidFill>
                  <a:schemeClr val="tx1"/>
                </a:solidFill>
              </a:rPr>
              <a:t>++];</a:t>
            </a:r>
          </a:p>
          <a:p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smtClean="0">
                <a:solidFill>
                  <a:schemeClr val="tx1"/>
                </a:solidFill>
              </a:rPr>
              <a:t>     }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>
                <a:solidFill>
                  <a:schemeClr val="tx1"/>
                </a:solidFill>
              </a:rPr>
              <a:t>      </a:t>
            </a:r>
            <a:r>
              <a:rPr lang="en-US" sz="1000" smtClean="0">
                <a:solidFill>
                  <a:schemeClr val="tx1"/>
                </a:solidFill>
              </a:rPr>
              <a:t>else </a:t>
            </a:r>
            <a:r>
              <a:rPr lang="en-US" sz="1000">
                <a:solidFill>
                  <a:schemeClr val="tx1"/>
                </a:solidFill>
              </a:rPr>
              <a:t>if </a:t>
            </a:r>
            <a:r>
              <a:rPr lang="en-US" sz="1000" smtClean="0">
                <a:solidFill>
                  <a:schemeClr val="tx1"/>
                </a:solidFill>
              </a:rPr>
              <a:t>((filter_idx </a:t>
            </a:r>
            <a:r>
              <a:rPr lang="en-US" sz="1000" dirty="0">
                <a:solidFill>
                  <a:schemeClr val="tx1"/>
                </a:solidFill>
              </a:rPr>
              <a:t>== -1) </a:t>
            </a:r>
            <a:r>
              <a:rPr lang="en-US" sz="1000">
                <a:solidFill>
                  <a:schemeClr val="tx1"/>
                </a:solidFill>
              </a:rPr>
              <a:t>|| </a:t>
            </a:r>
            <a:r>
              <a:rPr lang="en-US" sz="1000" smtClean="0">
                <a:solidFill>
                  <a:schemeClr val="tx1"/>
                </a:solidFill>
              </a:rPr>
              <a:t>(filter_idx </a:t>
            </a:r>
            <a:r>
              <a:rPr lang="en-US" sz="1000" dirty="0">
                <a:solidFill>
                  <a:schemeClr val="tx1"/>
                </a:solidFill>
              </a:rPr>
              <a:t>== </a:t>
            </a:r>
            <a:r>
              <a:rPr lang="en-US" sz="1000">
                <a:solidFill>
                  <a:schemeClr val="tx1"/>
                </a:solidFill>
              </a:rPr>
              <a:t>0</a:t>
            </a:r>
            <a:r>
              <a:rPr lang="en-US" sz="1000" smtClean="0">
                <a:solidFill>
                  <a:schemeClr val="tx1"/>
                </a:solidFill>
              </a:rPr>
              <a:t>)) {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 += 1;</a:t>
            </a:r>
          </a:p>
          <a:p>
            <a:r>
              <a:rPr lang="en-US" sz="1000">
                <a:solidFill>
                  <a:schemeClr val="tx1"/>
                </a:solidFill>
              </a:rPr>
              <a:t>      </a:t>
            </a:r>
            <a:r>
              <a:rPr lang="en-US" sz="100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>
                <a:solidFill>
                  <a:schemeClr val="tx1"/>
                </a:solidFill>
              </a:rPr>
              <a:t>      </a:t>
            </a:r>
            <a:r>
              <a:rPr lang="en-US" sz="1000" smtClean="0">
                <a:solidFill>
                  <a:schemeClr val="tx1"/>
                </a:solidFill>
              </a:rPr>
              <a:t>else {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                   return -EINVAL;</a:t>
            </a:r>
          </a:p>
          <a:p>
            <a:r>
              <a:rPr lang="en-US" sz="1000">
                <a:solidFill>
                  <a:schemeClr val="tx1"/>
                </a:solidFill>
              </a:rPr>
              <a:t>      </a:t>
            </a:r>
            <a:r>
              <a:rPr lang="en-US" sz="100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>
                <a:solidFill>
                  <a:schemeClr val="tx1"/>
                </a:solidFill>
              </a:rPr>
              <a:t>  </a:t>
            </a:r>
            <a:r>
              <a:rPr lang="en-US" sz="100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8230266" y="2351744"/>
            <a:ext cx="4011942" cy="3360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 while (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>
                <a:solidFill>
                  <a:schemeClr val="tx1"/>
                </a:solidFill>
              </a:rPr>
              <a:t>&lt; </a:t>
            </a:r>
            <a:r>
              <a:rPr lang="en-US" sz="1000" smtClean="0">
                <a:solidFill>
                  <a:schemeClr val="tx1"/>
                </a:solidFill>
              </a:rPr>
              <a:t>55) </a:t>
            </a: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smtClean="0">
                <a:solidFill>
                  <a:schemeClr val="tx1"/>
                </a:solidFill>
              </a:rPr>
              <a:t>           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smtClean="0">
                <a:solidFill>
                  <a:schemeClr val="tx1"/>
                </a:solidFill>
              </a:rPr>
              <a:t>filter_idx </a:t>
            </a:r>
            <a:r>
              <a:rPr lang="en-US" sz="1000" dirty="0">
                <a:solidFill>
                  <a:schemeClr val="tx1"/>
                </a:solidFill>
              </a:rPr>
              <a:t>= </a:t>
            </a:r>
            <a:r>
              <a:rPr lang="en-US" sz="1000" dirty="0" err="1">
                <a:solidFill>
                  <a:schemeClr val="tx1"/>
                </a:solidFill>
              </a:rPr>
              <a:t>ucontrol</a:t>
            </a:r>
            <a:r>
              <a:rPr lang="en-US" sz="1000" dirty="0">
                <a:solidFill>
                  <a:schemeClr val="tx1"/>
                </a:solidFill>
              </a:rPr>
              <a:t>-&gt;</a:t>
            </a:r>
            <a:r>
              <a:rPr lang="en-US" sz="1000" dirty="0" err="1">
                <a:solidFill>
                  <a:schemeClr val="tx1"/>
                </a:solidFill>
              </a:rPr>
              <a:t>value.integer.value</a:t>
            </a:r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++];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</a:t>
            </a:r>
            <a:r>
              <a:rPr lang="en-US" sz="1000" dirty="0">
                <a:solidFill>
                  <a:schemeClr val="tx1"/>
                </a:solidFill>
              </a:rPr>
              <a:t>((1 </a:t>
            </a:r>
            <a:r>
              <a:rPr lang="en-US" sz="1000">
                <a:solidFill>
                  <a:schemeClr val="tx1"/>
                </a:solidFill>
              </a:rPr>
              <a:t>&lt;= </a:t>
            </a:r>
            <a:r>
              <a:rPr lang="en-US" sz="1000" smtClean="0">
                <a:solidFill>
                  <a:schemeClr val="tx1"/>
                </a:solidFill>
              </a:rPr>
              <a:t>filter_idx) </a:t>
            </a:r>
            <a:r>
              <a:rPr lang="en-US" sz="1000">
                <a:solidFill>
                  <a:schemeClr val="tx1"/>
                </a:solidFill>
              </a:rPr>
              <a:t>&amp;&amp; </a:t>
            </a:r>
            <a:r>
              <a:rPr lang="en-US" sz="1000" smtClean="0">
                <a:solidFill>
                  <a:schemeClr val="tx1"/>
                </a:solidFill>
              </a:rPr>
              <a:t>(filter_idx </a:t>
            </a:r>
            <a:r>
              <a:rPr lang="en-US" sz="1000" dirty="0">
                <a:solidFill>
                  <a:schemeClr val="tx1"/>
                </a:solidFill>
              </a:rPr>
              <a:t>&lt;= </a:t>
            </a:r>
            <a:r>
              <a:rPr lang="en-US" sz="1000" dirty="0" smtClean="0">
                <a:solidFill>
                  <a:schemeClr val="tx1"/>
                </a:solidFill>
              </a:rPr>
              <a:t>9)) </a:t>
            </a: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1000" dirty="0" err="1" smtClean="0">
                <a:solidFill>
                  <a:schemeClr val="tx1"/>
                </a:solidFill>
              </a:rPr>
              <a:t>eqz_params</a:t>
            </a:r>
            <a:r>
              <a:rPr lang="en-US" sz="1000" dirty="0" smtClean="0">
                <a:solidFill>
                  <a:schemeClr val="tx1"/>
                </a:solidFill>
              </a:rPr>
              <a:t>-</a:t>
            </a:r>
            <a:r>
              <a:rPr lang="en-US" sz="1000">
                <a:solidFill>
                  <a:schemeClr val="tx1"/>
                </a:solidFill>
              </a:rPr>
              <a:t>&gt;</a:t>
            </a:r>
            <a:r>
              <a:rPr lang="en-US" sz="1000" smtClean="0">
                <a:solidFill>
                  <a:schemeClr val="tx1"/>
                </a:solidFill>
              </a:rPr>
              <a:t>p_coef.fc[filter_idx </a:t>
            </a:r>
            <a:r>
              <a:rPr lang="en-US" sz="1000" dirty="0">
                <a:solidFill>
                  <a:schemeClr val="tx1"/>
                </a:solidFill>
              </a:rPr>
              <a:t>- 1] = </a:t>
            </a:r>
            <a:r>
              <a:rPr lang="en-US" sz="1000" dirty="0" err="1">
                <a:solidFill>
                  <a:schemeClr val="tx1"/>
                </a:solidFill>
              </a:rPr>
              <a:t>ucontrol</a:t>
            </a:r>
            <a:r>
              <a:rPr lang="en-US" sz="1000" dirty="0">
                <a:solidFill>
                  <a:schemeClr val="tx1"/>
                </a:solidFill>
              </a:rPr>
              <a:t>-&gt;</a:t>
            </a:r>
            <a:r>
              <a:rPr lang="en-US" sz="1000" dirty="0" err="1">
                <a:solidFill>
                  <a:schemeClr val="tx1"/>
                </a:solidFill>
              </a:rPr>
              <a:t>value.integer.value</a:t>
            </a:r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++];</a:t>
            </a:r>
          </a:p>
          <a:p>
            <a:pPr lvl="1"/>
            <a:r>
              <a:rPr lang="en-US" sz="1000" dirty="0" err="1" smtClean="0">
                <a:solidFill>
                  <a:schemeClr val="tx1"/>
                </a:solidFill>
              </a:rPr>
              <a:t>eqz_params</a:t>
            </a:r>
            <a:r>
              <a:rPr lang="en-US" sz="1000" dirty="0" smtClean="0">
                <a:solidFill>
                  <a:schemeClr val="tx1"/>
                </a:solidFill>
              </a:rPr>
              <a:t>-</a:t>
            </a:r>
            <a:r>
              <a:rPr lang="en-US" sz="1000">
                <a:solidFill>
                  <a:schemeClr val="tx1"/>
                </a:solidFill>
              </a:rPr>
              <a:t>&gt;</a:t>
            </a:r>
            <a:r>
              <a:rPr lang="en-US" sz="1000" smtClean="0">
                <a:solidFill>
                  <a:schemeClr val="tx1"/>
                </a:solidFill>
              </a:rPr>
              <a:t>p_coef.band_width[filter_idx </a:t>
            </a:r>
            <a:r>
              <a:rPr lang="en-US" sz="1000" dirty="0">
                <a:solidFill>
                  <a:schemeClr val="tx1"/>
                </a:solidFill>
              </a:rPr>
              <a:t>-1] = </a:t>
            </a:r>
            <a:r>
              <a:rPr lang="en-US" sz="1000" dirty="0" err="1">
                <a:solidFill>
                  <a:schemeClr val="tx1"/>
                </a:solidFill>
              </a:rPr>
              <a:t>ucontrol</a:t>
            </a:r>
            <a:r>
              <a:rPr lang="en-US" sz="1000" dirty="0">
                <a:solidFill>
                  <a:schemeClr val="tx1"/>
                </a:solidFill>
              </a:rPr>
              <a:t>-&gt;</a:t>
            </a:r>
            <a:r>
              <a:rPr lang="en-US" sz="1000" dirty="0" err="1">
                <a:solidFill>
                  <a:schemeClr val="tx1"/>
                </a:solidFill>
              </a:rPr>
              <a:t>value.integer.value</a:t>
            </a:r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++];</a:t>
            </a:r>
          </a:p>
          <a:p>
            <a:pPr lvl="1"/>
            <a:r>
              <a:rPr lang="en-US" sz="1000" dirty="0" err="1" smtClean="0">
                <a:solidFill>
                  <a:schemeClr val="tx1"/>
                </a:solidFill>
              </a:rPr>
              <a:t>eqz_params</a:t>
            </a:r>
            <a:r>
              <a:rPr lang="en-US" sz="1000" dirty="0" smtClean="0">
                <a:solidFill>
                  <a:schemeClr val="tx1"/>
                </a:solidFill>
              </a:rPr>
              <a:t>-</a:t>
            </a:r>
            <a:r>
              <a:rPr lang="en-US" sz="1000">
                <a:solidFill>
                  <a:schemeClr val="tx1"/>
                </a:solidFill>
              </a:rPr>
              <a:t>&gt;</a:t>
            </a:r>
            <a:r>
              <a:rPr lang="en-US" sz="1000" smtClean="0">
                <a:solidFill>
                  <a:schemeClr val="tx1"/>
                </a:solidFill>
              </a:rPr>
              <a:t>p_coef.type[filter_idx </a:t>
            </a:r>
            <a:r>
              <a:rPr lang="en-US" sz="1000" dirty="0">
                <a:solidFill>
                  <a:schemeClr val="tx1"/>
                </a:solidFill>
              </a:rPr>
              <a:t>-1] = </a:t>
            </a:r>
            <a:r>
              <a:rPr lang="en-US" sz="1000" dirty="0" err="1">
                <a:solidFill>
                  <a:schemeClr val="tx1"/>
                </a:solidFill>
              </a:rPr>
              <a:t>ucontrol</a:t>
            </a:r>
            <a:r>
              <a:rPr lang="en-US" sz="1000" dirty="0">
                <a:solidFill>
                  <a:schemeClr val="tx1"/>
                </a:solidFill>
              </a:rPr>
              <a:t>-&gt;</a:t>
            </a:r>
            <a:r>
              <a:rPr lang="en-US" sz="1000" dirty="0" err="1">
                <a:solidFill>
                  <a:schemeClr val="tx1"/>
                </a:solidFill>
              </a:rPr>
              <a:t>value.integer.value</a:t>
            </a:r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++];</a:t>
            </a:r>
          </a:p>
          <a:p>
            <a:pPr lvl="1"/>
            <a:r>
              <a:rPr lang="en-US" sz="1000" dirty="0" err="1" smtClean="0">
                <a:solidFill>
                  <a:schemeClr val="tx1"/>
                </a:solidFill>
              </a:rPr>
              <a:t>eqz_params</a:t>
            </a:r>
            <a:r>
              <a:rPr lang="en-US" sz="1000" dirty="0" smtClean="0">
                <a:solidFill>
                  <a:schemeClr val="tx1"/>
                </a:solidFill>
              </a:rPr>
              <a:t>-</a:t>
            </a:r>
            <a:r>
              <a:rPr lang="en-US" sz="1000">
                <a:solidFill>
                  <a:schemeClr val="tx1"/>
                </a:solidFill>
              </a:rPr>
              <a:t>&gt;</a:t>
            </a:r>
            <a:r>
              <a:rPr lang="en-US" sz="1000" smtClean="0">
                <a:solidFill>
                  <a:schemeClr val="tx1"/>
                </a:solidFill>
              </a:rPr>
              <a:t>p_coef.gain_base[filter_idx </a:t>
            </a:r>
            <a:r>
              <a:rPr lang="en-US" sz="1000" dirty="0">
                <a:solidFill>
                  <a:schemeClr val="tx1"/>
                </a:solidFill>
              </a:rPr>
              <a:t>- 1] = </a:t>
            </a:r>
            <a:r>
              <a:rPr lang="en-US" sz="1000" dirty="0" err="1">
                <a:solidFill>
                  <a:schemeClr val="tx1"/>
                </a:solidFill>
              </a:rPr>
              <a:t>ucontrol</a:t>
            </a:r>
            <a:r>
              <a:rPr lang="en-US" sz="1000" dirty="0">
                <a:solidFill>
                  <a:schemeClr val="tx1"/>
                </a:solidFill>
              </a:rPr>
              <a:t>-&gt;</a:t>
            </a:r>
            <a:r>
              <a:rPr lang="en-US" sz="1000" dirty="0" err="1">
                <a:solidFill>
                  <a:schemeClr val="tx1"/>
                </a:solidFill>
              </a:rPr>
              <a:t>value.integer.value</a:t>
            </a:r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++];</a:t>
            </a:r>
          </a:p>
          <a:p>
            <a:pPr lvl="1"/>
            <a:r>
              <a:rPr lang="en-US" sz="1000" dirty="0" err="1" smtClean="0">
                <a:solidFill>
                  <a:schemeClr val="tx1"/>
                </a:solidFill>
              </a:rPr>
              <a:t>eqz_params</a:t>
            </a:r>
            <a:r>
              <a:rPr lang="en-US" sz="1000" dirty="0" smtClean="0">
                <a:solidFill>
                  <a:schemeClr val="tx1"/>
                </a:solidFill>
              </a:rPr>
              <a:t>-</a:t>
            </a:r>
            <a:r>
              <a:rPr lang="en-US" sz="1000">
                <a:solidFill>
                  <a:schemeClr val="tx1"/>
                </a:solidFill>
              </a:rPr>
              <a:t>&gt;</a:t>
            </a:r>
            <a:r>
              <a:rPr lang="en-US" sz="1000" smtClean="0">
                <a:solidFill>
                  <a:schemeClr val="tx1"/>
                </a:solidFill>
              </a:rPr>
              <a:t>p_coef.gain[filter_idx </a:t>
            </a:r>
            <a:r>
              <a:rPr lang="en-US" sz="1000" dirty="0">
                <a:solidFill>
                  <a:schemeClr val="tx1"/>
                </a:solidFill>
              </a:rPr>
              <a:t>- 1] = </a:t>
            </a:r>
            <a:r>
              <a:rPr lang="en-US" sz="1000" dirty="0" err="1">
                <a:solidFill>
                  <a:schemeClr val="tx1"/>
                </a:solidFill>
              </a:rPr>
              <a:t>ucontrol</a:t>
            </a:r>
            <a:r>
              <a:rPr lang="en-US" sz="1000" dirty="0">
                <a:solidFill>
                  <a:schemeClr val="tx1"/>
                </a:solidFill>
              </a:rPr>
              <a:t>-&gt;</a:t>
            </a:r>
            <a:r>
              <a:rPr lang="en-US" sz="1000" dirty="0" err="1">
                <a:solidFill>
                  <a:schemeClr val="tx1"/>
                </a:solidFill>
              </a:rPr>
              <a:t>value.integer.value</a:t>
            </a:r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++]; 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else </a:t>
            </a:r>
            <a:r>
              <a:rPr lang="en-US" sz="1000" dirty="0">
                <a:solidFill>
                  <a:schemeClr val="tx1"/>
                </a:solidFill>
              </a:rPr>
              <a:t>if ((n == -1) || (n == 0</a:t>
            </a:r>
            <a:r>
              <a:rPr lang="en-US" sz="1000" dirty="0" smtClean="0">
                <a:solidFill>
                  <a:schemeClr val="tx1"/>
                </a:solidFill>
              </a:rPr>
              <a:t>)) </a:t>
            </a: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snd_printk</a:t>
            </a:r>
            <a:r>
              <a:rPr lang="en-US" sz="1000" dirty="0">
                <a:solidFill>
                  <a:schemeClr val="tx1"/>
                </a:solidFill>
              </a:rPr>
              <a:t>("n = %d\n", n);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</a:t>
            </a:r>
            <a:r>
              <a:rPr lang="en-US" sz="1000" dirty="0" err="1" smtClean="0">
                <a:solidFill>
                  <a:schemeClr val="tx1"/>
                </a:solidFill>
              </a:rPr>
              <a:t>i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+= 5</a:t>
            </a:r>
            <a:r>
              <a:rPr lang="en-US" sz="1000" dirty="0" smtClean="0">
                <a:solidFill>
                  <a:schemeClr val="tx1"/>
                </a:solidFill>
              </a:rPr>
              <a:t>;}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else</a:t>
            </a: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</a:t>
            </a:r>
            <a:r>
              <a:rPr lang="en-US" sz="1000" dirty="0" smtClean="0">
                <a:solidFill>
                  <a:schemeClr val="tx1"/>
                </a:solidFill>
              </a:rPr>
              <a:t>return </a:t>
            </a:r>
            <a:r>
              <a:rPr lang="en-US" sz="1000" dirty="0">
                <a:solidFill>
                  <a:schemeClr val="tx1"/>
                </a:solidFill>
              </a:rPr>
              <a:t>-EINVAL</a:t>
            </a:r>
            <a:r>
              <a:rPr lang="en-US" sz="1000" dirty="0" smtClean="0">
                <a:solidFill>
                  <a:schemeClr val="tx1"/>
                </a:solidFill>
              </a:rPr>
              <a:t>;}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2"/>
            <a:endCxn id="128" idx="0"/>
          </p:cNvCxnSpPr>
          <p:nvPr/>
        </p:nvCxnSpPr>
        <p:spPr>
          <a:xfrm>
            <a:off x="10236237" y="2200639"/>
            <a:ext cx="0" cy="15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1"/>
            <a:endCxn id="50" idx="0"/>
          </p:cNvCxnSpPr>
          <p:nvPr/>
        </p:nvCxnSpPr>
        <p:spPr>
          <a:xfrm rot="10800000" flipV="1">
            <a:off x="6145464" y="1979051"/>
            <a:ext cx="2724979" cy="435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137962" y="173282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</a:t>
            </a:r>
            <a:endParaRPr lang="en-US" sz="1000" dirty="0"/>
          </a:p>
        </p:txBody>
      </p:sp>
      <p:cxnSp>
        <p:nvCxnSpPr>
          <p:cNvPr id="87" name="Elbow Connector 86"/>
          <p:cNvCxnSpPr>
            <a:stCxn id="128" idx="2"/>
            <a:endCxn id="164" idx="3"/>
          </p:cNvCxnSpPr>
          <p:nvPr/>
        </p:nvCxnSpPr>
        <p:spPr>
          <a:xfrm rot="5400000">
            <a:off x="8498684" y="4326761"/>
            <a:ext cx="351884" cy="3123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90" idx="0"/>
          </p:cNvCxnSpPr>
          <p:nvPr/>
        </p:nvCxnSpPr>
        <p:spPr>
          <a:xfrm flipH="1">
            <a:off x="6144911" y="2857343"/>
            <a:ext cx="552" cy="35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64" idx="1"/>
            <a:endCxn id="42" idx="3"/>
          </p:cNvCxnSpPr>
          <p:nvPr/>
        </p:nvCxnSpPr>
        <p:spPr>
          <a:xfrm flipH="1" flipV="1">
            <a:off x="4154978" y="6064313"/>
            <a:ext cx="1021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070636" y="161595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0" name="Flowchart: Decision 49"/>
          <p:cNvSpPr/>
          <p:nvPr/>
        </p:nvSpPr>
        <p:spPr>
          <a:xfrm>
            <a:off x="4779668" y="2414169"/>
            <a:ext cx="2731590" cy="44317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eqz_type</a:t>
            </a:r>
            <a:r>
              <a:rPr lang="en-US" sz="1000" dirty="0">
                <a:solidFill>
                  <a:schemeClr val="tx1"/>
                </a:solidFill>
              </a:rPr>
              <a:t> == </a:t>
            </a:r>
            <a:r>
              <a:rPr lang="en-US" sz="1000" dirty="0" smtClean="0">
                <a:solidFill>
                  <a:schemeClr val="tx1"/>
                </a:solidFill>
              </a:rPr>
              <a:t>EQZ_GRAPHIC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5180" y="2902838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 dirty="0"/>
          </a:p>
        </p:txBody>
      </p:sp>
      <p:cxnSp>
        <p:nvCxnSpPr>
          <p:cNvPr id="55" name="Elbow Connector 54"/>
          <p:cNvCxnSpPr>
            <a:stCxn id="50" idx="1"/>
            <a:endCxn id="47" idx="0"/>
          </p:cNvCxnSpPr>
          <p:nvPr/>
        </p:nvCxnSpPr>
        <p:spPr>
          <a:xfrm rot="10800000" flipV="1">
            <a:off x="3254962" y="2635755"/>
            <a:ext cx="1524707" cy="1001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17253" y="237141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36" name="Elbow Connector 35"/>
          <p:cNvCxnSpPr>
            <a:stCxn id="90" idx="2"/>
            <a:endCxn id="42" idx="0"/>
          </p:cNvCxnSpPr>
          <p:nvPr/>
        </p:nvCxnSpPr>
        <p:spPr>
          <a:xfrm rot="5400000">
            <a:off x="4767542" y="4509965"/>
            <a:ext cx="440770" cy="2313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6360587" cy="6935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External functions: Below functions are defined in xf-adsp-base.c. </a:t>
            </a:r>
          </a:p>
          <a:p>
            <a:r>
              <a:rPr lang="de-DE" smtClean="0"/>
              <a:t>Please refer ADSP_Driver_Extension material to get detail information.</a:t>
            </a:r>
            <a:endParaRPr lang="de-D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12675"/>
              </p:ext>
            </p:extLst>
          </p:nvPr>
        </p:nvGraphicFramePr>
        <p:xfrm>
          <a:off x="1415480" y="2799719"/>
          <a:ext cx="8128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319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xf_adsp_renderer_create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Initializes a Renderer instance, registers ADSP Renderer plugin and initializes parameters with default values of ADSP Renderer plugin.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xf_adsp_renderer_destroy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Unregisters ADSP Renderer plugin, frees registered handler and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xf_adsp_renderer_set_params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Set all parameters for ADSP Renderer plugin based on the values in params structure of Renderer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xf_adsp_renderer_get_params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ADSP Renderer parameters and stores the returned values in </a:t>
                      </a:r>
                      <a:r>
                        <a:rPr lang="en-US" sz="1200" dirty="0" err="1" smtClean="0"/>
                        <a:t>params</a:t>
                      </a:r>
                      <a:r>
                        <a:rPr lang="en-US" sz="1200" dirty="0" smtClean="0"/>
                        <a:t> structure of Renderer instance.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53676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Renderer Output Channel Control: setting and getting Renderer output channel’s value</a:t>
            </a:r>
            <a:endParaRPr lang="en-US"/>
          </a:p>
          <a:p>
            <a:pPr marL="285750"/>
            <a:r>
              <a:rPr lang="en-US" smtClean="0"/>
              <a:t>struct </a:t>
            </a:r>
            <a:r>
              <a:rPr lang="en-US"/>
              <a:t>snd_kcontrol_new </a:t>
            </a:r>
            <a:r>
              <a:rPr lang="en-US" smtClean="0"/>
              <a:t>snd_adsp_playback_out_channel_control[MAX_DAI_IDX </a:t>
            </a:r>
            <a:r>
              <a:rPr lang="en-US"/>
              <a:t>- </a:t>
            </a:r>
            <a:r>
              <a:rPr lang="en-US" smtClean="0"/>
              <a:t>1]. </a:t>
            </a:r>
            <a:r>
              <a:rPr lang="en-US"/>
              <a:t>n-th element is assigned as below (n = 0, 1, 2, 3):</a:t>
            </a:r>
          </a:p>
          <a:p>
            <a:pPr marL="285750"/>
            <a:r>
              <a:rPr lang="en-US"/>
              <a:t>snd_adsp_playback_out_channel_control[n] =</a:t>
            </a:r>
          </a:p>
          <a:p>
            <a:pPr marL="285750"/>
            <a:r>
              <a:rPr lang="en-US"/>
              <a:t>{</a:t>
            </a:r>
          </a:p>
          <a:p>
            <a:pPr marL="285750"/>
            <a:r>
              <a:rPr lang="en-US"/>
              <a:t>        .iface = SNDRV_CTL_ELEM_IFACE_MIXER,</a:t>
            </a:r>
          </a:p>
          <a:p>
            <a:pPr marL="285750"/>
            <a:r>
              <a:rPr lang="en-US"/>
              <a:t>        .index = RDR_DAI_IDXn,</a:t>
            </a:r>
          </a:p>
          <a:p>
            <a:pPr marL="285750"/>
            <a:r>
              <a:rPr lang="en-US"/>
              <a:t>        .name = "PlaybackOutChannel</a:t>
            </a:r>
            <a:r>
              <a:rPr lang="en-US" smtClean="0"/>
              <a:t>",</a:t>
            </a:r>
            <a:endParaRPr lang="en-US"/>
          </a:p>
          <a:p>
            <a:pPr marL="285750"/>
            <a:r>
              <a:rPr lang="en-US"/>
              <a:t>        .info = &amp;snd_adsp_control_rdr_out_channel_info,</a:t>
            </a:r>
          </a:p>
          <a:p>
            <a:pPr marL="285750"/>
            <a:r>
              <a:rPr lang="en-US"/>
              <a:t>        .get = &amp;snd_adsp_control_rdr_out_channel_get,</a:t>
            </a:r>
          </a:p>
          <a:p>
            <a:pPr marL="285750"/>
            <a:r>
              <a:rPr lang="en-US"/>
              <a:t>        .put = &amp;snd_adsp_control_rdr_out_channel_put</a:t>
            </a:r>
          </a:p>
          <a:p>
            <a:pPr marL="285750"/>
            <a:r>
              <a:rPr lang="en-US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431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489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Renderer Output Channel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snd_adsp_control_rdr_out_channel_info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snd_adsp_control_rdr_out_channel_get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snd_adsp_control_rdr_out_channel_put</a:t>
            </a:r>
          </a:p>
        </p:txBody>
      </p:sp>
    </p:spTree>
    <p:extLst>
      <p:ext uri="{BB962C8B-B14F-4D97-AF65-F5344CB8AC3E}">
        <p14:creationId xmlns:p14="http://schemas.microsoft.com/office/powerpoint/2010/main" val="22817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775230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Renderer Output Channel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snd_adsp_control_rdr_out_channel_info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38130"/>
              </p:ext>
            </p:extLst>
          </p:nvPr>
        </p:nvGraphicFramePr>
        <p:xfrm>
          <a:off x="6888088" y="3698469"/>
          <a:ext cx="489654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952328"/>
              </a:tblGrid>
              <a:tr h="12369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Element Information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uinfo-&gt;type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type field specifies the type of the control. There are BOOLEAN, INTEGER, ENUMERATED, BYTES,</a:t>
                      </a:r>
                    </a:p>
                    <a:p>
                      <a:r>
                        <a:rPr lang="en-US" sz="1200" smtClean="0"/>
                        <a:t>IEC958 and INTEGER64. Volume control</a:t>
                      </a:r>
                      <a:r>
                        <a:rPr lang="en-US" sz="1200" baseline="0" smtClean="0"/>
                        <a:t> use 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sz="1200" smtClean="0"/>
                        <a:t> type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uinfo-&gt;count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count field specifies the number of elements in this control. One output channel =&gt;</a:t>
                      </a:r>
                      <a:r>
                        <a:rPr lang="en-US" sz="1200" baseline="0" smtClean="0"/>
                        <a:t> count = 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uinfo-&gt;value.integer.min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1200" smtClean="0"/>
                        <a:t>means mono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uinfo-&gt;value.integer.max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smtClean="0"/>
                        <a:t> means stereo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20859" y="836712"/>
            <a:ext cx="3983963" cy="2448272"/>
            <a:chOff x="6096037" y="1261364"/>
            <a:chExt cx="3983963" cy="2160240"/>
          </a:xfrm>
        </p:grpSpPr>
        <p:sp>
          <p:nvSpPr>
            <p:cNvPr id="8" name="Rounded Rectangle 7"/>
            <p:cNvSpPr/>
            <p:nvPr/>
          </p:nvSpPr>
          <p:spPr>
            <a:xfrm>
              <a:off x="6096037" y="1261364"/>
              <a:ext cx="3983963" cy="21602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Implementation in source code: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snd_adsp_control_rdr_out_channel_info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struct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snd_kcontrol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kcontrol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struct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snd_ctl_elem_info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&gt;type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SNDRV_CTL_ELEM_TYPE_INTEGER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&gt;count =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value.integer.min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value.integer.max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1358" y="2374472"/>
              <a:ext cx="3240360" cy="72008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9336360" y="2914325"/>
            <a:ext cx="0" cy="7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40035"/>
              </p:ext>
            </p:extLst>
          </p:nvPr>
        </p:nvGraphicFramePr>
        <p:xfrm>
          <a:off x="1232530" y="2735659"/>
          <a:ext cx="5357898" cy="179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7418"/>
                <a:gridCol w="1872208"/>
                <a:gridCol w="2448272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snd_adsp_control_rdr_out_channel_info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Synopsis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Get detailed info of Renderer output channel </a:t>
                      </a:r>
                      <a:r>
                        <a:rPr lang="en-US" sz="1100" smtClean="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smtClean="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in playback case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Syntax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static int snd_adsp_control_rdr_out_channel_info(struct snd_kcontrol *kcontrol, struct snd_ctl_elem_info *uinfo)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struct snd_kcontrol *kcontrol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Pointer to control instance</a:t>
                      </a: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struct snd_ctl_elem_info *uinfo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Pointer to info structure of Renderer output channel</a:t>
                      </a: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Return value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Always return 0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133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800000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Renderer Output Channel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snd_adsp_control_rdr_out_channel_get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05223"/>
              </p:ext>
            </p:extLst>
          </p:nvPr>
        </p:nvGraphicFramePr>
        <p:xfrm>
          <a:off x="839416" y="2798969"/>
          <a:ext cx="5951855" cy="1793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2304256"/>
                <a:gridCol w="2711495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snd_adsp_control_rdr_out_channel_get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Synopsis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Get value of Renderer output channel in playback case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Syntax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static int snd_adsp_control_rdr_out_channel_get(struct snd_kcontrol *kcontrol, struct snd_ctl_elem_value *ucontrol)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struct snd_kcontrol *kcontrol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Pointer to control instance</a:t>
                      </a: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struct snd_ctl_elem_value *ucontrol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Mincho"/>
                          <a:cs typeface="Times New Roman" panose="02020603050405020304" pitchFamily="18" charset="0"/>
                        </a:rPr>
                        <a:t>Pointer to Renderer output channel value</a:t>
                      </a: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Return value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Success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Can’t get value of output channel from Renderer plugin</a:t>
                      </a:r>
                      <a:endParaRPr lang="en-US" sz="1100">
                        <a:effectLst/>
                        <a:latin typeface="Arial (Body)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3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134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95400" y="1124204"/>
            <a:ext cx="9000000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snd_adsp_control_rdr_out_channel_get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92344" y="337380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14" idx="0"/>
          </p:cNvCxnSpPr>
          <p:nvPr/>
        </p:nvCxnSpPr>
        <p:spPr>
          <a:xfrm>
            <a:off x="9516380" y="691337"/>
            <a:ext cx="0" cy="2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860196" y="894009"/>
            <a:ext cx="3312368" cy="1413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</a:rPr>
              <a:t>Handle state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rgbClr val="FF0000"/>
                </a:solidFill>
              </a:rPr>
              <a:t>renderer state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Command idx </a:t>
            </a:r>
            <a:r>
              <a:rPr lang="en-US" sz="1200" smtClean="0">
                <a:solidFill>
                  <a:schemeClr val="tx1"/>
                </a:solidFill>
              </a:rPr>
              <a:t>= Renderer output channel setting subcommand for </a:t>
            </a:r>
            <a:r>
              <a:rPr lang="en-US" sz="1200" smtClean="0">
                <a:solidFill>
                  <a:srgbClr val="FF0000"/>
                </a:solidFill>
              </a:rPr>
              <a:t>renderer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b="1" smtClean="0">
                <a:solidFill>
                  <a:schemeClr val="tx1"/>
                </a:solidFill>
              </a:rPr>
              <a:t>DAI index</a:t>
            </a:r>
            <a:r>
              <a:rPr lang="en-US" sz="1200" smtClean="0">
                <a:solidFill>
                  <a:schemeClr val="tx1"/>
                </a:solidFill>
              </a:rPr>
              <a:t> = RDR_DAI_IDXn (n = 0, 1, 2, 3</a:t>
            </a:r>
            <a:r>
              <a:rPr lang="en-US" sz="1200">
                <a:solidFill>
                  <a:schemeClr val="tx1"/>
                </a:solidFill>
              </a:rPr>
              <a:t>) (got from kcontrol-&gt;id.index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b="1" smtClean="0">
                <a:solidFill>
                  <a:schemeClr val="tx1"/>
                </a:solidFill>
              </a:rPr>
              <a:t>Handle ID </a:t>
            </a:r>
            <a:r>
              <a:rPr lang="en-US" sz="1200" smtClean="0">
                <a:solidFill>
                  <a:schemeClr val="tx1"/>
                </a:solidFill>
              </a:rPr>
              <a:t>=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Renderer ID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83923" y="3060634"/>
            <a:ext cx="4007929" cy="5752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Call </a:t>
            </a:r>
            <a:r>
              <a:rPr lang="en-US" sz="1200" dirty="0" err="1" smtClean="0">
                <a:solidFill>
                  <a:schemeClr val="tx1"/>
                </a:solidFill>
              </a:rPr>
              <a:t>xf_adsp_get_param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</a:rPr>
              <a:t>Handle ID, Command </a:t>
            </a:r>
            <a:r>
              <a:rPr lang="en-US" sz="1200" b="1" dirty="0" err="1" smtClean="0">
                <a:solidFill>
                  <a:schemeClr val="tx1"/>
                </a:solidFill>
              </a:rPr>
              <a:t>idx</a:t>
            </a:r>
            <a:r>
              <a:rPr lang="en-US" sz="1200" smtClean="0">
                <a:solidFill>
                  <a:schemeClr val="tx1"/>
                </a:solidFill>
              </a:rPr>
              <a:t>, &amp;</a:t>
            </a:r>
            <a:r>
              <a:rPr lang="en-US" sz="1200" smtClean="0">
                <a:solidFill>
                  <a:schemeClr val="accent5"/>
                </a:solidFill>
              </a:rPr>
              <a:t>rdr_out_ch</a:t>
            </a:r>
            <a:r>
              <a:rPr lang="en-US" sz="1200" smtClean="0">
                <a:solidFill>
                  <a:schemeClr val="tx1"/>
                </a:solidFill>
              </a:rPr>
              <a:t>) to get Renderer output channel to </a:t>
            </a:r>
            <a:r>
              <a:rPr lang="en-US" sz="1200" smtClean="0">
                <a:solidFill>
                  <a:schemeClr val="accent5"/>
                </a:solidFill>
              </a:rPr>
              <a:t>rdr_out_ch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438925" y="4581163"/>
            <a:ext cx="3300303" cy="765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 smtClean="0">
              <a:solidFill>
                <a:schemeClr val="accent5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ucontrol-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smtClean="0">
                <a:solidFill>
                  <a:schemeClr val="tx1"/>
                </a:solidFill>
              </a:rPr>
              <a:t>value.integer.value[0]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chemeClr val="tx1"/>
                </a:solidFill>
              </a:rPr>
              <a:t>rdr_out_ch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 flipH="1">
            <a:off x="5087887" y="3635906"/>
            <a:ext cx="1" cy="23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8166298" y="2470732"/>
            <a:ext cx="2700164" cy="81050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Is </a:t>
            </a:r>
            <a:r>
              <a:rPr lang="en-US" sz="1200" smtClean="0">
                <a:solidFill>
                  <a:srgbClr val="FF0000"/>
                </a:solidFill>
              </a:rPr>
              <a:t>Renderer</a:t>
            </a:r>
            <a:r>
              <a:rPr lang="en-US" sz="1200" smtClean="0">
                <a:solidFill>
                  <a:schemeClr val="tx1"/>
                </a:solidFill>
              </a:rPr>
              <a:t> Plugin running?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32104" y="4139720"/>
            <a:ext cx="4968552" cy="13711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Get information from control structure stored in ADSP ALSA driver. 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 ucontrol-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smtClean="0">
                <a:solidFill>
                  <a:schemeClr val="tx1"/>
                </a:solidFill>
              </a:rPr>
              <a:t>value.integer.value[0]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chemeClr val="tx1"/>
                </a:solidFill>
              </a:rPr>
              <a:t>ctr_if-&gt;rdr_out_ch[</a:t>
            </a:r>
            <a:r>
              <a:rPr lang="en-US" sz="1200" b="1" smtClean="0">
                <a:solidFill>
                  <a:schemeClr val="tx1"/>
                </a:solidFill>
              </a:rPr>
              <a:t>DAI index</a:t>
            </a:r>
            <a:r>
              <a:rPr lang="en-US" sz="1200" smtClean="0">
                <a:solidFill>
                  <a:schemeClr val="tx1"/>
                </a:solidFill>
              </a:rPr>
              <a:t>] 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[Note] </a:t>
            </a:r>
            <a:r>
              <a:rPr lang="en-US" sz="1200" smtClean="0">
                <a:solidFill>
                  <a:schemeClr val="tx1"/>
                </a:solidFill>
              </a:rPr>
              <a:t>The control interface structure holds the value of Renderer output channel set by an Audio app and that value will be set to Renderer plugin.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16380" y="3444401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9" name="Rectangle 18"/>
          <p:cNvSpPr/>
          <p:nvPr/>
        </p:nvSpPr>
        <p:spPr>
          <a:xfrm>
            <a:off x="7562419" y="2590924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6767816" y="5864735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4" idx="2"/>
            <a:endCxn id="26" idx="1"/>
          </p:cNvCxnSpPr>
          <p:nvPr/>
        </p:nvCxnSpPr>
        <p:spPr>
          <a:xfrm rot="16200000" flipH="1">
            <a:off x="5580894" y="4854792"/>
            <a:ext cx="695104" cy="1678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2"/>
          </p:cNvCxnSpPr>
          <p:nvPr/>
        </p:nvCxnSpPr>
        <p:spPr>
          <a:xfrm rot="5400000">
            <a:off x="8200742" y="4726074"/>
            <a:ext cx="530809" cy="2100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247922" y="3868784"/>
            <a:ext cx="1679930" cy="39516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error?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5400" y="4730673"/>
            <a:ext cx="1415642" cy="3521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Return -EINVAL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Elbow Connector 29"/>
          <p:cNvCxnSpPr>
            <a:stCxn id="27" idx="1"/>
            <a:endCxn id="31" idx="0"/>
          </p:cNvCxnSpPr>
          <p:nvPr/>
        </p:nvCxnSpPr>
        <p:spPr>
          <a:xfrm rot="10800000" flipV="1">
            <a:off x="1403222" y="4066365"/>
            <a:ext cx="2844701" cy="664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1" idx="2"/>
            <a:endCxn id="26" idx="1"/>
          </p:cNvCxnSpPr>
          <p:nvPr/>
        </p:nvCxnSpPr>
        <p:spPr>
          <a:xfrm rot="16200000" flipH="1">
            <a:off x="3606064" y="2879961"/>
            <a:ext cx="958909" cy="5364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4" idx="0"/>
          </p:cNvCxnSpPr>
          <p:nvPr/>
        </p:nvCxnSpPr>
        <p:spPr>
          <a:xfrm>
            <a:off x="5087887" y="4263945"/>
            <a:ext cx="1190" cy="31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2" idx="1"/>
            <a:endCxn id="23" idx="0"/>
          </p:cNvCxnSpPr>
          <p:nvPr/>
        </p:nvCxnSpPr>
        <p:spPr>
          <a:xfrm rot="10800000" flipV="1">
            <a:off x="5087888" y="2875984"/>
            <a:ext cx="3078410" cy="184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458956" y="3790909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127638" y="421962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No</a:t>
            </a:r>
            <a:endParaRPr lang="en-US" sz="1200"/>
          </a:p>
        </p:txBody>
      </p:sp>
      <p:cxnSp>
        <p:nvCxnSpPr>
          <p:cNvPr id="48" name="Elbow Connector 47"/>
          <p:cNvCxnSpPr>
            <a:stCxn id="14" idx="2"/>
            <a:endCxn id="12" idx="0"/>
          </p:cNvCxnSpPr>
          <p:nvPr/>
        </p:nvCxnSpPr>
        <p:spPr>
          <a:xfrm rot="5400000">
            <a:off x="9434799" y="2389150"/>
            <a:ext cx="16316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2"/>
            <a:endCxn id="25" idx="0"/>
          </p:cNvCxnSpPr>
          <p:nvPr/>
        </p:nvCxnSpPr>
        <p:spPr>
          <a:xfrm>
            <a:off x="9516380" y="3281238"/>
            <a:ext cx="0" cy="85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135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800000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Renderer Output Channel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snd_adsp_control_rdr_out_channel_put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48735"/>
              </p:ext>
            </p:extLst>
          </p:nvPr>
        </p:nvGraphicFramePr>
        <p:xfrm>
          <a:off x="2351584" y="2996952"/>
          <a:ext cx="6408712" cy="1768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2376264"/>
                <a:gridCol w="3096344"/>
              </a:tblGrid>
              <a:tr h="14519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snd_adsp_control_rdr_out_channel_put</a:t>
                      </a:r>
                      <a:endParaRPr lang="en-US" sz="1100" dirty="0">
                        <a:effectLst/>
                        <a:latin typeface="Arial (Body)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Synopsis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 Renderer output channel in playback case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Syntax</a:t>
                      </a:r>
                    </a:p>
                  </a:txBody>
                  <a:tcPr marL="68580" marR="68580" marT="0" marB="0">
                    <a:solidFill>
                      <a:srgbClr val="447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static int snd_adsp_control_rdr_out_channel_put(struct snd_kcontrol *kcontrol, struct snd_ctl_elem_value *ucontrol)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19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Parameter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struct snd_kcontrol *kcontrol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Pointer to control instance</a:t>
                      </a:r>
                    </a:p>
                  </a:txBody>
                  <a:tcPr marL="68580" marR="68580" marT="0" marB="0"/>
                </a:tc>
              </a:tr>
              <a:tr h="290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struct snd_ctl_elem_value *ucontrol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Pointer to Renderer output channel value</a:t>
                      </a:r>
                    </a:p>
                  </a:txBody>
                  <a:tcPr marL="68580" marR="68580" marT="0" marB="0"/>
                </a:tc>
              </a:tr>
              <a:tr h="29039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Parameter after setting is changed.</a:t>
                      </a:r>
                    </a:p>
                  </a:txBody>
                  <a:tcPr marL="68580" marR="68580" marT="0" marB="0"/>
                </a:tc>
              </a:tr>
              <a:tr h="290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-EINVAL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Cannot set output channel for Renderer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136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95400" y="1124204"/>
            <a:ext cx="9000000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snd_adsp_control_rdr_out_channel_put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9922" y="1961033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91944" y="2636911"/>
            <a:ext cx="5644028" cy="625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</a:rPr>
              <a:t>Handle state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>
                <a:solidFill>
                  <a:srgbClr val="FF0000"/>
                </a:solidFill>
              </a:rPr>
              <a:t>renderer </a:t>
            </a:r>
            <a:r>
              <a:rPr lang="en-US" sz="1200" smtClean="0">
                <a:solidFill>
                  <a:srgbClr val="FF0000"/>
                </a:solidFill>
              </a:rPr>
              <a:t>state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DAI </a:t>
            </a:r>
            <a:r>
              <a:rPr lang="en-US" sz="1200" b="1">
                <a:solidFill>
                  <a:schemeClr val="tx1"/>
                </a:solidFill>
              </a:rPr>
              <a:t>index</a:t>
            </a:r>
            <a:r>
              <a:rPr lang="en-US" sz="1200">
                <a:solidFill>
                  <a:schemeClr val="tx1"/>
                </a:solidFill>
              </a:rPr>
              <a:t> = </a:t>
            </a:r>
            <a:r>
              <a:rPr lang="en-US" sz="1200" smtClean="0">
                <a:solidFill>
                  <a:schemeClr val="tx1"/>
                </a:solidFill>
              </a:rPr>
              <a:t>RDR_DAI_IDXn (n = 0, 1, 2, 3</a:t>
            </a:r>
            <a:r>
              <a:rPr lang="en-US" sz="1200">
                <a:solidFill>
                  <a:schemeClr val="tx1"/>
                </a:solidFill>
              </a:rPr>
              <a:t>) (got from kcontrol-&gt;id.index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6469742" y="3458304"/>
            <a:ext cx="3888432" cy="53101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Is </a:t>
            </a:r>
            <a:r>
              <a:rPr lang="en-US" sz="1200" smtClean="0">
                <a:solidFill>
                  <a:srgbClr val="FF0000"/>
                </a:solidFill>
              </a:rPr>
              <a:t>Renderer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Plugin running?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23952" y="4292361"/>
            <a:ext cx="5180013" cy="1158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Store volume value into the control structure. 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ctr_if-&gt;rdr_out_ch[</a:t>
            </a:r>
            <a:r>
              <a:rPr lang="en-US" sz="1200" b="1" smtClean="0">
                <a:solidFill>
                  <a:schemeClr val="tx1"/>
                </a:solidFill>
              </a:rPr>
              <a:t>DAI index</a:t>
            </a:r>
            <a:r>
              <a:rPr lang="en-US" sz="1200">
                <a:solidFill>
                  <a:schemeClr val="tx1"/>
                </a:solidFill>
              </a:rPr>
              <a:t>] = ucontrol-</a:t>
            </a:r>
            <a:r>
              <a:rPr lang="en-US" sz="1200" smtClean="0">
                <a:solidFill>
                  <a:schemeClr val="tx1"/>
                </a:solidFill>
              </a:rPr>
              <a:t>&gt;value.integer.value[0] and return 1</a:t>
            </a:r>
            <a:endParaRPr lang="en-US" sz="1200">
              <a:solidFill>
                <a:schemeClr val="tx1"/>
              </a:solidFill>
            </a:endParaRPr>
          </a:p>
          <a:p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smtClean="0">
                <a:solidFill>
                  <a:srgbClr val="FF0000"/>
                </a:solidFill>
              </a:rPr>
              <a:t>[</a:t>
            </a:r>
            <a:r>
              <a:rPr lang="en-US" sz="1200" dirty="0" smtClean="0">
                <a:solidFill>
                  <a:srgbClr val="FF0000"/>
                </a:solidFill>
              </a:rPr>
              <a:t>Note]</a:t>
            </a:r>
            <a:r>
              <a:rPr lang="en-US" sz="1200" dirty="0" smtClean="0">
                <a:solidFill>
                  <a:schemeClr val="accent5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When Renderer plugin runs </a:t>
            </a:r>
            <a:r>
              <a:rPr lang="en-US" sz="1200" dirty="0" smtClean="0">
                <a:solidFill>
                  <a:schemeClr val="tx1"/>
                </a:solidFill>
              </a:rPr>
              <a:t>after, it will </a:t>
            </a:r>
            <a:r>
              <a:rPr lang="en-US" sz="1200" smtClean="0">
                <a:solidFill>
                  <a:schemeClr val="tx1"/>
                </a:solidFill>
              </a:rPr>
              <a:t>set output channel with </a:t>
            </a:r>
            <a:r>
              <a:rPr lang="en-US" sz="1200" dirty="0" smtClean="0">
                <a:solidFill>
                  <a:schemeClr val="tx1"/>
                </a:solidFill>
              </a:rPr>
              <a:t>value stored in the control structure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29877" y="4007221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998575" y="3335985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089922" y="5753858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85931" y="5458955"/>
            <a:ext cx="1415642" cy="3521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Return -EINVAL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12" idx="1"/>
            <a:endCxn id="26" idx="0"/>
          </p:cNvCxnSpPr>
          <p:nvPr/>
        </p:nvCxnSpPr>
        <p:spPr>
          <a:xfrm rot="10800000" flipV="1">
            <a:off x="4693752" y="3723811"/>
            <a:ext cx="1775990" cy="1735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2"/>
            <a:endCxn id="25" idx="0"/>
          </p:cNvCxnSpPr>
          <p:nvPr/>
        </p:nvCxnSpPr>
        <p:spPr>
          <a:xfrm>
            <a:off x="8413958" y="3989317"/>
            <a:ext cx="1" cy="30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2" idx="0"/>
          </p:cNvCxnSpPr>
          <p:nvPr/>
        </p:nvCxnSpPr>
        <p:spPr>
          <a:xfrm>
            <a:off x="8413958" y="3262572"/>
            <a:ext cx="0" cy="19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5" idx="2"/>
            <a:endCxn id="29" idx="0"/>
          </p:cNvCxnSpPr>
          <p:nvPr/>
        </p:nvCxnSpPr>
        <p:spPr>
          <a:xfrm flipH="1">
            <a:off x="8413958" y="5450814"/>
            <a:ext cx="1" cy="30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4" idx="0"/>
          </p:cNvCxnSpPr>
          <p:nvPr/>
        </p:nvCxnSpPr>
        <p:spPr>
          <a:xfrm>
            <a:off x="8413958" y="2314990"/>
            <a:ext cx="0" cy="32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3"/>
            <a:endCxn id="29" idx="0"/>
          </p:cNvCxnSpPr>
          <p:nvPr/>
        </p:nvCxnSpPr>
        <p:spPr>
          <a:xfrm>
            <a:off x="5401573" y="5635021"/>
            <a:ext cx="3012385" cy="118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CODE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137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79590"/>
              </p:ext>
            </p:extLst>
          </p:nvPr>
        </p:nvGraphicFramePr>
        <p:xfrm>
          <a:off x="1415480" y="3068960"/>
          <a:ext cx="7704856" cy="782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3168352"/>
                <a:gridCol w="352839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(Body)"/>
                        </a:rPr>
                        <a:t>Error code</a:t>
                      </a:r>
                      <a:endParaRPr lang="en-US" sz="12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(Body)"/>
                        </a:rPr>
                        <a:t>Description</a:t>
                      </a:r>
                      <a:endParaRPr lang="en-US" sz="12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(Body)"/>
                        </a:rPr>
                        <a:t>Reference</a:t>
                      </a:r>
                      <a:endParaRPr lang="en-US" sz="12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(Body)"/>
                        </a:rPr>
                        <a:t>EINVAL</a:t>
                      </a:r>
                      <a:endParaRPr lang="en-US" sz="12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(Body)"/>
                        </a:rPr>
                        <a:t>Invalid </a:t>
                      </a:r>
                      <a:r>
                        <a:rPr lang="en-US" sz="1200" dirty="0" smtClean="0">
                          <a:effectLst/>
                          <a:latin typeface="Arial (Body)"/>
                        </a:rPr>
                        <a:t>argument or some functions</a:t>
                      </a: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 get failed</a:t>
                      </a:r>
                      <a:endParaRPr lang="en-US" sz="12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(Body)"/>
                        </a:rPr>
                        <a:t>https://elixir.free-electrons.com/linux/v4.0/source/include/uapi/asm-generic/errno-base.h</a:t>
                      </a:r>
                      <a:endParaRPr lang="en-US" sz="12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0145" algn="ctr"/>
                        </a:tabLst>
                      </a:pPr>
                      <a:r>
                        <a:rPr lang="en-US" sz="1200" smtClean="0">
                          <a:effectLst/>
                          <a:latin typeface="Arial (Body)"/>
                        </a:rPr>
                        <a:t>ENOMEM</a:t>
                      </a:r>
                      <a:endParaRPr lang="en-US" sz="12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(Body)"/>
                        </a:rPr>
                        <a:t>Cannot allocate memory for the soundcard</a:t>
                      </a:r>
                      <a:endParaRPr lang="en-US" sz="12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 (Body)"/>
                        </a:rPr>
                        <a:t>ENODEV</a:t>
                      </a:r>
                      <a:endParaRPr lang="en-US" sz="12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Invalid driver data in the platform device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83432" y="1985903"/>
            <a:ext cx="8856984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Below table shows error types </a:t>
            </a:r>
            <a:r>
              <a:rPr lang="en-US" sz="1600" dirty="0" smtClean="0"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and corresponding value </a:t>
            </a:r>
            <a:r>
              <a:rPr lang="en-US" sz="1600" dirty="0"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of callback functions in ALSA Interface</a:t>
            </a:r>
            <a:endParaRPr lang="en-US" sz="16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138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581473"/>
              </p:ext>
            </p:extLst>
          </p:nvPr>
        </p:nvGraphicFramePr>
        <p:xfrm>
          <a:off x="1067263" y="2113554"/>
          <a:ext cx="6480719" cy="315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448"/>
                <a:gridCol w="4624271"/>
              </a:tblGrid>
              <a:tr h="315848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Revision History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ADSP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ALSA Driver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4471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61191"/>
              </p:ext>
            </p:extLst>
          </p:nvPr>
        </p:nvGraphicFramePr>
        <p:xfrm>
          <a:off x="1080000" y="2429402"/>
          <a:ext cx="6456160" cy="1564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053"/>
                <a:gridCol w="957567"/>
                <a:gridCol w="521504"/>
                <a:gridCol w="4395036"/>
              </a:tblGrid>
              <a:tr h="298113">
                <a:tc rowSpan="2"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Rev.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Date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Description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Page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Summary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642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1.00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29/11/2017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First Edition issued.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642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21/06/2018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to 58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Support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ASoC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642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13/08/2018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TDM/CTU/MIX feature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642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27/08/2018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lvl="0" indent="0" algn="l" defTabSz="914400" rtl="0" eaLnBrk="1" fontAlgn="auto" latinLnBrk="0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CTU/MIX feature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6360587" cy="6935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External functions: Below functions are defined in xf-adsp-base.c. </a:t>
            </a:r>
          </a:p>
          <a:p>
            <a:r>
              <a:rPr lang="de-DE" smtClean="0"/>
              <a:t>Please refer ADSP_Driver_Extension material to get detail information.</a:t>
            </a:r>
            <a:endParaRPr lang="de-D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97919"/>
              </p:ext>
            </p:extLst>
          </p:nvPr>
        </p:nvGraphicFramePr>
        <p:xfrm>
          <a:off x="1415480" y="2799719"/>
          <a:ext cx="8128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319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Function</a:t>
                      </a:r>
                      <a:r>
                        <a:rPr lang="en-US" baseline="0" smtClean="0"/>
                        <a:t>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xf_adsp_capture_create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Initializes a Capture instance, registers ADSP Capture plugin and initializes parameters with default values of ADSP Capture</a:t>
                      </a:r>
                      <a:r>
                        <a:rPr kumimoji="1" lang="en-US" sz="12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xf_adsp_capture_destroy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Unregisters ADSP Capture plugin, frees registered handler and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xf_adsp_capture_set_params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Set all parameters for ADSP Capture plugin based on the values in params structure of Capture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xf_adsp_capture_get_params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Get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ADSP Capture parameters and stores the returned values in params structure of Capture instance.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6360587" cy="6935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External functions: Below functions are defined in xf-adsp-base.c. </a:t>
            </a:r>
          </a:p>
          <a:p>
            <a:r>
              <a:rPr lang="de-DE" smtClean="0"/>
              <a:t>Please refer ADSP_Driver_Extension material to get detail information.</a:t>
            </a:r>
            <a:endParaRPr lang="de-D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25959"/>
              </p:ext>
            </p:extLst>
          </p:nvPr>
        </p:nvGraphicFramePr>
        <p:xfrm>
          <a:off x="1415480" y="2799719"/>
          <a:ext cx="8128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319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Function</a:t>
                      </a:r>
                      <a:r>
                        <a:rPr lang="en-US" baseline="0" smtClean="0"/>
                        <a:t>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xf_adsp_equalizer_create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Initializes a Equalizer</a:t>
                      </a:r>
                      <a:r>
                        <a:rPr kumimoji="1" lang="en-US" sz="12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instance, registers ADSP Equalizer plugin and initializes parameters with default values of ADSP Equalizer plugin.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xf_adsp_equalizer_destroy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Unregisters ADSP Equalizer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plugin, frees registered handler and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xf_adsp_equalizer_set_params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Set all parameters for ADSP Equalizer plugin based on the values in params structure of Equalizer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xf_adsp_equalizer_get_params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Get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ADSP Equalizer parameters and stores the returned values in params structure of Equalizer instance.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1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6360587" cy="6935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External functions: Below functions are defined in xf-adsp-base.c. </a:t>
            </a:r>
          </a:p>
          <a:p>
            <a:r>
              <a:rPr lang="de-DE" smtClean="0"/>
              <a:t>Please refer ADSP_Driver_Extension material to get detail information.</a:t>
            </a:r>
            <a:endParaRPr lang="de-D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81484"/>
              </p:ext>
            </p:extLst>
          </p:nvPr>
        </p:nvGraphicFramePr>
        <p:xfrm>
          <a:off x="1415480" y="2799719"/>
          <a:ext cx="835292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27"/>
                <a:gridCol w="5466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xf_adsp_tdm_renderer_create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Initializes a TDM Renderer instance, registers ADSP TDM Renderer plugin and initializes parameters with default values of ADSP</a:t>
                      </a:r>
                      <a:r>
                        <a:rPr kumimoji="1" lang="en-US" sz="12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TDM Renderer</a:t>
                      </a:r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plugin.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xf_adsp_tdm_renderer_destroy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Unregisters ADSP TDM Renderer plugin, frees registered handler and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xf_adsp_tdm_renderer_set_params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Set all parameters for ADSP TDM Renderer plugin based on the values in params structure of TDM Renderer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xf_adsp_tdm_renderer_get_params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smtClean="0"/>
                        <a:t>ADSP TDM Renderer </a:t>
                      </a:r>
                      <a:r>
                        <a:rPr lang="en-US" sz="1200" dirty="0" smtClean="0"/>
                        <a:t>parameters and stores the returned values in </a:t>
                      </a:r>
                      <a:r>
                        <a:rPr lang="en-US" sz="1200" dirty="0" err="1" smtClean="0"/>
                        <a:t>params</a:t>
                      </a:r>
                      <a:r>
                        <a:rPr lang="en-US" sz="1200" dirty="0" smtClean="0"/>
                        <a:t> structure </a:t>
                      </a:r>
                      <a:r>
                        <a:rPr lang="en-US" sz="1200" smtClean="0"/>
                        <a:t>of TDM Renderer </a:t>
                      </a:r>
                      <a:r>
                        <a:rPr lang="en-US" sz="1200" dirty="0" smtClean="0"/>
                        <a:t>instance.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5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6360587" cy="6935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External functions: Below functions are defined in xf-adsp-base.c. </a:t>
            </a:r>
          </a:p>
          <a:p>
            <a:r>
              <a:rPr lang="de-DE" smtClean="0"/>
              <a:t>Please refer ADSP_Driver_Extension material to get detail information.</a:t>
            </a:r>
            <a:endParaRPr lang="de-D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68378"/>
              </p:ext>
            </p:extLst>
          </p:nvPr>
        </p:nvGraphicFramePr>
        <p:xfrm>
          <a:off x="1415480" y="2799719"/>
          <a:ext cx="8128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319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xf_adsp_tdm_capture_create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Initializes a TDM Capture instance, registers ADSP TDM Capture plugin and initializes parameters with default values of ADSP TDM Capture plugin.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xf_adsp_tdm_capture_destroy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Unregisters ADSP TDM Capture plugin, frees registered handler and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xf_adsp_tdm_capture_set_params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Set all parameters for ADSP TDM Capture plugin based on the values in params structure of TDM Capture instance.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xf_adsp_tdm_capture_get_params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Get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ADSP TDM Capture parameters and stores the returned values in params structure of TDM Capture instance.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6673302" cy="6935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External functions: Below functions are defined in xf-adsp-base.c. </a:t>
            </a:r>
          </a:p>
          <a:p>
            <a:r>
              <a:rPr lang="de-DE" smtClean="0"/>
              <a:t>Please refer ADSP_Driver_Extension material to get detail information.</a:t>
            </a:r>
            <a:endParaRPr lang="de-D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415480" y="2799719"/>
          <a:ext cx="8128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319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xf_adsp_allocate_mem_pool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Send a XF_ALLOC to ADSP to request a memory pool with desired pool size and buffer length.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xf_adsp_get_data_from_pool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data buffer from pool, which registered before.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xf_adsp_fill_this_buffer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 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XF_FILL_THIS_BUFFER command to ADSP framework.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xf_adsp_empty_this_buffer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 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XF_EMPTY_THIS_BUFFER command to ADSP framework.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xf_adsp_set_param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single parameter to a registered plugin.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xf_adsp_get_param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data buffer from pool, which registered before.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CALLBACKs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2082206"/>
            <a:ext cx="3791864" cy="3081869"/>
          </a:xfrm>
        </p:spPr>
        <p:txBody>
          <a:bodyPr/>
          <a:lstStyle/>
          <a:p>
            <a:pPr marL="641350" lvl="2" indent="-285750">
              <a:buFont typeface="Wingdings" panose="05000000000000000000" pitchFamily="2" charset="2"/>
              <a:buChar char="Ø"/>
            </a:pPr>
            <a:endParaRPr lang="en-US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smtClean="0"/>
              <a:t>snd_adsp_rdr_empty_buf_done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smtClean="0"/>
              <a:t>snd_adsp_rdr_fill_buf_done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/>
              <a:t>s</a:t>
            </a:r>
            <a:r>
              <a:rPr lang="en-US" smtClean="0"/>
              <a:t>nd_adsp_cap_empty_buf_done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smtClean="0"/>
              <a:t>snd_adsp_cap_fill_buf_done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endParaRPr lang="de-DE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endParaRPr lang="de-DE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80000" y="1700808"/>
            <a:ext cx="646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Callbacks: below callback are defined in ADSP ALSA Driver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6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8000" y="808025"/>
            <a:ext cx="7920000" cy="964065"/>
          </a:xfrm>
        </p:spPr>
        <p:txBody>
          <a:bodyPr anchor="ctr"/>
          <a:lstStyle/>
          <a:p>
            <a:r>
              <a:rPr lang="en-US" dirty="0" smtClean="0"/>
              <a:t>REVISION HISTORY</a:t>
            </a:r>
          </a:p>
        </p:txBody>
      </p:sp>
      <p:graphicFrame>
        <p:nvGraphicFramePr>
          <p:cNvPr id="8" name="Picture Placeholder 7"/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1800225595"/>
              </p:ext>
            </p:extLst>
          </p:nvPr>
        </p:nvGraphicFramePr>
        <p:xfrm>
          <a:off x="877234" y="2492896"/>
          <a:ext cx="7667038" cy="1531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240"/>
                <a:gridCol w="934843"/>
                <a:gridCol w="763355"/>
                <a:gridCol w="2894974"/>
                <a:gridCol w="1353498"/>
                <a:gridCol w="1152128"/>
              </a:tblGrid>
              <a:tr h="298113">
                <a:tc rowSpan="2"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Rev.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Date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Description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Approved by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Created by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6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Page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Summary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642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1.00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29/11/2017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First Edition issued.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Nguyen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Nguyen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Vu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Phan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642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21/06/2018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to 58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Support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ASoC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Vu Phan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Nguyen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Dang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642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13/08/2018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TDM/CTU/MIX feature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Vu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Phan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Nguyen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Dang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642"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27/08/2018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ctr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lvl="0" indent="0" algn="l" defTabSz="914400" rtl="0" eaLnBrk="1" fontAlgn="auto" latinLnBrk="0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CTU/MIX feature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Vu Phan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/>
                </a:tc>
                <a:tc>
                  <a:txBody>
                    <a:bodyPr/>
                    <a:lstStyle/>
                    <a:p>
                      <a:pPr marL="36195" marR="36195" algn="l" hangingPunct="0">
                        <a:lnSpc>
                          <a:spcPts val="11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Nguyen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MS Mincho"/>
                          <a:cs typeface="Times New Roman" panose="02020603050405020304" pitchFamily="18" charset="0"/>
                        </a:rPr>
                        <a:t> Dang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869" marR="2286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1184620" cy="268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Callbacks: </a:t>
            </a:r>
            <a:endParaRPr lang="de-DE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1049922" y="2225244"/>
            <a:ext cx="379186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smtClean="0"/>
              <a:t>snd_adsp_rdr_empty_buf_done</a:t>
            </a:r>
            <a:r>
              <a:rPr lang="de-DE" smtClean="0"/>
              <a:t>	</a:t>
            </a:r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55905"/>
              </p:ext>
            </p:extLst>
          </p:nvPr>
        </p:nvGraphicFramePr>
        <p:xfrm>
          <a:off x="1343473" y="2780928"/>
          <a:ext cx="4968551" cy="1994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7"/>
                <a:gridCol w="1689902"/>
                <a:gridCol w="2126522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snd_adsp_rdr_empty_buf_done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In playback/TDM</a:t>
                      </a:r>
                      <a:r>
                        <a:rPr lang="en-US" sz="1100" baseline="0" smtClean="0">
                          <a:effectLst/>
                          <a:latin typeface="Arial (Body)"/>
                        </a:rPr>
                        <a:t> playback case, u</a:t>
                      </a:r>
                      <a:r>
                        <a:rPr lang="en-US" sz="1100" smtClean="0">
                          <a:effectLst/>
                          <a:latin typeface="Arial (Body)"/>
                        </a:rPr>
                        <a:t>pdate </a:t>
                      </a:r>
                      <a:r>
                        <a:rPr lang="en-US" sz="1100" baseline="0" smtClean="0">
                          <a:effectLst/>
                          <a:latin typeface="Arial (Body)"/>
                        </a:rPr>
                        <a:t>hardware position. The callback is called when ADSP ALSA driver get response message from ADSP.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static int snd_adsp_rdr_empty_buf_done(void *data, int opcode, int length, char *buffer)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void *data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(Body)"/>
                        </a:rPr>
                        <a:t>Pointer to </a:t>
                      </a:r>
                      <a:r>
                        <a:rPr lang="en-US" sz="1100" dirty="0" smtClean="0">
                          <a:effectLst/>
                          <a:latin typeface="Arial (Body)"/>
                        </a:rPr>
                        <a:t>base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opcode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 code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length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buffer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 *buffer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data buffer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</a:rPr>
                        <a:t>0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Always returns 0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672064" y="2225244"/>
            <a:ext cx="379186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smtClean="0"/>
              <a:t>snd_adsp_rdr_fill_buf_done</a:t>
            </a:r>
            <a:r>
              <a:rPr lang="de-DE" smtClean="0"/>
              <a:t>	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6282"/>
              </p:ext>
            </p:extLst>
          </p:nvPr>
        </p:nvGraphicFramePr>
        <p:xfrm>
          <a:off x="6883215" y="2780927"/>
          <a:ext cx="4876857" cy="1733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009"/>
                <a:gridCol w="1560571"/>
                <a:gridCol w="2087277"/>
              </a:tblGrid>
              <a:tr h="17764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snd_adsp_rdr_fill_buf_done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4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In playback/TDM playback case, it is dummy function.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static int snd_adsp_rdr_fill_buf_done(void *data, int opcode, int length, char *buffer)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64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void *data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(Body)"/>
                        </a:rPr>
                        <a:t>Pointer to </a:t>
                      </a:r>
                      <a:r>
                        <a:rPr lang="en-US" sz="1100" dirty="0" smtClean="0">
                          <a:effectLst/>
                          <a:latin typeface="Arial (Body)"/>
                        </a:rPr>
                        <a:t>base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</a:rPr>
                        <a:t>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793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opcode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 code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793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length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buffer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793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 *buffer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data buffer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7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</a:rPr>
                        <a:t>0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Always returns 0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600056" y="2276872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1184620" cy="268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Callbacks: </a:t>
            </a:r>
            <a:endParaRPr lang="de-DE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1061494" y="2225244"/>
            <a:ext cx="379186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smtClean="0"/>
              <a:t>snd_adsp_cap_empty_buf_done</a:t>
            </a:r>
            <a:r>
              <a:rPr lang="de-DE" smtClean="0"/>
              <a:t>	</a:t>
            </a:r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89930"/>
              </p:ext>
            </p:extLst>
          </p:nvPr>
        </p:nvGraphicFramePr>
        <p:xfrm>
          <a:off x="1343473" y="2780928"/>
          <a:ext cx="4968551" cy="1614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3"/>
                <a:gridCol w="1545886"/>
                <a:gridCol w="2126522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snd_adsp_cap_empty_buf_done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In capture/TDM</a:t>
                      </a:r>
                      <a:r>
                        <a:rPr lang="en-US" sz="1100" baseline="0" smtClean="0">
                          <a:effectLst/>
                          <a:latin typeface="+mn-lt"/>
                        </a:rPr>
                        <a:t> capture, i</a:t>
                      </a:r>
                      <a:r>
                        <a:rPr lang="en-US" sz="1100" smtClean="0">
                          <a:effectLst/>
                          <a:latin typeface="+mn-lt"/>
                        </a:rPr>
                        <a:t>t is dummy function. 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static int snd_adsp_cap_empty_buf_done(void *data, int opcode, int length, char *buffer)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void *data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Pointer to 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base data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opcode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 code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length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buffer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 *buffer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data buffer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Always returns 0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600056" y="2225243"/>
            <a:ext cx="379186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smtClean="0"/>
              <a:t>snd_adsp_cap_fill_buf_done</a:t>
            </a:r>
            <a:r>
              <a:rPr lang="de-DE" smtClean="0"/>
              <a:t>	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87466"/>
              </p:ext>
            </p:extLst>
          </p:nvPr>
        </p:nvGraphicFramePr>
        <p:xfrm>
          <a:off x="6888089" y="2780928"/>
          <a:ext cx="4876857" cy="2042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001"/>
                <a:gridCol w="1632579"/>
                <a:gridCol w="2087277"/>
              </a:tblGrid>
              <a:tr h="15757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snd_adsp_cap_fill_buf_done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In capture/TDM capture, update </a:t>
                      </a:r>
                      <a:r>
                        <a:rPr lang="en-US" sz="1100" baseline="0" smtClean="0">
                          <a:effectLst/>
                          <a:latin typeface="+mn-lt"/>
                        </a:rPr>
                        <a:t>hardware position. The callback is called when ADSP ALSA driver get response message from ADSP.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static int snd_adsp_cap_fill_buf_done(void *data, int opcode, int length, char *buffer)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57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void *data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Pointer to 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base data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592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opcode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 code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592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length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buffer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592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 *buffer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data buffer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Always returns 0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600056" y="2276872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1184620" cy="268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Callbacks: </a:t>
            </a:r>
            <a:endParaRPr lang="de-DE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1061494" y="2225244"/>
            <a:ext cx="379186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snd_adsp_event_handler</a:t>
            </a:r>
            <a:r>
              <a:rPr lang="de-DE" dirty="0" smtClean="0"/>
              <a:t>	</a:t>
            </a:r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40091"/>
              </p:ext>
            </p:extLst>
          </p:nvPr>
        </p:nvGraphicFramePr>
        <p:xfrm>
          <a:off x="1343473" y="2780928"/>
          <a:ext cx="4968551" cy="896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3"/>
                <a:gridCol w="1545886"/>
                <a:gridCol w="2126522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snd_adsp_event_handler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</a:rPr>
                        <a:t>Event handler callback to notify error from ADSP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</a:rPr>
                        <a:t>static </a:t>
                      </a:r>
                      <a:r>
                        <a:rPr lang="en-US" sz="1100" dirty="0" err="1" smtClean="0">
                          <a:effectLst/>
                          <a:latin typeface="+mn-lt"/>
                        </a:rPr>
                        <a:t>int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  <a:latin typeface="+mn-lt"/>
                        </a:rPr>
                        <a:t>snd_adsp_event_handler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(void *data)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</a:rPr>
                        <a:t>void *data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Pointer to 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base data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0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</a:rPr>
                        <a:t>Always returns 0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1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Create new PCM: </a:t>
            </a:r>
            <a:r>
              <a:rPr lang="en-US" b="1" smtClean="0"/>
              <a:t>snd_adsp_pcm_new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2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 smtClean="0"/>
              <a:t>platform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snd_adsp_pcm_new()</a:t>
            </a:r>
            <a:endParaRPr lang="en-US" dirty="0" smtClean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38172"/>
              </p:ext>
            </p:extLst>
          </p:nvPr>
        </p:nvGraphicFramePr>
        <p:xfrm>
          <a:off x="424039" y="1435541"/>
          <a:ext cx="5227340" cy="2448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978"/>
                <a:gridCol w="2267719"/>
                <a:gridCol w="1931643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/>
                        <a:t>snd_adsp_pcm_new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API registers necessary control interfaces for ADSP soundcard based on CPU DAI type (playback/capture type or TDM playback/TDM capture type). In playback/capture case, when registering control interfaces for the second/third/fourth playback/capture, MIX usage flag is raised to 1 for that stream to be played mixed with the first one. It also pre-allocates a memory region for ALSA buffer for transferring data.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static</a:t>
                      </a:r>
                      <a:r>
                        <a:rPr lang="en-US" sz="1100" baseline="0" smtClean="0">
                          <a:effectLst/>
                        </a:rPr>
                        <a:t> int</a:t>
                      </a:r>
                      <a:r>
                        <a:rPr lang="en-US" sz="1100" smtClean="0">
                          <a:effectLst/>
                        </a:rPr>
                        <a:t> snd_adsp_pcm_new(struct</a:t>
                      </a:r>
                      <a:r>
                        <a:rPr lang="en-US" sz="1100" baseline="0" smtClean="0">
                          <a:effectLst/>
                        </a:rPr>
                        <a:t> snd_pcm_runtime *runtime</a:t>
                      </a:r>
                      <a:r>
                        <a:rPr lang="en-US" sz="1100" smtClean="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snd_pcm_runtime</a:t>
                      </a:r>
                      <a:r>
                        <a:rPr lang="en-US" sz="1100" baseline="0" smtClean="0">
                          <a:effectLst/>
                        </a:rPr>
                        <a:t> *runtime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runtime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0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register a control into ALSA framework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6096037" y="1524013"/>
            <a:ext cx="3978210" cy="4313007"/>
            <a:chOff x="6335006" y="223932"/>
            <a:chExt cx="3978210" cy="4313007"/>
          </a:xfrm>
        </p:grpSpPr>
        <p:sp>
          <p:nvSpPr>
            <p:cNvPr id="9" name="Oval 8"/>
            <p:cNvSpPr/>
            <p:nvPr/>
          </p:nvSpPr>
          <p:spPr>
            <a:xfrm>
              <a:off x="7236188" y="223932"/>
              <a:ext cx="1149963" cy="37681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11" name="Straight Arrow Connector 10"/>
            <p:cNvCxnSpPr>
              <a:stCxn id="9" idx="4"/>
              <a:endCxn id="52" idx="0"/>
            </p:cNvCxnSpPr>
            <p:nvPr/>
          </p:nvCxnSpPr>
          <p:spPr>
            <a:xfrm>
              <a:off x="7811170" y="600751"/>
              <a:ext cx="0" cy="259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78"/>
            <p:cNvSpPr/>
            <p:nvPr/>
          </p:nvSpPr>
          <p:spPr>
            <a:xfrm>
              <a:off x="6335006" y="1910782"/>
              <a:ext cx="2952328" cy="593268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runtime-&gt;cpu_dai-&gt;id == RDR_DAI_IDX 0 or 1 or 2 or 3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61" idx="2"/>
              <a:endCxn id="79" idx="0"/>
            </p:cNvCxnSpPr>
            <p:nvPr/>
          </p:nvCxnSpPr>
          <p:spPr>
            <a:xfrm flipH="1">
              <a:off x="7811170" y="1745221"/>
              <a:ext cx="1" cy="165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335006" y="860724"/>
              <a:ext cx="2952328" cy="32478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Get sound card data:</a:t>
              </a:r>
            </a:p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card = runtime-&gt;card-&gt;snd_card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43" idx="4"/>
              <a:endCxn id="81" idx="0"/>
            </p:cNvCxnSpPr>
            <p:nvPr/>
          </p:nvCxnSpPr>
          <p:spPr>
            <a:xfrm flipH="1">
              <a:off x="7811167" y="3201011"/>
              <a:ext cx="1" cy="336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335007" y="1324249"/>
              <a:ext cx="2952327" cy="42097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Get driver data of ADSP sound card:</a:t>
              </a:r>
            </a:p>
            <a:p>
              <a:pPr algn="ctr"/>
              <a:r>
                <a:rPr lang="en-US" sz="900" smtClean="0"/>
                <a:t>adsp_card = snd_soc_dai_get_drvdata(runtime-&gt;cpu_dai)</a:t>
              </a:r>
              <a:endParaRPr lang="en-US" sz="900" dirty="0"/>
            </a:p>
          </p:txBody>
        </p:sp>
        <p:cxnSp>
          <p:nvCxnSpPr>
            <p:cNvPr id="62" name="Straight Arrow Connector 61"/>
            <p:cNvCxnSpPr>
              <a:stCxn id="52" idx="2"/>
              <a:endCxn id="61" idx="0"/>
            </p:cNvCxnSpPr>
            <p:nvPr/>
          </p:nvCxnSpPr>
          <p:spPr>
            <a:xfrm>
              <a:off x="7811170" y="1185507"/>
              <a:ext cx="1" cy="138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9" idx="2"/>
              <a:endCxn id="43" idx="0"/>
            </p:cNvCxnSpPr>
            <p:nvPr/>
          </p:nvCxnSpPr>
          <p:spPr>
            <a:xfrm flipH="1">
              <a:off x="7811168" y="2504050"/>
              <a:ext cx="2" cy="29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811166" y="2534514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96" name="Straight Arrow Connector 95"/>
            <p:cNvCxnSpPr>
              <a:stCxn id="81" idx="2"/>
              <a:endCxn id="179" idx="0"/>
            </p:cNvCxnSpPr>
            <p:nvPr/>
          </p:nvCxnSpPr>
          <p:spPr>
            <a:xfrm>
              <a:off x="7811167" y="4001126"/>
              <a:ext cx="3" cy="199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6690978" y="3537601"/>
              <a:ext cx="2240377" cy="4635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Preallocate ALSA buffer by calling snd_pcm_lib_preallocate_pages_for_all</a:t>
              </a:r>
              <a:r>
                <a:rPr lang="en-US" sz="900"/>
                <a:t> </a:t>
              </a:r>
              <a:r>
                <a:rPr lang="en-US" sz="900" smtClean="0"/>
                <a:t>with alsa_buf_sz size</a:t>
              </a:r>
            </a:p>
          </p:txBody>
        </p:sp>
        <p:sp>
          <p:nvSpPr>
            <p:cNvPr id="179" name="Oval 178"/>
            <p:cNvSpPr/>
            <p:nvPr/>
          </p:nvSpPr>
          <p:spPr>
            <a:xfrm>
              <a:off x="7236188" y="4200349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06" name="Elbow Connector 105"/>
            <p:cNvCxnSpPr>
              <a:stCxn id="27" idx="4"/>
            </p:cNvCxnSpPr>
            <p:nvPr/>
          </p:nvCxnSpPr>
          <p:spPr>
            <a:xfrm rot="5400000">
              <a:off x="8916835" y="2105825"/>
              <a:ext cx="116697" cy="23070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79" idx="3"/>
              <a:endCxn id="27" idx="0"/>
            </p:cNvCxnSpPr>
            <p:nvPr/>
          </p:nvCxnSpPr>
          <p:spPr>
            <a:xfrm>
              <a:off x="9287334" y="2207416"/>
              <a:ext cx="841383" cy="5878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7626669" y="2795278"/>
              <a:ext cx="368998" cy="40573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287334" y="2031120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F</a:t>
              </a:r>
              <a:endParaRPr lang="en-US" sz="9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9944218" y="2795278"/>
              <a:ext cx="368998" cy="40573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7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 smtClean="0"/>
              <a:t>platform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snd_adsp_pcm_new()</a:t>
            </a:r>
            <a:endParaRPr lang="en-US" dirty="0" smtClean="0"/>
          </a:p>
        </p:txBody>
      </p:sp>
      <p:grpSp>
        <p:nvGrpSpPr>
          <p:cNvPr id="140" name="Group 139"/>
          <p:cNvGrpSpPr/>
          <p:nvPr/>
        </p:nvGrpSpPr>
        <p:grpSpPr>
          <a:xfrm>
            <a:off x="4799856" y="1083750"/>
            <a:ext cx="6955582" cy="4904798"/>
            <a:chOff x="5171525" y="749065"/>
            <a:chExt cx="6955582" cy="4904798"/>
          </a:xfrm>
        </p:grpSpPr>
        <p:sp>
          <p:nvSpPr>
            <p:cNvPr id="9" name="Oval 8"/>
            <p:cNvSpPr/>
            <p:nvPr/>
          </p:nvSpPr>
          <p:spPr>
            <a:xfrm>
              <a:off x="7625178" y="749065"/>
              <a:ext cx="371980" cy="37681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4"/>
              <a:endCxn id="61" idx="0"/>
            </p:cNvCxnSpPr>
            <p:nvPr/>
          </p:nvCxnSpPr>
          <p:spPr>
            <a:xfrm>
              <a:off x="7811168" y="1125884"/>
              <a:ext cx="3" cy="26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78"/>
            <p:cNvSpPr/>
            <p:nvPr/>
          </p:nvSpPr>
          <p:spPr>
            <a:xfrm>
              <a:off x="6335005" y="2554877"/>
              <a:ext cx="2952327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index &lt; RDR_CONTROL_NUM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66" idx="2"/>
              <a:endCxn id="79" idx="0"/>
            </p:cNvCxnSpPr>
            <p:nvPr/>
          </p:nvCxnSpPr>
          <p:spPr>
            <a:xfrm>
              <a:off x="7811168" y="2283137"/>
              <a:ext cx="1" cy="271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47" idx="2"/>
              <a:endCxn id="107" idx="0"/>
            </p:cNvCxnSpPr>
            <p:nvPr/>
          </p:nvCxnSpPr>
          <p:spPr>
            <a:xfrm>
              <a:off x="7811169" y="3853700"/>
              <a:ext cx="0" cy="160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335007" y="1394199"/>
              <a:ext cx="2952327" cy="3510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Assign control interfaces to rdr_ctr[CONTROL_NUM] for the current capture/playback stream</a:t>
              </a:r>
              <a:endParaRPr lang="en-US" sz="900" dirty="0"/>
            </a:p>
          </p:txBody>
        </p:sp>
        <p:cxnSp>
          <p:nvCxnSpPr>
            <p:cNvPr id="95" name="Straight Arrow Connector 94"/>
            <p:cNvCxnSpPr>
              <a:stCxn id="79" idx="2"/>
              <a:endCxn id="147" idx="0"/>
            </p:cNvCxnSpPr>
            <p:nvPr/>
          </p:nvCxnSpPr>
          <p:spPr>
            <a:xfrm>
              <a:off x="7811169" y="3029471"/>
              <a:ext cx="0" cy="322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lowchart: Decision 106"/>
            <p:cNvSpPr/>
            <p:nvPr/>
          </p:nvSpPr>
          <p:spPr>
            <a:xfrm>
              <a:off x="6925233" y="4014407"/>
              <a:ext cx="1771871" cy="353426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err &lt; 0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801919" y="4386977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T</a:t>
              </a:r>
              <a:endParaRPr lang="en-US" sz="900" dirty="0"/>
            </a:p>
          </p:txBody>
        </p:sp>
        <p:cxnSp>
          <p:nvCxnSpPr>
            <p:cNvPr id="109" name="Straight Arrow Connector 108"/>
            <p:cNvCxnSpPr>
              <a:stCxn id="107" idx="1"/>
              <a:endCxn id="93" idx="3"/>
            </p:cNvCxnSpPr>
            <p:nvPr/>
          </p:nvCxnSpPr>
          <p:spPr>
            <a:xfrm flipH="1" flipV="1">
              <a:off x="6340393" y="4186168"/>
              <a:ext cx="584840" cy="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160257" y="2563832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92512" y="3046336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71525" y="4031243"/>
              <a:ext cx="1168868" cy="3098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index++ to process adding next control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81" idx="2"/>
              <a:endCxn id="34" idx="0"/>
            </p:cNvCxnSpPr>
            <p:nvPr/>
          </p:nvCxnSpPr>
          <p:spPr>
            <a:xfrm flipH="1">
              <a:off x="10686261" y="3707380"/>
              <a:ext cx="3073" cy="262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621189" y="3975581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48" name="Straight Arrow Connector 47"/>
            <p:cNvCxnSpPr>
              <a:stCxn id="107" idx="2"/>
              <a:endCxn id="94" idx="0"/>
            </p:cNvCxnSpPr>
            <p:nvPr/>
          </p:nvCxnSpPr>
          <p:spPr>
            <a:xfrm>
              <a:off x="7811169" y="4367833"/>
              <a:ext cx="1734" cy="94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9569145" y="3356358"/>
              <a:ext cx="2240377" cy="3510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/>
                <a:t>Assign ALSA buffer</a:t>
              </a:r>
            </a:p>
            <a:p>
              <a:pPr algn="ctr"/>
              <a:r>
                <a:rPr lang="en-US" sz="900"/>
                <a:t>alsa_buf_sz = </a:t>
              </a:r>
              <a:r>
                <a:rPr lang="en-US" sz="900" smtClean="0"/>
                <a:t>MAX_BUFFER_BYTES</a:t>
              </a:r>
              <a:endParaRPr lang="en-US" sz="900" dirty="0"/>
            </a:p>
          </p:txBody>
        </p:sp>
        <p:cxnSp>
          <p:nvCxnSpPr>
            <p:cNvPr id="118" name="Straight Arrow Connector 117"/>
            <p:cNvCxnSpPr>
              <a:stCxn id="61" idx="2"/>
              <a:endCxn id="66" idx="0"/>
            </p:cNvCxnSpPr>
            <p:nvPr/>
          </p:nvCxnSpPr>
          <p:spPr>
            <a:xfrm flipH="1">
              <a:off x="7811168" y="1745221"/>
              <a:ext cx="3" cy="24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6335005" y="3351888"/>
              <a:ext cx="2952328" cy="5018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Add card control:</a:t>
              </a:r>
            </a:p>
            <a:p>
              <a:pPr algn="ctr"/>
              <a:r>
                <a:rPr lang="en-US" sz="900" smtClean="0"/>
                <a:t>kctl[index] = snd_ctl_new1(rdr_ctr[index], adsp_card)</a:t>
              </a:r>
            </a:p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err = snd_ctl_add(card, kctl[index])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10114351" y="5317273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093402" y="5317273"/>
              <a:ext cx="1439002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Return 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226734" y="1988840"/>
              <a:ext cx="1168868" cy="29429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index = 0</a:t>
              </a:r>
              <a:endParaRPr lang="en-US" sz="900" dirty="0"/>
            </a:p>
          </p:txBody>
        </p:sp>
        <p:cxnSp>
          <p:nvCxnSpPr>
            <p:cNvPr id="106" name="Elbow Connector 105"/>
            <p:cNvCxnSpPr>
              <a:stCxn id="93" idx="0"/>
            </p:cNvCxnSpPr>
            <p:nvPr/>
          </p:nvCxnSpPr>
          <p:spPr>
            <a:xfrm rot="5400000" flipH="1" flipV="1">
              <a:off x="5970965" y="2187733"/>
              <a:ext cx="1628504" cy="20585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79" idx="3"/>
              <a:endCxn id="81" idx="0"/>
            </p:cNvCxnSpPr>
            <p:nvPr/>
          </p:nvCxnSpPr>
          <p:spPr>
            <a:xfrm>
              <a:off x="9287332" y="2792174"/>
              <a:ext cx="1402002" cy="5641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Decision 33"/>
            <p:cNvSpPr/>
            <p:nvPr/>
          </p:nvSpPr>
          <p:spPr>
            <a:xfrm>
              <a:off x="9499565" y="3969863"/>
              <a:ext cx="2373391" cy="603402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Not the 1</a:t>
              </a:r>
              <a:r>
                <a:rPr lang="en-US" sz="900" baseline="30000" smtClean="0"/>
                <a:t>st</a:t>
              </a:r>
              <a:r>
                <a:rPr lang="en-US" sz="900" smtClean="0"/>
                <a:t> capture/playback stream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91593" y="4771488"/>
              <a:ext cx="1389334" cy="19503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Raise MIX control</a:t>
              </a:r>
              <a:endParaRPr lang="en-US" sz="900" dirty="0"/>
            </a:p>
          </p:txBody>
        </p:sp>
        <p:cxnSp>
          <p:nvCxnSpPr>
            <p:cNvPr id="40" name="Straight Arrow Connector 39"/>
            <p:cNvCxnSpPr>
              <a:stCxn id="34" idx="2"/>
              <a:endCxn id="39" idx="0"/>
            </p:cNvCxnSpPr>
            <p:nvPr/>
          </p:nvCxnSpPr>
          <p:spPr>
            <a:xfrm flipH="1">
              <a:off x="10686260" y="4573265"/>
              <a:ext cx="1" cy="19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779442" y="4540656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T</a:t>
              </a:r>
              <a:endParaRPr lang="en-US" sz="900" dirty="0"/>
            </a:p>
          </p:txBody>
        </p:sp>
        <p:cxnSp>
          <p:nvCxnSpPr>
            <p:cNvPr id="46" name="Elbow Connector 45"/>
            <p:cNvCxnSpPr>
              <a:stCxn id="34" idx="3"/>
            </p:cNvCxnSpPr>
            <p:nvPr/>
          </p:nvCxnSpPr>
          <p:spPr>
            <a:xfrm flipH="1">
              <a:off x="10686260" y="4271564"/>
              <a:ext cx="1186696" cy="838975"/>
            </a:xfrm>
            <a:prstGeom prst="bentConnector3">
              <a:avLst>
                <a:gd name="adj1" fmla="val -19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9" idx="2"/>
              <a:endCxn id="179" idx="0"/>
            </p:cNvCxnSpPr>
            <p:nvPr/>
          </p:nvCxnSpPr>
          <p:spPr>
            <a:xfrm>
              <a:off x="10686260" y="4966524"/>
              <a:ext cx="3073" cy="350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872956" y="4005632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</p:grpSp>
      <p:sp>
        <p:nvSpPr>
          <p:cNvPr id="49" name="Content Placeholder 4"/>
          <p:cNvSpPr txBox="1">
            <a:spLocks/>
          </p:cNvSpPr>
          <p:nvPr/>
        </p:nvSpPr>
        <p:spPr>
          <a:xfrm>
            <a:off x="479377" y="1904395"/>
            <a:ext cx="4329932" cy="326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100" smtClean="0"/>
              <a:t>[NOTE]:</a:t>
            </a:r>
          </a:p>
          <a:p>
            <a:pPr>
              <a:buClr>
                <a:schemeClr val="tx1"/>
              </a:buClr>
            </a:pPr>
            <a:r>
              <a:rPr lang="en-US" sz="1100" smtClean="0"/>
              <a:t>RDR_CONTROL_NUM as we have </a:t>
            </a:r>
            <a:r>
              <a:rPr lang="en-US" sz="1100"/>
              <a:t>9</a:t>
            </a:r>
            <a:r>
              <a:rPr lang="en-US" sz="1100" smtClean="0"/>
              <a:t> structures of Control APIs: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snd_adsp_playback_volume_control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snd_adsp_playback_sample_rate_out_control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snd_adsp_playback_out_channel_control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snd_adsp_playback_equalizer_control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snd_adsp_playback_equalizer_switch_control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snd_adsp_capture_volume_control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snd_adsp_capture_sample_rate_in_control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snd_adsp_capture_equalizer_control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smtClean="0"/>
              <a:t>snd_adsp_capture_equalizer_switch_control</a:t>
            </a:r>
          </a:p>
        </p:txBody>
      </p:sp>
    </p:spTree>
    <p:extLst>
      <p:ext uri="{BB962C8B-B14F-4D97-AF65-F5344CB8AC3E}">
        <p14:creationId xmlns:p14="http://schemas.microsoft.com/office/powerpoint/2010/main" val="11100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 smtClean="0"/>
              <a:t>platform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snd_adsp_pcm_new()</a:t>
            </a:r>
            <a:endParaRPr lang="en-US" dirty="0" smtClean="0"/>
          </a:p>
        </p:txBody>
      </p:sp>
      <p:grpSp>
        <p:nvGrpSpPr>
          <p:cNvPr id="140" name="Group 139"/>
          <p:cNvGrpSpPr/>
          <p:nvPr/>
        </p:nvGrpSpPr>
        <p:grpSpPr>
          <a:xfrm>
            <a:off x="4799856" y="1083750"/>
            <a:ext cx="7056784" cy="4904798"/>
            <a:chOff x="5171525" y="749065"/>
            <a:chExt cx="7056784" cy="4904798"/>
          </a:xfrm>
        </p:grpSpPr>
        <p:sp>
          <p:nvSpPr>
            <p:cNvPr id="9" name="Oval 8"/>
            <p:cNvSpPr/>
            <p:nvPr/>
          </p:nvSpPr>
          <p:spPr>
            <a:xfrm>
              <a:off x="7625178" y="749065"/>
              <a:ext cx="371980" cy="37681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/>
                <a:t>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4"/>
              <a:endCxn id="61" idx="0"/>
            </p:cNvCxnSpPr>
            <p:nvPr/>
          </p:nvCxnSpPr>
          <p:spPr>
            <a:xfrm>
              <a:off x="7811168" y="1125884"/>
              <a:ext cx="3" cy="26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78"/>
            <p:cNvSpPr/>
            <p:nvPr/>
          </p:nvSpPr>
          <p:spPr>
            <a:xfrm>
              <a:off x="6335005" y="2554877"/>
              <a:ext cx="2952327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index &lt; TDM_CONTROL_NUM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66" idx="2"/>
              <a:endCxn id="79" idx="0"/>
            </p:cNvCxnSpPr>
            <p:nvPr/>
          </p:nvCxnSpPr>
          <p:spPr>
            <a:xfrm>
              <a:off x="7811168" y="2283137"/>
              <a:ext cx="1" cy="271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47" idx="2"/>
              <a:endCxn id="107" idx="0"/>
            </p:cNvCxnSpPr>
            <p:nvPr/>
          </p:nvCxnSpPr>
          <p:spPr>
            <a:xfrm>
              <a:off x="7811169" y="3853700"/>
              <a:ext cx="0" cy="160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335007" y="1394199"/>
              <a:ext cx="2952327" cy="3510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Assign control interfaces to tdm_ctr[TDM_CONTROL_NUM]</a:t>
              </a:r>
              <a:endParaRPr lang="en-US" sz="900" dirty="0"/>
            </a:p>
          </p:txBody>
        </p:sp>
        <p:cxnSp>
          <p:nvCxnSpPr>
            <p:cNvPr id="95" name="Straight Arrow Connector 94"/>
            <p:cNvCxnSpPr>
              <a:stCxn id="79" idx="2"/>
              <a:endCxn id="147" idx="0"/>
            </p:cNvCxnSpPr>
            <p:nvPr/>
          </p:nvCxnSpPr>
          <p:spPr>
            <a:xfrm>
              <a:off x="7811169" y="3029471"/>
              <a:ext cx="0" cy="322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lowchart: Decision 106"/>
            <p:cNvSpPr/>
            <p:nvPr/>
          </p:nvSpPr>
          <p:spPr>
            <a:xfrm>
              <a:off x="6925233" y="4014407"/>
              <a:ext cx="1771871" cy="353426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err &lt; 0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801919" y="4386977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T</a:t>
              </a:r>
              <a:endParaRPr lang="en-US" sz="900" dirty="0"/>
            </a:p>
          </p:txBody>
        </p:sp>
        <p:cxnSp>
          <p:nvCxnSpPr>
            <p:cNvPr id="109" name="Straight Arrow Connector 108"/>
            <p:cNvCxnSpPr>
              <a:stCxn id="107" idx="1"/>
              <a:endCxn id="93" idx="3"/>
            </p:cNvCxnSpPr>
            <p:nvPr/>
          </p:nvCxnSpPr>
          <p:spPr>
            <a:xfrm flipH="1" flipV="1">
              <a:off x="6340393" y="4186168"/>
              <a:ext cx="584840" cy="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160257" y="2563832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92512" y="3046336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71525" y="4031243"/>
              <a:ext cx="1168868" cy="3098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index++ to process adding next control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81" idx="2"/>
              <a:endCxn id="179" idx="0"/>
            </p:cNvCxnSpPr>
            <p:nvPr/>
          </p:nvCxnSpPr>
          <p:spPr>
            <a:xfrm>
              <a:off x="10898727" y="3707380"/>
              <a:ext cx="0" cy="1591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621189" y="3975581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48" name="Straight Arrow Connector 47"/>
            <p:cNvCxnSpPr>
              <a:stCxn id="107" idx="2"/>
              <a:endCxn id="94" idx="0"/>
            </p:cNvCxnSpPr>
            <p:nvPr/>
          </p:nvCxnSpPr>
          <p:spPr>
            <a:xfrm>
              <a:off x="7811169" y="4367833"/>
              <a:ext cx="1734" cy="94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9569145" y="3356358"/>
              <a:ext cx="2659164" cy="3510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/>
                <a:t>Assign ALSA buffer</a:t>
              </a:r>
            </a:p>
            <a:p>
              <a:pPr algn="ctr"/>
              <a:r>
                <a:rPr lang="en-US" sz="900"/>
                <a:t>alsa_buf_sz = </a:t>
              </a:r>
              <a:r>
                <a:rPr lang="en-US" sz="900" smtClean="0"/>
                <a:t>TDM_MAX_BUFFER_BYTES</a:t>
              </a:r>
              <a:endParaRPr lang="en-US" sz="900" dirty="0"/>
            </a:p>
          </p:txBody>
        </p:sp>
        <p:cxnSp>
          <p:nvCxnSpPr>
            <p:cNvPr id="118" name="Straight Arrow Connector 117"/>
            <p:cNvCxnSpPr>
              <a:stCxn id="61" idx="2"/>
              <a:endCxn id="66" idx="0"/>
            </p:cNvCxnSpPr>
            <p:nvPr/>
          </p:nvCxnSpPr>
          <p:spPr>
            <a:xfrm flipH="1">
              <a:off x="7811168" y="1745221"/>
              <a:ext cx="3" cy="24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6335005" y="3351888"/>
              <a:ext cx="2952328" cy="5018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Add card control:</a:t>
              </a:r>
            </a:p>
            <a:p>
              <a:pPr algn="ctr"/>
              <a:r>
                <a:rPr lang="en-US" sz="900" smtClean="0"/>
                <a:t>kctl[index] = snd_ctl_new1(tdm_ctr[index], adsp_card)</a:t>
              </a:r>
            </a:p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err = snd_ctl_add(card, kctl[index])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10323745" y="5298765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093402" y="5317273"/>
              <a:ext cx="1439002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Return 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226734" y="1988840"/>
              <a:ext cx="1168868" cy="29429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index = 0</a:t>
              </a:r>
              <a:endParaRPr lang="en-US" sz="900" dirty="0"/>
            </a:p>
          </p:txBody>
        </p:sp>
        <p:cxnSp>
          <p:nvCxnSpPr>
            <p:cNvPr id="106" name="Elbow Connector 105"/>
            <p:cNvCxnSpPr>
              <a:stCxn id="93" idx="0"/>
            </p:cNvCxnSpPr>
            <p:nvPr/>
          </p:nvCxnSpPr>
          <p:spPr>
            <a:xfrm rot="5400000" flipH="1" flipV="1">
              <a:off x="5970965" y="2187733"/>
              <a:ext cx="1628504" cy="20585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79" idx="3"/>
              <a:endCxn id="81" idx="0"/>
            </p:cNvCxnSpPr>
            <p:nvPr/>
          </p:nvCxnSpPr>
          <p:spPr>
            <a:xfrm>
              <a:off x="9287332" y="2792174"/>
              <a:ext cx="1611395" cy="5641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ontent Placeholder 4"/>
          <p:cNvSpPr txBox="1">
            <a:spLocks/>
          </p:cNvSpPr>
          <p:nvPr/>
        </p:nvSpPr>
        <p:spPr>
          <a:xfrm>
            <a:off x="479377" y="1904395"/>
            <a:ext cx="4329932" cy="1731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100" dirty="0" smtClean="0"/>
              <a:t>[NOTE]:</a:t>
            </a:r>
          </a:p>
          <a:p>
            <a:pPr>
              <a:buClr>
                <a:schemeClr val="tx1"/>
              </a:buClr>
            </a:pPr>
            <a:r>
              <a:rPr lang="en-US" sz="1100" dirty="0" smtClean="0"/>
              <a:t>TDM_CONTROL_NUM as we have 4 structures of Control APIs: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 err="1" smtClean="0"/>
              <a:t>snd_adsp_tdm_playback_volume_control</a:t>
            </a:r>
            <a:endParaRPr lang="en-US" sz="1100" dirty="0"/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 err="1"/>
              <a:t>snd_adsp_tdm_playback_sample_rate_out_control</a:t>
            </a:r>
            <a:endParaRPr lang="en-US" sz="1100" dirty="0"/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 err="1" smtClean="0"/>
              <a:t>snd_adsp_tdm_capture_volume_control</a:t>
            </a:r>
            <a:endParaRPr lang="en-US" sz="1100" dirty="0"/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100" dirty="0" err="1" smtClean="0"/>
              <a:t>snd_adsp_tdm_capture_sample_rate_in_control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69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driver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Register platform device: </a:t>
            </a:r>
            <a:r>
              <a:rPr lang="en-US" b="1" smtClean="0"/>
              <a:t>snd_adsp_probe</a:t>
            </a:r>
          </a:p>
        </p:txBody>
      </p:sp>
    </p:spTree>
    <p:extLst>
      <p:ext uri="{BB962C8B-B14F-4D97-AF65-F5344CB8AC3E}">
        <p14:creationId xmlns:p14="http://schemas.microsoft.com/office/powerpoint/2010/main" val="25490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 smtClean="0"/>
              <a:t>platform 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2207688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snd_adsp_probe()</a:t>
            </a:r>
            <a:endParaRPr lang="en-US" dirty="0" smtClean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40444"/>
              </p:ext>
            </p:extLst>
          </p:nvPr>
        </p:nvGraphicFramePr>
        <p:xfrm>
          <a:off x="424038" y="1435541"/>
          <a:ext cx="5299819" cy="2777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231"/>
                <a:gridCol w="2037443"/>
                <a:gridCol w="2220145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/>
                        <a:t>snd_adsp_probe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callback is called to register platform driver with 5 CPU DAIs (4 DAIs for playback/record and 1 DAI for TDM playback/TDM record) and add ADSP sound card component to ASoC framework.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static</a:t>
                      </a:r>
                      <a:r>
                        <a:rPr lang="en-US" sz="1100" baseline="0" smtClean="0">
                          <a:effectLst/>
                        </a:rPr>
                        <a:t> int</a:t>
                      </a:r>
                      <a:r>
                        <a:rPr lang="en-US" sz="1100" smtClean="0">
                          <a:effectLst/>
                        </a:rPr>
                        <a:t> snd_adsp_probe(struct</a:t>
                      </a:r>
                      <a:r>
                        <a:rPr lang="en-US" sz="1100" baseline="0" smtClean="0">
                          <a:effectLst/>
                        </a:rPr>
                        <a:t> platform_device *pdev</a:t>
                      </a:r>
                      <a:r>
                        <a:rPr lang="en-US" sz="1100" smtClean="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platform_device </a:t>
                      </a:r>
                      <a:r>
                        <a:rPr lang="en-US" sz="1100" baseline="0" smtClean="0">
                          <a:effectLst/>
                        </a:rPr>
                        <a:t>*pdev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platform device structure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0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-ENOMEM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ADSP sound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card data structure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register platform device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add ADSP sound card component to ASoC framework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236188" y="223932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11" name="Straight Arrow Connector 10"/>
          <p:cNvCxnSpPr>
            <a:stCxn id="9" idx="4"/>
            <a:endCxn id="52" idx="0"/>
          </p:cNvCxnSpPr>
          <p:nvPr/>
        </p:nvCxnSpPr>
        <p:spPr>
          <a:xfrm flipH="1">
            <a:off x="7809330" y="600751"/>
            <a:ext cx="1840" cy="17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6" idx="2"/>
            <a:endCxn id="147" idx="0"/>
          </p:cNvCxnSpPr>
          <p:nvPr/>
        </p:nvCxnSpPr>
        <p:spPr>
          <a:xfrm>
            <a:off x="7809331" y="2620855"/>
            <a:ext cx="0" cy="14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225154" y="773309"/>
            <a:ext cx="3168351" cy="3247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Allocate ADSP sound card data structure in kernel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147" idx="2"/>
            <a:endCxn id="93" idx="0"/>
          </p:cNvCxnSpPr>
          <p:nvPr/>
        </p:nvCxnSpPr>
        <p:spPr>
          <a:xfrm flipH="1">
            <a:off x="7809330" y="3075601"/>
            <a:ext cx="1" cy="14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25156" y="1792613"/>
            <a:ext cx="3168350" cy="3403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Init parameters: ADSP sound card data structure with values of 0, struct of control interface with values of -1</a:t>
            </a:r>
          </a:p>
        </p:txBody>
      </p:sp>
      <p:cxnSp>
        <p:nvCxnSpPr>
          <p:cNvPr id="62" name="Straight Arrow Connector 61"/>
          <p:cNvCxnSpPr>
            <a:stCxn id="52" idx="2"/>
            <a:endCxn id="92" idx="0"/>
          </p:cNvCxnSpPr>
          <p:nvPr/>
        </p:nvCxnSpPr>
        <p:spPr>
          <a:xfrm>
            <a:off x="7809330" y="1098092"/>
            <a:ext cx="1837" cy="15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8" idx="3"/>
            <a:endCxn id="81" idx="1"/>
          </p:cNvCxnSpPr>
          <p:nvPr/>
        </p:nvCxnSpPr>
        <p:spPr>
          <a:xfrm flipV="1">
            <a:off x="8697102" y="5434033"/>
            <a:ext cx="847152" cy="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/>
          <p:nvPr/>
        </p:nvSpPr>
        <p:spPr>
          <a:xfrm>
            <a:off x="6925232" y="3729933"/>
            <a:ext cx="1771871" cy="352082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29511" y="5181574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109" name="Straight Arrow Connector 108"/>
          <p:cNvCxnSpPr>
            <a:stCxn id="93" idx="2"/>
            <a:endCxn id="107" idx="0"/>
          </p:cNvCxnSpPr>
          <p:nvPr/>
        </p:nvCxnSpPr>
        <p:spPr>
          <a:xfrm>
            <a:off x="7809330" y="3570742"/>
            <a:ext cx="1838" cy="15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16656" y="1603611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98806" y="5664827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92507" y="3675142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cxnSp>
        <p:nvCxnSpPr>
          <p:cNvPr id="91" name="Straight Arrow Connector 90"/>
          <p:cNvCxnSpPr>
            <a:stCxn id="92" idx="3"/>
            <a:endCxn id="119" idx="2"/>
          </p:cNvCxnSpPr>
          <p:nvPr/>
        </p:nvCxnSpPr>
        <p:spPr>
          <a:xfrm>
            <a:off x="8697102" y="1428161"/>
            <a:ext cx="124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6925232" y="1250613"/>
            <a:ext cx="1771870" cy="355096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25154" y="3218746"/>
            <a:ext cx="3168351" cy="35199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Register platform device by calling snd_soc_register_platform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/>
          <p:cNvCxnSpPr>
            <a:stCxn id="107" idx="2"/>
            <a:endCxn id="83" idx="0"/>
          </p:cNvCxnSpPr>
          <p:nvPr/>
        </p:nvCxnSpPr>
        <p:spPr>
          <a:xfrm flipH="1">
            <a:off x="7809330" y="4082015"/>
            <a:ext cx="1838" cy="17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902435" y="1231712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809331" y="4053475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48" name="Straight Arrow Connector 47"/>
          <p:cNvCxnSpPr>
            <a:stCxn id="81" idx="2"/>
            <a:endCxn id="94" idx="0"/>
          </p:cNvCxnSpPr>
          <p:nvPr/>
        </p:nvCxnSpPr>
        <p:spPr>
          <a:xfrm flipH="1">
            <a:off x="10664442" y="5609544"/>
            <a:ext cx="1" cy="30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544254" y="5258522"/>
            <a:ext cx="2240377" cy="3510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Unregister platform device by calling snd_soc_unregister_platform</a:t>
            </a:r>
          </a:p>
        </p:txBody>
      </p:sp>
      <p:cxnSp>
        <p:nvCxnSpPr>
          <p:cNvPr id="118" name="Straight Arrow Connector 117"/>
          <p:cNvCxnSpPr>
            <a:stCxn id="61" idx="2"/>
            <a:endCxn id="66" idx="0"/>
          </p:cNvCxnSpPr>
          <p:nvPr/>
        </p:nvCxnSpPr>
        <p:spPr>
          <a:xfrm>
            <a:off x="7809331" y="2132981"/>
            <a:ext cx="0" cy="18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6225155" y="2770369"/>
            <a:ext cx="3168352" cy="305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Save driver data: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dev_set_drvdata(pdev-&gt;dev, allocated ADSP sound card)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7236184" y="5949866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End job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81" name="Straight Arrow Connector 180"/>
          <p:cNvCxnSpPr>
            <a:stCxn id="92" idx="2"/>
            <a:endCxn id="61" idx="0"/>
          </p:cNvCxnSpPr>
          <p:nvPr/>
        </p:nvCxnSpPr>
        <p:spPr>
          <a:xfrm flipH="1">
            <a:off x="7809331" y="1605709"/>
            <a:ext cx="1836" cy="18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9944941" y="5913846"/>
            <a:ext cx="1439002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Return -EINVAL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25155" y="2319340"/>
            <a:ext cx="3168351" cy="3015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Mark Equalizer switch = 0 in all records and playbacks</a:t>
            </a:r>
          </a:p>
          <a:p>
            <a:pPr algn="ctr"/>
            <a:r>
              <a:rPr lang="en-US" sz="900" smtClean="0"/>
              <a:t>Mark MIX is unused</a:t>
            </a:r>
            <a:endParaRPr lang="en-US" sz="900" dirty="0"/>
          </a:p>
        </p:txBody>
      </p:sp>
      <p:cxnSp>
        <p:nvCxnSpPr>
          <p:cNvPr id="106" name="Elbow Connector 105"/>
          <p:cNvCxnSpPr>
            <a:stCxn id="107" idx="3"/>
            <a:endCxn id="81" idx="0"/>
          </p:cNvCxnSpPr>
          <p:nvPr/>
        </p:nvCxnSpPr>
        <p:spPr>
          <a:xfrm>
            <a:off x="8697103" y="3905974"/>
            <a:ext cx="1967340" cy="1352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25154" y="4255766"/>
            <a:ext cx="3168351" cy="4355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Fill convention of values for PCM width, min channel, max channel, sampling rate for Renderer, Capture, TDM Renderer, TDM Capture</a:t>
            </a:r>
          </a:p>
        </p:txBody>
      </p:sp>
      <p:sp>
        <p:nvSpPr>
          <p:cNvPr id="98" name="Flowchart: Decision 97"/>
          <p:cNvSpPr/>
          <p:nvPr/>
        </p:nvSpPr>
        <p:spPr>
          <a:xfrm>
            <a:off x="6925231" y="5258522"/>
            <a:ext cx="1771871" cy="353426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error returned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/>
          <p:cNvCxnSpPr>
            <a:stCxn id="98" idx="2"/>
            <a:endCxn id="179" idx="0"/>
          </p:cNvCxnSpPr>
          <p:nvPr/>
        </p:nvCxnSpPr>
        <p:spPr>
          <a:xfrm flipH="1">
            <a:off x="7811166" y="5611948"/>
            <a:ext cx="1" cy="33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3" idx="2"/>
            <a:endCxn id="82" idx="0"/>
          </p:cNvCxnSpPr>
          <p:nvPr/>
        </p:nvCxnSpPr>
        <p:spPr>
          <a:xfrm>
            <a:off x="7809330" y="4691279"/>
            <a:ext cx="0" cy="13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9944941" y="1259866"/>
            <a:ext cx="1623667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Return -ENOMEM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25154" y="4823010"/>
            <a:ext cx="3168351" cy="3348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Add ADSP sound card component to ASoC framework </a:t>
            </a:r>
            <a:r>
              <a:rPr lang="en-US" sz="900" smtClean="0">
                <a:solidFill>
                  <a:schemeClr val="dk1"/>
                </a:solidFill>
              </a:rPr>
              <a:t>by calling snd_soc_register_component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/>
          <p:cNvCxnSpPr>
            <a:stCxn id="82" idx="2"/>
            <a:endCxn id="98" idx="0"/>
          </p:cNvCxnSpPr>
          <p:nvPr/>
        </p:nvCxnSpPr>
        <p:spPr>
          <a:xfrm>
            <a:off x="7809330" y="5157905"/>
            <a:ext cx="1837" cy="10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driver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29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Remove platform device: </a:t>
            </a:r>
            <a:r>
              <a:rPr lang="en-US" b="1" smtClean="0"/>
              <a:t>snd_adsp_remove</a:t>
            </a:r>
          </a:p>
        </p:txBody>
      </p:sp>
    </p:spTree>
    <p:extLst>
      <p:ext uri="{BB962C8B-B14F-4D97-AF65-F5344CB8AC3E}">
        <p14:creationId xmlns:p14="http://schemas.microsoft.com/office/powerpoint/2010/main" val="19644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343472" y="1566777"/>
            <a:ext cx="9000000" cy="45058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Oveview	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Terminologies	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Macros	6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External functions</a:t>
            </a:r>
            <a:r>
              <a:rPr lang="de-DE" smtClean="0"/>
              <a:t>	9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Callbacks	17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Platform Interface	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Platform Driver	23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Internal </a:t>
            </a:r>
            <a:r>
              <a:rPr lang="de-DE" dirty="0" smtClean="0"/>
              <a:t>functions</a:t>
            </a:r>
            <a:r>
              <a:rPr lang="de-DE" smtClean="0"/>
              <a:t>	27</a:t>
            </a: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PCM Interface </a:t>
            </a:r>
            <a:r>
              <a:rPr lang="de-DE" smtClean="0"/>
              <a:t>	58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0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 smtClean="0"/>
              <a:t>platform 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2207688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snd_adsp_remove()</a:t>
            </a:r>
            <a:endParaRPr lang="en-US" dirty="0" smtClean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495"/>
              </p:ext>
            </p:extLst>
          </p:nvPr>
        </p:nvGraphicFramePr>
        <p:xfrm>
          <a:off x="424038" y="1435541"/>
          <a:ext cx="5299819" cy="1551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231"/>
                <a:gridCol w="2037443"/>
                <a:gridCol w="2220145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/>
                        <a:t>snd_adsp_remove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callback is used to unregister platform driver and remove ADSP sound card component from ASoC framework.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static</a:t>
                      </a:r>
                      <a:r>
                        <a:rPr lang="en-US" sz="1100" baseline="0" smtClean="0">
                          <a:effectLst/>
                        </a:rPr>
                        <a:t> int</a:t>
                      </a:r>
                      <a:r>
                        <a:rPr lang="en-US" sz="1100" smtClean="0">
                          <a:effectLst/>
                        </a:rPr>
                        <a:t> snd_adsp_remove(struct</a:t>
                      </a:r>
                      <a:r>
                        <a:rPr lang="en-US" sz="1100" baseline="0" smtClean="0">
                          <a:effectLst/>
                        </a:rPr>
                        <a:t> platform_device *pdev</a:t>
                      </a:r>
                      <a:r>
                        <a:rPr lang="en-US" sz="1100" smtClean="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platform_device </a:t>
                      </a:r>
                      <a:r>
                        <a:rPr lang="en-US" sz="1100" baseline="0" smtClean="0">
                          <a:effectLst/>
                        </a:rPr>
                        <a:t>*pdev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platform device structure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</a:rPr>
                        <a:t>0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-ENODEV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ADSP sound card data is invalid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236188" y="1861999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11" name="Straight Arrow Connector 10"/>
          <p:cNvCxnSpPr>
            <a:stCxn id="9" idx="4"/>
            <a:endCxn id="52" idx="0"/>
          </p:cNvCxnSpPr>
          <p:nvPr/>
        </p:nvCxnSpPr>
        <p:spPr>
          <a:xfrm flipH="1">
            <a:off x="7811167" y="2238818"/>
            <a:ext cx="3" cy="17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35003" y="2411376"/>
            <a:ext cx="2952328" cy="3247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Get ADSP sound card data by calling dev_get_drvdata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331334" y="3562715"/>
            <a:ext cx="2952327" cy="3510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Free ADSP sound card</a:t>
            </a:r>
          </a:p>
        </p:txBody>
      </p:sp>
      <p:cxnSp>
        <p:nvCxnSpPr>
          <p:cNvPr id="62" name="Straight Arrow Connector 61"/>
          <p:cNvCxnSpPr>
            <a:stCxn id="52" idx="2"/>
            <a:endCxn id="92" idx="0"/>
          </p:cNvCxnSpPr>
          <p:nvPr/>
        </p:nvCxnSpPr>
        <p:spPr>
          <a:xfrm flipH="1">
            <a:off x="7809333" y="2736159"/>
            <a:ext cx="1834" cy="15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16656" y="3241678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92" name="Flowchart: Decision 91"/>
          <p:cNvSpPr/>
          <p:nvPr/>
        </p:nvSpPr>
        <p:spPr>
          <a:xfrm>
            <a:off x="6335003" y="2888680"/>
            <a:ext cx="2948659" cy="393845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ADSP sound card data is invalid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391194" y="2880432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118" name="Straight Arrow Connector 117"/>
          <p:cNvCxnSpPr>
            <a:stCxn id="61" idx="2"/>
            <a:endCxn id="66" idx="0"/>
          </p:cNvCxnSpPr>
          <p:nvPr/>
        </p:nvCxnSpPr>
        <p:spPr>
          <a:xfrm>
            <a:off x="7807498" y="3913737"/>
            <a:ext cx="1834" cy="25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241673" y="5093601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End job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81" name="Straight Arrow Connector 180"/>
          <p:cNvCxnSpPr>
            <a:stCxn id="92" idx="2"/>
            <a:endCxn id="61" idx="0"/>
          </p:cNvCxnSpPr>
          <p:nvPr/>
        </p:nvCxnSpPr>
        <p:spPr>
          <a:xfrm flipH="1">
            <a:off x="7807498" y="3282525"/>
            <a:ext cx="1835" cy="28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9912424" y="5093601"/>
            <a:ext cx="1623667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Return -ENODEV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35002" y="4173331"/>
            <a:ext cx="2948659" cy="56587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Unregister platform driver by calling snd_soc_unregister_component and snd_soc_unregister_platform</a:t>
            </a:r>
          </a:p>
        </p:txBody>
      </p:sp>
      <p:cxnSp>
        <p:nvCxnSpPr>
          <p:cNvPr id="99" name="Straight Arrow Connector 98"/>
          <p:cNvCxnSpPr>
            <a:stCxn id="66" idx="2"/>
            <a:endCxn id="179" idx="0"/>
          </p:cNvCxnSpPr>
          <p:nvPr/>
        </p:nvCxnSpPr>
        <p:spPr>
          <a:xfrm>
            <a:off x="7809332" y="4739205"/>
            <a:ext cx="7323" cy="3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2" idx="3"/>
            <a:endCxn id="94" idx="0"/>
          </p:cNvCxnSpPr>
          <p:nvPr/>
        </p:nvCxnSpPr>
        <p:spPr>
          <a:xfrm>
            <a:off x="9283662" y="3085603"/>
            <a:ext cx="1440596" cy="2007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FUNCTIONS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2082206"/>
            <a:ext cx="5232024" cy="4276042"/>
          </a:xfrm>
        </p:spPr>
        <p:txBody>
          <a:bodyPr/>
          <a:lstStyle/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snd_adsp_get_drvdata_from_substream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snd_adsp_get_base_from_substream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snd_adsp_get_base_from_hrt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snd_adsp_get_dai_id_from_substream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snd_adsp_hrtimer_func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snd_adsp_playback_init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snd_adsp_record_init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snd_adsp_playback_prepare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snd_adsp_record_prepare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snd_adsp_tdm_playback_init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snd_adsp_tdm_record_init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0000" y="1700808"/>
            <a:ext cx="724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Internal functions: below functions are defined in ADSP ALSA Driver</a:t>
            </a:r>
            <a:endParaRPr lang="de-DE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096000" y="2070140"/>
            <a:ext cx="5232024" cy="347992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snd_adsp_tdm_playback_prepare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snd_adsp_tdm_record_prepare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snd_adsp_get_eqz_params_from_control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/>
              <a:t>snd_adsp_playback_deinit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snd_adsp_record_deinit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snd_adsp_tdm_playback_deinit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snd_adsp_tdm_record_deinit</a:t>
            </a:r>
            <a:endParaRPr lang="de-DE" dirty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/>
              <a:t>snd_adsp_copy_data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snd_adsp_pcm_transfer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snd_adsp_get_drvdata_from_substream()</a:t>
            </a:r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382948" y="1556792"/>
            <a:ext cx="3456384" cy="1714568"/>
            <a:chOff x="6382948" y="1556792"/>
            <a:chExt cx="3456384" cy="1714568"/>
          </a:xfrm>
        </p:grpSpPr>
        <p:sp>
          <p:nvSpPr>
            <p:cNvPr id="9" name="Oval 8"/>
            <p:cNvSpPr/>
            <p:nvPr/>
          </p:nvSpPr>
          <p:spPr>
            <a:xfrm>
              <a:off x="7536160" y="1556792"/>
              <a:ext cx="1149963" cy="23353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11" name="Straight Arrow Connector 10"/>
            <p:cNvCxnSpPr>
              <a:stCxn id="9" idx="4"/>
              <a:endCxn id="34" idx="0"/>
            </p:cNvCxnSpPr>
            <p:nvPr/>
          </p:nvCxnSpPr>
          <p:spPr>
            <a:xfrm flipH="1">
              <a:off x="8111140" y="1790323"/>
              <a:ext cx="2" cy="23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536159" y="2694226"/>
              <a:ext cx="1149963" cy="577134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pointer to driver data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82948" y="2028456"/>
              <a:ext cx="3456384" cy="42763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Get the ADSP sound card’s data by calling snd_soc_dai_get_drvdata(substream-&gt;private_data-&gt;cpu_dai)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34" idx="2"/>
              <a:endCxn id="12" idx="0"/>
            </p:cNvCxnSpPr>
            <p:nvPr/>
          </p:nvCxnSpPr>
          <p:spPr>
            <a:xfrm>
              <a:off x="8111140" y="2456093"/>
              <a:ext cx="1" cy="23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68528"/>
              </p:ext>
            </p:extLst>
          </p:nvPr>
        </p:nvGraphicFramePr>
        <p:xfrm>
          <a:off x="424039" y="1435541"/>
          <a:ext cx="5599953" cy="1407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237"/>
                <a:gridCol w="2793508"/>
                <a:gridCol w="1872208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/>
                        <a:t>snd_adsp_get</a:t>
                      </a:r>
                      <a:r>
                        <a:rPr lang="en-US" sz="1100" baseline="0" smtClean="0"/>
                        <a:t>_drvdata_from_substream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This functions is used</a:t>
                      </a:r>
                      <a:r>
                        <a:rPr lang="en-US" sz="1100" baseline="0" smtClean="0">
                          <a:effectLst/>
                        </a:rPr>
                        <a:t> to get the ADSP sound card’s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static</a:t>
                      </a:r>
                      <a:r>
                        <a:rPr lang="en-US" sz="1100" baseline="0" smtClean="0">
                          <a:effectLst/>
                        </a:rPr>
                        <a:t> void *</a:t>
                      </a:r>
                      <a:r>
                        <a:rPr lang="en-US" sz="1100" smtClean="0">
                          <a:effectLst/>
                        </a:rPr>
                        <a:t>snd_adsp_get_drvdata_from_substream(struct snd_pcm_substream *substream)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Pointer </a:t>
                      </a:r>
                      <a:r>
                        <a:rPr lang="en-US" sz="1100">
                          <a:effectLst/>
                        </a:rPr>
                        <a:t>to </a:t>
                      </a:r>
                      <a:r>
                        <a:rPr lang="en-US" sz="1100" smtClean="0">
                          <a:effectLst/>
                        </a:rPr>
                        <a:t>PCM substream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Pointer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</a:rPr>
                        <a:t> to driver data of the 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24039" y="3056346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smtClean="0"/>
              <a:t>[Note] For further information about </a:t>
            </a:r>
            <a:r>
              <a:rPr lang="en-US" sz="1100" b="1" smtClean="0"/>
              <a:t>snd_soc_soc_dai_get_drvdata</a:t>
            </a:r>
            <a:r>
              <a:rPr lang="en-US" sz="1100" smtClean="0"/>
              <a:t>, refer to </a:t>
            </a:r>
            <a:r>
              <a:rPr lang="en-US" sz="1100" smtClean="0">
                <a:hlinkClick r:id="rId2"/>
              </a:rPr>
              <a:t>https</a:t>
            </a:r>
            <a:r>
              <a:rPr lang="en-US" sz="1100">
                <a:hlinkClick r:id="rId2"/>
              </a:rPr>
              <a:t>://</a:t>
            </a:r>
            <a:r>
              <a:rPr lang="en-US" sz="1100" smtClean="0">
                <a:hlinkClick r:id="rId2"/>
              </a:rPr>
              <a:t>elixir.bootlin.com/linux/latest/source/include/sound/soc-dai.h#L356</a:t>
            </a:r>
            <a:endParaRPr lang="en-US" sz="1100" smtClean="0"/>
          </a:p>
          <a:p>
            <a:endParaRPr lang="en-US" sz="1100" smtClean="0"/>
          </a:p>
        </p:txBody>
      </p:sp>
    </p:spTree>
    <p:extLst>
      <p:ext uri="{BB962C8B-B14F-4D97-AF65-F5344CB8AC3E}">
        <p14:creationId xmlns:p14="http://schemas.microsoft.com/office/powerpoint/2010/main" val="16565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snd_adsp_get_base_from_hrt()</a:t>
            </a:r>
            <a:endParaRPr lang="en-US" dirty="0" smtClean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5911"/>
              </p:ext>
            </p:extLst>
          </p:nvPr>
        </p:nvGraphicFramePr>
        <p:xfrm>
          <a:off x="424039" y="1435541"/>
          <a:ext cx="5875105" cy="1256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364"/>
                <a:gridCol w="1780293"/>
                <a:gridCol w="2939448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snd_adsp_get_base_from_hrt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</a:t>
                      </a:r>
                      <a:r>
                        <a:rPr lang="en-US" sz="1100" smtClean="0">
                          <a:effectLst/>
                        </a:rPr>
                        <a:t>function</a:t>
                      </a:r>
                      <a:r>
                        <a:rPr lang="en-US" sz="1100" baseline="0" smtClean="0">
                          <a:effectLst/>
                        </a:rPr>
                        <a:t> is used to get base data of high-resolution timer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snd_adsp_base_info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snd_adsp_get_base_from_hrt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hrtimer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hrt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hrtimer *hrt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Pointer to base data of high-resolution</a:t>
                      </a:r>
                      <a:r>
                        <a:rPr lang="en-US" sz="1100" baseline="0" smtClean="0">
                          <a:effectLst/>
                        </a:rPr>
                        <a:t> timer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Pointer to base data of high-resolution</a:t>
                      </a:r>
                      <a:r>
                        <a:rPr lang="en-US" sz="1100" baseline="0" smtClean="0">
                          <a:effectLst/>
                        </a:rPr>
                        <a:t> timer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4" name="Oval 63"/>
          <p:cNvSpPr/>
          <p:nvPr/>
        </p:nvSpPr>
        <p:spPr>
          <a:xfrm>
            <a:off x="7176120" y="4095293"/>
            <a:ext cx="1149963" cy="26981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Return hrt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176120" y="3429000"/>
            <a:ext cx="1149963" cy="2335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63" name="Straight Arrow Connector 62"/>
          <p:cNvCxnSpPr>
            <a:stCxn id="61" idx="4"/>
            <a:endCxn id="64" idx="0"/>
          </p:cNvCxnSpPr>
          <p:nvPr/>
        </p:nvCxnSpPr>
        <p:spPr>
          <a:xfrm>
            <a:off x="7751102" y="3662531"/>
            <a:ext cx="0" cy="43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snd_adsp_get_base_from_substream()</a:t>
            </a:r>
            <a:endParaRPr lang="en-US" dirty="0" smtClean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42648"/>
              </p:ext>
            </p:extLst>
          </p:nvPr>
        </p:nvGraphicFramePr>
        <p:xfrm>
          <a:off x="424039" y="1435541"/>
          <a:ext cx="6032001" cy="2181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433"/>
                <a:gridCol w="1871240"/>
                <a:gridCol w="2952328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snd_adsp_get_base_from_substream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</a:t>
                      </a:r>
                      <a:r>
                        <a:rPr lang="en-US" sz="1100" smtClean="0">
                          <a:effectLst/>
                        </a:rPr>
                        <a:t>function</a:t>
                      </a:r>
                      <a:r>
                        <a:rPr lang="en-US" sz="1100" baseline="0" smtClean="0">
                          <a:effectLst/>
                        </a:rPr>
                        <a:t> is used to get base data of playback/capture/TDM playback/TDM capture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snd_adsp_base_info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snd_adsp_get_base_from_substream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Pointer to PCM substream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Base</a:t>
                      </a:r>
                      <a:r>
                        <a:rPr lang="en-US" sz="1100" baseline="0" smtClean="0">
                          <a:effectLst/>
                        </a:rPr>
                        <a:t> data of the playback/capture/TDM playback/TDM capture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0145" algn="ctr"/>
                        </a:tabLst>
                      </a:pPr>
                      <a:r>
                        <a:rPr lang="en-US" sz="1100" smtClean="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Capture/Renderer/TDM Capture/TD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 Renderer has not been created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10402401" y="3191162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64" name="Oval 63"/>
          <p:cNvSpPr/>
          <p:nvPr/>
        </p:nvSpPr>
        <p:spPr>
          <a:xfrm>
            <a:off x="8423228" y="4841822"/>
            <a:ext cx="1149963" cy="3881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Return base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65" idx="2"/>
            <a:endCxn id="24" idx="0"/>
          </p:cNvCxnSpPr>
          <p:nvPr/>
        </p:nvCxnSpPr>
        <p:spPr>
          <a:xfrm>
            <a:off x="8996813" y="2507866"/>
            <a:ext cx="0" cy="15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7831830" y="3187459"/>
            <a:ext cx="2330286" cy="525160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DAI index is RDR_DAI_IDX 0 or 1 or 2 or 3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79" idx="2"/>
            <a:endCxn id="33" idx="0"/>
          </p:cNvCxnSpPr>
          <p:nvPr/>
        </p:nvCxnSpPr>
        <p:spPr>
          <a:xfrm>
            <a:off x="8996973" y="3712619"/>
            <a:ext cx="0" cy="20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028025" y="3667316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61" name="Oval 60"/>
          <p:cNvSpPr/>
          <p:nvPr/>
        </p:nvSpPr>
        <p:spPr>
          <a:xfrm>
            <a:off x="8420402" y="1627263"/>
            <a:ext cx="1149963" cy="2335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63" name="Straight Arrow Connector 62"/>
          <p:cNvCxnSpPr>
            <a:stCxn id="61" idx="4"/>
            <a:endCxn id="65" idx="0"/>
          </p:cNvCxnSpPr>
          <p:nvPr/>
        </p:nvCxnSpPr>
        <p:spPr>
          <a:xfrm>
            <a:off x="8995384" y="1860794"/>
            <a:ext cx="1429" cy="31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64151" y="2178810"/>
            <a:ext cx="3065324" cy="329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</a:t>
            </a:r>
            <a:r>
              <a:rPr lang="en-US" sz="900" smtClean="0"/>
              <a:t>ADSP sound card data: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adsp_card = snd_adsp_get_drvdata_from_substream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5" name="Elbow Connector 94"/>
          <p:cNvCxnSpPr>
            <a:stCxn id="34" idx="4"/>
          </p:cNvCxnSpPr>
          <p:nvPr/>
        </p:nvCxnSpPr>
        <p:spPr>
          <a:xfrm rot="5400000">
            <a:off x="9620286" y="3738986"/>
            <a:ext cx="284289" cy="1534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9" idx="3"/>
            <a:endCxn id="34" idx="0"/>
          </p:cNvCxnSpPr>
          <p:nvPr/>
        </p:nvCxnSpPr>
        <p:spPr>
          <a:xfrm>
            <a:off x="10162116" y="3450039"/>
            <a:ext cx="367360" cy="471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752934" y="3921269"/>
            <a:ext cx="488078" cy="4426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285437" y="3921269"/>
            <a:ext cx="488078" cy="4426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9" name="Straight Arrow Connector 38"/>
          <p:cNvCxnSpPr>
            <a:stCxn id="33" idx="4"/>
            <a:endCxn id="64" idx="0"/>
          </p:cNvCxnSpPr>
          <p:nvPr/>
        </p:nvCxnSpPr>
        <p:spPr>
          <a:xfrm>
            <a:off x="8996973" y="4363888"/>
            <a:ext cx="1237" cy="47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64151" y="2660941"/>
            <a:ext cx="3065324" cy="329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DAI index</a:t>
            </a:r>
            <a:r>
              <a:rPr lang="en-US" sz="900"/>
              <a:t> </a:t>
            </a:r>
            <a:r>
              <a:rPr lang="en-US" sz="900" smtClean="0"/>
              <a:t>by </a:t>
            </a:r>
            <a:r>
              <a:rPr lang="en-US" sz="900"/>
              <a:t>snd_adsp_get_dai_id_from_substream</a:t>
            </a:r>
            <a:endParaRPr lang="en-US" sz="900" smtClean="0">
              <a:solidFill>
                <a:schemeClr val="dk1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  <a:endCxn id="79" idx="0"/>
          </p:cNvCxnSpPr>
          <p:nvPr/>
        </p:nvCxnSpPr>
        <p:spPr>
          <a:xfrm>
            <a:off x="8996813" y="2989997"/>
            <a:ext cx="160" cy="19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snd_adsp_get_base_from_substream()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2135560" y="2132856"/>
            <a:ext cx="7632847" cy="3390065"/>
            <a:chOff x="2135560" y="2487374"/>
            <a:chExt cx="7632847" cy="3390065"/>
          </a:xfrm>
        </p:grpSpPr>
        <p:sp>
          <p:nvSpPr>
            <p:cNvPr id="54" name="Rectangle 53"/>
            <p:cNvSpPr/>
            <p:nvPr/>
          </p:nvSpPr>
          <p:spPr>
            <a:xfrm>
              <a:off x="2135560" y="4621792"/>
              <a:ext cx="2593036" cy="2821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base = adsp_card-&gt;playback[DAI index]-&gt;base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431388" y="3883254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62061" y="3850550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25317" y="3155822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167" name="Straight Arrow Connector 166"/>
            <p:cNvCxnSpPr>
              <a:stCxn id="139" idx="2"/>
            </p:cNvCxnSpPr>
            <p:nvPr/>
          </p:nvCxnSpPr>
          <p:spPr>
            <a:xfrm flipH="1">
              <a:off x="6727560" y="4905855"/>
              <a:ext cx="1" cy="395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/>
            <p:cNvCxnSpPr>
              <a:stCxn id="83" idx="3"/>
              <a:endCxn id="139" idx="0"/>
            </p:cNvCxnSpPr>
            <p:nvPr/>
          </p:nvCxnSpPr>
          <p:spPr>
            <a:xfrm>
              <a:off x="6679205" y="4117168"/>
              <a:ext cx="48356" cy="5065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081869" y="3883254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10" name="Elbow Connector 9"/>
            <p:cNvCxnSpPr>
              <a:stCxn id="83" idx="1"/>
              <a:endCxn id="54" idx="0"/>
            </p:cNvCxnSpPr>
            <p:nvPr/>
          </p:nvCxnSpPr>
          <p:spPr>
            <a:xfrm rot="10800000" flipV="1">
              <a:off x="3432078" y="4117168"/>
              <a:ext cx="922668" cy="5046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943319" y="5489246"/>
              <a:ext cx="1149963" cy="3881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79" name="Flowchart: Decision 78"/>
            <p:cNvSpPr/>
            <p:nvPr/>
          </p:nvSpPr>
          <p:spPr>
            <a:xfrm>
              <a:off x="4354746" y="3152119"/>
              <a:ext cx="2330286" cy="426320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Is the substream playback?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79" idx="2"/>
              <a:endCxn id="83" idx="0"/>
            </p:cNvCxnSpPr>
            <p:nvPr/>
          </p:nvCxnSpPr>
          <p:spPr>
            <a:xfrm flipH="1">
              <a:off x="5516976" y="3578439"/>
              <a:ext cx="2913" cy="263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550941" y="3631976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83" name="Flowchart: Decision 82"/>
            <p:cNvSpPr/>
            <p:nvPr/>
          </p:nvSpPr>
          <p:spPr>
            <a:xfrm>
              <a:off x="4354746" y="3842356"/>
              <a:ext cx="2324459" cy="549623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adsp_card-&gt;playback[DAI index] valid?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303635" y="2487374"/>
              <a:ext cx="429330" cy="42531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/>
                <a:t>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1" idx="4"/>
              <a:endCxn id="79" idx="0"/>
            </p:cNvCxnSpPr>
            <p:nvPr/>
          </p:nvCxnSpPr>
          <p:spPr>
            <a:xfrm>
              <a:off x="5518300" y="2912692"/>
              <a:ext cx="1589" cy="23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420670" y="4359292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116" name="Flowchart: Decision 115"/>
            <p:cNvSpPr/>
            <p:nvPr/>
          </p:nvSpPr>
          <p:spPr>
            <a:xfrm>
              <a:off x="7484106" y="3842356"/>
              <a:ext cx="2068278" cy="549623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adsp_card-&gt;record[DAI index] valid?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290170" y="4621793"/>
              <a:ext cx="2478237" cy="2821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base = adsp_card-&gt;record[DAI index]-&gt;base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116" idx="1"/>
            </p:cNvCxnSpPr>
            <p:nvPr/>
          </p:nvCxnSpPr>
          <p:spPr>
            <a:xfrm flipH="1" flipV="1">
              <a:off x="6727560" y="4113052"/>
              <a:ext cx="756546" cy="4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16" idx="2"/>
              <a:endCxn id="128" idx="0"/>
            </p:cNvCxnSpPr>
            <p:nvPr/>
          </p:nvCxnSpPr>
          <p:spPr>
            <a:xfrm>
              <a:off x="8518245" y="4391979"/>
              <a:ext cx="11044" cy="229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6281808" y="4623693"/>
              <a:ext cx="891505" cy="2821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base = NULL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46" name="Elbow Connector 145"/>
            <p:cNvCxnSpPr>
              <a:stCxn id="128" idx="2"/>
            </p:cNvCxnSpPr>
            <p:nvPr/>
          </p:nvCxnSpPr>
          <p:spPr>
            <a:xfrm rot="5400000">
              <a:off x="6825221" y="3597039"/>
              <a:ext cx="397152" cy="30109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4" idx="2"/>
              <a:endCxn id="64" idx="0"/>
            </p:cNvCxnSpPr>
            <p:nvPr/>
          </p:nvCxnSpPr>
          <p:spPr>
            <a:xfrm rot="16200000" flipH="1">
              <a:off x="4182543" y="4153488"/>
              <a:ext cx="585292" cy="2086223"/>
            </a:xfrm>
            <a:prstGeom prst="bentConnector3">
              <a:avLst>
                <a:gd name="adj1" fmla="val 672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79" idx="3"/>
              <a:endCxn id="116" idx="0"/>
            </p:cNvCxnSpPr>
            <p:nvPr/>
          </p:nvCxnSpPr>
          <p:spPr>
            <a:xfrm>
              <a:off x="6685032" y="3365279"/>
              <a:ext cx="1833213" cy="4770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6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snd_adsp_get_base_from_substream()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2351584" y="2132856"/>
            <a:ext cx="7098577" cy="3390065"/>
            <a:chOff x="2351584" y="2487374"/>
            <a:chExt cx="7098577" cy="3390065"/>
          </a:xfrm>
        </p:grpSpPr>
        <p:sp>
          <p:nvSpPr>
            <p:cNvPr id="54" name="Rectangle 53"/>
            <p:cNvSpPr/>
            <p:nvPr/>
          </p:nvSpPr>
          <p:spPr>
            <a:xfrm>
              <a:off x="2351584" y="4621792"/>
              <a:ext cx="2377012" cy="2821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base = adsp_card-&gt;tdm_playback-&gt;base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431388" y="3883254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63661" y="3982912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25317" y="3155822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167" name="Straight Arrow Connector 166"/>
            <p:cNvCxnSpPr>
              <a:stCxn id="139" idx="2"/>
            </p:cNvCxnSpPr>
            <p:nvPr/>
          </p:nvCxnSpPr>
          <p:spPr>
            <a:xfrm flipH="1">
              <a:off x="6727560" y="4905855"/>
              <a:ext cx="1" cy="395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/>
            <p:cNvCxnSpPr>
              <a:stCxn id="83" idx="3"/>
              <a:endCxn id="139" idx="0"/>
            </p:cNvCxnSpPr>
            <p:nvPr/>
          </p:nvCxnSpPr>
          <p:spPr>
            <a:xfrm>
              <a:off x="6546730" y="4171294"/>
              <a:ext cx="180831" cy="4523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081869" y="3883254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10" name="Elbow Connector 9"/>
            <p:cNvCxnSpPr>
              <a:stCxn id="83" idx="1"/>
              <a:endCxn id="54" idx="0"/>
            </p:cNvCxnSpPr>
            <p:nvPr/>
          </p:nvCxnSpPr>
          <p:spPr>
            <a:xfrm rot="10800000" flipV="1">
              <a:off x="3540091" y="4171294"/>
              <a:ext cx="957151" cy="4504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943319" y="5489246"/>
              <a:ext cx="1149963" cy="3881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79" name="Flowchart: Decision 78"/>
            <p:cNvSpPr/>
            <p:nvPr/>
          </p:nvSpPr>
          <p:spPr>
            <a:xfrm>
              <a:off x="4354746" y="3152119"/>
              <a:ext cx="2330286" cy="426320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Is the substream playback?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79" idx="2"/>
              <a:endCxn id="83" idx="0"/>
            </p:cNvCxnSpPr>
            <p:nvPr/>
          </p:nvCxnSpPr>
          <p:spPr>
            <a:xfrm>
              <a:off x="5519889" y="3578439"/>
              <a:ext cx="2097" cy="284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550941" y="3631976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83" name="Flowchart: Decision 82"/>
            <p:cNvSpPr/>
            <p:nvPr/>
          </p:nvSpPr>
          <p:spPr>
            <a:xfrm>
              <a:off x="4497241" y="3862631"/>
              <a:ext cx="2049489" cy="617326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adsp_card-&gt;tdm_playback valid?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303635" y="2487374"/>
              <a:ext cx="429330" cy="42531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1" idx="4"/>
              <a:endCxn id="79" idx="0"/>
            </p:cNvCxnSpPr>
            <p:nvPr/>
          </p:nvCxnSpPr>
          <p:spPr>
            <a:xfrm>
              <a:off x="5518300" y="2912692"/>
              <a:ext cx="1589" cy="23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403200" y="4422924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116" name="Flowchart: Decision 115"/>
            <p:cNvSpPr/>
            <p:nvPr/>
          </p:nvSpPr>
          <p:spPr>
            <a:xfrm>
              <a:off x="7484106" y="3862631"/>
              <a:ext cx="1771870" cy="617325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adsp_card-&gt;tdm_record valid?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290171" y="4621793"/>
              <a:ext cx="2159990" cy="2821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base = adsp_card-&gt;tdm_record-&gt;base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116" idx="1"/>
            </p:cNvCxnSpPr>
            <p:nvPr/>
          </p:nvCxnSpPr>
          <p:spPr>
            <a:xfrm flipH="1">
              <a:off x="6727560" y="4171294"/>
              <a:ext cx="756546" cy="5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16" idx="2"/>
              <a:endCxn id="128" idx="0"/>
            </p:cNvCxnSpPr>
            <p:nvPr/>
          </p:nvCxnSpPr>
          <p:spPr>
            <a:xfrm>
              <a:off x="8370041" y="4479956"/>
              <a:ext cx="125" cy="141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6281808" y="4623693"/>
              <a:ext cx="891505" cy="2821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base = NULL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46" name="Elbow Connector 145"/>
            <p:cNvCxnSpPr>
              <a:stCxn id="128" idx="2"/>
            </p:cNvCxnSpPr>
            <p:nvPr/>
          </p:nvCxnSpPr>
          <p:spPr>
            <a:xfrm rot="5400000">
              <a:off x="6745659" y="3676600"/>
              <a:ext cx="397153" cy="28518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4" idx="2"/>
              <a:endCxn id="64" idx="0"/>
            </p:cNvCxnSpPr>
            <p:nvPr/>
          </p:nvCxnSpPr>
          <p:spPr>
            <a:xfrm rot="16200000" flipH="1">
              <a:off x="4236549" y="4207494"/>
              <a:ext cx="585292" cy="1978211"/>
            </a:xfrm>
            <a:prstGeom prst="bentConnector3">
              <a:avLst>
                <a:gd name="adj1" fmla="val 673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79" idx="3"/>
              <a:endCxn id="116" idx="0"/>
            </p:cNvCxnSpPr>
            <p:nvPr/>
          </p:nvCxnSpPr>
          <p:spPr>
            <a:xfrm>
              <a:off x="6685032" y="3365279"/>
              <a:ext cx="1685009" cy="4973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1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snd_adsp_get_dai_id_from_substream()</a:t>
            </a:r>
            <a:endParaRPr lang="en-US" dirty="0" smtClean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64585"/>
              </p:ext>
            </p:extLst>
          </p:nvPr>
        </p:nvGraphicFramePr>
        <p:xfrm>
          <a:off x="424039" y="1435541"/>
          <a:ext cx="7184129" cy="1106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247"/>
                <a:gridCol w="3086269"/>
                <a:gridCol w="2658613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/>
                        <a:t>snd_adsp_get_dai_id_from_substream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</a:t>
                      </a:r>
                      <a:r>
                        <a:rPr lang="en-US" sz="1100" smtClean="0">
                          <a:effectLst/>
                        </a:rPr>
                        <a:t>function</a:t>
                      </a:r>
                      <a:r>
                        <a:rPr lang="en-US" sz="1100" baseline="0" smtClean="0">
                          <a:effectLst/>
                        </a:rPr>
                        <a:t> is used to get CPU DAI index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static int *snd_adsp_get_dai_id_from_substream(struct snd_pcm_substream *substream)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Pointer to PCM substream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DAI 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855640" y="3280094"/>
            <a:ext cx="3065324" cy="1440161"/>
            <a:chOff x="6609571" y="1435541"/>
            <a:chExt cx="3065324" cy="1440161"/>
          </a:xfrm>
        </p:grpSpPr>
        <p:sp>
          <p:nvSpPr>
            <p:cNvPr id="64" name="Oval 63"/>
            <p:cNvSpPr/>
            <p:nvPr/>
          </p:nvSpPr>
          <p:spPr>
            <a:xfrm>
              <a:off x="7100506" y="2587670"/>
              <a:ext cx="2080594" cy="28803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Return rtd-&gt;cpu_dai-&gt;id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65" idx="2"/>
              <a:endCxn id="64" idx="0"/>
            </p:cNvCxnSpPr>
            <p:nvPr/>
          </p:nvCxnSpPr>
          <p:spPr>
            <a:xfrm flipH="1">
              <a:off x="8140803" y="2316144"/>
              <a:ext cx="1430" cy="271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7565822" y="1435541"/>
              <a:ext cx="1149963" cy="23353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63" name="Straight Arrow Connector 62"/>
            <p:cNvCxnSpPr>
              <a:stCxn id="61" idx="4"/>
              <a:endCxn id="65" idx="0"/>
            </p:cNvCxnSpPr>
            <p:nvPr/>
          </p:nvCxnSpPr>
          <p:spPr>
            <a:xfrm>
              <a:off x="8140804" y="1669072"/>
              <a:ext cx="1429" cy="318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609571" y="1987088"/>
              <a:ext cx="3065324" cy="329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rtd = substream-&gt;private_data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snd_adsp_hrtimer_func()</a:t>
            </a:r>
            <a:endParaRPr lang="en-US" dirty="0" smtClean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24872"/>
              </p:ext>
            </p:extLst>
          </p:nvPr>
        </p:nvGraphicFramePr>
        <p:xfrm>
          <a:off x="424039" y="1435541"/>
          <a:ext cx="5671961" cy="1192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414"/>
                <a:gridCol w="2217612"/>
                <a:gridCol w="2338935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solidFill>
                            <a:schemeClr val="bg1"/>
                          </a:solidFill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snd_adsp_hrtimer_func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This callback is called to</a:t>
                      </a:r>
                      <a:r>
                        <a:rPr lang="en-US" sz="1100" baseline="0" smtClean="0">
                          <a:effectLst/>
                        </a:rPr>
                        <a:t> reset the high-resolution timer after it expires. It also update HW pointer for the next period to transfer.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static enum hrtimer_restart snd_adsp_hrtimer_func(struct hrtimer *hrt)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hrtimer *hrt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High-resolution timer</a:t>
                      </a:r>
                      <a:r>
                        <a:rPr lang="en-US" sz="1100" baseline="0" smtClean="0">
                          <a:effectLst/>
                        </a:rPr>
                        <a:t>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HRTIMER_RESTART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The timer will</a:t>
                      </a:r>
                      <a:r>
                        <a:rPr lang="en-US" sz="1100" baseline="0" smtClean="0">
                          <a:effectLst/>
                        </a:rPr>
                        <a:t> start after it expires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503468" y="1391887"/>
            <a:ext cx="2804382" cy="3683283"/>
            <a:chOff x="6023989" y="967102"/>
            <a:chExt cx="2804382" cy="3683283"/>
          </a:xfrm>
        </p:grpSpPr>
        <p:sp>
          <p:nvSpPr>
            <p:cNvPr id="54" name="Rectangle 53"/>
            <p:cNvSpPr/>
            <p:nvPr/>
          </p:nvSpPr>
          <p:spPr>
            <a:xfrm>
              <a:off x="6534796" y="3394431"/>
              <a:ext cx="1357834" cy="5440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Forward hrtimer by calling hrtime_forward_now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574220" y="2182107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167" name="Straight Arrow Connector 166"/>
            <p:cNvCxnSpPr>
              <a:stCxn id="139" idx="2"/>
              <a:endCxn id="54" idx="0"/>
            </p:cNvCxnSpPr>
            <p:nvPr/>
          </p:nvCxnSpPr>
          <p:spPr>
            <a:xfrm>
              <a:off x="7213712" y="3161241"/>
              <a:ext cx="1" cy="23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79" idx="3"/>
            </p:cNvCxnSpPr>
            <p:nvPr/>
          </p:nvCxnSpPr>
          <p:spPr>
            <a:xfrm flipH="1">
              <a:off x="7227948" y="2334149"/>
              <a:ext cx="1150907" cy="918216"/>
            </a:xfrm>
            <a:prstGeom prst="bentConnector3">
              <a:avLst>
                <a:gd name="adj1" fmla="val -198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285304" y="4262192"/>
              <a:ext cx="1853637" cy="3881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Return HRTIMER_RESTART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61" idx="4"/>
              <a:endCxn id="23" idx="0"/>
            </p:cNvCxnSpPr>
            <p:nvPr/>
          </p:nvCxnSpPr>
          <p:spPr>
            <a:xfrm flipH="1">
              <a:off x="7212121" y="1200633"/>
              <a:ext cx="1" cy="36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78"/>
            <p:cNvSpPr/>
            <p:nvPr/>
          </p:nvSpPr>
          <p:spPr>
            <a:xfrm>
              <a:off x="6048569" y="2120989"/>
              <a:ext cx="2330286" cy="426320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base-&gt;hw_idx != 0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79" idx="2"/>
              <a:endCxn id="139" idx="0"/>
            </p:cNvCxnSpPr>
            <p:nvPr/>
          </p:nvCxnSpPr>
          <p:spPr>
            <a:xfrm>
              <a:off x="7213712" y="2547309"/>
              <a:ext cx="0" cy="331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199477" y="2590817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6637140" y="967102"/>
              <a:ext cx="1149963" cy="23353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66" name="Straight Arrow Connector 65"/>
            <p:cNvCxnSpPr>
              <a:stCxn id="54" idx="2"/>
              <a:endCxn id="64" idx="0"/>
            </p:cNvCxnSpPr>
            <p:nvPr/>
          </p:nvCxnSpPr>
          <p:spPr>
            <a:xfrm flipH="1">
              <a:off x="7212123" y="3938456"/>
              <a:ext cx="1590" cy="323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6208180" y="2879079"/>
              <a:ext cx="2011064" cy="2821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snd_pcm_period_elapsed to update the PCM status for the next period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23989" y="1564007"/>
              <a:ext cx="2376264" cy="2821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base = snd_adsp_get_base_from_hrt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3" idx="2"/>
              <a:endCxn id="79" idx="0"/>
            </p:cNvCxnSpPr>
            <p:nvPr/>
          </p:nvCxnSpPr>
          <p:spPr>
            <a:xfrm>
              <a:off x="7212121" y="1846169"/>
              <a:ext cx="1591" cy="27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40842" y="2606892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smtClean="0"/>
              <a:t>[Note] HRTIMER_RESTART is the macro defined in </a:t>
            </a:r>
            <a:r>
              <a:rPr lang="en-US" sz="1100" smtClean="0">
                <a:hlinkClick r:id="rId2"/>
              </a:rPr>
              <a:t>https</a:t>
            </a:r>
            <a:r>
              <a:rPr lang="en-US" sz="1100">
                <a:hlinkClick r:id="rId2"/>
              </a:rPr>
              <a:t>://</a:t>
            </a:r>
            <a:r>
              <a:rPr lang="en-US" sz="1100" smtClean="0">
                <a:hlinkClick r:id="rId2"/>
              </a:rPr>
              <a:t>elixir.bootlin.com/linux/v4.17.1/source/include/linux/hrtimer.h#L61</a:t>
            </a:r>
            <a:endParaRPr lang="en-US" sz="1100" smtClean="0"/>
          </a:p>
          <a:p>
            <a:endParaRPr lang="en-US" sz="1100" smtClean="0"/>
          </a:p>
        </p:txBody>
      </p:sp>
    </p:spTree>
    <p:extLst>
      <p:ext uri="{BB962C8B-B14F-4D97-AF65-F5344CB8AC3E}">
        <p14:creationId xmlns:p14="http://schemas.microsoft.com/office/powerpoint/2010/main" val="41533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snd_adsp_playback_init</a:t>
            </a:r>
            <a:r>
              <a:rPr lang="en-US" dirty="0" smtClean="0"/>
              <a:t>()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50718"/>
              </p:ext>
            </p:extLst>
          </p:nvPr>
        </p:nvGraphicFramePr>
        <p:xfrm>
          <a:off x="424039" y="1435541"/>
          <a:ext cx="4816915" cy="3466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266"/>
                <a:gridCol w="1988391"/>
                <a:gridCol w="1881258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snd_adsp_playback_init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create and initialize playback. If Equalizer is used, Equalizer will be created. It also initializes high-resolution timer for updating status.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snd_adsp_playback_init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</a:t>
                      </a:r>
                      <a:r>
                        <a:rPr lang="en-US" sz="1100" dirty="0" smtClean="0">
                          <a:effectLst/>
                        </a:rPr>
                        <a:t> **</a:t>
                      </a:r>
                      <a:r>
                        <a:rPr lang="en-US" sz="1100" dirty="0" err="1" smtClean="0">
                          <a:effectLst/>
                        </a:rPr>
                        <a:t>playback_data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eqz_flag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</a:t>
                      </a:r>
                      <a:r>
                        <a:rPr lang="en-US" sz="1100" dirty="0" smtClean="0">
                          <a:effectLst/>
                        </a:rPr>
                        <a:t> **</a:t>
                      </a:r>
                      <a:r>
                        <a:rPr lang="en-US" sz="1100" dirty="0" err="1" smtClean="0">
                          <a:effectLst/>
                        </a:rPr>
                        <a:t>playback_data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of 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p</a:t>
                      </a: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layback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</a:rPr>
                        <a:t>int eqz_flag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Equalizer flag indicating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that equalizer is used or not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snd_pcm_substream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substream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memory for playback data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Cannot create Renderer/Equalizer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 component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04" name="Group 203"/>
          <p:cNvGrpSpPr/>
          <p:nvPr/>
        </p:nvGrpSpPr>
        <p:grpSpPr>
          <a:xfrm>
            <a:off x="5303912" y="188640"/>
            <a:ext cx="6133906" cy="6096216"/>
            <a:chOff x="5545769" y="189654"/>
            <a:chExt cx="6133906" cy="6096216"/>
          </a:xfrm>
        </p:grpSpPr>
        <p:sp>
          <p:nvSpPr>
            <p:cNvPr id="9" name="Oval 8"/>
            <p:cNvSpPr/>
            <p:nvPr/>
          </p:nvSpPr>
          <p:spPr>
            <a:xfrm>
              <a:off x="8642937" y="189654"/>
              <a:ext cx="1149963" cy="23353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11" name="Straight Arrow Connector 10"/>
            <p:cNvCxnSpPr>
              <a:stCxn id="9" idx="4"/>
              <a:endCxn id="34" idx="0"/>
            </p:cNvCxnSpPr>
            <p:nvPr/>
          </p:nvCxnSpPr>
          <p:spPr>
            <a:xfrm flipH="1">
              <a:off x="9213201" y="423185"/>
              <a:ext cx="4718" cy="118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0524719" y="823279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79" idx="3"/>
              <a:endCxn id="12" idx="2"/>
            </p:cNvCxnSpPr>
            <p:nvPr/>
          </p:nvCxnSpPr>
          <p:spPr>
            <a:xfrm>
              <a:off x="10101051" y="991574"/>
              <a:ext cx="423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413001" y="541946"/>
              <a:ext cx="3600400" cy="21259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</a:rPr>
                <a:t>Allocate </a:t>
              </a:r>
              <a:r>
                <a:rPr lang="en-US" sz="900" smtClean="0">
                  <a:solidFill>
                    <a:schemeClr val="dk1"/>
                  </a:solidFill>
                </a:rPr>
                <a:t>memory for playback data in kernel side using kmalloc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13001" y="1295072"/>
              <a:ext cx="3600400" cy="2513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Save playback data </a:t>
              </a:r>
              <a:r>
                <a:rPr lang="en-US" sz="900" smtClean="0"/>
                <a:t>to adsp_card’s playback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13001" y="1736709"/>
              <a:ext cx="3600400" cy="27573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Renderer, Equalizer, playback’s high-resolution timer not 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2" idx="2"/>
              <a:endCxn id="43" idx="0"/>
            </p:cNvCxnSpPr>
            <p:nvPr/>
          </p:nvCxnSpPr>
          <p:spPr>
            <a:xfrm>
              <a:off x="9213201" y="1546437"/>
              <a:ext cx="0" cy="190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2"/>
              <a:endCxn id="79" idx="0"/>
            </p:cNvCxnSpPr>
            <p:nvPr/>
          </p:nvCxnSpPr>
          <p:spPr>
            <a:xfrm>
              <a:off x="9213201" y="754539"/>
              <a:ext cx="1915" cy="108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7413001" y="2196121"/>
              <a:ext cx="3600400" cy="23705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Create and register Renderer by calling xf_adsp_renderer_create()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79" name="Flowchart: Decision 78"/>
            <p:cNvSpPr/>
            <p:nvPr/>
          </p:nvSpPr>
          <p:spPr>
            <a:xfrm>
              <a:off x="8329181" y="863024"/>
              <a:ext cx="1771870" cy="257100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79" idx="2"/>
              <a:endCxn id="42" idx="0"/>
            </p:cNvCxnSpPr>
            <p:nvPr/>
          </p:nvCxnSpPr>
          <p:spPr>
            <a:xfrm flipH="1">
              <a:off x="9213201" y="1120124"/>
              <a:ext cx="1915" cy="174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owchart: Decision 95"/>
            <p:cNvSpPr/>
            <p:nvPr/>
          </p:nvSpPr>
          <p:spPr>
            <a:xfrm>
              <a:off x="8325352" y="2852301"/>
              <a:ext cx="1771870" cy="308997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3" name="Straight Arrow Connector 112"/>
            <p:cNvCxnSpPr>
              <a:stCxn id="96" idx="1"/>
              <a:endCxn id="53" idx="3"/>
            </p:cNvCxnSpPr>
            <p:nvPr/>
          </p:nvCxnSpPr>
          <p:spPr>
            <a:xfrm flipH="1">
              <a:off x="7989266" y="3006800"/>
              <a:ext cx="336086" cy="3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52" idx="2"/>
              <a:endCxn id="96" idx="0"/>
            </p:cNvCxnSpPr>
            <p:nvPr/>
          </p:nvCxnSpPr>
          <p:spPr>
            <a:xfrm flipH="1">
              <a:off x="9211287" y="2433174"/>
              <a:ext cx="1914" cy="41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094866" y="2771729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0162791" y="799373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217919" y="1080645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38" name="Straight Arrow Connector 137"/>
            <p:cNvCxnSpPr>
              <a:stCxn id="43" idx="2"/>
              <a:endCxn id="52" idx="0"/>
            </p:cNvCxnSpPr>
            <p:nvPr/>
          </p:nvCxnSpPr>
          <p:spPr>
            <a:xfrm>
              <a:off x="9213201" y="2012446"/>
              <a:ext cx="0" cy="183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413001" y="5505277"/>
              <a:ext cx="3600400" cy="32679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Init high-resolution timer for updating HW status</a:t>
              </a:r>
            </a:p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playback’s high-resolution timer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768524" y="3895395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14" name="Elbow Connector 13"/>
            <p:cNvCxnSpPr>
              <a:stCxn id="83" idx="2"/>
            </p:cNvCxnSpPr>
            <p:nvPr/>
          </p:nvCxnSpPr>
          <p:spPr>
            <a:xfrm rot="16200000" flipH="1">
              <a:off x="7473867" y="3052791"/>
              <a:ext cx="1025386" cy="2438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3" idx="2"/>
              <a:endCxn id="94" idx="0"/>
            </p:cNvCxnSpPr>
            <p:nvPr/>
          </p:nvCxnSpPr>
          <p:spPr>
            <a:xfrm>
              <a:off x="9207456" y="5391835"/>
              <a:ext cx="5745" cy="11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10519873" y="2838504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96" idx="3"/>
              <a:endCxn id="81" idx="2"/>
            </p:cNvCxnSpPr>
            <p:nvPr/>
          </p:nvCxnSpPr>
          <p:spPr>
            <a:xfrm flipV="1">
              <a:off x="10097222" y="3006799"/>
              <a:ext cx="4226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187264" y="2783577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45769" y="2846457"/>
              <a:ext cx="2443497" cy="32851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Mark that Renderer is created and set target handle ID as Renderer ID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186950" y="5193708"/>
              <a:ext cx="2041011" cy="1981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Save substream data for Renderer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83" name="Flowchart: Decision 82"/>
            <p:cNvSpPr/>
            <p:nvPr/>
          </p:nvSpPr>
          <p:spPr>
            <a:xfrm>
              <a:off x="5881583" y="3361150"/>
              <a:ext cx="1771870" cy="397991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Equalizer is used?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53" idx="2"/>
              <a:endCxn id="83" idx="0"/>
            </p:cNvCxnSpPr>
            <p:nvPr/>
          </p:nvCxnSpPr>
          <p:spPr>
            <a:xfrm>
              <a:off x="6767518" y="3174970"/>
              <a:ext cx="0" cy="18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83" idx="3"/>
              <a:endCxn id="107" idx="1"/>
            </p:cNvCxnSpPr>
            <p:nvPr/>
          </p:nvCxnSpPr>
          <p:spPr>
            <a:xfrm flipV="1">
              <a:off x="7653453" y="3557085"/>
              <a:ext cx="504095" cy="3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7714016" y="3277413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57548" y="3373410"/>
              <a:ext cx="2115136" cy="36734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Create and register Equalizer by calling xf_adsp_equalizer_create()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85709" y="4400851"/>
              <a:ext cx="2443497" cy="30625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Mark that Equalizer is created and set target handle ID as Equalizer ID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09" name="Flowchart: Decision 108"/>
            <p:cNvSpPr/>
            <p:nvPr/>
          </p:nvSpPr>
          <p:spPr>
            <a:xfrm>
              <a:off x="8321523" y="3901582"/>
              <a:ext cx="1771870" cy="308997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1" name="Straight Arrow Connector 110"/>
            <p:cNvCxnSpPr>
              <a:stCxn id="109" idx="2"/>
              <a:endCxn id="108" idx="0"/>
            </p:cNvCxnSpPr>
            <p:nvPr/>
          </p:nvCxnSpPr>
          <p:spPr>
            <a:xfrm>
              <a:off x="9207458" y="4210579"/>
              <a:ext cx="0" cy="190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7" idx="2"/>
              <a:endCxn id="109" idx="0"/>
            </p:cNvCxnSpPr>
            <p:nvPr/>
          </p:nvCxnSpPr>
          <p:spPr>
            <a:xfrm flipH="1">
              <a:off x="9207458" y="3740759"/>
              <a:ext cx="7658" cy="160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369954" y="4158563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17" name="Straight Arrow Connector 116"/>
            <p:cNvCxnSpPr>
              <a:stCxn id="108" idx="2"/>
              <a:endCxn id="57" idx="0"/>
            </p:cNvCxnSpPr>
            <p:nvPr/>
          </p:nvCxnSpPr>
          <p:spPr>
            <a:xfrm flipH="1">
              <a:off x="9207457" y="4707103"/>
              <a:ext cx="1" cy="175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10529712" y="3895395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09" idx="3"/>
              <a:endCxn id="120" idx="2"/>
            </p:cNvCxnSpPr>
            <p:nvPr/>
          </p:nvCxnSpPr>
          <p:spPr>
            <a:xfrm>
              <a:off x="10093393" y="4056081"/>
              <a:ext cx="436319" cy="7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0183435" y="3832858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99" name="Oval 198"/>
            <p:cNvSpPr/>
            <p:nvPr/>
          </p:nvSpPr>
          <p:spPr>
            <a:xfrm>
              <a:off x="8622347" y="5949280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201" name="Straight Arrow Connector 200"/>
            <p:cNvCxnSpPr>
              <a:stCxn id="94" idx="2"/>
              <a:endCxn id="199" idx="0"/>
            </p:cNvCxnSpPr>
            <p:nvPr/>
          </p:nvCxnSpPr>
          <p:spPr>
            <a:xfrm flipH="1">
              <a:off x="9197329" y="5832072"/>
              <a:ext cx="15872" cy="11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8186951" y="4882139"/>
              <a:ext cx="2041011" cy="1981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Init lock by spin_lock_init call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7" idx="2"/>
              <a:endCxn id="73" idx="0"/>
            </p:cNvCxnSpPr>
            <p:nvPr/>
          </p:nvCxnSpPr>
          <p:spPr>
            <a:xfrm flipH="1">
              <a:off x="9207456" y="5080266"/>
              <a:ext cx="1" cy="11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8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343472" y="1566777"/>
            <a:ext cx="9000000" cy="82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Control </a:t>
            </a:r>
            <a:r>
              <a:rPr lang="de-DE" dirty="0" smtClean="0"/>
              <a:t>Interface</a:t>
            </a:r>
            <a:r>
              <a:rPr lang="de-DE" smtClean="0"/>
              <a:t>	84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Error code</a:t>
            </a:r>
            <a:r>
              <a:rPr lang="de-DE" smtClean="0"/>
              <a:t>	109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snd_adsp_record_init()</a:t>
            </a:r>
            <a:endParaRPr lang="en-US" dirty="0" smtClean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66719"/>
              </p:ext>
            </p:extLst>
          </p:nvPr>
        </p:nvGraphicFramePr>
        <p:xfrm>
          <a:off x="424039" y="1435541"/>
          <a:ext cx="4816915" cy="3466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266"/>
                <a:gridCol w="1988391"/>
                <a:gridCol w="1881258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snd_adsp_record_init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create and initialize capture. If Equalizer is used, Equalizer will be created. It also initializes high-resolution timer for updating status.</a:t>
                      </a:r>
                      <a:endParaRPr lang="en-US" sz="11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snd_adsp_record_init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</a:t>
                      </a:r>
                      <a:r>
                        <a:rPr lang="en-US" sz="1100" dirty="0" smtClean="0">
                          <a:effectLst/>
                        </a:rPr>
                        <a:t> **</a:t>
                      </a:r>
                      <a:r>
                        <a:rPr lang="en-US" sz="1100" dirty="0" err="1" smtClean="0">
                          <a:effectLst/>
                        </a:rPr>
                        <a:t>record_data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eqz_flag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</a:t>
                      </a:r>
                      <a:r>
                        <a:rPr lang="en-US" sz="1100" dirty="0" smtClean="0">
                          <a:effectLst/>
                        </a:rPr>
                        <a:t> **</a:t>
                      </a:r>
                      <a:r>
                        <a:rPr lang="en-US" sz="1100" dirty="0" err="1" smtClean="0">
                          <a:effectLst/>
                        </a:rPr>
                        <a:t>record_data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of 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capture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</a:rPr>
                        <a:t>int eqz_flag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Equalizer flag indicating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that equalizer is used or not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snd_pcm_substream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substream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memory for capture data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Cannot create Capture/Equalizer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 component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5447928" y="116632"/>
            <a:ext cx="6128913" cy="6096216"/>
            <a:chOff x="5545769" y="189654"/>
            <a:chExt cx="6128913" cy="6096216"/>
          </a:xfrm>
        </p:grpSpPr>
        <p:sp>
          <p:nvSpPr>
            <p:cNvPr id="55" name="Oval 54"/>
            <p:cNvSpPr/>
            <p:nvPr/>
          </p:nvSpPr>
          <p:spPr>
            <a:xfrm>
              <a:off x="8642937" y="189654"/>
              <a:ext cx="1149963" cy="23353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56" name="Straight Arrow Connector 55"/>
            <p:cNvCxnSpPr>
              <a:stCxn id="55" idx="4"/>
              <a:endCxn id="59" idx="0"/>
            </p:cNvCxnSpPr>
            <p:nvPr/>
          </p:nvCxnSpPr>
          <p:spPr>
            <a:xfrm>
              <a:off x="9217919" y="423185"/>
              <a:ext cx="258" cy="12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524719" y="823279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65" idx="3"/>
              <a:endCxn id="57" idx="2"/>
            </p:cNvCxnSpPr>
            <p:nvPr/>
          </p:nvCxnSpPr>
          <p:spPr>
            <a:xfrm>
              <a:off x="10101051" y="991574"/>
              <a:ext cx="423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850025" y="548680"/>
              <a:ext cx="2736304" cy="21259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</a:rPr>
                <a:t>Allocate </a:t>
              </a:r>
              <a:r>
                <a:rPr lang="en-US" sz="900" smtClean="0">
                  <a:solidFill>
                    <a:schemeClr val="dk1"/>
                  </a:solidFill>
                </a:rPr>
                <a:t>memory for capture data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50025" y="1295072"/>
              <a:ext cx="2736304" cy="2513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Save capture data </a:t>
              </a:r>
              <a:r>
                <a:rPr lang="en-US" sz="900" smtClean="0"/>
                <a:t>to adsp_card’s capture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50025" y="1711334"/>
              <a:ext cx="2736304" cy="36734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Capture, Equalizer, record’s high resolution timer not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0" idx="2"/>
              <a:endCxn id="61" idx="0"/>
            </p:cNvCxnSpPr>
            <p:nvPr/>
          </p:nvCxnSpPr>
          <p:spPr>
            <a:xfrm>
              <a:off x="9218177" y="1546437"/>
              <a:ext cx="0" cy="164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2"/>
              <a:endCxn id="65" idx="0"/>
            </p:cNvCxnSpPr>
            <p:nvPr/>
          </p:nvCxnSpPr>
          <p:spPr>
            <a:xfrm flipH="1">
              <a:off x="9215116" y="761273"/>
              <a:ext cx="3061" cy="101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850025" y="2302289"/>
              <a:ext cx="2736304" cy="36734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Create and register Capture by calling xf_adsp_capture_create()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65" name="Flowchart: Decision 64"/>
            <p:cNvSpPr/>
            <p:nvPr/>
          </p:nvSpPr>
          <p:spPr>
            <a:xfrm>
              <a:off x="8329181" y="863024"/>
              <a:ext cx="1771870" cy="257100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5" idx="2"/>
              <a:endCxn id="60" idx="0"/>
            </p:cNvCxnSpPr>
            <p:nvPr/>
          </p:nvCxnSpPr>
          <p:spPr>
            <a:xfrm>
              <a:off x="9215116" y="1120124"/>
              <a:ext cx="3061" cy="174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/>
            <p:cNvSpPr/>
            <p:nvPr/>
          </p:nvSpPr>
          <p:spPr>
            <a:xfrm>
              <a:off x="8325352" y="2852301"/>
              <a:ext cx="1771870" cy="308997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1"/>
              <a:endCxn id="87" idx="3"/>
            </p:cNvCxnSpPr>
            <p:nvPr/>
          </p:nvCxnSpPr>
          <p:spPr>
            <a:xfrm flipH="1">
              <a:off x="7989266" y="3006800"/>
              <a:ext cx="336086" cy="3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4" idx="2"/>
              <a:endCxn id="67" idx="0"/>
            </p:cNvCxnSpPr>
            <p:nvPr/>
          </p:nvCxnSpPr>
          <p:spPr>
            <a:xfrm flipH="1">
              <a:off x="9211287" y="2669638"/>
              <a:ext cx="6890" cy="182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094866" y="2771729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162791" y="799373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17919" y="1080645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74" name="Straight Arrow Connector 73"/>
            <p:cNvCxnSpPr>
              <a:stCxn id="61" idx="2"/>
              <a:endCxn id="64" idx="0"/>
            </p:cNvCxnSpPr>
            <p:nvPr/>
          </p:nvCxnSpPr>
          <p:spPr>
            <a:xfrm>
              <a:off x="9218177" y="2078683"/>
              <a:ext cx="0" cy="223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7850025" y="5505277"/>
              <a:ext cx="2736303" cy="32679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Init high-resolution timer for updating HW status</a:t>
              </a:r>
            </a:p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record’s high resolution timer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68524" y="3895395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77" name="Elbow Connector 76"/>
            <p:cNvCxnSpPr>
              <a:stCxn id="89" idx="2"/>
            </p:cNvCxnSpPr>
            <p:nvPr/>
          </p:nvCxnSpPr>
          <p:spPr>
            <a:xfrm rot="16200000" flipH="1">
              <a:off x="7473867" y="3052791"/>
              <a:ext cx="1025386" cy="2438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8" idx="2"/>
              <a:endCxn id="75" idx="0"/>
            </p:cNvCxnSpPr>
            <p:nvPr/>
          </p:nvCxnSpPr>
          <p:spPr>
            <a:xfrm>
              <a:off x="9207456" y="5391835"/>
              <a:ext cx="10721" cy="11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10519873" y="2838504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67" idx="3"/>
              <a:endCxn id="80" idx="2"/>
            </p:cNvCxnSpPr>
            <p:nvPr/>
          </p:nvCxnSpPr>
          <p:spPr>
            <a:xfrm flipV="1">
              <a:off x="10097222" y="3006799"/>
              <a:ext cx="4226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87264" y="2783577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545769" y="2846457"/>
              <a:ext cx="2443497" cy="32851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Mark that Capture is created and set target handle ID as Capture ID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186950" y="5193708"/>
              <a:ext cx="2041011" cy="1981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Save substream data for Capture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5881583" y="3361150"/>
              <a:ext cx="1771870" cy="397991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Equalizer is used?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87" idx="2"/>
              <a:endCxn id="89" idx="0"/>
            </p:cNvCxnSpPr>
            <p:nvPr/>
          </p:nvCxnSpPr>
          <p:spPr>
            <a:xfrm>
              <a:off x="6767518" y="3174970"/>
              <a:ext cx="0" cy="18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9" idx="3"/>
              <a:endCxn id="95" idx="1"/>
            </p:cNvCxnSpPr>
            <p:nvPr/>
          </p:nvCxnSpPr>
          <p:spPr>
            <a:xfrm flipV="1">
              <a:off x="7653453" y="3557085"/>
              <a:ext cx="504095" cy="3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714016" y="3277413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157548" y="3373410"/>
              <a:ext cx="2115136" cy="36734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Create and register Equalizer by calling xf_adsp_equalizer_create()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985709" y="4400851"/>
              <a:ext cx="2451154" cy="30625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Mark that Equalizer is created and set target handle ID as Equalizer ID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98" name="Flowchart: Decision 97"/>
            <p:cNvSpPr/>
            <p:nvPr/>
          </p:nvSpPr>
          <p:spPr>
            <a:xfrm>
              <a:off x="8321523" y="3901582"/>
              <a:ext cx="1771870" cy="308997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8" idx="2"/>
              <a:endCxn id="97" idx="0"/>
            </p:cNvCxnSpPr>
            <p:nvPr/>
          </p:nvCxnSpPr>
          <p:spPr>
            <a:xfrm>
              <a:off x="9207458" y="4210579"/>
              <a:ext cx="3828" cy="190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5" idx="2"/>
              <a:endCxn id="98" idx="0"/>
            </p:cNvCxnSpPr>
            <p:nvPr/>
          </p:nvCxnSpPr>
          <p:spPr>
            <a:xfrm flipH="1">
              <a:off x="9207458" y="3740759"/>
              <a:ext cx="7658" cy="160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369954" y="4158563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02" name="Straight Arrow Connector 101"/>
            <p:cNvCxnSpPr>
              <a:stCxn id="97" idx="2"/>
              <a:endCxn id="114" idx="0"/>
            </p:cNvCxnSpPr>
            <p:nvPr/>
          </p:nvCxnSpPr>
          <p:spPr>
            <a:xfrm>
              <a:off x="9211286" y="4707103"/>
              <a:ext cx="6891" cy="175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10521388" y="3887785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98" idx="3"/>
              <a:endCxn id="103" idx="2"/>
            </p:cNvCxnSpPr>
            <p:nvPr/>
          </p:nvCxnSpPr>
          <p:spPr>
            <a:xfrm flipV="1">
              <a:off x="10093393" y="4056080"/>
              <a:ext cx="4279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0183435" y="3832858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8622347" y="5949280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75" idx="2"/>
              <a:endCxn id="106" idx="0"/>
            </p:cNvCxnSpPr>
            <p:nvPr/>
          </p:nvCxnSpPr>
          <p:spPr>
            <a:xfrm flipH="1">
              <a:off x="9197329" y="5832072"/>
              <a:ext cx="20848" cy="11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850025" y="4882139"/>
              <a:ext cx="2736304" cy="1981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Init lock by spin_lock_init call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8" name="Straight Arrow Connector 117"/>
            <p:cNvCxnSpPr>
              <a:stCxn id="114" idx="2"/>
              <a:endCxn id="88" idx="0"/>
            </p:cNvCxnSpPr>
            <p:nvPr/>
          </p:nvCxnSpPr>
          <p:spPr>
            <a:xfrm flipH="1">
              <a:off x="9207456" y="5080266"/>
              <a:ext cx="10721" cy="11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1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snd_adsp_tdm_playback_init</a:t>
            </a:r>
            <a:r>
              <a:rPr lang="en-US" dirty="0" smtClean="0"/>
              <a:t>()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5974"/>
              </p:ext>
            </p:extLst>
          </p:nvPr>
        </p:nvGraphicFramePr>
        <p:xfrm>
          <a:off x="424039" y="1435541"/>
          <a:ext cx="5959993" cy="2538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057"/>
                <a:gridCol w="2699704"/>
                <a:gridCol w="2088232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snd_adsp_tdm_playback_init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create and initialize TDM playback. It also initializes high-resolution timer for updating status.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snd_adsp_tdm_playback_init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</a:t>
                      </a:r>
                      <a:r>
                        <a:rPr lang="en-US" sz="1100" dirty="0" smtClean="0">
                          <a:effectLst/>
                        </a:rPr>
                        <a:t> **</a:t>
                      </a:r>
                      <a:r>
                        <a:rPr lang="en-US" sz="1100" dirty="0" err="1" smtClean="0">
                          <a:effectLst/>
                        </a:rPr>
                        <a:t>tdm_playback_data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</a:t>
                      </a:r>
                      <a:r>
                        <a:rPr lang="en-US" sz="1100" dirty="0" smtClean="0">
                          <a:effectLst/>
                        </a:rPr>
                        <a:t> **</a:t>
                      </a:r>
                      <a:r>
                        <a:rPr lang="en-US" sz="1100" dirty="0" err="1" smtClean="0">
                          <a:effectLst/>
                        </a:rPr>
                        <a:t>tdm_playback_data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of 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TDM p</a:t>
                      </a: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layback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snd_pcm_substream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substream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memory for TDM playback data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Cannot create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 TDM Renderer component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7452305" y="500142"/>
            <a:ext cx="3685837" cy="5769791"/>
            <a:chOff x="7452305" y="500142"/>
            <a:chExt cx="3685837" cy="5769791"/>
          </a:xfrm>
        </p:grpSpPr>
        <p:sp>
          <p:nvSpPr>
            <p:cNvPr id="9" name="Oval 8"/>
            <p:cNvSpPr/>
            <p:nvPr/>
          </p:nvSpPr>
          <p:spPr>
            <a:xfrm>
              <a:off x="8103593" y="500142"/>
              <a:ext cx="1149963" cy="23353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11" name="Straight Arrow Connector 10"/>
            <p:cNvCxnSpPr>
              <a:stCxn id="9" idx="4"/>
              <a:endCxn id="34" idx="0"/>
            </p:cNvCxnSpPr>
            <p:nvPr/>
          </p:nvCxnSpPr>
          <p:spPr>
            <a:xfrm>
              <a:off x="8678575" y="733673"/>
              <a:ext cx="1" cy="24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988179" y="1562015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79" idx="3"/>
              <a:endCxn id="12" idx="2"/>
            </p:cNvCxnSpPr>
            <p:nvPr/>
          </p:nvCxnSpPr>
          <p:spPr>
            <a:xfrm>
              <a:off x="9564511" y="1730310"/>
              <a:ext cx="423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456827" y="977386"/>
              <a:ext cx="2443497" cy="32089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</a:rPr>
                <a:t>Allocate </a:t>
              </a:r>
              <a:r>
                <a:rPr lang="en-US" sz="900" smtClean="0">
                  <a:solidFill>
                    <a:schemeClr val="dk1"/>
                  </a:solidFill>
                </a:rPr>
                <a:t>memory for TDM playback data in kernel side using kmalloc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56827" y="2033808"/>
              <a:ext cx="2443497" cy="3406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Save </a:t>
              </a:r>
              <a:r>
                <a:rPr lang="en-US" sz="900" smtClean="0"/>
                <a:t>TDM </a:t>
              </a:r>
              <a:r>
                <a:rPr lang="en-US" sz="900" smtClean="0">
                  <a:solidFill>
                    <a:schemeClr val="dk1"/>
                  </a:solidFill>
                </a:rPr>
                <a:t>playback data </a:t>
              </a:r>
              <a:r>
                <a:rPr lang="en-US" sz="900" smtClean="0"/>
                <a:t>to adsp_card’s TDM playback data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56827" y="2542733"/>
              <a:ext cx="2443497" cy="27468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TDM Renderer and its high-resolution timer not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2" idx="2"/>
              <a:endCxn id="43" idx="0"/>
            </p:cNvCxnSpPr>
            <p:nvPr/>
          </p:nvCxnSpPr>
          <p:spPr>
            <a:xfrm>
              <a:off x="8678576" y="2374438"/>
              <a:ext cx="0" cy="168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2"/>
              <a:endCxn id="79" idx="0"/>
            </p:cNvCxnSpPr>
            <p:nvPr/>
          </p:nvCxnSpPr>
          <p:spPr>
            <a:xfrm>
              <a:off x="8678576" y="1298283"/>
              <a:ext cx="0" cy="303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7456827" y="3041025"/>
              <a:ext cx="2443497" cy="36734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</a:rPr>
                <a:t>Create and register TDM Renderer by calling </a:t>
              </a:r>
              <a:r>
                <a:rPr lang="en-US" sz="900" dirty="0" err="1" smtClean="0">
                  <a:solidFill>
                    <a:schemeClr val="dk1"/>
                  </a:solidFill>
                </a:rPr>
                <a:t>xf_adsp_tdm_renderer_create</a:t>
              </a:r>
              <a:r>
                <a:rPr lang="en-US" sz="900" dirty="0" smtClean="0">
                  <a:solidFill>
                    <a:schemeClr val="dk1"/>
                  </a:solidFill>
                </a:rPr>
                <a:t>()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79" name="Flowchart: Decision 78"/>
            <p:cNvSpPr/>
            <p:nvPr/>
          </p:nvSpPr>
          <p:spPr>
            <a:xfrm>
              <a:off x="7792641" y="1601760"/>
              <a:ext cx="1771870" cy="257100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79" idx="2"/>
              <a:endCxn id="42" idx="0"/>
            </p:cNvCxnSpPr>
            <p:nvPr/>
          </p:nvCxnSpPr>
          <p:spPr>
            <a:xfrm>
              <a:off x="8678576" y="1858860"/>
              <a:ext cx="0" cy="174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owchart: Decision 95"/>
            <p:cNvSpPr/>
            <p:nvPr/>
          </p:nvSpPr>
          <p:spPr>
            <a:xfrm>
              <a:off x="7788812" y="3591037"/>
              <a:ext cx="1771870" cy="308997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52" idx="2"/>
              <a:endCxn id="96" idx="0"/>
            </p:cNvCxnSpPr>
            <p:nvPr/>
          </p:nvCxnSpPr>
          <p:spPr>
            <a:xfrm flipH="1">
              <a:off x="8674747" y="3408374"/>
              <a:ext cx="3829" cy="182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9626251" y="1538109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681379" y="1819381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38" name="Straight Arrow Connector 137"/>
            <p:cNvCxnSpPr>
              <a:stCxn id="43" idx="2"/>
              <a:endCxn id="52" idx="0"/>
            </p:cNvCxnSpPr>
            <p:nvPr/>
          </p:nvCxnSpPr>
          <p:spPr>
            <a:xfrm>
              <a:off x="8678576" y="2817419"/>
              <a:ext cx="0" cy="223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452305" y="5296460"/>
              <a:ext cx="2443496" cy="5347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Init high-resolution timer for updating HW status</a:t>
              </a:r>
            </a:p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TDM playback’s high-resolution timer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73" idx="2"/>
              <a:endCxn id="94" idx="0"/>
            </p:cNvCxnSpPr>
            <p:nvPr/>
          </p:nvCxnSpPr>
          <p:spPr>
            <a:xfrm>
              <a:off x="8674053" y="5183018"/>
              <a:ext cx="0" cy="11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9983333" y="3577240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96" idx="3"/>
              <a:endCxn id="81" idx="2"/>
            </p:cNvCxnSpPr>
            <p:nvPr/>
          </p:nvCxnSpPr>
          <p:spPr>
            <a:xfrm flipV="1">
              <a:off x="9560682" y="3745535"/>
              <a:ext cx="4226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650724" y="3522313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52305" y="4893909"/>
              <a:ext cx="2443496" cy="2891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Save substream data for TDM Renderer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674747" y="3898060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17" name="Straight Arrow Connector 116"/>
            <p:cNvCxnSpPr>
              <a:stCxn id="96" idx="2"/>
              <a:endCxn id="39" idx="0"/>
            </p:cNvCxnSpPr>
            <p:nvPr/>
          </p:nvCxnSpPr>
          <p:spPr>
            <a:xfrm flipH="1">
              <a:off x="8674054" y="3900034"/>
              <a:ext cx="693" cy="176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8091746" y="6046327"/>
              <a:ext cx="1149963" cy="22360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201" name="Straight Arrow Connector 200"/>
            <p:cNvCxnSpPr>
              <a:stCxn id="94" idx="2"/>
              <a:endCxn id="199" idx="0"/>
            </p:cNvCxnSpPr>
            <p:nvPr/>
          </p:nvCxnSpPr>
          <p:spPr>
            <a:xfrm flipH="1">
              <a:off x="8666728" y="5831224"/>
              <a:ext cx="7325" cy="215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452305" y="4554118"/>
              <a:ext cx="2443496" cy="1981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Init lock by spin_lock_init call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7" idx="2"/>
              <a:endCxn id="73" idx="0"/>
            </p:cNvCxnSpPr>
            <p:nvPr/>
          </p:nvCxnSpPr>
          <p:spPr>
            <a:xfrm>
              <a:off x="8674053" y="4752245"/>
              <a:ext cx="0" cy="14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452305" y="4076770"/>
              <a:ext cx="2443497" cy="27468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TDM Renderer </a:t>
              </a:r>
              <a:r>
                <a:rPr lang="en-US" sz="900" smtClean="0"/>
                <a:t>is</a:t>
              </a:r>
              <a:r>
                <a:rPr lang="en-US" sz="900" smtClean="0">
                  <a:solidFill>
                    <a:schemeClr val="dk1"/>
                  </a:solidFill>
                </a:rPr>
                <a:t>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9" idx="2"/>
              <a:endCxn id="57" idx="0"/>
            </p:cNvCxnSpPr>
            <p:nvPr/>
          </p:nvCxnSpPr>
          <p:spPr>
            <a:xfrm flipH="1">
              <a:off x="8674053" y="4351456"/>
              <a:ext cx="1" cy="202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3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snd_adsp_tdm_record_init</a:t>
            </a:r>
            <a:r>
              <a:rPr lang="en-US" dirty="0" smtClean="0"/>
              <a:t>()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76237"/>
              </p:ext>
            </p:extLst>
          </p:nvPr>
        </p:nvGraphicFramePr>
        <p:xfrm>
          <a:off x="424039" y="1435541"/>
          <a:ext cx="5959993" cy="2538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057"/>
                <a:gridCol w="2699704"/>
                <a:gridCol w="2088232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snd_adsp_tdm_record_init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create and initialize TDM record. It also initializes high-resolution timer for updating status.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snd_adsp_tdm_record_init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</a:t>
                      </a:r>
                      <a:r>
                        <a:rPr lang="en-US" sz="1100" dirty="0" smtClean="0">
                          <a:effectLst/>
                        </a:rPr>
                        <a:t> **</a:t>
                      </a:r>
                      <a:r>
                        <a:rPr lang="en-US" sz="1100" dirty="0" err="1" smtClean="0">
                          <a:effectLst/>
                        </a:rPr>
                        <a:t>tdm_record_data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</a:t>
                      </a:r>
                      <a:r>
                        <a:rPr lang="en-US" sz="1100" dirty="0" smtClean="0">
                          <a:effectLst/>
                        </a:rPr>
                        <a:t> **</a:t>
                      </a:r>
                      <a:r>
                        <a:rPr lang="en-US" sz="1100" dirty="0" err="1" smtClean="0">
                          <a:effectLst/>
                        </a:rPr>
                        <a:t>tdm_record_data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of 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TDM record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snd_pcm_substream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substream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memory for TDM record data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Cannot create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 TDM Capture component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7465456" y="538987"/>
            <a:ext cx="3681316" cy="5746366"/>
            <a:chOff x="7465456" y="538987"/>
            <a:chExt cx="3681316" cy="5746366"/>
          </a:xfrm>
        </p:grpSpPr>
        <p:sp>
          <p:nvSpPr>
            <p:cNvPr id="9" name="Oval 8"/>
            <p:cNvSpPr/>
            <p:nvPr/>
          </p:nvSpPr>
          <p:spPr>
            <a:xfrm>
              <a:off x="8112223" y="538987"/>
              <a:ext cx="1149963" cy="23353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11" name="Straight Arrow Connector 10"/>
            <p:cNvCxnSpPr>
              <a:stCxn id="9" idx="4"/>
              <a:endCxn id="34" idx="0"/>
            </p:cNvCxnSpPr>
            <p:nvPr/>
          </p:nvCxnSpPr>
          <p:spPr>
            <a:xfrm>
              <a:off x="8687205" y="772518"/>
              <a:ext cx="1" cy="24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996809" y="1600860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79" idx="3"/>
              <a:endCxn id="12" idx="2"/>
            </p:cNvCxnSpPr>
            <p:nvPr/>
          </p:nvCxnSpPr>
          <p:spPr>
            <a:xfrm>
              <a:off x="9573141" y="1769155"/>
              <a:ext cx="423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465457" y="1016231"/>
              <a:ext cx="2443497" cy="32089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</a:rPr>
                <a:t>Allocate </a:t>
              </a:r>
              <a:r>
                <a:rPr lang="en-US" sz="900" smtClean="0">
                  <a:solidFill>
                    <a:schemeClr val="dk1"/>
                  </a:solidFill>
                </a:rPr>
                <a:t>memory for TDM record data in kernel side using kmalloc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65457" y="2072653"/>
              <a:ext cx="2443497" cy="3406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Save </a:t>
              </a:r>
              <a:r>
                <a:rPr lang="en-US" sz="900" smtClean="0"/>
                <a:t>TDM record</a:t>
              </a:r>
              <a:r>
                <a:rPr lang="en-US" sz="900" smtClean="0">
                  <a:solidFill>
                    <a:schemeClr val="dk1"/>
                  </a:solidFill>
                </a:rPr>
                <a:t> data </a:t>
              </a:r>
              <a:r>
                <a:rPr lang="en-US" sz="900" smtClean="0"/>
                <a:t>to adsp_card’s TDM record data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65457" y="2581578"/>
              <a:ext cx="2443497" cy="27468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TDM Capture and its high-resolution timer not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2" idx="2"/>
              <a:endCxn id="43" idx="0"/>
            </p:cNvCxnSpPr>
            <p:nvPr/>
          </p:nvCxnSpPr>
          <p:spPr>
            <a:xfrm>
              <a:off x="8687206" y="2413283"/>
              <a:ext cx="0" cy="168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2"/>
              <a:endCxn id="79" idx="0"/>
            </p:cNvCxnSpPr>
            <p:nvPr/>
          </p:nvCxnSpPr>
          <p:spPr>
            <a:xfrm>
              <a:off x="8687206" y="1337128"/>
              <a:ext cx="0" cy="303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7465457" y="3079870"/>
              <a:ext cx="2443497" cy="36734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</a:rPr>
                <a:t>Create and register TDM Capture by calling </a:t>
              </a:r>
              <a:r>
                <a:rPr lang="en-US" sz="900" dirty="0" err="1" smtClean="0">
                  <a:solidFill>
                    <a:schemeClr val="dk1"/>
                  </a:solidFill>
                </a:rPr>
                <a:t>xf_adsp_tdm_capture_create</a:t>
              </a:r>
              <a:r>
                <a:rPr lang="en-US" sz="900" dirty="0" smtClean="0">
                  <a:solidFill>
                    <a:schemeClr val="dk1"/>
                  </a:solidFill>
                </a:rPr>
                <a:t>()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79" name="Flowchart: Decision 78"/>
            <p:cNvSpPr/>
            <p:nvPr/>
          </p:nvSpPr>
          <p:spPr>
            <a:xfrm>
              <a:off x="7801271" y="1640605"/>
              <a:ext cx="1771870" cy="257100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79" idx="2"/>
              <a:endCxn id="42" idx="0"/>
            </p:cNvCxnSpPr>
            <p:nvPr/>
          </p:nvCxnSpPr>
          <p:spPr>
            <a:xfrm>
              <a:off x="8687206" y="1897705"/>
              <a:ext cx="0" cy="174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owchart: Decision 95"/>
            <p:cNvSpPr/>
            <p:nvPr/>
          </p:nvSpPr>
          <p:spPr>
            <a:xfrm>
              <a:off x="7797442" y="3629882"/>
              <a:ext cx="1771870" cy="308997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No error?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52" idx="2"/>
              <a:endCxn id="96" idx="0"/>
            </p:cNvCxnSpPr>
            <p:nvPr/>
          </p:nvCxnSpPr>
          <p:spPr>
            <a:xfrm flipH="1">
              <a:off x="8683377" y="3447219"/>
              <a:ext cx="3829" cy="182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9634881" y="1576954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690009" y="1858226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38" name="Straight Arrow Connector 137"/>
            <p:cNvCxnSpPr>
              <a:stCxn id="43" idx="2"/>
              <a:endCxn id="52" idx="0"/>
            </p:cNvCxnSpPr>
            <p:nvPr/>
          </p:nvCxnSpPr>
          <p:spPr>
            <a:xfrm>
              <a:off x="8687206" y="2856264"/>
              <a:ext cx="0" cy="223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465456" y="5326331"/>
              <a:ext cx="2443497" cy="56079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Init high-resolution timer for updating HW status</a:t>
              </a:r>
            </a:p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TDM record’s high resolution timer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73" idx="2"/>
              <a:endCxn id="94" idx="0"/>
            </p:cNvCxnSpPr>
            <p:nvPr/>
          </p:nvCxnSpPr>
          <p:spPr>
            <a:xfrm flipH="1">
              <a:off x="8687205" y="5212889"/>
              <a:ext cx="1" cy="11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9991963" y="3616085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 smtClean="0"/>
                <a:t>-EINVAL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96" idx="3"/>
              <a:endCxn id="81" idx="2"/>
            </p:cNvCxnSpPr>
            <p:nvPr/>
          </p:nvCxnSpPr>
          <p:spPr>
            <a:xfrm flipV="1">
              <a:off x="9569312" y="3784380"/>
              <a:ext cx="4226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659354" y="3561158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65458" y="5014762"/>
              <a:ext cx="2443496" cy="1981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Save substream data for TDM Capture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689793" y="3903861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17" name="Straight Arrow Connector 116"/>
            <p:cNvCxnSpPr>
              <a:stCxn id="96" idx="2"/>
              <a:endCxn id="38" idx="0"/>
            </p:cNvCxnSpPr>
            <p:nvPr/>
          </p:nvCxnSpPr>
          <p:spPr>
            <a:xfrm>
              <a:off x="8683377" y="3938879"/>
              <a:ext cx="3828" cy="22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8112223" y="6030831"/>
              <a:ext cx="1149963" cy="2545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201" name="Straight Arrow Connector 200"/>
            <p:cNvCxnSpPr>
              <a:stCxn id="94" idx="2"/>
              <a:endCxn id="199" idx="0"/>
            </p:cNvCxnSpPr>
            <p:nvPr/>
          </p:nvCxnSpPr>
          <p:spPr>
            <a:xfrm>
              <a:off x="8687205" y="5887129"/>
              <a:ext cx="0" cy="14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465457" y="4648266"/>
              <a:ext cx="2443497" cy="1981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Init lock by spin_lock_init call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7" idx="2"/>
              <a:endCxn id="73" idx="0"/>
            </p:cNvCxnSpPr>
            <p:nvPr/>
          </p:nvCxnSpPr>
          <p:spPr>
            <a:xfrm>
              <a:off x="8687206" y="4846393"/>
              <a:ext cx="0" cy="168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465456" y="4165719"/>
              <a:ext cx="2443497" cy="27468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Mark TDM Capture </a:t>
              </a:r>
              <a:r>
                <a:rPr lang="en-US" sz="900" smtClean="0"/>
                <a:t>is</a:t>
              </a:r>
              <a:r>
                <a:rPr lang="en-US" sz="900" smtClean="0">
                  <a:solidFill>
                    <a:schemeClr val="dk1"/>
                  </a:solidFill>
                </a:rPr>
                <a:t>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8" idx="2"/>
              <a:endCxn id="57" idx="0"/>
            </p:cNvCxnSpPr>
            <p:nvPr/>
          </p:nvCxnSpPr>
          <p:spPr>
            <a:xfrm>
              <a:off x="8687205" y="4440405"/>
              <a:ext cx="1" cy="207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snd_adsp_playback_prepare</a:t>
            </a:r>
            <a:r>
              <a:rPr lang="en-US" dirty="0" smtClean="0"/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8717417" y="184822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11" name="Straight Arrow Connector 10"/>
          <p:cNvCxnSpPr>
            <a:stCxn id="9" idx="4"/>
            <a:endCxn id="49" idx="0"/>
          </p:cNvCxnSpPr>
          <p:nvPr/>
        </p:nvCxnSpPr>
        <p:spPr>
          <a:xfrm flipH="1">
            <a:off x="9292398" y="561641"/>
            <a:ext cx="1" cy="14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18328" y="5933565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/>
          <p:cNvCxnSpPr>
            <a:stCxn id="79" idx="1"/>
            <a:endCxn id="12" idx="6"/>
          </p:cNvCxnSpPr>
          <p:nvPr/>
        </p:nvCxnSpPr>
        <p:spPr>
          <a:xfrm flipH="1" flipV="1">
            <a:off x="7668291" y="6101860"/>
            <a:ext cx="738172" cy="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08122" y="1075040"/>
            <a:ext cx="4968552" cy="2952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runtime’s parameters: frequency sampling, channel, PCM width, frame size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34" idx="2"/>
            <a:endCxn id="32" idx="0"/>
          </p:cNvCxnSpPr>
          <p:nvPr/>
        </p:nvCxnSpPr>
        <p:spPr>
          <a:xfrm>
            <a:off x="9292398" y="1370298"/>
            <a:ext cx="0" cy="12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8406463" y="5914073"/>
            <a:ext cx="1771870" cy="382269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61" idx="2"/>
            <a:endCxn id="79" idx="0"/>
          </p:cNvCxnSpPr>
          <p:nvPr/>
        </p:nvCxnSpPr>
        <p:spPr>
          <a:xfrm>
            <a:off x="9292398" y="5712299"/>
            <a:ext cx="0" cy="20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355360" y="3443049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08122" y="1495040"/>
            <a:ext cx="4968552" cy="3162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number of bytes in a period: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base-&gt;period_bytes = snd_pcm_lib_period_bytes(substream)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8122" y="2596025"/>
            <a:ext cx="4968552" cy="3276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Save indirect PCM information: HW buffer size, SW buffer size, HW queue size to base data of substream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/>
          <p:cNvCxnSpPr>
            <a:stCxn id="32" idx="2"/>
            <a:endCxn id="65" idx="0"/>
          </p:cNvCxnSpPr>
          <p:nvPr/>
        </p:nvCxnSpPr>
        <p:spPr>
          <a:xfrm>
            <a:off x="9292398" y="1811284"/>
            <a:ext cx="0" cy="16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960250" y="3110115"/>
            <a:ext cx="2664296" cy="376335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Renderer is not ready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37" idx="2"/>
            <a:endCxn id="46" idx="0"/>
          </p:cNvCxnSpPr>
          <p:nvPr/>
        </p:nvCxnSpPr>
        <p:spPr>
          <a:xfrm>
            <a:off x="9292398" y="2923703"/>
            <a:ext cx="0" cy="1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56148" y="3634750"/>
            <a:ext cx="5272500" cy="4987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Prepare </a:t>
            </a:r>
            <a:r>
              <a:rPr lang="en-US" sz="900" smtClean="0">
                <a:solidFill>
                  <a:schemeClr val="dk1"/>
                </a:solidFill>
              </a:rPr>
              <a:t>parameters: input frequency sampling, channel, PCM width, frame size, mix control flag</a:t>
            </a:r>
          </a:p>
          <a:p>
            <a:pPr algn="ctr"/>
            <a:r>
              <a:rPr lang="en-US" sz="900" smtClean="0"/>
              <a:t>Get </a:t>
            </a:r>
            <a:r>
              <a:rPr lang="en-US" sz="900" smtClean="0">
                <a:solidFill>
                  <a:schemeClr val="dk1"/>
                </a:solidFill>
              </a:rPr>
              <a:t>volume rate, output sampling rate, output channel from corresponding playback’s control interfaces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46" idx="2"/>
            <a:endCxn id="52" idx="0"/>
          </p:cNvCxnSpPr>
          <p:nvPr/>
        </p:nvCxnSpPr>
        <p:spPr>
          <a:xfrm>
            <a:off x="9292398" y="3486450"/>
            <a:ext cx="0" cy="14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08122" y="5497834"/>
            <a:ext cx="4968552" cy="2144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Set parameters to Renderer by calling xf_adsp_renderer_set_params()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53" idx="0"/>
          </p:cNvCxnSpPr>
          <p:nvPr/>
        </p:nvCxnSpPr>
        <p:spPr>
          <a:xfrm>
            <a:off x="9292398" y="4133522"/>
            <a:ext cx="0" cy="15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28508" y="5821749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79" idx="3"/>
            <a:endCxn id="82" idx="2"/>
          </p:cNvCxnSpPr>
          <p:nvPr/>
        </p:nvCxnSpPr>
        <p:spPr>
          <a:xfrm flipV="1">
            <a:off x="10178333" y="6101860"/>
            <a:ext cx="831762" cy="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240073" y="5813186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119" name="Straight Arrow Connector 118"/>
          <p:cNvCxnSpPr>
            <a:stCxn id="46" idx="3"/>
            <a:endCxn id="121" idx="2"/>
          </p:cNvCxnSpPr>
          <p:nvPr/>
        </p:nvCxnSpPr>
        <p:spPr>
          <a:xfrm flipV="1">
            <a:off x="10624546" y="3298282"/>
            <a:ext cx="380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687506" y="3066271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21" name="Oval 120"/>
          <p:cNvSpPr/>
          <p:nvPr/>
        </p:nvSpPr>
        <p:spPr>
          <a:xfrm>
            <a:off x="11004618" y="3090822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55045"/>
              </p:ext>
            </p:extLst>
          </p:nvPr>
        </p:nvGraphicFramePr>
        <p:xfrm>
          <a:off x="424039" y="1435541"/>
          <a:ext cx="6248025" cy="3287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7327"/>
                <a:gridCol w="1808330"/>
                <a:gridCol w="3312368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snd_adsp_playback_prepare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set paramters to Renderer component. It is also used to set parameters for Equalizer if Equalizer is used.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snd_adsp_playback_prepare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</a:t>
                      </a:r>
                      <a:r>
                        <a:rPr lang="en-US" sz="1100" dirty="0" smtClean="0">
                          <a:effectLst/>
                        </a:rPr>
                        <a:t> *playback,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</a:t>
                      </a:r>
                      <a:r>
                        <a:rPr lang="en-US" sz="1100" dirty="0" smtClean="0">
                          <a:effectLst/>
                        </a:rPr>
                        <a:t> *playback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playback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snd_pcm_substream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substream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set parameters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Renderer/Equalizer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ADSP buffer pool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route Equalizer and</a:t>
                      </a:r>
                      <a:r>
                        <a:rPr kumimoji="1"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case of Equalizer used, cannot send message with opcode XF_EMPTY_THIS_BUFFER to Renderer plugin,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kick </a:t>
                      </a:r>
                      <a:r>
                        <a:rPr lang="en-US" sz="1100" baseline="0" dirty="0" err="1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-processing for ADSP plugins.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808122" y="710426"/>
            <a:ext cx="4968552" cy="2398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base data: base = &amp;playback-&gt;base and get DAI index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34" idx="0"/>
          </p:cNvCxnSpPr>
          <p:nvPr/>
        </p:nvCxnSpPr>
        <p:spPr>
          <a:xfrm>
            <a:off x="9292398" y="950299"/>
            <a:ext cx="0" cy="12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808122" y="1974365"/>
            <a:ext cx="4968552" cy="4657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Calculate data buffer size: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16-bit data: base-&gt;buf_bytes = to base-&gt;period_bytes</a:t>
            </a:r>
          </a:p>
          <a:p>
            <a:pPr algn="ctr"/>
            <a:r>
              <a:rPr lang="en-US" sz="900" smtClean="0"/>
              <a:t>24-bit data (S24_3LE only): base-&gt;buf_bytes = </a:t>
            </a:r>
            <a:r>
              <a:rPr lang="en-US" sz="900" smtClean="0">
                <a:solidFill>
                  <a:schemeClr val="dk1"/>
                </a:solidFill>
              </a:rPr>
              <a:t>(base-&gt;period_bytes * 3 (bytes) / 4 (bytes))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stCxn id="65" idx="2"/>
            <a:endCxn id="37" idx="0"/>
          </p:cNvCxnSpPr>
          <p:nvPr/>
        </p:nvCxnSpPr>
        <p:spPr>
          <a:xfrm>
            <a:off x="9292398" y="2440133"/>
            <a:ext cx="0" cy="15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182" y="5459017"/>
            <a:ext cx="514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[Notes]</a:t>
            </a:r>
          </a:p>
          <a:p>
            <a:r>
              <a:rPr lang="en-US" sz="1200" smtClean="0"/>
              <a:t>XF_BUF_POOL_SIZE is defined in ADSP Driver Extension Detail Design</a:t>
            </a:r>
            <a:endParaRPr lang="en-US" sz="1200"/>
          </a:p>
        </p:txBody>
      </p:sp>
      <p:sp>
        <p:nvSpPr>
          <p:cNvPr id="51" name="Flowchart: Decision 50"/>
          <p:cNvSpPr/>
          <p:nvPr/>
        </p:nvSpPr>
        <p:spPr>
          <a:xfrm>
            <a:off x="8411395" y="4653136"/>
            <a:ext cx="1771870" cy="309903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MIX is enabled?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08122" y="5076196"/>
            <a:ext cx="4968552" cy="2250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Change to use DMAC transfer type DMA1 = </a:t>
            </a:r>
            <a:r>
              <a:rPr lang="en-US" sz="900" dirty="0"/>
              <a:t>ADMAC_CH01</a:t>
            </a:r>
          </a:p>
        </p:txBody>
      </p:sp>
      <p:cxnSp>
        <p:nvCxnSpPr>
          <p:cNvPr id="57" name="Straight Arrow Connector 56"/>
          <p:cNvCxnSpPr>
            <a:stCxn id="51" idx="2"/>
            <a:endCxn id="55" idx="0"/>
          </p:cNvCxnSpPr>
          <p:nvPr/>
        </p:nvCxnSpPr>
        <p:spPr>
          <a:xfrm flipH="1">
            <a:off x="9292398" y="4963039"/>
            <a:ext cx="4932" cy="11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1" idx="3"/>
          </p:cNvCxnSpPr>
          <p:nvPr/>
        </p:nvCxnSpPr>
        <p:spPr>
          <a:xfrm flipH="1">
            <a:off x="9292398" y="4808088"/>
            <a:ext cx="890867" cy="556032"/>
          </a:xfrm>
          <a:prstGeom prst="bentConnector3">
            <a:avLst>
              <a:gd name="adj1" fmla="val -195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2"/>
            <a:endCxn id="61" idx="0"/>
          </p:cNvCxnSpPr>
          <p:nvPr/>
        </p:nvCxnSpPr>
        <p:spPr>
          <a:xfrm>
            <a:off x="9292398" y="5301208"/>
            <a:ext cx="0" cy="19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720658" y="4849827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282850" y="4574183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82" name="Oval 81"/>
          <p:cNvSpPr/>
          <p:nvPr/>
        </p:nvSpPr>
        <p:spPr>
          <a:xfrm>
            <a:off x="11010095" y="5894400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351584" y="4860337"/>
            <a:ext cx="4166744" cy="432947"/>
          </a:xfrm>
          <a:prstGeom prst="wedgeRoundRectCallout">
            <a:avLst>
              <a:gd name="adj1" fmla="val 57544"/>
              <a:gd name="adj2" fmla="val -11310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These settings make ADSP use SRC and FIFO to transfer data to SSI0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08122" y="4289215"/>
            <a:ext cx="4968552" cy="2250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Prepare parameters: device1 = SRC0, device 2 = SSI0, DMA1 = PDMA0, DMA2 = PDMA1</a:t>
            </a:r>
            <a:endParaRPr lang="en-US" sz="900" dirty="0"/>
          </a:p>
        </p:txBody>
      </p:sp>
      <p:cxnSp>
        <p:nvCxnSpPr>
          <p:cNvPr id="59" name="Straight Arrow Connector 58"/>
          <p:cNvCxnSpPr>
            <a:stCxn id="53" idx="2"/>
            <a:endCxn id="51" idx="0"/>
          </p:cNvCxnSpPr>
          <p:nvPr/>
        </p:nvCxnSpPr>
        <p:spPr>
          <a:xfrm>
            <a:off x="9292398" y="4514227"/>
            <a:ext cx="4932" cy="1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snd_adsp_playback_prepare</a:t>
            </a:r>
            <a:r>
              <a:rPr lang="en-US" dirty="0" smtClean="0"/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7117052" y="5909542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End job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>
            <a:stCxn id="39" idx="4"/>
            <a:endCxn id="64" idx="0"/>
          </p:cNvCxnSpPr>
          <p:nvPr/>
        </p:nvCxnSpPr>
        <p:spPr>
          <a:xfrm>
            <a:off x="7697636" y="959076"/>
            <a:ext cx="0" cy="12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4905" y="3580082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/>
          <p:cNvCxnSpPr>
            <a:stCxn id="79" idx="1"/>
            <a:endCxn id="12" idx="6"/>
          </p:cNvCxnSpPr>
          <p:nvPr/>
        </p:nvCxnSpPr>
        <p:spPr>
          <a:xfrm flipH="1">
            <a:off x="2404868" y="3747069"/>
            <a:ext cx="673019" cy="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958207" y="2093864"/>
            <a:ext cx="5482720" cy="2884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Get</a:t>
            </a:r>
            <a:r>
              <a:rPr lang="en-US" sz="900" smtClean="0">
                <a:solidFill>
                  <a:schemeClr val="dk1"/>
                </a:solidFill>
              </a:rPr>
              <a:t> buffers from playback-&gt;renderer-&gt;buf_pool: </a:t>
            </a:r>
            <a:r>
              <a:rPr lang="en-US" sz="900" smtClean="0"/>
              <a:t>base-&gt;buffer[i] = </a:t>
            </a:r>
            <a:r>
              <a:rPr lang="en-US" sz="900" smtClean="0">
                <a:solidFill>
                  <a:schemeClr val="dk1"/>
                </a:solidFill>
              </a:rPr>
              <a:t>xf_adsp_get_data_from_pool()</a:t>
            </a:r>
          </a:p>
          <a:p>
            <a:pPr algn="ctr"/>
            <a:r>
              <a:rPr lang="en-US" sz="900" smtClean="0"/>
              <a:t>Mark Renderer is ready</a:t>
            </a:r>
            <a:endParaRPr lang="en-US" sz="900" smtClean="0">
              <a:solidFill>
                <a:schemeClr val="dk1"/>
              </a:solidFill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3077887" y="3554282"/>
            <a:ext cx="1771870" cy="38557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61" idx="2"/>
            <a:endCxn id="79" idx="0"/>
          </p:cNvCxnSpPr>
          <p:nvPr/>
        </p:nvCxnSpPr>
        <p:spPr>
          <a:xfrm>
            <a:off x="3963819" y="3392254"/>
            <a:ext cx="3" cy="16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96680" y="2517879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46" name="Flowchart: Decision 45"/>
          <p:cNvSpPr/>
          <p:nvPr/>
        </p:nvSpPr>
        <p:spPr>
          <a:xfrm>
            <a:off x="6806099" y="2499870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Equalizer is used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 flipH="1">
            <a:off x="7692034" y="2382352"/>
            <a:ext cx="7533" cy="11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340864" y="2591792"/>
            <a:ext cx="3240360" cy="2949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Prepare </a:t>
            </a:r>
            <a:r>
              <a:rPr lang="en-US" sz="900" smtClean="0">
                <a:solidFill>
                  <a:schemeClr val="dk1"/>
                </a:solidFill>
              </a:rPr>
              <a:t>parameters: frequency sampling, channel, PCM width, Equalizer’s characteristics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46" idx="1"/>
            <a:endCxn id="52" idx="3"/>
          </p:cNvCxnSpPr>
          <p:nvPr/>
        </p:nvCxnSpPr>
        <p:spPr>
          <a:xfrm flipH="1">
            <a:off x="5581224" y="2737167"/>
            <a:ext cx="1224875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343639" y="3048763"/>
            <a:ext cx="3240360" cy="343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Set parameters to Equalizer by calling xf_adsp_equalizer_set_params()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61" idx="0"/>
          </p:cNvCxnSpPr>
          <p:nvPr/>
        </p:nvCxnSpPr>
        <p:spPr>
          <a:xfrm>
            <a:off x="3961044" y="2886736"/>
            <a:ext cx="2775" cy="16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43639" y="4188602"/>
            <a:ext cx="3240359" cy="2562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Route Equalizer to Renderer by calling xf_adsp_route()</a:t>
            </a:r>
            <a:endParaRPr 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728" y="3554281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79" idx="2"/>
            <a:endCxn id="81" idx="0"/>
          </p:cNvCxnSpPr>
          <p:nvPr/>
        </p:nvCxnSpPr>
        <p:spPr>
          <a:xfrm flipH="1">
            <a:off x="3963819" y="3939856"/>
            <a:ext cx="3" cy="24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57603" y="3951305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109" name="Straight Arrow Connector 108"/>
          <p:cNvCxnSpPr>
            <a:stCxn id="81" idx="2"/>
            <a:endCxn id="49" idx="0"/>
          </p:cNvCxnSpPr>
          <p:nvPr/>
        </p:nvCxnSpPr>
        <p:spPr>
          <a:xfrm flipH="1">
            <a:off x="3961045" y="4444838"/>
            <a:ext cx="2774" cy="12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486804" y="544156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32031" y="5262415"/>
            <a:ext cx="2051143" cy="2539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Mark Equalizer is ready</a:t>
            </a:r>
            <a:endParaRPr lang="en-US" sz="900" dirty="0"/>
          </a:p>
        </p:txBody>
      </p:sp>
      <p:cxnSp>
        <p:nvCxnSpPr>
          <p:cNvPr id="58" name="Straight Arrow Connector 57"/>
          <p:cNvCxnSpPr>
            <a:stCxn id="46" idx="2"/>
            <a:endCxn id="57" idx="0"/>
          </p:cNvCxnSpPr>
          <p:nvPr/>
        </p:nvCxnSpPr>
        <p:spPr>
          <a:xfrm>
            <a:off x="7692034" y="2974464"/>
            <a:ext cx="6824" cy="45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2"/>
            <a:endCxn id="47" idx="2"/>
          </p:cNvCxnSpPr>
          <p:nvPr/>
        </p:nvCxnSpPr>
        <p:spPr>
          <a:xfrm rot="16200000" flipH="1">
            <a:off x="4664860" y="4809108"/>
            <a:ext cx="219473" cy="1633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65473" y="3068960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68" name="Oval 67"/>
          <p:cNvSpPr/>
          <p:nvPr/>
        </p:nvSpPr>
        <p:spPr>
          <a:xfrm>
            <a:off x="9784104" y="5411608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8" idx="2"/>
          </p:cNvCxnSpPr>
          <p:nvPr/>
        </p:nvCxnSpPr>
        <p:spPr>
          <a:xfrm flipH="1">
            <a:off x="7692033" y="5619068"/>
            <a:ext cx="209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254905" y="4607793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/>
          <p:cNvCxnSpPr>
            <a:stCxn id="49" idx="1"/>
            <a:endCxn id="44" idx="6"/>
          </p:cNvCxnSpPr>
          <p:nvPr/>
        </p:nvCxnSpPr>
        <p:spPr>
          <a:xfrm flipH="1" flipV="1">
            <a:off x="2404868" y="4776088"/>
            <a:ext cx="670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3075110" y="4573692"/>
            <a:ext cx="1771870" cy="404793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35903" y="4522446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51" name="Straight Arrow Connector 50"/>
          <p:cNvCxnSpPr>
            <a:stCxn id="49" idx="2"/>
            <a:endCxn id="53" idx="0"/>
          </p:cNvCxnSpPr>
          <p:nvPr/>
        </p:nvCxnSpPr>
        <p:spPr>
          <a:xfrm flipH="1">
            <a:off x="3957603" y="4978485"/>
            <a:ext cx="3442" cy="2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09357" y="5006450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58207" y="1088287"/>
            <a:ext cx="5478857" cy="3287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Allocate ADSP buffer pool for execution:</a:t>
            </a:r>
          </a:p>
          <a:p>
            <a:pPr algn="ctr"/>
            <a:r>
              <a:rPr lang="en-US" sz="900" smtClean="0"/>
              <a:t>playback-&gt;renderer-&gt;buf_pool = xf_adsp_allocate_mem_pool(XF_BUF_POOL_SIZE, base-&gt;buf_bytes)</a:t>
            </a:r>
            <a:endParaRPr lang="en-US" sz="900" dirty="0"/>
          </a:p>
        </p:txBody>
      </p:sp>
      <p:sp>
        <p:nvSpPr>
          <p:cNvPr id="65" name="Oval 64"/>
          <p:cNvSpPr/>
          <p:nvPr/>
        </p:nvSpPr>
        <p:spPr>
          <a:xfrm>
            <a:off x="4936978" y="1573774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6" name="Straight Arrow Connector 65"/>
          <p:cNvCxnSpPr>
            <a:stCxn id="70" idx="1"/>
            <a:endCxn id="65" idx="6"/>
          </p:cNvCxnSpPr>
          <p:nvPr/>
        </p:nvCxnSpPr>
        <p:spPr>
          <a:xfrm flipH="1">
            <a:off x="6086941" y="1738851"/>
            <a:ext cx="725273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/>
          <p:cNvSpPr/>
          <p:nvPr/>
        </p:nvSpPr>
        <p:spPr>
          <a:xfrm>
            <a:off x="6812214" y="1558313"/>
            <a:ext cx="1771870" cy="361076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Cannot allocate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90123" y="1520036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72" name="Straight Arrow Connector 71"/>
          <p:cNvCxnSpPr>
            <a:stCxn id="64" idx="2"/>
            <a:endCxn id="70" idx="0"/>
          </p:cNvCxnSpPr>
          <p:nvPr/>
        </p:nvCxnSpPr>
        <p:spPr>
          <a:xfrm>
            <a:off x="7697636" y="1417007"/>
            <a:ext cx="513" cy="14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  <a:endCxn id="34" idx="0"/>
          </p:cNvCxnSpPr>
          <p:nvPr/>
        </p:nvCxnSpPr>
        <p:spPr>
          <a:xfrm>
            <a:off x="7698149" y="1919389"/>
            <a:ext cx="1418" cy="17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38398" y="1878390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47" name="Oval 46"/>
          <p:cNvSpPr/>
          <p:nvPr/>
        </p:nvSpPr>
        <p:spPr>
          <a:xfrm>
            <a:off x="5591589" y="5528378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6" name="Straight Arrow Connector 55"/>
          <p:cNvCxnSpPr>
            <a:stCxn id="47" idx="6"/>
          </p:cNvCxnSpPr>
          <p:nvPr/>
        </p:nvCxnSpPr>
        <p:spPr>
          <a:xfrm>
            <a:off x="6013253" y="5735838"/>
            <a:ext cx="170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57018" y="3429000"/>
            <a:ext cx="2883680" cy="581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Send zero buffer to plugin to kick Renderer </a:t>
            </a:r>
            <a:r>
              <a:rPr lang="en-US" sz="900" dirty="0" err="1" smtClean="0"/>
              <a:t>init</a:t>
            </a:r>
            <a:r>
              <a:rPr lang="en-US" sz="900" dirty="0" smtClean="0"/>
              <a:t>-processing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8587596" y="4290279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60" name="Flowchart: Decision 59"/>
          <p:cNvSpPr/>
          <p:nvPr/>
        </p:nvSpPr>
        <p:spPr>
          <a:xfrm>
            <a:off x="6812923" y="4310397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stCxn id="57" idx="2"/>
            <a:endCxn id="60" idx="0"/>
          </p:cNvCxnSpPr>
          <p:nvPr/>
        </p:nvCxnSpPr>
        <p:spPr>
          <a:xfrm>
            <a:off x="7698858" y="4010250"/>
            <a:ext cx="0" cy="30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14733" y="4751767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77" name="Oval 76"/>
          <p:cNvSpPr/>
          <p:nvPr/>
        </p:nvSpPr>
        <p:spPr>
          <a:xfrm>
            <a:off x="9194795" y="4379247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78" name="Straight Arrow Connector 77"/>
          <p:cNvCxnSpPr>
            <a:stCxn id="60" idx="3"/>
            <a:endCxn id="77" idx="2"/>
          </p:cNvCxnSpPr>
          <p:nvPr/>
        </p:nvCxnSpPr>
        <p:spPr>
          <a:xfrm flipV="1">
            <a:off x="8584793" y="4547542"/>
            <a:ext cx="610002" cy="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2"/>
            <a:endCxn id="9" idx="0"/>
          </p:cNvCxnSpPr>
          <p:nvPr/>
        </p:nvCxnSpPr>
        <p:spPr>
          <a:xfrm flipH="1">
            <a:off x="7692034" y="4784991"/>
            <a:ext cx="6824" cy="112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snd_adsp_playback_prepare()</a:t>
            </a: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9136314" y="5432166"/>
            <a:ext cx="1144985" cy="23467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End job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>
            <a:stCxn id="39" idx="4"/>
            <a:endCxn id="50" idx="0"/>
          </p:cNvCxnSpPr>
          <p:nvPr/>
        </p:nvCxnSpPr>
        <p:spPr>
          <a:xfrm>
            <a:off x="6600056" y="1179624"/>
            <a:ext cx="0" cy="23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74484" y="2556977"/>
            <a:ext cx="2051143" cy="3700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Send 4 buffers with data = 0 by calling </a:t>
            </a:r>
            <a:r>
              <a:rPr lang="en-US" sz="900" dirty="0" err="1" smtClean="0">
                <a:solidFill>
                  <a:schemeClr val="dk1"/>
                </a:solidFill>
              </a:rPr>
              <a:t>xf_adsp_empty_this_buffer</a:t>
            </a:r>
            <a:r>
              <a:rPr lang="en-US" sz="900" dirty="0" smtClean="0">
                <a:solidFill>
                  <a:schemeClr val="dk1"/>
                </a:solidFill>
              </a:rPr>
              <a:t>()</a:t>
            </a:r>
          </a:p>
        </p:txBody>
      </p:sp>
      <p:cxnSp>
        <p:nvCxnSpPr>
          <p:cNvPr id="47" name="Straight Arrow Connector 46"/>
          <p:cNvCxnSpPr>
            <a:stCxn id="32" idx="2"/>
            <a:endCxn id="51" idx="0"/>
          </p:cNvCxnSpPr>
          <p:nvPr/>
        </p:nvCxnSpPr>
        <p:spPr>
          <a:xfrm flipH="1">
            <a:off x="9692933" y="2916633"/>
            <a:ext cx="9078" cy="99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94259" y="3140252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76439" y="2546918"/>
            <a:ext cx="2051144" cy="3697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Wait until all buffers are </a:t>
            </a:r>
            <a:r>
              <a:rPr lang="en-US" sz="900" dirty="0" smtClean="0"/>
              <a:t>returned, or</a:t>
            </a:r>
          </a:p>
          <a:p>
            <a:pPr algn="ctr"/>
            <a:r>
              <a:rPr lang="en-US" sz="900" dirty="0" err="1" smtClean="0"/>
              <a:t>runtime_err</a:t>
            </a:r>
            <a:r>
              <a:rPr lang="en-US" sz="900" dirty="0" smtClean="0"/>
              <a:t> flag is enabled</a:t>
            </a:r>
            <a:endParaRPr lang="en-US" sz="900" dirty="0"/>
          </a:p>
        </p:txBody>
      </p:sp>
      <p:sp>
        <p:nvSpPr>
          <p:cNvPr id="46" name="Flowchart: Decision 45"/>
          <p:cNvSpPr/>
          <p:nvPr/>
        </p:nvSpPr>
        <p:spPr>
          <a:xfrm>
            <a:off x="5719586" y="3160370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>
            <a:off x="6600056" y="2927045"/>
            <a:ext cx="5465" cy="23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77606" y="3810922"/>
            <a:ext cx="2051144" cy="332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Decrease number buffer in the queue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46" idx="2"/>
            <a:endCxn id="52" idx="0"/>
          </p:cNvCxnSpPr>
          <p:nvPr/>
        </p:nvCxnSpPr>
        <p:spPr>
          <a:xfrm flipH="1">
            <a:off x="6603178" y="3634964"/>
            <a:ext cx="2343" cy="1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74485" y="4339352"/>
            <a:ext cx="2051143" cy="2567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i = i + 1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61" idx="0"/>
          </p:cNvCxnSpPr>
          <p:nvPr/>
        </p:nvCxnSpPr>
        <p:spPr>
          <a:xfrm flipH="1">
            <a:off x="6600057" y="4143624"/>
            <a:ext cx="3121" cy="19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5" idx="2"/>
            <a:endCxn id="9" idx="0"/>
          </p:cNvCxnSpPr>
          <p:nvPr/>
        </p:nvCxnSpPr>
        <p:spPr>
          <a:xfrm flipH="1">
            <a:off x="9708807" y="5244947"/>
            <a:ext cx="1" cy="18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89224" y="764704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21396" y="3601740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7824192" y="3229220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/>
          <p:cNvCxnSpPr>
            <a:stCxn id="46" idx="3"/>
            <a:endCxn id="44" idx="2"/>
          </p:cNvCxnSpPr>
          <p:nvPr/>
        </p:nvCxnSpPr>
        <p:spPr>
          <a:xfrm flipV="1">
            <a:off x="7491456" y="3397515"/>
            <a:ext cx="332736" cy="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683236" y="4892516"/>
            <a:ext cx="2051143" cy="3524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Reset HW data position:</a:t>
            </a:r>
          </a:p>
          <a:p>
            <a:pPr algn="ctr"/>
            <a:r>
              <a:rPr lang="en-US" sz="900"/>
              <a:t>base-&gt;hw_idx = 0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6348028" y="1412475"/>
            <a:ext cx="504056" cy="2359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i = 0</a:t>
            </a:r>
            <a:endParaRPr lang="en-US" sz="900" smtClean="0">
              <a:solidFill>
                <a:schemeClr val="dk1"/>
              </a:solidFill>
            </a:endParaRPr>
          </a:p>
        </p:txBody>
      </p:sp>
      <p:sp>
        <p:nvSpPr>
          <p:cNvPr id="56" name="Flowchart: Decision 55"/>
          <p:cNvSpPr/>
          <p:nvPr/>
        </p:nvSpPr>
        <p:spPr>
          <a:xfrm>
            <a:off x="5087888" y="1862383"/>
            <a:ext cx="3024336" cy="411816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i &lt; XF_BUF_POOL_SIZE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7" name="Straight Arrow Connector 56"/>
          <p:cNvCxnSpPr>
            <a:stCxn id="50" idx="2"/>
            <a:endCxn id="56" idx="0"/>
          </p:cNvCxnSpPr>
          <p:nvPr/>
        </p:nvCxnSpPr>
        <p:spPr>
          <a:xfrm>
            <a:off x="6600056" y="1648441"/>
            <a:ext cx="0" cy="21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2"/>
            <a:endCxn id="34" idx="0"/>
          </p:cNvCxnSpPr>
          <p:nvPr/>
        </p:nvCxnSpPr>
        <p:spPr>
          <a:xfrm>
            <a:off x="6600056" y="2274199"/>
            <a:ext cx="0" cy="2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1" idx="2"/>
            <a:endCxn id="56" idx="0"/>
          </p:cNvCxnSpPr>
          <p:nvPr/>
        </p:nvCxnSpPr>
        <p:spPr>
          <a:xfrm rot="5400000" flipH="1">
            <a:off x="5233220" y="3229220"/>
            <a:ext cx="2733674" cy="1"/>
          </a:xfrm>
          <a:prstGeom prst="bentConnector5">
            <a:avLst>
              <a:gd name="adj1" fmla="val -4768"/>
              <a:gd name="adj2" fmla="val 174076900000"/>
              <a:gd name="adj3" fmla="val 105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6" idx="3"/>
            <a:endCxn id="32" idx="0"/>
          </p:cNvCxnSpPr>
          <p:nvPr/>
        </p:nvCxnSpPr>
        <p:spPr>
          <a:xfrm>
            <a:off x="8112224" y="2068291"/>
            <a:ext cx="1589787" cy="478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617782" y="2316086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303771" y="1811848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581671" y="3893258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8806998" y="3913376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3" name="Straight Arrow Connector 52"/>
          <p:cNvCxnSpPr>
            <a:stCxn id="51" idx="2"/>
            <a:endCxn id="55" idx="0"/>
          </p:cNvCxnSpPr>
          <p:nvPr/>
        </p:nvCxnSpPr>
        <p:spPr>
          <a:xfrm>
            <a:off x="9692933" y="4387970"/>
            <a:ext cx="15875" cy="50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08808" y="4354746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59" name="Oval 58"/>
          <p:cNvSpPr/>
          <p:nvPr/>
        </p:nvSpPr>
        <p:spPr>
          <a:xfrm>
            <a:off x="10712020" y="4393215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0" name="Elbow Connector 59"/>
          <p:cNvCxnSpPr>
            <a:stCxn id="51" idx="3"/>
            <a:endCxn id="59" idx="0"/>
          </p:cNvCxnSpPr>
          <p:nvPr/>
        </p:nvCxnSpPr>
        <p:spPr>
          <a:xfrm>
            <a:off x="10578868" y="4150673"/>
            <a:ext cx="708134" cy="242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snd_adsp_record_prepare()</a:t>
            </a: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8610887" y="207574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11" name="Straight Arrow Connector 10"/>
          <p:cNvCxnSpPr>
            <a:stCxn id="9" idx="4"/>
            <a:endCxn id="34" idx="0"/>
          </p:cNvCxnSpPr>
          <p:nvPr/>
        </p:nvCxnSpPr>
        <p:spPr>
          <a:xfrm>
            <a:off x="9185869" y="584393"/>
            <a:ext cx="6475" cy="14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79733" y="4709918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/>
          <p:cNvCxnSpPr>
            <a:stCxn id="79" idx="1"/>
            <a:endCxn id="12" idx="6"/>
          </p:cNvCxnSpPr>
          <p:nvPr/>
        </p:nvCxnSpPr>
        <p:spPr>
          <a:xfrm flipH="1">
            <a:off x="7629696" y="4878213"/>
            <a:ext cx="67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44072" y="730999"/>
            <a:ext cx="4896544" cy="3288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base data: base = &amp;record-&gt;base and get DAI index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Get runtime’s parameters: frequency sampling, channel, PCM width, frame size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34" idx="2"/>
            <a:endCxn id="32" idx="0"/>
          </p:cNvCxnSpPr>
          <p:nvPr/>
        </p:nvCxnSpPr>
        <p:spPr>
          <a:xfrm>
            <a:off x="9192344" y="1059839"/>
            <a:ext cx="0" cy="11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8299938" y="4640916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61" idx="2"/>
            <a:endCxn id="79" idx="0"/>
          </p:cNvCxnSpPr>
          <p:nvPr/>
        </p:nvCxnSpPr>
        <p:spPr>
          <a:xfrm flipH="1">
            <a:off x="9185873" y="4476502"/>
            <a:ext cx="6471" cy="16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81828" y="3199766"/>
            <a:ext cx="302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44072" y="1176195"/>
            <a:ext cx="4896544" cy="3135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number of bytes in a period:</a:t>
            </a:r>
          </a:p>
          <a:p>
            <a:pPr algn="ctr"/>
            <a:r>
              <a:rPr lang="en-US" sz="900" smtClean="0"/>
              <a:t>base-&gt;period_bytes = snd_pcm_lib_period_bytes(substream)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44072" y="2256004"/>
            <a:ext cx="4896544" cy="328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Save indirect PCM information: HW buffer size, SW buffer size, HW queue size to base data of substream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/>
          <p:cNvCxnSpPr>
            <a:stCxn id="32" idx="2"/>
            <a:endCxn id="40" idx="0"/>
          </p:cNvCxnSpPr>
          <p:nvPr/>
        </p:nvCxnSpPr>
        <p:spPr>
          <a:xfrm>
            <a:off x="9192344" y="1489715"/>
            <a:ext cx="0" cy="14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8277847" y="2736162"/>
            <a:ext cx="1825564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Capture</a:t>
            </a:r>
            <a:r>
              <a:rPr lang="en-US" sz="900" smtClean="0">
                <a:solidFill>
                  <a:schemeClr val="dk1"/>
                </a:solidFill>
              </a:rPr>
              <a:t> is not ready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37" idx="2"/>
            <a:endCxn id="46" idx="0"/>
          </p:cNvCxnSpPr>
          <p:nvPr/>
        </p:nvCxnSpPr>
        <p:spPr>
          <a:xfrm flipH="1">
            <a:off x="9190629" y="2584336"/>
            <a:ext cx="1715" cy="15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44072" y="3386714"/>
            <a:ext cx="4896544" cy="4906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Prepare </a:t>
            </a:r>
            <a:r>
              <a:rPr lang="en-US" sz="900" dirty="0" smtClean="0">
                <a:solidFill>
                  <a:schemeClr val="dk1"/>
                </a:solidFill>
              </a:rPr>
              <a:t>parameters: channel, PCM width, frame size, output sampling rate</a:t>
            </a:r>
          </a:p>
          <a:p>
            <a:pPr algn="ctr"/>
            <a:r>
              <a:rPr lang="en-US" sz="900" dirty="0" smtClean="0"/>
              <a:t>Get </a:t>
            </a:r>
            <a:r>
              <a:rPr lang="en-US" sz="900" dirty="0"/>
              <a:t>input frequency sampling, </a:t>
            </a:r>
            <a:r>
              <a:rPr lang="en-US" sz="900" dirty="0" smtClean="0"/>
              <a:t>volume rate from corresponding capture’s control interface,</a:t>
            </a:r>
          </a:p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Use FIFO to transfer data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46" idx="2"/>
            <a:endCxn id="52" idx="0"/>
          </p:cNvCxnSpPr>
          <p:nvPr/>
        </p:nvCxnSpPr>
        <p:spPr>
          <a:xfrm>
            <a:off x="9190629" y="3210756"/>
            <a:ext cx="1715" cy="1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744071" y="4125480"/>
            <a:ext cx="4896545" cy="3510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Set parameters to Capture by calling xf_adsp_capture_set_params()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61" idx="0"/>
          </p:cNvCxnSpPr>
          <p:nvPr/>
        </p:nvCxnSpPr>
        <p:spPr>
          <a:xfrm>
            <a:off x="9192344" y="3877386"/>
            <a:ext cx="0" cy="24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744071" y="5294643"/>
            <a:ext cx="4896545" cy="43588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Allocate ADSP buffer pool for execution:</a:t>
            </a:r>
          </a:p>
          <a:p>
            <a:pPr algn="ctr"/>
            <a:r>
              <a:rPr lang="en-US" sz="900" dirty="0" smtClean="0"/>
              <a:t>record-&gt;capture-&gt;</a:t>
            </a:r>
            <a:r>
              <a:rPr lang="en-US" sz="900" dirty="0" err="1" smtClean="0"/>
              <a:t>buf_pool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err="1"/>
              <a:t>xf_adsp_allocate_mem_pool</a:t>
            </a:r>
            <a:r>
              <a:rPr lang="en-US" sz="900" dirty="0"/>
              <a:t>(XF_BUF_POOL_SIZE, base-&gt;</a:t>
            </a:r>
            <a:r>
              <a:rPr lang="en-US" sz="900" dirty="0" err="1"/>
              <a:t>buf_bytes</a:t>
            </a:r>
            <a:r>
              <a:rPr lang="en-US" sz="900" dirty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21983" y="4640916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79" idx="2"/>
            <a:endCxn id="81" idx="0"/>
          </p:cNvCxnSpPr>
          <p:nvPr/>
        </p:nvCxnSpPr>
        <p:spPr>
          <a:xfrm>
            <a:off x="9185873" y="5115510"/>
            <a:ext cx="6471" cy="17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220372" y="5089322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05" name="Oval 104"/>
          <p:cNvSpPr/>
          <p:nvPr/>
        </p:nvSpPr>
        <p:spPr>
          <a:xfrm>
            <a:off x="6479733" y="5929250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06" name="Straight Arrow Connector 105"/>
          <p:cNvCxnSpPr>
            <a:stCxn id="107" idx="1"/>
            <a:endCxn id="105" idx="6"/>
          </p:cNvCxnSpPr>
          <p:nvPr/>
        </p:nvCxnSpPr>
        <p:spPr>
          <a:xfrm flipH="1">
            <a:off x="7629696" y="6097545"/>
            <a:ext cx="67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/>
          <p:nvPr/>
        </p:nvSpPr>
        <p:spPr>
          <a:xfrm>
            <a:off x="8299938" y="5860248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Cannot allocate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021983" y="5860248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109" name="Straight Arrow Connector 108"/>
          <p:cNvCxnSpPr>
            <a:stCxn id="81" idx="2"/>
            <a:endCxn id="107" idx="0"/>
          </p:cNvCxnSpPr>
          <p:nvPr/>
        </p:nvCxnSpPr>
        <p:spPr>
          <a:xfrm flipH="1">
            <a:off x="9185873" y="5730524"/>
            <a:ext cx="6471" cy="1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3"/>
            <a:endCxn id="115" idx="2"/>
          </p:cNvCxnSpPr>
          <p:nvPr/>
        </p:nvCxnSpPr>
        <p:spPr>
          <a:xfrm>
            <a:off x="10071808" y="6097545"/>
            <a:ext cx="1028855" cy="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282324" y="5907447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15" name="Oval 114"/>
          <p:cNvSpPr/>
          <p:nvPr/>
        </p:nvSpPr>
        <p:spPr>
          <a:xfrm>
            <a:off x="11100663" y="5898819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9" name="Straight Arrow Connector 118"/>
          <p:cNvCxnSpPr>
            <a:stCxn id="46" idx="3"/>
            <a:endCxn id="121" idx="2"/>
          </p:cNvCxnSpPr>
          <p:nvPr/>
        </p:nvCxnSpPr>
        <p:spPr>
          <a:xfrm>
            <a:off x="10103411" y="2973459"/>
            <a:ext cx="99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278819" y="2789132"/>
            <a:ext cx="261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21" name="Oval 120"/>
          <p:cNvSpPr/>
          <p:nvPr/>
        </p:nvSpPr>
        <p:spPr>
          <a:xfrm>
            <a:off x="11094848" y="2765999"/>
            <a:ext cx="434442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60626"/>
              </p:ext>
            </p:extLst>
          </p:nvPr>
        </p:nvGraphicFramePr>
        <p:xfrm>
          <a:off x="424039" y="1435541"/>
          <a:ext cx="5887985" cy="36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948"/>
                <a:gridCol w="2279773"/>
                <a:gridCol w="2376264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snd_adsp_record_prepare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set paramters to Capture component. It is also used to set parameters for Equalizer if Equalizer is used. It also sends a zero-length buffer to kick off init process. Then it sends buffers down to Capture plugin to execute.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snd_adsp_record_prepare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</a:t>
                      </a:r>
                      <a:r>
                        <a:rPr lang="en-US" sz="1100" dirty="0" smtClean="0">
                          <a:effectLst/>
                        </a:rPr>
                        <a:t> *record,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</a:t>
                      </a:r>
                      <a:r>
                        <a:rPr lang="en-US" sz="1100" dirty="0" smtClean="0">
                          <a:effectLst/>
                        </a:rPr>
                        <a:t> *record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capture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1029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snd_pcm_substream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substream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01299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set parameters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Capture/Equalizer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ADSP buffer pool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route Equalizer and Capture</a:t>
                      </a:r>
                      <a:endParaRPr lang="en-US" sz="1100" baseline="0" dirty="0" smtClean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send message with opcode XF_FILL_THIS_BUFFER to Capture plugin,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kick </a:t>
                      </a:r>
                      <a:r>
                        <a:rPr lang="en-US" sz="1100" baseline="0" dirty="0" err="1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-processing for ADSP plugins.</a:t>
                      </a:r>
                      <a:endParaRPr lang="en-US" sz="1100" dirty="0" smtClean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744072" y="1636321"/>
            <a:ext cx="4896544" cy="4657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Calculate data buffer size:</a:t>
            </a:r>
          </a:p>
          <a:p>
            <a:pPr algn="ctr"/>
            <a:r>
              <a:rPr lang="en-US" sz="900"/>
              <a:t>16-bit data: base-&gt;buf_bytes = to base-&gt;period_bytes</a:t>
            </a:r>
          </a:p>
          <a:p>
            <a:pPr algn="ctr"/>
            <a:r>
              <a:rPr lang="en-US" sz="900"/>
              <a:t>24-bit data (S24_3LE only): base-&gt;buf_bytes = (base-&gt;</a:t>
            </a:r>
            <a:r>
              <a:rPr lang="en-US" sz="900" smtClean="0"/>
              <a:t>period_bytes </a:t>
            </a:r>
            <a:r>
              <a:rPr lang="en-US" sz="900"/>
              <a:t>* 3 (bytes) / 4 (bytes))</a:t>
            </a:r>
            <a:endParaRPr lang="en-US" sz="900" dirty="0"/>
          </a:p>
        </p:txBody>
      </p:sp>
      <p:cxnSp>
        <p:nvCxnSpPr>
          <p:cNvPr id="49" name="Straight Arrow Connector 48"/>
          <p:cNvCxnSpPr>
            <a:stCxn id="40" idx="2"/>
            <a:endCxn id="37" idx="0"/>
          </p:cNvCxnSpPr>
          <p:nvPr/>
        </p:nvCxnSpPr>
        <p:spPr>
          <a:xfrm>
            <a:off x="9192344" y="2102089"/>
            <a:ext cx="0" cy="15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26736" y="4973905"/>
            <a:ext cx="514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[Notes]</a:t>
            </a:r>
          </a:p>
          <a:p>
            <a:r>
              <a:rPr lang="en-US" sz="1200" smtClean="0"/>
              <a:t>XF_BUF_POOL_SIZE is defined in ADSP Driver Extension Detail Design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304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3575840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snd_adsp_record_prepare()</a:t>
            </a:r>
            <a:endParaRPr lang="en-US" dirty="0" smtClean="0"/>
          </a:p>
        </p:txBody>
      </p:sp>
      <p:sp>
        <p:nvSpPr>
          <p:cNvPr id="12" name="Oval 11"/>
          <p:cNvSpPr/>
          <p:nvPr/>
        </p:nvSpPr>
        <p:spPr>
          <a:xfrm>
            <a:off x="1254905" y="3580082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/>
          <p:cNvCxnSpPr>
            <a:stCxn id="79" idx="1"/>
            <a:endCxn id="12" idx="6"/>
          </p:cNvCxnSpPr>
          <p:nvPr/>
        </p:nvCxnSpPr>
        <p:spPr>
          <a:xfrm flipH="1">
            <a:off x="2404868" y="3747069"/>
            <a:ext cx="673019" cy="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958207" y="2001962"/>
            <a:ext cx="5482720" cy="3803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Get</a:t>
            </a:r>
            <a:r>
              <a:rPr lang="en-US" sz="900" smtClean="0">
                <a:solidFill>
                  <a:schemeClr val="dk1"/>
                </a:solidFill>
              </a:rPr>
              <a:t> buffers from record-&gt;capture-&gt;buf_pool: </a:t>
            </a:r>
            <a:r>
              <a:rPr lang="en-US" sz="900" smtClean="0"/>
              <a:t>base-&gt;buffer[i] = </a:t>
            </a:r>
            <a:r>
              <a:rPr lang="en-US" sz="900" smtClean="0">
                <a:solidFill>
                  <a:schemeClr val="dk1"/>
                </a:solidFill>
              </a:rPr>
              <a:t>xf_adsp_get_data_from_pool()</a:t>
            </a:r>
          </a:p>
          <a:p>
            <a:pPr algn="ctr"/>
            <a:r>
              <a:rPr lang="en-US" sz="900" smtClean="0"/>
              <a:t>Mark Capture is ready</a:t>
            </a:r>
            <a:endParaRPr lang="en-US" sz="900" smtClean="0">
              <a:solidFill>
                <a:schemeClr val="dk1"/>
              </a:solidFill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3077887" y="3554282"/>
            <a:ext cx="1771870" cy="38557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61" idx="2"/>
            <a:endCxn id="79" idx="0"/>
          </p:cNvCxnSpPr>
          <p:nvPr/>
        </p:nvCxnSpPr>
        <p:spPr>
          <a:xfrm>
            <a:off x="3963819" y="3392254"/>
            <a:ext cx="3" cy="16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96680" y="2517879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46" name="Flowchart: Decision 45"/>
          <p:cNvSpPr/>
          <p:nvPr/>
        </p:nvSpPr>
        <p:spPr>
          <a:xfrm>
            <a:off x="6806099" y="2499870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Equalizer is used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 flipH="1">
            <a:off x="7692034" y="2382352"/>
            <a:ext cx="7533" cy="11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340864" y="2591792"/>
            <a:ext cx="3240360" cy="2949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Prepare </a:t>
            </a:r>
            <a:r>
              <a:rPr lang="en-US" sz="900" smtClean="0">
                <a:solidFill>
                  <a:schemeClr val="dk1"/>
                </a:solidFill>
              </a:rPr>
              <a:t>parameters: frequency sampling, channel, PCM width, Equalizer’s characteristics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46" idx="1"/>
            <a:endCxn id="52" idx="3"/>
          </p:cNvCxnSpPr>
          <p:nvPr/>
        </p:nvCxnSpPr>
        <p:spPr>
          <a:xfrm flipH="1">
            <a:off x="5581224" y="2737167"/>
            <a:ext cx="1224875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343639" y="3048763"/>
            <a:ext cx="3240360" cy="343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Set parameters to Equalizer by calling xf_adsp_equalizer_set_params()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61" idx="0"/>
          </p:cNvCxnSpPr>
          <p:nvPr/>
        </p:nvCxnSpPr>
        <p:spPr>
          <a:xfrm>
            <a:off x="3961044" y="2886736"/>
            <a:ext cx="2775" cy="16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43639" y="4188602"/>
            <a:ext cx="3240359" cy="2562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Route Equalizer to Capture by calling xf_adsp_route()</a:t>
            </a:r>
            <a:endParaRPr 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728" y="3554281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79" idx="2"/>
            <a:endCxn id="81" idx="0"/>
          </p:cNvCxnSpPr>
          <p:nvPr/>
        </p:nvCxnSpPr>
        <p:spPr>
          <a:xfrm flipH="1">
            <a:off x="3963819" y="3939856"/>
            <a:ext cx="3" cy="24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57603" y="3951305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109" name="Straight Arrow Connector 108"/>
          <p:cNvCxnSpPr>
            <a:stCxn id="81" idx="2"/>
            <a:endCxn id="49" idx="0"/>
          </p:cNvCxnSpPr>
          <p:nvPr/>
        </p:nvCxnSpPr>
        <p:spPr>
          <a:xfrm flipH="1">
            <a:off x="3961045" y="4444838"/>
            <a:ext cx="2774" cy="12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481202" y="1367754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32031" y="5262415"/>
            <a:ext cx="2051143" cy="2539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Mark Equalizer is ready</a:t>
            </a:r>
            <a:endParaRPr lang="en-US" sz="900" dirty="0"/>
          </a:p>
        </p:txBody>
      </p:sp>
      <p:cxnSp>
        <p:nvCxnSpPr>
          <p:cNvPr id="58" name="Straight Arrow Connector 57"/>
          <p:cNvCxnSpPr>
            <a:stCxn id="46" idx="2"/>
            <a:endCxn id="68" idx="0"/>
          </p:cNvCxnSpPr>
          <p:nvPr/>
        </p:nvCxnSpPr>
        <p:spPr>
          <a:xfrm>
            <a:off x="7692034" y="2974464"/>
            <a:ext cx="54310" cy="289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2"/>
          </p:cNvCxnSpPr>
          <p:nvPr/>
        </p:nvCxnSpPr>
        <p:spPr>
          <a:xfrm rot="16200000" flipH="1">
            <a:off x="5748352" y="3725616"/>
            <a:ext cx="207243" cy="3788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65473" y="3275343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68" name="Oval 67"/>
          <p:cNvSpPr/>
          <p:nvPr/>
        </p:nvSpPr>
        <p:spPr>
          <a:xfrm>
            <a:off x="7535512" y="5868355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54905" y="4607793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/>
          <p:cNvCxnSpPr>
            <a:stCxn id="49" idx="1"/>
            <a:endCxn id="44" idx="6"/>
          </p:cNvCxnSpPr>
          <p:nvPr/>
        </p:nvCxnSpPr>
        <p:spPr>
          <a:xfrm flipH="1" flipV="1">
            <a:off x="2404868" y="4776088"/>
            <a:ext cx="670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3075110" y="4573692"/>
            <a:ext cx="1771870" cy="404793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35903" y="4522446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51" name="Straight Arrow Connector 50"/>
          <p:cNvCxnSpPr>
            <a:stCxn id="49" idx="2"/>
            <a:endCxn id="53" idx="0"/>
          </p:cNvCxnSpPr>
          <p:nvPr/>
        </p:nvCxnSpPr>
        <p:spPr>
          <a:xfrm flipH="1">
            <a:off x="3957603" y="4978485"/>
            <a:ext cx="3442" cy="2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09357" y="5006450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73" name="Straight Arrow Connector 72"/>
          <p:cNvCxnSpPr>
            <a:stCxn id="39" idx="4"/>
            <a:endCxn id="34" idx="0"/>
          </p:cNvCxnSpPr>
          <p:nvPr/>
        </p:nvCxnSpPr>
        <p:spPr>
          <a:xfrm>
            <a:off x="7692034" y="1782674"/>
            <a:ext cx="7533" cy="2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snd_adsp_record_prepare()</a:t>
            </a: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7286718" y="5632765"/>
            <a:ext cx="1144985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End job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>
            <a:stCxn id="39" idx="4"/>
            <a:endCxn id="34" idx="0"/>
          </p:cNvCxnSpPr>
          <p:nvPr/>
        </p:nvCxnSpPr>
        <p:spPr>
          <a:xfrm>
            <a:off x="7864677" y="1242637"/>
            <a:ext cx="0" cy="16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3" idx="2"/>
            <a:endCxn id="55" idx="0"/>
          </p:cNvCxnSpPr>
          <p:nvPr/>
        </p:nvCxnSpPr>
        <p:spPr>
          <a:xfrm>
            <a:off x="7859212" y="4951619"/>
            <a:ext cx="0" cy="1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39105" y="1408287"/>
            <a:ext cx="2051143" cy="4774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Send a buffer with length = 0 to kick </a:t>
            </a:r>
            <a:r>
              <a:rPr lang="en-US" sz="900" dirty="0" err="1" smtClean="0">
                <a:solidFill>
                  <a:schemeClr val="dk1"/>
                </a:solidFill>
              </a:rPr>
              <a:t>init</a:t>
            </a:r>
            <a:r>
              <a:rPr lang="en-US" sz="900" dirty="0" smtClean="0">
                <a:solidFill>
                  <a:schemeClr val="dk1"/>
                </a:solidFill>
              </a:rPr>
              <a:t> process by calling </a:t>
            </a:r>
            <a:r>
              <a:rPr lang="en-US" sz="900" dirty="0" err="1" smtClean="0">
                <a:solidFill>
                  <a:schemeClr val="dk1"/>
                </a:solidFill>
              </a:rPr>
              <a:t>xf_adsp_fill_this_buffer</a:t>
            </a:r>
            <a:r>
              <a:rPr lang="en-US" sz="900" dirty="0" smtClean="0">
                <a:solidFill>
                  <a:schemeClr val="dk1"/>
                </a:solidFill>
              </a:rPr>
              <a:t>()</a:t>
            </a:r>
          </a:p>
        </p:txBody>
      </p:sp>
      <p:cxnSp>
        <p:nvCxnSpPr>
          <p:cNvPr id="47" name="Straight Arrow Connector 46"/>
          <p:cNvCxnSpPr>
            <a:stCxn id="32" idx="2"/>
            <a:endCxn id="43" idx="0"/>
          </p:cNvCxnSpPr>
          <p:nvPr/>
        </p:nvCxnSpPr>
        <p:spPr>
          <a:xfrm>
            <a:off x="7859211" y="3931861"/>
            <a:ext cx="1" cy="28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1" idx="2"/>
            <a:endCxn id="32" idx="0"/>
          </p:cNvCxnSpPr>
          <p:nvPr/>
        </p:nvCxnSpPr>
        <p:spPr>
          <a:xfrm flipH="1">
            <a:off x="7859211" y="3458068"/>
            <a:ext cx="1" cy="17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32018" y="2080697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833639" y="3630090"/>
            <a:ext cx="2051144" cy="3017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Reset HW data position: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base-&gt;hw_idx = 0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46" name="Flowchart: Decision 45"/>
          <p:cNvSpPr/>
          <p:nvPr/>
        </p:nvSpPr>
        <p:spPr>
          <a:xfrm>
            <a:off x="6978741" y="2022381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Equalizer is used</a:t>
            </a:r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 flipH="1">
            <a:off x="7864676" y="1885713"/>
            <a:ext cx="1" cy="13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836761" y="2672933"/>
            <a:ext cx="2051144" cy="332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Decrease number buffer in the queue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46" idx="2"/>
            <a:endCxn id="52" idx="0"/>
          </p:cNvCxnSpPr>
          <p:nvPr/>
        </p:nvCxnSpPr>
        <p:spPr>
          <a:xfrm flipH="1">
            <a:off x="7862333" y="2496975"/>
            <a:ext cx="2343" cy="1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33640" y="3201363"/>
            <a:ext cx="2051143" cy="2567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Wait until initialization is finished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61" idx="0"/>
          </p:cNvCxnSpPr>
          <p:nvPr/>
        </p:nvCxnSpPr>
        <p:spPr>
          <a:xfrm flipH="1">
            <a:off x="7859212" y="3005635"/>
            <a:ext cx="3121" cy="19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53845" y="827717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80551" y="2463751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</a:t>
            </a:r>
            <a:endParaRPr lang="en-US" sz="900" dirty="0"/>
          </a:p>
        </p:txBody>
      </p:sp>
      <p:sp>
        <p:nvSpPr>
          <p:cNvPr id="68" name="Oval 67"/>
          <p:cNvSpPr/>
          <p:nvPr/>
        </p:nvSpPr>
        <p:spPr>
          <a:xfrm>
            <a:off x="4812862" y="5626426"/>
            <a:ext cx="42271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8" idx="6"/>
          </p:cNvCxnSpPr>
          <p:nvPr/>
        </p:nvCxnSpPr>
        <p:spPr>
          <a:xfrm>
            <a:off x="5235576" y="5833886"/>
            <a:ext cx="2051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33640" y="4221121"/>
            <a:ext cx="2051143" cy="7304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Send 4 buffers down to Capture plugin calling </a:t>
            </a:r>
            <a:r>
              <a:rPr lang="en-US" sz="900" dirty="0" err="1" smtClean="0">
                <a:solidFill>
                  <a:schemeClr val="dk1"/>
                </a:solidFill>
              </a:rPr>
              <a:t>xf_adsp_fill_this_buffer</a:t>
            </a:r>
            <a:r>
              <a:rPr lang="en-US" sz="900" dirty="0" smtClean="0">
                <a:solidFill>
                  <a:schemeClr val="dk1"/>
                </a:solidFill>
              </a:rPr>
              <a:t>().</a:t>
            </a:r>
          </a:p>
          <a:p>
            <a:pPr algn="ctr"/>
            <a:r>
              <a:rPr lang="en-US" sz="900" dirty="0" smtClean="0"/>
              <a:t>Decrease number of buffers in the queue after sending each.</a:t>
            </a:r>
            <a:endParaRPr lang="en-US" sz="900" dirty="0" smtClean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33640" y="5091417"/>
            <a:ext cx="2051143" cy="354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Wait until all buffers are returned, or</a:t>
            </a:r>
          </a:p>
          <a:p>
            <a:pPr algn="ctr"/>
            <a:r>
              <a:rPr lang="en-US" sz="900" dirty="0" err="1"/>
              <a:t>runtime_err</a:t>
            </a:r>
            <a:r>
              <a:rPr lang="en-US" sz="900" dirty="0"/>
              <a:t> flag is enabled</a:t>
            </a:r>
          </a:p>
        </p:txBody>
      </p:sp>
      <p:cxnSp>
        <p:nvCxnSpPr>
          <p:cNvPr id="7" name="Elbow Connector 6"/>
          <p:cNvCxnSpPr>
            <a:stCxn id="46" idx="1"/>
          </p:cNvCxnSpPr>
          <p:nvPr/>
        </p:nvCxnSpPr>
        <p:spPr>
          <a:xfrm rot="10800000" flipV="1">
            <a:off x="6023993" y="2259678"/>
            <a:ext cx="954749" cy="3574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9180649" y="5031185"/>
            <a:ext cx="141183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813433" y="5100187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 dirty="0"/>
              <a:t>-</a:t>
            </a:r>
            <a:r>
              <a:rPr lang="en-US" sz="900" dirty="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5" name="Straight Arrow Connector 34"/>
          <p:cNvCxnSpPr>
            <a:stCxn id="55" idx="3"/>
            <a:endCxn id="30" idx="1"/>
          </p:cNvCxnSpPr>
          <p:nvPr/>
        </p:nvCxnSpPr>
        <p:spPr>
          <a:xfrm>
            <a:off x="8884783" y="5268482"/>
            <a:ext cx="29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3"/>
            <a:endCxn id="33" idx="2"/>
          </p:cNvCxnSpPr>
          <p:nvPr/>
        </p:nvCxnSpPr>
        <p:spPr>
          <a:xfrm>
            <a:off x="10592479" y="5268482"/>
            <a:ext cx="22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59282" y="5006382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10056440" y="5503173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</a:t>
            </a:r>
            <a:endParaRPr lang="en-US" sz="900" dirty="0"/>
          </a:p>
        </p:txBody>
      </p:sp>
      <p:cxnSp>
        <p:nvCxnSpPr>
          <p:cNvPr id="45" name="Elbow Connector 44"/>
          <p:cNvCxnSpPr>
            <a:stCxn id="30" idx="2"/>
            <a:endCxn id="9" idx="6"/>
          </p:cNvCxnSpPr>
          <p:nvPr/>
        </p:nvCxnSpPr>
        <p:spPr>
          <a:xfrm rot="5400000">
            <a:off x="9001436" y="4936047"/>
            <a:ext cx="315396" cy="1454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snd_adsp_tdm_playback_prepare</a:t>
            </a:r>
            <a:r>
              <a:rPr lang="en-US" dirty="0" smtClean="0"/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8680452" y="561297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11" name="Straight Arrow Connector 10"/>
          <p:cNvCxnSpPr>
            <a:stCxn id="9" idx="4"/>
            <a:endCxn id="49" idx="0"/>
          </p:cNvCxnSpPr>
          <p:nvPr/>
        </p:nvCxnSpPr>
        <p:spPr>
          <a:xfrm flipH="1">
            <a:off x="9255432" y="938116"/>
            <a:ext cx="2" cy="14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57787" y="5343541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/>
          <p:cNvCxnSpPr>
            <a:stCxn id="79" idx="1"/>
            <a:endCxn id="12" idx="6"/>
          </p:cNvCxnSpPr>
          <p:nvPr/>
        </p:nvCxnSpPr>
        <p:spPr>
          <a:xfrm flipH="1" flipV="1">
            <a:off x="7707750" y="5511836"/>
            <a:ext cx="661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07160" y="1451515"/>
            <a:ext cx="4896544" cy="2952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runtime’s parameters: frequency sampling, channel mode, PCM width, frame size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34" idx="2"/>
            <a:endCxn id="32" idx="0"/>
          </p:cNvCxnSpPr>
          <p:nvPr/>
        </p:nvCxnSpPr>
        <p:spPr>
          <a:xfrm>
            <a:off x="9255432" y="1746773"/>
            <a:ext cx="0" cy="12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8369498" y="5301208"/>
            <a:ext cx="1771870" cy="421257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61" idx="2"/>
            <a:endCxn id="79" idx="0"/>
          </p:cNvCxnSpPr>
          <p:nvPr/>
        </p:nvCxnSpPr>
        <p:spPr>
          <a:xfrm>
            <a:off x="9255432" y="5157192"/>
            <a:ext cx="1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278705" y="4073839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07160" y="1871515"/>
            <a:ext cx="4896544" cy="3162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number of bytes in a period: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base-&gt;period_bytes = snd_pcm_lib_period_bytes(substream)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7160" y="3153728"/>
            <a:ext cx="4896544" cy="3276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Save indirect PCM information: HW buffer size, SW buffer size, HW queue size to base data of substream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/>
          <p:cNvCxnSpPr>
            <a:stCxn id="32" idx="2"/>
            <a:endCxn id="65" idx="0"/>
          </p:cNvCxnSpPr>
          <p:nvPr/>
        </p:nvCxnSpPr>
        <p:spPr>
          <a:xfrm>
            <a:off x="9255432" y="2187759"/>
            <a:ext cx="0" cy="1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923285" y="3667818"/>
            <a:ext cx="2664296" cy="44120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TDM Renderer is not ready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37" idx="2"/>
            <a:endCxn id="46" idx="0"/>
          </p:cNvCxnSpPr>
          <p:nvPr/>
        </p:nvCxnSpPr>
        <p:spPr>
          <a:xfrm>
            <a:off x="9255432" y="3481406"/>
            <a:ext cx="1" cy="1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807160" y="4268704"/>
            <a:ext cx="4896544" cy="456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Prepare </a:t>
            </a:r>
            <a:r>
              <a:rPr lang="en-US" sz="900" dirty="0" smtClean="0">
                <a:solidFill>
                  <a:schemeClr val="dk1"/>
                </a:solidFill>
              </a:rPr>
              <a:t>parameters: </a:t>
            </a:r>
            <a:r>
              <a:rPr lang="en-US" sz="900" dirty="0" smtClean="0"/>
              <a:t>channel mode, </a:t>
            </a:r>
            <a:r>
              <a:rPr lang="en-US" sz="900" dirty="0" smtClean="0">
                <a:solidFill>
                  <a:schemeClr val="dk1"/>
                </a:solidFill>
              </a:rPr>
              <a:t>input frequency sampling, PCM width, frame size, volume rate, output sampling rate, first device</a:t>
            </a:r>
          </a:p>
          <a:p>
            <a:pPr algn="ctr"/>
            <a:r>
              <a:rPr lang="en-US" sz="900" dirty="0" smtClean="0"/>
              <a:t>Use DMAC transfer type to transfer data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46" idx="2"/>
            <a:endCxn id="52" idx="0"/>
          </p:cNvCxnSpPr>
          <p:nvPr/>
        </p:nvCxnSpPr>
        <p:spPr>
          <a:xfrm flipH="1">
            <a:off x="9255432" y="4109022"/>
            <a:ext cx="1" cy="15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07160" y="4878642"/>
            <a:ext cx="4896544" cy="2785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Set parameters to TDM Renderer by calling </a:t>
            </a:r>
            <a:r>
              <a:rPr lang="en-US" sz="900" dirty="0" err="1" smtClean="0"/>
              <a:t>xf_adsp_tdm_renderer_set_params</a:t>
            </a:r>
            <a:r>
              <a:rPr lang="en-US" sz="900" dirty="0" smtClean="0"/>
              <a:t>()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61" idx="0"/>
          </p:cNvCxnSpPr>
          <p:nvPr/>
        </p:nvCxnSpPr>
        <p:spPr>
          <a:xfrm>
            <a:off x="9255432" y="4725144"/>
            <a:ext cx="0" cy="15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91543" y="5286400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79" idx="2"/>
          </p:cNvCxnSpPr>
          <p:nvPr/>
        </p:nvCxnSpPr>
        <p:spPr>
          <a:xfrm flipH="1">
            <a:off x="9255432" y="5722465"/>
            <a:ext cx="1" cy="20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289932" y="5696278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15" name="Oval 114"/>
          <p:cNvSpPr/>
          <p:nvPr/>
        </p:nvSpPr>
        <p:spPr>
          <a:xfrm>
            <a:off x="9044600" y="5846257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9" name="Straight Arrow Connector 118"/>
          <p:cNvCxnSpPr>
            <a:stCxn id="46" idx="3"/>
            <a:endCxn id="121" idx="2"/>
          </p:cNvCxnSpPr>
          <p:nvPr/>
        </p:nvCxnSpPr>
        <p:spPr>
          <a:xfrm flipV="1">
            <a:off x="10587581" y="3887592"/>
            <a:ext cx="391078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650541" y="3623974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21" name="Oval 120"/>
          <p:cNvSpPr/>
          <p:nvPr/>
        </p:nvSpPr>
        <p:spPr>
          <a:xfrm>
            <a:off x="10978659" y="3680132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22699"/>
              </p:ext>
            </p:extLst>
          </p:nvPr>
        </p:nvGraphicFramePr>
        <p:xfrm>
          <a:off x="424039" y="1435541"/>
          <a:ext cx="6141104" cy="2483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7673"/>
                <a:gridCol w="2160032"/>
                <a:gridCol w="2773399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snd_adsp_tdm_playback_prepare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set paramters to TDM Renderer component.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snd_adsp_tdm_playback_prepare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tdm_playback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tdm_playback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TDM playback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6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snd_pcm_substream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substream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set parameters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TDM Renderer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ADSP buffer pool,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kick </a:t>
                      </a:r>
                      <a:r>
                        <a:rPr lang="en-US" sz="1100" baseline="0" dirty="0" err="1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-processing for ADSP plugins.</a:t>
                      </a:r>
                      <a:endParaRPr lang="en-US" sz="1100" dirty="0" smtClean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807160" y="1079836"/>
            <a:ext cx="4896544" cy="2398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base data: base = &amp;tdm_playback-&gt;base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34" idx="0"/>
          </p:cNvCxnSpPr>
          <p:nvPr/>
        </p:nvCxnSpPr>
        <p:spPr>
          <a:xfrm>
            <a:off x="9255432" y="1319709"/>
            <a:ext cx="0" cy="13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807160" y="2367221"/>
            <a:ext cx="4896544" cy="5492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Calculate data buffer size:</a:t>
            </a:r>
          </a:p>
          <a:p>
            <a:pPr algn="ctr"/>
            <a:r>
              <a:rPr lang="en-US" sz="900"/>
              <a:t>16-bit data: base-&gt;buf_bytes = to base-&gt;period_bytes</a:t>
            </a:r>
          </a:p>
          <a:p>
            <a:pPr algn="ctr"/>
            <a:r>
              <a:rPr lang="en-US" sz="900"/>
              <a:t>24-bit data (S24_3LE only): base-&gt;buf_bytes = (base-&gt;period_bytes * 3 (bytes) / 4 (bytes))</a:t>
            </a:r>
            <a:endParaRPr lang="en-US" sz="900" dirty="0"/>
          </a:p>
        </p:txBody>
      </p:sp>
      <p:cxnSp>
        <p:nvCxnSpPr>
          <p:cNvPr id="75" name="Straight Arrow Connector 74"/>
          <p:cNvCxnSpPr>
            <a:stCxn id="65" idx="2"/>
            <a:endCxn id="37" idx="0"/>
          </p:cNvCxnSpPr>
          <p:nvPr/>
        </p:nvCxnSpPr>
        <p:spPr>
          <a:xfrm>
            <a:off x="9255432" y="2916432"/>
            <a:ext cx="0" cy="23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027757" y="3832510"/>
            <a:ext cx="6624736" cy="1312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/>
                </a:solidFill>
              </a:rPr>
              <a:t>ADSP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15880" y="936000"/>
            <a:ext cx="6636613" cy="2754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/>
                </a:solidFill>
              </a:rPr>
              <a:t>ADSP ALSA Driver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84032" y="1226563"/>
            <a:ext cx="5224339" cy="999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smtClean="0"/>
              <a:t>Control Callback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10068317" y="1699822"/>
            <a:ext cx="1440160" cy="3840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Playback/Capture Equalizer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8159775" y="1538998"/>
            <a:ext cx="1864420" cy="5601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Playback/Capture/TDM Playback/TDM Capture Sample Rate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6432075" y="1406216"/>
            <a:ext cx="1690565" cy="6703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Playback/Capture/TDM Renderer/TDM Capture Volume</a:t>
            </a:r>
            <a:endParaRPr lang="en-US" sz="12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20060" y="3026042"/>
            <a:ext cx="5192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20060" y="3425890"/>
            <a:ext cx="51928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24255" y="2795210"/>
            <a:ext cx="281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Register/Unregister plugin, set HW parameters in initialization phase  </a:t>
            </a:r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5790986" y="2795210"/>
            <a:ext cx="872671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20745" y="2786180"/>
            <a:ext cx="797071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Capture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518083" y="2786180"/>
            <a:ext cx="853776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Equalizer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64099" y="1699822"/>
            <a:ext cx="853776" cy="3840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PCM Callback</a:t>
            </a:r>
            <a:endParaRPr lang="en-US" sz="1200"/>
          </a:p>
        </p:txBody>
      </p:sp>
      <p:sp>
        <p:nvSpPr>
          <p:cNvPr id="65" name="Rectangle 64"/>
          <p:cNvSpPr/>
          <p:nvPr/>
        </p:nvSpPr>
        <p:spPr>
          <a:xfrm>
            <a:off x="5819882" y="4264715"/>
            <a:ext cx="841549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Renderer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15235" y="4265693"/>
            <a:ext cx="797071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Capture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518083" y="4264714"/>
            <a:ext cx="853776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Equalizer plugin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64" idx="2"/>
            <a:endCxn id="60" idx="0"/>
          </p:cNvCxnSpPr>
          <p:nvPr/>
        </p:nvCxnSpPr>
        <p:spPr>
          <a:xfrm>
            <a:off x="5790987" y="2083865"/>
            <a:ext cx="436335" cy="7113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4" idx="2"/>
            <a:endCxn id="61" idx="0"/>
          </p:cNvCxnSpPr>
          <p:nvPr/>
        </p:nvCxnSpPr>
        <p:spPr>
          <a:xfrm>
            <a:off x="5790987" y="2083865"/>
            <a:ext cx="1728294" cy="70231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2"/>
            <a:endCxn id="62" idx="0"/>
          </p:cNvCxnSpPr>
          <p:nvPr/>
        </p:nvCxnSpPr>
        <p:spPr>
          <a:xfrm>
            <a:off x="5790987" y="2083865"/>
            <a:ext cx="3153984" cy="70231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2"/>
            <a:endCxn id="60" idx="0"/>
          </p:cNvCxnSpPr>
          <p:nvPr/>
        </p:nvCxnSpPr>
        <p:spPr>
          <a:xfrm flipH="1">
            <a:off x="6227322" y="2076614"/>
            <a:ext cx="1050036" cy="718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2"/>
            <a:endCxn id="61" idx="0"/>
          </p:cNvCxnSpPr>
          <p:nvPr/>
        </p:nvCxnSpPr>
        <p:spPr>
          <a:xfrm flipH="1">
            <a:off x="7519281" y="2099180"/>
            <a:ext cx="1572704" cy="68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2"/>
            <a:endCxn id="62" idx="0"/>
          </p:cNvCxnSpPr>
          <p:nvPr/>
        </p:nvCxnSpPr>
        <p:spPr>
          <a:xfrm flipH="1">
            <a:off x="8944971" y="2083865"/>
            <a:ext cx="1843426" cy="702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2"/>
            <a:endCxn id="61" idx="0"/>
          </p:cNvCxnSpPr>
          <p:nvPr/>
        </p:nvCxnSpPr>
        <p:spPr>
          <a:xfrm>
            <a:off x="7277358" y="2076614"/>
            <a:ext cx="241923" cy="70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" idx="2"/>
            <a:endCxn id="60" idx="0"/>
          </p:cNvCxnSpPr>
          <p:nvPr/>
        </p:nvCxnSpPr>
        <p:spPr>
          <a:xfrm flipH="1">
            <a:off x="6227322" y="2099180"/>
            <a:ext cx="2864663" cy="696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5" idx="0"/>
          </p:cNvCxnSpPr>
          <p:nvPr/>
        </p:nvCxnSpPr>
        <p:spPr>
          <a:xfrm>
            <a:off x="6227321" y="3608405"/>
            <a:ext cx="13336" cy="6563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66" idx="0"/>
          </p:cNvCxnSpPr>
          <p:nvPr/>
        </p:nvCxnSpPr>
        <p:spPr>
          <a:xfrm>
            <a:off x="7513174" y="3462676"/>
            <a:ext cx="597" cy="8030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67" idx="0"/>
          </p:cNvCxnSpPr>
          <p:nvPr/>
        </p:nvCxnSpPr>
        <p:spPr>
          <a:xfrm>
            <a:off x="8944971" y="3596115"/>
            <a:ext cx="0" cy="6685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10216" y="3233411"/>
            <a:ext cx="281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Set/Get HW parameters for volume, sample rate, equalizer setting/getting</a:t>
            </a:r>
            <a:endParaRPr lang="en-US" sz="120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220060" y="3902443"/>
            <a:ext cx="5192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710216" y="3749055"/>
            <a:ext cx="281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Control plugin: Register/Unregister, send/receive command…</a:t>
            </a:r>
            <a:endParaRPr lang="en-US" sz="1200"/>
          </a:p>
        </p:txBody>
      </p:sp>
      <p:sp>
        <p:nvSpPr>
          <p:cNvPr id="115" name="Rectangle 114"/>
          <p:cNvSpPr/>
          <p:nvPr/>
        </p:nvSpPr>
        <p:spPr>
          <a:xfrm>
            <a:off x="891499" y="4329269"/>
            <a:ext cx="857875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91499" y="4921139"/>
            <a:ext cx="863224" cy="3840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" name="Rectangle 117"/>
          <p:cNvSpPr/>
          <p:nvPr/>
        </p:nvSpPr>
        <p:spPr>
          <a:xfrm>
            <a:off x="891499" y="5513009"/>
            <a:ext cx="857875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49374" y="4211325"/>
            <a:ext cx="281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Subtracted object. It contains commands related to setting/getting params, register/unregister plugin</a:t>
            </a:r>
            <a:endParaRPr 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1751944" y="4877937"/>
            <a:ext cx="280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Callbacks are defined for PCM Interface, Control Interface</a:t>
            </a:r>
            <a:endParaRPr lang="en-US" sz="1200"/>
          </a:p>
        </p:txBody>
      </p:sp>
      <p:sp>
        <p:nvSpPr>
          <p:cNvPr id="121" name="TextBox 120"/>
          <p:cNvSpPr txBox="1"/>
          <p:nvPr/>
        </p:nvSpPr>
        <p:spPr>
          <a:xfrm>
            <a:off x="1767246" y="5443819"/>
            <a:ext cx="279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Renderer/Capture/Equalizer/TDM Renderer/TDM Capture Plugin in ADSP side</a:t>
            </a:r>
            <a:endParaRPr lang="en-US" sz="1200"/>
          </a:p>
        </p:txBody>
      </p:sp>
      <p:sp>
        <p:nvSpPr>
          <p:cNvPr id="73" name="Rectangle 72"/>
          <p:cNvSpPr/>
          <p:nvPr/>
        </p:nvSpPr>
        <p:spPr>
          <a:xfrm>
            <a:off x="9489485" y="2633798"/>
            <a:ext cx="872671" cy="636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TDM Renderer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616855" y="2630944"/>
            <a:ext cx="797071" cy="6531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TDM Capture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466735" y="4157108"/>
            <a:ext cx="918169" cy="5992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TDM Renderer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616855" y="4191217"/>
            <a:ext cx="797071" cy="59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TDM Capture plugin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2"/>
            <a:endCxn id="75" idx="0"/>
          </p:cNvCxnSpPr>
          <p:nvPr/>
        </p:nvCxnSpPr>
        <p:spPr>
          <a:xfrm flipH="1">
            <a:off x="9925820" y="3270790"/>
            <a:ext cx="1" cy="8863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6" idx="0"/>
          </p:cNvCxnSpPr>
          <p:nvPr/>
        </p:nvCxnSpPr>
        <p:spPr>
          <a:xfrm>
            <a:off x="11015391" y="3284119"/>
            <a:ext cx="0" cy="907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2"/>
            <a:endCxn id="73" idx="0"/>
          </p:cNvCxnSpPr>
          <p:nvPr/>
        </p:nvCxnSpPr>
        <p:spPr>
          <a:xfrm>
            <a:off x="7277358" y="2076614"/>
            <a:ext cx="2648463" cy="557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2"/>
            <a:endCxn id="74" idx="0"/>
          </p:cNvCxnSpPr>
          <p:nvPr/>
        </p:nvCxnSpPr>
        <p:spPr>
          <a:xfrm>
            <a:off x="7277358" y="2076614"/>
            <a:ext cx="3738033" cy="554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2"/>
            <a:endCxn id="73" idx="0"/>
          </p:cNvCxnSpPr>
          <p:nvPr/>
        </p:nvCxnSpPr>
        <p:spPr>
          <a:xfrm>
            <a:off x="9091985" y="2099180"/>
            <a:ext cx="833836" cy="534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2"/>
            <a:endCxn id="74" idx="0"/>
          </p:cNvCxnSpPr>
          <p:nvPr/>
        </p:nvCxnSpPr>
        <p:spPr>
          <a:xfrm>
            <a:off x="9091985" y="2099180"/>
            <a:ext cx="1923406" cy="531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2"/>
            <a:endCxn id="74" idx="0"/>
          </p:cNvCxnSpPr>
          <p:nvPr/>
        </p:nvCxnSpPr>
        <p:spPr>
          <a:xfrm>
            <a:off x="5790987" y="2083865"/>
            <a:ext cx="5224404" cy="54707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2"/>
            <a:endCxn id="73" idx="0"/>
          </p:cNvCxnSpPr>
          <p:nvPr/>
        </p:nvCxnSpPr>
        <p:spPr>
          <a:xfrm>
            <a:off x="5790987" y="2083865"/>
            <a:ext cx="4134834" cy="5499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43079" y="2996261"/>
            <a:ext cx="872671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3947" y="3122512"/>
            <a:ext cx="872671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131296" y="3224362"/>
            <a:ext cx="872671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69116" y="2886747"/>
            <a:ext cx="797071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Capture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72838" y="2978284"/>
            <a:ext cx="797071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Capture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38912" y="3078768"/>
            <a:ext cx="797071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Capture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68879" y="2900076"/>
            <a:ext cx="853776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Equalizer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471776" y="3052705"/>
            <a:ext cx="853776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Equalizer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371533" y="3212072"/>
            <a:ext cx="853776" cy="384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Equalizer control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57861" y="4360954"/>
            <a:ext cx="841549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Renderer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917246" y="4455948"/>
            <a:ext cx="841549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Renderer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995254" y="4556704"/>
            <a:ext cx="841549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Renderer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157331" y="4321640"/>
            <a:ext cx="797071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Capture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215174" y="4379069"/>
            <a:ext cx="797071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Capture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290607" y="4463594"/>
            <a:ext cx="797071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Capture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479683" y="4348585"/>
            <a:ext cx="853776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Equalizer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437022" y="4433693"/>
            <a:ext cx="853776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Equalizer plugin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404235" y="4518801"/>
            <a:ext cx="853776" cy="384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Equalizer plugin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snd_adsp_tdm_playback_prepare</a:t>
            </a:r>
            <a:r>
              <a:rPr lang="en-US" dirty="0" smtClean="0"/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10467891" y="5231382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End job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>
            <a:stCxn id="39" idx="4"/>
            <a:endCxn id="33" idx="0"/>
          </p:cNvCxnSpPr>
          <p:nvPr/>
        </p:nvCxnSpPr>
        <p:spPr>
          <a:xfrm>
            <a:off x="5843970" y="1942764"/>
            <a:ext cx="2" cy="4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07768" y="4004904"/>
            <a:ext cx="3672408" cy="3925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buffers from tdm_playback-&gt;tdm_renderer-&gt;buf_pool: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base-&gt;buffer[i] = xf_adsp_get_data_from_pool()</a:t>
            </a:r>
          </a:p>
        </p:txBody>
      </p:sp>
      <p:cxnSp>
        <p:nvCxnSpPr>
          <p:cNvPr id="47" name="Straight Arrow Connector 46"/>
          <p:cNvCxnSpPr>
            <a:stCxn id="34" idx="2"/>
            <a:endCxn id="32" idx="0"/>
          </p:cNvCxnSpPr>
          <p:nvPr/>
        </p:nvCxnSpPr>
        <p:spPr>
          <a:xfrm>
            <a:off x="5843972" y="4397482"/>
            <a:ext cx="0" cy="23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18400" y="4630022"/>
            <a:ext cx="2051144" cy="2363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Mark TDM Renderer is ready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33138" y="1527844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8" name="Straight Arrow Connector 57"/>
          <p:cNvCxnSpPr>
            <a:stCxn id="32" idx="2"/>
            <a:endCxn id="43" idx="0"/>
          </p:cNvCxnSpPr>
          <p:nvPr/>
        </p:nvCxnSpPr>
        <p:spPr>
          <a:xfrm>
            <a:off x="5843972" y="4866373"/>
            <a:ext cx="531" cy="29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0832040" y="4306292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8" idx="4"/>
            <a:endCxn id="9" idx="0"/>
          </p:cNvCxnSpPr>
          <p:nvPr/>
        </p:nvCxnSpPr>
        <p:spPr>
          <a:xfrm>
            <a:off x="11042872" y="4721212"/>
            <a:ext cx="1" cy="51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11624" y="2357768"/>
            <a:ext cx="6264695" cy="5102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Allocate ADSP buffer pool for execution:</a:t>
            </a:r>
          </a:p>
          <a:p>
            <a:pPr algn="ctr"/>
            <a:r>
              <a:rPr lang="en-US" sz="900" smtClean="0"/>
              <a:t>tdm_playback-</a:t>
            </a:r>
            <a:r>
              <a:rPr lang="en-US" sz="900"/>
              <a:t>&gt;tdm_renderer-&gt;buf_pool = xf_adsp_allocate_mem_pool(XF_BUF_POOL_SIZE, base-&gt;buf_bytes)</a:t>
            </a:r>
            <a:endParaRPr lang="en-US" sz="900" dirty="0"/>
          </a:p>
        </p:txBody>
      </p:sp>
      <p:sp>
        <p:nvSpPr>
          <p:cNvPr id="35" name="Oval 34"/>
          <p:cNvSpPr/>
          <p:nvPr/>
        </p:nvSpPr>
        <p:spPr>
          <a:xfrm>
            <a:off x="7836690" y="4355454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 dirty="0"/>
              <a:t>-</a:t>
            </a:r>
            <a:r>
              <a:rPr lang="en-US" sz="900" dirty="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958037" y="3260623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Cannot allocate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29907" y="3271845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40" name="Straight Arrow Connector 39"/>
          <p:cNvCxnSpPr>
            <a:stCxn id="33" idx="2"/>
            <a:endCxn id="37" idx="0"/>
          </p:cNvCxnSpPr>
          <p:nvPr/>
        </p:nvCxnSpPr>
        <p:spPr>
          <a:xfrm>
            <a:off x="5843972" y="2868045"/>
            <a:ext cx="0" cy="39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4" idx="0"/>
          </p:cNvCxnSpPr>
          <p:nvPr/>
        </p:nvCxnSpPr>
        <p:spPr>
          <a:xfrm>
            <a:off x="5843972" y="3735217"/>
            <a:ext cx="0" cy="26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2944" y="3742286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55" name="Elbow Connector 54"/>
          <p:cNvCxnSpPr>
            <a:stCxn id="37" idx="3"/>
            <a:endCxn id="35" idx="0"/>
          </p:cNvCxnSpPr>
          <p:nvPr/>
        </p:nvCxnSpPr>
        <p:spPr>
          <a:xfrm>
            <a:off x="6729907" y="3497920"/>
            <a:ext cx="1681765" cy="857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3971" y="5618199"/>
            <a:ext cx="514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[Notes]</a:t>
            </a:r>
          </a:p>
          <a:p>
            <a:r>
              <a:rPr lang="en-US" sz="1200" smtClean="0"/>
              <a:t>XF_BUF_POOL_SIZE is defined in ADSP Driver Extension Detail Design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8534925" y="5012650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86203" y="5192932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30" name="Straight Arrow Connector 29"/>
          <p:cNvCxnSpPr>
            <a:stCxn id="48" idx="0"/>
            <a:endCxn id="35" idx="4"/>
          </p:cNvCxnSpPr>
          <p:nvPr/>
        </p:nvCxnSpPr>
        <p:spPr>
          <a:xfrm flipH="1" flipV="1">
            <a:off x="8411672" y="4692044"/>
            <a:ext cx="5419" cy="5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62322" y="5158927"/>
            <a:ext cx="2364362" cy="5441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Send zero buffer to plugin to kick Renderer </a:t>
            </a:r>
            <a:r>
              <a:rPr lang="en-US" sz="900" dirty="0" err="1" smtClean="0"/>
              <a:t>init</a:t>
            </a:r>
            <a:r>
              <a:rPr lang="en-US" sz="900" dirty="0" smtClean="0"/>
              <a:t>-processing, and wait for the response successful message or </a:t>
            </a:r>
            <a:r>
              <a:rPr lang="en-US" sz="900" dirty="0" err="1" smtClean="0"/>
              <a:t>runtime_err</a:t>
            </a:r>
            <a:r>
              <a:rPr lang="en-US" sz="900" dirty="0" smtClean="0"/>
              <a:t> flag</a:t>
            </a:r>
            <a:endParaRPr lang="en-US" sz="900" dirty="0"/>
          </a:p>
        </p:txBody>
      </p:sp>
      <p:sp>
        <p:nvSpPr>
          <p:cNvPr id="48" name="Flowchart: Decision 47"/>
          <p:cNvSpPr/>
          <p:nvPr/>
        </p:nvSpPr>
        <p:spPr>
          <a:xfrm>
            <a:off x="7531156" y="5192932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>
            <a:stCxn id="43" idx="3"/>
            <a:endCxn id="48" idx="1"/>
          </p:cNvCxnSpPr>
          <p:nvPr/>
        </p:nvCxnSpPr>
        <p:spPr>
          <a:xfrm flipV="1">
            <a:off x="7026684" y="5430229"/>
            <a:ext cx="504472" cy="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9" idx="2"/>
          </p:cNvCxnSpPr>
          <p:nvPr/>
        </p:nvCxnSpPr>
        <p:spPr>
          <a:xfrm flipV="1">
            <a:off x="9303026" y="5419792"/>
            <a:ext cx="1164865" cy="1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snd_adsp_tdm_record_prepare</a:t>
            </a:r>
            <a:r>
              <a:rPr lang="en-US" dirty="0" smtClean="0"/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8680453" y="620688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11" name="Straight Arrow Connector 10"/>
          <p:cNvCxnSpPr>
            <a:stCxn id="9" idx="4"/>
            <a:endCxn id="49" idx="0"/>
          </p:cNvCxnSpPr>
          <p:nvPr/>
        </p:nvCxnSpPr>
        <p:spPr>
          <a:xfrm flipH="1">
            <a:off x="9255434" y="997507"/>
            <a:ext cx="1" cy="14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49294" y="5267036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/>
          <p:cNvCxnSpPr>
            <a:stCxn id="79" idx="1"/>
            <a:endCxn id="12" idx="6"/>
          </p:cNvCxnSpPr>
          <p:nvPr/>
        </p:nvCxnSpPr>
        <p:spPr>
          <a:xfrm flipH="1">
            <a:off x="7699257" y="5435331"/>
            <a:ext cx="67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43166" y="1510906"/>
            <a:ext cx="4824536" cy="2952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runtime’s parameters: frequency sampling, channel mode, PCM width, frame size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34" idx="2"/>
            <a:endCxn id="32" idx="0"/>
          </p:cNvCxnSpPr>
          <p:nvPr/>
        </p:nvCxnSpPr>
        <p:spPr>
          <a:xfrm>
            <a:off x="9255434" y="1806164"/>
            <a:ext cx="0" cy="12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8369499" y="5198034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returned?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61" idx="2"/>
            <a:endCxn id="79" idx="0"/>
          </p:cNvCxnSpPr>
          <p:nvPr/>
        </p:nvCxnSpPr>
        <p:spPr>
          <a:xfrm>
            <a:off x="9255434" y="5075702"/>
            <a:ext cx="0" cy="12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278706" y="3952002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43166" y="1930906"/>
            <a:ext cx="4824536" cy="3162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number of bytes in a period: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base-&gt;period_bytes = snd_pcm_lib_period_bytes(substream)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43166" y="3031891"/>
            <a:ext cx="4824536" cy="3276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Save indirect PCM information: HW buffer size, SW buffer size, HW queue size to base data of substream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/>
          <p:cNvCxnSpPr>
            <a:stCxn id="32" idx="2"/>
            <a:endCxn id="65" idx="0"/>
          </p:cNvCxnSpPr>
          <p:nvPr/>
        </p:nvCxnSpPr>
        <p:spPr>
          <a:xfrm>
            <a:off x="9255434" y="2247150"/>
            <a:ext cx="0" cy="14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923286" y="3545981"/>
            <a:ext cx="2664296" cy="44120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TDM Capture is not ready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37" idx="2"/>
            <a:endCxn id="46" idx="0"/>
          </p:cNvCxnSpPr>
          <p:nvPr/>
        </p:nvCxnSpPr>
        <p:spPr>
          <a:xfrm>
            <a:off x="9255434" y="3359569"/>
            <a:ext cx="0" cy="1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843166" y="4147650"/>
            <a:ext cx="4824536" cy="4288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Prepare </a:t>
            </a:r>
            <a:r>
              <a:rPr lang="en-US" sz="900" dirty="0" smtClean="0">
                <a:solidFill>
                  <a:schemeClr val="dk1"/>
                </a:solidFill>
              </a:rPr>
              <a:t>parameters: </a:t>
            </a:r>
            <a:r>
              <a:rPr lang="en-US" sz="900" dirty="0" smtClean="0"/>
              <a:t>channel mode, </a:t>
            </a:r>
            <a:r>
              <a:rPr lang="en-US" sz="900" dirty="0" smtClean="0">
                <a:solidFill>
                  <a:schemeClr val="dk1"/>
                </a:solidFill>
              </a:rPr>
              <a:t>input frequency sampling, PCM width, frame size, volume rate, output sampling rate, first device</a:t>
            </a:r>
          </a:p>
          <a:p>
            <a:pPr algn="ctr"/>
            <a:r>
              <a:rPr lang="en-US" sz="900" dirty="0" smtClean="0"/>
              <a:t>Use FIFO to transfer data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46" idx="2"/>
            <a:endCxn id="52" idx="0"/>
          </p:cNvCxnSpPr>
          <p:nvPr/>
        </p:nvCxnSpPr>
        <p:spPr>
          <a:xfrm>
            <a:off x="9255434" y="3987185"/>
            <a:ext cx="0" cy="16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43166" y="4797152"/>
            <a:ext cx="4824536" cy="2785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Set parameters to TDM Capture by calling </a:t>
            </a:r>
            <a:r>
              <a:rPr lang="en-US" sz="900" dirty="0" err="1" smtClean="0"/>
              <a:t>xf_adsp_tdm_capture_set_params</a:t>
            </a:r>
            <a:r>
              <a:rPr lang="en-US" sz="900" dirty="0" smtClean="0"/>
              <a:t>()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61" idx="0"/>
          </p:cNvCxnSpPr>
          <p:nvPr/>
        </p:nvCxnSpPr>
        <p:spPr>
          <a:xfrm>
            <a:off x="9255434" y="4576549"/>
            <a:ext cx="0" cy="2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91544" y="5198034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79" idx="2"/>
            <a:endCxn id="115" idx="0"/>
          </p:cNvCxnSpPr>
          <p:nvPr/>
        </p:nvCxnSpPr>
        <p:spPr>
          <a:xfrm>
            <a:off x="9255434" y="5672628"/>
            <a:ext cx="0" cy="14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289933" y="5646440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15" name="Oval 114"/>
          <p:cNvSpPr/>
          <p:nvPr/>
        </p:nvSpPr>
        <p:spPr>
          <a:xfrm>
            <a:off x="9044602" y="5822125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9" name="Straight Arrow Connector 118"/>
          <p:cNvCxnSpPr>
            <a:stCxn id="46" idx="3"/>
            <a:endCxn id="121" idx="2"/>
          </p:cNvCxnSpPr>
          <p:nvPr/>
        </p:nvCxnSpPr>
        <p:spPr>
          <a:xfrm flipV="1">
            <a:off x="10587582" y="3765755"/>
            <a:ext cx="391078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650542" y="3502137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21" name="Oval 120"/>
          <p:cNvSpPr/>
          <p:nvPr/>
        </p:nvSpPr>
        <p:spPr>
          <a:xfrm>
            <a:off x="10978660" y="3558295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28138"/>
              </p:ext>
            </p:extLst>
          </p:nvPr>
        </p:nvGraphicFramePr>
        <p:xfrm>
          <a:off x="424039" y="1435541"/>
          <a:ext cx="6141104" cy="3313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7673"/>
                <a:gridCol w="2160032"/>
                <a:gridCol w="2773399"/>
              </a:tblGrid>
              <a:tr h="21475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snd_adsp_tdm_record_prepare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set paramters to TDM Capture component. . It also sends a zero-length buffer to kick off init process. Then it sends buffers down to TDM Capture plugin to execute.</a:t>
                      </a:r>
                      <a:endParaRPr lang="en-US" sz="11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snd_adsp_tdm_record_prepare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tdm_record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snd_pcm_substream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substream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41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tdm_record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TDM record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9708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20290" algn="r"/>
                        </a:tabLst>
                      </a:pP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snd_pcm_substream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10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substream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75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0856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set parameters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TDM Capture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allocate ADSP buffer pool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send message with opcode XF_FILL_THIS_BUFFER to TDM Capture plugin,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kick </a:t>
                      </a:r>
                      <a:r>
                        <a:rPr lang="en-US" sz="1100" baseline="0" dirty="0" err="1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-processing for ADSP plugins.</a:t>
                      </a:r>
                      <a:endParaRPr lang="en-US" sz="1100" dirty="0" smtClean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843166" y="1146292"/>
            <a:ext cx="4824536" cy="2398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base data: base = &amp;tdm_record-&gt;base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34" idx="0"/>
          </p:cNvCxnSpPr>
          <p:nvPr/>
        </p:nvCxnSpPr>
        <p:spPr>
          <a:xfrm>
            <a:off x="9255434" y="1386165"/>
            <a:ext cx="0" cy="12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843166" y="2395269"/>
            <a:ext cx="4824536" cy="4657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Calculate data buffer size:</a:t>
            </a:r>
          </a:p>
          <a:p>
            <a:pPr algn="ctr"/>
            <a:r>
              <a:rPr lang="en-US" sz="900"/>
              <a:t>16-bit data: base-&gt;buf_bytes = to base-&gt;period_bytes</a:t>
            </a:r>
          </a:p>
          <a:p>
            <a:pPr algn="ctr"/>
            <a:r>
              <a:rPr lang="en-US" sz="900"/>
              <a:t>24-bit data (S24_3LE only): base-&gt;buf_bytes = (base-&gt;period_bytes * 3 (bytes) / 4 (bytes))</a:t>
            </a:r>
            <a:endParaRPr lang="en-US" sz="900" dirty="0"/>
          </a:p>
        </p:txBody>
      </p:sp>
      <p:cxnSp>
        <p:nvCxnSpPr>
          <p:cNvPr id="75" name="Straight Arrow Connector 74"/>
          <p:cNvCxnSpPr>
            <a:stCxn id="65" idx="2"/>
            <a:endCxn id="37" idx="0"/>
          </p:cNvCxnSpPr>
          <p:nvPr/>
        </p:nvCxnSpPr>
        <p:spPr>
          <a:xfrm>
            <a:off x="9255434" y="2861037"/>
            <a:ext cx="0" cy="1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snd_adsp_tdm_record_prepare</a:t>
            </a:r>
            <a:r>
              <a:rPr lang="en-US" dirty="0" smtClean="0"/>
              <a:t>()</a:t>
            </a:r>
          </a:p>
        </p:txBody>
      </p:sp>
      <p:cxnSp>
        <p:nvCxnSpPr>
          <p:cNvPr id="11" name="Straight Arrow Connector 10"/>
          <p:cNvCxnSpPr>
            <a:stCxn id="39" idx="4"/>
            <a:endCxn id="33" idx="0"/>
          </p:cNvCxnSpPr>
          <p:nvPr/>
        </p:nvCxnSpPr>
        <p:spPr>
          <a:xfrm>
            <a:off x="5843970" y="1942764"/>
            <a:ext cx="2" cy="4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07768" y="3933056"/>
            <a:ext cx="3672408" cy="3925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Get buffers from tdm_record-&gt;tdm_capture-&gt;buf_pool: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base-&gt;buffer[i] = xf_adsp_get_data_from_pool()</a:t>
            </a:r>
          </a:p>
        </p:txBody>
      </p:sp>
      <p:cxnSp>
        <p:nvCxnSpPr>
          <p:cNvPr id="47" name="Straight Arrow Connector 46"/>
          <p:cNvCxnSpPr>
            <a:stCxn id="34" idx="2"/>
            <a:endCxn id="32" idx="0"/>
          </p:cNvCxnSpPr>
          <p:nvPr/>
        </p:nvCxnSpPr>
        <p:spPr>
          <a:xfrm>
            <a:off x="5843972" y="4325634"/>
            <a:ext cx="0" cy="18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18400" y="4509120"/>
            <a:ext cx="2051144" cy="2363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Mark TDM </a:t>
            </a:r>
            <a:r>
              <a:rPr lang="en-US" sz="900" dirty="0" smtClean="0"/>
              <a:t>Capture</a:t>
            </a:r>
            <a:r>
              <a:rPr lang="en-US" sz="900" dirty="0" smtClean="0">
                <a:solidFill>
                  <a:schemeClr val="dk1"/>
                </a:solidFill>
              </a:rPr>
              <a:t> is ready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33138" y="1527844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8" name="Straight Arrow Connector 57"/>
          <p:cNvCxnSpPr>
            <a:stCxn id="32" idx="2"/>
            <a:endCxn id="21" idx="0"/>
          </p:cNvCxnSpPr>
          <p:nvPr/>
        </p:nvCxnSpPr>
        <p:spPr>
          <a:xfrm>
            <a:off x="5843972" y="4745471"/>
            <a:ext cx="1" cy="12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11624" y="2357768"/>
            <a:ext cx="6264695" cy="5102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Allocate ADSP buffer pool for execution:</a:t>
            </a:r>
          </a:p>
          <a:p>
            <a:pPr algn="ctr"/>
            <a:r>
              <a:rPr lang="en-US" sz="900" smtClean="0"/>
              <a:t>tdm_record-&gt;tdm_capture-&gt;</a:t>
            </a:r>
            <a:r>
              <a:rPr lang="en-US" sz="900"/>
              <a:t>buf_pool = xf_adsp_allocate_mem_pool(XF_BUF_POOL_SIZE, base-&gt;buf_bytes)</a:t>
            </a:r>
            <a:endParaRPr lang="en-US" sz="900" dirty="0"/>
          </a:p>
        </p:txBody>
      </p:sp>
      <p:sp>
        <p:nvSpPr>
          <p:cNvPr id="35" name="Oval 34"/>
          <p:cNvSpPr/>
          <p:nvPr/>
        </p:nvSpPr>
        <p:spPr>
          <a:xfrm>
            <a:off x="8416866" y="3953555"/>
            <a:ext cx="1149963" cy="3365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Return </a:t>
            </a:r>
            <a:endParaRPr lang="en-US" sz="900" dirty="0" smtClean="0"/>
          </a:p>
          <a:p>
            <a:pPr algn="ctr"/>
            <a:r>
              <a:rPr lang="en-US" sz="900"/>
              <a:t>-</a:t>
            </a:r>
            <a:r>
              <a:rPr lang="en-US" sz="900" smtClean="0"/>
              <a:t>EINVAL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958037" y="3260623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Cannot allocate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29907" y="3271845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40" name="Straight Arrow Connector 39"/>
          <p:cNvCxnSpPr>
            <a:stCxn id="33" idx="2"/>
            <a:endCxn id="37" idx="0"/>
          </p:cNvCxnSpPr>
          <p:nvPr/>
        </p:nvCxnSpPr>
        <p:spPr>
          <a:xfrm>
            <a:off x="5843972" y="2868045"/>
            <a:ext cx="0" cy="39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4" idx="0"/>
          </p:cNvCxnSpPr>
          <p:nvPr/>
        </p:nvCxnSpPr>
        <p:spPr>
          <a:xfrm>
            <a:off x="5843972" y="3735217"/>
            <a:ext cx="0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2944" y="3742286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55" name="Elbow Connector 54"/>
          <p:cNvCxnSpPr>
            <a:stCxn id="37" idx="3"/>
            <a:endCxn id="35" idx="0"/>
          </p:cNvCxnSpPr>
          <p:nvPr/>
        </p:nvCxnSpPr>
        <p:spPr>
          <a:xfrm>
            <a:off x="6729907" y="3497920"/>
            <a:ext cx="2261941" cy="455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368" y="5712245"/>
            <a:ext cx="514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[Notes]</a:t>
            </a:r>
          </a:p>
          <a:p>
            <a:r>
              <a:rPr lang="en-US" sz="1200" smtClean="0"/>
              <a:t>XF_BUF_POOL_SIZE is defined in ADSP Driver Extension Detail Design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4007769" y="4871000"/>
            <a:ext cx="3672408" cy="5196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Send a buffer with length = 0 to kick </a:t>
            </a:r>
            <a:r>
              <a:rPr lang="en-US" sz="900" dirty="0" err="1" smtClean="0">
                <a:solidFill>
                  <a:schemeClr val="dk1"/>
                </a:solidFill>
              </a:rPr>
              <a:t>init</a:t>
            </a:r>
            <a:r>
              <a:rPr lang="en-US" sz="900" dirty="0" smtClean="0">
                <a:solidFill>
                  <a:schemeClr val="dk1"/>
                </a:solidFill>
              </a:rPr>
              <a:t> process by calling </a:t>
            </a:r>
            <a:r>
              <a:rPr lang="en-US" sz="900" dirty="0" err="1" smtClean="0">
                <a:solidFill>
                  <a:schemeClr val="dk1"/>
                </a:solidFill>
              </a:rPr>
              <a:t>xf_adsp_fill_this_buffer</a:t>
            </a:r>
            <a:r>
              <a:rPr lang="en-US" sz="900" dirty="0" smtClean="0">
                <a:solidFill>
                  <a:schemeClr val="dk1"/>
                </a:solidFill>
              </a:rPr>
              <a:t>(),</a:t>
            </a:r>
          </a:p>
          <a:p>
            <a:pPr algn="ctr"/>
            <a:r>
              <a:rPr lang="en-US" sz="900" dirty="0"/>
              <a:t>and wait for the response successful message or </a:t>
            </a:r>
            <a:r>
              <a:rPr lang="en-US" sz="900" dirty="0" err="1"/>
              <a:t>runtime_err</a:t>
            </a:r>
            <a:r>
              <a:rPr lang="en-US" sz="900" dirty="0"/>
              <a:t> </a:t>
            </a:r>
            <a:r>
              <a:rPr lang="en-US" sz="900" dirty="0" smtClean="0"/>
              <a:t>flag</a:t>
            </a:r>
            <a:endParaRPr lang="en-US" sz="900" dirty="0"/>
          </a:p>
        </p:txBody>
      </p:sp>
      <p:sp>
        <p:nvSpPr>
          <p:cNvPr id="22" name="Oval 21"/>
          <p:cNvSpPr/>
          <p:nvPr/>
        </p:nvSpPr>
        <p:spPr>
          <a:xfrm>
            <a:off x="10173268" y="4944075"/>
            <a:ext cx="1144985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End job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534929" y="4137139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/>
          <p:cNvCxnSpPr>
            <a:stCxn id="28" idx="4"/>
            <a:endCxn id="22" idx="0"/>
          </p:cNvCxnSpPr>
          <p:nvPr/>
        </p:nvCxnSpPr>
        <p:spPr>
          <a:xfrm>
            <a:off x="10745761" y="4552059"/>
            <a:ext cx="0" cy="39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5993" y="4713243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67271" y="4893525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44" name="Straight Arrow Connector 43"/>
          <p:cNvCxnSpPr>
            <a:stCxn id="45" idx="0"/>
            <a:endCxn id="35" idx="4"/>
          </p:cNvCxnSpPr>
          <p:nvPr/>
        </p:nvCxnSpPr>
        <p:spPr>
          <a:xfrm flipH="1" flipV="1">
            <a:off x="8991848" y="4290145"/>
            <a:ext cx="6311" cy="60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8112224" y="4893525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Error returned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21" idx="3"/>
            <a:endCxn id="45" idx="1"/>
          </p:cNvCxnSpPr>
          <p:nvPr/>
        </p:nvCxnSpPr>
        <p:spPr>
          <a:xfrm flipV="1">
            <a:off x="7680177" y="5130822"/>
            <a:ext cx="432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3"/>
            <a:endCxn id="22" idx="2"/>
          </p:cNvCxnSpPr>
          <p:nvPr/>
        </p:nvCxnSpPr>
        <p:spPr>
          <a:xfrm>
            <a:off x="9884094" y="5130822"/>
            <a:ext cx="289174" cy="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snd_adsp_playback_deinit()</a:t>
            </a:r>
            <a:endParaRPr lang="en-US" dirty="0" smtClean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5797"/>
              </p:ext>
            </p:extLst>
          </p:nvPr>
        </p:nvGraphicFramePr>
        <p:xfrm>
          <a:off x="424039" y="1435541"/>
          <a:ext cx="6015838" cy="1551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39"/>
                <a:gridCol w="2184666"/>
                <a:gridCol w="2648133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snd_adsp_playback_deinit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de-initialize Renderer and release its buffer pool. It is also used to de-initialize Equalizer if Equalizer is used.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snd_adsp_playback_deinit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</a:t>
                      </a:r>
                      <a:r>
                        <a:rPr lang="en-US" sz="1100" dirty="0" smtClean="0">
                          <a:effectLst/>
                        </a:rPr>
                        <a:t> *playback)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snd_adsp_playback</a:t>
                      </a:r>
                      <a:r>
                        <a:rPr lang="en-US" sz="1100" dirty="0" smtClean="0">
                          <a:effectLst/>
                        </a:rPr>
                        <a:t> *playback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playback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de-initialize 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enderer/Equalizer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787934" y="188640"/>
            <a:ext cx="10048369" cy="5756700"/>
            <a:chOff x="787934" y="188640"/>
            <a:chExt cx="10048369" cy="5756700"/>
          </a:xfrm>
        </p:grpSpPr>
        <p:grpSp>
          <p:nvGrpSpPr>
            <p:cNvPr id="131" name="Group 130"/>
            <p:cNvGrpSpPr/>
            <p:nvPr/>
          </p:nvGrpSpPr>
          <p:grpSpPr>
            <a:xfrm>
              <a:off x="5793348" y="188640"/>
              <a:ext cx="5042955" cy="5756700"/>
              <a:chOff x="5793348" y="188640"/>
              <a:chExt cx="5042955" cy="57567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924506" y="188640"/>
                <a:ext cx="1149963" cy="376819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chemeClr val="dk1"/>
                    </a:solidFill>
                  </a:rPr>
                  <a:t>Begin job</a:t>
                </a:r>
              </a:p>
            </p:txBody>
          </p:sp>
          <p:cxnSp>
            <p:nvCxnSpPr>
              <p:cNvPr id="11" name="Straight Arrow Connector 10"/>
              <p:cNvCxnSpPr>
                <a:stCxn id="9" idx="4"/>
                <a:endCxn id="44" idx="0"/>
              </p:cNvCxnSpPr>
              <p:nvPr/>
            </p:nvCxnSpPr>
            <p:spPr>
              <a:xfrm>
                <a:off x="8499488" y="565459"/>
                <a:ext cx="0" cy="201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793348" y="3783479"/>
                <a:ext cx="1149963" cy="33659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Return </a:t>
                </a:r>
                <a:endParaRPr lang="en-US" sz="900" dirty="0" smtClean="0"/>
              </a:p>
              <a:p>
                <a:pPr algn="ctr"/>
                <a:r>
                  <a:rPr lang="en-US" sz="900"/>
                  <a:t>-</a:t>
                </a:r>
                <a:r>
                  <a:rPr lang="en-US" sz="900" smtClean="0"/>
                  <a:t>EINVAL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1" name="Straight Arrow Connector 30"/>
              <p:cNvCxnSpPr>
                <a:stCxn id="79" idx="1"/>
                <a:endCxn id="12" idx="6"/>
              </p:cNvCxnSpPr>
              <p:nvPr/>
            </p:nvCxnSpPr>
            <p:spPr>
              <a:xfrm flipH="1">
                <a:off x="6943311" y="3951774"/>
                <a:ext cx="6702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4" idx="2"/>
                <a:endCxn id="46" idx="0"/>
              </p:cNvCxnSpPr>
              <p:nvPr/>
            </p:nvCxnSpPr>
            <p:spPr>
              <a:xfrm>
                <a:off x="8499488" y="1313138"/>
                <a:ext cx="2703" cy="189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lowchart: Decision 78"/>
              <p:cNvSpPr/>
              <p:nvPr/>
            </p:nvSpPr>
            <p:spPr>
              <a:xfrm>
                <a:off x="7613552" y="3714477"/>
                <a:ext cx="1771870" cy="474594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Error returned?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61" idx="2"/>
                <a:endCxn id="32" idx="0"/>
              </p:cNvCxnSpPr>
              <p:nvPr/>
            </p:nvCxnSpPr>
            <p:spPr>
              <a:xfrm flipH="1">
                <a:off x="8499488" y="3056895"/>
                <a:ext cx="361" cy="212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8499850" y="1966105"/>
                <a:ext cx="2934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23324" y="3268950"/>
                <a:ext cx="2952328" cy="23635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Destroy Renderer component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8" name="Straight Arrow Connector 37"/>
              <p:cNvCxnSpPr>
                <a:stCxn id="32" idx="2"/>
                <a:endCxn id="79" idx="0"/>
              </p:cNvCxnSpPr>
              <p:nvPr/>
            </p:nvCxnSpPr>
            <p:spPr>
              <a:xfrm flipH="1">
                <a:off x="8499487" y="3505301"/>
                <a:ext cx="1" cy="20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lowchart: Decision 45"/>
              <p:cNvSpPr/>
              <p:nvPr/>
            </p:nvSpPr>
            <p:spPr>
              <a:xfrm>
                <a:off x="7616256" y="1502501"/>
                <a:ext cx="1771870" cy="474594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/>
                  <a:t>Renderer is created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26027" y="2153053"/>
                <a:ext cx="2952328" cy="394906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 smtClean="0"/>
                  <a:t>Send EMPTY_THIS_BUFFER with buffer length = 0 down to Renderer plugin to terminate the process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stCxn id="46" idx="2"/>
                <a:endCxn id="52" idx="0"/>
              </p:cNvCxnSpPr>
              <p:nvPr/>
            </p:nvCxnSpPr>
            <p:spPr>
              <a:xfrm>
                <a:off x="8502191" y="1977095"/>
                <a:ext cx="0" cy="175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7023685" y="2705873"/>
                <a:ext cx="2952327" cy="35102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/>
                  <a:t>Release buffer pool by calling xf_adsp_free_mem_pool</a:t>
                </a:r>
                <a:endParaRPr lang="en-US" sz="900" dirty="0"/>
              </a:p>
            </p:txBody>
          </p:sp>
          <p:cxnSp>
            <p:nvCxnSpPr>
              <p:cNvPr id="62" name="Straight Arrow Connector 61"/>
              <p:cNvCxnSpPr>
                <a:stCxn id="52" idx="2"/>
                <a:endCxn id="61" idx="0"/>
              </p:cNvCxnSpPr>
              <p:nvPr/>
            </p:nvCxnSpPr>
            <p:spPr>
              <a:xfrm flipH="1">
                <a:off x="8499849" y="2547959"/>
                <a:ext cx="2342" cy="157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7256070" y="3764175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T</a:t>
                </a:r>
                <a:endParaRPr lang="en-US" sz="900" dirty="0"/>
              </a:p>
            </p:txBody>
          </p:sp>
          <p:cxnSp>
            <p:nvCxnSpPr>
              <p:cNvPr id="95" name="Straight Arrow Connector 94"/>
              <p:cNvCxnSpPr>
                <a:stCxn id="79" idx="2"/>
                <a:endCxn id="107" idx="0"/>
              </p:cNvCxnSpPr>
              <p:nvPr/>
            </p:nvCxnSpPr>
            <p:spPr>
              <a:xfrm>
                <a:off x="8499487" y="4189071"/>
                <a:ext cx="0" cy="177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8193670" y="4157063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07" name="Flowchart: Decision 106"/>
              <p:cNvSpPr/>
              <p:nvPr/>
            </p:nvSpPr>
            <p:spPr>
              <a:xfrm>
                <a:off x="7613552" y="4367042"/>
                <a:ext cx="1771870" cy="474594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/>
                  <a:t>Equalizer is created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563889" y="4803372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T</a:t>
                </a:r>
                <a:endParaRPr lang="en-US" sz="900" dirty="0"/>
              </a:p>
            </p:txBody>
          </p:sp>
          <p:cxnSp>
            <p:nvCxnSpPr>
              <p:cNvPr id="109" name="Straight Arrow Connector 108"/>
              <p:cNvCxnSpPr>
                <a:stCxn id="107" idx="2"/>
                <a:endCxn id="93" idx="0"/>
              </p:cNvCxnSpPr>
              <p:nvPr/>
            </p:nvCxnSpPr>
            <p:spPr>
              <a:xfrm>
                <a:off x="8499487" y="4841636"/>
                <a:ext cx="5322" cy="183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2" idx="3"/>
                <a:endCxn id="115" idx="2"/>
              </p:cNvCxnSpPr>
              <p:nvPr/>
            </p:nvCxnSpPr>
            <p:spPr>
              <a:xfrm>
                <a:off x="9390743" y="5708043"/>
                <a:ext cx="1023896" cy="8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9596300" y="5517945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0414639" y="5509317"/>
                <a:ext cx="421664" cy="4149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B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9" name="Straight Arrow Connector 118"/>
              <p:cNvCxnSpPr>
                <a:stCxn id="44" idx="3"/>
                <a:endCxn id="121" idx="2"/>
              </p:cNvCxnSpPr>
              <p:nvPr/>
            </p:nvCxnSpPr>
            <p:spPr>
              <a:xfrm flipV="1">
                <a:off x="9385423" y="1033348"/>
                <a:ext cx="973343" cy="6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9560804" y="868991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0358766" y="825888"/>
                <a:ext cx="421664" cy="4149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A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44" name="Flowchart: Decision 43"/>
              <p:cNvSpPr/>
              <p:nvPr/>
            </p:nvSpPr>
            <p:spPr>
              <a:xfrm>
                <a:off x="7613553" y="767359"/>
                <a:ext cx="1771870" cy="545779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/>
                  <a:t>Playback data allocated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532003" y="1275470"/>
                <a:ext cx="2934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798669" y="5539748"/>
                <a:ext cx="1149963" cy="33659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Return </a:t>
                </a:r>
                <a:endParaRPr lang="en-US" sz="900" dirty="0" smtClean="0"/>
              </a:p>
              <a:p>
                <a:pPr algn="ctr"/>
                <a:r>
                  <a:rPr lang="en-US" sz="900"/>
                  <a:t>-</a:t>
                </a:r>
                <a:r>
                  <a:rPr lang="en-US" sz="900" smtClean="0"/>
                  <a:t>EINVAL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2" idx="1"/>
                <a:endCxn id="89" idx="6"/>
              </p:cNvCxnSpPr>
              <p:nvPr/>
            </p:nvCxnSpPr>
            <p:spPr>
              <a:xfrm flipH="1">
                <a:off x="6948632" y="5708043"/>
                <a:ext cx="6702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lowchart: Decision 91"/>
              <p:cNvSpPr/>
              <p:nvPr/>
            </p:nvSpPr>
            <p:spPr>
              <a:xfrm>
                <a:off x="7618873" y="5470746"/>
                <a:ext cx="1771870" cy="474594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Error returned?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028645" y="5025219"/>
                <a:ext cx="2952328" cy="23635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Destroy Equalizer component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6" name="Straight Arrow Connector 95"/>
              <p:cNvCxnSpPr>
                <a:stCxn id="93" idx="2"/>
                <a:endCxn id="92" idx="0"/>
              </p:cNvCxnSpPr>
              <p:nvPr/>
            </p:nvCxnSpPr>
            <p:spPr>
              <a:xfrm flipH="1">
                <a:off x="8504808" y="5261570"/>
                <a:ext cx="1" cy="20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7261391" y="5520444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T</a:t>
                </a:r>
                <a:endParaRPr lang="en-US" sz="900" dirty="0"/>
              </a:p>
            </p:txBody>
          </p:sp>
          <p:cxnSp>
            <p:nvCxnSpPr>
              <p:cNvPr id="99" name="Elbow Connector 98"/>
              <p:cNvCxnSpPr>
                <a:stCxn id="107" idx="3"/>
              </p:cNvCxnSpPr>
              <p:nvPr/>
            </p:nvCxnSpPr>
            <p:spPr>
              <a:xfrm>
                <a:off x="9385422" y="4604339"/>
                <a:ext cx="757683" cy="111243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stCxn id="46" idx="3"/>
              </p:cNvCxnSpPr>
              <p:nvPr/>
            </p:nvCxnSpPr>
            <p:spPr>
              <a:xfrm flipH="1">
                <a:off x="8499487" y="1739798"/>
                <a:ext cx="888639" cy="2517704"/>
              </a:xfrm>
              <a:prstGeom prst="bentConnector4">
                <a:avLst>
                  <a:gd name="adj1" fmla="val -142696"/>
                  <a:gd name="adj2" fmla="val 10034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9575636" y="1502264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510112" y="4368785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87934" y="3676200"/>
              <a:ext cx="3651881" cy="1725838"/>
              <a:chOff x="787934" y="3676200"/>
              <a:chExt cx="3651881" cy="1725838"/>
            </a:xfrm>
          </p:grpSpPr>
          <p:cxnSp>
            <p:nvCxnSpPr>
              <p:cNvPr id="124" name="Straight Arrow Connector 123"/>
              <p:cNvCxnSpPr>
                <a:stCxn id="125" idx="6"/>
              </p:cNvCxnSpPr>
              <p:nvPr/>
            </p:nvCxnSpPr>
            <p:spPr>
              <a:xfrm>
                <a:off x="1209598" y="4803372"/>
                <a:ext cx="17665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787934" y="4595912"/>
                <a:ext cx="421664" cy="4149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A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1487488" y="3676200"/>
                <a:ext cx="2952327" cy="1725838"/>
                <a:chOff x="2120903" y="3728011"/>
                <a:chExt cx="2952327" cy="1725838"/>
              </a:xfrm>
            </p:grpSpPr>
            <p:cxnSp>
              <p:nvCxnSpPr>
                <p:cNvPr id="48" name="Straight Arrow Connector 47"/>
                <p:cNvCxnSpPr>
                  <a:stCxn id="114" idx="4"/>
                  <a:endCxn id="81" idx="0"/>
                </p:cNvCxnSpPr>
                <p:nvPr/>
              </p:nvCxnSpPr>
              <p:spPr>
                <a:xfrm flipH="1">
                  <a:off x="3597067" y="4142931"/>
                  <a:ext cx="7020" cy="2105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2120903" y="4353447"/>
                  <a:ext cx="2952327" cy="351022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smtClean="0"/>
                    <a:t>Cancel high-resolution timer interrupt if high-resolution timer has been created and free playback data</a:t>
                  </a:r>
                  <a:endParaRPr lang="en-US" sz="9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393255" y="3728011"/>
                  <a:ext cx="421664" cy="41492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smtClean="0">
                      <a:solidFill>
                        <a:schemeClr val="dk1"/>
                      </a:solidFill>
                    </a:rPr>
                    <a:t>B</a:t>
                  </a:r>
                  <a:endParaRPr lang="en-US" sz="9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024573" y="5077030"/>
                  <a:ext cx="1144985" cy="376819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smtClean="0">
                      <a:solidFill>
                        <a:schemeClr val="dk1"/>
                      </a:solidFill>
                    </a:rPr>
                    <a:t>End job</a:t>
                  </a:r>
                  <a:endParaRPr lang="en-US" sz="9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18" name="Straight Arrow Connector 117"/>
                <p:cNvCxnSpPr>
                  <a:stCxn id="81" idx="2"/>
                  <a:endCxn id="117" idx="0"/>
                </p:cNvCxnSpPr>
                <p:nvPr/>
              </p:nvCxnSpPr>
              <p:spPr>
                <a:xfrm flipH="1">
                  <a:off x="3597066" y="4704469"/>
                  <a:ext cx="1" cy="3725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550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snd_adsp_record_deinit()</a:t>
            </a:r>
            <a:endParaRPr lang="en-US" dirty="0" smtClean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93807"/>
              </p:ext>
            </p:extLst>
          </p:nvPr>
        </p:nvGraphicFramePr>
        <p:xfrm>
          <a:off x="424039" y="1435541"/>
          <a:ext cx="6015838" cy="1400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39"/>
                <a:gridCol w="2184666"/>
                <a:gridCol w="2648133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snd_adsp_record_deinit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de-initialize Capture and release its buffer pool. It is also used to de-initialize Equalizer if Equalizer is used.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snd_adsp_record_deinit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</a:t>
                      </a:r>
                      <a:r>
                        <a:rPr lang="en-US" sz="1100" dirty="0" smtClean="0">
                          <a:effectLst/>
                        </a:rPr>
                        <a:t> *record)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snd_adsp_record</a:t>
                      </a:r>
                      <a:r>
                        <a:rPr lang="en-US" sz="1100" dirty="0" smtClean="0">
                          <a:effectLst/>
                        </a:rPr>
                        <a:t> *record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capture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de-initialize Capture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/Equalizer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199456" y="332656"/>
            <a:ext cx="10048369" cy="5756700"/>
            <a:chOff x="787934" y="188640"/>
            <a:chExt cx="10048369" cy="5756700"/>
          </a:xfrm>
        </p:grpSpPr>
        <p:grpSp>
          <p:nvGrpSpPr>
            <p:cNvPr id="131" name="Group 130"/>
            <p:cNvGrpSpPr/>
            <p:nvPr/>
          </p:nvGrpSpPr>
          <p:grpSpPr>
            <a:xfrm>
              <a:off x="5793348" y="188640"/>
              <a:ext cx="5042955" cy="5756700"/>
              <a:chOff x="5793348" y="188640"/>
              <a:chExt cx="5042955" cy="57567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924506" y="188640"/>
                <a:ext cx="1149963" cy="376819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chemeClr val="dk1"/>
                    </a:solidFill>
                  </a:rPr>
                  <a:t>Begin job</a:t>
                </a:r>
              </a:p>
            </p:txBody>
          </p:sp>
          <p:cxnSp>
            <p:nvCxnSpPr>
              <p:cNvPr id="11" name="Straight Arrow Connector 10"/>
              <p:cNvCxnSpPr>
                <a:stCxn id="9" idx="4"/>
                <a:endCxn id="44" idx="0"/>
              </p:cNvCxnSpPr>
              <p:nvPr/>
            </p:nvCxnSpPr>
            <p:spPr>
              <a:xfrm>
                <a:off x="8499488" y="565459"/>
                <a:ext cx="0" cy="201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793348" y="3783479"/>
                <a:ext cx="1149963" cy="33659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Return </a:t>
                </a:r>
                <a:endParaRPr lang="en-US" sz="900" dirty="0" smtClean="0"/>
              </a:p>
              <a:p>
                <a:pPr algn="ctr"/>
                <a:r>
                  <a:rPr lang="en-US" sz="900"/>
                  <a:t>-</a:t>
                </a:r>
                <a:r>
                  <a:rPr lang="en-US" sz="900" smtClean="0"/>
                  <a:t>EINVAL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1" name="Straight Arrow Connector 30"/>
              <p:cNvCxnSpPr>
                <a:stCxn id="79" idx="1"/>
                <a:endCxn id="12" idx="6"/>
              </p:cNvCxnSpPr>
              <p:nvPr/>
            </p:nvCxnSpPr>
            <p:spPr>
              <a:xfrm flipH="1">
                <a:off x="6943311" y="3951774"/>
                <a:ext cx="6702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4" idx="2"/>
                <a:endCxn id="46" idx="0"/>
              </p:cNvCxnSpPr>
              <p:nvPr/>
            </p:nvCxnSpPr>
            <p:spPr>
              <a:xfrm>
                <a:off x="8499488" y="1313138"/>
                <a:ext cx="2703" cy="189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lowchart: Decision 78"/>
              <p:cNvSpPr/>
              <p:nvPr/>
            </p:nvSpPr>
            <p:spPr>
              <a:xfrm>
                <a:off x="7613552" y="3714477"/>
                <a:ext cx="1771870" cy="474594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Error returned?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61" idx="2"/>
                <a:endCxn id="32" idx="0"/>
              </p:cNvCxnSpPr>
              <p:nvPr/>
            </p:nvCxnSpPr>
            <p:spPr>
              <a:xfrm flipH="1">
                <a:off x="8499488" y="3056895"/>
                <a:ext cx="361" cy="212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8499850" y="1966105"/>
                <a:ext cx="2934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23324" y="3268950"/>
                <a:ext cx="2952328" cy="23635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Destroy Capture component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8" name="Straight Arrow Connector 37"/>
              <p:cNvCxnSpPr>
                <a:stCxn id="32" idx="2"/>
                <a:endCxn id="79" idx="0"/>
              </p:cNvCxnSpPr>
              <p:nvPr/>
            </p:nvCxnSpPr>
            <p:spPr>
              <a:xfrm flipH="1">
                <a:off x="8499487" y="3505301"/>
                <a:ext cx="1" cy="20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lowchart: Decision 45"/>
              <p:cNvSpPr/>
              <p:nvPr/>
            </p:nvSpPr>
            <p:spPr>
              <a:xfrm>
                <a:off x="7616256" y="1502501"/>
                <a:ext cx="1771870" cy="474594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/>
                  <a:t>Capture is created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26027" y="2153053"/>
                <a:ext cx="2952328" cy="394906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 smtClean="0"/>
                  <a:t>Send EMPTY_THIS_BUFFER with buffer length = 0 down to Capture plugin to terminate the process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stCxn id="46" idx="2"/>
                <a:endCxn id="52" idx="0"/>
              </p:cNvCxnSpPr>
              <p:nvPr/>
            </p:nvCxnSpPr>
            <p:spPr>
              <a:xfrm>
                <a:off x="8502191" y="1977095"/>
                <a:ext cx="0" cy="175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7023685" y="2705873"/>
                <a:ext cx="2952327" cy="35102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/>
                  <a:t>Release buffer pool by calling xf_adsp_free_mem_pool</a:t>
                </a:r>
                <a:endParaRPr lang="en-US" sz="900" dirty="0"/>
              </a:p>
            </p:txBody>
          </p:sp>
          <p:cxnSp>
            <p:nvCxnSpPr>
              <p:cNvPr id="62" name="Straight Arrow Connector 61"/>
              <p:cNvCxnSpPr>
                <a:stCxn id="52" idx="2"/>
                <a:endCxn id="61" idx="0"/>
              </p:cNvCxnSpPr>
              <p:nvPr/>
            </p:nvCxnSpPr>
            <p:spPr>
              <a:xfrm flipH="1">
                <a:off x="8499849" y="2547959"/>
                <a:ext cx="2342" cy="157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7256070" y="3764175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T</a:t>
                </a:r>
                <a:endParaRPr lang="en-US" sz="900" dirty="0"/>
              </a:p>
            </p:txBody>
          </p:sp>
          <p:cxnSp>
            <p:nvCxnSpPr>
              <p:cNvPr id="95" name="Straight Arrow Connector 94"/>
              <p:cNvCxnSpPr>
                <a:stCxn id="79" idx="2"/>
                <a:endCxn id="107" idx="0"/>
              </p:cNvCxnSpPr>
              <p:nvPr/>
            </p:nvCxnSpPr>
            <p:spPr>
              <a:xfrm>
                <a:off x="8499487" y="4189071"/>
                <a:ext cx="0" cy="177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8193670" y="4157063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07" name="Flowchart: Decision 106"/>
              <p:cNvSpPr/>
              <p:nvPr/>
            </p:nvSpPr>
            <p:spPr>
              <a:xfrm>
                <a:off x="7613552" y="4367042"/>
                <a:ext cx="1771870" cy="474594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/>
                  <a:t>Equalizer is created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563889" y="4803372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T</a:t>
                </a:r>
                <a:endParaRPr lang="en-US" sz="900" dirty="0"/>
              </a:p>
            </p:txBody>
          </p:sp>
          <p:cxnSp>
            <p:nvCxnSpPr>
              <p:cNvPr id="109" name="Straight Arrow Connector 108"/>
              <p:cNvCxnSpPr>
                <a:stCxn id="107" idx="2"/>
                <a:endCxn id="93" idx="0"/>
              </p:cNvCxnSpPr>
              <p:nvPr/>
            </p:nvCxnSpPr>
            <p:spPr>
              <a:xfrm>
                <a:off x="8499487" y="4841636"/>
                <a:ext cx="5322" cy="183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2" idx="3"/>
                <a:endCxn id="115" idx="2"/>
              </p:cNvCxnSpPr>
              <p:nvPr/>
            </p:nvCxnSpPr>
            <p:spPr>
              <a:xfrm>
                <a:off x="9390743" y="5708043"/>
                <a:ext cx="1023896" cy="8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9596300" y="5517945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0414639" y="5509317"/>
                <a:ext cx="421664" cy="4149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B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9" name="Straight Arrow Connector 118"/>
              <p:cNvCxnSpPr>
                <a:stCxn id="44" idx="3"/>
                <a:endCxn id="121" idx="2"/>
              </p:cNvCxnSpPr>
              <p:nvPr/>
            </p:nvCxnSpPr>
            <p:spPr>
              <a:xfrm flipV="1">
                <a:off x="9385423" y="1033348"/>
                <a:ext cx="973343" cy="6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9560804" y="868991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0358766" y="825888"/>
                <a:ext cx="421664" cy="4149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A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44" name="Flowchart: Decision 43"/>
              <p:cNvSpPr/>
              <p:nvPr/>
            </p:nvSpPr>
            <p:spPr>
              <a:xfrm>
                <a:off x="7613553" y="767359"/>
                <a:ext cx="1771870" cy="545779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/>
                  <a:t>Capture data allocated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532003" y="1275470"/>
                <a:ext cx="2934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798669" y="5539748"/>
                <a:ext cx="1149963" cy="33659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/>
                  <a:t>Return </a:t>
                </a:r>
                <a:endParaRPr lang="en-US" sz="900" dirty="0" smtClean="0"/>
              </a:p>
              <a:p>
                <a:pPr algn="ctr"/>
                <a:r>
                  <a:rPr lang="en-US" sz="900"/>
                  <a:t>-</a:t>
                </a:r>
                <a:r>
                  <a:rPr lang="en-US" sz="900" smtClean="0"/>
                  <a:t>EINVAL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2" idx="1"/>
                <a:endCxn id="89" idx="6"/>
              </p:cNvCxnSpPr>
              <p:nvPr/>
            </p:nvCxnSpPr>
            <p:spPr>
              <a:xfrm flipH="1">
                <a:off x="6948632" y="5708043"/>
                <a:ext cx="6702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lowchart: Decision 91"/>
              <p:cNvSpPr/>
              <p:nvPr/>
            </p:nvSpPr>
            <p:spPr>
              <a:xfrm>
                <a:off x="7618873" y="5470746"/>
                <a:ext cx="1771870" cy="474594"/>
              </a:xfrm>
              <a:prstGeom prst="flowChartDecisio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Error returned?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028645" y="5025219"/>
                <a:ext cx="2952328" cy="23635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Destroy Equalizer component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6" name="Straight Arrow Connector 95"/>
              <p:cNvCxnSpPr>
                <a:stCxn id="93" idx="2"/>
                <a:endCxn id="92" idx="0"/>
              </p:cNvCxnSpPr>
              <p:nvPr/>
            </p:nvCxnSpPr>
            <p:spPr>
              <a:xfrm flipH="1">
                <a:off x="8504808" y="5261570"/>
                <a:ext cx="1" cy="20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7261391" y="5520444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T</a:t>
                </a:r>
                <a:endParaRPr lang="en-US" sz="900" dirty="0"/>
              </a:p>
            </p:txBody>
          </p:sp>
          <p:cxnSp>
            <p:nvCxnSpPr>
              <p:cNvPr id="99" name="Elbow Connector 98"/>
              <p:cNvCxnSpPr>
                <a:stCxn id="107" idx="3"/>
              </p:cNvCxnSpPr>
              <p:nvPr/>
            </p:nvCxnSpPr>
            <p:spPr>
              <a:xfrm>
                <a:off x="9385422" y="4604339"/>
                <a:ext cx="757683" cy="111243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stCxn id="46" idx="3"/>
              </p:cNvCxnSpPr>
              <p:nvPr/>
            </p:nvCxnSpPr>
            <p:spPr>
              <a:xfrm flipH="1">
                <a:off x="8499487" y="1739798"/>
                <a:ext cx="888639" cy="2517704"/>
              </a:xfrm>
              <a:prstGeom prst="bentConnector4">
                <a:avLst>
                  <a:gd name="adj1" fmla="val -142696"/>
                  <a:gd name="adj2" fmla="val 10034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9575636" y="1502264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510112" y="4368785"/>
                <a:ext cx="254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87934" y="3679257"/>
              <a:ext cx="3651881" cy="1722781"/>
              <a:chOff x="787934" y="3679257"/>
              <a:chExt cx="3651881" cy="1722781"/>
            </a:xfrm>
          </p:grpSpPr>
          <p:cxnSp>
            <p:nvCxnSpPr>
              <p:cNvPr id="124" name="Straight Arrow Connector 123"/>
              <p:cNvCxnSpPr>
                <a:stCxn id="125" idx="6"/>
              </p:cNvCxnSpPr>
              <p:nvPr/>
            </p:nvCxnSpPr>
            <p:spPr>
              <a:xfrm>
                <a:off x="1209598" y="4803372"/>
                <a:ext cx="17665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787934" y="4595912"/>
                <a:ext cx="421664" cy="4149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smtClean="0">
                    <a:solidFill>
                      <a:schemeClr val="dk1"/>
                    </a:solidFill>
                  </a:rPr>
                  <a:t>A</a:t>
                </a:r>
                <a:endParaRPr lang="en-US" sz="900" dirty="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1487488" y="3679257"/>
                <a:ext cx="2952327" cy="1722781"/>
                <a:chOff x="2120903" y="3731068"/>
                <a:chExt cx="2952327" cy="1722781"/>
              </a:xfrm>
            </p:grpSpPr>
            <p:cxnSp>
              <p:nvCxnSpPr>
                <p:cNvPr id="48" name="Straight Arrow Connector 47"/>
                <p:cNvCxnSpPr>
                  <a:stCxn id="114" idx="4"/>
                  <a:endCxn id="81" idx="0"/>
                </p:cNvCxnSpPr>
                <p:nvPr/>
              </p:nvCxnSpPr>
              <p:spPr>
                <a:xfrm>
                  <a:off x="3597065" y="4145988"/>
                  <a:ext cx="2" cy="2074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2120903" y="4353447"/>
                  <a:ext cx="2952327" cy="351022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smtClean="0"/>
                    <a:t>Cancel high-resolution timer interrupt </a:t>
                  </a:r>
                  <a:r>
                    <a:rPr lang="en-US" sz="900"/>
                    <a:t>if high-resolution timer has been created and </a:t>
                  </a:r>
                  <a:r>
                    <a:rPr lang="en-US" sz="900" smtClean="0"/>
                    <a:t>free capture data</a:t>
                  </a:r>
                  <a:endParaRPr lang="en-US" sz="9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386233" y="3731068"/>
                  <a:ext cx="421664" cy="41492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smtClean="0">
                      <a:solidFill>
                        <a:schemeClr val="dk1"/>
                      </a:solidFill>
                    </a:rPr>
                    <a:t>B</a:t>
                  </a:r>
                  <a:endParaRPr lang="en-US" sz="9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024573" y="5077030"/>
                  <a:ext cx="1144985" cy="376819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smtClean="0">
                      <a:solidFill>
                        <a:schemeClr val="dk1"/>
                      </a:solidFill>
                    </a:rPr>
                    <a:t>End job</a:t>
                  </a:r>
                  <a:endParaRPr lang="en-US" sz="9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18" name="Straight Arrow Connector 117"/>
                <p:cNvCxnSpPr>
                  <a:stCxn id="81" idx="2"/>
                  <a:endCxn id="117" idx="0"/>
                </p:cNvCxnSpPr>
                <p:nvPr/>
              </p:nvCxnSpPr>
              <p:spPr>
                <a:xfrm flipH="1">
                  <a:off x="3597066" y="4704469"/>
                  <a:ext cx="1" cy="3725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556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snd_adsp_tdm_playback_deinit</a:t>
            </a:r>
            <a:r>
              <a:rPr lang="en-US" dirty="0" smtClean="0"/>
              <a:t>()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14144"/>
              </p:ext>
            </p:extLst>
          </p:nvPr>
        </p:nvGraphicFramePr>
        <p:xfrm>
          <a:off x="424039" y="1435541"/>
          <a:ext cx="6015838" cy="1851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39"/>
                <a:gridCol w="2832738"/>
                <a:gridCol w="2000061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snd_adsp_tdm_playback_deinit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de-initialize TDM Renderer and release its buffer pool.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snd_adsp_tdm_playback_deinit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tdm_playback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snd_adsp_tdm_playback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tdm_playback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TDM playback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de-initialize TDM 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enderer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6011471" y="609888"/>
            <a:ext cx="4185007" cy="5440188"/>
            <a:chOff x="5793348" y="188640"/>
            <a:chExt cx="4185007" cy="5440188"/>
          </a:xfrm>
        </p:grpSpPr>
        <p:sp>
          <p:nvSpPr>
            <p:cNvPr id="9" name="Oval 8"/>
            <p:cNvSpPr/>
            <p:nvPr/>
          </p:nvSpPr>
          <p:spPr>
            <a:xfrm>
              <a:off x="7924506" y="188640"/>
              <a:ext cx="1149963" cy="37681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11" name="Straight Arrow Connector 10"/>
            <p:cNvCxnSpPr>
              <a:stCxn id="9" idx="4"/>
              <a:endCxn id="44" idx="0"/>
            </p:cNvCxnSpPr>
            <p:nvPr/>
          </p:nvCxnSpPr>
          <p:spPr>
            <a:xfrm flipH="1">
              <a:off x="8499487" y="565459"/>
              <a:ext cx="1" cy="201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93348" y="3783479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/>
                <a:t>-</a:t>
              </a:r>
              <a:r>
                <a:rPr lang="en-US" sz="900" smtClean="0"/>
                <a:t>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79" idx="1"/>
              <a:endCxn id="12" idx="6"/>
            </p:cNvCxnSpPr>
            <p:nvPr/>
          </p:nvCxnSpPr>
          <p:spPr>
            <a:xfrm flipH="1">
              <a:off x="6943311" y="3951774"/>
              <a:ext cx="670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2"/>
              <a:endCxn id="46" idx="0"/>
            </p:cNvCxnSpPr>
            <p:nvPr/>
          </p:nvCxnSpPr>
          <p:spPr>
            <a:xfrm>
              <a:off x="8499487" y="1312370"/>
              <a:ext cx="0" cy="190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78"/>
            <p:cNvSpPr/>
            <p:nvPr/>
          </p:nvSpPr>
          <p:spPr>
            <a:xfrm>
              <a:off x="7613552" y="3714477"/>
              <a:ext cx="1771870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Error returned?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61" idx="2"/>
              <a:endCxn id="32" idx="0"/>
            </p:cNvCxnSpPr>
            <p:nvPr/>
          </p:nvCxnSpPr>
          <p:spPr>
            <a:xfrm flipH="1">
              <a:off x="8499488" y="3056895"/>
              <a:ext cx="361" cy="157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8499850" y="1966105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23324" y="3214809"/>
              <a:ext cx="2952328" cy="347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</a:rPr>
                <a:t>Destroy TDM Renderer component:</a:t>
              </a:r>
            </a:p>
            <a:p>
              <a:pPr algn="ctr"/>
              <a:r>
                <a:rPr lang="en-US" sz="900" dirty="0" err="1" smtClean="0"/>
                <a:t>xf_adsp_tdm_renderer_destroy</a:t>
              </a:r>
              <a:r>
                <a:rPr lang="en-US" sz="900" dirty="0" smtClean="0"/>
                <a:t>()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2" idx="2"/>
              <a:endCxn id="79" idx="0"/>
            </p:cNvCxnSpPr>
            <p:nvPr/>
          </p:nvCxnSpPr>
          <p:spPr>
            <a:xfrm flipH="1">
              <a:off x="8499487" y="3562682"/>
              <a:ext cx="1" cy="15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Decision 45"/>
            <p:cNvSpPr/>
            <p:nvPr/>
          </p:nvSpPr>
          <p:spPr>
            <a:xfrm>
              <a:off x="7499541" y="1502501"/>
              <a:ext cx="1999891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TDM Renderer is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26027" y="2153053"/>
              <a:ext cx="2952328" cy="39490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/>
                <a:t>Send EMPTY_THIS_BUFFER with buffer length = 0 to TDM Renderer plugin to terminate the process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46" idx="2"/>
              <a:endCxn id="52" idx="0"/>
            </p:cNvCxnSpPr>
            <p:nvPr/>
          </p:nvCxnSpPr>
          <p:spPr>
            <a:xfrm>
              <a:off x="8499487" y="1977095"/>
              <a:ext cx="2704" cy="175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7023685" y="2705873"/>
              <a:ext cx="2952327" cy="3510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Release buffer pool by calling xf_adsp_free_mem_pool</a:t>
              </a:r>
              <a:endParaRPr lang="en-US" sz="900" dirty="0"/>
            </a:p>
          </p:txBody>
        </p:sp>
        <p:cxnSp>
          <p:nvCxnSpPr>
            <p:cNvPr id="62" name="Straight Arrow Connector 61"/>
            <p:cNvCxnSpPr>
              <a:stCxn id="52" idx="2"/>
              <a:endCxn id="61" idx="0"/>
            </p:cNvCxnSpPr>
            <p:nvPr/>
          </p:nvCxnSpPr>
          <p:spPr>
            <a:xfrm flipH="1">
              <a:off x="8499849" y="2547959"/>
              <a:ext cx="2342" cy="157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256070" y="3764175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T</a:t>
              </a:r>
              <a:endParaRPr lang="en-US" sz="900" dirty="0"/>
            </a:p>
          </p:txBody>
        </p:sp>
        <p:cxnSp>
          <p:nvCxnSpPr>
            <p:cNvPr id="95" name="Straight Arrow Connector 94"/>
            <p:cNvCxnSpPr>
              <a:stCxn id="79" idx="2"/>
              <a:endCxn id="81" idx="0"/>
            </p:cNvCxnSpPr>
            <p:nvPr/>
          </p:nvCxnSpPr>
          <p:spPr>
            <a:xfrm>
              <a:off x="8499487" y="4189071"/>
              <a:ext cx="0" cy="339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193670" y="4157063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560804" y="868991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44" name="Flowchart: Decision 43"/>
            <p:cNvSpPr/>
            <p:nvPr/>
          </p:nvSpPr>
          <p:spPr>
            <a:xfrm>
              <a:off x="7499541" y="766591"/>
              <a:ext cx="1999891" cy="545779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TDM playback data allocated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2003" y="1275470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04" name="Elbow Connector 103"/>
            <p:cNvCxnSpPr>
              <a:stCxn id="46" idx="3"/>
            </p:cNvCxnSpPr>
            <p:nvPr/>
          </p:nvCxnSpPr>
          <p:spPr>
            <a:xfrm flipH="1">
              <a:off x="8510167" y="1739798"/>
              <a:ext cx="989265" cy="2637914"/>
            </a:xfrm>
            <a:prstGeom prst="bentConnector4">
              <a:avLst>
                <a:gd name="adj1" fmla="val -66559"/>
                <a:gd name="adj2" fmla="val 998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575636" y="1502264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023323" y="4528426"/>
              <a:ext cx="2952327" cy="3510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Cancel high-resolution timer interrupt </a:t>
              </a:r>
              <a:r>
                <a:rPr lang="en-US" sz="900"/>
                <a:t>if high-resolution timer has been created and </a:t>
              </a:r>
              <a:r>
                <a:rPr lang="en-US" sz="900" smtClean="0"/>
                <a:t>free TDM playback data</a:t>
              </a:r>
              <a:endParaRPr lang="en-US" sz="9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7926993" y="5252009"/>
              <a:ext cx="1144985" cy="37681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8" name="Straight Arrow Connector 117"/>
            <p:cNvCxnSpPr>
              <a:stCxn id="81" idx="2"/>
              <a:endCxn id="117" idx="0"/>
            </p:cNvCxnSpPr>
            <p:nvPr/>
          </p:nvCxnSpPr>
          <p:spPr>
            <a:xfrm flipH="1">
              <a:off x="8499486" y="4879448"/>
              <a:ext cx="1" cy="372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44" idx="3"/>
            </p:cNvCxnSpPr>
            <p:nvPr/>
          </p:nvCxnSpPr>
          <p:spPr>
            <a:xfrm flipH="1">
              <a:off x="8495612" y="1039481"/>
              <a:ext cx="1003820" cy="4026247"/>
            </a:xfrm>
            <a:prstGeom prst="bentConnector4">
              <a:avLst>
                <a:gd name="adj1" fmla="val -174593"/>
                <a:gd name="adj2" fmla="val 997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8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snd_adsp_tdm_record_deinit</a:t>
            </a:r>
            <a:r>
              <a:rPr lang="en-US" dirty="0" smtClean="0"/>
              <a:t>()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21602"/>
              </p:ext>
            </p:extLst>
          </p:nvPr>
        </p:nvGraphicFramePr>
        <p:xfrm>
          <a:off x="424039" y="1435541"/>
          <a:ext cx="6015838" cy="1701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39"/>
                <a:gridCol w="2544706"/>
                <a:gridCol w="2288093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snd_adsp_tdm_record_deinit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de-initialize TDM Capture and release its buffer pool.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int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snd_adsp_tdm_record_deinit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tdm_record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snd_adsp_tdm_record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tdm_record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TDM record data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de-initialize TDM Capture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6011471" y="609888"/>
            <a:ext cx="4185007" cy="5440188"/>
            <a:chOff x="5793348" y="188640"/>
            <a:chExt cx="4185007" cy="5440188"/>
          </a:xfrm>
        </p:grpSpPr>
        <p:sp>
          <p:nvSpPr>
            <p:cNvPr id="9" name="Oval 8"/>
            <p:cNvSpPr/>
            <p:nvPr/>
          </p:nvSpPr>
          <p:spPr>
            <a:xfrm>
              <a:off x="7924506" y="188640"/>
              <a:ext cx="1149963" cy="37681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11" name="Straight Arrow Connector 10"/>
            <p:cNvCxnSpPr>
              <a:stCxn id="9" idx="4"/>
              <a:endCxn id="44" idx="0"/>
            </p:cNvCxnSpPr>
            <p:nvPr/>
          </p:nvCxnSpPr>
          <p:spPr>
            <a:xfrm flipH="1">
              <a:off x="8499487" y="565459"/>
              <a:ext cx="1" cy="201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93348" y="3783479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Return </a:t>
              </a:r>
              <a:endParaRPr lang="en-US" sz="900" dirty="0" smtClean="0"/>
            </a:p>
            <a:p>
              <a:pPr algn="ctr"/>
              <a:r>
                <a:rPr lang="en-US" sz="900"/>
                <a:t>-</a:t>
              </a:r>
              <a:r>
                <a:rPr lang="en-US" sz="900" smtClean="0"/>
                <a:t>EINVAL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79" idx="1"/>
              <a:endCxn id="12" idx="6"/>
            </p:cNvCxnSpPr>
            <p:nvPr/>
          </p:nvCxnSpPr>
          <p:spPr>
            <a:xfrm flipH="1">
              <a:off x="6943311" y="3951774"/>
              <a:ext cx="670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2"/>
              <a:endCxn id="46" idx="0"/>
            </p:cNvCxnSpPr>
            <p:nvPr/>
          </p:nvCxnSpPr>
          <p:spPr>
            <a:xfrm>
              <a:off x="8499487" y="1312370"/>
              <a:ext cx="0" cy="190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78"/>
            <p:cNvSpPr/>
            <p:nvPr/>
          </p:nvSpPr>
          <p:spPr>
            <a:xfrm>
              <a:off x="7613552" y="3714477"/>
              <a:ext cx="1771870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Error returned?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61" idx="2"/>
              <a:endCxn id="32" idx="0"/>
            </p:cNvCxnSpPr>
            <p:nvPr/>
          </p:nvCxnSpPr>
          <p:spPr>
            <a:xfrm flipH="1">
              <a:off x="8499488" y="3056895"/>
              <a:ext cx="361" cy="157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8499850" y="1966105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23324" y="3214809"/>
              <a:ext cx="2952328" cy="347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</a:rPr>
                <a:t>Destroy TDM Capture component:</a:t>
              </a:r>
            </a:p>
            <a:p>
              <a:pPr algn="ctr"/>
              <a:r>
                <a:rPr lang="en-US" sz="900" dirty="0" err="1" smtClean="0"/>
                <a:t>xf_adsp_tdm_capture_destroy</a:t>
              </a:r>
              <a:r>
                <a:rPr lang="en-US" sz="900" dirty="0" smtClean="0"/>
                <a:t>()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2" idx="2"/>
              <a:endCxn id="79" idx="0"/>
            </p:cNvCxnSpPr>
            <p:nvPr/>
          </p:nvCxnSpPr>
          <p:spPr>
            <a:xfrm flipH="1">
              <a:off x="8499487" y="3562682"/>
              <a:ext cx="1" cy="15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Decision 45"/>
            <p:cNvSpPr/>
            <p:nvPr/>
          </p:nvSpPr>
          <p:spPr>
            <a:xfrm>
              <a:off x="7499541" y="1502501"/>
              <a:ext cx="1999891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TDM Capture is created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26027" y="2153053"/>
              <a:ext cx="2952328" cy="39490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/>
                <a:t>Send EMPTY_THIS_BUFFER with buffer length = 0 to TDM Capture plugin to terminate the process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46" idx="2"/>
              <a:endCxn id="52" idx="0"/>
            </p:cNvCxnSpPr>
            <p:nvPr/>
          </p:nvCxnSpPr>
          <p:spPr>
            <a:xfrm>
              <a:off x="8499487" y="1977095"/>
              <a:ext cx="2704" cy="175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7023685" y="2705873"/>
              <a:ext cx="2952327" cy="3510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Release buffer pool by calling xf_adsp_free_mem_pool</a:t>
              </a:r>
              <a:endParaRPr lang="en-US" sz="900" dirty="0"/>
            </a:p>
          </p:txBody>
        </p:sp>
        <p:cxnSp>
          <p:nvCxnSpPr>
            <p:cNvPr id="62" name="Straight Arrow Connector 61"/>
            <p:cNvCxnSpPr>
              <a:stCxn id="52" idx="2"/>
              <a:endCxn id="61" idx="0"/>
            </p:cNvCxnSpPr>
            <p:nvPr/>
          </p:nvCxnSpPr>
          <p:spPr>
            <a:xfrm flipH="1">
              <a:off x="8499849" y="2547959"/>
              <a:ext cx="2342" cy="157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256070" y="3764175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T</a:t>
              </a:r>
              <a:endParaRPr lang="en-US" sz="900" dirty="0"/>
            </a:p>
          </p:txBody>
        </p:sp>
        <p:cxnSp>
          <p:nvCxnSpPr>
            <p:cNvPr id="95" name="Straight Arrow Connector 94"/>
            <p:cNvCxnSpPr>
              <a:stCxn id="79" idx="2"/>
              <a:endCxn id="81" idx="0"/>
            </p:cNvCxnSpPr>
            <p:nvPr/>
          </p:nvCxnSpPr>
          <p:spPr>
            <a:xfrm>
              <a:off x="8499487" y="4189071"/>
              <a:ext cx="0" cy="339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193670" y="4157063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560804" y="868991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44" name="Flowchart: Decision 43"/>
            <p:cNvSpPr/>
            <p:nvPr/>
          </p:nvSpPr>
          <p:spPr>
            <a:xfrm>
              <a:off x="7499541" y="766591"/>
              <a:ext cx="1999891" cy="545779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TDM record data allocated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2003" y="1275470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104" name="Elbow Connector 103"/>
            <p:cNvCxnSpPr>
              <a:stCxn id="46" idx="3"/>
            </p:cNvCxnSpPr>
            <p:nvPr/>
          </p:nvCxnSpPr>
          <p:spPr>
            <a:xfrm flipH="1">
              <a:off x="8510167" y="1739798"/>
              <a:ext cx="989265" cy="2637914"/>
            </a:xfrm>
            <a:prstGeom prst="bentConnector4">
              <a:avLst>
                <a:gd name="adj1" fmla="val -66559"/>
                <a:gd name="adj2" fmla="val 998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575636" y="1502264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023323" y="4528426"/>
              <a:ext cx="2952327" cy="3510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Cancel high-resolution timer interrupt </a:t>
              </a:r>
              <a:r>
                <a:rPr lang="en-US" sz="900"/>
                <a:t>if high-resolution timer has been created and </a:t>
              </a:r>
              <a:r>
                <a:rPr lang="en-US" sz="900" smtClean="0"/>
                <a:t>free TDM record data</a:t>
              </a:r>
              <a:endParaRPr lang="en-US" sz="9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7926993" y="5252009"/>
              <a:ext cx="1144985" cy="37681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18" name="Straight Arrow Connector 117"/>
            <p:cNvCxnSpPr>
              <a:stCxn id="81" idx="2"/>
              <a:endCxn id="117" idx="0"/>
            </p:cNvCxnSpPr>
            <p:nvPr/>
          </p:nvCxnSpPr>
          <p:spPr>
            <a:xfrm flipH="1">
              <a:off x="8499486" y="4879448"/>
              <a:ext cx="1" cy="372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44" idx="3"/>
            </p:cNvCxnSpPr>
            <p:nvPr/>
          </p:nvCxnSpPr>
          <p:spPr>
            <a:xfrm flipH="1">
              <a:off x="8495612" y="1039481"/>
              <a:ext cx="1003820" cy="4026247"/>
            </a:xfrm>
            <a:prstGeom prst="bentConnector4">
              <a:avLst>
                <a:gd name="adj1" fmla="val -174593"/>
                <a:gd name="adj2" fmla="val 997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mtClean="0"/>
              <a:t>snd_adsp_copy_data()</a:t>
            </a:r>
            <a:endParaRPr lang="en-US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62775"/>
              </p:ext>
            </p:extLst>
          </p:nvPr>
        </p:nvGraphicFramePr>
        <p:xfrm>
          <a:off x="424038" y="1435541"/>
          <a:ext cx="5052455" cy="2448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586"/>
                <a:gridCol w="1169569"/>
                <a:gridCol w="2889300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/>
                        <a:t>snd_adsp_copy_data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copy from source to destination. It also converts data formats if data formats of ALSA buffer and ADSP buffer are mismatched.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static</a:t>
                      </a:r>
                      <a:r>
                        <a:rPr lang="en-US" sz="1100" baseline="0" smtClean="0">
                          <a:effectLst/>
                        </a:rPr>
                        <a:t> </a:t>
                      </a:r>
                      <a:r>
                        <a:rPr lang="en-US" sz="1100" smtClean="0">
                          <a:effectLst/>
                        </a:rPr>
                        <a:t>inline</a:t>
                      </a:r>
                      <a:r>
                        <a:rPr lang="en-US" sz="1100" baseline="0" smtClean="0">
                          <a:effectLst/>
                        </a:rPr>
                        <a:t> void snd_adsp_copy_data</a:t>
                      </a:r>
                      <a:r>
                        <a:rPr lang="en-US" sz="1100" smtClean="0">
                          <a:effectLst/>
                        </a:rPr>
                        <a:t>(void *dst, void *src, int dst_size, int src_size)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void *dst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destination to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which data are copied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 *src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source place from which data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are copied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dst_size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 of destination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src_size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 of source place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589870" y="1942108"/>
            <a:ext cx="6569112" cy="4288836"/>
            <a:chOff x="5583687" y="1149070"/>
            <a:chExt cx="6569112" cy="4288836"/>
          </a:xfrm>
        </p:grpSpPr>
        <p:sp>
          <p:nvSpPr>
            <p:cNvPr id="9" name="Oval 8"/>
            <p:cNvSpPr/>
            <p:nvPr/>
          </p:nvSpPr>
          <p:spPr>
            <a:xfrm>
              <a:off x="5951984" y="1149070"/>
              <a:ext cx="1149963" cy="376819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Begin job</a:t>
              </a:r>
            </a:p>
          </p:txBody>
        </p:sp>
        <p:cxnSp>
          <p:nvCxnSpPr>
            <p:cNvPr id="11" name="Straight Arrow Connector 10"/>
            <p:cNvCxnSpPr>
              <a:stCxn id="9" idx="4"/>
              <a:endCxn id="25" idx="0"/>
            </p:cNvCxnSpPr>
            <p:nvPr/>
          </p:nvCxnSpPr>
          <p:spPr>
            <a:xfrm flipH="1">
              <a:off x="6526963" y="1525889"/>
              <a:ext cx="3" cy="267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1" idx="2"/>
            </p:cNvCxnSpPr>
            <p:nvPr/>
          </p:nvCxnSpPr>
          <p:spPr>
            <a:xfrm>
              <a:off x="8709668" y="4396999"/>
              <a:ext cx="0" cy="400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583687" y="3597073"/>
              <a:ext cx="1886552" cy="28631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memcpy(dst, src, dst_size)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66392" y="2483136"/>
              <a:ext cx="1886552" cy="46775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Convert src from S24_LE to S24_3LE and copy data from src to dst</a:t>
              </a:r>
              <a:endParaRPr lang="en-US" sz="900" dirty="0"/>
            </a:p>
          </p:txBody>
        </p:sp>
        <p:cxnSp>
          <p:nvCxnSpPr>
            <p:cNvPr id="45" name="Straight Arrow Connector 44"/>
            <p:cNvCxnSpPr>
              <a:stCxn id="42" idx="2"/>
              <a:endCxn id="54" idx="0"/>
            </p:cNvCxnSpPr>
            <p:nvPr/>
          </p:nvCxnSpPr>
          <p:spPr>
            <a:xfrm>
              <a:off x="8709668" y="2950895"/>
              <a:ext cx="0" cy="206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79" idx="1"/>
            </p:cNvCxnSpPr>
            <p:nvPr/>
          </p:nvCxnSpPr>
          <p:spPr>
            <a:xfrm>
              <a:off x="7412898" y="2030576"/>
              <a:ext cx="410837" cy="1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951984" y="5044523"/>
              <a:ext cx="1149963" cy="39338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End job</a:t>
              </a:r>
            </a:p>
          </p:txBody>
        </p:sp>
        <p:sp>
          <p:nvSpPr>
            <p:cNvPr id="79" name="Flowchart: Decision 78"/>
            <p:cNvSpPr/>
            <p:nvPr/>
          </p:nvSpPr>
          <p:spPr>
            <a:xfrm>
              <a:off x="7823735" y="1794664"/>
              <a:ext cx="1771870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dst_size &lt; src_size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79" idx="2"/>
              <a:endCxn id="42" idx="0"/>
            </p:cNvCxnSpPr>
            <p:nvPr/>
          </p:nvCxnSpPr>
          <p:spPr>
            <a:xfrm flipH="1">
              <a:off x="8709668" y="2269258"/>
              <a:ext cx="2" cy="21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9702798" y="1794249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709668" y="2266387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5641028" y="1793279"/>
              <a:ext cx="1771870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dst_size == src_size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34" idx="0"/>
            </p:cNvCxnSpPr>
            <p:nvPr/>
          </p:nvCxnSpPr>
          <p:spPr>
            <a:xfrm>
              <a:off x="6526963" y="2267873"/>
              <a:ext cx="0" cy="132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529766" y="2544429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90784" y="1801129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66392" y="3157027"/>
              <a:ext cx="1886552" cy="5394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Adjust destination and source position for the next copy</a:t>
              </a:r>
              <a:r>
                <a:rPr lang="en-US" sz="900"/>
                <a:t> </a:t>
              </a:r>
              <a:r>
                <a:rPr lang="en-US" sz="900" smtClean="0"/>
                <a:t>according to each’s data format</a:t>
              </a:r>
            </a:p>
          </p:txBody>
        </p:sp>
        <p:sp>
          <p:nvSpPr>
            <p:cNvPr id="61" name="Flowchart: Decision 60"/>
            <p:cNvSpPr/>
            <p:nvPr/>
          </p:nvSpPr>
          <p:spPr>
            <a:xfrm>
              <a:off x="7823733" y="3922405"/>
              <a:ext cx="1771870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still got data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34" idx="2"/>
              <a:endCxn id="57" idx="0"/>
            </p:cNvCxnSpPr>
            <p:nvPr/>
          </p:nvCxnSpPr>
          <p:spPr>
            <a:xfrm>
              <a:off x="6526963" y="3883384"/>
              <a:ext cx="3" cy="116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0049268" y="2483136"/>
              <a:ext cx="1886552" cy="46775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Convert src from S24_3LE to S24_LE and copy data from src to dst</a:t>
              </a:r>
              <a:endParaRPr lang="en-US" sz="900" dirty="0"/>
            </a:p>
          </p:txBody>
        </p:sp>
        <p:cxnSp>
          <p:nvCxnSpPr>
            <p:cNvPr id="76" name="Straight Arrow Connector 75"/>
            <p:cNvCxnSpPr>
              <a:stCxn id="75" idx="2"/>
              <a:endCxn id="82" idx="0"/>
            </p:cNvCxnSpPr>
            <p:nvPr/>
          </p:nvCxnSpPr>
          <p:spPr>
            <a:xfrm>
              <a:off x="10992544" y="2950895"/>
              <a:ext cx="0" cy="195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4" idx="2"/>
              <a:endCxn id="61" idx="0"/>
            </p:cNvCxnSpPr>
            <p:nvPr/>
          </p:nvCxnSpPr>
          <p:spPr>
            <a:xfrm>
              <a:off x="8709668" y="3696493"/>
              <a:ext cx="0" cy="22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738393" y="4581305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049268" y="3146040"/>
              <a:ext cx="1886552" cy="5394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Adjust destination and source position for the next copy</a:t>
              </a:r>
              <a:r>
                <a:rPr lang="en-US" sz="900"/>
                <a:t> </a:t>
              </a:r>
              <a:r>
                <a:rPr lang="en-US" sz="900" smtClean="0"/>
                <a:t>according to each’s data format</a:t>
              </a:r>
            </a:p>
          </p:txBody>
        </p:sp>
        <p:sp>
          <p:nvSpPr>
            <p:cNvPr id="83" name="Flowchart: Decision 82"/>
            <p:cNvSpPr/>
            <p:nvPr/>
          </p:nvSpPr>
          <p:spPr>
            <a:xfrm>
              <a:off x="10106609" y="3924609"/>
              <a:ext cx="1771870" cy="474594"/>
            </a:xfrm>
            <a:prstGeom prst="flowChartDecisi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still got data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859356" y="3943864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86" name="Elbow Connector 85"/>
            <p:cNvCxnSpPr>
              <a:stCxn id="79" idx="3"/>
              <a:endCxn id="75" idx="0"/>
            </p:cNvCxnSpPr>
            <p:nvPr/>
          </p:nvCxnSpPr>
          <p:spPr>
            <a:xfrm>
              <a:off x="9595605" y="2031961"/>
              <a:ext cx="1396939" cy="4511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83" idx="2"/>
            </p:cNvCxnSpPr>
            <p:nvPr/>
          </p:nvCxnSpPr>
          <p:spPr>
            <a:xfrm rot="5400000">
              <a:off x="8560780" y="2365387"/>
              <a:ext cx="397949" cy="44655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61" idx="1"/>
              <a:endCxn id="130" idx="1"/>
            </p:cNvCxnSpPr>
            <p:nvPr/>
          </p:nvCxnSpPr>
          <p:spPr>
            <a:xfrm rot="10800000" flipH="1">
              <a:off x="7823732" y="2381804"/>
              <a:ext cx="885935" cy="1777899"/>
            </a:xfrm>
            <a:prstGeom prst="bentConnector3">
              <a:avLst>
                <a:gd name="adj1" fmla="val -258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799057" y="4525586"/>
              <a:ext cx="254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</a:t>
              </a:r>
            </a:p>
          </p:txBody>
        </p:sp>
        <p:cxnSp>
          <p:nvCxnSpPr>
            <p:cNvPr id="102" name="Straight Arrow Connector 101"/>
            <p:cNvCxnSpPr>
              <a:stCxn id="82" idx="2"/>
              <a:endCxn id="83" idx="0"/>
            </p:cNvCxnSpPr>
            <p:nvPr/>
          </p:nvCxnSpPr>
          <p:spPr>
            <a:xfrm>
              <a:off x="10992544" y="3685506"/>
              <a:ext cx="0" cy="239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599220" y="3943864"/>
              <a:ext cx="2934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</a:t>
              </a:r>
            </a:p>
          </p:txBody>
        </p:sp>
        <p:cxnSp>
          <p:nvCxnSpPr>
            <p:cNvPr id="70" name="Elbow Connector 69"/>
            <p:cNvCxnSpPr>
              <a:stCxn id="83" idx="3"/>
            </p:cNvCxnSpPr>
            <p:nvPr/>
          </p:nvCxnSpPr>
          <p:spPr>
            <a:xfrm flipH="1" flipV="1">
              <a:off x="10999567" y="2031961"/>
              <a:ext cx="878912" cy="2129945"/>
            </a:xfrm>
            <a:prstGeom prst="bentConnector4">
              <a:avLst>
                <a:gd name="adj1" fmla="val -26009"/>
                <a:gd name="adj2" fmla="val 996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54015" y="4398742"/>
            <a:ext cx="4382362" cy="1277273"/>
            <a:chOff x="424037" y="4350277"/>
            <a:chExt cx="3959425" cy="1277273"/>
          </a:xfrm>
        </p:grpSpPr>
        <p:sp>
          <p:nvSpPr>
            <p:cNvPr id="55" name="TextBox 54"/>
            <p:cNvSpPr txBox="1"/>
            <p:nvPr/>
          </p:nvSpPr>
          <p:spPr>
            <a:xfrm>
              <a:off x="424037" y="4350277"/>
              <a:ext cx="3959425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u="sng" smtClean="0"/>
                <a:t>Conversion of data format between S24_3LE and S24_LE:</a:t>
              </a:r>
            </a:p>
            <a:p>
              <a:r>
                <a:rPr lang="en-US" sz="1100" b="1" smtClean="0"/>
                <a:t>S24_LE to S24_3LE:</a:t>
              </a:r>
              <a:r>
                <a:rPr lang="en-US" sz="1100" smtClean="0"/>
                <a:t>	</a:t>
              </a:r>
              <a:r>
                <a:rPr lang="en-US" sz="1100" b="1" smtClean="0"/>
                <a:t>S24_3LE to S24_LE:</a:t>
              </a:r>
            </a:p>
            <a:p>
              <a:r>
                <a:rPr lang="en-US" sz="1100" smtClean="0"/>
                <a:t>s24_3le[0] = s24_le[0]	    s24_le[0] = s24_3le[0]</a:t>
              </a:r>
            </a:p>
            <a:p>
              <a:r>
                <a:rPr lang="en-US" sz="1100" smtClean="0"/>
                <a:t>s24_3le[1] = s24_le[1]	    s24_le[1] = s24_3le[1]</a:t>
              </a:r>
            </a:p>
            <a:p>
              <a:r>
                <a:rPr lang="en-US" sz="1100" smtClean="0"/>
                <a:t>s24_3le[2] = s24_le[2]	    s24_le[2] = s24_3le[2]</a:t>
              </a:r>
            </a:p>
            <a:p>
              <a:r>
                <a:rPr lang="en-US" sz="1100"/>
                <a:t>	</a:t>
              </a:r>
              <a:r>
                <a:rPr lang="en-US" sz="1100" smtClean="0"/>
                <a:t>	    s24_le[3] = 0</a:t>
              </a:r>
              <a:endParaRPr lang="en-US" sz="110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2037312" y="4604671"/>
              <a:ext cx="0" cy="792088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176986" y="552082"/>
            <a:ext cx="3833555" cy="1553494"/>
            <a:chOff x="631579" y="3906101"/>
            <a:chExt cx="3833555" cy="1553494"/>
          </a:xfrm>
        </p:grpSpPr>
        <p:grpSp>
          <p:nvGrpSpPr>
            <p:cNvPr id="23" name="Group 22"/>
            <p:cNvGrpSpPr/>
            <p:nvPr/>
          </p:nvGrpSpPr>
          <p:grpSpPr>
            <a:xfrm>
              <a:off x="631579" y="3906101"/>
              <a:ext cx="3833555" cy="850068"/>
              <a:chOff x="631579" y="3906101"/>
              <a:chExt cx="3833555" cy="8500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71498" y="4248444"/>
                <a:ext cx="1584684" cy="211152"/>
                <a:chOff x="695400" y="4270830"/>
                <a:chExt cx="1130518" cy="310298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95400" y="4270830"/>
                  <a:ext cx="570824" cy="310298"/>
                  <a:chOff x="695400" y="4270830"/>
                  <a:chExt cx="570824" cy="310298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695400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978192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260984" y="4270830"/>
                  <a:ext cx="564934" cy="310298"/>
                  <a:chOff x="684920" y="4270830"/>
                  <a:chExt cx="564934" cy="310298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684920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961822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631579" y="4255441"/>
                <a:ext cx="6399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s24_le:</a:t>
                </a:r>
                <a:endParaRPr lang="en-US" sz="11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9478" y="3906101"/>
                <a:ext cx="5677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1 byte</a:t>
                </a:r>
                <a:endParaRPr lang="en-US" sz="110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271498" y="4086526"/>
                <a:ext cx="403744" cy="131244"/>
                <a:chOff x="1271498" y="4086526"/>
                <a:chExt cx="403744" cy="131244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271498" y="4153478"/>
                  <a:ext cx="40374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1271498" y="4086526"/>
                  <a:ext cx="0" cy="1285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1672570" y="4089185"/>
                  <a:ext cx="0" cy="1285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1277734" y="4479136"/>
                <a:ext cx="1587814" cy="131244"/>
                <a:chOff x="1271498" y="4086526"/>
                <a:chExt cx="403744" cy="131244"/>
              </a:xfrm>
            </p:grpSpPr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1271498" y="4153478"/>
                  <a:ext cx="40374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1271498" y="4086526"/>
                  <a:ext cx="0" cy="1285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672570" y="4089185"/>
                  <a:ext cx="0" cy="1285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1723131" y="4487562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1 sample</a:t>
                </a:r>
                <a:endParaRPr lang="en-US" sz="110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2871084" y="4255441"/>
                <a:ext cx="1584684" cy="211152"/>
                <a:chOff x="695400" y="4270830"/>
                <a:chExt cx="1130518" cy="310298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695400" y="4270830"/>
                  <a:ext cx="570824" cy="310298"/>
                  <a:chOff x="695400" y="4270830"/>
                  <a:chExt cx="570824" cy="310298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695400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978192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1260984" y="4270830"/>
                  <a:ext cx="564934" cy="310298"/>
                  <a:chOff x="684920" y="4270830"/>
                  <a:chExt cx="564934" cy="310298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684920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961822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6" name="Group 125"/>
              <p:cNvGrpSpPr/>
              <p:nvPr/>
            </p:nvGrpSpPr>
            <p:grpSpPr>
              <a:xfrm>
                <a:off x="2877320" y="4486133"/>
                <a:ext cx="1587814" cy="131244"/>
                <a:chOff x="1271498" y="4086526"/>
                <a:chExt cx="403744" cy="131244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1271498" y="4153478"/>
                  <a:ext cx="40374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1271498" y="4086526"/>
                  <a:ext cx="0" cy="1285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1672570" y="4089185"/>
                  <a:ext cx="0" cy="1285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3322717" y="4494559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1 sample</a:t>
                </a:r>
                <a:endParaRPr lang="en-US" sz="11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1477" y="4603543"/>
              <a:ext cx="3045030" cy="856052"/>
              <a:chOff x="743652" y="5204347"/>
              <a:chExt cx="3045030" cy="85605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743652" y="5566449"/>
                <a:ext cx="7184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s24_3le:</a:t>
                </a:r>
                <a:endParaRPr lang="en-US" sz="1100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1383571" y="5397534"/>
                <a:ext cx="403744" cy="131244"/>
                <a:chOff x="1271498" y="4086526"/>
                <a:chExt cx="403744" cy="131244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1271498" y="4153478"/>
                  <a:ext cx="40374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1271498" y="4086526"/>
                  <a:ext cx="0" cy="1285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1672570" y="4089185"/>
                  <a:ext cx="0" cy="1285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383571" y="5559452"/>
                <a:ext cx="1208571" cy="500947"/>
                <a:chOff x="1383571" y="5559452"/>
                <a:chExt cx="1208571" cy="500947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383571" y="5559452"/>
                  <a:ext cx="1196541" cy="211152"/>
                  <a:chOff x="695400" y="4270830"/>
                  <a:chExt cx="853616" cy="310298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695400" y="4270830"/>
                    <a:ext cx="570824" cy="310298"/>
                    <a:chOff x="695400" y="4270830"/>
                    <a:chExt cx="570824" cy="310298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695400" y="4270830"/>
                      <a:ext cx="288032" cy="31029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978192" y="4270830"/>
                      <a:ext cx="288032" cy="31029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260984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1389807" y="5790144"/>
                  <a:ext cx="1202335" cy="131244"/>
                  <a:chOff x="1271498" y="4086526"/>
                  <a:chExt cx="403744" cy="131244"/>
                </a:xfrm>
              </p:grpSpPr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271498" y="4153478"/>
                    <a:ext cx="403744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1271498" y="4086526"/>
                    <a:ext cx="0" cy="1285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V="1">
                    <a:off x="1672570" y="4089185"/>
                    <a:ext cx="0" cy="1285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7" name="TextBox 116"/>
                <p:cNvSpPr txBox="1"/>
                <p:nvPr/>
              </p:nvSpPr>
              <p:spPr>
                <a:xfrm>
                  <a:off x="1637811" y="5798789"/>
                  <a:ext cx="7569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smtClean="0"/>
                    <a:t>1 sample</a:t>
                  </a:r>
                  <a:endParaRPr lang="en-US" sz="1100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1301551" y="5204347"/>
                <a:ext cx="5677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1 byte</a:t>
                </a:r>
                <a:endParaRPr lang="en-US" sz="110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580111" y="5559452"/>
                <a:ext cx="1208571" cy="500947"/>
                <a:chOff x="1383571" y="5559452"/>
                <a:chExt cx="1208571" cy="500947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383571" y="5559452"/>
                  <a:ext cx="1196541" cy="211152"/>
                  <a:chOff x="695400" y="4270830"/>
                  <a:chExt cx="853616" cy="310298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695400" y="4270830"/>
                    <a:ext cx="570824" cy="310298"/>
                    <a:chOff x="695400" y="4270830"/>
                    <a:chExt cx="570824" cy="310298"/>
                  </a:xfrm>
                </p:grpSpPr>
                <p:sp>
                  <p:nvSpPr>
                    <p:cNvPr id="142" name="Rectangle 141"/>
                    <p:cNvSpPr/>
                    <p:nvPr/>
                  </p:nvSpPr>
                  <p:spPr>
                    <a:xfrm>
                      <a:off x="695400" y="4270830"/>
                      <a:ext cx="288032" cy="31029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978192" y="4270830"/>
                      <a:ext cx="288032" cy="31029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1260984" y="4270830"/>
                    <a:ext cx="288032" cy="3102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389807" y="5790144"/>
                  <a:ext cx="1202335" cy="131244"/>
                  <a:chOff x="1271498" y="4086526"/>
                  <a:chExt cx="403744" cy="131244"/>
                </a:xfrm>
              </p:grpSpPr>
              <p:cxnSp>
                <p:nvCxnSpPr>
                  <p:cNvPr id="137" name="Straight Arrow Connector 136"/>
                  <p:cNvCxnSpPr/>
                  <p:nvPr/>
                </p:nvCxnSpPr>
                <p:spPr>
                  <a:xfrm>
                    <a:off x="1271498" y="4153478"/>
                    <a:ext cx="403744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flipV="1">
                    <a:off x="1271498" y="4086526"/>
                    <a:ext cx="0" cy="1285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1672570" y="4089185"/>
                    <a:ext cx="0" cy="1285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TextBox 135"/>
                <p:cNvSpPr txBox="1"/>
                <p:nvPr/>
              </p:nvSpPr>
              <p:spPr>
                <a:xfrm>
                  <a:off x="1637811" y="5798789"/>
                  <a:ext cx="7569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smtClean="0"/>
                    <a:t>1 sample</a:t>
                  </a:r>
                  <a:endParaRPr lang="en-US" sz="11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87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snd_adsp_pcm_transfer</a:t>
            </a:r>
            <a:r>
              <a:rPr lang="en-US" dirty="0" smtClean="0"/>
              <a:t>()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53799"/>
              </p:ext>
            </p:extLst>
          </p:nvPr>
        </p:nvGraphicFramePr>
        <p:xfrm>
          <a:off x="424039" y="1435541"/>
          <a:ext cx="6015838" cy="1673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39"/>
                <a:gridCol w="2616714"/>
                <a:gridCol w="2216085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snd_adsp_pcm_transfer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transfer data between ALSA and ADSP.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</a:t>
                      </a:r>
                      <a:r>
                        <a:rPr lang="en-US" sz="1100" baseline="0" dirty="0" smtClean="0">
                          <a:effectLst/>
                        </a:rPr>
                        <a:t> void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snd_adsp_pcm_transfer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</a:rPr>
                        <a:t>snd_pcm_substream</a:t>
                      </a:r>
                      <a:r>
                        <a:rPr lang="en-US" sz="1100" baseline="0" dirty="0" smtClean="0">
                          <a:effectLst/>
                        </a:rPr>
                        <a:t> *</a:t>
                      </a:r>
                      <a:r>
                        <a:rPr lang="en-US" sz="1100" baseline="0" dirty="0" err="1" smtClean="0">
                          <a:effectLst/>
                        </a:rPr>
                        <a:t>substream</a:t>
                      </a:r>
                      <a:r>
                        <a:rPr lang="en-US" sz="1100" baseline="0" dirty="0" smtClean="0">
                          <a:effectLst/>
                        </a:rPr>
                        <a:t>, </a:t>
                      </a:r>
                      <a:r>
                        <a:rPr lang="en-US" sz="1100" baseline="0" dirty="0" err="1" smtClean="0">
                          <a:effectLst/>
                        </a:rPr>
                        <a:t>struct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</a:rPr>
                        <a:t>snd_pcm_indirect</a:t>
                      </a:r>
                      <a:r>
                        <a:rPr lang="en-US" sz="1100" baseline="0" dirty="0" smtClean="0">
                          <a:effectLst/>
                        </a:rPr>
                        <a:t> *rec, </a:t>
                      </a:r>
                      <a:r>
                        <a:rPr lang="en-US" sz="1100" baseline="0" dirty="0" err="1" smtClean="0">
                          <a:effectLst/>
                        </a:rPr>
                        <a:t>size_t</a:t>
                      </a:r>
                      <a:r>
                        <a:rPr lang="en-US" sz="1100" baseline="0" dirty="0" smtClean="0">
                          <a:effectLst/>
                        </a:rPr>
                        <a:t> bytes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PCM substream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 snd_pcm_indirect *rec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indirect PCM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10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bytes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Bytes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be transfered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007565" y="210134"/>
            <a:ext cx="1149963" cy="376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Begin job</a:t>
            </a:r>
          </a:p>
        </p:txBody>
      </p:sp>
      <p:cxnSp>
        <p:nvCxnSpPr>
          <p:cNvPr id="11" name="Straight Arrow Connector 10"/>
          <p:cNvCxnSpPr>
            <a:stCxn id="9" idx="4"/>
            <a:endCxn id="52" idx="0"/>
          </p:cNvCxnSpPr>
          <p:nvPr/>
        </p:nvCxnSpPr>
        <p:spPr>
          <a:xfrm>
            <a:off x="8582547" y="586953"/>
            <a:ext cx="1" cy="18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3" idx="2"/>
            <a:endCxn id="81" idx="0"/>
          </p:cNvCxnSpPr>
          <p:nvPr/>
        </p:nvCxnSpPr>
        <p:spPr>
          <a:xfrm>
            <a:off x="8588405" y="4975949"/>
            <a:ext cx="1" cy="15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7702471" y="2587596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trans_byte &gt; 0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61" idx="2"/>
            <a:endCxn id="32" idx="0"/>
          </p:cNvCxnSpPr>
          <p:nvPr/>
        </p:nvCxnSpPr>
        <p:spPr>
          <a:xfrm>
            <a:off x="8582546" y="1717322"/>
            <a:ext cx="5861" cy="18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12243" y="1897435"/>
            <a:ext cx="2952328" cy="4395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trans_bytes = bytes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buf_bytes = base-&gt;buf_bytes</a:t>
            </a:r>
          </a:p>
          <a:p>
            <a:pPr algn="ctr"/>
            <a:r>
              <a:rPr lang="en-US" sz="900" smtClean="0"/>
              <a:t>period_bytes = base-&gt;period_bytes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/>
          <p:cNvCxnSpPr>
            <a:stCxn id="32" idx="2"/>
            <a:endCxn id="79" idx="0"/>
          </p:cNvCxnSpPr>
          <p:nvPr/>
        </p:nvCxnSpPr>
        <p:spPr>
          <a:xfrm flipH="1">
            <a:off x="8588406" y="2336957"/>
            <a:ext cx="1" cy="25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867891" y="771495"/>
            <a:ext cx="3429313" cy="4338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Get base data of playback/capture/TDM playback/TDM capture: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base = snd_adsp_get_base_from_substream</a:t>
            </a:r>
          </a:p>
          <a:p>
            <a:pPr algn="ctr"/>
            <a:r>
              <a:rPr lang="en-US" sz="900" smtClean="0"/>
              <a:t>Get direction = substream-&gt;stream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>
            <a:stCxn id="147" idx="2"/>
            <a:endCxn id="107" idx="0"/>
          </p:cNvCxnSpPr>
          <p:nvPr/>
        </p:nvCxnSpPr>
        <p:spPr>
          <a:xfrm>
            <a:off x="8588406" y="3575376"/>
            <a:ext cx="0" cy="23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106382" y="1366300"/>
            <a:ext cx="2952327" cy="3510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Get ALSA buffer = substream-&gt;runtime-&gt;dma_area + rec-&gt;sw_data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52" idx="2"/>
            <a:endCxn id="61" idx="0"/>
          </p:cNvCxnSpPr>
          <p:nvPr/>
        </p:nvCxnSpPr>
        <p:spPr>
          <a:xfrm flipH="1">
            <a:off x="8582546" y="1205380"/>
            <a:ext cx="2" cy="16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9" idx="2"/>
            <a:endCxn id="147" idx="0"/>
          </p:cNvCxnSpPr>
          <p:nvPr/>
        </p:nvCxnSpPr>
        <p:spPr>
          <a:xfrm>
            <a:off x="8588406" y="3062190"/>
            <a:ext cx="0" cy="27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/>
          <p:nvPr/>
        </p:nvSpPr>
        <p:spPr>
          <a:xfrm>
            <a:off x="7112242" y="3807635"/>
            <a:ext cx="2952328" cy="618427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base-&gt;buf_queue &gt; 0 &amp;&amp; trans_bytes &gt;= period_bytes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82548" y="4426062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cxnSp>
        <p:nvCxnSpPr>
          <p:cNvPr id="109" name="Straight Arrow Connector 108"/>
          <p:cNvCxnSpPr>
            <a:stCxn id="107" idx="2"/>
            <a:endCxn id="93" idx="0"/>
          </p:cNvCxnSpPr>
          <p:nvPr/>
        </p:nvCxnSpPr>
        <p:spPr>
          <a:xfrm flipH="1">
            <a:off x="8588405" y="4426062"/>
            <a:ext cx="1" cy="24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3"/>
            <a:endCxn id="115" idx="2"/>
          </p:cNvCxnSpPr>
          <p:nvPr/>
        </p:nvCxnSpPr>
        <p:spPr>
          <a:xfrm>
            <a:off x="9474341" y="5956958"/>
            <a:ext cx="870130" cy="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573226" y="5749498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15" name="Oval 114"/>
          <p:cNvSpPr/>
          <p:nvPr/>
        </p:nvSpPr>
        <p:spPr>
          <a:xfrm>
            <a:off x="10344471" y="5751337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9" name="Straight Arrow Connector 118"/>
          <p:cNvCxnSpPr>
            <a:stCxn id="79" idx="3"/>
            <a:endCxn id="114" idx="2"/>
          </p:cNvCxnSpPr>
          <p:nvPr/>
        </p:nvCxnSpPr>
        <p:spPr>
          <a:xfrm>
            <a:off x="9474341" y="2824893"/>
            <a:ext cx="188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608120" y="2606667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121" name="Oval 120"/>
          <p:cNvSpPr/>
          <p:nvPr/>
        </p:nvSpPr>
        <p:spPr>
          <a:xfrm>
            <a:off x="6625333" y="5749498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96789" y="3088333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cxnSp>
        <p:nvCxnSpPr>
          <p:cNvPr id="91" name="Straight Arrow Connector 90"/>
          <p:cNvCxnSpPr>
            <a:stCxn id="92" idx="1"/>
            <a:endCxn id="121" idx="6"/>
          </p:cNvCxnSpPr>
          <p:nvPr/>
        </p:nvCxnSpPr>
        <p:spPr>
          <a:xfrm flipH="1">
            <a:off x="7046997" y="5956958"/>
            <a:ext cx="655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7702471" y="5719661"/>
            <a:ext cx="1771870" cy="47459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direction is</a:t>
            </a:r>
            <a:r>
              <a:rPr lang="en-US" sz="900" smtClean="0">
                <a:solidFill>
                  <a:schemeClr val="dk1"/>
                </a:solidFill>
              </a:rPr>
              <a:t> playback?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12241" y="4666099"/>
            <a:ext cx="2952328" cy="3098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Decrement number of buffer in the queue and unlock resource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/>
          <p:cNvCxnSpPr>
            <a:stCxn id="81" idx="2"/>
            <a:endCxn id="92" idx="0"/>
          </p:cNvCxnSpPr>
          <p:nvPr/>
        </p:nvCxnSpPr>
        <p:spPr>
          <a:xfrm>
            <a:off x="8588406" y="5484081"/>
            <a:ext cx="0" cy="2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74734" y="5749498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</a:t>
            </a:r>
            <a:endParaRPr 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063250" y="3900159"/>
            <a:ext cx="2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cxnSp>
        <p:nvCxnSpPr>
          <p:cNvPr id="124" name="Straight Arrow Connector 123"/>
          <p:cNvCxnSpPr>
            <a:stCxn id="125" idx="2"/>
          </p:cNvCxnSpPr>
          <p:nvPr/>
        </p:nvCxnSpPr>
        <p:spPr>
          <a:xfrm flipH="1" flipV="1">
            <a:off x="8596789" y="2479925"/>
            <a:ext cx="1879086" cy="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0475875" y="2277326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107" idx="3"/>
            <a:endCxn id="161" idx="1"/>
          </p:cNvCxnSpPr>
          <p:nvPr/>
        </p:nvCxnSpPr>
        <p:spPr>
          <a:xfrm>
            <a:off x="10064570" y="4116849"/>
            <a:ext cx="343160" cy="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12242" y="5133059"/>
            <a:ext cx="2952327" cy="3510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Get data buffer pointer from the stream:</a:t>
            </a:r>
            <a:endParaRPr lang="en-US" sz="900" dirty="0"/>
          </a:p>
          <a:p>
            <a:pPr algn="ctr"/>
            <a:r>
              <a:rPr lang="en-US" sz="900" smtClean="0"/>
              <a:t>data_buff = base-&gt;buffer[base-&gt;buf_idx]</a:t>
            </a:r>
          </a:p>
        </p:txBody>
      </p:sp>
      <p:sp>
        <p:nvSpPr>
          <p:cNvPr id="114" name="Oval 113"/>
          <p:cNvSpPr/>
          <p:nvPr/>
        </p:nvSpPr>
        <p:spPr>
          <a:xfrm>
            <a:off x="11361809" y="2617433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D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>
            <a:stCxn id="161" idx="0"/>
          </p:cNvCxnSpPr>
          <p:nvPr/>
        </p:nvCxnSpPr>
        <p:spPr>
          <a:xfrm flipV="1">
            <a:off x="11063546" y="2824893"/>
            <a:ext cx="0" cy="117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112242" y="3339025"/>
            <a:ext cx="2952328" cy="2363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Lock resource to process data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407730" y="4003610"/>
            <a:ext cx="1311632" cy="2363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Unlock resource</a:t>
            </a:r>
            <a:endParaRPr lang="en-US" sz="900" dirty="0">
              <a:solidFill>
                <a:schemeClr val="dk1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856976" y="4412804"/>
            <a:ext cx="1149963" cy="1071277"/>
            <a:chOff x="9332251" y="3597224"/>
            <a:chExt cx="1149963" cy="1071277"/>
          </a:xfrm>
        </p:grpSpPr>
        <p:sp>
          <p:nvSpPr>
            <p:cNvPr id="179" name="Oval 178"/>
            <p:cNvSpPr/>
            <p:nvPr/>
          </p:nvSpPr>
          <p:spPr>
            <a:xfrm>
              <a:off x="9332251" y="4331911"/>
              <a:ext cx="1149963" cy="3365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/>
                <a:t>End job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9696400" y="3597224"/>
              <a:ext cx="421664" cy="4149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smtClean="0">
                  <a:solidFill>
                    <a:schemeClr val="dk1"/>
                  </a:solidFill>
                </a:rPr>
                <a:t>D</a:t>
              </a:r>
              <a:endParaRPr lang="en-U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81" name="Straight Arrow Connector 180"/>
            <p:cNvCxnSpPr>
              <a:stCxn id="180" idx="4"/>
              <a:endCxn id="179" idx="0"/>
            </p:cNvCxnSpPr>
            <p:nvPr/>
          </p:nvCxnSpPr>
          <p:spPr>
            <a:xfrm>
              <a:off x="9907232" y="4012144"/>
              <a:ext cx="1" cy="31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5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95466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snd_adsp_pcm_transfer</a:t>
            </a:r>
            <a:r>
              <a:rPr lang="en-US" dirty="0" smtClean="0"/>
              <a:t>()</a:t>
            </a:r>
          </a:p>
        </p:txBody>
      </p:sp>
      <p:cxnSp>
        <p:nvCxnSpPr>
          <p:cNvPr id="11" name="Straight Arrow Connector 10"/>
          <p:cNvCxnSpPr>
            <a:stCxn id="39" idx="4"/>
            <a:endCxn id="34" idx="0"/>
          </p:cNvCxnSpPr>
          <p:nvPr/>
        </p:nvCxnSpPr>
        <p:spPr>
          <a:xfrm flipH="1">
            <a:off x="5915980" y="1325213"/>
            <a:ext cx="1" cy="24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1" idx="2"/>
            <a:endCxn id="35" idx="0"/>
          </p:cNvCxnSpPr>
          <p:nvPr/>
        </p:nvCxnSpPr>
        <p:spPr>
          <a:xfrm>
            <a:off x="5915980" y="5540150"/>
            <a:ext cx="1" cy="14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9816" y="1568090"/>
            <a:ext cx="2952327" cy="4745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Copy data from user by calling snd_adsp_copy_data(data_buff, ALSA buf, buf_bytes, period_bytes)</a:t>
            </a:r>
          </a:p>
        </p:txBody>
      </p:sp>
      <p:cxnSp>
        <p:nvCxnSpPr>
          <p:cNvPr id="47" name="Straight Arrow Connector 46"/>
          <p:cNvCxnSpPr>
            <a:stCxn id="34" idx="2"/>
            <a:endCxn id="32" idx="0"/>
          </p:cNvCxnSpPr>
          <p:nvPr/>
        </p:nvCxnSpPr>
        <p:spPr>
          <a:xfrm flipH="1">
            <a:off x="5915979" y="2042650"/>
            <a:ext cx="1" cy="2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5030045" y="3924413"/>
            <a:ext cx="1771870" cy="545279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idx exceed number of buffer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/>
          <p:cNvCxnSpPr>
            <a:stCxn id="53" idx="2"/>
            <a:endCxn id="61" idx="0"/>
          </p:cNvCxnSpPr>
          <p:nvPr/>
        </p:nvCxnSpPr>
        <p:spPr>
          <a:xfrm flipH="1">
            <a:off x="5915980" y="4936421"/>
            <a:ext cx="1" cy="25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964493" y="4443010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39815" y="2315289"/>
            <a:ext cx="2952327" cy="4467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Send </a:t>
            </a:r>
            <a:r>
              <a:rPr lang="en-US" sz="900" dirty="0" err="1" smtClean="0">
                <a:solidFill>
                  <a:schemeClr val="dk1"/>
                </a:solidFill>
              </a:rPr>
              <a:t>data_buff</a:t>
            </a:r>
            <a:r>
              <a:rPr lang="en-US" sz="900" dirty="0" smtClean="0">
                <a:solidFill>
                  <a:schemeClr val="dk1"/>
                </a:solidFill>
              </a:rPr>
              <a:t> down with </a:t>
            </a:r>
            <a:r>
              <a:rPr lang="en-US" sz="900" dirty="0" err="1" smtClean="0">
                <a:solidFill>
                  <a:schemeClr val="dk1"/>
                </a:solidFill>
              </a:rPr>
              <a:t>buf_bytes</a:t>
            </a:r>
            <a:r>
              <a:rPr lang="en-US" sz="900" dirty="0" smtClean="0">
                <a:solidFill>
                  <a:schemeClr val="dk1"/>
                </a:solidFill>
              </a:rPr>
              <a:t> length down to Renderer/Equalizer/TDM Renderer plugin to </a:t>
            </a:r>
            <a:r>
              <a:rPr lang="en-US" sz="900" dirty="0" err="1" smtClean="0">
                <a:solidFill>
                  <a:schemeClr val="dk1"/>
                </a:solidFill>
              </a:rPr>
              <a:t>empty_this_buffer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stCxn id="32" idx="2"/>
            <a:endCxn id="45" idx="0"/>
          </p:cNvCxnSpPr>
          <p:nvPr/>
        </p:nvCxnSpPr>
        <p:spPr>
          <a:xfrm flipH="1">
            <a:off x="5915978" y="2762086"/>
            <a:ext cx="1" cy="15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113932" y="3469543"/>
            <a:ext cx="1604097" cy="3125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Advance to the next buffer:</a:t>
            </a:r>
          </a:p>
          <a:p>
            <a:pPr algn="ctr"/>
            <a:r>
              <a:rPr lang="en-US" sz="900" smtClean="0">
                <a:solidFill>
                  <a:schemeClr val="dk1"/>
                </a:solidFill>
              </a:rPr>
              <a:t>base-&gt;buf_idx++;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39816" y="5189128"/>
            <a:ext cx="2952327" cy="3510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Update trans_bytes = trans_bytes – period_bytes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45" idx="1"/>
            <a:endCxn id="54" idx="3"/>
          </p:cNvCxnSpPr>
          <p:nvPr/>
        </p:nvCxnSpPr>
        <p:spPr>
          <a:xfrm flipH="1" flipV="1">
            <a:off x="4439815" y="3112370"/>
            <a:ext cx="440440" cy="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9" idx="2"/>
            <a:endCxn id="53" idx="0"/>
          </p:cNvCxnSpPr>
          <p:nvPr/>
        </p:nvCxnSpPr>
        <p:spPr>
          <a:xfrm>
            <a:off x="5915980" y="4469692"/>
            <a:ext cx="1" cy="21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05149" y="910293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A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13932" y="4682471"/>
            <a:ext cx="1604097" cy="2539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Reset idx to 0</a:t>
            </a:r>
            <a:endParaRPr lang="en-US" sz="900" dirty="0"/>
          </a:p>
        </p:txBody>
      </p:sp>
      <p:cxnSp>
        <p:nvCxnSpPr>
          <p:cNvPr id="63" name="Elbow Connector 62"/>
          <p:cNvCxnSpPr>
            <a:stCxn id="70" idx="1"/>
            <a:endCxn id="52" idx="3"/>
          </p:cNvCxnSpPr>
          <p:nvPr/>
        </p:nvCxnSpPr>
        <p:spPr>
          <a:xfrm rot="10800000" flipV="1">
            <a:off x="6718029" y="3110766"/>
            <a:ext cx="1759670" cy="515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05149" y="5688810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>
            <a:stCxn id="56" idx="4"/>
            <a:endCxn id="50" idx="0"/>
          </p:cNvCxnSpPr>
          <p:nvPr/>
        </p:nvCxnSpPr>
        <p:spPr>
          <a:xfrm>
            <a:off x="9513422" y="1346967"/>
            <a:ext cx="0" cy="22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034300" y="1571735"/>
            <a:ext cx="2958244" cy="4991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Copy data to user by calling snd_adsp_copy_data(ALSA_buf, data_buff, period_bytes, buf_bytes)</a:t>
            </a:r>
          </a:p>
        </p:txBody>
      </p:sp>
      <p:cxnSp>
        <p:nvCxnSpPr>
          <p:cNvPr id="51" name="Straight Arrow Connector 50"/>
          <p:cNvCxnSpPr>
            <a:stCxn id="50" idx="2"/>
            <a:endCxn id="55" idx="0"/>
          </p:cNvCxnSpPr>
          <p:nvPr/>
        </p:nvCxnSpPr>
        <p:spPr>
          <a:xfrm>
            <a:off x="9513422" y="2070840"/>
            <a:ext cx="0" cy="24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034300" y="2315289"/>
            <a:ext cx="2958244" cy="4467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Send </a:t>
            </a:r>
            <a:r>
              <a:rPr lang="en-US" sz="900" dirty="0" err="1" smtClean="0">
                <a:solidFill>
                  <a:schemeClr val="dk1"/>
                </a:solidFill>
              </a:rPr>
              <a:t>data_buff</a:t>
            </a:r>
            <a:r>
              <a:rPr lang="en-US" sz="900" dirty="0" smtClean="0">
                <a:solidFill>
                  <a:schemeClr val="dk1"/>
                </a:solidFill>
              </a:rPr>
              <a:t> down with </a:t>
            </a:r>
            <a:r>
              <a:rPr lang="en-US" sz="900" dirty="0" err="1" smtClean="0">
                <a:solidFill>
                  <a:schemeClr val="dk1"/>
                </a:solidFill>
              </a:rPr>
              <a:t>buf_bytes</a:t>
            </a:r>
            <a:r>
              <a:rPr lang="en-US" sz="900" dirty="0" smtClean="0">
                <a:solidFill>
                  <a:schemeClr val="dk1"/>
                </a:solidFill>
              </a:rPr>
              <a:t> length down to Capture/Equalizer/TDM Capture plugin to </a:t>
            </a:r>
            <a:r>
              <a:rPr lang="en-US" sz="900" dirty="0" err="1" smtClean="0">
                <a:solidFill>
                  <a:schemeClr val="dk1"/>
                </a:solidFill>
              </a:rPr>
              <a:t>fill_this_buffer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02590" y="932047"/>
            <a:ext cx="421664" cy="4149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B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103" name="Elbow Connector 102"/>
          <p:cNvCxnSpPr>
            <a:stCxn id="79" idx="3"/>
          </p:cNvCxnSpPr>
          <p:nvPr/>
        </p:nvCxnSpPr>
        <p:spPr>
          <a:xfrm flipH="1">
            <a:off x="5915979" y="4197053"/>
            <a:ext cx="885936" cy="872509"/>
          </a:xfrm>
          <a:prstGeom prst="bentConnector3">
            <a:avLst>
              <a:gd name="adj1" fmla="val -25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01915" y="3966220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F</a:t>
            </a:r>
            <a:endParaRPr lang="en-US" sz="900" dirty="0"/>
          </a:p>
        </p:txBody>
      </p:sp>
      <p:sp>
        <p:nvSpPr>
          <p:cNvPr id="45" name="Flowchart: Decision 44"/>
          <p:cNvSpPr/>
          <p:nvPr/>
        </p:nvSpPr>
        <p:spPr>
          <a:xfrm>
            <a:off x="4880255" y="2920501"/>
            <a:ext cx="2071446" cy="390626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EmptyThisBuffer fail?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35718" y="2956075"/>
            <a:ext cx="1604097" cy="3125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base-&gt;runtime_err = TRUE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11376" y="3469543"/>
            <a:ext cx="1604097" cy="3125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/>
              <a:t>base-&gt;runtime_err = TRUE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58" name="Elbow Connector 57"/>
          <p:cNvCxnSpPr>
            <a:stCxn id="54" idx="2"/>
            <a:endCxn id="52" idx="1"/>
          </p:cNvCxnSpPr>
          <p:nvPr/>
        </p:nvCxnSpPr>
        <p:spPr>
          <a:xfrm rot="16200000" flipH="1">
            <a:off x="4197263" y="2709168"/>
            <a:ext cx="357173" cy="1476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2"/>
            <a:endCxn id="52" idx="0"/>
          </p:cNvCxnSpPr>
          <p:nvPr/>
        </p:nvCxnSpPr>
        <p:spPr>
          <a:xfrm>
            <a:off x="5915978" y="3311127"/>
            <a:ext cx="3" cy="15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2050" y="2909923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94033" y="3271522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F</a:t>
            </a:r>
            <a:endParaRPr lang="en-US" sz="900" dirty="0"/>
          </a:p>
        </p:txBody>
      </p:sp>
      <p:cxnSp>
        <p:nvCxnSpPr>
          <p:cNvPr id="66" name="Straight Arrow Connector 65"/>
          <p:cNvCxnSpPr>
            <a:stCxn id="52" idx="2"/>
            <a:endCxn id="79" idx="0"/>
          </p:cNvCxnSpPr>
          <p:nvPr/>
        </p:nvCxnSpPr>
        <p:spPr>
          <a:xfrm flipH="1">
            <a:off x="5915980" y="3782133"/>
            <a:ext cx="1" cy="14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/>
          <p:cNvSpPr/>
          <p:nvPr/>
        </p:nvSpPr>
        <p:spPr>
          <a:xfrm>
            <a:off x="8477699" y="2915454"/>
            <a:ext cx="2071446" cy="390626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dk1"/>
                </a:solidFill>
              </a:rPr>
              <a:t>FillThisBuffer fail?</a:t>
            </a:r>
          </a:p>
        </p:txBody>
      </p:sp>
      <p:cxnSp>
        <p:nvCxnSpPr>
          <p:cNvPr id="72" name="Straight Arrow Connector 71"/>
          <p:cNvCxnSpPr>
            <a:stCxn id="55" idx="2"/>
            <a:endCxn id="70" idx="0"/>
          </p:cNvCxnSpPr>
          <p:nvPr/>
        </p:nvCxnSpPr>
        <p:spPr>
          <a:xfrm>
            <a:off x="9513422" y="2762086"/>
            <a:ext cx="0" cy="15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2"/>
            <a:endCxn id="57" idx="0"/>
          </p:cNvCxnSpPr>
          <p:nvPr/>
        </p:nvCxnSpPr>
        <p:spPr>
          <a:xfrm>
            <a:off x="9513422" y="3306080"/>
            <a:ext cx="3" cy="1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577532" y="3240410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cxnSp>
        <p:nvCxnSpPr>
          <p:cNvPr id="89" name="Straight Arrow Connector 88"/>
          <p:cNvCxnSpPr>
            <a:stCxn id="57" idx="1"/>
            <a:endCxn id="52" idx="3"/>
          </p:cNvCxnSpPr>
          <p:nvPr/>
        </p:nvCxnSpPr>
        <p:spPr>
          <a:xfrm flipH="1">
            <a:off x="6718029" y="3625838"/>
            <a:ext cx="1993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85839" y="2916042"/>
            <a:ext cx="293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234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TERMINOLOGY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215150"/>
              </p:ext>
            </p:extLst>
          </p:nvPr>
        </p:nvGraphicFramePr>
        <p:xfrm>
          <a:off x="1415480" y="1700808"/>
          <a:ext cx="8328868" cy="455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672684"/>
              </a:tblGrid>
              <a:tr h="286882">
                <a:tc>
                  <a:txBody>
                    <a:bodyPr/>
                    <a:lstStyle/>
                    <a:p>
                      <a:r>
                        <a:rPr lang="en-US" sz="1600" smtClean="0"/>
                        <a:t>Terms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Explanation</a:t>
                      </a:r>
                      <a:endParaRPr lang="en-US" sz="1600"/>
                    </a:p>
                  </a:txBody>
                  <a:tcPr/>
                </a:tc>
              </a:tr>
              <a:tr h="456808">
                <a:tc>
                  <a:txBody>
                    <a:bodyPr/>
                    <a:lstStyle/>
                    <a:p>
                      <a:r>
                        <a:rPr lang="en-US" sz="1200" smtClean="0"/>
                        <a:t>ALSA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Linux Sound Architecture (ALSA) is a software framework and part of the Linux kernel that provides an application programming interface (API) for sound card device drivers.</a:t>
                      </a:r>
                      <a:endParaRPr lang="en-US" sz="1200"/>
                    </a:p>
                  </a:txBody>
                  <a:tcPr/>
                </a:tc>
              </a:tr>
              <a:tr h="468791">
                <a:tc>
                  <a:txBody>
                    <a:bodyPr/>
                    <a:lstStyle/>
                    <a:p>
                      <a:r>
                        <a:rPr lang="en-US" sz="1200" smtClean="0"/>
                        <a:t>Stream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 PCM interface consists of PCM playback</a:t>
                      </a:r>
                      <a:r>
                        <a:rPr lang="en-US" sz="1200" baseline="0" smtClean="0"/>
                        <a:t>, capture, TDM playback and TDM capture streams</a:t>
                      </a:r>
                      <a:r>
                        <a:rPr lang="en-US" sz="1200" smtClean="0"/>
                        <a:t> and each PCM stream consists of one or more PCM substreams.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r>
                        <a:rPr lang="en-US" sz="1200" smtClean="0"/>
                        <a:t>Substream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 substream correspond to a PCM file opened or recorded.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r>
                        <a:rPr lang="de-DE" sz="1200" smtClean="0"/>
                        <a:t>Internal functions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Functions</a:t>
                      </a:r>
                      <a:r>
                        <a:rPr lang="en-US" sz="1200" baseline="0" smtClean="0"/>
                        <a:t> are defined in target document</a:t>
                      </a:r>
                      <a:endParaRPr lang="en-US" sz="1200"/>
                    </a:p>
                  </a:txBody>
                  <a:tcPr/>
                </a:tc>
              </a:tr>
              <a:tr h="243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smtClean="0"/>
                        <a:t>External functions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Functions are</a:t>
                      </a:r>
                      <a:r>
                        <a:rPr lang="en-US" sz="1200" baseline="0" smtClean="0"/>
                        <a:t> called in target document but defined in another location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PCM Interface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Control PCM operation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Control</a:t>
                      </a:r>
                      <a:r>
                        <a:rPr lang="en-US" sz="1200" baseline="0" smtClean="0"/>
                        <a:t> Interface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Control Parameter setting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Renderer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</a:t>
                      </a:r>
                      <a:r>
                        <a:rPr lang="en-US" sz="1200" baseline="0" smtClean="0"/>
                        <a:t> plugin of ADSP is used to playback data 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Capture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</a:t>
                      </a:r>
                      <a:r>
                        <a:rPr lang="en-US" sz="1200" baseline="0" smtClean="0"/>
                        <a:t> plugin of ADSP is used to record data 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Equalizer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</a:t>
                      </a:r>
                      <a:r>
                        <a:rPr lang="en-US" sz="1200" baseline="0" smtClean="0"/>
                        <a:t> plugin of ADSP is used to process sound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TDM Renderer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 plugin of ADSP is used to playback and merge data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TDM Capture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 plugin of ADSP is used to record</a:t>
                      </a:r>
                      <a:r>
                        <a:rPr lang="en-US" sz="1200" baseline="0" smtClean="0"/>
                        <a:t> and split data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Period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 term that corresponds to a fragment in the ALSA </a:t>
                      </a:r>
                      <a:endParaRPr lang="en-US" sz="1200"/>
                    </a:p>
                  </a:txBody>
                  <a:tcPr/>
                </a:tc>
              </a:tr>
              <a:tr h="234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Period size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size at which a PCM interrupt is generated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912544" cy="443198"/>
          </a:xfrm>
        </p:spPr>
        <p:txBody>
          <a:bodyPr/>
          <a:lstStyle/>
          <a:p>
            <a:r>
              <a:rPr lang="en-US"/>
              <a:t>INTERNAL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60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snd_adsp_get_eqz_params_from_control</a:t>
            </a:r>
            <a:r>
              <a:rPr lang="en-US" dirty="0"/>
              <a:t>()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8193"/>
              </p:ext>
            </p:extLst>
          </p:nvPr>
        </p:nvGraphicFramePr>
        <p:xfrm>
          <a:off x="424039" y="1435541"/>
          <a:ext cx="6104011" cy="2928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0379"/>
                <a:gridCol w="2216686"/>
                <a:gridCol w="2686946"/>
              </a:tblGrid>
              <a:tr h="2084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snd_adsp_get_eqz_params_from_control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Synopsis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In playback</a:t>
                      </a:r>
                      <a:r>
                        <a:rPr lang="en-US" sz="1100" baseline="0" smtClean="0">
                          <a:effectLst/>
                        </a:rPr>
                        <a:t> stream case, t</a:t>
                      </a:r>
                      <a:r>
                        <a:rPr lang="en-US" sz="1100" smtClean="0">
                          <a:effectLst/>
                        </a:rPr>
                        <a:t>his function will copy</a:t>
                      </a:r>
                      <a:r>
                        <a:rPr lang="en-US" sz="1100" baseline="0" smtClean="0">
                          <a:effectLst/>
                        </a:rPr>
                        <a:t> equalizer param from control object to eqz params structure of equalizer plugin to set parameters for the plugin in next step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static void </a:t>
                      </a:r>
                      <a:r>
                        <a:rPr lang="en-US" sz="1100" dirty="0" err="1" smtClean="0">
                          <a:effectLst/>
                        </a:rPr>
                        <a:t>snd_adsp_get_eqz_params_from_control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xf_adsp_equalizer_params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eqz_params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struct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xf_adsp_equalizer_params</a:t>
                      </a:r>
                      <a:r>
                        <a:rPr lang="en-US" sz="1100" dirty="0" smtClean="0">
                          <a:effectLst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</a:rPr>
                        <a:t>eqz_ctr_params</a:t>
                      </a:r>
                      <a:r>
                        <a:rPr lang="en-US" sz="1100" dirty="0" smtClean="0">
                          <a:effectLst/>
                        </a:rPr>
                        <a:t>, bool flag)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4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Arial (Body)"/>
                        </a:rPr>
                        <a:t>struct</a:t>
                      </a:r>
                      <a:r>
                        <a:rPr lang="en-US" sz="1100" dirty="0" smtClean="0">
                          <a:effectLst/>
                          <a:latin typeface="Arial (Body)"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  <a:latin typeface="Arial (Body)"/>
                        </a:rPr>
                        <a:t>xf_adsp_equalizer_params</a:t>
                      </a:r>
                      <a:r>
                        <a:rPr lang="en-US" sz="1100" dirty="0" smtClean="0">
                          <a:effectLst/>
                          <a:latin typeface="Arial (Body)"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  <a:latin typeface="Arial (Body)"/>
                        </a:rPr>
                        <a:t>eqz_params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(Body)"/>
                        </a:rPr>
                        <a:t>Pointer to </a:t>
                      </a:r>
                      <a:r>
                        <a:rPr lang="en-US" sz="1100" smtClean="0">
                          <a:effectLst/>
                          <a:latin typeface="Arial (Body)"/>
                        </a:rPr>
                        <a:t>Equalizer parameters </a:t>
                      </a:r>
                      <a:r>
                        <a:rPr lang="en-US" sz="1100">
                          <a:effectLst/>
                          <a:latin typeface="Arial (Body)"/>
                        </a:rPr>
                        <a:t>structure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Arial (Body)"/>
                        </a:rPr>
                        <a:t>struct</a:t>
                      </a:r>
                      <a:r>
                        <a:rPr lang="en-US" sz="1100" dirty="0" smtClean="0">
                          <a:effectLst/>
                          <a:latin typeface="Arial (Body)"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  <a:latin typeface="Arial (Body)"/>
                        </a:rPr>
                        <a:t>xf_adsp_equalizer_params</a:t>
                      </a:r>
                      <a:r>
                        <a:rPr lang="en-US" sz="1100" dirty="0" smtClean="0">
                          <a:effectLst/>
                          <a:latin typeface="Arial (Body)"/>
                        </a:rPr>
                        <a:t> *</a:t>
                      </a:r>
                      <a:r>
                        <a:rPr lang="en-US" sz="1100" dirty="0" err="1" smtClean="0">
                          <a:effectLst/>
                          <a:latin typeface="Arial (Body)"/>
                        </a:rPr>
                        <a:t>eqz_params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Pointer to Equalizer param is stored in control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object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flag</a:t>
                      </a:r>
                      <a:endParaRPr lang="en-US" sz="11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indicating </a:t>
                      </a:r>
                      <a:r>
                        <a:rPr lang="en-US" sz="11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function is used </a:t>
                      </a:r>
                      <a:r>
                        <a:rPr lang="en-US" sz="11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setting or getting Equalizer parameters’ values. ‘True’ for setting and ‘false’ for getting</a:t>
                      </a:r>
                      <a:endParaRPr lang="en-US" sz="11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Return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7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61</a:t>
            </a:fld>
            <a:endParaRPr lang="de-DE" dirty="0"/>
          </a:p>
        </p:txBody>
      </p:sp>
      <p:sp>
        <p:nvSpPr>
          <p:cNvPr id="6" name="Flowchart: Terminator 5"/>
          <p:cNvSpPr/>
          <p:nvPr/>
        </p:nvSpPr>
        <p:spPr>
          <a:xfrm>
            <a:off x="5806700" y="1509573"/>
            <a:ext cx="711782" cy="24141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Start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376411" y="2173344"/>
            <a:ext cx="1572361" cy="28803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</a:t>
            </a:r>
            <a:r>
              <a:rPr lang="en-US" sz="900" dirty="0" smtClean="0">
                <a:solidFill>
                  <a:schemeClr val="tx1"/>
                </a:solidFill>
              </a:rPr>
              <a:t>lag == true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99" idx="2"/>
            <a:endCxn id="170" idx="0"/>
          </p:cNvCxnSpPr>
          <p:nvPr/>
        </p:nvCxnSpPr>
        <p:spPr>
          <a:xfrm flipH="1">
            <a:off x="3018568" y="2967220"/>
            <a:ext cx="1516" cy="22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0" idx="2"/>
            <a:endCxn id="172" idx="0"/>
          </p:cNvCxnSpPr>
          <p:nvPr/>
        </p:nvCxnSpPr>
        <p:spPr>
          <a:xfrm>
            <a:off x="3018568" y="3928097"/>
            <a:ext cx="0" cy="19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184" idx="1"/>
          </p:cNvCxnSpPr>
          <p:nvPr/>
        </p:nvCxnSpPr>
        <p:spPr>
          <a:xfrm flipV="1">
            <a:off x="6948772" y="2314441"/>
            <a:ext cx="653527" cy="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" idx="2"/>
            <a:endCxn id="7" idx="0"/>
          </p:cNvCxnSpPr>
          <p:nvPr/>
        </p:nvCxnSpPr>
        <p:spPr>
          <a:xfrm>
            <a:off x="6162591" y="1750985"/>
            <a:ext cx="1" cy="42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Process 169"/>
          <p:cNvSpPr/>
          <p:nvPr/>
        </p:nvSpPr>
        <p:spPr>
          <a:xfrm>
            <a:off x="1196425" y="3191925"/>
            <a:ext cx="3644285" cy="736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smtClean="0">
                <a:solidFill>
                  <a:schemeClr val="tx1"/>
                </a:solidFill>
              </a:rPr>
              <a:t>In Parametric equalizer, get 9 filters parameters’ (filter type, bandwidth, gain, gainbase, frequency centre) value in eqz_ctr_params to eqz_params if those values are in eqz_ctr_params are valid.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0" name="Flowchart: Terminator 249"/>
          <p:cNvSpPr/>
          <p:nvPr/>
        </p:nvSpPr>
        <p:spPr>
          <a:xfrm>
            <a:off x="5806700" y="5242013"/>
            <a:ext cx="711782" cy="24141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059678" y="2067455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cxnSp>
        <p:nvCxnSpPr>
          <p:cNvPr id="279" name="Straight Arrow Connector 278"/>
          <p:cNvCxnSpPr>
            <a:stCxn id="287" idx="2"/>
            <a:endCxn id="196" idx="0"/>
          </p:cNvCxnSpPr>
          <p:nvPr/>
        </p:nvCxnSpPr>
        <p:spPr>
          <a:xfrm>
            <a:off x="9422927" y="3142750"/>
            <a:ext cx="0" cy="28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Flowchart: Process 286"/>
          <p:cNvSpPr/>
          <p:nvPr/>
        </p:nvSpPr>
        <p:spPr>
          <a:xfrm>
            <a:off x="7602299" y="2714081"/>
            <a:ext cx="3641256" cy="42866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In Parametric equalizer, get 9 filters parameters’ (filter type, bandwidth, gain, gainbase, frequency centre) value in </a:t>
            </a:r>
            <a:r>
              <a:rPr lang="en-US" sz="900" smtClean="0">
                <a:solidFill>
                  <a:schemeClr val="tx1"/>
                </a:solidFill>
              </a:rPr>
              <a:t>eqz_params </a:t>
            </a:r>
            <a:r>
              <a:rPr lang="en-US" sz="900">
                <a:solidFill>
                  <a:schemeClr val="tx1"/>
                </a:solidFill>
              </a:rPr>
              <a:t>to </a:t>
            </a:r>
            <a:r>
              <a:rPr lang="en-US" sz="900" smtClean="0">
                <a:solidFill>
                  <a:schemeClr val="tx1"/>
                </a:solidFill>
              </a:rPr>
              <a:t>eqz_ctr_params.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21" name="Straight Arrow Connector 320"/>
          <p:cNvCxnSpPr>
            <a:stCxn id="7" idx="1"/>
            <a:endCxn id="97" idx="3"/>
          </p:cNvCxnSpPr>
          <p:nvPr/>
        </p:nvCxnSpPr>
        <p:spPr>
          <a:xfrm flipH="1" flipV="1">
            <a:off x="4960167" y="2316322"/>
            <a:ext cx="416244" cy="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6962629" y="206745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cxnSp>
        <p:nvCxnSpPr>
          <p:cNvPr id="557" name="Elbow Connector 556"/>
          <p:cNvCxnSpPr>
            <a:stCxn id="172" idx="2"/>
            <a:endCxn id="250" idx="0"/>
          </p:cNvCxnSpPr>
          <p:nvPr/>
        </p:nvCxnSpPr>
        <p:spPr>
          <a:xfrm rot="16200000" flipH="1">
            <a:off x="4265751" y="3345173"/>
            <a:ext cx="649656" cy="3144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amond 96"/>
          <p:cNvSpPr/>
          <p:nvPr/>
        </p:nvSpPr>
        <p:spPr>
          <a:xfrm>
            <a:off x="1080001" y="2104979"/>
            <a:ext cx="3880166" cy="42268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eqz_ctr_params</a:t>
            </a:r>
            <a:r>
              <a:rPr lang="en-US" sz="900" dirty="0" smtClean="0">
                <a:solidFill>
                  <a:schemeClr val="tx1"/>
                </a:solidFill>
              </a:rPr>
              <a:t>-&gt;</a:t>
            </a:r>
            <a:r>
              <a:rPr lang="en-US" sz="900" dirty="0" err="1" smtClean="0">
                <a:solidFill>
                  <a:schemeClr val="tx1"/>
                </a:solidFill>
              </a:rPr>
              <a:t>eqz_type</a:t>
            </a:r>
            <a:r>
              <a:rPr lang="en-US" sz="900" dirty="0" smtClean="0">
                <a:solidFill>
                  <a:schemeClr val="tx1"/>
                </a:solidFill>
              </a:rPr>
              <a:t> &gt;=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Flowchart: Process 98"/>
          <p:cNvSpPr/>
          <p:nvPr/>
        </p:nvSpPr>
        <p:spPr>
          <a:xfrm>
            <a:off x="1199456" y="2729731"/>
            <a:ext cx="3641255" cy="23748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eqz_params</a:t>
            </a:r>
            <a:r>
              <a:rPr lang="en-US" sz="900" dirty="0" smtClean="0">
                <a:solidFill>
                  <a:schemeClr val="tx1"/>
                </a:solidFill>
              </a:rPr>
              <a:t>-&gt;</a:t>
            </a:r>
            <a:r>
              <a:rPr lang="en-US" sz="900" dirty="0" err="1" smtClean="0">
                <a:solidFill>
                  <a:schemeClr val="tx1"/>
                </a:solidFill>
              </a:rPr>
              <a:t>eqz_type</a:t>
            </a:r>
            <a:r>
              <a:rPr lang="en-US" sz="900" dirty="0" smtClean="0">
                <a:solidFill>
                  <a:schemeClr val="tx1"/>
                </a:solidFill>
              </a:rPr>
              <a:t> = </a:t>
            </a:r>
            <a:r>
              <a:rPr lang="en-US" sz="900" dirty="0" err="1" smtClean="0">
                <a:solidFill>
                  <a:schemeClr val="tx1"/>
                </a:solidFill>
              </a:rPr>
              <a:t>eqz_ctr_params</a:t>
            </a:r>
            <a:r>
              <a:rPr lang="en-US" sz="900" dirty="0" smtClean="0">
                <a:solidFill>
                  <a:schemeClr val="tx1"/>
                </a:solidFill>
              </a:rPr>
              <a:t>-&gt;</a:t>
            </a:r>
            <a:r>
              <a:rPr lang="en-US" sz="900" dirty="0" err="1" smtClean="0">
                <a:solidFill>
                  <a:schemeClr val="tx1"/>
                </a:solidFill>
              </a:rPr>
              <a:t>eqz_type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97" idx="2"/>
            <a:endCxn id="99" idx="0"/>
          </p:cNvCxnSpPr>
          <p:nvPr/>
        </p:nvCxnSpPr>
        <p:spPr>
          <a:xfrm>
            <a:off x="3020084" y="2527665"/>
            <a:ext cx="0" cy="20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97" idx="1"/>
          </p:cNvCxnSpPr>
          <p:nvPr/>
        </p:nvCxnSpPr>
        <p:spPr>
          <a:xfrm rot="10800000" flipH="1" flipV="1">
            <a:off x="1080001" y="2316322"/>
            <a:ext cx="1938536" cy="759916"/>
          </a:xfrm>
          <a:prstGeom prst="bentConnector3">
            <a:avLst>
              <a:gd name="adj1" fmla="val -11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87446" y="207716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172" name="Flowchart: Process 171"/>
          <p:cNvSpPr/>
          <p:nvPr/>
        </p:nvSpPr>
        <p:spPr>
          <a:xfrm>
            <a:off x="1196425" y="4124568"/>
            <a:ext cx="3644285" cy="46778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smtClean="0">
                <a:solidFill>
                  <a:schemeClr val="tx1"/>
                </a:solidFill>
              </a:rPr>
              <a:t>In Graphic equalizer, get 5 graphic gains’ value in eqz_ctr_params to eqz_params if those values in eqz_ctr_params are valid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4" name="Flowchart: Process 183"/>
          <p:cNvSpPr/>
          <p:nvPr/>
        </p:nvSpPr>
        <p:spPr>
          <a:xfrm>
            <a:off x="7602299" y="2195696"/>
            <a:ext cx="3641255" cy="23748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eqz_ctr_params</a:t>
            </a:r>
            <a:r>
              <a:rPr lang="en-US" sz="900" dirty="0" smtClean="0">
                <a:solidFill>
                  <a:schemeClr val="tx1"/>
                </a:solidFill>
              </a:rPr>
              <a:t>-&gt;</a:t>
            </a:r>
            <a:r>
              <a:rPr lang="en-US" sz="900" dirty="0" err="1" smtClean="0">
                <a:solidFill>
                  <a:schemeClr val="tx1"/>
                </a:solidFill>
              </a:rPr>
              <a:t>eqz_type</a:t>
            </a:r>
            <a:r>
              <a:rPr lang="en-US" sz="900" dirty="0" smtClean="0">
                <a:solidFill>
                  <a:schemeClr val="tx1"/>
                </a:solidFill>
              </a:rPr>
              <a:t> = </a:t>
            </a:r>
            <a:r>
              <a:rPr lang="en-US" sz="900" dirty="0" err="1" smtClean="0">
                <a:solidFill>
                  <a:schemeClr val="tx1"/>
                </a:solidFill>
              </a:rPr>
              <a:t>eqz_params</a:t>
            </a:r>
            <a:r>
              <a:rPr lang="en-US" sz="900" dirty="0" smtClean="0">
                <a:solidFill>
                  <a:schemeClr val="tx1"/>
                </a:solidFill>
              </a:rPr>
              <a:t>-&gt;</a:t>
            </a:r>
            <a:r>
              <a:rPr lang="en-US" sz="900" dirty="0" err="1" smtClean="0">
                <a:solidFill>
                  <a:schemeClr val="tx1"/>
                </a:solidFill>
              </a:rPr>
              <a:t>eqz_type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/>
          <p:cNvCxnSpPr>
            <a:stCxn id="184" idx="2"/>
            <a:endCxn id="287" idx="0"/>
          </p:cNvCxnSpPr>
          <p:nvPr/>
        </p:nvCxnSpPr>
        <p:spPr>
          <a:xfrm>
            <a:off x="9422927" y="2433185"/>
            <a:ext cx="0" cy="28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lowchart: Process 195"/>
          <p:cNvSpPr/>
          <p:nvPr/>
        </p:nvSpPr>
        <p:spPr>
          <a:xfrm>
            <a:off x="7602299" y="3423646"/>
            <a:ext cx="3641256" cy="39018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smtClean="0">
                <a:solidFill>
                  <a:schemeClr val="tx1"/>
                </a:solidFill>
              </a:rPr>
              <a:t>In Graphic equalizer, get 5 graphic gains’ value in eqz_params to eqz_ctr_params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18" name="Elbow Connector 217"/>
          <p:cNvCxnSpPr>
            <a:stCxn id="196" idx="2"/>
          </p:cNvCxnSpPr>
          <p:nvPr/>
        </p:nvCxnSpPr>
        <p:spPr>
          <a:xfrm rot="5400000">
            <a:off x="7241081" y="2735339"/>
            <a:ext cx="1103357" cy="3260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ontent Placeholder 4"/>
          <p:cNvSpPr>
            <a:spLocks noGrp="1"/>
          </p:cNvSpPr>
          <p:nvPr>
            <p:ph idx="1"/>
          </p:nvPr>
        </p:nvSpPr>
        <p:spPr>
          <a:xfrm>
            <a:off x="1080000" y="1052736"/>
            <a:ext cx="5951854" cy="268279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snd_adsp_get_eqz_params_from_control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2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62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2082206"/>
            <a:ext cx="5232024" cy="2683812"/>
          </a:xfrm>
        </p:spPr>
        <p:txBody>
          <a:bodyPr/>
          <a:lstStyle/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snd_adsp_pcm_open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snd_adsp_pcm_close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snd_adsp_pcm_hw_params</a:t>
            </a:r>
            <a:endParaRPr lang="en-US" dirty="0" smtClean="0"/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snd_adsp_pcm_hw_free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snd_adsp_pcm_prepare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snd_adsp_pcm_trigger</a:t>
            </a:r>
          </a:p>
          <a:p>
            <a:pPr marL="6413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snd_adsp_pcm_ack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0000" y="1700808"/>
            <a:ext cx="766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PCM Interface functions: below functions are defined for PCM Interface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63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Open callback: </a:t>
            </a:r>
            <a:r>
              <a:rPr lang="en-US" b="1" smtClean="0"/>
              <a:t>snd_adsp_pcm_open</a:t>
            </a:r>
            <a:r>
              <a:rPr lang="de-DE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4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64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4933006" cy="693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Open callback: </a:t>
            </a:r>
            <a:r>
              <a:rPr lang="en-US" b="1" smtClean="0"/>
              <a:t>snd_adsp_pcm_open</a:t>
            </a:r>
            <a:r>
              <a:rPr lang="en-US" smtClean="0"/>
              <a:t> </a:t>
            </a:r>
            <a:endParaRPr lang="de-DE" smtClean="0"/>
          </a:p>
          <a:p>
            <a:pPr lvl="2" indent="0">
              <a:buNone/>
            </a:pPr>
            <a:r>
              <a:rPr lang="en-US" smtClean="0"/>
              <a:t> </a:t>
            </a:r>
            <a:endParaRPr lang="de-DE" dirty="0"/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58507"/>
              </p:ext>
            </p:extLst>
          </p:nvPr>
        </p:nvGraphicFramePr>
        <p:xfrm>
          <a:off x="1079997" y="2642687"/>
          <a:ext cx="5887218" cy="2055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555"/>
                <a:gridCol w="2664296"/>
                <a:gridCol w="2239367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snd_adsp_pcm_open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callback is used for record/playback streams and TDM streams.</a:t>
                      </a:r>
                    </a:p>
                    <a:p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Capture/Renderer case, it registers a Capture/Renderer plugin. It also registers Equalizer plugin if Equalizer switch is set to 1. Get range of hardware parameter into substream.</a:t>
                      </a:r>
                    </a:p>
                    <a:p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TDM Capture/Renderer case, it registers a TDM Capture/Renderer plugin. It also gets range of hardware parameter into substream.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static int snd_adsp_pcm_open(struct </a:t>
                      </a:r>
                      <a:r>
                        <a:rPr lang="en-US" sz="1000">
                          <a:effectLst/>
                        </a:rPr>
                        <a:t>snd_pcm_substream *substream)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a pcm 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-EINVAL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registering of Capture/Renderer or Equalizer plugin, or a TDM Capture/Renderer plugin fails.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7176120" y="620688"/>
            <a:ext cx="4403475" cy="5328592"/>
            <a:chOff x="7176120" y="620688"/>
            <a:chExt cx="4403475" cy="5328592"/>
          </a:xfrm>
        </p:grpSpPr>
        <p:grpSp>
          <p:nvGrpSpPr>
            <p:cNvPr id="41" name="Group 40"/>
            <p:cNvGrpSpPr/>
            <p:nvPr/>
          </p:nvGrpSpPr>
          <p:grpSpPr>
            <a:xfrm>
              <a:off x="7176120" y="620688"/>
              <a:ext cx="4403475" cy="5328592"/>
              <a:chOff x="6096957" y="1433048"/>
              <a:chExt cx="4403475" cy="532859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96957" y="1433048"/>
                <a:ext cx="4403475" cy="53285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801585" y="1658764"/>
                <a:ext cx="3352354" cy="4993067"/>
                <a:chOff x="6801585" y="1658764"/>
                <a:chExt cx="3352354" cy="4993067"/>
              </a:xfrm>
            </p:grpSpPr>
            <p:sp>
              <p:nvSpPr>
                <p:cNvPr id="52" name="Flowchart: Terminator 51"/>
                <p:cNvSpPr/>
                <p:nvPr/>
              </p:nvSpPr>
              <p:spPr>
                <a:xfrm>
                  <a:off x="7672727" y="1658764"/>
                  <a:ext cx="735850" cy="282472"/>
                </a:xfrm>
                <a:prstGeom prst="flowChartTermina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Start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Flowchart: Process 52"/>
                <p:cNvSpPr/>
                <p:nvPr/>
              </p:nvSpPr>
              <p:spPr>
                <a:xfrm>
                  <a:off x="6805929" y="2217555"/>
                  <a:ext cx="2478684" cy="258588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Get ADSP soundcard driver data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Diamond 53"/>
                <p:cNvSpPr/>
                <p:nvPr/>
              </p:nvSpPr>
              <p:spPr>
                <a:xfrm>
                  <a:off x="6801585" y="3015833"/>
                  <a:ext cx="2478684" cy="660018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DAI index is RDR_DAI_IDXn</a:t>
                  </a:r>
                </a:p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(n = 0,1,2,3)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lowchart: Terminator 56"/>
                <p:cNvSpPr/>
                <p:nvPr/>
              </p:nvSpPr>
              <p:spPr>
                <a:xfrm>
                  <a:off x="7621302" y="6368609"/>
                  <a:ext cx="832519" cy="283222"/>
                </a:xfrm>
                <a:prstGeom prst="flowChartTermina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End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Arrow Connector 57"/>
                <p:cNvCxnSpPr>
                  <a:stCxn id="52" idx="2"/>
                  <a:endCxn id="53" idx="0"/>
                </p:cNvCxnSpPr>
                <p:nvPr/>
              </p:nvCxnSpPr>
              <p:spPr>
                <a:xfrm>
                  <a:off x="8040652" y="1941236"/>
                  <a:ext cx="4619" cy="276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53" idx="2"/>
                  <a:endCxn id="47" idx="0"/>
                </p:cNvCxnSpPr>
                <p:nvPr/>
              </p:nvCxnSpPr>
              <p:spPr>
                <a:xfrm flipH="1">
                  <a:off x="8040927" y="2476143"/>
                  <a:ext cx="4344" cy="1705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54" idx="2"/>
                  <a:endCxn id="72" idx="0"/>
                </p:cNvCxnSpPr>
                <p:nvPr/>
              </p:nvCxnSpPr>
              <p:spPr>
                <a:xfrm flipH="1">
                  <a:off x="8040653" y="3675851"/>
                  <a:ext cx="274" cy="1845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lbow Connector 64"/>
                <p:cNvCxnSpPr>
                  <a:stCxn id="54" idx="3"/>
                  <a:endCxn id="78" idx="0"/>
                </p:cNvCxnSpPr>
                <p:nvPr/>
              </p:nvCxnSpPr>
              <p:spPr>
                <a:xfrm>
                  <a:off x="9280269" y="3345842"/>
                  <a:ext cx="460502" cy="514573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9288061" y="3143580"/>
                  <a:ext cx="3599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  <p:cxnSp>
              <p:nvCxnSpPr>
                <p:cNvPr id="71" name="Straight Arrow Connector 70"/>
                <p:cNvCxnSpPr>
                  <a:stCxn id="72" idx="2"/>
                  <a:endCxn id="89" idx="0"/>
                </p:cNvCxnSpPr>
                <p:nvPr/>
              </p:nvCxnSpPr>
              <p:spPr>
                <a:xfrm>
                  <a:off x="8040653" y="4143637"/>
                  <a:ext cx="4618" cy="4706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/>
                <p:cNvSpPr txBox="1"/>
                <p:nvPr/>
              </p:nvSpPr>
              <p:spPr>
                <a:xfrm>
                  <a:off x="8056592" y="3608114"/>
                  <a:ext cx="4179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Yes</a:t>
                  </a:r>
                  <a:endParaRPr lang="en-US" sz="1000"/>
                </a:p>
              </p:txBody>
            </p:sp>
            <p:cxnSp>
              <p:nvCxnSpPr>
                <p:cNvPr id="147" name="Elbow Connector 146"/>
                <p:cNvCxnSpPr>
                  <a:stCxn id="78" idx="2"/>
                </p:cNvCxnSpPr>
                <p:nvPr/>
              </p:nvCxnSpPr>
              <p:spPr>
                <a:xfrm rot="5400000">
                  <a:off x="8770222" y="3418686"/>
                  <a:ext cx="245598" cy="169550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lowchart: Process 46"/>
                <p:cNvSpPr/>
                <p:nvPr/>
              </p:nvSpPr>
              <p:spPr>
                <a:xfrm>
                  <a:off x="6801585" y="2646738"/>
                  <a:ext cx="2478684" cy="258588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Get DAI index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Straight Arrow Connector 62"/>
                <p:cNvCxnSpPr>
                  <a:stCxn id="47" idx="2"/>
                  <a:endCxn id="54" idx="0"/>
                </p:cNvCxnSpPr>
                <p:nvPr/>
              </p:nvCxnSpPr>
              <p:spPr>
                <a:xfrm>
                  <a:off x="8040927" y="2905326"/>
                  <a:ext cx="0" cy="1105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Flowchart: Terminator 71"/>
                <p:cNvSpPr/>
                <p:nvPr/>
              </p:nvSpPr>
              <p:spPr>
                <a:xfrm>
                  <a:off x="7627484" y="3860415"/>
                  <a:ext cx="826337" cy="283222"/>
                </a:xfrm>
                <a:prstGeom prst="flowChartTermina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A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lowchart: Terminator 77"/>
                <p:cNvSpPr/>
                <p:nvPr/>
              </p:nvSpPr>
              <p:spPr>
                <a:xfrm>
                  <a:off x="9327602" y="3860415"/>
                  <a:ext cx="826337" cy="283222"/>
                </a:xfrm>
                <a:prstGeom prst="flowChartTermina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B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/>
                <p:cNvCxnSpPr>
                  <a:stCxn id="91" idx="2"/>
                  <a:endCxn id="57" idx="0"/>
                </p:cNvCxnSpPr>
                <p:nvPr/>
              </p:nvCxnSpPr>
              <p:spPr>
                <a:xfrm flipH="1">
                  <a:off x="8037562" y="6159804"/>
                  <a:ext cx="6966" cy="2088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/>
            <p:cNvGrpSpPr/>
            <p:nvPr/>
          </p:nvGrpSpPr>
          <p:grpSpPr>
            <a:xfrm>
              <a:off x="7454536" y="3801891"/>
              <a:ext cx="3339795" cy="1545553"/>
              <a:chOff x="5372290" y="4010071"/>
              <a:chExt cx="3339795" cy="1545553"/>
            </a:xfrm>
          </p:grpSpPr>
          <p:sp>
            <p:nvSpPr>
              <p:cNvPr id="86" name="Flowchart: Process 85"/>
              <p:cNvSpPr/>
              <p:nvPr/>
            </p:nvSpPr>
            <p:spPr>
              <a:xfrm>
                <a:off x="5844853" y="4563730"/>
                <a:ext cx="2393183" cy="403665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snd_pcm_hw_constraint_integer() to apply integer constraint to a period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Straight Arrow Connector 87"/>
              <p:cNvCxnSpPr>
                <a:stCxn id="86" idx="2"/>
                <a:endCxn id="91" idx="0"/>
              </p:cNvCxnSpPr>
              <p:nvPr/>
            </p:nvCxnSpPr>
            <p:spPr>
              <a:xfrm>
                <a:off x="7041444" y="4967395"/>
                <a:ext cx="0" cy="184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Process 88"/>
              <p:cNvSpPr/>
              <p:nvPr/>
            </p:nvSpPr>
            <p:spPr>
              <a:xfrm>
                <a:off x="5372290" y="4010071"/>
                <a:ext cx="3339795" cy="369095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snd_soc_set_runtime_hwparams(substream, hw param struct) to set runtime HW parameter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2"/>
                <a:endCxn id="86" idx="0"/>
              </p:cNvCxnSpPr>
              <p:nvPr/>
            </p:nvCxnSpPr>
            <p:spPr>
              <a:xfrm flipH="1">
                <a:off x="7041444" y="4379166"/>
                <a:ext cx="744" cy="184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lowchart: Process 90"/>
              <p:cNvSpPr/>
              <p:nvPr/>
            </p:nvSpPr>
            <p:spPr>
              <a:xfrm>
                <a:off x="5844853" y="5151959"/>
                <a:ext cx="2393183" cy="403665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snd_pcm_hw_constraint_single() to make each period 1024 frames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32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65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4933006" cy="693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Open callback: </a:t>
            </a:r>
            <a:r>
              <a:rPr lang="en-US" b="1" smtClean="0"/>
              <a:t>snd_adsp_pcm_open</a:t>
            </a:r>
            <a:r>
              <a:rPr lang="en-US" smtClean="0"/>
              <a:t> </a:t>
            </a:r>
            <a:endParaRPr lang="de-DE" smtClean="0"/>
          </a:p>
          <a:p>
            <a:pPr lvl="2" indent="0">
              <a:buNone/>
            </a:pPr>
            <a:r>
              <a:rPr lang="en-US" smtClean="0"/>
              <a:t> </a:t>
            </a:r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03612" y="2146761"/>
            <a:ext cx="6552728" cy="4032448"/>
            <a:chOff x="5303912" y="548680"/>
            <a:chExt cx="6552728" cy="4032448"/>
          </a:xfrm>
        </p:grpSpPr>
        <p:sp>
          <p:nvSpPr>
            <p:cNvPr id="50" name="Rectangle 49"/>
            <p:cNvSpPr/>
            <p:nvPr/>
          </p:nvSpPr>
          <p:spPr>
            <a:xfrm>
              <a:off x="5303912" y="548680"/>
              <a:ext cx="6552728" cy="40324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693866" y="755479"/>
              <a:ext cx="6026917" cy="3683699"/>
              <a:chOff x="5693866" y="755479"/>
              <a:chExt cx="6026917" cy="3683699"/>
            </a:xfrm>
          </p:grpSpPr>
          <p:sp>
            <p:nvSpPr>
              <p:cNvPr id="52" name="Flowchart: Terminator 51"/>
              <p:cNvSpPr/>
              <p:nvPr/>
            </p:nvSpPr>
            <p:spPr>
              <a:xfrm>
                <a:off x="6686208" y="755479"/>
                <a:ext cx="710467" cy="28247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A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6189046" y="1319212"/>
                <a:ext cx="1708830" cy="482483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Substream is playback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lowchart: Terminator 56"/>
              <p:cNvSpPr/>
              <p:nvPr/>
            </p:nvSpPr>
            <p:spPr>
              <a:xfrm>
                <a:off x="6647070" y="4155956"/>
                <a:ext cx="803802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End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>
                <a:stCxn id="52" idx="2"/>
                <a:endCxn id="54" idx="0"/>
              </p:cNvCxnSpPr>
              <p:nvPr/>
            </p:nvCxnSpPr>
            <p:spPr>
              <a:xfrm>
                <a:off x="7041442" y="1037951"/>
                <a:ext cx="2019" cy="281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4" idx="2"/>
                <a:endCxn id="96" idx="0"/>
              </p:cNvCxnSpPr>
              <p:nvPr/>
            </p:nvCxnSpPr>
            <p:spPr>
              <a:xfrm flipH="1">
                <a:off x="7041445" y="1801695"/>
                <a:ext cx="2016" cy="161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87" idx="1"/>
              </p:cNvCxnSpPr>
              <p:nvPr/>
            </p:nvCxnSpPr>
            <p:spPr>
              <a:xfrm flipH="1" flipV="1">
                <a:off x="8701024" y="3232631"/>
                <a:ext cx="547371" cy="6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stCxn id="54" idx="3"/>
                <a:endCxn id="77" idx="0"/>
              </p:cNvCxnSpPr>
              <p:nvPr/>
            </p:nvCxnSpPr>
            <p:spPr>
              <a:xfrm>
                <a:off x="7897876" y="1560454"/>
                <a:ext cx="2435619" cy="4024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245561" y="1321917"/>
                <a:ext cx="347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693866" y="2499791"/>
                <a:ext cx="347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5844853" y="1962948"/>
                <a:ext cx="2393183" cy="39182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smtClean="0">
                    <a:solidFill>
                      <a:schemeClr val="tx1"/>
                    </a:solidFill>
                  </a:rPr>
                  <a:t>snd_adsp_playback_init()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to initialize Renderer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Diamond 111"/>
              <p:cNvSpPr/>
              <p:nvPr/>
            </p:nvSpPr>
            <p:spPr>
              <a:xfrm>
                <a:off x="6189046" y="2520367"/>
                <a:ext cx="1708830" cy="3693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Error returned?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1373254" y="2489958"/>
                <a:ext cx="347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024826" y="1725383"/>
                <a:ext cx="403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08900" y="2851883"/>
                <a:ext cx="403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66" name="Flowchart: Process 65"/>
              <p:cNvSpPr/>
              <p:nvPr/>
            </p:nvSpPr>
            <p:spPr>
              <a:xfrm>
                <a:off x="5844854" y="3087931"/>
                <a:ext cx="2393182" cy="28939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smtClean="0">
                    <a:solidFill>
                      <a:schemeClr val="tx1"/>
                    </a:solidFill>
                  </a:rPr>
                  <a:t>snd_adsp_playback_deinit()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Flowchart: Process 76"/>
              <p:cNvSpPr/>
              <p:nvPr/>
            </p:nvSpPr>
            <p:spPr>
              <a:xfrm>
                <a:off x="9248394" y="1962948"/>
                <a:ext cx="2170201" cy="39182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smtClean="0">
                    <a:solidFill>
                      <a:schemeClr val="tx1"/>
                    </a:solidFill>
                  </a:rPr>
                  <a:t>snd_adsp_record_init()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to initialize Capture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Diamond 82"/>
              <p:cNvSpPr/>
              <p:nvPr/>
            </p:nvSpPr>
            <p:spPr>
              <a:xfrm>
                <a:off x="9479081" y="2536579"/>
                <a:ext cx="1708830" cy="3693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Error returned?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371448" y="2869791"/>
                <a:ext cx="403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87" name="Flowchart: Process 86"/>
              <p:cNvSpPr/>
              <p:nvPr/>
            </p:nvSpPr>
            <p:spPr>
              <a:xfrm>
                <a:off x="9248395" y="3094424"/>
                <a:ext cx="2170201" cy="28939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smtClean="0">
                    <a:solidFill>
                      <a:schemeClr val="tx1"/>
                    </a:solidFill>
                  </a:rPr>
                  <a:t>snd_adsp_record_deinit()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Elbow Connector 116"/>
              <p:cNvCxnSpPr>
                <a:stCxn id="112" idx="1"/>
                <a:endCxn id="57" idx="0"/>
              </p:cNvCxnSpPr>
              <p:nvPr/>
            </p:nvCxnSpPr>
            <p:spPr>
              <a:xfrm rot="10800000" flipH="1" flipV="1">
                <a:off x="6189045" y="2705032"/>
                <a:ext cx="859925" cy="1450923"/>
              </a:xfrm>
              <a:prstGeom prst="bentConnector4">
                <a:avLst>
                  <a:gd name="adj1" fmla="val -76020"/>
                  <a:gd name="adj2" fmla="val 7958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6" idx="2"/>
                <a:endCxn id="112" idx="0"/>
              </p:cNvCxnSpPr>
              <p:nvPr/>
            </p:nvCxnSpPr>
            <p:spPr>
              <a:xfrm>
                <a:off x="7041445" y="2354777"/>
                <a:ext cx="2016" cy="165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12" idx="2"/>
                <a:endCxn id="66" idx="0"/>
              </p:cNvCxnSpPr>
              <p:nvPr/>
            </p:nvCxnSpPr>
            <p:spPr>
              <a:xfrm flipH="1">
                <a:off x="7041445" y="2889699"/>
                <a:ext cx="2016" cy="198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>
                <a:stCxn id="66" idx="3"/>
                <a:endCxn id="160" idx="0"/>
              </p:cNvCxnSpPr>
              <p:nvPr/>
            </p:nvCxnSpPr>
            <p:spPr>
              <a:xfrm>
                <a:off x="8238036" y="3232630"/>
                <a:ext cx="462988" cy="2813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7" idx="2"/>
                <a:endCxn id="83" idx="0"/>
              </p:cNvCxnSpPr>
              <p:nvPr/>
            </p:nvCxnSpPr>
            <p:spPr>
              <a:xfrm>
                <a:off x="10333495" y="2354777"/>
                <a:ext cx="1" cy="181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3" idx="2"/>
                <a:endCxn id="87" idx="0"/>
              </p:cNvCxnSpPr>
              <p:nvPr/>
            </p:nvCxnSpPr>
            <p:spPr>
              <a:xfrm>
                <a:off x="10333496" y="2905911"/>
                <a:ext cx="0" cy="188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83" idx="3"/>
              </p:cNvCxnSpPr>
              <p:nvPr/>
            </p:nvCxnSpPr>
            <p:spPr>
              <a:xfrm flipH="1">
                <a:off x="7048971" y="2721245"/>
                <a:ext cx="4138940" cy="1151615"/>
              </a:xfrm>
              <a:prstGeom prst="bentConnector3">
                <a:avLst>
                  <a:gd name="adj1" fmla="val -1186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Flowchart: Terminator 159"/>
              <p:cNvSpPr/>
              <p:nvPr/>
            </p:nvSpPr>
            <p:spPr>
              <a:xfrm>
                <a:off x="8060723" y="3513951"/>
                <a:ext cx="1280602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Return -EINVAL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86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66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4933006" cy="693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Open callback: </a:t>
            </a:r>
            <a:r>
              <a:rPr lang="en-US" b="1" smtClean="0"/>
              <a:t>snd_adsp_pcm_open</a:t>
            </a:r>
            <a:r>
              <a:rPr lang="en-US" smtClean="0"/>
              <a:t> </a:t>
            </a:r>
            <a:endParaRPr lang="de-DE" smtClean="0"/>
          </a:p>
          <a:p>
            <a:pPr lvl="2" indent="0">
              <a:buNone/>
            </a:pPr>
            <a:r>
              <a:rPr lang="en-US" smtClean="0"/>
              <a:t> </a:t>
            </a:r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03612" y="2146761"/>
            <a:ext cx="6552728" cy="4032448"/>
            <a:chOff x="5303912" y="548680"/>
            <a:chExt cx="6552728" cy="4032448"/>
          </a:xfrm>
        </p:grpSpPr>
        <p:sp>
          <p:nvSpPr>
            <p:cNvPr id="50" name="Rectangle 49"/>
            <p:cNvSpPr/>
            <p:nvPr/>
          </p:nvSpPr>
          <p:spPr>
            <a:xfrm>
              <a:off x="5303912" y="548680"/>
              <a:ext cx="6552728" cy="40324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693866" y="755479"/>
              <a:ext cx="6026917" cy="3683699"/>
              <a:chOff x="5693866" y="755479"/>
              <a:chExt cx="6026917" cy="3683699"/>
            </a:xfrm>
          </p:grpSpPr>
          <p:sp>
            <p:nvSpPr>
              <p:cNvPr id="52" name="Flowchart: Terminator 51"/>
              <p:cNvSpPr/>
              <p:nvPr/>
            </p:nvSpPr>
            <p:spPr>
              <a:xfrm>
                <a:off x="6686208" y="755479"/>
                <a:ext cx="710467" cy="28247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6189046" y="1319212"/>
                <a:ext cx="1708830" cy="482483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Substream is playback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lowchart: Terminator 56"/>
              <p:cNvSpPr/>
              <p:nvPr/>
            </p:nvSpPr>
            <p:spPr>
              <a:xfrm>
                <a:off x="6647070" y="4155956"/>
                <a:ext cx="803802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End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>
                <a:stCxn id="52" idx="2"/>
                <a:endCxn id="54" idx="0"/>
              </p:cNvCxnSpPr>
              <p:nvPr/>
            </p:nvCxnSpPr>
            <p:spPr>
              <a:xfrm>
                <a:off x="7041442" y="1037951"/>
                <a:ext cx="2019" cy="281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4" idx="2"/>
                <a:endCxn id="96" idx="0"/>
              </p:cNvCxnSpPr>
              <p:nvPr/>
            </p:nvCxnSpPr>
            <p:spPr>
              <a:xfrm flipH="1">
                <a:off x="7041445" y="1801695"/>
                <a:ext cx="2016" cy="161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87" idx="1"/>
              </p:cNvCxnSpPr>
              <p:nvPr/>
            </p:nvCxnSpPr>
            <p:spPr>
              <a:xfrm flipH="1" flipV="1">
                <a:off x="8701024" y="3232631"/>
                <a:ext cx="547371" cy="6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stCxn id="54" idx="3"/>
                <a:endCxn id="77" idx="0"/>
              </p:cNvCxnSpPr>
              <p:nvPr/>
            </p:nvCxnSpPr>
            <p:spPr>
              <a:xfrm>
                <a:off x="7897876" y="1560454"/>
                <a:ext cx="2435619" cy="4024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245561" y="1321917"/>
                <a:ext cx="347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693866" y="2499791"/>
                <a:ext cx="347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5844853" y="1962948"/>
                <a:ext cx="2393183" cy="39182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snd_adsp_tdm_playback_init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 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to initialize TDM Renderer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Diamond 111"/>
              <p:cNvSpPr/>
              <p:nvPr/>
            </p:nvSpPr>
            <p:spPr>
              <a:xfrm>
                <a:off x="6189046" y="2520367"/>
                <a:ext cx="1708830" cy="3693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Error returned?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1373254" y="2489958"/>
                <a:ext cx="347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024826" y="1725383"/>
                <a:ext cx="403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08900" y="2851883"/>
                <a:ext cx="403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66" name="Flowchart: Process 65"/>
              <p:cNvSpPr/>
              <p:nvPr/>
            </p:nvSpPr>
            <p:spPr>
              <a:xfrm>
                <a:off x="5844854" y="3087931"/>
                <a:ext cx="2393182" cy="28939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snd_adsp_tdm_playback_deinit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Flowchart: Process 76"/>
              <p:cNvSpPr/>
              <p:nvPr/>
            </p:nvSpPr>
            <p:spPr>
              <a:xfrm>
                <a:off x="9248394" y="1962948"/>
                <a:ext cx="2170201" cy="39182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snd_adsp_tdm_record_init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 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to initialize TDM Capture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Diamond 82"/>
              <p:cNvSpPr/>
              <p:nvPr/>
            </p:nvSpPr>
            <p:spPr>
              <a:xfrm>
                <a:off x="9479081" y="2536579"/>
                <a:ext cx="1708830" cy="3693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Error returned?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371448" y="2869791"/>
                <a:ext cx="4035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87" name="Flowchart: Process 86"/>
              <p:cNvSpPr/>
              <p:nvPr/>
            </p:nvSpPr>
            <p:spPr>
              <a:xfrm>
                <a:off x="9248395" y="3094424"/>
                <a:ext cx="2170201" cy="28939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snd_adsp_tdm_record_deinit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Elbow Connector 116"/>
              <p:cNvCxnSpPr>
                <a:stCxn id="112" idx="1"/>
                <a:endCxn id="57" idx="0"/>
              </p:cNvCxnSpPr>
              <p:nvPr/>
            </p:nvCxnSpPr>
            <p:spPr>
              <a:xfrm rot="10800000" flipH="1" flipV="1">
                <a:off x="6189045" y="2705032"/>
                <a:ext cx="859925" cy="1450923"/>
              </a:xfrm>
              <a:prstGeom prst="bentConnector4">
                <a:avLst>
                  <a:gd name="adj1" fmla="val -76020"/>
                  <a:gd name="adj2" fmla="val 7958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6" idx="2"/>
                <a:endCxn id="112" idx="0"/>
              </p:cNvCxnSpPr>
              <p:nvPr/>
            </p:nvCxnSpPr>
            <p:spPr>
              <a:xfrm>
                <a:off x="7041445" y="2354777"/>
                <a:ext cx="2016" cy="165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12" idx="2"/>
                <a:endCxn id="66" idx="0"/>
              </p:cNvCxnSpPr>
              <p:nvPr/>
            </p:nvCxnSpPr>
            <p:spPr>
              <a:xfrm flipH="1">
                <a:off x="7041445" y="2889699"/>
                <a:ext cx="2016" cy="198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>
                <a:stCxn id="66" idx="3"/>
                <a:endCxn id="160" idx="0"/>
              </p:cNvCxnSpPr>
              <p:nvPr/>
            </p:nvCxnSpPr>
            <p:spPr>
              <a:xfrm>
                <a:off x="8238036" y="3232630"/>
                <a:ext cx="462988" cy="2813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7" idx="2"/>
                <a:endCxn id="83" idx="0"/>
              </p:cNvCxnSpPr>
              <p:nvPr/>
            </p:nvCxnSpPr>
            <p:spPr>
              <a:xfrm>
                <a:off x="10333495" y="2354777"/>
                <a:ext cx="1" cy="181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3" idx="2"/>
                <a:endCxn id="87" idx="0"/>
              </p:cNvCxnSpPr>
              <p:nvPr/>
            </p:nvCxnSpPr>
            <p:spPr>
              <a:xfrm>
                <a:off x="10333496" y="2905911"/>
                <a:ext cx="0" cy="188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83" idx="3"/>
              </p:cNvCxnSpPr>
              <p:nvPr/>
            </p:nvCxnSpPr>
            <p:spPr>
              <a:xfrm flipH="1">
                <a:off x="7048971" y="2721245"/>
                <a:ext cx="4138940" cy="1151615"/>
              </a:xfrm>
              <a:prstGeom prst="bentConnector3">
                <a:avLst>
                  <a:gd name="adj1" fmla="val -1186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Flowchart: Terminator 159"/>
              <p:cNvSpPr/>
              <p:nvPr/>
            </p:nvSpPr>
            <p:spPr>
              <a:xfrm>
                <a:off x="8060723" y="3513951"/>
                <a:ext cx="1280602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Return -EINVAL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2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67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Close callback: </a:t>
            </a:r>
            <a:r>
              <a:rPr lang="en-US" b="1" smtClean="0"/>
              <a:t>snd_adsp_pcm_close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0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68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3935881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Close callback: </a:t>
            </a:r>
            <a:r>
              <a:rPr lang="en-US" b="1" smtClean="0"/>
              <a:t>snd_adsp_pcm_close</a:t>
            </a:r>
            <a:endParaRPr lang="de-DE" smtClean="0"/>
          </a:p>
        </p:txBody>
      </p:sp>
      <p:grpSp>
        <p:nvGrpSpPr>
          <p:cNvPr id="90" name="Group 89"/>
          <p:cNvGrpSpPr/>
          <p:nvPr/>
        </p:nvGrpSpPr>
        <p:grpSpPr>
          <a:xfrm>
            <a:off x="7320136" y="1381902"/>
            <a:ext cx="4296311" cy="3672408"/>
            <a:chOff x="5619576" y="-697819"/>
            <a:chExt cx="4296311" cy="3672408"/>
          </a:xfrm>
        </p:grpSpPr>
        <p:sp>
          <p:nvSpPr>
            <p:cNvPr id="50" name="Rectangle 49"/>
            <p:cNvSpPr/>
            <p:nvPr/>
          </p:nvSpPr>
          <p:spPr>
            <a:xfrm>
              <a:off x="5619576" y="-697819"/>
              <a:ext cx="4296311" cy="3672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773853" y="-346056"/>
              <a:ext cx="3510639" cy="3093521"/>
              <a:chOff x="7006393" y="286887"/>
              <a:chExt cx="3517135" cy="3093521"/>
            </a:xfrm>
          </p:grpSpPr>
          <p:sp>
            <p:nvSpPr>
              <p:cNvPr id="52" name="Flowchart: Terminator 51"/>
              <p:cNvSpPr/>
              <p:nvPr/>
            </p:nvSpPr>
            <p:spPr>
              <a:xfrm>
                <a:off x="7842864" y="286887"/>
                <a:ext cx="724782" cy="28247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Start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Process 52"/>
              <p:cNvSpPr/>
              <p:nvPr/>
            </p:nvSpPr>
            <p:spPr>
              <a:xfrm>
                <a:off x="7006393" y="716148"/>
                <a:ext cx="2397612" cy="395246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Get ADSP soundcard driver data</a:t>
                </a:r>
              </a:p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Get DAI index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7103875" y="1604457"/>
                <a:ext cx="2199147" cy="65087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DAI index is RDR_DAI_IDXn (n = 0,1,2,3)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lowchart: Terminator 56"/>
              <p:cNvSpPr/>
              <p:nvPr/>
            </p:nvSpPr>
            <p:spPr>
              <a:xfrm>
                <a:off x="7755893" y="2506243"/>
                <a:ext cx="889307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A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52" idx="2"/>
                <a:endCxn id="53" idx="0"/>
              </p:cNvCxnSpPr>
              <p:nvPr/>
            </p:nvCxnSpPr>
            <p:spPr>
              <a:xfrm flipH="1">
                <a:off x="8205199" y="569359"/>
                <a:ext cx="56" cy="146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3" idx="2"/>
                <a:endCxn id="46" idx="0"/>
              </p:cNvCxnSpPr>
              <p:nvPr/>
            </p:nvCxnSpPr>
            <p:spPr>
              <a:xfrm>
                <a:off x="8205199" y="1111394"/>
                <a:ext cx="380" cy="146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4" idx="2"/>
              </p:cNvCxnSpPr>
              <p:nvPr/>
            </p:nvCxnSpPr>
            <p:spPr>
              <a:xfrm>
                <a:off x="8203449" y="2255329"/>
                <a:ext cx="1461" cy="250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stCxn id="54" idx="3"/>
                <a:endCxn id="71" idx="0"/>
              </p:cNvCxnSpPr>
              <p:nvPr/>
            </p:nvCxnSpPr>
            <p:spPr>
              <a:xfrm>
                <a:off x="9303022" y="1929893"/>
                <a:ext cx="775853" cy="584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9428824" y="174109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187540" y="2275314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46" name="Flowchart: Process 45"/>
              <p:cNvSpPr/>
              <p:nvPr/>
            </p:nvSpPr>
            <p:spPr>
              <a:xfrm>
                <a:off x="7843512" y="1258183"/>
                <a:ext cx="724134" cy="222543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 = 0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/>
              <p:cNvCxnSpPr>
                <a:stCxn id="46" idx="2"/>
                <a:endCxn id="54" idx="0"/>
              </p:cNvCxnSpPr>
              <p:nvPr/>
            </p:nvCxnSpPr>
            <p:spPr>
              <a:xfrm flipH="1">
                <a:off x="8203449" y="1480726"/>
                <a:ext cx="2131" cy="123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lowchart: Terminator 70"/>
              <p:cNvSpPr/>
              <p:nvPr/>
            </p:nvSpPr>
            <p:spPr>
              <a:xfrm>
                <a:off x="9634221" y="2514646"/>
                <a:ext cx="889307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B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lowchart: Terminator 74"/>
              <p:cNvSpPr/>
              <p:nvPr/>
            </p:nvSpPr>
            <p:spPr>
              <a:xfrm>
                <a:off x="7755893" y="3097186"/>
                <a:ext cx="889307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End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4" name="Straight Arrow Connector 83"/>
          <p:cNvCxnSpPr>
            <a:stCxn id="57" idx="2"/>
            <a:endCxn id="75" idx="0"/>
          </p:cNvCxnSpPr>
          <p:nvPr/>
        </p:nvCxnSpPr>
        <p:spPr>
          <a:xfrm>
            <a:off x="8666361" y="4236243"/>
            <a:ext cx="0" cy="3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71" idx="2"/>
          </p:cNvCxnSpPr>
          <p:nvPr/>
        </p:nvCxnSpPr>
        <p:spPr>
          <a:xfrm rot="5400000">
            <a:off x="9515995" y="3395011"/>
            <a:ext cx="175588" cy="1874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90276"/>
              </p:ext>
            </p:extLst>
          </p:nvPr>
        </p:nvGraphicFramePr>
        <p:xfrm>
          <a:off x="1079996" y="2642687"/>
          <a:ext cx="6142355" cy="1798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556"/>
                <a:gridCol w="2433479"/>
                <a:gridCol w="2725320"/>
              </a:tblGrid>
              <a:tr h="210249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snd_adsp_pcm_close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callback is used for record/playback streams and TDM streams.</a:t>
                      </a:r>
                    </a:p>
                    <a:p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Capture/Renderer case, it unregisters the Capture/Renderer plugin. It also unregisters Equalizer plugin if Equalizer switch is set to 1.</a:t>
                      </a:r>
                    </a:p>
                    <a:p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TDM Capture/Renderer case, it unregisters the TDM Capture/Renderer plugin.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static int snd_adsp_pcm_close(struct </a:t>
                      </a:r>
                      <a:r>
                        <a:rPr lang="en-US" sz="1000">
                          <a:effectLst/>
                        </a:rPr>
                        <a:t>snd_pcm_substream *substream)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a pcm 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-EINVAL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unregistering of the Capture/Renderer or Equalizer plugin, or TDM Capture/Renderer plugin fails.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7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69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3935881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Close callback: </a:t>
            </a:r>
            <a:r>
              <a:rPr lang="en-US" b="1" smtClean="0"/>
              <a:t>snd_adsp_pcm_close</a:t>
            </a:r>
            <a:endParaRPr lang="de-DE" smtClean="0"/>
          </a:p>
        </p:txBody>
      </p:sp>
      <p:grpSp>
        <p:nvGrpSpPr>
          <p:cNvPr id="90" name="Group 89"/>
          <p:cNvGrpSpPr/>
          <p:nvPr/>
        </p:nvGrpSpPr>
        <p:grpSpPr>
          <a:xfrm>
            <a:off x="3791744" y="2204864"/>
            <a:ext cx="6696744" cy="3888432"/>
            <a:chOff x="5547568" y="531262"/>
            <a:chExt cx="6696744" cy="3888432"/>
          </a:xfrm>
        </p:grpSpPr>
        <p:sp>
          <p:nvSpPr>
            <p:cNvPr id="50" name="Rectangle 49"/>
            <p:cNvSpPr/>
            <p:nvPr/>
          </p:nvSpPr>
          <p:spPr>
            <a:xfrm>
              <a:off x="5547568" y="531262"/>
              <a:ext cx="6696744" cy="38884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871154" y="672450"/>
              <a:ext cx="6194362" cy="3650254"/>
              <a:chOff x="7103875" y="1305393"/>
              <a:chExt cx="6205825" cy="3650254"/>
            </a:xfrm>
          </p:grpSpPr>
          <p:sp>
            <p:nvSpPr>
              <p:cNvPr id="52" name="Flowchart: Terminator 51"/>
              <p:cNvSpPr/>
              <p:nvPr/>
            </p:nvSpPr>
            <p:spPr>
              <a:xfrm>
                <a:off x="7853565" y="1305393"/>
                <a:ext cx="711782" cy="28247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7350213" y="1869143"/>
                <a:ext cx="1711992" cy="482483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Substream is playback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lowchart: Terminator 56"/>
              <p:cNvSpPr/>
              <p:nvPr/>
            </p:nvSpPr>
            <p:spPr>
              <a:xfrm>
                <a:off x="7755893" y="4672425"/>
                <a:ext cx="889307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End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52" idx="2"/>
                <a:endCxn id="54" idx="0"/>
              </p:cNvCxnSpPr>
              <p:nvPr/>
            </p:nvCxnSpPr>
            <p:spPr>
              <a:xfrm flipH="1">
                <a:off x="8206209" y="1587865"/>
                <a:ext cx="3247" cy="28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4" idx="2"/>
                <a:endCxn id="96" idx="0"/>
              </p:cNvCxnSpPr>
              <p:nvPr/>
            </p:nvCxnSpPr>
            <p:spPr>
              <a:xfrm flipH="1">
                <a:off x="8204910" y="2351626"/>
                <a:ext cx="1299" cy="153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70" idx="2"/>
                <a:endCxn id="57" idx="0"/>
              </p:cNvCxnSpPr>
              <p:nvPr/>
            </p:nvCxnSpPr>
            <p:spPr>
              <a:xfrm flipH="1">
                <a:off x="8200547" y="4279607"/>
                <a:ext cx="3644" cy="392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stCxn id="54" idx="3"/>
                <a:endCxn id="77" idx="0"/>
              </p:cNvCxnSpPr>
              <p:nvPr/>
            </p:nvCxnSpPr>
            <p:spPr>
              <a:xfrm>
                <a:off x="9062205" y="2110385"/>
                <a:ext cx="2445442" cy="39495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9410534" y="1871848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206474" y="3422983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70" name="Flowchart: Process 69"/>
              <p:cNvSpPr/>
              <p:nvPr/>
            </p:nvSpPr>
            <p:spPr>
              <a:xfrm>
                <a:off x="7418150" y="3929911"/>
                <a:ext cx="1572082" cy="349696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Reset Renderer pointer to NULL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7103875" y="2505340"/>
                <a:ext cx="2202068" cy="39182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smtClean="0">
                    <a:solidFill>
                      <a:schemeClr val="tx1"/>
                    </a:solidFill>
                  </a:rPr>
                  <a:t>err = </a:t>
                </a:r>
                <a:r>
                  <a:rPr lang="en-US" sz="1000" b="1" smtClean="0">
                    <a:solidFill>
                      <a:schemeClr val="tx1"/>
                    </a:solidFill>
                  </a:rPr>
                  <a:t>snd_adsp_playback_deinit()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to de-initialize Renderer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Diamond 111"/>
              <p:cNvSpPr/>
              <p:nvPr/>
            </p:nvSpPr>
            <p:spPr>
              <a:xfrm>
                <a:off x="7350213" y="3070298"/>
                <a:ext cx="1711992" cy="3693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Error returned?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1543384" y="3434927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187540" y="2275314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126071" y="3035527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77" name="Flowchart: Process 76"/>
              <p:cNvSpPr/>
              <p:nvPr/>
            </p:nvSpPr>
            <p:spPr>
              <a:xfrm>
                <a:off x="10399570" y="2505339"/>
                <a:ext cx="2216156" cy="39182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smtClean="0">
                    <a:solidFill>
                      <a:schemeClr val="tx1"/>
                    </a:solidFill>
                  </a:rPr>
                  <a:t>err = </a:t>
                </a:r>
                <a:r>
                  <a:rPr lang="en-US" sz="1000" b="1" smtClean="0">
                    <a:solidFill>
                      <a:schemeClr val="tx1"/>
                    </a:solidFill>
                  </a:rPr>
                  <a:t>snd_adsp_record_deinit() </a:t>
                </a:r>
                <a:r>
                  <a:rPr lang="en-US" sz="1000" smtClean="0">
                    <a:solidFill>
                      <a:schemeClr val="tx1"/>
                    </a:solidFill>
                  </a:rPr>
                  <a:t>to de-initialize Capture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Diamond 82"/>
              <p:cNvSpPr/>
              <p:nvPr/>
            </p:nvSpPr>
            <p:spPr>
              <a:xfrm>
                <a:off x="10646336" y="3069738"/>
                <a:ext cx="1711992" cy="3693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Error returned?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2358329" y="3041483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94" name="Flowchart: Process 93"/>
              <p:cNvSpPr/>
              <p:nvPr/>
            </p:nvSpPr>
            <p:spPr>
              <a:xfrm>
                <a:off x="10714824" y="3929911"/>
                <a:ext cx="1572082" cy="349696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Reset Capture pointer to NULL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lowchart: Process 67"/>
              <p:cNvSpPr/>
              <p:nvPr/>
            </p:nvSpPr>
            <p:spPr>
              <a:xfrm>
                <a:off x="8796757" y="3431055"/>
                <a:ext cx="1042191" cy="258588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 = -EINVAL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lowchart: Process 80"/>
              <p:cNvSpPr/>
              <p:nvPr/>
            </p:nvSpPr>
            <p:spPr>
              <a:xfrm>
                <a:off x="12267509" y="3460657"/>
                <a:ext cx="1042191" cy="258588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 = -EINVAL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3" name="Straight Arrow Connector 112"/>
          <p:cNvCxnSpPr>
            <a:stCxn id="96" idx="2"/>
            <a:endCxn id="112" idx="0"/>
          </p:cNvCxnSpPr>
          <p:nvPr/>
        </p:nvCxnSpPr>
        <p:spPr>
          <a:xfrm>
            <a:off x="5214330" y="3937828"/>
            <a:ext cx="1298" cy="17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2"/>
            <a:endCxn id="70" idx="0"/>
          </p:cNvCxnSpPr>
          <p:nvPr/>
        </p:nvCxnSpPr>
        <p:spPr>
          <a:xfrm flipH="1">
            <a:off x="5213613" y="4480289"/>
            <a:ext cx="2015" cy="4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12" idx="3"/>
            <a:endCxn id="68" idx="0"/>
          </p:cNvCxnSpPr>
          <p:nvPr/>
        </p:nvCxnSpPr>
        <p:spPr>
          <a:xfrm>
            <a:off x="6070043" y="4295623"/>
            <a:ext cx="255175" cy="176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2"/>
            <a:endCxn id="83" idx="0"/>
          </p:cNvCxnSpPr>
          <p:nvPr/>
        </p:nvCxnSpPr>
        <p:spPr>
          <a:xfrm flipH="1">
            <a:off x="8505663" y="3937827"/>
            <a:ext cx="5305" cy="1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3" idx="2"/>
            <a:endCxn id="94" idx="0"/>
          </p:cNvCxnSpPr>
          <p:nvPr/>
        </p:nvCxnSpPr>
        <p:spPr>
          <a:xfrm flipH="1">
            <a:off x="8504198" y="4479729"/>
            <a:ext cx="1465" cy="49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94" idx="2"/>
          </p:cNvCxnSpPr>
          <p:nvPr/>
        </p:nvCxnSpPr>
        <p:spPr>
          <a:xfrm rot="5400000">
            <a:off x="6782247" y="3747995"/>
            <a:ext cx="149681" cy="3294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2"/>
          </p:cNvCxnSpPr>
          <p:nvPr/>
        </p:nvCxnSpPr>
        <p:spPr>
          <a:xfrm rot="5400000">
            <a:off x="5724783" y="4219129"/>
            <a:ext cx="89263" cy="1111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3" idx="3"/>
            <a:endCxn id="81" idx="0"/>
          </p:cNvCxnSpPr>
          <p:nvPr/>
        </p:nvCxnSpPr>
        <p:spPr>
          <a:xfrm>
            <a:off x="9360078" y="4295063"/>
            <a:ext cx="429481" cy="206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1" idx="2"/>
          </p:cNvCxnSpPr>
          <p:nvPr/>
        </p:nvCxnSpPr>
        <p:spPr>
          <a:xfrm rot="5400000">
            <a:off x="9100911" y="4170464"/>
            <a:ext cx="99209" cy="1278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4429802" cy="268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Below are macros defined for ADSP ALSA Driver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58528"/>
              </p:ext>
            </p:extLst>
          </p:nvPr>
        </p:nvGraphicFramePr>
        <p:xfrm>
          <a:off x="1441349" y="2489081"/>
          <a:ext cx="9623204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512"/>
                <a:gridCol w="1192226"/>
                <a:gridCol w="5654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Macros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RDR_DAI_IDX0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DAI index 0 </a:t>
                      </a:r>
                      <a:r>
                        <a:rPr lang="en-US" sz="1200" baseline="0" smtClean="0"/>
                        <a:t>for playback/record functions of mono/stereo format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RDR_DAI_IDX1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DAI index 1 </a:t>
                      </a:r>
                      <a:r>
                        <a:rPr lang="en-US" sz="1200" baseline="0" smtClean="0"/>
                        <a:t>for playback/record functions of mono/stereo format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RDR_DAI_IDX2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DAI index 2 </a:t>
                      </a:r>
                      <a:r>
                        <a:rPr lang="en-US" sz="1200" baseline="0" smtClean="0"/>
                        <a:t>for playback/record functions of mono/stereo format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RDR_DAI_IDX3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DAI index 3 </a:t>
                      </a:r>
                      <a:r>
                        <a:rPr lang="en-US" sz="1200" baseline="0" smtClean="0"/>
                        <a:t>for playback/record functions of mono/stereo format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TDM_DAI</a:t>
                      </a:r>
                      <a:r>
                        <a:rPr lang="en-US" sz="1200" baseline="0" smtClean="0"/>
                        <a:t>_IDX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DAI index for playback/record</a:t>
                      </a:r>
                      <a:r>
                        <a:rPr lang="en-US" sz="1200" baseline="0" smtClean="0"/>
                        <a:t> functions of TDM format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MAX_DAI_IDX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Maximum</a:t>
                      </a:r>
                      <a:r>
                        <a:rPr lang="en-US" sz="1200" baseline="0" smtClean="0"/>
                        <a:t> number of DAI supported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RDR_CONTROL</a:t>
                      </a:r>
                      <a:r>
                        <a:rPr lang="en-US" sz="1200" baseline="0" smtClean="0"/>
                        <a:t>_NUM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Total</a:t>
                      </a:r>
                      <a:r>
                        <a:rPr lang="en-US" sz="1200" baseline="0" smtClean="0"/>
                        <a:t> number of control interfaces for record and playback. For further information of the control interfaces, refer to the snd_adsp_pcm_new’s slide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TDM_CONTROL</a:t>
                      </a:r>
                      <a:r>
                        <a:rPr lang="en-US" sz="1200" baseline="0" smtClean="0"/>
                        <a:t>_NUM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Total</a:t>
                      </a:r>
                      <a:r>
                        <a:rPr lang="en-US" sz="1200" baseline="0" smtClean="0"/>
                        <a:t> number of control interfaces for TDM record and TDM playback. For further information of the control interfaces, refer to the snd_adsp_pcm_new’s slide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8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70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3935881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Close callback: </a:t>
            </a:r>
            <a:r>
              <a:rPr lang="en-US" b="1" smtClean="0"/>
              <a:t>snd_adsp_pcm_close</a:t>
            </a:r>
            <a:endParaRPr lang="de-DE" smtClean="0"/>
          </a:p>
        </p:txBody>
      </p:sp>
      <p:grpSp>
        <p:nvGrpSpPr>
          <p:cNvPr id="90" name="Group 89"/>
          <p:cNvGrpSpPr/>
          <p:nvPr/>
        </p:nvGrpSpPr>
        <p:grpSpPr>
          <a:xfrm>
            <a:off x="3791744" y="2204864"/>
            <a:ext cx="6696744" cy="3888432"/>
            <a:chOff x="5547568" y="531262"/>
            <a:chExt cx="6696744" cy="3888432"/>
          </a:xfrm>
        </p:grpSpPr>
        <p:sp>
          <p:nvSpPr>
            <p:cNvPr id="50" name="Rectangle 49"/>
            <p:cNvSpPr/>
            <p:nvPr/>
          </p:nvSpPr>
          <p:spPr>
            <a:xfrm>
              <a:off x="5547568" y="531262"/>
              <a:ext cx="6696744" cy="38884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664927" y="672450"/>
              <a:ext cx="6400589" cy="3650254"/>
              <a:chOff x="6897266" y="1305393"/>
              <a:chExt cx="6412434" cy="3650254"/>
            </a:xfrm>
          </p:grpSpPr>
          <p:sp>
            <p:nvSpPr>
              <p:cNvPr id="52" name="Flowchart: Terminator 51"/>
              <p:cNvSpPr/>
              <p:nvPr/>
            </p:nvSpPr>
            <p:spPr>
              <a:xfrm>
                <a:off x="7853565" y="1305393"/>
                <a:ext cx="711782" cy="28247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B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7350213" y="1869143"/>
                <a:ext cx="1711992" cy="482483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Substream is playback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lowchart: Terminator 56"/>
              <p:cNvSpPr/>
              <p:nvPr/>
            </p:nvSpPr>
            <p:spPr>
              <a:xfrm>
                <a:off x="7755893" y="4672425"/>
                <a:ext cx="889307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End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52" idx="2"/>
                <a:endCxn id="54" idx="0"/>
              </p:cNvCxnSpPr>
              <p:nvPr/>
            </p:nvCxnSpPr>
            <p:spPr>
              <a:xfrm flipH="1">
                <a:off x="8206209" y="1587865"/>
                <a:ext cx="3247" cy="28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4" idx="2"/>
                <a:endCxn id="96" idx="0"/>
              </p:cNvCxnSpPr>
              <p:nvPr/>
            </p:nvCxnSpPr>
            <p:spPr>
              <a:xfrm>
                <a:off x="8206209" y="2351626"/>
                <a:ext cx="1623" cy="155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70" idx="2"/>
                <a:endCxn id="57" idx="0"/>
              </p:cNvCxnSpPr>
              <p:nvPr/>
            </p:nvCxnSpPr>
            <p:spPr>
              <a:xfrm flipH="1">
                <a:off x="8200547" y="4279607"/>
                <a:ext cx="3644" cy="392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stCxn id="54" idx="3"/>
                <a:endCxn id="77" idx="0"/>
              </p:cNvCxnSpPr>
              <p:nvPr/>
            </p:nvCxnSpPr>
            <p:spPr>
              <a:xfrm>
                <a:off x="9062205" y="2110385"/>
                <a:ext cx="2438660" cy="39639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9410534" y="1871848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206474" y="3422983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70" name="Flowchart: Process 69"/>
              <p:cNvSpPr/>
              <p:nvPr/>
            </p:nvSpPr>
            <p:spPr>
              <a:xfrm>
                <a:off x="7418150" y="3929911"/>
                <a:ext cx="1572082" cy="349696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Reset TDM Renderer pointer to NULL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6897266" y="2506780"/>
                <a:ext cx="2621132" cy="39182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err = </a:t>
                </a:r>
                <a:r>
                  <a:rPr lang="en-US" sz="1000" b="1" dirty="0" err="1" smtClean="0">
                    <a:solidFill>
                      <a:schemeClr val="tx1"/>
                    </a:solidFill>
                  </a:rPr>
                  <a:t>snd_adsp_tdm_playback_deinit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 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to de-initialize TDM Renderer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Diamond 111"/>
              <p:cNvSpPr/>
              <p:nvPr/>
            </p:nvSpPr>
            <p:spPr>
              <a:xfrm>
                <a:off x="7350213" y="3070298"/>
                <a:ext cx="1711992" cy="3693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Error returned?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1543384" y="3434927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187540" y="2275314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126071" y="3035527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77" name="Flowchart: Process 76"/>
              <p:cNvSpPr/>
              <p:nvPr/>
            </p:nvSpPr>
            <p:spPr>
              <a:xfrm>
                <a:off x="10331091" y="2506780"/>
                <a:ext cx="2339548" cy="391829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</a:rPr>
                  <a:t>err = </a:t>
                </a:r>
                <a:r>
                  <a:rPr lang="en-US" sz="1000" b="1" dirty="0" err="1" smtClean="0">
                    <a:solidFill>
                      <a:schemeClr val="tx1"/>
                    </a:solidFill>
                  </a:rPr>
                  <a:t>snd_adsp_tdm_record_deinit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 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to de-initialize TDM Capture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Diamond 82"/>
              <p:cNvSpPr/>
              <p:nvPr/>
            </p:nvSpPr>
            <p:spPr>
              <a:xfrm>
                <a:off x="10646336" y="3069738"/>
                <a:ext cx="1711992" cy="3693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Error returned?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2358329" y="3041483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sp>
            <p:nvSpPr>
              <p:cNvPr id="94" name="Flowchart: Process 93"/>
              <p:cNvSpPr/>
              <p:nvPr/>
            </p:nvSpPr>
            <p:spPr>
              <a:xfrm>
                <a:off x="10714824" y="3929911"/>
                <a:ext cx="1572082" cy="349696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Reset TDM Capture pointer to NULL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lowchart: Process 67"/>
              <p:cNvSpPr/>
              <p:nvPr/>
            </p:nvSpPr>
            <p:spPr>
              <a:xfrm>
                <a:off x="8796757" y="3431055"/>
                <a:ext cx="1042191" cy="258588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 = -EINVAL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lowchart: Process 80"/>
              <p:cNvSpPr/>
              <p:nvPr/>
            </p:nvSpPr>
            <p:spPr>
              <a:xfrm>
                <a:off x="12267509" y="3460657"/>
                <a:ext cx="1042191" cy="258588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err = -EINVAL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3" name="Straight Arrow Connector 112"/>
          <p:cNvCxnSpPr>
            <a:stCxn id="96" idx="2"/>
            <a:endCxn id="112" idx="0"/>
          </p:cNvCxnSpPr>
          <p:nvPr/>
        </p:nvCxnSpPr>
        <p:spPr>
          <a:xfrm flipH="1">
            <a:off x="5215628" y="3939268"/>
            <a:ext cx="1620" cy="1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2"/>
            <a:endCxn id="70" idx="0"/>
          </p:cNvCxnSpPr>
          <p:nvPr/>
        </p:nvCxnSpPr>
        <p:spPr>
          <a:xfrm flipH="1">
            <a:off x="5213613" y="4480289"/>
            <a:ext cx="2015" cy="4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12" idx="3"/>
            <a:endCxn id="68" idx="0"/>
          </p:cNvCxnSpPr>
          <p:nvPr/>
        </p:nvCxnSpPr>
        <p:spPr>
          <a:xfrm>
            <a:off x="6070043" y="4295623"/>
            <a:ext cx="255175" cy="176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2"/>
            <a:endCxn id="83" idx="0"/>
          </p:cNvCxnSpPr>
          <p:nvPr/>
        </p:nvCxnSpPr>
        <p:spPr>
          <a:xfrm>
            <a:off x="8504198" y="3939268"/>
            <a:ext cx="1465" cy="17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3" idx="2"/>
            <a:endCxn id="94" idx="0"/>
          </p:cNvCxnSpPr>
          <p:nvPr/>
        </p:nvCxnSpPr>
        <p:spPr>
          <a:xfrm flipH="1">
            <a:off x="8504198" y="4479729"/>
            <a:ext cx="1465" cy="49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94" idx="2"/>
          </p:cNvCxnSpPr>
          <p:nvPr/>
        </p:nvCxnSpPr>
        <p:spPr>
          <a:xfrm rot="5400000">
            <a:off x="6782247" y="3747995"/>
            <a:ext cx="149681" cy="3294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2"/>
          </p:cNvCxnSpPr>
          <p:nvPr/>
        </p:nvCxnSpPr>
        <p:spPr>
          <a:xfrm rot="5400000">
            <a:off x="5724783" y="4219129"/>
            <a:ext cx="89263" cy="1111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3" idx="3"/>
            <a:endCxn id="81" idx="0"/>
          </p:cNvCxnSpPr>
          <p:nvPr/>
        </p:nvCxnSpPr>
        <p:spPr>
          <a:xfrm>
            <a:off x="9360078" y="4295063"/>
            <a:ext cx="429481" cy="206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1" idx="2"/>
          </p:cNvCxnSpPr>
          <p:nvPr/>
        </p:nvCxnSpPr>
        <p:spPr>
          <a:xfrm rot="5400000">
            <a:off x="9100911" y="4170464"/>
            <a:ext cx="99209" cy="1278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71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Prepare callback: </a:t>
            </a:r>
            <a:r>
              <a:rPr lang="en-US" b="1" dirty="0" err="1" smtClean="0"/>
              <a:t>snd_adsp_pcm_prepare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8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72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4933006" cy="693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Prepare callback: </a:t>
            </a:r>
            <a:r>
              <a:rPr lang="en-US" b="1" dirty="0" err="1" smtClean="0"/>
              <a:t>snd_adsp_pcm_prepare</a:t>
            </a:r>
            <a:endParaRPr lang="de-DE" dirty="0" smtClean="0"/>
          </a:p>
          <a:p>
            <a:pPr lvl="2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13699"/>
              </p:ext>
            </p:extLst>
          </p:nvPr>
        </p:nvGraphicFramePr>
        <p:xfrm>
          <a:off x="1079996" y="2642687"/>
          <a:ext cx="5759369" cy="2744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773"/>
                <a:gridCol w="2361094"/>
                <a:gridCol w="2325502"/>
              </a:tblGrid>
              <a:tr h="210249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snd_adsp_pcm_prepare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 hardware data position with value 0 then set default volume value is 100% unless user set volume before. In this function, Capture/Renderer plugin or TDM Capture/Renderer is set up to go to running state. In Capture/Renderer case, if Equalizer switch is enabled, it is also set up, then set route Capture/Renderer with Equalizer. This callback is also called when data overrun or underrun error occurs.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static int snd_adsp_pcm_prepare(struct </a:t>
                      </a:r>
                      <a:r>
                        <a:rPr lang="en-US" sz="1000">
                          <a:effectLst/>
                        </a:rPr>
                        <a:t>snd_pcm_substream *substream)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a pcm 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-EINVAL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1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set parameters to Capture/Renderer/Equalizer/TDM Capture/TDM Renderer plugin.</a:t>
                      </a:r>
                    </a:p>
                    <a:p>
                      <a:r>
                        <a:rPr kumimoji="1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allocate ADSP buffer pool.</a:t>
                      </a:r>
                    </a:p>
                    <a:p>
                      <a:r>
                        <a:rPr kumimoji="1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route Equalizer and Capture/Renderer,</a:t>
                      </a:r>
                    </a:p>
                    <a:p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ADSP plugin initialization fails.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7464152" y="2013640"/>
            <a:ext cx="3916015" cy="3384376"/>
            <a:chOff x="5619576" y="-409787"/>
            <a:chExt cx="3916015" cy="3384376"/>
          </a:xfrm>
        </p:grpSpPr>
        <p:sp>
          <p:nvSpPr>
            <p:cNvPr id="36" name="Rectangle 35"/>
            <p:cNvSpPr/>
            <p:nvPr/>
          </p:nvSpPr>
          <p:spPr>
            <a:xfrm>
              <a:off x="5619576" y="-409787"/>
              <a:ext cx="3916015" cy="33843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769208" y="-207975"/>
              <a:ext cx="3515283" cy="2955440"/>
              <a:chOff x="7001740" y="424968"/>
              <a:chExt cx="3521788" cy="2955440"/>
            </a:xfrm>
          </p:grpSpPr>
          <p:sp>
            <p:nvSpPr>
              <p:cNvPr id="38" name="Flowchart: Terminator 37"/>
              <p:cNvSpPr/>
              <p:nvPr/>
            </p:nvSpPr>
            <p:spPr>
              <a:xfrm>
                <a:off x="7838154" y="424968"/>
                <a:ext cx="724782" cy="28247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Start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7001740" y="982679"/>
                <a:ext cx="2397612" cy="395246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Get ADSP soundcard driver data</a:t>
                </a:r>
              </a:p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Get DAI index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7103875" y="1531787"/>
                <a:ext cx="2199147" cy="72354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DAI index is RDR_DAI_IDXn</a:t>
                </a:r>
              </a:p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(n=0,1,2,3)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lowchart: Terminator 40"/>
              <p:cNvSpPr/>
              <p:nvPr/>
            </p:nvSpPr>
            <p:spPr>
              <a:xfrm>
                <a:off x="7755893" y="2506243"/>
                <a:ext cx="889307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A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38" idx="2"/>
                <a:endCxn id="39" idx="0"/>
              </p:cNvCxnSpPr>
              <p:nvPr/>
            </p:nvCxnSpPr>
            <p:spPr>
              <a:xfrm>
                <a:off x="8200545" y="707440"/>
                <a:ext cx="1" cy="275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0" idx="2"/>
              </p:cNvCxnSpPr>
              <p:nvPr/>
            </p:nvCxnSpPr>
            <p:spPr>
              <a:xfrm>
                <a:off x="8203449" y="2255329"/>
                <a:ext cx="1461" cy="250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40" idx="3"/>
                <a:endCxn id="56" idx="0"/>
              </p:cNvCxnSpPr>
              <p:nvPr/>
            </p:nvCxnSpPr>
            <p:spPr>
              <a:xfrm>
                <a:off x="9303022" y="1893558"/>
                <a:ext cx="775853" cy="62108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9428824" y="174109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No</a:t>
                </a:r>
                <a:endParaRPr lang="en-US" sz="10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187540" y="2275314"/>
                <a:ext cx="4042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Yes</a:t>
                </a:r>
                <a:endParaRPr lang="en-US" sz="1000"/>
              </a:p>
            </p:txBody>
          </p:sp>
          <p:cxnSp>
            <p:nvCxnSpPr>
              <p:cNvPr id="55" name="Straight Arrow Connector 54"/>
              <p:cNvCxnSpPr>
                <a:stCxn id="39" idx="2"/>
                <a:endCxn id="40" idx="0"/>
              </p:cNvCxnSpPr>
              <p:nvPr/>
            </p:nvCxnSpPr>
            <p:spPr>
              <a:xfrm>
                <a:off x="8200546" y="1377925"/>
                <a:ext cx="2902" cy="153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lowchart: Terminator 55"/>
              <p:cNvSpPr/>
              <p:nvPr/>
            </p:nvSpPr>
            <p:spPr>
              <a:xfrm>
                <a:off x="9634221" y="2514646"/>
                <a:ext cx="889307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B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lowchart: Terminator 60"/>
              <p:cNvSpPr/>
              <p:nvPr/>
            </p:nvSpPr>
            <p:spPr>
              <a:xfrm>
                <a:off x="7755893" y="3097186"/>
                <a:ext cx="889307" cy="28322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</a:rPr>
                  <a:t>End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/>
              <p:cNvCxnSpPr>
                <a:stCxn id="41" idx="2"/>
                <a:endCxn id="61" idx="0"/>
              </p:cNvCxnSpPr>
              <p:nvPr/>
            </p:nvCxnSpPr>
            <p:spPr>
              <a:xfrm>
                <a:off x="8200546" y="2789465"/>
                <a:ext cx="0" cy="307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>
                <a:stCxn id="56" idx="2"/>
              </p:cNvCxnSpPr>
              <p:nvPr/>
            </p:nvCxnSpPr>
            <p:spPr>
              <a:xfrm rot="5400000">
                <a:off x="9060480" y="1924929"/>
                <a:ext cx="145456" cy="189133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34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63652" y="2146761"/>
            <a:ext cx="5832648" cy="4104456"/>
            <a:chOff x="5591944" y="1412776"/>
            <a:chExt cx="5832648" cy="4104456"/>
          </a:xfrm>
        </p:grpSpPr>
        <p:grpSp>
          <p:nvGrpSpPr>
            <p:cNvPr id="90" name="Group 89"/>
            <p:cNvGrpSpPr/>
            <p:nvPr/>
          </p:nvGrpSpPr>
          <p:grpSpPr>
            <a:xfrm>
              <a:off x="5591944" y="1412776"/>
              <a:ext cx="5832648" cy="4104456"/>
              <a:chOff x="5524271" y="432813"/>
              <a:chExt cx="5920425" cy="410445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524271" y="432813"/>
                <a:ext cx="5920425" cy="4104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5889728" y="663042"/>
                <a:ext cx="5373398" cy="3663067"/>
                <a:chOff x="7122484" y="1295985"/>
                <a:chExt cx="5383342" cy="3663067"/>
              </a:xfrm>
            </p:grpSpPr>
            <p:sp>
              <p:nvSpPr>
                <p:cNvPr id="52" name="Flowchart: Terminator 51"/>
                <p:cNvSpPr/>
                <p:nvPr/>
              </p:nvSpPr>
              <p:spPr>
                <a:xfrm>
                  <a:off x="7845754" y="1295985"/>
                  <a:ext cx="711782" cy="282472"/>
                </a:xfrm>
                <a:prstGeom prst="flowChartTermina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A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Diamond 53"/>
                <p:cNvSpPr/>
                <p:nvPr/>
              </p:nvSpPr>
              <p:spPr>
                <a:xfrm>
                  <a:off x="7348192" y="1832541"/>
                  <a:ext cx="1711992" cy="482483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Substream is playback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lowchart: Terminator 56"/>
                <p:cNvSpPr/>
                <p:nvPr/>
              </p:nvSpPr>
              <p:spPr>
                <a:xfrm>
                  <a:off x="7813715" y="4675830"/>
                  <a:ext cx="805289" cy="283222"/>
                </a:xfrm>
                <a:prstGeom prst="flowChartTermina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End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Arrow Connector 58"/>
                <p:cNvCxnSpPr>
                  <a:stCxn id="52" idx="2"/>
                  <a:endCxn id="54" idx="0"/>
                </p:cNvCxnSpPr>
                <p:nvPr/>
              </p:nvCxnSpPr>
              <p:spPr>
                <a:xfrm>
                  <a:off x="8201645" y="1578457"/>
                  <a:ext cx="2543" cy="254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54" idx="2"/>
                  <a:endCxn id="96" idx="0"/>
                </p:cNvCxnSpPr>
                <p:nvPr/>
              </p:nvCxnSpPr>
              <p:spPr>
                <a:xfrm flipH="1">
                  <a:off x="8201645" y="2315024"/>
                  <a:ext cx="2543" cy="1978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lbow Connector 64"/>
                <p:cNvCxnSpPr>
                  <a:stCxn id="54" idx="3"/>
                  <a:endCxn id="77" idx="0"/>
                </p:cNvCxnSpPr>
                <p:nvPr/>
              </p:nvCxnSpPr>
              <p:spPr>
                <a:xfrm>
                  <a:off x="9060184" y="2073783"/>
                  <a:ext cx="2443388" cy="43909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9410534" y="1871848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8206474" y="3422983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  <p:cxnSp>
              <p:nvCxnSpPr>
                <p:cNvPr id="71" name="Straight Arrow Connector 70"/>
                <p:cNvCxnSpPr>
                  <a:stCxn id="83" idx="1"/>
                </p:cNvCxnSpPr>
                <p:nvPr/>
              </p:nvCxnSpPr>
              <p:spPr>
                <a:xfrm flipH="1">
                  <a:off x="9839994" y="3629867"/>
                  <a:ext cx="812884" cy="86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Flowchart: Process 95"/>
                <p:cNvSpPr/>
                <p:nvPr/>
              </p:nvSpPr>
              <p:spPr>
                <a:xfrm>
                  <a:off x="7122484" y="2512879"/>
                  <a:ext cx="2158321" cy="642487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b="1" dirty="0" err="1" smtClean="0">
                      <a:solidFill>
                        <a:schemeClr val="tx1"/>
                      </a:solidFill>
                    </a:rPr>
                    <a:t>snd_adsp_playback_prepare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() </a:t>
                  </a:r>
                  <a:r>
                    <a:rPr lang="en-US" sz="1000" dirty="0" smtClean="0">
                      <a:solidFill>
                        <a:schemeClr val="tx1"/>
                      </a:solidFill>
                    </a:rPr>
                    <a:t>to set parameters and allocate necessary memory regions for Renderer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Diamond 111"/>
                <p:cNvSpPr/>
                <p:nvPr/>
              </p:nvSpPr>
              <p:spPr>
                <a:xfrm>
                  <a:off x="7348192" y="3453884"/>
                  <a:ext cx="1711992" cy="3693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Error returned?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1555284" y="3934803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8187540" y="2275314"/>
                  <a:ext cx="4042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Yes</a:t>
                  </a:r>
                  <a:endParaRPr lang="en-US" sz="100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9280806" y="3383646"/>
                  <a:ext cx="4042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Yes</a:t>
                  </a:r>
                  <a:endParaRPr lang="en-US" sz="1000"/>
                </a:p>
              </p:txBody>
            </p:sp>
            <p:sp>
              <p:nvSpPr>
                <p:cNvPr id="77" name="Flowchart: Process 76"/>
                <p:cNvSpPr/>
                <p:nvPr/>
              </p:nvSpPr>
              <p:spPr>
                <a:xfrm>
                  <a:off x="10501317" y="2512879"/>
                  <a:ext cx="2004509" cy="642487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b="1" dirty="0" err="1" smtClean="0">
                      <a:solidFill>
                        <a:schemeClr val="tx1"/>
                      </a:solidFill>
                    </a:rPr>
                    <a:t>snd_adsp_record_prepare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() </a:t>
                  </a:r>
                  <a:r>
                    <a:rPr lang="en-US" sz="1000" dirty="0" smtClean="0">
                      <a:solidFill>
                        <a:schemeClr val="tx1"/>
                      </a:solidFill>
                    </a:rPr>
                    <a:t>to set </a:t>
                  </a:r>
                  <a:r>
                    <a:rPr lang="en-US" sz="1000" dirty="0" err="1" smtClean="0">
                      <a:solidFill>
                        <a:schemeClr val="tx1"/>
                      </a:solidFill>
                    </a:rPr>
                    <a:t>paramters</a:t>
                  </a:r>
                  <a:r>
                    <a:rPr lang="en-US" sz="1000" dirty="0" smtClean="0">
                      <a:solidFill>
                        <a:schemeClr val="tx1"/>
                      </a:solidFill>
                    </a:rPr>
                    <a:t> and allocate necessary memory regions for Capture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Diamond 82"/>
                <p:cNvSpPr/>
                <p:nvPr/>
              </p:nvSpPr>
              <p:spPr>
                <a:xfrm>
                  <a:off x="10652878" y="3445201"/>
                  <a:ext cx="1711992" cy="3693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Error returned?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0060420" y="3363850"/>
                  <a:ext cx="4042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Yes</a:t>
                  </a:r>
                  <a:endParaRPr lang="en-US" sz="100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8339291" y="3902475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</p:grpSp>
        </p:grpSp>
        <p:cxnSp>
          <p:nvCxnSpPr>
            <p:cNvPr id="146" name="Elbow Connector 145"/>
            <p:cNvCxnSpPr>
              <a:stCxn id="112" idx="3"/>
              <a:endCxn id="75" idx="0"/>
            </p:cNvCxnSpPr>
            <p:nvPr/>
          </p:nvCxnSpPr>
          <p:spPr>
            <a:xfrm>
              <a:off x="7857429" y="3985570"/>
              <a:ext cx="766829" cy="3044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Terminator 74"/>
            <p:cNvSpPr/>
            <p:nvPr/>
          </p:nvSpPr>
          <p:spPr>
            <a:xfrm>
              <a:off x="7983957" y="4289981"/>
              <a:ext cx="1280602" cy="283222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Return -EINVAL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73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4933006" cy="693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Prepare callback: </a:t>
            </a:r>
            <a:r>
              <a:rPr lang="en-US" b="1" dirty="0" err="1" smtClean="0"/>
              <a:t>snd_adsp_pcm_prepare</a:t>
            </a:r>
            <a:endParaRPr lang="de-DE" dirty="0" smtClean="0"/>
          </a:p>
          <a:p>
            <a:pPr lvl="2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cxnSp>
        <p:nvCxnSpPr>
          <p:cNvPr id="113" name="Straight Arrow Connector 112"/>
          <p:cNvCxnSpPr>
            <a:stCxn id="96" idx="2"/>
            <a:endCxn id="112" idx="0"/>
          </p:cNvCxnSpPr>
          <p:nvPr/>
        </p:nvCxnSpPr>
        <p:spPr>
          <a:xfrm>
            <a:off x="4384888" y="4236371"/>
            <a:ext cx="2501" cy="29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2"/>
            <a:endCxn id="57" idx="0"/>
          </p:cNvCxnSpPr>
          <p:nvPr/>
        </p:nvCxnSpPr>
        <p:spPr>
          <a:xfrm>
            <a:off x="4387389" y="4904221"/>
            <a:ext cx="11969" cy="85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2"/>
            <a:endCxn id="83" idx="0"/>
          </p:cNvCxnSpPr>
          <p:nvPr/>
        </p:nvCxnSpPr>
        <p:spPr>
          <a:xfrm>
            <a:off x="7631851" y="4236371"/>
            <a:ext cx="5214" cy="28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83" idx="2"/>
          </p:cNvCxnSpPr>
          <p:nvPr/>
        </p:nvCxnSpPr>
        <p:spPr>
          <a:xfrm rot="5400000">
            <a:off x="5700413" y="3594485"/>
            <a:ext cx="635601" cy="3237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95600" y="2146761"/>
            <a:ext cx="5976664" cy="4032448"/>
            <a:chOff x="5591944" y="1484784"/>
            <a:chExt cx="5976664" cy="4032448"/>
          </a:xfrm>
        </p:grpSpPr>
        <p:grpSp>
          <p:nvGrpSpPr>
            <p:cNvPr id="90" name="Group 89"/>
            <p:cNvGrpSpPr/>
            <p:nvPr/>
          </p:nvGrpSpPr>
          <p:grpSpPr>
            <a:xfrm>
              <a:off x="5591944" y="1484784"/>
              <a:ext cx="5976664" cy="4032448"/>
              <a:chOff x="5524271" y="504821"/>
              <a:chExt cx="6066608" cy="403244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524271" y="504821"/>
                <a:ext cx="6066608" cy="40324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5793940" y="663042"/>
                <a:ext cx="5589305" cy="3663067"/>
                <a:chOff x="7026518" y="1295985"/>
                <a:chExt cx="5599648" cy="3663067"/>
              </a:xfrm>
            </p:grpSpPr>
            <p:sp>
              <p:nvSpPr>
                <p:cNvPr id="52" name="Flowchart: Terminator 51"/>
                <p:cNvSpPr/>
                <p:nvPr/>
              </p:nvSpPr>
              <p:spPr>
                <a:xfrm>
                  <a:off x="7845754" y="1295985"/>
                  <a:ext cx="711782" cy="282472"/>
                </a:xfrm>
                <a:prstGeom prst="flowChartTermina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54" name="Diamond 53"/>
                <p:cNvSpPr/>
                <p:nvPr/>
              </p:nvSpPr>
              <p:spPr>
                <a:xfrm>
                  <a:off x="7348192" y="1832541"/>
                  <a:ext cx="1711992" cy="482483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Substream is playback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lowchart: Terminator 56"/>
                <p:cNvSpPr/>
                <p:nvPr/>
              </p:nvSpPr>
              <p:spPr>
                <a:xfrm>
                  <a:off x="7813715" y="4675830"/>
                  <a:ext cx="805289" cy="283222"/>
                </a:xfrm>
                <a:prstGeom prst="flowChartTermina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End</a:t>
                  </a:r>
                  <a:endParaRPr 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Arrow Connector 58"/>
                <p:cNvCxnSpPr>
                  <a:stCxn id="52" idx="2"/>
                  <a:endCxn id="54" idx="0"/>
                </p:cNvCxnSpPr>
                <p:nvPr/>
              </p:nvCxnSpPr>
              <p:spPr>
                <a:xfrm>
                  <a:off x="8201645" y="1578457"/>
                  <a:ext cx="2543" cy="254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54" idx="2"/>
                  <a:endCxn id="96" idx="0"/>
                </p:cNvCxnSpPr>
                <p:nvPr/>
              </p:nvCxnSpPr>
              <p:spPr>
                <a:xfrm>
                  <a:off x="8204187" y="2315024"/>
                  <a:ext cx="2968" cy="2542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lbow Connector 64"/>
                <p:cNvCxnSpPr>
                  <a:stCxn id="54" idx="3"/>
                  <a:endCxn id="77" idx="0"/>
                </p:cNvCxnSpPr>
                <p:nvPr/>
              </p:nvCxnSpPr>
              <p:spPr>
                <a:xfrm>
                  <a:off x="9060183" y="2073783"/>
                  <a:ext cx="2448692" cy="50323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9410534" y="1871848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8206474" y="3422983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  <p:cxnSp>
              <p:nvCxnSpPr>
                <p:cNvPr id="71" name="Straight Arrow Connector 70"/>
                <p:cNvCxnSpPr>
                  <a:stCxn id="83" idx="1"/>
                </p:cNvCxnSpPr>
                <p:nvPr/>
              </p:nvCxnSpPr>
              <p:spPr>
                <a:xfrm flipH="1">
                  <a:off x="9839994" y="3629867"/>
                  <a:ext cx="812884" cy="86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Flowchart: Process 95"/>
                <p:cNvSpPr/>
                <p:nvPr/>
              </p:nvSpPr>
              <p:spPr>
                <a:xfrm>
                  <a:off x="7026518" y="2569273"/>
                  <a:ext cx="2361276" cy="642487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b="1" dirty="0" err="1" smtClean="0">
                      <a:solidFill>
                        <a:schemeClr val="tx1"/>
                      </a:solidFill>
                    </a:rPr>
                    <a:t>snd_adsp_tdm_playback_prepare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() </a:t>
                  </a:r>
                  <a:r>
                    <a:rPr lang="en-US" sz="1000" dirty="0" smtClean="0">
                      <a:solidFill>
                        <a:schemeClr val="tx1"/>
                      </a:solidFill>
                    </a:rPr>
                    <a:t>to set parameters and allocate necessary memory regions for TDM Renderer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Diamond 111"/>
                <p:cNvSpPr/>
                <p:nvPr/>
              </p:nvSpPr>
              <p:spPr>
                <a:xfrm>
                  <a:off x="7348192" y="3453884"/>
                  <a:ext cx="1711992" cy="3693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Error returned?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1555284" y="3934803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8187540" y="2275314"/>
                  <a:ext cx="4042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Yes</a:t>
                  </a:r>
                  <a:endParaRPr lang="en-US" sz="100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9280806" y="3383646"/>
                  <a:ext cx="4042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Yes</a:t>
                  </a:r>
                  <a:endParaRPr lang="en-US" sz="1000"/>
                </a:p>
              </p:txBody>
            </p:sp>
            <p:sp>
              <p:nvSpPr>
                <p:cNvPr id="77" name="Flowchart: Process 76"/>
                <p:cNvSpPr/>
                <p:nvPr/>
              </p:nvSpPr>
              <p:spPr>
                <a:xfrm>
                  <a:off x="10391582" y="2577018"/>
                  <a:ext cx="2234584" cy="642487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b="1" dirty="0" err="1" smtClean="0">
                      <a:solidFill>
                        <a:schemeClr val="tx1"/>
                      </a:solidFill>
                    </a:rPr>
                    <a:t>snd_adsp_tdm_record_prepare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() </a:t>
                  </a:r>
                  <a:r>
                    <a:rPr lang="en-US" sz="1000" dirty="0" smtClean="0">
                      <a:solidFill>
                        <a:schemeClr val="tx1"/>
                      </a:solidFill>
                    </a:rPr>
                    <a:t>to set </a:t>
                  </a:r>
                  <a:r>
                    <a:rPr lang="en-US" sz="1000" dirty="0" err="1" smtClean="0">
                      <a:solidFill>
                        <a:schemeClr val="tx1"/>
                      </a:solidFill>
                    </a:rPr>
                    <a:t>paramters</a:t>
                  </a:r>
                  <a:r>
                    <a:rPr lang="en-US" sz="1000" dirty="0" smtClean="0">
                      <a:solidFill>
                        <a:schemeClr val="tx1"/>
                      </a:solidFill>
                    </a:rPr>
                    <a:t> and allocate necessary memory regions for TDM Capture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Diamond 82"/>
                <p:cNvSpPr/>
                <p:nvPr/>
              </p:nvSpPr>
              <p:spPr>
                <a:xfrm>
                  <a:off x="10652878" y="3445201"/>
                  <a:ext cx="1711992" cy="3693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mtClean="0">
                      <a:solidFill>
                        <a:schemeClr val="tx1"/>
                      </a:solidFill>
                    </a:rPr>
                    <a:t>Error returned?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0060420" y="3363850"/>
                  <a:ext cx="4042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Yes</a:t>
                  </a:r>
                  <a:endParaRPr lang="en-US" sz="100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8339291" y="3902475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No</a:t>
                  </a:r>
                  <a:endParaRPr lang="en-US" sz="1000"/>
                </a:p>
              </p:txBody>
            </p:sp>
          </p:grpSp>
        </p:grpSp>
        <p:cxnSp>
          <p:nvCxnSpPr>
            <p:cNvPr id="146" name="Elbow Connector 145"/>
            <p:cNvCxnSpPr>
              <a:stCxn id="112" idx="3"/>
              <a:endCxn id="75" idx="0"/>
            </p:cNvCxnSpPr>
            <p:nvPr/>
          </p:nvCxnSpPr>
          <p:spPr>
            <a:xfrm>
              <a:off x="7857429" y="3985570"/>
              <a:ext cx="766829" cy="3044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Terminator 74"/>
            <p:cNvSpPr/>
            <p:nvPr/>
          </p:nvSpPr>
          <p:spPr>
            <a:xfrm>
              <a:off x="7983957" y="4289981"/>
              <a:ext cx="1280602" cy="283222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Return -EINVAL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74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4933006" cy="693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Prepare callback: </a:t>
            </a:r>
            <a:r>
              <a:rPr lang="en-US" b="1" dirty="0" err="1" smtClean="0"/>
              <a:t>snd_adsp_pcm_prepare</a:t>
            </a:r>
            <a:endParaRPr lang="de-DE" dirty="0" smtClean="0"/>
          </a:p>
          <a:p>
            <a:pPr lvl="2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cxnSp>
        <p:nvCxnSpPr>
          <p:cNvPr id="113" name="Straight Arrow Connector 112"/>
          <p:cNvCxnSpPr>
            <a:stCxn id="96" idx="2"/>
            <a:endCxn id="112" idx="0"/>
          </p:cNvCxnSpPr>
          <p:nvPr/>
        </p:nvCxnSpPr>
        <p:spPr>
          <a:xfrm flipH="1">
            <a:off x="3919339" y="4220757"/>
            <a:ext cx="2918" cy="24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2" idx="2"/>
            <a:endCxn id="57" idx="0"/>
          </p:cNvCxnSpPr>
          <p:nvPr/>
        </p:nvCxnSpPr>
        <p:spPr>
          <a:xfrm>
            <a:off x="3919339" y="4832213"/>
            <a:ext cx="11968" cy="85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2"/>
            <a:endCxn id="83" idx="0"/>
          </p:cNvCxnSpPr>
          <p:nvPr/>
        </p:nvCxnSpPr>
        <p:spPr>
          <a:xfrm>
            <a:off x="7169015" y="4228502"/>
            <a:ext cx="1" cy="2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83" idx="2"/>
          </p:cNvCxnSpPr>
          <p:nvPr/>
        </p:nvCxnSpPr>
        <p:spPr>
          <a:xfrm rot="5400000">
            <a:off x="5232361" y="3522477"/>
            <a:ext cx="635601" cy="3237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75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HW parameter callback: </a:t>
            </a:r>
            <a:r>
              <a:rPr lang="en-US" b="1" dirty="0" err="1" smtClean="0"/>
              <a:t>snd_adsp_pcm_hw_params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76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5232025" cy="5909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HW parameter callback: </a:t>
            </a:r>
            <a:r>
              <a:rPr lang="en-US" b="1" dirty="0" err="1" smtClean="0"/>
              <a:t>snd_adsp_pcm_hw_params</a:t>
            </a:r>
            <a:endParaRPr lang="de-DE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89582"/>
              </p:ext>
            </p:extLst>
          </p:nvPr>
        </p:nvGraphicFramePr>
        <p:xfrm>
          <a:off x="911424" y="2687096"/>
          <a:ext cx="5183601" cy="1682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2448272"/>
                <a:gridCol w="1727217"/>
              </a:tblGrid>
              <a:tr h="94377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snd_adsp_pcm_hw_params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callback is used to allocate ALSA buffer to transfer data. It also sets expiration time for high-resolution timer.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1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static int </a:t>
                      </a:r>
                      <a:r>
                        <a:rPr lang="en-US" sz="1000" smtClean="0">
                          <a:effectLst/>
                        </a:rPr>
                        <a:t>snd_adsp_pcm_hw_params(struct </a:t>
                      </a:r>
                      <a:r>
                        <a:rPr lang="en-US" sz="1000">
                          <a:effectLst/>
                        </a:rPr>
                        <a:t>snd_pcm_substream *substream, </a:t>
                      </a:r>
                      <a:r>
                        <a:rPr lang="en-US" sz="1000" smtClean="0">
                          <a:effectLst/>
                        </a:rPr>
                        <a:t>struct snd_pcm_hw_params *hw_params)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5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snd_pcm_substream *substream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a pcm substream.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</a:tr>
              <a:tr h="94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struct snd_pcm_hw_params hw_params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parameter is set up by the application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</a:tr>
              <a:tr h="9437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</a:tr>
              <a:tr h="188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en-US" sz="1000" smtClean="0">
                          <a:effectLst/>
                        </a:rPr>
                        <a:t>ENOMEM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Cannot allocate ALSA buffer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240017" y="936000"/>
            <a:ext cx="5884272" cy="5180071"/>
            <a:chOff x="6240017" y="936000"/>
            <a:chExt cx="5884272" cy="5180071"/>
          </a:xfrm>
        </p:grpSpPr>
        <p:sp>
          <p:nvSpPr>
            <p:cNvPr id="31" name="Rectangle 30"/>
            <p:cNvSpPr/>
            <p:nvPr/>
          </p:nvSpPr>
          <p:spPr>
            <a:xfrm>
              <a:off x="6240017" y="936000"/>
              <a:ext cx="5884272" cy="51800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Flowchart: Terminator 34"/>
            <p:cNvSpPr/>
            <p:nvPr/>
          </p:nvSpPr>
          <p:spPr>
            <a:xfrm>
              <a:off x="7591539" y="1052736"/>
              <a:ext cx="968836" cy="421054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Start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Flowchart: Terminator 35"/>
            <p:cNvSpPr/>
            <p:nvPr/>
          </p:nvSpPr>
          <p:spPr>
            <a:xfrm>
              <a:off x="7539536" y="5530202"/>
              <a:ext cx="1072838" cy="491086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End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5" idx="2"/>
              <a:endCxn id="38" idx="0"/>
            </p:cNvCxnSpPr>
            <p:nvPr/>
          </p:nvCxnSpPr>
          <p:spPr>
            <a:xfrm flipH="1">
              <a:off x="8075955" y="1473790"/>
              <a:ext cx="2" cy="161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Process 37"/>
            <p:cNvSpPr/>
            <p:nvPr/>
          </p:nvSpPr>
          <p:spPr>
            <a:xfrm>
              <a:off x="6383767" y="1635567"/>
              <a:ext cx="3384376" cy="641305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Get base data of playback/capture/TDM playback/TDM capture</a:t>
              </a:r>
            </a:p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base = snd_adsp_get_base_from_substream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Diamond 39"/>
            <p:cNvSpPr/>
            <p:nvPr/>
          </p:nvSpPr>
          <p:spPr>
            <a:xfrm>
              <a:off x="6867442" y="4637068"/>
              <a:ext cx="2417026" cy="498418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Error returned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8" idx="2"/>
              <a:endCxn id="54" idx="0"/>
            </p:cNvCxnSpPr>
            <p:nvPr/>
          </p:nvCxnSpPr>
          <p:spPr>
            <a:xfrm>
              <a:off x="8075955" y="2276872"/>
              <a:ext cx="1932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Process 43"/>
            <p:cNvSpPr/>
            <p:nvPr/>
          </p:nvSpPr>
          <p:spPr>
            <a:xfrm>
              <a:off x="6659773" y="3356992"/>
              <a:ext cx="2836228" cy="503094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snd_pcm_lib_malloc_pages</a:t>
              </a:r>
              <a:r>
                <a:rPr lang="en-US" sz="1200" dirty="0" smtClean="0">
                  <a:solidFill>
                    <a:schemeClr val="tx1"/>
                  </a:solidFill>
                </a:rPr>
                <a:t>() for allocating ALSA buffer to transfer data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0" idx="2"/>
              <a:endCxn id="36" idx="0"/>
            </p:cNvCxnSpPr>
            <p:nvPr/>
          </p:nvCxnSpPr>
          <p:spPr>
            <a:xfrm>
              <a:off x="8075955" y="5135486"/>
              <a:ext cx="0" cy="394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714357" y="5135486"/>
              <a:ext cx="361598" cy="3253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smtClean="0"/>
                <a:t>No</a:t>
              </a:r>
              <a:endParaRPr lang="en-US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480255" y="4623949"/>
              <a:ext cx="413735" cy="3253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smtClean="0"/>
                <a:t>Yes</a:t>
              </a:r>
              <a:endParaRPr lang="en-US" sz="1200"/>
            </a:p>
          </p:txBody>
        </p:sp>
        <p:cxnSp>
          <p:nvCxnSpPr>
            <p:cNvPr id="48" name="Elbow Connector 47"/>
            <p:cNvCxnSpPr>
              <a:stCxn id="40" idx="3"/>
              <a:endCxn id="80" idx="0"/>
            </p:cNvCxnSpPr>
            <p:nvPr/>
          </p:nvCxnSpPr>
          <p:spPr>
            <a:xfrm>
              <a:off x="9284468" y="4886277"/>
              <a:ext cx="1649667" cy="6426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4" idx="2"/>
              <a:endCxn id="44" idx="0"/>
            </p:cNvCxnSpPr>
            <p:nvPr/>
          </p:nvCxnSpPr>
          <p:spPr>
            <a:xfrm>
              <a:off x="8077887" y="3190448"/>
              <a:ext cx="0" cy="16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Process 53"/>
            <p:cNvSpPr/>
            <p:nvPr/>
          </p:nvSpPr>
          <p:spPr>
            <a:xfrm>
              <a:off x="6659773" y="2420888"/>
              <a:ext cx="2836228" cy="76956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Set expiration time for high-resolution timer. This value is equal to duration of a frame transfer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44" idx="2"/>
              <a:endCxn id="28" idx="0"/>
            </p:cNvCxnSpPr>
            <p:nvPr/>
          </p:nvCxnSpPr>
          <p:spPr>
            <a:xfrm>
              <a:off x="8077887" y="3860086"/>
              <a:ext cx="0" cy="145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Terminator 79"/>
            <p:cNvSpPr/>
            <p:nvPr/>
          </p:nvSpPr>
          <p:spPr>
            <a:xfrm>
              <a:off x="10080000" y="5528885"/>
              <a:ext cx="1708269" cy="491086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Return -ENOMEM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659773" y="4006026"/>
              <a:ext cx="2836228" cy="454495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Reset ALSA buffer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substream</a:t>
              </a:r>
              <a:r>
                <a:rPr lang="en-US" sz="1200" dirty="0" smtClean="0">
                  <a:solidFill>
                    <a:schemeClr val="tx1"/>
                  </a:solidFill>
                </a:rPr>
                <a:t>-&gt;runtime-&gt;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dma_are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8" idx="2"/>
              <a:endCxn id="40" idx="0"/>
            </p:cNvCxnSpPr>
            <p:nvPr/>
          </p:nvCxnSpPr>
          <p:spPr>
            <a:xfrm flipH="1">
              <a:off x="8075955" y="4460521"/>
              <a:ext cx="1932" cy="17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3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77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HW free callback: </a:t>
            </a:r>
            <a:r>
              <a:rPr lang="en-US" b="1" smtClean="0"/>
              <a:t>snd_adsp_pcm_hw_free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78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5232025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HW free callback: </a:t>
            </a:r>
            <a:r>
              <a:rPr lang="en-US" b="1" smtClean="0"/>
              <a:t>snd_adsp_pcm_hw_free</a:t>
            </a:r>
            <a:endParaRPr lang="de-DE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9219"/>
              </p:ext>
            </p:extLst>
          </p:nvPr>
        </p:nvGraphicFramePr>
        <p:xfrm>
          <a:off x="911424" y="2687096"/>
          <a:ext cx="5183601" cy="1077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/>
                <a:gridCol w="2448272"/>
                <a:gridCol w="1871233"/>
              </a:tblGrid>
              <a:tr h="16584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snd_adsp_pcm_hw_free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callback is used to deallocate ALSA buffer.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static int </a:t>
                      </a:r>
                      <a:r>
                        <a:rPr lang="en-US" sz="1000" smtClean="0">
                          <a:effectLst/>
                        </a:rPr>
                        <a:t>snd_adsp_pcm_hw_free(struct </a:t>
                      </a:r>
                      <a:r>
                        <a:rPr lang="en-US" sz="1000">
                          <a:effectLst/>
                        </a:rPr>
                        <a:t>snd_pcm_substream *</a:t>
                      </a:r>
                      <a:r>
                        <a:rPr lang="en-US" sz="1000" smtClean="0">
                          <a:effectLst/>
                        </a:rPr>
                        <a:t>substream)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snd_pcm_substream *substream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a pcm substream.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</a:tr>
              <a:tr h="9437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</a:tr>
              <a:tr h="188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en-US" sz="1000" smtClean="0">
                          <a:effectLst/>
                        </a:rPr>
                        <a:t>EINVAL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Cannot deallocate ALSA buffer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9691" marR="39691" marT="0" marB="0"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6249331" y="1904345"/>
            <a:ext cx="5589223" cy="3346382"/>
            <a:chOff x="6251654" y="2780928"/>
            <a:chExt cx="5589223" cy="3346382"/>
          </a:xfrm>
        </p:grpSpPr>
        <p:sp>
          <p:nvSpPr>
            <p:cNvPr id="31" name="Rectangle 30"/>
            <p:cNvSpPr/>
            <p:nvPr/>
          </p:nvSpPr>
          <p:spPr>
            <a:xfrm>
              <a:off x="6251654" y="2780928"/>
              <a:ext cx="5589223" cy="3346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6376362" y="2974232"/>
              <a:ext cx="5102638" cy="2945680"/>
              <a:chOff x="6376362" y="2974232"/>
              <a:chExt cx="5102638" cy="2945680"/>
            </a:xfrm>
          </p:grpSpPr>
          <p:sp>
            <p:nvSpPr>
              <p:cNvPr id="35" name="Flowchart: Terminator 34"/>
              <p:cNvSpPr/>
              <p:nvPr/>
            </p:nvSpPr>
            <p:spPr>
              <a:xfrm>
                <a:off x="7308126" y="2974232"/>
                <a:ext cx="968836" cy="42105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Start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lowchart: Terminator 35"/>
              <p:cNvSpPr/>
              <p:nvPr/>
            </p:nvSpPr>
            <p:spPr>
              <a:xfrm>
                <a:off x="7256125" y="5428826"/>
                <a:ext cx="1072838" cy="491086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End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stCxn id="35" idx="2"/>
                <a:endCxn id="44" idx="0"/>
              </p:cNvCxnSpPr>
              <p:nvPr/>
            </p:nvCxnSpPr>
            <p:spPr>
              <a:xfrm>
                <a:off x="7792544" y="3395286"/>
                <a:ext cx="1932" cy="370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Diamond 39"/>
              <p:cNvSpPr/>
              <p:nvPr/>
            </p:nvSpPr>
            <p:spPr>
              <a:xfrm>
                <a:off x="6584031" y="4535692"/>
                <a:ext cx="2417026" cy="49841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Error returned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lowchart: Process 43"/>
              <p:cNvSpPr/>
              <p:nvPr/>
            </p:nvSpPr>
            <p:spPr>
              <a:xfrm>
                <a:off x="6376362" y="3766132"/>
                <a:ext cx="2836228" cy="54310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snd_pcm_lib_free_pages() for deallocating ALSA buffer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Arrow Connector 44"/>
              <p:cNvCxnSpPr>
                <a:stCxn id="40" idx="2"/>
                <a:endCxn id="36" idx="0"/>
              </p:cNvCxnSpPr>
              <p:nvPr/>
            </p:nvCxnSpPr>
            <p:spPr>
              <a:xfrm>
                <a:off x="7792544" y="5034110"/>
                <a:ext cx="0" cy="3947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7430946" y="5034110"/>
                <a:ext cx="361598" cy="325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No</a:t>
                </a:r>
                <a:endParaRPr lang="en-US" sz="12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196844" y="4522573"/>
                <a:ext cx="413735" cy="325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Yes</a:t>
                </a:r>
                <a:endParaRPr lang="en-US" sz="1200"/>
              </a:p>
            </p:txBody>
          </p:sp>
          <p:cxnSp>
            <p:nvCxnSpPr>
              <p:cNvPr id="48" name="Elbow Connector 47"/>
              <p:cNvCxnSpPr>
                <a:stCxn id="40" idx="3"/>
                <a:endCxn id="80" idx="0"/>
              </p:cNvCxnSpPr>
              <p:nvPr/>
            </p:nvCxnSpPr>
            <p:spPr>
              <a:xfrm>
                <a:off x="9001057" y="4784901"/>
                <a:ext cx="1623809" cy="64392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44" idx="2"/>
                <a:endCxn id="40" idx="0"/>
              </p:cNvCxnSpPr>
              <p:nvPr/>
            </p:nvCxnSpPr>
            <p:spPr>
              <a:xfrm flipH="1">
                <a:off x="7792544" y="4309233"/>
                <a:ext cx="1932" cy="226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lowchart: Terminator 79"/>
              <p:cNvSpPr/>
              <p:nvPr/>
            </p:nvSpPr>
            <p:spPr>
              <a:xfrm>
                <a:off x="9770731" y="5428826"/>
                <a:ext cx="1708269" cy="491086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Return -EINVAL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8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79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Trigger callback: </a:t>
            </a:r>
            <a:r>
              <a:rPr lang="en-US" b="1" dirty="0" err="1" smtClean="0"/>
              <a:t>snd_adsp_pcm_trigger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7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4429802" cy="268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Below are macros defined for ADSP ALSA Driver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66050"/>
              </p:ext>
            </p:extLst>
          </p:nvPr>
        </p:nvGraphicFramePr>
        <p:xfrm>
          <a:off x="1415480" y="2338755"/>
          <a:ext cx="102251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3168352"/>
                <a:gridCol w="4968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Macros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smtClean="0"/>
                        <a:t>FRAME_SIZE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1024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Supported</a:t>
                      </a:r>
                      <a:r>
                        <a:rPr lang="en-US" sz="1200" baseline="0" smtClean="0"/>
                        <a:t> frame-size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MIN_CHANNEL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Minimum</a:t>
                      </a:r>
                      <a:r>
                        <a:rPr lang="en-US" sz="1200" baseline="0" smtClean="0"/>
                        <a:t> number of channels supported in Renderer/Capture case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MAX_CHANNEL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Maximum</a:t>
                      </a:r>
                      <a:r>
                        <a:rPr lang="en-US" sz="1200" baseline="0" smtClean="0"/>
                        <a:t> number of channels supported in Renderer/Capture case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MIN_BUF_SIZE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FRAME_SIZE</a:t>
                      </a:r>
                      <a:r>
                        <a:rPr lang="en-US" sz="1200" baseline="0" smtClean="0"/>
                        <a:t> x MIN_CHANNEL x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Minimum</a:t>
                      </a:r>
                      <a:r>
                        <a:rPr lang="en-US" sz="1200" baseline="0" smtClean="0"/>
                        <a:t> buffer size in byte unit in Renderer/Capture case. ‘2’ is the size of 16-bit stream in byte unit.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MAX_BUF_SIZE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FRAME_SIZE x</a:t>
                      </a:r>
                      <a:r>
                        <a:rPr lang="en-US" sz="1200" baseline="0" smtClean="0"/>
                        <a:t> MAX_CHNNEL x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Maximum</a:t>
                      </a:r>
                      <a:r>
                        <a:rPr lang="en-US" sz="1200" baseline="0" smtClean="0"/>
                        <a:t> buffer size in byte unit in Renderer/Capture case. ‘4’ is the size in byte unit to store 24-bit stream.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MIN_PERIOD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Minimum number of</a:t>
                      </a:r>
                      <a:r>
                        <a:rPr lang="en-US" sz="1200" baseline="0" smtClean="0"/>
                        <a:t> periods in a buffer in Renderer/Capture case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MAX_PERIOD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Maximum number of periods in a buffer in Renderer/Capture</a:t>
                      </a:r>
                      <a:r>
                        <a:rPr lang="en-US" sz="1200" baseline="0" smtClean="0"/>
                        <a:t> case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9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80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4933006" cy="693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Trigger callback: </a:t>
            </a:r>
            <a:r>
              <a:rPr lang="en-US" b="1" dirty="0" err="1" smtClean="0"/>
              <a:t>snd_adsp_pcm_trigger</a:t>
            </a:r>
            <a:endParaRPr lang="de-DE" dirty="0" smtClean="0"/>
          </a:p>
          <a:p>
            <a:pPr lvl="2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67144"/>
              </p:ext>
            </p:extLst>
          </p:nvPr>
        </p:nvGraphicFramePr>
        <p:xfrm>
          <a:off x="1079998" y="2642687"/>
          <a:ext cx="4097090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984"/>
                <a:gridCol w="1329511"/>
                <a:gridCol w="1902595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snd_adsp_pcm_trigger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1" lang="en-US" sz="10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stop, resume, suspend PCM substream</a:t>
                      </a:r>
                      <a:endParaRPr lang="en-US" sz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static </a:t>
                      </a:r>
                      <a:r>
                        <a:rPr lang="en-US" sz="1000" dirty="0" err="1" smtClean="0">
                          <a:effectLst/>
                        </a:rPr>
                        <a:t>int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</a:rPr>
                        <a:t>snd_adsp_pcm_trigger</a:t>
                      </a:r>
                      <a:r>
                        <a:rPr lang="en-US" sz="1000" dirty="0" smtClean="0">
                          <a:effectLst/>
                        </a:rPr>
                        <a:t>(</a:t>
                      </a:r>
                      <a:r>
                        <a:rPr lang="en-US" sz="1000" dirty="0" err="1" smtClean="0">
                          <a:effectLst/>
                        </a:rPr>
                        <a:t>struct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snd_pcm_substream</a:t>
                      </a:r>
                      <a:r>
                        <a:rPr lang="en-US" sz="1000" dirty="0">
                          <a:effectLst/>
                        </a:rPr>
                        <a:t> *</a:t>
                      </a:r>
                      <a:r>
                        <a:rPr lang="en-US" sz="1000" dirty="0" err="1" smtClean="0">
                          <a:effectLst/>
                        </a:rPr>
                        <a:t>substream</a:t>
                      </a:r>
                      <a:r>
                        <a:rPr lang="en-US" sz="1000" dirty="0" smtClean="0">
                          <a:effectLst/>
                        </a:rPr>
                        <a:t>, </a:t>
                      </a:r>
                      <a:r>
                        <a:rPr lang="en-US" sz="1000" dirty="0" err="1" smtClean="0">
                          <a:effectLst/>
                        </a:rPr>
                        <a:t>int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</a:rPr>
                        <a:t>idx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a pcm 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idx</a:t>
                      </a:r>
                      <a:endParaRPr lang="en-US" sz="10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Start, stop,</a:t>
                      </a:r>
                      <a:r>
                        <a:rPr lang="en-US" sz="1000" baseline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resume, suspend command</a:t>
                      </a:r>
                      <a:endParaRPr lang="en-US" sz="10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-EINVAL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1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command, cannot send fill buffer command to ADSP when performing capture, TDM capture functions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5375920" y="1916832"/>
            <a:ext cx="6720552" cy="4291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stCxn id="96" idx="2"/>
          </p:cNvCxnSpPr>
          <p:nvPr/>
        </p:nvCxnSpPr>
        <p:spPr>
          <a:xfrm>
            <a:off x="6908485" y="4006745"/>
            <a:ext cx="0" cy="18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61" idx="3"/>
            <a:endCxn id="78" idx="0"/>
          </p:cNvCxnSpPr>
          <p:nvPr/>
        </p:nvCxnSpPr>
        <p:spPr>
          <a:xfrm>
            <a:off x="10585218" y="3213144"/>
            <a:ext cx="453340" cy="113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6555702" y="2160621"/>
            <a:ext cx="710467" cy="2824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Start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5711894" y="2568798"/>
            <a:ext cx="2393184" cy="2585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Get ADSP soundcard driver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5910097" y="2975588"/>
            <a:ext cx="2000807" cy="47511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idx is start or resume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Flowchart: Terminator 56"/>
          <p:cNvSpPr/>
          <p:nvPr/>
        </p:nvSpPr>
        <p:spPr>
          <a:xfrm>
            <a:off x="6512385" y="5810074"/>
            <a:ext cx="803802" cy="28322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2" idx="2"/>
            <a:endCxn id="53" idx="0"/>
          </p:cNvCxnSpPr>
          <p:nvPr/>
        </p:nvCxnSpPr>
        <p:spPr>
          <a:xfrm flipH="1">
            <a:off x="6908487" y="2443093"/>
            <a:ext cx="2449" cy="12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4" idx="0"/>
          </p:cNvCxnSpPr>
          <p:nvPr/>
        </p:nvCxnSpPr>
        <p:spPr>
          <a:xfrm>
            <a:off x="6908486" y="2827386"/>
            <a:ext cx="2014" cy="14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96" idx="0"/>
          </p:cNvCxnSpPr>
          <p:nvPr/>
        </p:nvCxnSpPr>
        <p:spPr>
          <a:xfrm flipH="1">
            <a:off x="6908485" y="3450700"/>
            <a:ext cx="2015" cy="26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1" idx="2"/>
          </p:cNvCxnSpPr>
          <p:nvPr/>
        </p:nvCxnSpPr>
        <p:spPr>
          <a:xfrm rot="5400000">
            <a:off x="7158175" y="3201010"/>
            <a:ext cx="2176951" cy="267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112603" y="2978293"/>
            <a:ext cx="347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</a:t>
            </a:r>
            <a:endParaRPr lang="en-US" sz="1000"/>
          </a:p>
        </p:txBody>
      </p:sp>
      <p:cxnSp>
        <p:nvCxnSpPr>
          <p:cNvPr id="71" name="Straight Arrow Connector 70"/>
          <p:cNvCxnSpPr>
            <a:stCxn id="54" idx="3"/>
            <a:endCxn id="61" idx="1"/>
          </p:cNvCxnSpPr>
          <p:nvPr/>
        </p:nvCxnSpPr>
        <p:spPr>
          <a:xfrm>
            <a:off x="7910904" y="3213144"/>
            <a:ext cx="673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6076108" y="3714395"/>
            <a:ext cx="1664753" cy="2923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Start high-resolution timer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932306" y="3450700"/>
            <a:ext cx="403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/>
          </a:p>
        </p:txBody>
      </p:sp>
      <p:sp>
        <p:nvSpPr>
          <p:cNvPr id="166" name="TextBox 165"/>
          <p:cNvSpPr txBox="1"/>
          <p:nvPr/>
        </p:nvSpPr>
        <p:spPr>
          <a:xfrm>
            <a:off x="9653492" y="3614349"/>
            <a:ext cx="403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Yes</a:t>
            </a:r>
            <a:endParaRPr 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10598733" y="2966923"/>
            <a:ext cx="347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</a:t>
            </a:r>
            <a:endParaRPr lang="en-US" sz="1000"/>
          </a:p>
        </p:txBody>
      </p:sp>
      <p:sp>
        <p:nvSpPr>
          <p:cNvPr id="61" name="Diamond 60"/>
          <p:cNvSpPr/>
          <p:nvPr/>
        </p:nvSpPr>
        <p:spPr>
          <a:xfrm>
            <a:off x="8584411" y="2975588"/>
            <a:ext cx="2000807" cy="47511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idx is stop or suspend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10398257" y="4350024"/>
            <a:ext cx="1280602" cy="28322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Return -EINVAL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076108" y="4189507"/>
            <a:ext cx="1664753" cy="66388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Send available buffer to ADSP in case of capture and TDM capture function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55" idx="0"/>
          </p:cNvCxnSpPr>
          <p:nvPr/>
        </p:nvCxnSpPr>
        <p:spPr>
          <a:xfrm flipH="1">
            <a:off x="6908484" y="4853394"/>
            <a:ext cx="1" cy="18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6076106" y="5040622"/>
            <a:ext cx="1664756" cy="40460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 returned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Flowchart: Terminator 55"/>
          <p:cNvSpPr/>
          <p:nvPr/>
        </p:nvSpPr>
        <p:spPr>
          <a:xfrm>
            <a:off x="7983750" y="5101312"/>
            <a:ext cx="1280602" cy="28322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Return -EINVAL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5" idx="3"/>
            <a:endCxn id="56" idx="1"/>
          </p:cNvCxnSpPr>
          <p:nvPr/>
        </p:nvCxnSpPr>
        <p:spPr>
          <a:xfrm>
            <a:off x="7740862" y="5242923"/>
            <a:ext cx="24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  <a:endCxn id="57" idx="0"/>
          </p:cNvCxnSpPr>
          <p:nvPr/>
        </p:nvCxnSpPr>
        <p:spPr>
          <a:xfrm>
            <a:off x="6908484" y="5445224"/>
            <a:ext cx="5802" cy="36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81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Pointer callback: </a:t>
            </a:r>
            <a:r>
              <a:rPr lang="en-US" b="1" smtClean="0"/>
              <a:t>snd_adsp_pcm_pointer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6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82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4007888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Pointer callback: </a:t>
            </a:r>
            <a:r>
              <a:rPr lang="de-DE" b="1" smtClean="0"/>
              <a:t>snd_adsp_pcm_point</a:t>
            </a:r>
            <a:r>
              <a:rPr lang="en-US" b="1" smtClean="0"/>
              <a:t>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00079"/>
              </p:ext>
            </p:extLst>
          </p:nvPr>
        </p:nvGraphicFramePr>
        <p:xfrm>
          <a:off x="569750" y="2914732"/>
          <a:ext cx="5454242" cy="1154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979"/>
                <a:gridCol w="2465039"/>
                <a:gridCol w="2016224"/>
              </a:tblGrid>
              <a:tr h="17653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snd_adsp_pcm_pointer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Return </a:t>
                      </a:r>
                      <a:r>
                        <a:rPr lang="en-US" sz="1000">
                          <a:effectLst/>
                        </a:rPr>
                        <a:t>data position on the buffer in frames.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static </a:t>
                      </a:r>
                      <a:r>
                        <a:rPr lang="en-US" sz="1000" dirty="0" err="1" smtClean="0">
                          <a:effectLst/>
                        </a:rPr>
                        <a:t>snd_pcm_uframes_t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</a:rPr>
                        <a:t>snd_adsp_pcm_pointer</a:t>
                      </a:r>
                      <a:r>
                        <a:rPr lang="en-US" sz="1000" dirty="0" smtClean="0">
                          <a:effectLst/>
                        </a:rPr>
                        <a:t>(</a:t>
                      </a:r>
                      <a:r>
                        <a:rPr lang="en-US" sz="1000" dirty="0" err="1" smtClean="0">
                          <a:effectLst/>
                        </a:rPr>
                        <a:t>struct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snd_pcm_substream</a:t>
                      </a:r>
                      <a:r>
                        <a:rPr lang="en-US" sz="1000" dirty="0">
                          <a:effectLst/>
                        </a:rPr>
                        <a:t> *</a:t>
                      </a:r>
                      <a:r>
                        <a:rPr lang="en-US" sz="1000" dirty="0" err="1">
                          <a:effectLst/>
                        </a:rPr>
                        <a:t>substream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a pcm 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pointer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Position offset in frames on hardware buffer.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15" name="Group 114"/>
          <p:cNvGrpSpPr/>
          <p:nvPr/>
        </p:nvGrpSpPr>
        <p:grpSpPr>
          <a:xfrm>
            <a:off x="6096000" y="476672"/>
            <a:ext cx="5544615" cy="5832647"/>
            <a:chOff x="6096000" y="476672"/>
            <a:chExt cx="5544615" cy="5832647"/>
          </a:xfrm>
        </p:grpSpPr>
        <p:sp>
          <p:nvSpPr>
            <p:cNvPr id="102" name="Rectangle 101"/>
            <p:cNvSpPr/>
            <p:nvPr/>
          </p:nvSpPr>
          <p:spPr>
            <a:xfrm>
              <a:off x="6096000" y="476672"/>
              <a:ext cx="5544615" cy="58326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312024" y="583274"/>
              <a:ext cx="4668870" cy="5625578"/>
              <a:chOff x="6323674" y="782021"/>
              <a:chExt cx="4668870" cy="5625578"/>
            </a:xfrm>
          </p:grpSpPr>
          <p:sp>
            <p:nvSpPr>
              <p:cNvPr id="5" name="Flowchart: Terminator 4"/>
              <p:cNvSpPr/>
              <p:nvPr/>
            </p:nvSpPr>
            <p:spPr>
              <a:xfrm>
                <a:off x="8148727" y="782021"/>
                <a:ext cx="1018763" cy="358435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Start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Terminator 10"/>
              <p:cNvSpPr/>
              <p:nvPr/>
            </p:nvSpPr>
            <p:spPr>
              <a:xfrm>
                <a:off x="8094045" y="5590445"/>
                <a:ext cx="1128125" cy="333708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A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5" idx="2"/>
                <a:endCxn id="29" idx="0"/>
              </p:cNvCxnSpPr>
              <p:nvPr/>
            </p:nvCxnSpPr>
            <p:spPr>
              <a:xfrm>
                <a:off x="8658109" y="1140456"/>
                <a:ext cx="0" cy="238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Process 40"/>
              <p:cNvSpPr/>
              <p:nvPr/>
            </p:nvSpPr>
            <p:spPr>
              <a:xfrm>
                <a:off x="6323674" y="2095466"/>
                <a:ext cx="4668870" cy="301988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Lock the resource base-&gt;lock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7387317" y="4057947"/>
                <a:ext cx="2541584" cy="580365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hw_idx &gt;= hw_buffer_size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41" idx="2"/>
                <a:endCxn id="28" idx="0"/>
              </p:cNvCxnSpPr>
              <p:nvPr/>
            </p:nvCxnSpPr>
            <p:spPr>
              <a:xfrm>
                <a:off x="8658109" y="2397454"/>
                <a:ext cx="0" cy="179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lowchart: Process 82"/>
              <p:cNvSpPr/>
              <p:nvPr/>
            </p:nvSpPr>
            <p:spPr>
              <a:xfrm>
                <a:off x="6323674" y="4849671"/>
                <a:ext cx="4668870" cy="572941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Lock resource base-&gt;lock</a:t>
                </a:r>
              </a:p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hw_idx -= (hw_buffer_size / period_bytes) * buf_bytes</a:t>
                </a:r>
              </a:p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Unlock resource base-&gt;lock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Arrow Connector 98"/>
              <p:cNvCxnSpPr>
                <a:stCxn id="83" idx="2"/>
                <a:endCxn id="11" idx="0"/>
              </p:cNvCxnSpPr>
              <p:nvPr/>
            </p:nvCxnSpPr>
            <p:spPr>
              <a:xfrm flipH="1">
                <a:off x="8658108" y="5422612"/>
                <a:ext cx="1" cy="167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0007128" y="4100376"/>
                <a:ext cx="3802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No</a:t>
                </a:r>
                <a:endParaRPr lang="en-US" sz="12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23289" y="4601780"/>
                <a:ext cx="4350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Yes</a:t>
                </a:r>
                <a:endParaRPr lang="en-US" sz="1200"/>
              </a:p>
            </p:txBody>
          </p:sp>
          <p:cxnSp>
            <p:nvCxnSpPr>
              <p:cNvPr id="15" name="Elbow Connector 14"/>
              <p:cNvCxnSpPr>
                <a:stCxn id="54" idx="3"/>
              </p:cNvCxnSpPr>
              <p:nvPr/>
            </p:nvCxnSpPr>
            <p:spPr>
              <a:xfrm flipH="1">
                <a:off x="8655166" y="4348130"/>
                <a:ext cx="1273735" cy="1145582"/>
              </a:xfrm>
              <a:prstGeom prst="bentConnector3">
                <a:avLst>
                  <a:gd name="adj1" fmla="val -10139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4" idx="2"/>
                <a:endCxn id="83" idx="0"/>
              </p:cNvCxnSpPr>
              <p:nvPr/>
            </p:nvCxnSpPr>
            <p:spPr>
              <a:xfrm>
                <a:off x="8658109" y="4638312"/>
                <a:ext cx="0" cy="211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owchart: Process 27"/>
              <p:cNvSpPr/>
              <p:nvPr/>
            </p:nvSpPr>
            <p:spPr>
              <a:xfrm>
                <a:off x="6323674" y="2577395"/>
                <a:ext cx="4668870" cy="320123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hw_idx = (base-&gt;hw_idx / base-&gt;buf_bytes) * base-&gt;period_bytes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>
                <a:stCxn id="29" idx="2"/>
                <a:endCxn id="41" idx="0"/>
              </p:cNvCxnSpPr>
              <p:nvPr/>
            </p:nvCxnSpPr>
            <p:spPr>
              <a:xfrm>
                <a:off x="8658109" y="1892622"/>
                <a:ext cx="0" cy="202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lowchart: Process 28"/>
              <p:cNvSpPr/>
              <p:nvPr/>
            </p:nvSpPr>
            <p:spPr>
              <a:xfrm>
                <a:off x="6323674" y="1379198"/>
                <a:ext cx="4668870" cy="51342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Get base data of playback/capture/TDM playback/TDM capture</a:t>
                </a:r>
              </a:p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base = snd_adsp_get_base_from_substream()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lowchart: Process 44"/>
              <p:cNvSpPr/>
              <p:nvPr/>
            </p:nvSpPr>
            <p:spPr>
              <a:xfrm>
                <a:off x="6323674" y="3049765"/>
                <a:ext cx="4668870" cy="297516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Unlock the resource base-&gt;lock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28" idx="2"/>
                <a:endCxn id="45" idx="0"/>
              </p:cNvCxnSpPr>
              <p:nvPr/>
            </p:nvCxnSpPr>
            <p:spPr>
              <a:xfrm>
                <a:off x="8658109" y="2897518"/>
                <a:ext cx="0" cy="15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lowchart: Process 52"/>
              <p:cNvSpPr/>
              <p:nvPr/>
            </p:nvSpPr>
            <p:spPr>
              <a:xfrm>
                <a:off x="6323674" y="3498738"/>
                <a:ext cx="4668870" cy="34785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hw_buffer_size = base-&gt;pcm_indirect.hw_buffer_size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stCxn id="45" idx="2"/>
                <a:endCxn id="53" idx="0"/>
              </p:cNvCxnSpPr>
              <p:nvPr/>
            </p:nvCxnSpPr>
            <p:spPr>
              <a:xfrm>
                <a:off x="8658109" y="3347281"/>
                <a:ext cx="0" cy="151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53" idx="2"/>
                <a:endCxn id="54" idx="0"/>
              </p:cNvCxnSpPr>
              <p:nvPr/>
            </p:nvCxnSpPr>
            <p:spPr>
              <a:xfrm>
                <a:off x="8658109" y="3846588"/>
                <a:ext cx="0" cy="211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Flowchart: Terminator 130"/>
              <p:cNvSpPr/>
              <p:nvPr/>
            </p:nvSpPr>
            <p:spPr>
              <a:xfrm>
                <a:off x="7979858" y="6073891"/>
                <a:ext cx="1368151" cy="333708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Return pointer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" name="Straight Arrow Connector 131"/>
              <p:cNvCxnSpPr>
                <a:stCxn id="11" idx="2"/>
                <a:endCxn id="131" idx="0"/>
              </p:cNvCxnSpPr>
              <p:nvPr/>
            </p:nvCxnSpPr>
            <p:spPr>
              <a:xfrm>
                <a:off x="8658108" y="5924153"/>
                <a:ext cx="5826" cy="149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20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83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4007888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smtClean="0"/>
              <a:t>Pointer callback: </a:t>
            </a:r>
            <a:r>
              <a:rPr lang="de-DE" b="1" smtClean="0"/>
              <a:t>snd_adsp_pcm_point</a:t>
            </a:r>
            <a:r>
              <a:rPr lang="en-US" b="1" smtClean="0"/>
              <a:t>er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135560" y="2386930"/>
            <a:ext cx="7625835" cy="3147164"/>
            <a:chOff x="3654740" y="2370068"/>
            <a:chExt cx="7625835" cy="3147164"/>
          </a:xfrm>
        </p:grpSpPr>
        <p:sp>
          <p:nvSpPr>
            <p:cNvPr id="102" name="Rectangle 101"/>
            <p:cNvSpPr/>
            <p:nvPr/>
          </p:nvSpPr>
          <p:spPr>
            <a:xfrm>
              <a:off x="3654740" y="2370068"/>
              <a:ext cx="7625835" cy="31471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870765" y="2510029"/>
              <a:ext cx="7265795" cy="2900967"/>
              <a:chOff x="3870765" y="2510029"/>
              <a:chExt cx="7265795" cy="2900967"/>
            </a:xfrm>
          </p:grpSpPr>
          <p:sp>
            <p:nvSpPr>
              <p:cNvPr id="5" name="Flowchart: Terminator 4"/>
              <p:cNvSpPr/>
              <p:nvPr/>
            </p:nvSpPr>
            <p:spPr>
              <a:xfrm>
                <a:off x="5087888" y="2510029"/>
                <a:ext cx="1018763" cy="358435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A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Terminator 10"/>
              <p:cNvSpPr/>
              <p:nvPr/>
            </p:nvSpPr>
            <p:spPr>
              <a:xfrm>
                <a:off x="5037556" y="4992944"/>
                <a:ext cx="1128125" cy="41805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End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5" idx="2"/>
                <a:endCxn id="54" idx="0"/>
              </p:cNvCxnSpPr>
              <p:nvPr/>
            </p:nvCxnSpPr>
            <p:spPr>
              <a:xfrm>
                <a:off x="5597270" y="2868464"/>
                <a:ext cx="4349" cy="270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Diamond 53"/>
              <p:cNvSpPr/>
              <p:nvPr/>
            </p:nvSpPr>
            <p:spPr>
              <a:xfrm>
                <a:off x="4330827" y="3138475"/>
                <a:ext cx="2541584" cy="608207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Stream is playback 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Flowchart: Process 82"/>
              <p:cNvSpPr/>
              <p:nvPr/>
            </p:nvSpPr>
            <p:spPr>
              <a:xfrm>
                <a:off x="3870765" y="4079921"/>
                <a:ext cx="3461709" cy="533691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pointer = snd_pcm_indirect_playback_pointer() to get the data position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Arrow Connector 98"/>
              <p:cNvCxnSpPr>
                <a:stCxn id="83" idx="2"/>
                <a:endCxn id="11" idx="0"/>
              </p:cNvCxnSpPr>
              <p:nvPr/>
            </p:nvCxnSpPr>
            <p:spPr>
              <a:xfrm flipH="1">
                <a:off x="5601619" y="4613612"/>
                <a:ext cx="1" cy="37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950638" y="3180904"/>
                <a:ext cx="3802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No</a:t>
                </a:r>
                <a:endParaRPr lang="en-US" sz="12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625740" y="3739694"/>
                <a:ext cx="4350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Yes</a:t>
                </a:r>
                <a:endParaRPr lang="en-US" sz="1200"/>
              </a:p>
            </p:txBody>
          </p:sp>
          <p:cxnSp>
            <p:nvCxnSpPr>
              <p:cNvPr id="15" name="Elbow Connector 14"/>
              <p:cNvCxnSpPr>
                <a:stCxn id="54" idx="3"/>
                <a:endCxn id="76" idx="0"/>
              </p:cNvCxnSpPr>
              <p:nvPr/>
            </p:nvCxnSpPr>
            <p:spPr>
              <a:xfrm>
                <a:off x="6872411" y="3442579"/>
                <a:ext cx="2571961" cy="6337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4" idx="2"/>
                <a:endCxn id="83" idx="0"/>
              </p:cNvCxnSpPr>
              <p:nvPr/>
            </p:nvCxnSpPr>
            <p:spPr>
              <a:xfrm>
                <a:off x="5601619" y="3746682"/>
                <a:ext cx="1" cy="333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Flowchart: Process 75"/>
              <p:cNvSpPr/>
              <p:nvPr/>
            </p:nvSpPr>
            <p:spPr>
              <a:xfrm>
                <a:off x="7752184" y="4076378"/>
                <a:ext cx="3384376" cy="533691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pointer = snd_pcm_indirect_capture_pointer() to get the data position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Elbow Connector 85"/>
              <p:cNvCxnSpPr>
                <a:stCxn id="76" idx="2"/>
              </p:cNvCxnSpPr>
              <p:nvPr/>
            </p:nvCxnSpPr>
            <p:spPr>
              <a:xfrm rot="5400000">
                <a:off x="7427280" y="2780059"/>
                <a:ext cx="187083" cy="384710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98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84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Ack callback: </a:t>
            </a:r>
            <a:r>
              <a:rPr lang="en-US" b="1" dirty="0" err="1" smtClean="0"/>
              <a:t>snd_adsp_pcm_ack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2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85</a:t>
            </a:fld>
            <a:endParaRPr lang="de-DE" dirty="0"/>
          </a:p>
        </p:txBody>
      </p:sp>
      <p:sp>
        <p:nvSpPr>
          <p:cNvPr id="49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4007888" cy="295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Ack callback: </a:t>
            </a:r>
            <a:r>
              <a:rPr lang="de-DE" b="1" dirty="0" smtClean="0"/>
              <a:t>snd_adsp_pcm_ack</a:t>
            </a:r>
            <a:endParaRPr lang="en-US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40914"/>
              </p:ext>
            </p:extLst>
          </p:nvPr>
        </p:nvGraphicFramePr>
        <p:xfrm>
          <a:off x="569750" y="2914732"/>
          <a:ext cx="5248748" cy="1660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979"/>
                <a:gridCol w="2465039"/>
                <a:gridCol w="1810730"/>
              </a:tblGrid>
              <a:tr h="17653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snd_adsp_pcm_ack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5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callback is called in read/write operation. It calls transfer function to transfer data from ALSA buffer to ADSP buffer and vice versa.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static int snd_adsp_pcm_ack(struct </a:t>
                      </a:r>
                      <a:r>
                        <a:rPr lang="en-US" sz="1000">
                          <a:effectLst/>
                        </a:rPr>
                        <a:t>snd_pcm_substream *substream)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struct snd_pcm_substream *substream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Pointer to a pcm substream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Success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-EINVAL</a:t>
                      </a:r>
                      <a:endParaRPr lang="en-US" sz="10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transfer data from ALSA</a:t>
                      </a:r>
                      <a:r>
                        <a:rPr lang="en-US" sz="1000" baseline="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buffer to ADSP buffer,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 runtime error has been trigger.</a:t>
                      </a:r>
                      <a:endParaRPr lang="en-US" sz="10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5879976" y="936000"/>
            <a:ext cx="6021271" cy="4543153"/>
            <a:chOff x="5948043" y="-12081"/>
            <a:chExt cx="6021271" cy="4543153"/>
          </a:xfrm>
        </p:grpSpPr>
        <p:sp>
          <p:nvSpPr>
            <p:cNvPr id="102" name="Rectangle 101"/>
            <p:cNvSpPr/>
            <p:nvPr/>
          </p:nvSpPr>
          <p:spPr>
            <a:xfrm>
              <a:off x="5948043" y="-12081"/>
              <a:ext cx="6021271" cy="45431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6039107" y="104655"/>
              <a:ext cx="5877148" cy="4170066"/>
              <a:chOff x="6039107" y="104655"/>
              <a:chExt cx="5877148" cy="4170066"/>
            </a:xfrm>
          </p:grpSpPr>
          <p:sp>
            <p:nvSpPr>
              <p:cNvPr id="5" name="Flowchart: Terminator 4"/>
              <p:cNvSpPr/>
              <p:nvPr/>
            </p:nvSpPr>
            <p:spPr>
              <a:xfrm>
                <a:off x="7153150" y="104655"/>
                <a:ext cx="1018763" cy="306811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Start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Terminator 10"/>
              <p:cNvSpPr/>
              <p:nvPr/>
            </p:nvSpPr>
            <p:spPr>
              <a:xfrm>
                <a:off x="7098471" y="3856669"/>
                <a:ext cx="1128125" cy="41805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End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5" idx="2"/>
                <a:endCxn id="41" idx="0"/>
              </p:cNvCxnSpPr>
              <p:nvPr/>
            </p:nvCxnSpPr>
            <p:spPr>
              <a:xfrm>
                <a:off x="7662532" y="411466"/>
                <a:ext cx="1" cy="136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Process 40"/>
              <p:cNvSpPr/>
              <p:nvPr/>
            </p:nvSpPr>
            <p:spPr>
              <a:xfrm>
                <a:off x="6039107" y="547854"/>
                <a:ext cx="3246851" cy="655496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Get base data of playback/capture/TDM playback/TDM capture:</a:t>
                </a:r>
              </a:p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base = snd_adsp_get_base_from_substream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6391743" y="2102865"/>
                <a:ext cx="2541584" cy="54158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Stream is playback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41" idx="2"/>
                <a:endCxn id="37" idx="0"/>
              </p:cNvCxnSpPr>
              <p:nvPr/>
            </p:nvCxnSpPr>
            <p:spPr>
              <a:xfrm flipH="1">
                <a:off x="7662531" y="1203350"/>
                <a:ext cx="2" cy="164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lowchart: Process 82"/>
              <p:cNvSpPr/>
              <p:nvPr/>
            </p:nvSpPr>
            <p:spPr>
              <a:xfrm>
                <a:off x="6255434" y="2920908"/>
                <a:ext cx="2814200" cy="533691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snd_pcm_indirect_playback_transfer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() to transfer data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Arrow Connector 98"/>
              <p:cNvCxnSpPr>
                <a:stCxn id="83" idx="2"/>
                <a:endCxn id="11" idx="0"/>
              </p:cNvCxnSpPr>
              <p:nvPr/>
            </p:nvCxnSpPr>
            <p:spPr>
              <a:xfrm>
                <a:off x="7662534" y="3454599"/>
                <a:ext cx="0" cy="40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9030686" y="2110380"/>
                <a:ext cx="3802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No</a:t>
                </a:r>
                <a:endParaRPr lang="en-US" sz="12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6864" y="2643189"/>
                <a:ext cx="4350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Yes</a:t>
                </a:r>
                <a:endParaRPr lang="en-US" sz="1200"/>
              </a:p>
            </p:txBody>
          </p:sp>
          <p:cxnSp>
            <p:nvCxnSpPr>
              <p:cNvPr id="15" name="Elbow Connector 14"/>
              <p:cNvCxnSpPr>
                <a:stCxn id="54" idx="3"/>
                <a:endCxn id="76" idx="0"/>
              </p:cNvCxnSpPr>
              <p:nvPr/>
            </p:nvCxnSpPr>
            <p:spPr>
              <a:xfrm>
                <a:off x="8933327" y="2373656"/>
                <a:ext cx="1614776" cy="5442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4" idx="2"/>
                <a:endCxn id="83" idx="0"/>
              </p:cNvCxnSpPr>
              <p:nvPr/>
            </p:nvCxnSpPr>
            <p:spPr>
              <a:xfrm flipH="1">
                <a:off x="7662534" y="2644447"/>
                <a:ext cx="1" cy="276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Flowchart: Process 75"/>
              <p:cNvSpPr/>
              <p:nvPr/>
            </p:nvSpPr>
            <p:spPr>
              <a:xfrm>
                <a:off x="9179951" y="2917925"/>
                <a:ext cx="2736304" cy="533691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snd_pcm_indirect_capture_transfer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() to transfer data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Elbow Connector 85"/>
              <p:cNvCxnSpPr>
                <a:stCxn id="76" idx="2"/>
              </p:cNvCxnSpPr>
              <p:nvPr/>
            </p:nvCxnSpPr>
            <p:spPr>
              <a:xfrm rot="5400000">
                <a:off x="9019926" y="2103379"/>
                <a:ext cx="179940" cy="287641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iamond 36"/>
              <p:cNvSpPr/>
              <p:nvPr/>
            </p:nvSpPr>
            <p:spPr>
              <a:xfrm>
                <a:off x="6391739" y="1367489"/>
                <a:ext cx="2541584" cy="599161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base-&gt;runtime_err == TRUE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/>
              <p:cNvCxnSpPr>
                <a:stCxn id="37" idx="2"/>
                <a:endCxn id="54" idx="0"/>
              </p:cNvCxnSpPr>
              <p:nvPr/>
            </p:nvCxnSpPr>
            <p:spPr>
              <a:xfrm>
                <a:off x="7662531" y="1966650"/>
                <a:ext cx="4" cy="136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7818952" y="1926570"/>
                <a:ext cx="3802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No</a:t>
                </a:r>
                <a:endParaRPr lang="en-US" sz="1200"/>
              </a:p>
            </p:txBody>
          </p:sp>
          <p:sp>
            <p:nvSpPr>
              <p:cNvPr id="45" name="Flowchart: Terminator 44"/>
              <p:cNvSpPr/>
              <p:nvPr/>
            </p:nvSpPr>
            <p:spPr>
              <a:xfrm>
                <a:off x="9445364" y="1458043"/>
                <a:ext cx="1471231" cy="418052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Return -EINVAL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endCxn id="45" idx="1"/>
              </p:cNvCxnSpPr>
              <p:nvPr/>
            </p:nvCxnSpPr>
            <p:spPr>
              <a:xfrm>
                <a:off x="8958678" y="1667069"/>
                <a:ext cx="486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8855401" y="1375926"/>
                <a:ext cx="4350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mtClean="0"/>
                  <a:t>Yes</a:t>
                </a:r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2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8417224" y="476672"/>
            <a:ext cx="3511424" cy="43924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102038" y="465630"/>
            <a:ext cx="3315185" cy="44035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303912" y="3543945"/>
            <a:ext cx="2592288" cy="9764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snd_adsp_pcm_ack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{ …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xf_adsp_empty_this_buffer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…}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86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3991668" cy="2080570"/>
          </a:xfrm>
        </p:spPr>
        <p:txBody>
          <a:bodyPr/>
          <a:lstStyle/>
          <a:p>
            <a:pPr marL="0" lvl="2" indent="0">
              <a:buFont typeface="Wingdings" panose="05000000000000000000" pitchFamily="2" charset="2"/>
              <a:buChar char="v"/>
            </a:pPr>
            <a:r>
              <a:rPr lang="en-US" smtClean="0"/>
              <a:t>Scheme of hw position update:</a:t>
            </a:r>
          </a:p>
          <a:p>
            <a:pPr marL="649288" lvl="4" indent="-285750">
              <a:buFont typeface="Wingdings" panose="05000000000000000000" pitchFamily="2" charset="2"/>
              <a:buChar char="Ø"/>
            </a:pPr>
            <a:r>
              <a:rPr lang="en-US" smtClean="0"/>
              <a:t>For playback/TDM playback stream</a:t>
            </a:r>
            <a:r>
              <a:rPr lang="en-US"/>
              <a:t>: </a:t>
            </a:r>
            <a:endParaRPr lang="en-US" smtClean="0"/>
          </a:p>
          <a:p>
            <a:pPr marL="363538" lvl="4" indent="0">
              <a:buNone/>
            </a:pPr>
            <a:r>
              <a:rPr lang="en-US" smtClean="0"/>
              <a:t>base-&gt;hw_idx is position of hardware buffer</a:t>
            </a:r>
          </a:p>
          <a:p>
            <a:r>
              <a:rPr lang="de-DE"/>
              <a:t>	</a:t>
            </a:r>
            <a:endParaRPr lang="de-DE" dirty="0"/>
          </a:p>
        </p:txBody>
      </p:sp>
      <p:grpSp>
        <p:nvGrpSpPr>
          <p:cNvPr id="5" name="Group 4"/>
          <p:cNvGrpSpPr/>
          <p:nvPr/>
        </p:nvGrpSpPr>
        <p:grpSpPr>
          <a:xfrm>
            <a:off x="5284875" y="886047"/>
            <a:ext cx="2628293" cy="728806"/>
            <a:chOff x="1415480" y="2900409"/>
            <a:chExt cx="2592288" cy="100382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1415480" y="2900409"/>
              <a:ext cx="2592288" cy="10038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snd_adsp_pcm_open</a:t>
              </a:r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99002" y="3331056"/>
              <a:ext cx="2140125" cy="503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rgbClr val="FF0000"/>
                  </a:solidFill>
                </a:rPr>
                <a:t>hw_idx = 0</a:t>
              </a:r>
              <a:endParaRPr 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03912" y="1877563"/>
            <a:ext cx="2592288" cy="728806"/>
            <a:chOff x="1410958" y="2799973"/>
            <a:chExt cx="2592288" cy="1104259"/>
          </a:xfrm>
        </p:grpSpPr>
        <p:sp>
          <p:nvSpPr>
            <p:cNvPr id="19" name="Rounded Rectangle 18"/>
            <p:cNvSpPr/>
            <p:nvPr/>
          </p:nvSpPr>
          <p:spPr>
            <a:xfrm>
              <a:off x="1410958" y="2799973"/>
              <a:ext cx="2592288" cy="110425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snd_adsp_pcm_prepare</a:t>
              </a:r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93226" y="3400652"/>
              <a:ext cx="1677363" cy="5035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rgbClr val="FF0000"/>
                  </a:solidFill>
                </a:rPr>
                <a:t>hw_idx = 0</a:t>
              </a:r>
              <a:endParaRPr 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303912" y="2852936"/>
            <a:ext cx="2592288" cy="4606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snd_adsp_pcm_pointer</a:t>
            </a:r>
          </a:p>
          <a:p>
            <a:pPr algn="ctr"/>
            <a:endParaRPr lang="en-US" sz="1200"/>
          </a:p>
        </p:txBody>
      </p:sp>
      <p:grpSp>
        <p:nvGrpSpPr>
          <p:cNvPr id="40" name="Group 39"/>
          <p:cNvGrpSpPr/>
          <p:nvPr/>
        </p:nvGrpSpPr>
        <p:grpSpPr>
          <a:xfrm>
            <a:off x="8877676" y="2925072"/>
            <a:ext cx="2818727" cy="757746"/>
            <a:chOff x="1417127" y="1628386"/>
            <a:chExt cx="2818727" cy="11837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1417127" y="1628386"/>
              <a:ext cx="2818727" cy="11837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smtClean="0">
                  <a:solidFill>
                    <a:schemeClr val="tx1"/>
                  </a:solidFill>
                </a:rPr>
                <a:t>snd_adsp_rdr_empty_buf_done</a:t>
              </a:r>
              <a:endParaRPr lang="en-US" sz="12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5782" y="2126243"/>
              <a:ext cx="1905109" cy="5035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rgbClr val="FF0000"/>
                  </a:solidFill>
                </a:rPr>
                <a:t>hw_idx += length</a:t>
              </a:r>
              <a:endParaRPr lang="en-US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3"/>
            <a:endCxn id="41" idx="1"/>
          </p:cNvCxnSpPr>
          <p:nvPr/>
        </p:nvCxnSpPr>
        <p:spPr>
          <a:xfrm flipV="1">
            <a:off x="7896200" y="3303945"/>
            <a:ext cx="981476" cy="72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19" idx="0"/>
          </p:cNvCxnSpPr>
          <p:nvPr/>
        </p:nvCxnSpPr>
        <p:spPr>
          <a:xfrm>
            <a:off x="6599022" y="1614853"/>
            <a:ext cx="1034" cy="2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3" idx="0"/>
          </p:cNvCxnSpPr>
          <p:nvPr/>
        </p:nvCxnSpPr>
        <p:spPr>
          <a:xfrm>
            <a:off x="6600056" y="2606369"/>
            <a:ext cx="0" cy="2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26" idx="0"/>
          </p:cNvCxnSpPr>
          <p:nvPr/>
        </p:nvCxnSpPr>
        <p:spPr>
          <a:xfrm>
            <a:off x="6600056" y="3313608"/>
            <a:ext cx="0" cy="23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40355" y="40665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Main thread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288945" y="41769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Response thread</a:t>
            </a:r>
            <a:endParaRPr lang="en-US"/>
          </a:p>
        </p:txBody>
      </p:sp>
      <p:sp>
        <p:nvSpPr>
          <p:cNvPr id="80" name="Inhaltsplatzhalter 3"/>
          <p:cNvSpPr txBox="1">
            <a:spLocks/>
          </p:cNvSpPr>
          <p:nvPr/>
        </p:nvSpPr>
        <p:spPr>
          <a:xfrm>
            <a:off x="1105201" y="3248980"/>
            <a:ext cx="3548183" cy="9889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 Note: 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Value </a:t>
            </a:r>
            <a:r>
              <a:rPr lang="de-DE" smtClean="0">
                <a:solidFill>
                  <a:srgbClr val="FF0000"/>
                </a:solidFill>
              </a:rPr>
              <a:t>length</a:t>
            </a:r>
            <a:r>
              <a:rPr lang="de-DE" smtClean="0"/>
              <a:t> is get from response message structure info.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68566"/>
              </p:ext>
            </p:extLst>
          </p:nvPr>
        </p:nvGraphicFramePr>
        <p:xfrm>
          <a:off x="5810778" y="5227638"/>
          <a:ext cx="4481315" cy="60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63"/>
                <a:gridCol w="896263"/>
                <a:gridCol w="896263"/>
                <a:gridCol w="896263"/>
                <a:gridCol w="896263"/>
              </a:tblGrid>
              <a:tr h="303475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length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347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Structure of messge buffer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8877676" y="1729296"/>
            <a:ext cx="2818727" cy="347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Wait respone message</a:t>
            </a:r>
            <a:endParaRPr lang="en-US" sz="1200"/>
          </a:p>
        </p:txBody>
      </p:sp>
      <p:cxnSp>
        <p:nvCxnSpPr>
          <p:cNvPr id="38" name="Straight Arrow Connector 37"/>
          <p:cNvCxnSpPr>
            <a:stCxn id="45" idx="2"/>
            <a:endCxn id="41" idx="0"/>
          </p:cNvCxnSpPr>
          <p:nvPr/>
        </p:nvCxnSpPr>
        <p:spPr>
          <a:xfrm>
            <a:off x="10287040" y="2076646"/>
            <a:ext cx="0" cy="84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8417224" y="476672"/>
            <a:ext cx="3325551" cy="43924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960840" y="465630"/>
            <a:ext cx="3456384" cy="44035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303912" y="3647748"/>
            <a:ext cx="2592288" cy="1043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snd_adsp_pcm_ack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{ …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xf_adsp_fill_this_buffer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… }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PCM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879976" y="6541827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87</a:t>
            </a:fld>
            <a:endParaRPr lang="de-DE" dirty="0"/>
          </a:p>
        </p:txBody>
      </p:sp>
      <p:sp>
        <p:nvSpPr>
          <p:cNvPr id="20" name="Inhaltsplatzhalter 3"/>
          <p:cNvSpPr>
            <a:spLocks noGrp="1"/>
          </p:cNvSpPr>
          <p:nvPr>
            <p:ph idx="1"/>
          </p:nvPr>
        </p:nvSpPr>
        <p:spPr>
          <a:xfrm>
            <a:off x="1079999" y="1800000"/>
            <a:ext cx="3842695" cy="2080570"/>
          </a:xfrm>
        </p:spPr>
        <p:txBody>
          <a:bodyPr/>
          <a:lstStyle/>
          <a:p>
            <a:pPr marL="0" lvl="2" indent="0">
              <a:buFont typeface="Wingdings" panose="05000000000000000000" pitchFamily="2" charset="2"/>
              <a:buChar char="v"/>
            </a:pPr>
            <a:r>
              <a:rPr lang="en-US" smtClean="0"/>
              <a:t>Scheme of hw position update:</a:t>
            </a:r>
          </a:p>
          <a:p>
            <a:pPr marL="649288" lvl="4" indent="-285750">
              <a:buFont typeface="Wingdings" panose="05000000000000000000" pitchFamily="2" charset="2"/>
              <a:buChar char="Ø"/>
            </a:pPr>
            <a:r>
              <a:rPr lang="en-US" smtClean="0"/>
              <a:t>For capture/TDM capture stream</a:t>
            </a:r>
            <a:r>
              <a:rPr lang="en-US"/>
              <a:t>: </a:t>
            </a:r>
            <a:endParaRPr lang="en-US" smtClean="0"/>
          </a:p>
          <a:p>
            <a:pPr marL="363538" lvl="4" indent="0">
              <a:buNone/>
            </a:pPr>
            <a:r>
              <a:rPr lang="en-US" smtClean="0"/>
              <a:t>base-&gt;hw_idx is position of hardware buffer</a:t>
            </a:r>
          </a:p>
          <a:p>
            <a:r>
              <a:rPr lang="de-DE"/>
              <a:t>	</a:t>
            </a:r>
            <a:endParaRPr lang="de-DE" dirty="0"/>
          </a:p>
        </p:txBody>
      </p:sp>
      <p:grpSp>
        <p:nvGrpSpPr>
          <p:cNvPr id="5" name="Group 4"/>
          <p:cNvGrpSpPr/>
          <p:nvPr/>
        </p:nvGrpSpPr>
        <p:grpSpPr>
          <a:xfrm>
            <a:off x="5284875" y="886047"/>
            <a:ext cx="2628293" cy="728806"/>
            <a:chOff x="1415480" y="2900409"/>
            <a:chExt cx="2592288" cy="100382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1415480" y="2900409"/>
              <a:ext cx="2592288" cy="10038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snd_adsp_capture_pcm_open</a:t>
              </a:r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99002" y="3331056"/>
              <a:ext cx="2140125" cy="503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rgbClr val="FF0000"/>
                  </a:solidFill>
                </a:rPr>
                <a:t>hw_idx = 0</a:t>
              </a:r>
              <a:endParaRPr 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03912" y="1877563"/>
            <a:ext cx="2592288" cy="728806"/>
            <a:chOff x="1410958" y="2799973"/>
            <a:chExt cx="2592288" cy="1104259"/>
          </a:xfrm>
        </p:grpSpPr>
        <p:sp>
          <p:nvSpPr>
            <p:cNvPr id="19" name="Rounded Rectangle 18"/>
            <p:cNvSpPr/>
            <p:nvPr/>
          </p:nvSpPr>
          <p:spPr>
            <a:xfrm>
              <a:off x="1410958" y="2799973"/>
              <a:ext cx="2592288" cy="110425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snd_adsp_pcm_prepare</a:t>
              </a:r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93226" y="3400652"/>
              <a:ext cx="1677363" cy="5035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rgbClr val="FF0000"/>
                  </a:solidFill>
                </a:rPr>
                <a:t>hw_idx = 0</a:t>
              </a:r>
              <a:endParaRPr 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303912" y="2852935"/>
            <a:ext cx="2592288" cy="472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snd_adsp_pcm_pointer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877690" y="1638078"/>
            <a:ext cx="2604094" cy="2044611"/>
            <a:chOff x="1510386" y="-509550"/>
            <a:chExt cx="2604094" cy="31939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1522192" y="1500704"/>
              <a:ext cx="2592288" cy="11837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smtClean="0">
                  <a:solidFill>
                    <a:schemeClr val="tx1"/>
                  </a:solidFill>
                </a:rPr>
                <a:t>snd_adsp_cap_fill_buf_done</a:t>
              </a:r>
              <a:endParaRPr lang="en-US" sz="12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5782" y="2126243"/>
              <a:ext cx="1905109" cy="5035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rgbClr val="FF0000"/>
                  </a:solidFill>
                </a:rPr>
                <a:t>hw_idx += length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10386" y="-509550"/>
              <a:ext cx="2592288" cy="7002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Wait response message</a:t>
              </a:r>
              <a:endParaRPr lang="en-US" sz="1200"/>
            </a:p>
          </p:txBody>
        </p:sp>
      </p:grpSp>
      <p:cxnSp>
        <p:nvCxnSpPr>
          <p:cNvPr id="30" name="Straight Arrow Connector 29"/>
          <p:cNvCxnSpPr>
            <a:stCxn id="26" idx="3"/>
            <a:endCxn id="41" idx="1"/>
          </p:cNvCxnSpPr>
          <p:nvPr/>
        </p:nvCxnSpPr>
        <p:spPr>
          <a:xfrm flipV="1">
            <a:off x="7896200" y="3303816"/>
            <a:ext cx="993296" cy="8654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19" idx="0"/>
          </p:cNvCxnSpPr>
          <p:nvPr/>
        </p:nvCxnSpPr>
        <p:spPr>
          <a:xfrm>
            <a:off x="6599022" y="1614853"/>
            <a:ext cx="1034" cy="2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3" idx="0"/>
          </p:cNvCxnSpPr>
          <p:nvPr/>
        </p:nvCxnSpPr>
        <p:spPr>
          <a:xfrm>
            <a:off x="6600056" y="2606369"/>
            <a:ext cx="0" cy="24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26" idx="0"/>
          </p:cNvCxnSpPr>
          <p:nvPr/>
        </p:nvCxnSpPr>
        <p:spPr>
          <a:xfrm>
            <a:off x="6600056" y="3325382"/>
            <a:ext cx="0" cy="32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40355" y="40665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Main thread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288945" y="41769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Response thread</a:t>
            </a:r>
            <a:endParaRPr lang="en-US"/>
          </a:p>
        </p:txBody>
      </p:sp>
      <p:sp>
        <p:nvSpPr>
          <p:cNvPr id="80" name="Inhaltsplatzhalter 3"/>
          <p:cNvSpPr txBox="1">
            <a:spLocks/>
          </p:cNvSpPr>
          <p:nvPr/>
        </p:nvSpPr>
        <p:spPr>
          <a:xfrm>
            <a:off x="1079999" y="3248980"/>
            <a:ext cx="3573385" cy="9889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 Note: 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Value </a:t>
            </a:r>
            <a:r>
              <a:rPr lang="de-DE" smtClean="0">
                <a:solidFill>
                  <a:srgbClr val="FF0000"/>
                </a:solidFill>
              </a:rPr>
              <a:t>length</a:t>
            </a:r>
            <a:r>
              <a:rPr lang="de-DE" smtClean="0"/>
              <a:t> is get from response message structure info.</a:t>
            </a:r>
          </a:p>
        </p:txBody>
      </p:sp>
      <p:cxnSp>
        <p:nvCxnSpPr>
          <p:cNvPr id="8" name="Straight Arrow Connector 7"/>
          <p:cNvCxnSpPr>
            <a:stCxn id="41" idx="0"/>
            <a:endCxn id="29" idx="2"/>
          </p:cNvCxnSpPr>
          <p:nvPr/>
        </p:nvCxnSpPr>
        <p:spPr>
          <a:xfrm flipH="1" flipV="1">
            <a:off x="10173834" y="2086373"/>
            <a:ext cx="11806" cy="8385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49676"/>
              </p:ext>
            </p:extLst>
          </p:nvPr>
        </p:nvGraphicFramePr>
        <p:xfrm>
          <a:off x="5810778" y="5227638"/>
          <a:ext cx="4481315" cy="60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63"/>
                <a:gridCol w="896263"/>
                <a:gridCol w="896263"/>
                <a:gridCol w="896263"/>
                <a:gridCol w="896263"/>
              </a:tblGrid>
              <a:tr h="303475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length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347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Structure of messge buffer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0415" marR="50415" marT="25207" marB="25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489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Volume Control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Sample Rate Converter Control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Equalizer Control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Renderer Output Channel 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57150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Volume Control:</a:t>
            </a:r>
          </a:p>
          <a:p>
            <a:pPr marL="285750"/>
            <a:r>
              <a:rPr lang="en-US" smtClean="0"/>
              <a:t>struct snd_kcontrol_new snd_adsp_playback_volume_control[MAX_DAI_IDX – 1]. n-th element is assigned as below (n = 0, 1, 2, 3):</a:t>
            </a:r>
          </a:p>
          <a:p>
            <a:pPr marL="285750"/>
            <a:r>
              <a:rPr lang="en-US" smtClean="0"/>
              <a:t>snd_adsp_playback_volume_control[n] =</a:t>
            </a:r>
          </a:p>
          <a:p>
            <a:pPr marL="285750"/>
            <a:r>
              <a:rPr lang="en-US" smtClean="0"/>
              <a:t>{</a:t>
            </a:r>
            <a:endParaRPr lang="en-US"/>
          </a:p>
          <a:p>
            <a:pPr marL="285750"/>
            <a:r>
              <a:rPr lang="en-US"/>
              <a:t>        .iface = SNDRV_CTL_ELEM_IFACE_MIXER</a:t>
            </a:r>
            <a:r>
              <a:rPr lang="en-US" smtClean="0"/>
              <a:t>,</a:t>
            </a:r>
            <a:endParaRPr lang="en-US"/>
          </a:p>
          <a:p>
            <a:pPr marL="285750"/>
            <a:r>
              <a:rPr lang="en-US"/>
              <a:t>        .index = </a:t>
            </a:r>
            <a:r>
              <a:rPr lang="en-US" smtClean="0"/>
              <a:t>RDR_DAI_IDXn,</a:t>
            </a:r>
            <a:endParaRPr lang="en-US"/>
          </a:p>
          <a:p>
            <a:pPr marL="285750"/>
            <a:r>
              <a:rPr lang="en-US"/>
              <a:t>        .name = </a:t>
            </a:r>
            <a:r>
              <a:rPr lang="en-US" smtClean="0"/>
              <a:t>“PlaybackVolume”,</a:t>
            </a:r>
            <a:endParaRPr lang="en-US"/>
          </a:p>
          <a:p>
            <a:pPr marL="285750"/>
            <a:r>
              <a:rPr lang="en-US"/>
              <a:t>        .info = &amp;snd_adsp_control_volume_info,</a:t>
            </a:r>
          </a:p>
          <a:p>
            <a:pPr marL="285750"/>
            <a:r>
              <a:rPr lang="en-US"/>
              <a:t>        .get = &amp;snd_adsp_control_volume_get,</a:t>
            </a:r>
          </a:p>
          <a:p>
            <a:pPr marL="285750"/>
            <a:r>
              <a:rPr lang="en-US"/>
              <a:t>        .put = &amp;</a:t>
            </a:r>
            <a:r>
              <a:rPr lang="en-US" smtClean="0"/>
              <a:t>snd_adsp_control_volume_put</a:t>
            </a:r>
          </a:p>
          <a:p>
            <a:pPr marL="285750"/>
            <a:r>
              <a:rPr lang="en-US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128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Macros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80000" y="1800000"/>
            <a:ext cx="4429802" cy="268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Below are macros defined for ADSP ALSA Driver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60632"/>
              </p:ext>
            </p:extLst>
          </p:nvPr>
        </p:nvGraphicFramePr>
        <p:xfrm>
          <a:off x="1415480" y="2799719"/>
          <a:ext cx="1022513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168352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Macros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TDM_MIN_CHANNEL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Minimum</a:t>
                      </a:r>
                      <a:r>
                        <a:rPr lang="en-US" sz="1200" baseline="0" smtClean="0"/>
                        <a:t> number of channels supported in TDMRenderer/TDM Capture case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TDM_MAX_CHANNEL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Maximum</a:t>
                      </a:r>
                      <a:r>
                        <a:rPr lang="en-US" sz="1200" baseline="0" smtClean="0"/>
                        <a:t> number of channels supported in TDMRenderer/TDM Capture case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TDM_MIN_BUF_SIZE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FRAME_SIZE</a:t>
                      </a:r>
                      <a:r>
                        <a:rPr lang="en-US" sz="1200" baseline="0" smtClean="0"/>
                        <a:t> x TDM_MIN_CHANNEL x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Minimum</a:t>
                      </a:r>
                      <a:r>
                        <a:rPr lang="en-US" sz="1200" baseline="0" smtClean="0"/>
                        <a:t> buffer size in byte unit in TDM Renderer/TDM Capture case. ‘2’ is the size of 16-bit stream in byte unit.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TDM_MAX_BUF_SIZE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FRAME_SIZE x</a:t>
                      </a:r>
                      <a:r>
                        <a:rPr lang="en-US" sz="1200" baseline="0" smtClean="0"/>
                        <a:t> TDM_MAX_CHANNEL x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Maximum</a:t>
                      </a:r>
                      <a:r>
                        <a:rPr lang="en-US" sz="1200" baseline="0" smtClean="0"/>
                        <a:t> buffer size in byte unit in TDM Renderer/TDM Capture case. ‘4’ is the size in byte unit to store 24-bit stream.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TDM_MIN_PERIOD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Minimum number of</a:t>
                      </a:r>
                      <a:r>
                        <a:rPr lang="en-US" sz="1200" baseline="0" smtClean="0"/>
                        <a:t> periods in a buffer in TDM Renderer/TDM Capture case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TDM_MAX_PERIOD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Maximum number of periods in a buffer in TDM Renderer/TDM Capture</a:t>
                      </a:r>
                      <a:r>
                        <a:rPr lang="en-US" sz="1200" baseline="0" smtClean="0"/>
                        <a:t> case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57150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Volume Control:</a:t>
            </a:r>
          </a:p>
          <a:p>
            <a:pPr marL="285750"/>
            <a:r>
              <a:rPr lang="en-US" smtClean="0"/>
              <a:t>struct snd_kcontrol_new snd_adsp_capture_volume_control[MAX_DAI_IDX – 1]. n-th element is assigned as below (n = 0, 1, 2, 3):</a:t>
            </a:r>
          </a:p>
          <a:p>
            <a:pPr marL="285750"/>
            <a:r>
              <a:rPr lang="en-US" smtClean="0"/>
              <a:t>snd_adsp_capture_volume_control[n] =</a:t>
            </a:r>
          </a:p>
          <a:p>
            <a:pPr marL="285750"/>
            <a:r>
              <a:rPr lang="en-US" smtClean="0"/>
              <a:t>{</a:t>
            </a:r>
            <a:endParaRPr lang="en-US"/>
          </a:p>
          <a:p>
            <a:pPr marL="285750"/>
            <a:r>
              <a:rPr lang="en-US"/>
              <a:t>        .iface = SNDRV_CTL_ELEM_IFACE_MIXER</a:t>
            </a:r>
            <a:r>
              <a:rPr lang="en-US" smtClean="0"/>
              <a:t>,</a:t>
            </a:r>
            <a:endParaRPr lang="en-US"/>
          </a:p>
          <a:p>
            <a:pPr marL="285750"/>
            <a:r>
              <a:rPr lang="en-US"/>
              <a:t>        .index = </a:t>
            </a:r>
            <a:r>
              <a:rPr lang="en-US" smtClean="0"/>
              <a:t>RDR_DAI_IDXn,</a:t>
            </a:r>
            <a:endParaRPr lang="en-US"/>
          </a:p>
          <a:p>
            <a:pPr marL="285750"/>
            <a:r>
              <a:rPr lang="en-US"/>
              <a:t>        .name = </a:t>
            </a:r>
            <a:r>
              <a:rPr lang="en-US" smtClean="0"/>
              <a:t>“CaptureVolume”,</a:t>
            </a:r>
            <a:endParaRPr lang="en-US"/>
          </a:p>
          <a:p>
            <a:pPr marL="285750"/>
            <a:r>
              <a:rPr lang="en-US"/>
              <a:t>        .info = &amp;snd_adsp_control_volume_info,</a:t>
            </a:r>
          </a:p>
          <a:p>
            <a:pPr marL="285750"/>
            <a:r>
              <a:rPr lang="en-US"/>
              <a:t>        .get = &amp;snd_adsp_control_volume_get,</a:t>
            </a:r>
          </a:p>
          <a:p>
            <a:pPr marL="285750"/>
            <a:r>
              <a:rPr lang="en-US"/>
              <a:t>        .put = &amp;</a:t>
            </a:r>
            <a:r>
              <a:rPr lang="en-US" smtClean="0"/>
              <a:t>snd_adsp_control_volume_put</a:t>
            </a:r>
          </a:p>
          <a:p>
            <a:pPr marL="285750"/>
            <a:r>
              <a:rPr lang="en-US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190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799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Volume Control:</a:t>
            </a:r>
          </a:p>
          <a:p>
            <a:pPr marL="285750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snd_kcontrol_new</a:t>
            </a:r>
            <a:r>
              <a:rPr lang="en-US" dirty="0" smtClean="0"/>
              <a:t> </a:t>
            </a:r>
            <a:r>
              <a:rPr lang="en-US" dirty="0" err="1" smtClean="0"/>
              <a:t>snd_adsp_tdm_playback_volume_control</a:t>
            </a:r>
            <a:r>
              <a:rPr lang="en-US" dirty="0" smtClean="0"/>
              <a:t> =</a:t>
            </a:r>
          </a:p>
          <a:p>
            <a:pPr marL="285750"/>
            <a:r>
              <a:rPr lang="en-US" dirty="0" smtClean="0"/>
              <a:t>{</a:t>
            </a:r>
            <a:endParaRPr lang="en-US" dirty="0"/>
          </a:p>
          <a:p>
            <a:pPr marL="285750"/>
            <a:r>
              <a:rPr lang="en-US" dirty="0"/>
              <a:t>        .</a:t>
            </a:r>
            <a:r>
              <a:rPr lang="en-US" dirty="0" err="1"/>
              <a:t>iface</a:t>
            </a:r>
            <a:r>
              <a:rPr lang="en-US" dirty="0"/>
              <a:t> = SNDRV_CTL_ELEM_IFACE_MIXER</a:t>
            </a:r>
            <a:r>
              <a:rPr lang="en-US" dirty="0" smtClean="0"/>
              <a:t>,</a:t>
            </a:r>
          </a:p>
          <a:p>
            <a:pPr marL="285750"/>
            <a:r>
              <a:rPr lang="en-US" dirty="0" smtClean="0"/>
              <a:t>        .name = “</a:t>
            </a:r>
            <a:r>
              <a:rPr lang="en-US" dirty="0" err="1" smtClean="0"/>
              <a:t>TDMPlaybackVolume</a:t>
            </a:r>
            <a:r>
              <a:rPr lang="en-US" dirty="0" smtClean="0"/>
              <a:t>”,</a:t>
            </a:r>
          </a:p>
          <a:p>
            <a:pPr marL="285750"/>
            <a:r>
              <a:rPr lang="en-US" dirty="0" smtClean="0"/>
              <a:t>        </a:t>
            </a:r>
            <a:r>
              <a:rPr lang="en-US" dirty="0"/>
              <a:t>.info = &amp;</a:t>
            </a:r>
            <a:r>
              <a:rPr lang="en-US" dirty="0" err="1"/>
              <a:t>snd_adsp_control_volume_info</a:t>
            </a:r>
            <a:r>
              <a:rPr lang="en-US" dirty="0"/>
              <a:t>,</a:t>
            </a:r>
          </a:p>
          <a:p>
            <a:pPr marL="285750"/>
            <a:r>
              <a:rPr lang="en-US" dirty="0"/>
              <a:t>        .get = &amp;</a:t>
            </a:r>
            <a:r>
              <a:rPr lang="en-US" dirty="0" err="1"/>
              <a:t>snd_adsp_control_volume_get</a:t>
            </a:r>
            <a:r>
              <a:rPr lang="en-US" dirty="0"/>
              <a:t>,</a:t>
            </a:r>
          </a:p>
          <a:p>
            <a:pPr marL="285750"/>
            <a:r>
              <a:rPr lang="en-US" dirty="0"/>
              <a:t>        .put = &amp;</a:t>
            </a:r>
            <a:r>
              <a:rPr lang="en-US" dirty="0" err="1" smtClean="0"/>
              <a:t>snd_adsp_control_volume_put</a:t>
            </a:r>
            <a:endParaRPr lang="en-US" dirty="0" smtClean="0"/>
          </a:p>
          <a:p>
            <a:pPr marL="285750"/>
            <a:r>
              <a:rPr lang="en-US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13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799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Volume Control:</a:t>
            </a:r>
          </a:p>
          <a:p>
            <a:pPr marL="285750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snd_kcontrol_new</a:t>
            </a:r>
            <a:r>
              <a:rPr lang="en-US" dirty="0" smtClean="0"/>
              <a:t> </a:t>
            </a:r>
            <a:r>
              <a:rPr lang="en-US" dirty="0" err="1" smtClean="0"/>
              <a:t>snd_adsp_tdm_capture_volume_control</a:t>
            </a:r>
            <a:r>
              <a:rPr lang="en-US" dirty="0" smtClean="0"/>
              <a:t> =</a:t>
            </a:r>
          </a:p>
          <a:p>
            <a:pPr marL="285750"/>
            <a:r>
              <a:rPr lang="en-US" dirty="0" smtClean="0"/>
              <a:t>{</a:t>
            </a:r>
            <a:endParaRPr lang="en-US" dirty="0"/>
          </a:p>
          <a:p>
            <a:pPr marL="285750"/>
            <a:r>
              <a:rPr lang="en-US" dirty="0"/>
              <a:t>        .</a:t>
            </a:r>
            <a:r>
              <a:rPr lang="en-US" dirty="0" err="1"/>
              <a:t>iface</a:t>
            </a:r>
            <a:r>
              <a:rPr lang="en-US" dirty="0"/>
              <a:t> = </a:t>
            </a:r>
            <a:r>
              <a:rPr lang="en-US" dirty="0" smtClean="0"/>
              <a:t>SNDRV_CTL_ELEM_IFACE_MIXER</a:t>
            </a:r>
            <a:r>
              <a:rPr lang="en-US" dirty="0"/>
              <a:t>,</a:t>
            </a:r>
          </a:p>
          <a:p>
            <a:pPr marL="285750"/>
            <a:r>
              <a:rPr lang="en-US" dirty="0"/>
              <a:t>        .name = </a:t>
            </a:r>
            <a:r>
              <a:rPr lang="en-US" dirty="0" smtClean="0"/>
              <a:t>“</a:t>
            </a:r>
            <a:r>
              <a:rPr lang="en-US" dirty="0" err="1" smtClean="0"/>
              <a:t>TDMCaptureVolume</a:t>
            </a:r>
            <a:r>
              <a:rPr lang="en-US" dirty="0" smtClean="0"/>
              <a:t>”,</a:t>
            </a:r>
            <a:endParaRPr lang="en-US" dirty="0"/>
          </a:p>
          <a:p>
            <a:pPr marL="285750"/>
            <a:r>
              <a:rPr lang="en-US" dirty="0"/>
              <a:t>        .info = &amp;</a:t>
            </a:r>
            <a:r>
              <a:rPr lang="en-US" dirty="0" err="1"/>
              <a:t>snd_adsp_control_volume_info</a:t>
            </a:r>
            <a:r>
              <a:rPr lang="en-US" dirty="0"/>
              <a:t>,</a:t>
            </a:r>
          </a:p>
          <a:p>
            <a:pPr marL="285750"/>
            <a:r>
              <a:rPr lang="en-US" dirty="0"/>
              <a:t>        .get = &amp;</a:t>
            </a:r>
            <a:r>
              <a:rPr lang="en-US" dirty="0" err="1"/>
              <a:t>snd_adsp_control_volume_get</a:t>
            </a:r>
            <a:r>
              <a:rPr lang="en-US" dirty="0"/>
              <a:t>,</a:t>
            </a:r>
          </a:p>
          <a:p>
            <a:pPr marL="285750"/>
            <a:r>
              <a:rPr lang="en-US" dirty="0"/>
              <a:t>        .put = &amp;</a:t>
            </a:r>
            <a:r>
              <a:rPr lang="en-US" dirty="0" err="1" smtClean="0"/>
              <a:t>snd_adsp_control_volume_put</a:t>
            </a:r>
            <a:endParaRPr lang="en-US" dirty="0" smtClean="0"/>
          </a:p>
          <a:p>
            <a:pPr marL="285750"/>
            <a:r>
              <a:rPr lang="en-US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294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489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Volume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snd_adsp_control_volume_info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snd_adsp_control_volume_get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snd_adsp_control_volume_put</a:t>
            </a:r>
          </a:p>
        </p:txBody>
      </p:sp>
    </p:spTree>
    <p:extLst>
      <p:ext uri="{BB962C8B-B14F-4D97-AF65-F5344CB8AC3E}">
        <p14:creationId xmlns:p14="http://schemas.microsoft.com/office/powerpoint/2010/main" val="25465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775230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Volume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snd_adsp_control_volume_info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89384"/>
              </p:ext>
            </p:extLst>
          </p:nvPr>
        </p:nvGraphicFramePr>
        <p:xfrm>
          <a:off x="6888088" y="3698469"/>
          <a:ext cx="48965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952328"/>
              </a:tblGrid>
              <a:tr h="12369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Element Information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uinfo-&gt;type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type field specifies the type of the control. There are BOOLEAN, INTEGER, ENUMERATED, BYTES,</a:t>
                      </a:r>
                    </a:p>
                    <a:p>
                      <a:r>
                        <a:rPr lang="en-US" sz="1200" smtClean="0"/>
                        <a:t>IEC958 and INTEGER64. Volume control</a:t>
                      </a:r>
                      <a:r>
                        <a:rPr lang="en-US" sz="1200" baseline="0" smtClean="0"/>
                        <a:t> use 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sz="1200" smtClean="0"/>
                        <a:t> type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uinfo-&gt;count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count field specifies the number of elements in this control.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uinfo-&gt;value.integer.min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sz="1200" smtClean="0"/>
                        <a:t>means volume does not set</a:t>
                      </a:r>
                      <a:endParaRPr lang="en-US" sz="1200"/>
                    </a:p>
                  </a:txBody>
                  <a:tcPr/>
                </a:tc>
              </a:tr>
              <a:tr h="123696">
                <a:tc>
                  <a:txBody>
                    <a:bodyPr/>
                    <a:lstStyle/>
                    <a:p>
                      <a:r>
                        <a:rPr lang="en-US" sz="1200" smtClean="0"/>
                        <a:t>uinfo-&gt;value.integer.max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799</a:t>
                      </a:r>
                      <a:r>
                        <a:rPr lang="en-US" sz="1200" smtClean="0"/>
                        <a:t> means volume increase 799%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20859" y="836712"/>
            <a:ext cx="3983963" cy="2448272"/>
            <a:chOff x="6096037" y="1261364"/>
            <a:chExt cx="3983963" cy="2160240"/>
          </a:xfrm>
        </p:grpSpPr>
        <p:sp>
          <p:nvSpPr>
            <p:cNvPr id="8" name="Rounded Rectangle 7"/>
            <p:cNvSpPr/>
            <p:nvPr/>
          </p:nvSpPr>
          <p:spPr>
            <a:xfrm>
              <a:off x="6096037" y="1261364"/>
              <a:ext cx="3983963" cy="21602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Implementation in source code: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snd_adsp_control_volume_info</a:t>
              </a:r>
              <a:r>
                <a:rPr lang="en-US" sz="1200" dirty="0">
                  <a:solidFill>
                    <a:schemeClr val="tx1"/>
                  </a:solidFill>
                </a:rPr>
                <a:t>(</a:t>
              </a:r>
              <a:r>
                <a:rPr lang="en-US" sz="1200" dirty="0" err="1">
                  <a:solidFill>
                    <a:schemeClr val="tx1"/>
                  </a:solidFill>
                </a:rPr>
                <a:t>struct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snd_kcontrol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kcontrol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struct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snd_ctl_elem_info</a:t>
              </a:r>
              <a:r>
                <a:rPr lang="en-US" sz="1200" dirty="0">
                  <a:solidFill>
                    <a:schemeClr val="tx1"/>
                  </a:solidFill>
                </a:rPr>
                <a:t> *</a:t>
              </a:r>
              <a:r>
                <a:rPr lang="en-US" sz="1200" dirty="0" err="1">
                  <a:solidFill>
                    <a:schemeClr val="tx1"/>
                  </a:solidFill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&gt;type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SNDRV_CTL_ELEM_TYPE_INTEGER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&gt;count =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value.integer.min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uinfo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value.integer.max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799</a:t>
              </a:r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lvl="1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….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1358" y="2374472"/>
              <a:ext cx="3240360" cy="72008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9336360" y="2914325"/>
            <a:ext cx="0" cy="7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15488"/>
              </p:ext>
            </p:extLst>
          </p:nvPr>
        </p:nvGraphicFramePr>
        <p:xfrm>
          <a:off x="1232530" y="2735659"/>
          <a:ext cx="5357898" cy="179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7418"/>
                <a:gridCol w="1872208"/>
                <a:gridCol w="2448272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snd_adsp_control_volume_info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detailed information on volume control in playback, capture, TDM playback, TDM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snd_adsp_control_volume_info(struct snd_kcontrol *kcontrol, struct snd_ctl_elem_info *uinfo)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snd_ctl_elem_info *uinfo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info structure of volume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Always return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1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95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800000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Volume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snd_adsp_control_volume_get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13047"/>
              </p:ext>
            </p:extLst>
          </p:nvPr>
        </p:nvGraphicFramePr>
        <p:xfrm>
          <a:off x="2351584" y="2928828"/>
          <a:ext cx="5951855" cy="197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2304256"/>
                <a:gridCol w="2711495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snd_adsp_control_volume_get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 PCM volume rate setting value in playback, capture, TDM playback, TDM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snd_adsp_control_volume_get(struct snd_kcontrol *kcontrol, struct snd_ctl_elem_value *ucontrol)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snd_ctl_elem_value *ucontrol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volume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-EINVAL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Can’t get parameter information from ADSP.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96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95400" y="1124204"/>
            <a:ext cx="9000000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snd_adsp_control_volume_get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74909" y="1142376"/>
            <a:ext cx="1872208" cy="801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Indentify control type(</a:t>
            </a:r>
            <a:r>
              <a:rPr lang="en-US" sz="1200" smtClean="0">
                <a:solidFill>
                  <a:srgbClr val="FF0000"/>
                </a:solidFill>
              </a:rPr>
              <a:t>playback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capture/</a:t>
            </a:r>
            <a:r>
              <a:rPr lang="en-US" sz="1200" smtClean="0">
                <a:solidFill>
                  <a:srgbClr val="F967F2"/>
                </a:solidFill>
              </a:rPr>
              <a:t>TDM playback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rgbClr val="006666"/>
                </a:solidFill>
              </a:rPr>
              <a:t>TDM capture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86977" y="410355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>
            <a:off x="5211013" y="764312"/>
            <a:ext cx="0" cy="37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2064" y="764704"/>
            <a:ext cx="5328592" cy="1548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Handle state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rgbClr val="FF0000"/>
                </a:solidFill>
              </a:rPr>
              <a:t>renderer state</a:t>
            </a:r>
            <a:r>
              <a:rPr lang="en-US" sz="1200" smtClean="0">
                <a:solidFill>
                  <a:schemeClr val="tx1"/>
                </a:solidFill>
              </a:rPr>
              <a:t>/ 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 state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</a:t>
            </a:r>
            <a:r>
              <a:rPr lang="en-US" sz="1200" smtClean="0">
                <a:solidFill>
                  <a:srgbClr val="F967F2"/>
                </a:solidFill>
              </a:rPr>
              <a:t>renderer state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</a:t>
            </a:r>
            <a:r>
              <a:rPr lang="en-US" sz="1200" smtClean="0">
                <a:solidFill>
                  <a:srgbClr val="006666"/>
                </a:solidFill>
              </a:rPr>
              <a:t>capture state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Command idx </a:t>
            </a:r>
            <a:r>
              <a:rPr lang="en-US" sz="1200" smtClean="0">
                <a:solidFill>
                  <a:schemeClr val="tx1"/>
                </a:solidFill>
              </a:rPr>
              <a:t>= volume setting subcommand for </a:t>
            </a:r>
            <a:r>
              <a:rPr lang="en-US" sz="1200" smtClean="0">
                <a:solidFill>
                  <a:srgbClr val="FF0000"/>
                </a:solidFill>
              </a:rPr>
              <a:t>renderer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rgbClr val="F967F2"/>
                </a:solidFill>
              </a:rPr>
              <a:t>TDM renderer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rgbClr val="006666"/>
                </a:solidFill>
              </a:rPr>
              <a:t>TDM capture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b="1" smtClean="0">
                <a:solidFill>
                  <a:schemeClr val="tx1"/>
                </a:solidFill>
              </a:rPr>
              <a:t>DAI index</a:t>
            </a:r>
            <a:r>
              <a:rPr lang="en-US" sz="1200" smtClean="0">
                <a:solidFill>
                  <a:schemeClr val="tx1"/>
                </a:solidFill>
              </a:rPr>
              <a:t> is RDR_DAI_IDXn (n = 0, 1, 2, 3)/TDM_DAI_IDX (got from kcontrol-&gt;id.index)</a:t>
            </a:r>
            <a:endParaRPr lang="en-US" sz="120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= DIRECT_PLAYBACK/DIRECT_RECORD 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b="1" smtClean="0">
                <a:solidFill>
                  <a:schemeClr val="tx1"/>
                </a:solidFill>
              </a:rPr>
              <a:t>Handle ID </a:t>
            </a:r>
            <a:r>
              <a:rPr lang="en-US" sz="1200" smtClean="0">
                <a:solidFill>
                  <a:schemeClr val="tx1"/>
                </a:solidFill>
              </a:rPr>
              <a:t>=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Renderer ID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/Capture ID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</a:t>
            </a:r>
            <a:r>
              <a:rPr lang="en-US" sz="1200" smtClean="0">
                <a:solidFill>
                  <a:srgbClr val="F967F2"/>
                </a:solidFill>
              </a:rPr>
              <a:t>Renderer ID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</a:t>
            </a:r>
            <a:r>
              <a:rPr lang="en-US" sz="1200" smtClean="0">
                <a:solidFill>
                  <a:srgbClr val="006666"/>
                </a:solidFill>
              </a:rPr>
              <a:t>Capture ID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83923" y="3060634"/>
            <a:ext cx="4007929" cy="5752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Call </a:t>
            </a:r>
            <a:r>
              <a:rPr lang="en-US" sz="1200" dirty="0" err="1" smtClean="0">
                <a:solidFill>
                  <a:schemeClr val="tx1"/>
                </a:solidFill>
              </a:rPr>
              <a:t>xf_adsp_get_param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</a:rPr>
              <a:t>Handle ID, Command </a:t>
            </a:r>
            <a:r>
              <a:rPr lang="en-US" sz="1200" b="1" dirty="0" err="1" smtClean="0">
                <a:solidFill>
                  <a:schemeClr val="tx1"/>
                </a:solidFill>
              </a:rPr>
              <a:t>idx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&amp;</a:t>
            </a:r>
            <a:r>
              <a:rPr lang="en-US" sz="1200" dirty="0">
                <a:solidFill>
                  <a:schemeClr val="accent5"/>
                </a:solidFill>
              </a:rPr>
              <a:t>volume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To get volume value from ADSP =&gt; </a:t>
            </a:r>
            <a:r>
              <a:rPr lang="en-US" sz="1200" dirty="0" smtClean="0">
                <a:solidFill>
                  <a:schemeClr val="accent5"/>
                </a:solidFill>
              </a:rPr>
              <a:t>volume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07567" y="4496626"/>
            <a:ext cx="5760640" cy="765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Process value </a:t>
            </a:r>
            <a:r>
              <a:rPr lang="en-US" sz="1200" dirty="0" smtClean="0">
                <a:solidFill>
                  <a:schemeClr val="accent5"/>
                </a:solidFill>
              </a:rPr>
              <a:t>volume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if(</a:t>
            </a:r>
            <a:r>
              <a:rPr lang="en-US" sz="1200" dirty="0">
                <a:solidFill>
                  <a:schemeClr val="accent5"/>
                </a:solidFill>
              </a:rPr>
              <a:t>volume</a:t>
            </a:r>
            <a:r>
              <a:rPr lang="en-US" sz="1200" dirty="0">
                <a:solidFill>
                  <a:schemeClr val="tx1"/>
                </a:solidFill>
              </a:rPr>
              <a:t> == 0xffffffff</a:t>
            </a:r>
            <a:r>
              <a:rPr lang="en-US" sz="1200" dirty="0" smtClean="0">
                <a:solidFill>
                  <a:schemeClr val="tx1"/>
                </a:solidFill>
              </a:rPr>
              <a:t>) {… </a:t>
            </a:r>
            <a:r>
              <a:rPr lang="en-US" sz="1200" dirty="0" err="1">
                <a:solidFill>
                  <a:schemeClr val="tx1"/>
                </a:solidFill>
              </a:rPr>
              <a:t>ucontrol</a:t>
            </a:r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smtClean="0">
                <a:solidFill>
                  <a:schemeClr val="tx1"/>
                </a:solidFill>
              </a:rPr>
              <a:t>value.integer.value[0] </a:t>
            </a:r>
            <a:r>
              <a:rPr lang="en-US" sz="1200" dirty="0">
                <a:solidFill>
                  <a:schemeClr val="tx1"/>
                </a:solidFill>
              </a:rPr>
              <a:t>= -</a:t>
            </a:r>
            <a:r>
              <a:rPr lang="en-US" sz="1200" dirty="0" smtClean="0">
                <a:solidFill>
                  <a:schemeClr val="tx1"/>
                </a:solidFill>
              </a:rPr>
              <a:t>1 </a:t>
            </a:r>
            <a:r>
              <a:rPr lang="en-US" sz="1200" smtClean="0">
                <a:solidFill>
                  <a:schemeClr val="tx1"/>
                </a:solidFill>
              </a:rPr>
              <a:t>…} 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else { …</a:t>
            </a:r>
            <a:r>
              <a:rPr lang="en-US" sz="1200" dirty="0" err="1" smtClean="0">
                <a:solidFill>
                  <a:schemeClr val="tx1"/>
                </a:solidFill>
              </a:rPr>
              <a:t>ucontrol</a:t>
            </a:r>
            <a:r>
              <a:rPr lang="en-US" sz="1200" dirty="0" smtClean="0">
                <a:solidFill>
                  <a:schemeClr val="tx1"/>
                </a:solidFill>
              </a:rPr>
              <a:t>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smtClean="0">
                <a:solidFill>
                  <a:schemeClr val="tx1"/>
                </a:solidFill>
              </a:rPr>
              <a:t>value.integer.value[0] </a:t>
            </a:r>
            <a:r>
              <a:rPr lang="en-US" sz="1200" dirty="0">
                <a:solidFill>
                  <a:schemeClr val="tx1"/>
                </a:solidFill>
              </a:rPr>
              <a:t>= (volume * 100) &gt;&gt; </a:t>
            </a:r>
            <a:r>
              <a:rPr lang="en-US" sz="1200" smtClean="0">
                <a:solidFill>
                  <a:schemeClr val="tx1"/>
                </a:solidFill>
              </a:rPr>
              <a:t>20…}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 flipH="1">
            <a:off x="5087887" y="3635906"/>
            <a:ext cx="1" cy="23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7151874" y="2484174"/>
            <a:ext cx="4344726" cy="86409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Is </a:t>
            </a:r>
            <a:r>
              <a:rPr lang="en-US" sz="1200" smtClean="0">
                <a:solidFill>
                  <a:srgbClr val="FF0000"/>
                </a:solidFill>
              </a:rPr>
              <a:t>Renderer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</a:t>
            </a:r>
            <a:r>
              <a:rPr lang="en-US" sz="1200" smtClean="0">
                <a:solidFill>
                  <a:srgbClr val="F967F2"/>
                </a:solidFill>
              </a:rPr>
              <a:t>Renderer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</a:t>
            </a:r>
            <a:r>
              <a:rPr lang="en-US" sz="1200" smtClean="0">
                <a:solidFill>
                  <a:srgbClr val="006666"/>
                </a:solidFill>
              </a:rPr>
              <a:t>Capture</a:t>
            </a:r>
            <a:r>
              <a:rPr lang="en-US" sz="1200" smtClean="0">
                <a:solidFill>
                  <a:schemeClr val="tx1"/>
                </a:solidFill>
              </a:rPr>
              <a:t> Plugin running?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2" idx="0"/>
          </p:cNvCxnSpPr>
          <p:nvPr/>
        </p:nvCxnSpPr>
        <p:spPr>
          <a:xfrm flipH="1">
            <a:off x="9324237" y="2313559"/>
            <a:ext cx="12123" cy="17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12224" y="3440086"/>
            <a:ext cx="4020187" cy="25091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Get information from control structure stored in ADSP ALSA driver. 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+ </a:t>
            </a:r>
            <a:r>
              <a:rPr lang="en-US" sz="1200" smtClean="0">
                <a:solidFill>
                  <a:srgbClr val="FF0000"/>
                </a:solidFill>
              </a:rPr>
              <a:t>Renderer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 smtClean="0">
                <a:solidFill>
                  <a:schemeClr val="tx1"/>
                </a:solidFill>
              </a:rPr>
              <a:t> case, ucontrol-</a:t>
            </a:r>
            <a:r>
              <a:rPr lang="en-US" sz="1200">
                <a:solidFill>
                  <a:schemeClr val="tx1"/>
                </a:solidFill>
              </a:rPr>
              <a:t>&gt;</a:t>
            </a:r>
            <a:r>
              <a:rPr lang="en-US" sz="1200" smtClean="0">
                <a:solidFill>
                  <a:schemeClr val="tx1"/>
                </a:solidFill>
              </a:rPr>
              <a:t>value.integer.value[0] </a:t>
            </a:r>
            <a:r>
              <a:rPr lang="en-US" sz="1200">
                <a:solidFill>
                  <a:schemeClr val="tx1"/>
                </a:solidFill>
              </a:rPr>
              <a:t>= (ctr_if-&gt;vol_rate[</a:t>
            </a:r>
            <a:r>
              <a:rPr lang="en-US" sz="1200" b="1">
                <a:solidFill>
                  <a:schemeClr val="tx1"/>
                </a:solidFill>
              </a:rPr>
              <a:t>direction</a:t>
            </a:r>
            <a:r>
              <a:rPr lang="en-US" sz="1200" smtClean="0">
                <a:solidFill>
                  <a:schemeClr val="tx1"/>
                </a:solidFill>
              </a:rPr>
              <a:t>][</a:t>
            </a:r>
            <a:r>
              <a:rPr lang="en-US" sz="1200" b="1" smtClean="0">
                <a:solidFill>
                  <a:schemeClr val="tx1"/>
                </a:solidFill>
              </a:rPr>
              <a:t>DAI index</a:t>
            </a:r>
            <a:r>
              <a:rPr lang="en-US" sz="1200" smtClean="0">
                <a:solidFill>
                  <a:schemeClr val="tx1"/>
                </a:solidFill>
              </a:rPr>
              <a:t>] </a:t>
            </a:r>
            <a:r>
              <a:rPr lang="en-US" sz="1200">
                <a:solidFill>
                  <a:schemeClr val="tx1"/>
                </a:solidFill>
              </a:rPr>
              <a:t>* 100) &gt;&gt; </a:t>
            </a:r>
            <a:r>
              <a:rPr lang="en-US" sz="1200" smtClean="0">
                <a:solidFill>
                  <a:schemeClr val="tx1"/>
                </a:solidFill>
              </a:rPr>
              <a:t>20.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+</a:t>
            </a:r>
            <a:r>
              <a:rPr lang="en-US" sz="1200" smtClean="0">
                <a:solidFill>
                  <a:srgbClr val="F967F2"/>
                </a:solidFill>
              </a:rPr>
              <a:t> TDM Renderer</a:t>
            </a:r>
            <a:r>
              <a:rPr lang="en-US" sz="1200" smtClean="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 smtClean="0">
                <a:solidFill>
                  <a:schemeClr val="tx1"/>
                </a:solidFill>
              </a:rPr>
              <a:t> case, </a:t>
            </a:r>
            <a:r>
              <a:rPr lang="en-US" sz="1200">
                <a:solidFill>
                  <a:schemeClr val="tx1"/>
                </a:solidFill>
              </a:rPr>
              <a:t>ucontrol-&gt;</a:t>
            </a:r>
            <a:r>
              <a:rPr lang="en-US" sz="1200" smtClean="0">
                <a:solidFill>
                  <a:schemeClr val="tx1"/>
                </a:solidFill>
              </a:rPr>
              <a:t>value.integer.value[0] </a:t>
            </a:r>
            <a:r>
              <a:rPr lang="en-US" sz="1200">
                <a:solidFill>
                  <a:schemeClr val="tx1"/>
                </a:solidFill>
              </a:rPr>
              <a:t>= (ctr_if-</a:t>
            </a:r>
            <a:r>
              <a:rPr lang="en-US" sz="1200" smtClean="0">
                <a:solidFill>
                  <a:schemeClr val="tx1"/>
                </a:solidFill>
              </a:rPr>
              <a:t>&gt;tdm_vol_rate[</a:t>
            </a:r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>
                <a:solidFill>
                  <a:schemeClr val="tx1"/>
                </a:solidFill>
              </a:rPr>
              <a:t>] * 100) &gt;&gt; 20</a:t>
            </a:r>
            <a:r>
              <a:rPr lang="en-US" sz="120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200" smtClean="0">
                <a:solidFill>
                  <a:srgbClr val="FF0000"/>
                </a:solidFill>
              </a:rPr>
              <a:t>[Note] </a:t>
            </a:r>
            <a:r>
              <a:rPr lang="en-US" sz="1200" smtClean="0">
                <a:solidFill>
                  <a:schemeClr val="tx1"/>
                </a:solidFill>
              </a:rPr>
              <a:t>The control structure contains volume value set by an audio app. When Renderer/Capture/TDM Renderer/TDM Capture plugin run after, it set volume with above volume value. 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7" idx="3"/>
            <a:endCxn id="14" idx="1"/>
          </p:cNvCxnSpPr>
          <p:nvPr/>
        </p:nvCxnSpPr>
        <p:spPr>
          <a:xfrm flipV="1">
            <a:off x="6147117" y="1539132"/>
            <a:ext cx="524947" cy="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969973" y="316308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No</a:t>
            </a:r>
            <a:endParaRPr lang="en-US" sz="1200"/>
          </a:p>
        </p:txBody>
      </p:sp>
      <p:sp>
        <p:nvSpPr>
          <p:cNvPr id="19" name="Rectangle 18"/>
          <p:cNvSpPr/>
          <p:nvPr/>
        </p:nvSpPr>
        <p:spPr>
          <a:xfrm>
            <a:off x="5660981" y="2683540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6767816" y="5864735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4" idx="2"/>
            <a:endCxn id="26" idx="1"/>
          </p:cNvCxnSpPr>
          <p:nvPr/>
        </p:nvCxnSpPr>
        <p:spPr>
          <a:xfrm rot="16200000" flipH="1">
            <a:off x="5538031" y="4811928"/>
            <a:ext cx="779641" cy="167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2"/>
          </p:cNvCxnSpPr>
          <p:nvPr/>
        </p:nvCxnSpPr>
        <p:spPr>
          <a:xfrm rot="5400000">
            <a:off x="8722894" y="4642288"/>
            <a:ext cx="92433" cy="2706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247922" y="3868784"/>
            <a:ext cx="1679930" cy="39516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error?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5400" y="4730673"/>
            <a:ext cx="1415642" cy="3521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Return -EINVAL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Elbow Connector 29"/>
          <p:cNvCxnSpPr>
            <a:stCxn id="27" idx="1"/>
            <a:endCxn id="31" idx="0"/>
          </p:cNvCxnSpPr>
          <p:nvPr/>
        </p:nvCxnSpPr>
        <p:spPr>
          <a:xfrm rot="10800000" flipV="1">
            <a:off x="1403222" y="4066365"/>
            <a:ext cx="2844701" cy="664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1" idx="2"/>
            <a:endCxn id="26" idx="1"/>
          </p:cNvCxnSpPr>
          <p:nvPr/>
        </p:nvCxnSpPr>
        <p:spPr>
          <a:xfrm rot="16200000" flipH="1">
            <a:off x="3606064" y="2879961"/>
            <a:ext cx="958909" cy="5364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4" idx="0"/>
          </p:cNvCxnSpPr>
          <p:nvPr/>
        </p:nvCxnSpPr>
        <p:spPr>
          <a:xfrm>
            <a:off x="5087887" y="4263945"/>
            <a:ext cx="0" cy="2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2" idx="1"/>
            <a:endCxn id="23" idx="0"/>
          </p:cNvCxnSpPr>
          <p:nvPr/>
        </p:nvCxnSpPr>
        <p:spPr>
          <a:xfrm rot="10800000" flipV="1">
            <a:off x="5087888" y="2916222"/>
            <a:ext cx="2063986" cy="144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2" idx="2"/>
            <a:endCxn id="25" idx="0"/>
          </p:cNvCxnSpPr>
          <p:nvPr/>
        </p:nvCxnSpPr>
        <p:spPr>
          <a:xfrm rot="16200000" flipH="1">
            <a:off x="9677369" y="2995137"/>
            <a:ext cx="91816" cy="798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458956" y="3790909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127638" y="421962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/>
              <a:t>No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6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97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800000"/>
            <a:ext cx="9000000" cy="69352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Volume Control:</a:t>
            </a:r>
          </a:p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snd_adsp_control_volume_put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1083"/>
              </p:ext>
            </p:extLst>
          </p:nvPr>
        </p:nvGraphicFramePr>
        <p:xfrm>
          <a:off x="2351584" y="2996952"/>
          <a:ext cx="5299511" cy="2690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2232248"/>
                <a:gridCol w="2131159"/>
              </a:tblGrid>
              <a:tr h="14519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snd_adsp_control_volume_put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Synopsis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PCM volume rate value in playback, capture, TDM playback, TDM capture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snd_adsp_control_volume_put(struct snd_kcontrol *kcontrol, struct snd_ctl_elem_value *ucontrol)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19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snd_kcontrol *kcontrol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control instance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  <a:tr h="290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struct snd_ctl_elem_value *ucontrol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Pointer to volume setting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  <a:tr h="29039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Hardware parameter is still not changed.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  <a:tr h="290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Hardware parameter is changed.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  <a:tr h="290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-EINVAL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Can’t set parameter to ADSP</a:t>
                      </a:r>
                      <a:r>
                        <a:rPr lang="en-US" sz="1100" smtClean="0"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volume TDM Capture/TDM Renderer at runtime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63" marR="610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98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95400" y="1124204"/>
            <a:ext cx="9000000" cy="2954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28600">
              <a:buFont typeface="Wingdings" panose="05000000000000000000" pitchFamily="2" charset="2"/>
              <a:buChar char="Ø"/>
            </a:pPr>
            <a:r>
              <a:rPr lang="en-US" smtClean="0"/>
              <a:t>snd_adsp_control_volume_put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09010" y="824885"/>
            <a:ext cx="1872208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Indentify control type(</a:t>
            </a:r>
            <a:r>
              <a:rPr lang="en-US" sz="1200">
                <a:solidFill>
                  <a:srgbClr val="FF0000"/>
                </a:solidFill>
              </a:rPr>
              <a:t>playback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capture/</a:t>
            </a:r>
            <a:r>
              <a:rPr lang="en-US" sz="1200">
                <a:solidFill>
                  <a:srgbClr val="F967F2"/>
                </a:solidFill>
              </a:rPr>
              <a:t>TDM playback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</a:t>
            </a:r>
            <a:r>
              <a:rPr lang="en-US" sz="1200" smtClean="0">
                <a:solidFill>
                  <a:srgbClr val="006666"/>
                </a:solidFill>
              </a:rPr>
              <a:t>capture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1078" y="235304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>
            <a:off x="5045114" y="589261"/>
            <a:ext cx="0" cy="23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329762" y="332656"/>
            <a:ext cx="5644028" cy="1692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Handle state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>
                <a:solidFill>
                  <a:srgbClr val="FF0000"/>
                </a:solidFill>
              </a:rPr>
              <a:t>renderer state</a:t>
            </a:r>
            <a:r>
              <a:rPr lang="en-US" sz="1200">
                <a:solidFill>
                  <a:schemeClr val="tx1"/>
                </a:solidFill>
              </a:rPr>
              <a:t>/ 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 state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 state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 </a:t>
            </a:r>
            <a:r>
              <a:rPr lang="en-US" sz="1200" smtClean="0">
                <a:solidFill>
                  <a:srgbClr val="006666"/>
                </a:solidFill>
              </a:rPr>
              <a:t>state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Command idx </a:t>
            </a:r>
            <a:r>
              <a:rPr lang="en-US" sz="1200" smtClean="0">
                <a:solidFill>
                  <a:schemeClr val="tx1"/>
                </a:solidFill>
              </a:rPr>
              <a:t>= volume setting subcommand for </a:t>
            </a:r>
            <a:r>
              <a:rPr lang="en-US" sz="1200">
                <a:solidFill>
                  <a:srgbClr val="FF0000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</a:t>
            </a:r>
            <a:r>
              <a:rPr lang="en-US" sz="1200" smtClean="0">
                <a:solidFill>
                  <a:srgbClr val="006666"/>
                </a:solidFill>
              </a:rPr>
              <a:t>capture</a:t>
            </a:r>
          </a:p>
          <a:p>
            <a:r>
              <a:rPr lang="en-US" sz="1200" b="1">
                <a:solidFill>
                  <a:schemeClr val="tx1"/>
                </a:solidFill>
              </a:rPr>
              <a:t>DAI index</a:t>
            </a:r>
            <a:r>
              <a:rPr lang="en-US" sz="1200">
                <a:solidFill>
                  <a:schemeClr val="tx1"/>
                </a:solidFill>
              </a:rPr>
              <a:t> is RDR_DAI_IDXn (n = 0, 1, 2, 3)/</a:t>
            </a:r>
            <a:r>
              <a:rPr lang="en-US" sz="1200" smtClean="0">
                <a:solidFill>
                  <a:schemeClr val="tx1"/>
                </a:solidFill>
              </a:rPr>
              <a:t>TDM_DAI_IDX (</a:t>
            </a:r>
            <a:r>
              <a:rPr lang="en-US" sz="1200">
                <a:solidFill>
                  <a:schemeClr val="tx1"/>
                </a:solidFill>
              </a:rPr>
              <a:t>got from kcontrol-&gt;id.index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b="1">
                <a:solidFill>
                  <a:schemeClr val="tx1"/>
                </a:solidFill>
              </a:rPr>
              <a:t>direction</a:t>
            </a:r>
            <a:r>
              <a:rPr lang="en-US" sz="1200">
                <a:solidFill>
                  <a:schemeClr val="tx1"/>
                </a:solidFill>
              </a:rPr>
              <a:t> = DIRECT_PLAYBACK/DIRECT_RECORD 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Handle ID </a:t>
            </a:r>
            <a:r>
              <a:rPr lang="en-US" sz="1200" smtClean="0">
                <a:solidFill>
                  <a:schemeClr val="tx1"/>
                </a:solidFill>
              </a:rPr>
              <a:t>=</a:t>
            </a:r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>
                <a:solidFill>
                  <a:srgbClr val="FF0000"/>
                </a:solidFill>
              </a:rPr>
              <a:t>Renderer ID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 /Capture ID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 ID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smtClean="0">
                <a:solidFill>
                  <a:schemeClr val="accent5"/>
                </a:solidFill>
              </a:rPr>
              <a:t>volume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chemeClr val="tx1"/>
                </a:solidFill>
              </a:rPr>
              <a:t>(</a:t>
            </a:r>
            <a:r>
              <a:rPr lang="en-US" sz="1200">
                <a:solidFill>
                  <a:schemeClr val="tx1"/>
                </a:solidFill>
              </a:rPr>
              <a:t>ucontrol-&gt;value.integer.value[0] * (1 &lt;&lt; 20))/100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703396" y="3165392"/>
            <a:ext cx="4824536" cy="4253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Call </a:t>
            </a:r>
            <a:r>
              <a:rPr lang="en-US" sz="1200" dirty="0" err="1" smtClean="0">
                <a:solidFill>
                  <a:schemeClr val="tx1"/>
                </a:solidFill>
              </a:rPr>
              <a:t>xf_adsp_set_param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</a:rPr>
              <a:t>Handle ID, Command </a:t>
            </a:r>
            <a:r>
              <a:rPr lang="en-US" sz="1200" b="1" dirty="0" err="1" smtClean="0">
                <a:solidFill>
                  <a:schemeClr val="tx1"/>
                </a:solidFill>
              </a:rPr>
              <a:t>idx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accent5"/>
                </a:solidFill>
              </a:rPr>
              <a:t>volume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To set </a:t>
            </a:r>
            <a:r>
              <a:rPr lang="en-US" sz="1200" dirty="0">
                <a:solidFill>
                  <a:schemeClr val="accent5"/>
                </a:solidFill>
              </a:rPr>
              <a:t>volume </a:t>
            </a:r>
            <a:r>
              <a:rPr lang="en-US" sz="1200" dirty="0" smtClean="0">
                <a:solidFill>
                  <a:schemeClr val="tx1"/>
                </a:solidFill>
              </a:rPr>
              <a:t>value for ADSP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03396" y="4353101"/>
            <a:ext cx="4824536" cy="89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>
                <a:solidFill>
                  <a:schemeClr val="tx1"/>
                </a:solidFill>
              </a:rPr>
              <a:t>Call </a:t>
            </a:r>
            <a:r>
              <a:rPr lang="en-US" sz="1200" smtClean="0">
                <a:solidFill>
                  <a:schemeClr val="tx1"/>
                </a:solidFill>
              </a:rPr>
              <a:t>xf_adsp_get_param(</a:t>
            </a:r>
            <a:r>
              <a:rPr lang="en-US" sz="1200" b="1" smtClean="0">
                <a:solidFill>
                  <a:schemeClr val="tx1"/>
                </a:solidFill>
              </a:rPr>
              <a:t>Handle </a:t>
            </a:r>
            <a:r>
              <a:rPr lang="en-US" sz="1200" b="1">
                <a:solidFill>
                  <a:schemeClr val="tx1"/>
                </a:solidFill>
              </a:rPr>
              <a:t>ID, Command idx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smtClean="0">
                <a:solidFill>
                  <a:schemeClr val="tx1"/>
                </a:solidFill>
              </a:rPr>
              <a:t>&amp;</a:t>
            </a:r>
            <a:r>
              <a:rPr lang="en-US" sz="1200" smtClean="0">
                <a:solidFill>
                  <a:schemeClr val="accent5"/>
                </a:solidFill>
              </a:rPr>
              <a:t>volume_get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Compare </a:t>
            </a:r>
            <a:r>
              <a:rPr lang="en-US" sz="1200" smtClean="0">
                <a:solidFill>
                  <a:schemeClr val="accent5"/>
                </a:solidFill>
              </a:rPr>
              <a:t>volume </a:t>
            </a:r>
            <a:r>
              <a:rPr lang="en-US" sz="1200" smtClean="0">
                <a:solidFill>
                  <a:schemeClr val="tx1"/>
                </a:solidFill>
              </a:rPr>
              <a:t>and</a:t>
            </a:r>
            <a:r>
              <a:rPr lang="en-US" sz="1200" smtClean="0">
                <a:solidFill>
                  <a:schemeClr val="accent5"/>
                </a:solidFill>
              </a:rPr>
              <a:t> volume get.</a:t>
            </a:r>
          </a:p>
          <a:p>
            <a:r>
              <a:rPr lang="en-US" sz="1200">
                <a:solidFill>
                  <a:schemeClr val="accent5"/>
                </a:solidFill>
              </a:rPr>
              <a:t>v</a:t>
            </a:r>
            <a:r>
              <a:rPr lang="en-US" sz="1200" smtClean="0">
                <a:solidFill>
                  <a:schemeClr val="accent5"/>
                </a:solidFill>
              </a:rPr>
              <a:t>olume != volume_get </a:t>
            </a:r>
            <a:r>
              <a:rPr lang="en-US" sz="1200" smtClean="0">
                <a:solidFill>
                  <a:schemeClr val="tx1"/>
                </a:solidFill>
              </a:rPr>
              <a:t>return 0(means not change)</a:t>
            </a:r>
          </a:p>
          <a:p>
            <a:r>
              <a:rPr lang="en-US" sz="1200">
                <a:solidFill>
                  <a:schemeClr val="accent5"/>
                </a:solidFill>
              </a:rPr>
              <a:t>v</a:t>
            </a:r>
            <a:r>
              <a:rPr lang="en-US" sz="1200" smtClean="0">
                <a:solidFill>
                  <a:schemeClr val="accent5"/>
                </a:solidFill>
              </a:rPr>
              <a:t>olume == volume_get </a:t>
            </a:r>
            <a:r>
              <a:rPr lang="en-US" sz="1200" smtClean="0">
                <a:solidFill>
                  <a:schemeClr val="tx1"/>
                </a:solidFill>
              </a:rPr>
              <a:t>return 1(means change)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2"/>
            <a:endCxn id="34" idx="0"/>
          </p:cNvCxnSpPr>
          <p:nvPr/>
        </p:nvCxnSpPr>
        <p:spPr>
          <a:xfrm>
            <a:off x="5115664" y="3590695"/>
            <a:ext cx="0" cy="18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7680176" y="2130784"/>
            <a:ext cx="3888432" cy="86409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Is </a:t>
            </a:r>
            <a:r>
              <a:rPr lang="en-US" sz="1200">
                <a:solidFill>
                  <a:srgbClr val="FF0000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F967F2"/>
                </a:solidFill>
              </a:rPr>
              <a:t>TDM 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>
                <a:solidFill>
                  <a:schemeClr val="tx1"/>
                </a:solidFill>
              </a:rPr>
              <a:t> Plugin running?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680177" y="3624614"/>
            <a:ext cx="4464496" cy="17486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Store volume value into the control structure. </a:t>
            </a:r>
          </a:p>
          <a:p>
            <a:r>
              <a:rPr lang="en-US" sz="1200">
                <a:solidFill>
                  <a:schemeClr val="tx1"/>
                </a:solidFill>
              </a:rPr>
              <a:t>+ </a:t>
            </a:r>
            <a:r>
              <a:rPr lang="en-US" sz="1200">
                <a:solidFill>
                  <a:srgbClr val="FF0000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Capture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case: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       ctr_if-</a:t>
            </a:r>
            <a:r>
              <a:rPr lang="en-US" sz="1200">
                <a:solidFill>
                  <a:schemeClr val="tx1"/>
                </a:solidFill>
              </a:rPr>
              <a:t>&gt;vol_rate[</a:t>
            </a:r>
            <a:r>
              <a:rPr lang="en-US" sz="1200" b="1">
                <a:solidFill>
                  <a:schemeClr val="tx1"/>
                </a:solidFill>
              </a:rPr>
              <a:t>direction</a:t>
            </a:r>
            <a:r>
              <a:rPr lang="en-US" sz="1200" smtClean="0">
                <a:solidFill>
                  <a:schemeClr val="tx1"/>
                </a:solidFill>
              </a:rPr>
              <a:t>][</a:t>
            </a:r>
            <a:r>
              <a:rPr lang="en-US" sz="1200" b="1" smtClean="0">
                <a:solidFill>
                  <a:schemeClr val="tx1"/>
                </a:solidFill>
              </a:rPr>
              <a:t>DAI index</a:t>
            </a:r>
            <a:r>
              <a:rPr lang="en-US" sz="1200" smtClean="0">
                <a:solidFill>
                  <a:schemeClr val="tx1"/>
                </a:solidFill>
              </a:rPr>
              <a:t>]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>
                <a:solidFill>
                  <a:schemeClr val="accent5"/>
                </a:solidFill>
              </a:rPr>
              <a:t>volume </a:t>
            </a:r>
            <a:r>
              <a:rPr lang="en-US" sz="1200">
                <a:solidFill>
                  <a:schemeClr val="tx1"/>
                </a:solidFill>
              </a:rPr>
              <a:t>and return 1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+</a:t>
            </a:r>
            <a:r>
              <a:rPr lang="en-US" sz="1200" smtClean="0">
                <a:solidFill>
                  <a:srgbClr val="F967F2"/>
                </a:solidFill>
              </a:rPr>
              <a:t> </a:t>
            </a:r>
            <a:r>
              <a:rPr lang="en-US" sz="1200">
                <a:solidFill>
                  <a:srgbClr val="F967F2"/>
                </a:solidFill>
              </a:rPr>
              <a:t>TDM 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case: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       </a:t>
            </a:r>
            <a:r>
              <a:rPr lang="en-US" sz="1200">
                <a:solidFill>
                  <a:schemeClr val="tx1"/>
                </a:solidFill>
              </a:rPr>
              <a:t>ctr_if-</a:t>
            </a:r>
            <a:r>
              <a:rPr lang="en-US" sz="1200" smtClean="0">
                <a:solidFill>
                  <a:schemeClr val="tx1"/>
                </a:solidFill>
              </a:rPr>
              <a:t>&gt;tdm_vol_rate[</a:t>
            </a:r>
            <a:r>
              <a:rPr lang="en-US" sz="1200" b="1" smtClean="0">
                <a:solidFill>
                  <a:schemeClr val="tx1"/>
                </a:solidFill>
              </a:rPr>
              <a:t>direction</a:t>
            </a:r>
            <a:r>
              <a:rPr lang="en-US" sz="1200">
                <a:solidFill>
                  <a:schemeClr val="tx1"/>
                </a:solidFill>
              </a:rPr>
              <a:t>] = </a:t>
            </a:r>
            <a:r>
              <a:rPr lang="en-US" sz="1200">
                <a:solidFill>
                  <a:schemeClr val="accent5"/>
                </a:solidFill>
              </a:rPr>
              <a:t>volume </a:t>
            </a:r>
            <a:r>
              <a:rPr lang="en-US" sz="1200">
                <a:solidFill>
                  <a:schemeClr val="tx1"/>
                </a:solidFill>
              </a:rPr>
              <a:t>and return </a:t>
            </a:r>
            <a:r>
              <a:rPr lang="en-US" sz="1200" smtClean="0">
                <a:solidFill>
                  <a:schemeClr val="tx1"/>
                </a:solidFill>
              </a:rPr>
              <a:t>1</a:t>
            </a:r>
          </a:p>
          <a:p>
            <a:r>
              <a:rPr lang="en-US" sz="1200" smtClean="0">
                <a:solidFill>
                  <a:srgbClr val="FF0000"/>
                </a:solidFill>
              </a:rPr>
              <a:t>[</a:t>
            </a:r>
            <a:r>
              <a:rPr lang="en-US" sz="1200" dirty="0" smtClean="0">
                <a:solidFill>
                  <a:srgbClr val="FF0000"/>
                </a:solidFill>
              </a:rPr>
              <a:t>Note]</a:t>
            </a:r>
            <a:r>
              <a:rPr lang="en-US" sz="1200" dirty="0" smtClean="0">
                <a:solidFill>
                  <a:schemeClr val="accent5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When Renderer/Capture/TDM Renderer/TDM Capture </a:t>
            </a:r>
            <a:r>
              <a:rPr lang="en-US" sz="1200" dirty="0" smtClean="0">
                <a:solidFill>
                  <a:schemeClr val="tx1"/>
                </a:solidFill>
              </a:rPr>
              <a:t>plugin run after, it will set volume with value stored in the control structure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2" idx="1"/>
            <a:endCxn id="62" idx="3"/>
          </p:cNvCxnSpPr>
          <p:nvPr/>
        </p:nvCxnSpPr>
        <p:spPr>
          <a:xfrm flipH="1">
            <a:off x="6535091" y="2562832"/>
            <a:ext cx="1145085" cy="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627065" y="3078128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032104" y="2254247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7962719" y="5888828"/>
            <a:ext cx="648072" cy="353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25" idx="2"/>
            <a:endCxn id="29" idx="3"/>
          </p:cNvCxnSpPr>
          <p:nvPr/>
        </p:nvCxnSpPr>
        <p:spPr>
          <a:xfrm rot="5400000">
            <a:off x="8915313" y="5068694"/>
            <a:ext cx="692591" cy="1301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29346" y="5878577"/>
            <a:ext cx="1415642" cy="3521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Return -EINVAL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4275699" y="3774991"/>
            <a:ext cx="1679930" cy="42173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error?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  <a:endCxn id="24" idx="0"/>
          </p:cNvCxnSpPr>
          <p:nvPr/>
        </p:nvCxnSpPr>
        <p:spPr>
          <a:xfrm>
            <a:off x="5115664" y="4196725"/>
            <a:ext cx="0" cy="15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/>
          <p:cNvSpPr/>
          <p:nvPr/>
        </p:nvSpPr>
        <p:spPr>
          <a:xfrm>
            <a:off x="4276495" y="5408704"/>
            <a:ext cx="1679930" cy="395161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error?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4" idx="2"/>
            <a:endCxn id="42" idx="0"/>
          </p:cNvCxnSpPr>
          <p:nvPr/>
        </p:nvCxnSpPr>
        <p:spPr>
          <a:xfrm>
            <a:off x="5115664" y="5252328"/>
            <a:ext cx="796" cy="15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2" idx="2"/>
            <a:endCxn id="29" idx="1"/>
          </p:cNvCxnSpPr>
          <p:nvPr/>
        </p:nvCxnSpPr>
        <p:spPr>
          <a:xfrm rot="16200000" flipH="1">
            <a:off x="6408618" y="4511706"/>
            <a:ext cx="261942" cy="2846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  <a:endCxn id="29" idx="1"/>
          </p:cNvCxnSpPr>
          <p:nvPr/>
        </p:nvCxnSpPr>
        <p:spPr>
          <a:xfrm>
            <a:off x="2544988" y="6054643"/>
            <a:ext cx="5417731" cy="1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2" idx="1"/>
            <a:endCxn id="26" idx="0"/>
          </p:cNvCxnSpPr>
          <p:nvPr/>
        </p:nvCxnSpPr>
        <p:spPr>
          <a:xfrm rot="10800000" flipV="1">
            <a:off x="1837168" y="2569157"/>
            <a:ext cx="1859069" cy="3309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2" idx="1"/>
            <a:endCxn id="26" idx="0"/>
          </p:cNvCxnSpPr>
          <p:nvPr/>
        </p:nvCxnSpPr>
        <p:spPr>
          <a:xfrm rot="10800000" flipV="1">
            <a:off x="1837167" y="5606285"/>
            <a:ext cx="2439328" cy="272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92002" y="3693270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5184270" y="4094370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673954" y="5290807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5152776" y="5771570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58" name="Elbow Connector 57"/>
          <p:cNvCxnSpPr>
            <a:stCxn id="12" idx="2"/>
            <a:endCxn id="25" idx="0"/>
          </p:cNvCxnSpPr>
          <p:nvPr/>
        </p:nvCxnSpPr>
        <p:spPr>
          <a:xfrm rot="16200000" flipH="1">
            <a:off x="9453541" y="3165730"/>
            <a:ext cx="629734" cy="288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2"/>
            <a:endCxn id="12" idx="0"/>
          </p:cNvCxnSpPr>
          <p:nvPr/>
        </p:nvCxnSpPr>
        <p:spPr>
          <a:xfrm rot="16200000" flipH="1">
            <a:off x="9335444" y="1841835"/>
            <a:ext cx="105281" cy="47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4" idx="1"/>
            <a:endCxn id="26" idx="0"/>
          </p:cNvCxnSpPr>
          <p:nvPr/>
        </p:nvCxnSpPr>
        <p:spPr>
          <a:xfrm rot="10800000" flipV="1">
            <a:off x="1837167" y="3985857"/>
            <a:ext cx="2438532" cy="1892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3696236" y="2208345"/>
            <a:ext cx="2838855" cy="72162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is it </a:t>
            </a:r>
            <a:r>
              <a:rPr lang="en-US" sz="1200" smtClean="0">
                <a:solidFill>
                  <a:srgbClr val="F967F2"/>
                </a:solidFill>
              </a:rPr>
              <a:t>TDM </a:t>
            </a:r>
            <a:r>
              <a:rPr lang="en-US" sz="1200">
                <a:solidFill>
                  <a:srgbClr val="F967F2"/>
                </a:solidFill>
              </a:rPr>
              <a:t>Renderer</a:t>
            </a:r>
            <a:r>
              <a:rPr lang="en-US" sz="1200">
                <a:solidFill>
                  <a:schemeClr val="tx1"/>
                </a:solidFill>
              </a:rPr>
              <a:t>/</a:t>
            </a:r>
            <a:r>
              <a:rPr lang="en-US" sz="1200">
                <a:solidFill>
                  <a:srgbClr val="006666"/>
                </a:solidFill>
              </a:rPr>
              <a:t>TDM Capture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2"/>
            <a:endCxn id="23" idx="0"/>
          </p:cNvCxnSpPr>
          <p:nvPr/>
        </p:nvCxnSpPr>
        <p:spPr>
          <a:xfrm>
            <a:off x="5115664" y="2929969"/>
            <a:ext cx="0" cy="23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154672" y="2272918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5146485" y="2915600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" idx="3"/>
            <a:endCxn id="14" idx="1"/>
          </p:cNvCxnSpPr>
          <p:nvPr/>
        </p:nvCxnSpPr>
        <p:spPr>
          <a:xfrm flipV="1">
            <a:off x="5981218" y="1179080"/>
            <a:ext cx="348544" cy="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INTERFACE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16600" cy="5367623"/>
          </a:xfrm>
        </p:spPr>
        <p:txBody>
          <a:bodyPr/>
          <a:lstStyle/>
          <a:p>
            <a:pPr marL="571500" indent="-285750">
              <a:buFont typeface="Wingdings" panose="05000000000000000000" pitchFamily="2" charset="2"/>
              <a:buChar char="v"/>
            </a:pPr>
            <a:r>
              <a:rPr lang="en-US" smtClean="0"/>
              <a:t>Sample Rate Converter </a:t>
            </a:r>
            <a:r>
              <a:rPr lang="en-US"/>
              <a:t>Control</a:t>
            </a:r>
            <a:r>
              <a:rPr lang="en-US" smtClean="0"/>
              <a:t>:</a:t>
            </a:r>
          </a:p>
          <a:p>
            <a:pPr marL="285750"/>
            <a:r>
              <a:rPr lang="en-US" smtClean="0"/>
              <a:t>struct </a:t>
            </a:r>
            <a:r>
              <a:rPr lang="en-US"/>
              <a:t>snd_kcontrol_new </a:t>
            </a:r>
            <a:r>
              <a:rPr lang="en-US" smtClean="0"/>
              <a:t>snd_adsp_playback_sample_rate_out_control[MAX_DAI_IDX </a:t>
            </a:r>
            <a:r>
              <a:rPr lang="en-US"/>
              <a:t>– 1]. n-th element is assigned as below (n = 0, 1, 2, 3):</a:t>
            </a:r>
          </a:p>
          <a:p>
            <a:pPr marL="285750"/>
            <a:r>
              <a:rPr lang="en-US" smtClean="0"/>
              <a:t>snd_adsp_playback_sample_rate_out_control[n</a:t>
            </a:r>
            <a:r>
              <a:rPr lang="en-US"/>
              <a:t>] =</a:t>
            </a:r>
          </a:p>
          <a:p>
            <a:pPr marL="285750"/>
            <a:r>
              <a:rPr lang="en-US"/>
              <a:t>{</a:t>
            </a:r>
          </a:p>
          <a:p>
            <a:pPr marL="285750"/>
            <a:r>
              <a:rPr lang="en-US"/>
              <a:t>        .iface = SNDRV_CTL_ELEM_IFACE_MIXER,</a:t>
            </a:r>
          </a:p>
          <a:p>
            <a:pPr marL="285750"/>
            <a:r>
              <a:rPr lang="en-US"/>
              <a:t>        .index = RDR_DAI_IDXn,</a:t>
            </a:r>
          </a:p>
          <a:p>
            <a:pPr marL="285750"/>
            <a:r>
              <a:rPr lang="en-US"/>
              <a:t>        .name = “</a:t>
            </a:r>
            <a:r>
              <a:rPr lang="en-US" smtClean="0"/>
              <a:t>PlaybackOutRate”,</a:t>
            </a:r>
            <a:endParaRPr lang="en-US"/>
          </a:p>
          <a:p>
            <a:pPr marL="285750"/>
            <a:r>
              <a:rPr lang="en-US"/>
              <a:t>        .info = </a:t>
            </a:r>
            <a:r>
              <a:rPr lang="en-US" smtClean="0"/>
              <a:t>&amp;snd_adsp_control_sample_rate_info,</a:t>
            </a:r>
            <a:endParaRPr lang="en-US"/>
          </a:p>
          <a:p>
            <a:pPr marL="285750"/>
            <a:r>
              <a:rPr lang="en-US"/>
              <a:t>        .get = </a:t>
            </a:r>
            <a:r>
              <a:rPr lang="en-US" smtClean="0"/>
              <a:t>&amp;snd_adsp_control_sample_rate_get,</a:t>
            </a:r>
            <a:endParaRPr lang="en-US"/>
          </a:p>
          <a:p>
            <a:pPr marL="285750"/>
            <a:r>
              <a:rPr lang="en-US"/>
              <a:t>        .put = </a:t>
            </a:r>
            <a:r>
              <a:rPr lang="en-US" smtClean="0"/>
              <a:t>&amp;snd_adsp_control_sample_rate_put</a:t>
            </a:r>
            <a:endParaRPr lang="en-US"/>
          </a:p>
          <a:p>
            <a:pPr marL="285750"/>
            <a:r>
              <a:rPr lang="en-US"/>
              <a:t>}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  <a:p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672064" y="4794916"/>
            <a:ext cx="542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[Note]: struct snd_kcontrol_new is referred to </a:t>
            </a:r>
            <a:r>
              <a:rPr lang="en-US" sz="1400">
                <a:hlinkClick r:id="rId2"/>
              </a:rPr>
              <a:t>https://</a:t>
            </a:r>
            <a:r>
              <a:rPr lang="en-US" sz="1400" smtClean="0">
                <a:hlinkClick r:id="rId2"/>
              </a:rPr>
              <a:t>elixir.bootlin.com/linux/v4.0/source/include/sound/control.h#L44</a:t>
            </a:r>
            <a:endParaRPr lang="en-US" sz="1400" smtClean="0"/>
          </a:p>
          <a:p>
            <a:r>
              <a:rPr lang="en-US" sz="1400" smtClean="0"/>
              <a:t>SNDRV_CTL_ELEM_IFACE_MIXER </a:t>
            </a:r>
            <a:r>
              <a:rPr lang="en-US" sz="1400"/>
              <a:t>is refered to </a:t>
            </a:r>
            <a:r>
              <a:rPr lang="en-US" sz="140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elixir.bootlin.com/linux/latest/source/include/uapi/sound/asound.h#L851</a:t>
            </a:r>
            <a:endParaRPr lang="en-US" sz="1400" smtClean="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190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15116</TotalTime>
  <Words>13227</Words>
  <Application>Microsoft Office PowerPoint</Application>
  <PresentationFormat>Widescreen</PresentationFormat>
  <Paragraphs>3074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138</vt:i4>
      </vt:variant>
    </vt:vector>
  </HeadingPairs>
  <TitlesOfParts>
    <vt:vector size="153" baseType="lpstr">
      <vt:lpstr>MS Gothic</vt:lpstr>
      <vt:lpstr>ＭＳ Ｐゴシック</vt:lpstr>
      <vt:lpstr>Arial</vt:lpstr>
      <vt:lpstr>Arial (Body)</vt:lpstr>
      <vt:lpstr>Arial Narrow</vt:lpstr>
      <vt:lpstr>Calibri</vt:lpstr>
      <vt:lpstr>Cambria Math</vt:lpstr>
      <vt:lpstr>メイリオ</vt:lpstr>
      <vt:lpstr>MS Mincho</vt:lpstr>
      <vt:lpstr>Symbol</vt:lpstr>
      <vt:lpstr>Times New Roman</vt:lpstr>
      <vt:lpstr>Verdana</vt:lpstr>
      <vt:lpstr>Wingdings</vt:lpstr>
      <vt:lpstr>151229_Renesas_Templates_16_9_EN</vt:lpstr>
      <vt:lpstr>1_151229_Renesas_Templates_16_9_EN</vt:lpstr>
      <vt:lpstr>PowerPoint Presentation</vt:lpstr>
      <vt:lpstr>PowerPoint Presentation</vt:lpstr>
      <vt:lpstr>Agenda</vt:lpstr>
      <vt:lpstr>Agenda</vt:lpstr>
      <vt:lpstr>OVERVIEW</vt:lpstr>
      <vt:lpstr>TERMINOLOGY</vt:lpstr>
      <vt:lpstr>Macros</vt:lpstr>
      <vt:lpstr>Macros</vt:lpstr>
      <vt:lpstr>Macros</vt:lpstr>
      <vt:lpstr>Macros</vt:lpstr>
      <vt:lpstr>EXTERNAL FUNCTIONS</vt:lpstr>
      <vt:lpstr>EXTERNAL FUNCTIONS</vt:lpstr>
      <vt:lpstr>EXTERNAL FUNCTIONS</vt:lpstr>
      <vt:lpstr>EXTERNAL FUNCTIONS</vt:lpstr>
      <vt:lpstr>EXTERNAL FUNCTIONS</vt:lpstr>
      <vt:lpstr>EXTERNAL FUNCTIONS</vt:lpstr>
      <vt:lpstr>EXTERNAL FUNCTIONS</vt:lpstr>
      <vt:lpstr>EXTERNAL FUNCTIONS</vt:lpstr>
      <vt:lpstr>CALLBACKs</vt:lpstr>
      <vt:lpstr>CALLBACKs</vt:lpstr>
      <vt:lpstr>CALLBACKs</vt:lpstr>
      <vt:lpstr>CALLBACKs</vt:lpstr>
      <vt:lpstr>platform interface</vt:lpstr>
      <vt:lpstr>platform interface</vt:lpstr>
      <vt:lpstr>platform interface</vt:lpstr>
      <vt:lpstr>platform interface</vt:lpstr>
      <vt:lpstr>platform driver</vt:lpstr>
      <vt:lpstr>platform DRIVER</vt:lpstr>
      <vt:lpstr>platform driver</vt:lpstr>
      <vt:lpstr>platform DRIVER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INTERNAL FUNCTIONS</vt:lpstr>
      <vt:lpstr>PowerPoint Presentation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PCM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PowerPoint Presentation</vt:lpstr>
      <vt:lpstr>CONTROL INTERFACE</vt:lpstr>
      <vt:lpstr>PowerPoint Presentation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PowerPoint Presentation</vt:lpstr>
      <vt:lpstr>CONTROL INTERFACE</vt:lpstr>
      <vt:lpstr>PowerPoint Presentation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CONTROL INTERFACE</vt:lpstr>
      <vt:lpstr>PowerPoint Presentation</vt:lpstr>
      <vt:lpstr>CONTROL INTERFACE</vt:lpstr>
      <vt:lpstr>PowerPoint Presentation</vt:lpstr>
      <vt:lpstr>ERROR CODE</vt:lpstr>
      <vt:lpstr>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Vu Phan</cp:lastModifiedBy>
  <cp:revision>1870</cp:revision>
  <dcterms:created xsi:type="dcterms:W3CDTF">2015-08-18T12:30:57Z</dcterms:created>
  <dcterms:modified xsi:type="dcterms:W3CDTF">2018-10-31T06:12:23Z</dcterms:modified>
</cp:coreProperties>
</file>