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7" r:id="rId2"/>
    <p:sldMasterId id="2147483805" r:id="rId3"/>
    <p:sldMasterId id="2147483826" r:id="rId4"/>
  </p:sldMasterIdLst>
  <p:notesMasterIdLst>
    <p:notesMasterId r:id="rId83"/>
  </p:notesMasterIdLst>
  <p:sldIdLst>
    <p:sldId id="328" r:id="rId5"/>
    <p:sldId id="476" r:id="rId6"/>
    <p:sldId id="566" r:id="rId7"/>
    <p:sldId id="534" r:id="rId8"/>
    <p:sldId id="463" r:id="rId9"/>
    <p:sldId id="473" r:id="rId10"/>
    <p:sldId id="474" r:id="rId11"/>
    <p:sldId id="535" r:id="rId12"/>
    <p:sldId id="480" r:id="rId13"/>
    <p:sldId id="542" r:id="rId14"/>
    <p:sldId id="528" r:id="rId15"/>
    <p:sldId id="529" r:id="rId16"/>
    <p:sldId id="531" r:id="rId17"/>
    <p:sldId id="530" r:id="rId18"/>
    <p:sldId id="532" r:id="rId19"/>
    <p:sldId id="533" r:id="rId20"/>
    <p:sldId id="543" r:id="rId21"/>
    <p:sldId id="545" r:id="rId22"/>
    <p:sldId id="536" r:id="rId23"/>
    <p:sldId id="527" r:id="rId24"/>
    <p:sldId id="547" r:id="rId25"/>
    <p:sldId id="481" r:id="rId26"/>
    <p:sldId id="482" r:id="rId27"/>
    <p:sldId id="483" r:id="rId28"/>
    <p:sldId id="484" r:id="rId29"/>
    <p:sldId id="548" r:id="rId30"/>
    <p:sldId id="485" r:id="rId31"/>
    <p:sldId id="486" r:id="rId32"/>
    <p:sldId id="488" r:id="rId33"/>
    <p:sldId id="487" r:id="rId34"/>
    <p:sldId id="489" r:id="rId35"/>
    <p:sldId id="490" r:id="rId36"/>
    <p:sldId id="549" r:id="rId37"/>
    <p:sldId id="491" r:id="rId38"/>
    <p:sldId id="492" r:id="rId39"/>
    <p:sldId id="493" r:id="rId40"/>
    <p:sldId id="550" r:id="rId41"/>
    <p:sldId id="551" r:id="rId42"/>
    <p:sldId id="552" r:id="rId43"/>
    <p:sldId id="553" r:id="rId44"/>
    <p:sldId id="554" r:id="rId45"/>
    <p:sldId id="555" r:id="rId46"/>
    <p:sldId id="556" r:id="rId47"/>
    <p:sldId id="557" r:id="rId48"/>
    <p:sldId id="558" r:id="rId49"/>
    <p:sldId id="559" r:id="rId50"/>
    <p:sldId id="560" r:id="rId51"/>
    <p:sldId id="561" r:id="rId52"/>
    <p:sldId id="562" r:id="rId53"/>
    <p:sldId id="563" r:id="rId54"/>
    <p:sldId id="564" r:id="rId55"/>
    <p:sldId id="523" r:id="rId56"/>
    <p:sldId id="524" r:id="rId57"/>
    <p:sldId id="525" r:id="rId58"/>
    <p:sldId id="526" r:id="rId59"/>
    <p:sldId id="537" r:id="rId60"/>
    <p:sldId id="505" r:id="rId61"/>
    <p:sldId id="506" r:id="rId62"/>
    <p:sldId id="507" r:id="rId63"/>
    <p:sldId id="508" r:id="rId64"/>
    <p:sldId id="509" r:id="rId65"/>
    <p:sldId id="539" r:id="rId66"/>
    <p:sldId id="511" r:id="rId67"/>
    <p:sldId id="513" r:id="rId68"/>
    <p:sldId id="514" r:id="rId69"/>
    <p:sldId id="540" r:id="rId70"/>
    <p:sldId id="510" r:id="rId71"/>
    <p:sldId id="538" r:id="rId72"/>
    <p:sldId id="516" r:id="rId73"/>
    <p:sldId id="517" r:id="rId74"/>
    <p:sldId id="541" r:id="rId75"/>
    <p:sldId id="546" r:id="rId76"/>
    <p:sldId id="494" r:id="rId77"/>
    <p:sldId id="495" r:id="rId78"/>
    <p:sldId id="496" r:id="rId79"/>
    <p:sldId id="497" r:id="rId80"/>
    <p:sldId id="498" r:id="rId81"/>
    <p:sldId id="363" r:id="rId8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80" autoAdjust="0"/>
  </p:normalViewPr>
  <p:slideViewPr>
    <p:cSldViewPr showGuides="1">
      <p:cViewPr varScale="1">
        <p:scale>
          <a:sx n="106" d="100"/>
          <a:sy n="106" d="100"/>
        </p:scale>
        <p:origin x="720" y="114"/>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3" d="2"/>
        <a:sy n="3" d="2"/>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10/31/2018</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680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81699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76108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8482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3503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6580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92589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27890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39597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1463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50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8475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2552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2962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464185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9831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19417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6290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48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25507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80657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15733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976366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16914023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6342832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4256821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4398189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lvl1pPr>
              <a:defRPr u="sng"/>
            </a:lvl1pPr>
          </a:lstStyle>
          <a:p>
            <a:r>
              <a:rPr lang="ja-JP" altLang="en-US" dirty="0"/>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2605550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28758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918458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0876652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5704520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0430356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7143721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6830681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4232940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4280424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2769960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6978708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149310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915064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3735133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ea typeface="+mj-ea"/>
              </a:rPr>
              <a:t>BIG IDEAS FOR EVERY SPACE</a:t>
            </a:r>
            <a:endParaRPr kumimoji="1" lang="ja-JP" altLang="en-US" b="1" dirty="0">
              <a:solidFill>
                <a:prstClr val="white"/>
              </a:solidFill>
              <a:latin typeface="メイリオ"/>
              <a:ea typeface="+mj-ea"/>
            </a:endParaRPr>
          </a:p>
        </p:txBody>
      </p:sp>
    </p:spTree>
    <p:extLst>
      <p:ext uri="{BB962C8B-B14F-4D97-AF65-F5344CB8AC3E}">
        <p14:creationId xmlns:p14="http://schemas.microsoft.com/office/powerpoint/2010/main" val="5870201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9376" y="332656"/>
            <a:ext cx="11233248" cy="443198"/>
          </a:xfrm>
        </p:spPr>
        <p:txBody>
          <a:bodyPr/>
          <a:lstStyle>
            <a:lvl1pPr>
              <a:defRPr baseline="0"/>
            </a:lvl1pPr>
          </a:lstStyle>
          <a:p>
            <a:r>
              <a:rPr lang="de-DE" dirty="0"/>
              <a:t>Click </a:t>
            </a:r>
            <a:r>
              <a:rPr lang="de-DE" dirty="0" err="1"/>
              <a:t>here</a:t>
            </a:r>
            <a:r>
              <a:rPr lang="de-DE" dirty="0"/>
              <a:t> </a:t>
            </a:r>
            <a:r>
              <a:rPr lang="de-DE" dirty="0" err="1"/>
              <a:t>to</a:t>
            </a:r>
            <a:r>
              <a:rPr lang="de-DE" dirty="0"/>
              <a:t> </a:t>
            </a:r>
            <a:r>
              <a:rPr lang="de-DE" dirty="0" err="1"/>
              <a:t>edit</a:t>
            </a:r>
            <a:r>
              <a:rPr lang="de-DE" dirty="0"/>
              <a:t> </a:t>
            </a:r>
            <a:r>
              <a:rPr lang="de-DE" dirty="0" err="1"/>
              <a:t>master</a:t>
            </a:r>
            <a:r>
              <a:rPr lang="de-DE" dirty="0"/>
              <a:t> </a:t>
            </a:r>
            <a:r>
              <a:rPr lang="de-DE" dirty="0" err="1"/>
              <a:t>slide</a:t>
            </a:r>
            <a:r>
              <a:rPr lang="de-DE" dirty="0"/>
              <a:t> title</a:t>
            </a:r>
            <a:endParaRPr lang="en-US" dirty="0"/>
          </a:p>
        </p:txBody>
      </p:sp>
      <p:sp>
        <p:nvSpPr>
          <p:cNvPr id="4" name="Inhaltsplatzhalter 2"/>
          <p:cNvSpPr>
            <a:spLocks noGrp="1"/>
          </p:cNvSpPr>
          <p:nvPr>
            <p:ph idx="1" hasCustomPrompt="1"/>
          </p:nvPr>
        </p:nvSpPr>
        <p:spPr>
          <a:xfrm>
            <a:off x="479376" y="1340768"/>
            <a:ext cx="11233248" cy="295466"/>
          </a:xfrm>
          <a:ln>
            <a:noFill/>
          </a:ln>
        </p:spPr>
        <p:txBody>
          <a:bodyPr wrap="square">
            <a:spAutoFit/>
          </a:bodyPr>
          <a:lstStyle>
            <a:lvl1pPr marL="177800" indent="-177800">
              <a:spcAft>
                <a:spcPts val="0"/>
              </a:spcAft>
              <a:buClr>
                <a:schemeClr val="tx2"/>
              </a:buClr>
              <a:buFont typeface="Wingdings" panose="05000000000000000000" pitchFamily="2" charset="2"/>
              <a:buChar char="§"/>
              <a:tabLst>
                <a:tab pos="7177088" algn="r"/>
              </a:tabLst>
              <a:defRPr sz="1600" baseline="0"/>
            </a:lvl1pPr>
          </a:lstStyle>
          <a:p>
            <a:pPr lvl="0"/>
            <a:r>
              <a:rPr lang="de-DE" dirty="0"/>
              <a:t>Click </a:t>
            </a:r>
            <a:r>
              <a:rPr lang="de-DE" dirty="0" err="1"/>
              <a:t>here</a:t>
            </a:r>
            <a:r>
              <a:rPr lang="de-DE" dirty="0"/>
              <a:t> </a:t>
            </a:r>
            <a:r>
              <a:rPr lang="de-DE" dirty="0" err="1"/>
              <a:t>to</a:t>
            </a:r>
            <a:r>
              <a:rPr lang="de-DE" dirty="0"/>
              <a:t> </a:t>
            </a:r>
            <a:r>
              <a:rPr lang="de-DE" dirty="0" err="1"/>
              <a:t>edit</a:t>
            </a:r>
            <a:r>
              <a:rPr lang="de-DE" dirty="0"/>
              <a:t> </a:t>
            </a:r>
            <a:r>
              <a:rPr lang="de-DE" dirty="0" err="1"/>
              <a:t>text</a:t>
            </a:r>
            <a:endParaRPr lang="de-DE" dirty="0"/>
          </a:p>
        </p:txBody>
      </p:sp>
      <p:cxnSp>
        <p:nvCxnSpPr>
          <p:cNvPr id="5" name="Gerade Verbindung 4"/>
          <p:cNvCxnSpPr/>
          <p:nvPr/>
        </p:nvCxnSpPr>
        <p:spPr>
          <a:xfrm>
            <a:off x="479376" y="908656"/>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 name="Gerade Verbindung 4"/>
          <p:cNvCxnSpPr/>
          <p:nvPr userDrawn="1"/>
        </p:nvCxnSpPr>
        <p:spPr>
          <a:xfrm>
            <a:off x="479376" y="908656"/>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6312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Chapter_picture">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ln w="6350">
            <a:solidFill>
              <a:schemeClr val="tx1">
                <a:lumMod val="20000"/>
                <a:lumOff val="80000"/>
              </a:schemeClr>
            </a:solidFill>
          </a:ln>
        </p:spPr>
        <p:txBody>
          <a:bodyPr lIns="144000" tIns="144000">
            <a:normAutofit/>
          </a:bodyPr>
          <a:lstStyle>
            <a:lvl1pPr>
              <a:defRPr sz="1000"/>
            </a:lvl1pPr>
          </a:lstStyle>
          <a:p>
            <a:r>
              <a:rPr lang="de-DE" dirty="0" smtClean="0"/>
              <a:t>Bild durch Klicken auf Symbol hinzufügen</a:t>
            </a:r>
            <a:endParaRPr lang="en-US" dirty="0"/>
          </a:p>
        </p:txBody>
      </p:sp>
      <p:sp>
        <p:nvSpPr>
          <p:cNvPr id="3" name="Foliennummernplatzhalt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none" baseline="0">
                <a:solidFill>
                  <a:schemeClr val="bg1"/>
                </a:solidFill>
                <a:latin typeface="+mj-lt"/>
              </a:defRPr>
            </a:lvl1pPr>
            <a:lvl2pPr marL="0" indent="0">
              <a:buNone/>
              <a:defRPr sz="2000" b="1">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 bearbeiten</a:t>
            </a:r>
          </a:p>
          <a:p>
            <a:pPr lvl="1"/>
            <a:r>
              <a:rPr lang="de-DE" dirty="0" smtClean="0"/>
              <a:t>Zweite Ebene</a:t>
            </a:r>
          </a:p>
        </p:txBody>
      </p:sp>
    </p:spTree>
    <p:extLst>
      <p:ext uri="{BB962C8B-B14F-4D97-AF65-F5344CB8AC3E}">
        <p14:creationId xmlns:p14="http://schemas.microsoft.com/office/powerpoint/2010/main" val="391924731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pic>
        <p:nvPicPr>
          <p:cNvPr id="5" name="Bild 4" descr="Badge_grey.png" hidden="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en-US" altLang="ja-JP" smtClean="0"/>
              <a:t>Click to edit Master text styles</a:t>
            </a:r>
          </a:p>
        </p:txBody>
      </p:sp>
    </p:spTree>
    <p:extLst>
      <p:ext uri="{BB962C8B-B14F-4D97-AF65-F5344CB8AC3E}">
        <p14:creationId xmlns:p14="http://schemas.microsoft.com/office/powerpoint/2010/main" val="1204360287"/>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_grey + badge">
    <p:spTree>
      <p:nvGrpSpPr>
        <p:cNvPr id="1" name=""/>
        <p:cNvGrpSpPr/>
        <p:nvPr/>
      </p:nvGrpSpPr>
      <p:grpSpPr>
        <a:xfrm>
          <a:off x="0" y="0"/>
          <a:ext cx="0" cy="0"/>
          <a:chOff x="0" y="0"/>
          <a:chExt cx="0" cy="0"/>
        </a:xfrm>
      </p:grpSpPr>
      <p:sp>
        <p:nvSpPr>
          <p:cNvPr id="10" name="Rechteck 9"/>
          <p:cNvSpPr/>
          <p:nvPr/>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en-US" altLang="ja-JP" smtClean="0"/>
              <a:t>Click to edit Master text styles</a:t>
            </a:r>
          </a:p>
        </p:txBody>
      </p:sp>
    </p:spTree>
    <p:extLst>
      <p:ext uri="{BB962C8B-B14F-4D97-AF65-F5344CB8AC3E}">
        <p14:creationId xmlns:p14="http://schemas.microsoft.com/office/powerpoint/2010/main" val="3519157363"/>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smtClean="0"/>
              <a:t>Click to edit Master text styles</a:t>
            </a:r>
          </a:p>
        </p:txBody>
      </p:sp>
      <p:cxnSp>
        <p:nvCxnSpPr>
          <p:cNvPr id="5" name="Gerade Verbindung 4"/>
          <p:cNvCxnSpPr/>
          <p:nvPr/>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cxnSp>
        <p:nvCxnSpPr>
          <p:cNvPr id="8"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5867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cxnSp>
        <p:nvCxnSpPr>
          <p:cNvPr id="5" name="Gerade Verbindung 4"/>
          <p:cNvCxnSpPr/>
          <p:nvPr/>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cxnSp>
        <p:nvCxnSpPr>
          <p:cNvPr id="7"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1638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7"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cxnSp>
        <p:nvCxnSpPr>
          <p:cNvPr id="8"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9637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en-US" altLang="ja-JP" smtClean="0"/>
              <a:t>Click icon to add picture</a:t>
            </a:r>
            <a:endParaRPr lang="en-US" dirty="0"/>
          </a:p>
        </p:txBody>
      </p:sp>
      <p:sp>
        <p:nvSpPr>
          <p:cNvPr id="7"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cxnSp>
        <p:nvCxnSpPr>
          <p:cNvPr id="8"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86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763138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0"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cxnSp>
        <p:nvCxnSpPr>
          <p:cNvPr id="11"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1528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en-US" altLang="ja-JP" smtClean="0"/>
              <a:t>Click icon to add picture</a:t>
            </a:r>
            <a:endParaRPr lang="en-US" dirty="0"/>
          </a:p>
        </p:txBody>
      </p:sp>
      <p:sp>
        <p:nvSpPr>
          <p:cNvPr id="7"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cxnSp>
        <p:nvCxnSpPr>
          <p:cNvPr id="8"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1208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8"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925003970"/>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7"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034603145"/>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en-US" altLang="ja-JP" smtClean="0"/>
              <a:t>Click icon to add chart</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7"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4119684091"/>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smtClean="0"/>
              <a:t>Click to edit Master text styles</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en-GB"/>
          </a:p>
        </p:txBody>
      </p:sp>
      <p:sp>
        <p:nvSpPr>
          <p:cNvPr id="5"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2536912144"/>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10"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3626493493"/>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cxnSp>
        <p:nvCxnSpPr>
          <p:cNvPr id="5" name="Gerade Verbindung 4"/>
          <p:cNvCxnSpPr/>
          <p:nvPr/>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Tabellenplatzhalter 8"/>
          <p:cNvSpPr>
            <a:spLocks noGrp="1"/>
          </p:cNvSpPr>
          <p:nvPr>
            <p:ph type="tbl" sz="quarter" idx="18"/>
          </p:nvPr>
        </p:nvSpPr>
        <p:spPr>
          <a:xfrm>
            <a:off x="1079997" y="1800000"/>
            <a:ext cx="8100000" cy="4248000"/>
          </a:xfrm>
        </p:spPr>
        <p:txBody>
          <a:bodyPr/>
          <a:lstStyle/>
          <a:p>
            <a:r>
              <a:rPr lang="en-US" altLang="ja-JP" smtClean="0"/>
              <a:t>Click icon to add table</a:t>
            </a:r>
            <a:endParaRPr lang="en-US" dirty="0"/>
          </a:p>
        </p:txBody>
      </p:sp>
      <p:sp>
        <p:nvSpPr>
          <p:cNvPr id="7"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cxnSp>
        <p:nvCxnSpPr>
          <p:cNvPr id="8"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9343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
        <p:nvSpPr>
          <p:cNvPr id="6"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Tree>
    <p:extLst>
      <p:ext uri="{BB962C8B-B14F-4D97-AF65-F5344CB8AC3E}">
        <p14:creationId xmlns:p14="http://schemas.microsoft.com/office/powerpoint/2010/main" val="706588201"/>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hapter_grey">
    <p:spTree>
      <p:nvGrpSpPr>
        <p:cNvPr id="1" name=""/>
        <p:cNvGrpSpPr/>
        <p:nvPr/>
      </p:nvGrpSpPr>
      <p:grpSpPr>
        <a:xfrm>
          <a:off x="0" y="0"/>
          <a:ext cx="0" cy="0"/>
          <a:chOff x="0" y="0"/>
          <a:chExt cx="0" cy="0"/>
        </a:xfrm>
      </p:grpSpPr>
      <p:sp>
        <p:nvSpPr>
          <p:cNvPr id="6" name="Rechteck 5"/>
          <p:cNvSpPr/>
          <p:nvPr/>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
        <p:nvSpPr>
          <p:cNvPr id="4" name="Foliennummernplatzhalter 5"/>
          <p:cNvSpPr txBox="1">
            <a:spLocks/>
          </p:cNvSpPr>
          <p:nvPr/>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dirty="0">
                <a:solidFill>
                  <a:srgbClr val="3C3C3B">
                    <a:lumMod val="60000"/>
                    <a:lumOff val="40000"/>
                  </a:srgbClr>
                </a:solidFill>
              </a:rPr>
              <a:t>BIG IDEAS FOR EVERY SPACE</a:t>
            </a:r>
          </a:p>
        </p:txBody>
      </p:sp>
      <p:sp>
        <p:nvSpPr>
          <p:cNvPr id="7"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307563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053177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End_Slide">
    <p:spTree>
      <p:nvGrpSpPr>
        <p:cNvPr id="1" name=""/>
        <p:cNvGrpSpPr/>
        <p:nvPr/>
      </p:nvGrpSpPr>
      <p:grpSpPr>
        <a:xfrm>
          <a:off x="0" y="0"/>
          <a:ext cx="0" cy="0"/>
          <a:chOff x="0" y="0"/>
          <a:chExt cx="0" cy="0"/>
        </a:xfrm>
      </p:grpSpPr>
      <p:sp>
        <p:nvSpPr>
          <p:cNvPr id="6" name="Rechteck 5"/>
          <p:cNvSpPr/>
          <p:nvPr/>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smtClean="0"/>
              <a:t>Click to edit Master text styles</a:t>
            </a:r>
          </a:p>
        </p:txBody>
      </p:sp>
      <p:cxnSp>
        <p:nvCxnSpPr>
          <p:cNvPr id="8" name="Gerade Verbindung 7"/>
          <p:cNvCxnSpPr/>
          <p:nvPr/>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prstClr val="white"/>
                </a:solidFill>
                <a:latin typeface="メイリオ"/>
              </a:rPr>
              <a:t>BIG IDEAS FOR EVERY SPACE</a:t>
            </a:r>
            <a:endParaRPr kumimoji="1" lang="ja-JP" altLang="en-US" b="1" dirty="0">
              <a:solidFill>
                <a:prstClr val="white"/>
              </a:solidFill>
              <a:latin typeface="メイリオ"/>
            </a:endParaRPr>
          </a:p>
        </p:txBody>
      </p:sp>
      <p:sp>
        <p:nvSpPr>
          <p:cNvPr id="9"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10"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3775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E05D9C78-982A-4091-8364-B40518B15D85}" type="slidenum">
              <a:rPr lang="en-GB" altLang="ja-JP">
                <a:solidFill>
                  <a:srgbClr val="06418C"/>
                </a:solidFill>
              </a:rPr>
              <a:pPr>
                <a:defRPr/>
              </a:pPr>
              <a:t>‹#›</a:t>
            </a:fld>
            <a:endParaRPr lang="en-GB" altLang="ja-JP">
              <a:solidFill>
                <a:srgbClr val="06418C"/>
              </a:solidFill>
            </a:endParaRPr>
          </a:p>
        </p:txBody>
      </p:sp>
    </p:spTree>
    <p:extLst>
      <p:ext uri="{BB962C8B-B14F-4D97-AF65-F5344CB8AC3E}">
        <p14:creationId xmlns:p14="http://schemas.microsoft.com/office/powerpoint/2010/main" val="117363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28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565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image" Target="../media/image1.gif"/><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theme" Target="../theme/theme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image" Target="../media/image1.gif"/><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theme" Target="../theme/theme4.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44580"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a:t>
            </a:r>
            <a:r>
              <a:rPr lang="en-US" sz="800" b="1" dirty="0" err="1" smtClean="0">
                <a:solidFill>
                  <a:srgbClr val="06418C"/>
                </a:solidFill>
                <a:latin typeface="Arial Narrow"/>
              </a:rPr>
              <a:t>Renesas</a:t>
            </a:r>
            <a:r>
              <a:rPr lang="en-US" sz="800" b="1" dirty="0" smtClean="0">
                <a:solidFill>
                  <a:srgbClr val="06418C"/>
                </a:solidFill>
                <a:latin typeface="Arial Narrow"/>
              </a:rPr>
              <a:t> Design Vietnam </a:t>
            </a:r>
            <a:r>
              <a:rPr lang="en-US" sz="800" b="1" dirty="0" err="1" smtClean="0">
                <a:solidFill>
                  <a:srgbClr val="06418C"/>
                </a:solidFill>
                <a:latin typeface="Arial Narrow"/>
              </a:rPr>
              <a:t>Co.,Ltd</a:t>
            </a:r>
            <a:r>
              <a:rPr lang="en-US" sz="800" b="1" dirty="0" smtClean="0">
                <a:solidFill>
                  <a:srgbClr val="06418C"/>
                </a:solidFill>
                <a:latin typeface="Arial Narrow"/>
              </a:rPr>
              <a:t>. All </a:t>
            </a:r>
            <a:r>
              <a:rPr lang="en-US" sz="800" b="1" dirty="0">
                <a:solidFill>
                  <a:srgbClr val="06418C"/>
                </a:solidFill>
                <a:latin typeface="Arial Narrow"/>
              </a:rPr>
              <a:t>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9" name="Rechteck 7"/>
          <p:cNvSpPr/>
          <p:nvPr userDrawn="1"/>
        </p:nvSpPr>
        <p:spPr>
          <a:xfrm>
            <a:off x="2952000" y="6503889"/>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smtClean="0">
                <a:solidFill>
                  <a:prstClr val="white"/>
                </a:solidFill>
                <a:latin typeface="Arial Narrow"/>
              </a:rPr>
              <a:t>RENESAS CONFIDENTIAL</a:t>
            </a:r>
            <a:endParaRPr lang="en-US" sz="1050" b="1" dirty="0">
              <a:solidFill>
                <a:prstClr val="white"/>
              </a:solidFill>
              <a:latin typeface="Arial Narrow"/>
            </a:endParaRPr>
          </a:p>
        </p:txBody>
      </p:sp>
    </p:spTree>
    <p:extLst>
      <p:ext uri="{BB962C8B-B14F-4D97-AF65-F5344CB8AC3E}">
        <p14:creationId xmlns:p14="http://schemas.microsoft.com/office/powerpoint/2010/main" val="3240586658"/>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4" r:id="rId18"/>
    <p:sldLayoutId id="2147483846" r:id="rId19"/>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a:solidFill>
                  <a:srgbClr val="06418C"/>
                </a:solidFill>
              </a:rPr>
              <a:t>Page </a:t>
            </a:r>
            <a:fld id="{3FD030EF-7044-4946-962A-5D7D09BD1B34}" type="slidenum">
              <a:rPr lang="de-DE">
                <a:solidFill>
                  <a:srgbClr val="06418C"/>
                </a:solidFill>
              </a:rPr>
              <a:pPr algn="l"/>
              <a:t>‹#›</a:t>
            </a:fld>
            <a:endParaRPr lang="de-DE" dirty="0">
              <a:solidFill>
                <a:srgbClr val="06418C"/>
              </a:solidFill>
            </a:endParaRPr>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06418C"/>
                </a:solidFill>
                <a:latin typeface="Arial Narrow"/>
              </a:rPr>
              <a:t>© 2017 Renesas Electronics Corporation. All rights reserved. </a:t>
            </a:r>
            <a:endParaRPr lang="en-US" sz="800" dirty="0">
              <a:solidFill>
                <a:srgbClr val="06418C"/>
              </a:solidFill>
              <a:latin typeface="Arial Narrow"/>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197636977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5" r:id="rId18"/>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8"/>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t="12583" b="12583"/>
          <a:stretch/>
        </p:blipFill>
        <p:spPr/>
      </p:pic>
      <p:sp>
        <p:nvSpPr>
          <p:cNvPr id="3" name="Textplatzhalter 2"/>
          <p:cNvSpPr>
            <a:spLocks noGrp="1"/>
          </p:cNvSpPr>
          <p:nvPr>
            <p:ph type="body" sz="quarter" idx="11"/>
          </p:nvPr>
        </p:nvSpPr>
        <p:spPr>
          <a:xfrm>
            <a:off x="1080000" y="-1"/>
            <a:ext cx="5880096" cy="2592000"/>
          </a:xfrm>
        </p:spPr>
        <p:txBody>
          <a:bodyPr/>
          <a:lstStyle/>
          <a:p>
            <a:r>
              <a:rPr lang="en-US" altLang="ja-JP" dirty="0" smtClean="0"/>
              <a:t>Detail design</a:t>
            </a:r>
          </a:p>
          <a:p>
            <a:r>
              <a:rPr lang="en-US" altLang="ja-JP" dirty="0" smtClean="0"/>
              <a:t>For </a:t>
            </a:r>
          </a:p>
          <a:p>
            <a:r>
              <a:rPr lang="en-US" altLang="ja-JP" dirty="0" smtClean="0"/>
              <a:t>ADSP Driver EXTENSION</a:t>
            </a:r>
            <a:endParaRPr lang="en-US" altLang="ja-JP" dirty="0"/>
          </a:p>
        </p:txBody>
      </p:sp>
      <p:sp>
        <p:nvSpPr>
          <p:cNvPr id="4" name="Textplatzhalter 3"/>
          <p:cNvSpPr>
            <a:spLocks noGrp="1"/>
          </p:cNvSpPr>
          <p:nvPr>
            <p:ph type="body" sz="quarter" idx="13"/>
          </p:nvPr>
        </p:nvSpPr>
        <p:spPr>
          <a:xfrm>
            <a:off x="1080000" y="2700000"/>
            <a:ext cx="5880096" cy="855958"/>
          </a:xfrm>
        </p:spPr>
        <p:txBody>
          <a:bodyPr/>
          <a:lstStyle/>
          <a:p>
            <a:r>
              <a:rPr lang="de-DE" dirty="0" smtClean="0"/>
              <a:t>november, 2017</a:t>
            </a:r>
            <a:endParaRPr lang="de-DE" dirty="0"/>
          </a:p>
          <a:p>
            <a:r>
              <a:rPr lang="de-DE" dirty="0" smtClean="0"/>
              <a:t>Audio DSP project</a:t>
            </a:r>
            <a:endParaRPr lang="de-DE" dirty="0"/>
          </a:p>
        </p:txBody>
      </p:sp>
      <p:sp>
        <p:nvSpPr>
          <p:cNvPr id="2" name="テキスト プレースホルダー 1"/>
          <p:cNvSpPr>
            <a:spLocks noGrp="1"/>
          </p:cNvSpPr>
          <p:nvPr>
            <p:ph type="body" sz="quarter" idx="15"/>
          </p:nvPr>
        </p:nvSpPr>
        <p:spPr/>
        <p:txBody>
          <a:bodyPr/>
          <a:lstStyle/>
          <a:p>
            <a:endParaRPr kumimoji="1" lang="ja-JP" altLang="en-US" dirty="0"/>
          </a:p>
        </p:txBody>
      </p:sp>
    </p:spTree>
    <p:extLst>
      <p:ext uri="{BB962C8B-B14F-4D97-AF65-F5344CB8AC3E}">
        <p14:creationId xmlns:p14="http://schemas.microsoft.com/office/powerpoint/2010/main" val="202499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INTRODUCTION</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10</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This slide shows the simple detail architecture of ADSP </a:t>
            </a:r>
            <a:r>
              <a:rPr lang="en-US" dirty="0"/>
              <a:t>base</a:t>
            </a:r>
            <a:endParaRPr lang="en-US" dirty="0" smtClean="0"/>
          </a:p>
        </p:txBody>
      </p:sp>
      <p:sp>
        <p:nvSpPr>
          <p:cNvPr id="45" name="TextBox 44"/>
          <p:cNvSpPr txBox="1"/>
          <p:nvPr/>
        </p:nvSpPr>
        <p:spPr>
          <a:xfrm>
            <a:off x="1904219" y="4225097"/>
            <a:ext cx="372218" cy="276999"/>
          </a:xfrm>
          <a:prstGeom prst="rect">
            <a:avLst/>
          </a:prstGeom>
          <a:noFill/>
        </p:spPr>
        <p:txBody>
          <a:bodyPr wrap="none" rtlCol="0">
            <a:spAutoFit/>
          </a:bodyPr>
          <a:lstStyle/>
          <a:p>
            <a:r>
              <a:rPr lang="en-US" sz="1200" dirty="0" smtClean="0">
                <a:solidFill>
                  <a:srgbClr val="FF0000"/>
                </a:solidFill>
              </a:rPr>
              <a:t>(1)</a:t>
            </a:r>
            <a:endParaRPr lang="en-US" sz="1200" dirty="0">
              <a:solidFill>
                <a:srgbClr val="FF0000"/>
              </a:solidFill>
            </a:endParaRPr>
          </a:p>
        </p:txBody>
      </p:sp>
      <p:sp>
        <p:nvSpPr>
          <p:cNvPr id="72" name="TextBox 71"/>
          <p:cNvSpPr txBox="1"/>
          <p:nvPr/>
        </p:nvSpPr>
        <p:spPr>
          <a:xfrm>
            <a:off x="6745195" y="1412776"/>
            <a:ext cx="5281530" cy="1938992"/>
          </a:xfrm>
          <a:prstGeom prst="rect">
            <a:avLst/>
          </a:prstGeom>
          <a:noFill/>
        </p:spPr>
        <p:txBody>
          <a:bodyPr wrap="square" rtlCol="0">
            <a:spAutoFit/>
          </a:bodyPr>
          <a:lstStyle/>
          <a:p>
            <a:pPr marL="171450" indent="-171450">
              <a:buFont typeface="Wingdings" panose="05000000000000000000" pitchFamily="2" charset="2"/>
              <a:buChar char="v"/>
            </a:pPr>
            <a:r>
              <a:rPr lang="en-US" sz="1200" b="1" dirty="0" smtClean="0"/>
              <a:t>ADSP base initialization</a:t>
            </a:r>
          </a:p>
          <a:p>
            <a:endParaRPr lang="en-US" sz="1200" dirty="0" smtClean="0"/>
          </a:p>
          <a:p>
            <a:pPr marL="171450" indent="-171450">
              <a:buFontTx/>
              <a:buChar char="-"/>
            </a:pPr>
            <a:r>
              <a:rPr lang="en-US" sz="1200" dirty="0" smtClean="0"/>
              <a:t>When ADSP driver is going to initialization, it initializes proxy driver. Proxy data with the command message queue inside are also initialized.</a:t>
            </a:r>
          </a:p>
          <a:p>
            <a:pPr marL="171450" indent="-171450">
              <a:buFontTx/>
              <a:buChar char="-"/>
            </a:pPr>
            <a:endParaRPr lang="en-US" sz="1200" dirty="0"/>
          </a:p>
          <a:p>
            <a:pPr marL="171450" indent="-171450">
              <a:buFontTx/>
              <a:buChar char="-"/>
            </a:pPr>
            <a:r>
              <a:rPr lang="en-US" sz="1200" dirty="0" smtClean="0"/>
              <a:t>In this initialization stage, proxy driver initializes ADSP base also</a:t>
            </a:r>
            <a:r>
              <a:rPr lang="en-US" sz="1200" dirty="0" smtClean="0">
                <a:solidFill>
                  <a:srgbClr val="FF0000"/>
                </a:solidFill>
              </a:rPr>
              <a:t>(1)</a:t>
            </a:r>
            <a:r>
              <a:rPr lang="en-US" sz="1200" dirty="0" smtClean="0"/>
              <a:t>. Then, ADSP base creates a response thread to receive the response messages independently. To support </a:t>
            </a:r>
            <a:r>
              <a:rPr lang="en-US" sz="1200" smtClean="0"/>
              <a:t>the reception of message </a:t>
            </a:r>
            <a:r>
              <a:rPr lang="en-US" sz="1200" dirty="0" smtClean="0"/>
              <a:t>from ADSP, ADSP base sends a command </a:t>
            </a:r>
            <a:r>
              <a:rPr lang="en-US" sz="1200" dirty="0" smtClean="0">
                <a:solidFill>
                  <a:srgbClr val="FF0000"/>
                </a:solidFill>
              </a:rPr>
              <a:t>(2) </a:t>
            </a:r>
            <a:r>
              <a:rPr lang="en-US" sz="1200" dirty="0" smtClean="0"/>
              <a:t>to proxy driver to allocate a client data </a:t>
            </a:r>
            <a:r>
              <a:rPr lang="en-US" sz="1200" dirty="0" smtClean="0">
                <a:solidFill>
                  <a:srgbClr val="FF0000"/>
                </a:solidFill>
              </a:rPr>
              <a:t>(3) </a:t>
            </a:r>
            <a:r>
              <a:rPr lang="en-US" sz="1200" dirty="0" smtClean="0"/>
              <a:t>and initializes a response message queue.</a:t>
            </a:r>
            <a:endParaRPr lang="en-US" sz="1200" dirty="0" smtClean="0">
              <a:solidFill>
                <a:srgbClr val="FF0000"/>
              </a:solidFill>
            </a:endParaRPr>
          </a:p>
        </p:txBody>
      </p:sp>
      <p:sp>
        <p:nvSpPr>
          <p:cNvPr id="129" name="Rectangle 128"/>
          <p:cNvSpPr/>
          <p:nvPr/>
        </p:nvSpPr>
        <p:spPr>
          <a:xfrm>
            <a:off x="1080000" y="4497968"/>
            <a:ext cx="5520056" cy="1224137"/>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Proxy driver</a:t>
            </a:r>
          </a:p>
        </p:txBody>
      </p:sp>
      <p:sp>
        <p:nvSpPr>
          <p:cNvPr id="136" name="Rectangle 135"/>
          <p:cNvSpPr/>
          <p:nvPr/>
        </p:nvSpPr>
        <p:spPr>
          <a:xfrm>
            <a:off x="1296023" y="4641985"/>
            <a:ext cx="5150240" cy="232573"/>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chemeClr val="bg1"/>
                </a:solidFill>
              </a:rPr>
              <a:t>Proxy Extension </a:t>
            </a:r>
            <a:r>
              <a:rPr lang="en-US" sz="1000" dirty="0" smtClean="0">
                <a:solidFill>
                  <a:schemeClr val="bg1"/>
                </a:solidFill>
              </a:rPr>
              <a:t>Interface</a:t>
            </a:r>
            <a:endParaRPr lang="en-US" sz="1000" dirty="0">
              <a:solidFill>
                <a:schemeClr val="bg1"/>
              </a:solidFill>
            </a:endParaRPr>
          </a:p>
        </p:txBody>
      </p:sp>
      <p:sp>
        <p:nvSpPr>
          <p:cNvPr id="143" name="Rectangle 142"/>
          <p:cNvSpPr/>
          <p:nvPr/>
        </p:nvSpPr>
        <p:spPr>
          <a:xfrm>
            <a:off x="4360247" y="5018575"/>
            <a:ext cx="2086016" cy="631522"/>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Client data</a:t>
            </a:r>
            <a:endParaRPr lang="en-US" sz="1000" dirty="0">
              <a:latin typeface="Arial" panose="020B0604020202020204" pitchFamily="34" charset="0"/>
              <a:ea typeface="Calibri" panose="020F0502020204030204" pitchFamily="34" charset="0"/>
            </a:endParaRPr>
          </a:p>
        </p:txBody>
      </p:sp>
      <p:sp>
        <p:nvSpPr>
          <p:cNvPr id="145" name="Rectangle 144"/>
          <p:cNvSpPr/>
          <p:nvPr/>
        </p:nvSpPr>
        <p:spPr>
          <a:xfrm>
            <a:off x="4491114" y="5143928"/>
            <a:ext cx="1898905"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Response message queue</a:t>
            </a:r>
            <a:endParaRPr lang="en-US" sz="1000" dirty="0"/>
          </a:p>
        </p:txBody>
      </p:sp>
      <p:sp>
        <p:nvSpPr>
          <p:cNvPr id="147" name="Rectangle 146"/>
          <p:cNvSpPr/>
          <p:nvPr/>
        </p:nvSpPr>
        <p:spPr>
          <a:xfrm>
            <a:off x="2183884" y="5143928"/>
            <a:ext cx="1898905" cy="216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Command message queue</a:t>
            </a:r>
            <a:endParaRPr lang="en-US" sz="1000" dirty="0"/>
          </a:p>
        </p:txBody>
      </p:sp>
      <p:sp>
        <p:nvSpPr>
          <p:cNvPr id="149" name="Rectangle 148"/>
          <p:cNvSpPr/>
          <p:nvPr/>
        </p:nvSpPr>
        <p:spPr>
          <a:xfrm>
            <a:off x="2090328" y="5018575"/>
            <a:ext cx="2086016" cy="637566"/>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Proxy data</a:t>
            </a:r>
            <a:endParaRPr lang="en-US" sz="1000" dirty="0">
              <a:latin typeface="Arial" panose="020B0604020202020204" pitchFamily="34" charset="0"/>
              <a:ea typeface="Calibri" panose="020F0502020204030204" pitchFamily="34" charset="0"/>
            </a:endParaRPr>
          </a:p>
        </p:txBody>
      </p:sp>
      <p:sp>
        <p:nvSpPr>
          <p:cNvPr id="152" name="Rectangle 151"/>
          <p:cNvSpPr/>
          <p:nvPr/>
        </p:nvSpPr>
        <p:spPr>
          <a:xfrm>
            <a:off x="911424" y="1412776"/>
            <a:ext cx="5832647" cy="468051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t>
            </a:r>
            <a:r>
              <a:rPr lang="en-US" sz="1100" kern="0" dirty="0" smtClean="0">
                <a:solidFill>
                  <a:srgbClr val="000000"/>
                </a:solidFill>
                <a:ea typeface="Times New Roman" panose="02020603050405020304" pitchFamily="18" charset="0"/>
              </a:rPr>
              <a:t>Driver</a:t>
            </a:r>
            <a:endParaRPr lang="en-US" sz="1100" kern="0" dirty="0">
              <a:solidFill>
                <a:srgbClr val="000000"/>
              </a:solidFill>
              <a:ea typeface="Times New Roman" panose="02020603050405020304" pitchFamily="18" charset="0"/>
            </a:endParaRPr>
          </a:p>
        </p:txBody>
      </p:sp>
      <p:cxnSp>
        <p:nvCxnSpPr>
          <p:cNvPr id="175" name="Straight Arrow Connector 174"/>
          <p:cNvCxnSpPr>
            <a:endCxn id="143" idx="0"/>
          </p:cNvCxnSpPr>
          <p:nvPr/>
        </p:nvCxnSpPr>
        <p:spPr>
          <a:xfrm>
            <a:off x="5403255" y="4874558"/>
            <a:ext cx="0" cy="14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5031037" y="4808067"/>
            <a:ext cx="372218" cy="276999"/>
          </a:xfrm>
          <a:prstGeom prst="rect">
            <a:avLst/>
          </a:prstGeom>
          <a:noFill/>
        </p:spPr>
        <p:txBody>
          <a:bodyPr wrap="none" rtlCol="0">
            <a:spAutoFit/>
          </a:bodyPr>
          <a:lstStyle/>
          <a:p>
            <a:r>
              <a:rPr lang="en-US" sz="1200" dirty="0" smtClean="0">
                <a:solidFill>
                  <a:srgbClr val="FF0000"/>
                </a:solidFill>
              </a:rPr>
              <a:t>(3)</a:t>
            </a:r>
            <a:endParaRPr lang="en-US" sz="1200" dirty="0">
              <a:solidFill>
                <a:srgbClr val="FF0000"/>
              </a:solidFill>
            </a:endParaRPr>
          </a:p>
        </p:txBody>
      </p:sp>
      <p:cxnSp>
        <p:nvCxnSpPr>
          <p:cNvPr id="74" name="Straight Arrow Connector 73"/>
          <p:cNvCxnSpPr/>
          <p:nvPr/>
        </p:nvCxnSpPr>
        <p:spPr>
          <a:xfrm flipV="1">
            <a:off x="2183884" y="2803576"/>
            <a:ext cx="0" cy="183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369993" y="2803575"/>
            <a:ext cx="0" cy="184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95602" y="3019807"/>
            <a:ext cx="3959538" cy="456649"/>
          </a:xfrm>
          <a:prstGeom prst="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Handle</a:t>
            </a:r>
          </a:p>
          <a:p>
            <a:pPr algn="r"/>
            <a:r>
              <a:rPr lang="en-US" sz="1000" dirty="0" smtClean="0">
                <a:solidFill>
                  <a:schemeClr val="tx1"/>
                </a:solidFill>
              </a:rPr>
              <a:t>Control</a:t>
            </a:r>
            <a:endParaRPr lang="en-US" sz="1000" dirty="0">
              <a:solidFill>
                <a:schemeClr val="tx1"/>
              </a:solidFill>
            </a:endParaRPr>
          </a:p>
        </p:txBody>
      </p:sp>
      <p:sp>
        <p:nvSpPr>
          <p:cNvPr id="32" name="Rectangle 31"/>
          <p:cNvSpPr/>
          <p:nvPr/>
        </p:nvSpPr>
        <p:spPr>
          <a:xfrm>
            <a:off x="1080000" y="2296726"/>
            <a:ext cx="5520056" cy="1927798"/>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smtClean="0">
                <a:solidFill>
                  <a:srgbClr val="000000"/>
                </a:solidFill>
                <a:ea typeface="Times New Roman" panose="02020603050405020304" pitchFamily="18" charset="0"/>
              </a:rPr>
              <a:t>ADSP Base</a:t>
            </a:r>
            <a:endParaRPr lang="en-US" sz="1100" kern="0" dirty="0">
              <a:solidFill>
                <a:srgbClr val="000000"/>
              </a:solidFill>
              <a:ea typeface="Times New Roman" panose="02020603050405020304" pitchFamily="18" charset="0"/>
            </a:endParaRPr>
          </a:p>
        </p:txBody>
      </p:sp>
      <p:sp>
        <p:nvSpPr>
          <p:cNvPr id="33" name="Rectangle 32"/>
          <p:cNvSpPr/>
          <p:nvPr/>
        </p:nvSpPr>
        <p:spPr>
          <a:xfrm>
            <a:off x="1199457" y="2439269"/>
            <a:ext cx="890871" cy="1508373"/>
          </a:xfrm>
          <a:prstGeom prst="rect">
            <a:avLst/>
          </a:prstGeom>
          <a:solidFill>
            <a:schemeClr val="accent2">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a:latin typeface="Arial" panose="020B0604020202020204" pitchFamily="34" charset="0"/>
                <a:ea typeface="Calibri" panose="020F0502020204030204" pitchFamily="34" charset="0"/>
              </a:rPr>
              <a:t>Response thread</a:t>
            </a:r>
          </a:p>
        </p:txBody>
      </p:sp>
      <p:sp>
        <p:nvSpPr>
          <p:cNvPr id="34" name="Rectangle 33"/>
          <p:cNvSpPr/>
          <p:nvPr/>
        </p:nvSpPr>
        <p:spPr>
          <a:xfrm>
            <a:off x="1080000" y="1484784"/>
            <a:ext cx="5520056" cy="53922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ALSA Driver</a:t>
            </a:r>
          </a:p>
        </p:txBody>
      </p:sp>
      <p:sp>
        <p:nvSpPr>
          <p:cNvPr id="41" name="Rectangle 40"/>
          <p:cNvSpPr/>
          <p:nvPr/>
        </p:nvSpPr>
        <p:spPr>
          <a:xfrm>
            <a:off x="2495602" y="3601809"/>
            <a:ext cx="3950661" cy="351231"/>
          </a:xfrm>
          <a:prstGeom prst="rect">
            <a:avLst/>
          </a:prstGeom>
          <a:solidFill>
            <a:schemeClr val="accent6">
              <a:lumMod val="40000"/>
              <a:lumOff val="6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Message Control</a:t>
            </a:r>
            <a:endParaRPr lang="en-US" sz="1000" dirty="0">
              <a:latin typeface="Arial" panose="020B0604020202020204" pitchFamily="34" charset="0"/>
              <a:ea typeface="Calibri" panose="020F0502020204030204" pitchFamily="34" charset="0"/>
            </a:endParaRPr>
          </a:p>
        </p:txBody>
      </p:sp>
      <p:sp>
        <p:nvSpPr>
          <p:cNvPr id="42" name="Rectangle 41"/>
          <p:cNvSpPr/>
          <p:nvPr/>
        </p:nvSpPr>
        <p:spPr>
          <a:xfrm>
            <a:off x="2162338" y="2439269"/>
            <a:ext cx="4292802" cy="364306"/>
          </a:xfrm>
          <a:prstGeom prst="rect">
            <a:avLst/>
          </a:prstGeom>
          <a:solidFill>
            <a:schemeClr val="accent1">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Base Control</a:t>
            </a:r>
            <a:endParaRPr lang="en-US" sz="1000" dirty="0">
              <a:latin typeface="Arial" panose="020B0604020202020204" pitchFamily="34" charset="0"/>
              <a:ea typeface="Calibri" panose="020F0502020204030204" pitchFamily="34" charset="0"/>
            </a:endParaRPr>
          </a:p>
        </p:txBody>
      </p:sp>
      <p:sp>
        <p:nvSpPr>
          <p:cNvPr id="52" name="TextBox 51"/>
          <p:cNvSpPr txBox="1"/>
          <p:nvPr/>
        </p:nvSpPr>
        <p:spPr>
          <a:xfrm>
            <a:off x="2372252" y="4232799"/>
            <a:ext cx="372218" cy="276999"/>
          </a:xfrm>
          <a:prstGeom prst="rect">
            <a:avLst/>
          </a:prstGeom>
          <a:noFill/>
        </p:spPr>
        <p:txBody>
          <a:bodyPr wrap="none" rtlCol="0">
            <a:spAutoFit/>
          </a:bodyPr>
          <a:lstStyle/>
          <a:p>
            <a:r>
              <a:rPr lang="en-US" sz="1200" smtClean="0">
                <a:solidFill>
                  <a:srgbClr val="FF0000"/>
                </a:solidFill>
              </a:rPr>
              <a:t>(2)</a:t>
            </a:r>
            <a:endParaRPr lang="en-US" sz="1200" dirty="0">
              <a:solidFill>
                <a:srgbClr val="FF0000"/>
              </a:solidFill>
            </a:endParaRPr>
          </a:p>
        </p:txBody>
      </p:sp>
      <p:sp>
        <p:nvSpPr>
          <p:cNvPr id="48" name="Rectangle 47"/>
          <p:cNvSpPr/>
          <p:nvPr/>
        </p:nvSpPr>
        <p:spPr>
          <a:xfrm>
            <a:off x="2595452" y="3079861"/>
            <a:ext cx="980268"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#1</a:t>
            </a:r>
            <a:endParaRPr lang="en-US" sz="1000" dirty="0">
              <a:solidFill>
                <a:srgbClr val="FFFFFF"/>
              </a:solidFill>
              <a:latin typeface="Arial" panose="020B0604020202020204" pitchFamily="34" charset="0"/>
              <a:ea typeface="Calibri" panose="020F0502020204030204" pitchFamily="34" charset="0"/>
            </a:endParaRPr>
          </a:p>
        </p:txBody>
      </p:sp>
      <p:sp>
        <p:nvSpPr>
          <p:cNvPr id="49" name="Rectangle 48"/>
          <p:cNvSpPr/>
          <p:nvPr/>
        </p:nvSpPr>
        <p:spPr>
          <a:xfrm>
            <a:off x="3791743" y="3079861"/>
            <a:ext cx="788225"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#2</a:t>
            </a:r>
            <a:endParaRPr lang="en-US" sz="1000" dirty="0">
              <a:solidFill>
                <a:srgbClr val="FFFFFF"/>
              </a:solidFill>
              <a:latin typeface="Arial" panose="020B0604020202020204" pitchFamily="34" charset="0"/>
              <a:ea typeface="Calibri" panose="020F0502020204030204" pitchFamily="34" charset="0"/>
            </a:endParaRPr>
          </a:p>
        </p:txBody>
      </p:sp>
      <p:sp>
        <p:nvSpPr>
          <p:cNvPr id="50" name="Rectangle 49"/>
          <p:cNvSpPr/>
          <p:nvPr/>
        </p:nvSpPr>
        <p:spPr>
          <a:xfrm>
            <a:off x="3918440" y="1602113"/>
            <a:ext cx="944314"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2</a:t>
            </a:r>
            <a:endParaRPr lang="en-US" sz="1000" dirty="0">
              <a:solidFill>
                <a:srgbClr val="FFFFFF"/>
              </a:solidFill>
              <a:latin typeface="Arial" panose="020B0604020202020204" pitchFamily="34" charset="0"/>
              <a:ea typeface="Calibri" panose="020F0502020204030204" pitchFamily="34" charset="0"/>
            </a:endParaRPr>
          </a:p>
        </p:txBody>
      </p:sp>
      <p:sp>
        <p:nvSpPr>
          <p:cNvPr id="51" name="Rectangle 50"/>
          <p:cNvSpPr/>
          <p:nvPr/>
        </p:nvSpPr>
        <p:spPr>
          <a:xfrm>
            <a:off x="5222794" y="1611329"/>
            <a:ext cx="1017222"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n</a:t>
            </a:r>
            <a:endParaRPr lang="en-US" sz="1000" dirty="0">
              <a:solidFill>
                <a:srgbClr val="FFFFFF"/>
              </a:solidFill>
              <a:latin typeface="Arial" panose="020B0604020202020204" pitchFamily="34" charset="0"/>
              <a:ea typeface="Calibri" panose="020F0502020204030204" pitchFamily="34" charset="0"/>
            </a:endParaRPr>
          </a:p>
        </p:txBody>
      </p:sp>
      <p:sp>
        <p:nvSpPr>
          <p:cNvPr id="53" name="Rectangle 52"/>
          <p:cNvSpPr/>
          <p:nvPr/>
        </p:nvSpPr>
        <p:spPr>
          <a:xfrm>
            <a:off x="2783632" y="1602113"/>
            <a:ext cx="1062797"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1</a:t>
            </a:r>
            <a:endParaRPr lang="en-US" sz="1000" dirty="0">
              <a:solidFill>
                <a:srgbClr val="FFFFFF"/>
              </a:solidFill>
              <a:latin typeface="Arial" panose="020B0604020202020204" pitchFamily="34" charset="0"/>
              <a:ea typeface="Calibri" panose="020F0502020204030204" pitchFamily="34" charset="0"/>
            </a:endParaRPr>
          </a:p>
        </p:txBody>
      </p:sp>
      <p:sp>
        <p:nvSpPr>
          <p:cNvPr id="54" name="Rectangle 53"/>
          <p:cNvSpPr/>
          <p:nvPr/>
        </p:nvSpPr>
        <p:spPr>
          <a:xfrm>
            <a:off x="4985244" y="3079861"/>
            <a:ext cx="827072"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Handle #n</a:t>
            </a:r>
            <a:endParaRPr lang="en-US" sz="1000" dirty="0">
              <a:solidFill>
                <a:srgbClr val="FFFFFF"/>
              </a:solidFill>
              <a:latin typeface="Arial" panose="020B0604020202020204" pitchFamily="34" charset="0"/>
              <a:ea typeface="Calibri" panose="020F0502020204030204" pitchFamily="34" charset="0"/>
            </a:endParaRPr>
          </a:p>
        </p:txBody>
      </p:sp>
      <p:sp>
        <p:nvSpPr>
          <p:cNvPr id="55" name="TextBox 54"/>
          <p:cNvSpPr txBox="1"/>
          <p:nvPr/>
        </p:nvSpPr>
        <p:spPr>
          <a:xfrm>
            <a:off x="4837155" y="1591931"/>
            <a:ext cx="415498" cy="369332"/>
          </a:xfrm>
          <a:prstGeom prst="rect">
            <a:avLst/>
          </a:prstGeom>
          <a:noFill/>
        </p:spPr>
        <p:txBody>
          <a:bodyPr wrap="none" rtlCol="0">
            <a:spAutoFit/>
          </a:bodyPr>
          <a:lstStyle/>
          <a:p>
            <a:r>
              <a:rPr lang="en-US" smtClean="0"/>
              <a:t>…</a:t>
            </a:r>
            <a:endParaRPr lang="en-US"/>
          </a:p>
        </p:txBody>
      </p:sp>
      <p:sp>
        <p:nvSpPr>
          <p:cNvPr id="56" name="TextBox 55"/>
          <p:cNvSpPr txBox="1"/>
          <p:nvPr/>
        </p:nvSpPr>
        <p:spPr>
          <a:xfrm>
            <a:off x="4569184" y="3080305"/>
            <a:ext cx="415498" cy="369332"/>
          </a:xfrm>
          <a:prstGeom prst="rect">
            <a:avLst/>
          </a:prstGeom>
          <a:noFill/>
        </p:spPr>
        <p:txBody>
          <a:bodyPr wrap="none" rtlCol="0">
            <a:spAutoFit/>
          </a:bodyPr>
          <a:lstStyle/>
          <a:p>
            <a:r>
              <a:rPr lang="en-US" smtClean="0"/>
              <a:t>…</a:t>
            </a:r>
            <a:endParaRPr lang="en-US"/>
          </a:p>
        </p:txBody>
      </p:sp>
    </p:spTree>
    <p:extLst>
      <p:ext uri="{BB962C8B-B14F-4D97-AF65-F5344CB8AC3E}">
        <p14:creationId xmlns:p14="http://schemas.microsoft.com/office/powerpoint/2010/main" val="2316856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INTRODUCTION</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11</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This slide shows the simple detail architecture of ADSP </a:t>
            </a:r>
            <a:r>
              <a:rPr lang="en-US" dirty="0"/>
              <a:t>base</a:t>
            </a:r>
            <a:endParaRPr lang="en-US" dirty="0" smtClean="0"/>
          </a:p>
        </p:txBody>
      </p:sp>
      <p:sp>
        <p:nvSpPr>
          <p:cNvPr id="62" name="Rectangle 61"/>
          <p:cNvSpPr/>
          <p:nvPr/>
        </p:nvSpPr>
        <p:spPr>
          <a:xfrm>
            <a:off x="1080000" y="4497968"/>
            <a:ext cx="5520056" cy="1224137"/>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Proxy driver</a:t>
            </a:r>
          </a:p>
        </p:txBody>
      </p:sp>
      <p:sp>
        <p:nvSpPr>
          <p:cNvPr id="65" name="Rectangle 64"/>
          <p:cNvSpPr/>
          <p:nvPr/>
        </p:nvSpPr>
        <p:spPr>
          <a:xfrm>
            <a:off x="1296023" y="4641985"/>
            <a:ext cx="5150240" cy="232573"/>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chemeClr val="bg1"/>
                </a:solidFill>
              </a:rPr>
              <a:t>Proxy Extension </a:t>
            </a:r>
            <a:r>
              <a:rPr lang="en-US" sz="1000" dirty="0" smtClean="0">
                <a:solidFill>
                  <a:schemeClr val="bg1"/>
                </a:solidFill>
              </a:rPr>
              <a:t>Interface</a:t>
            </a:r>
            <a:endParaRPr lang="en-US" sz="1000" dirty="0">
              <a:solidFill>
                <a:schemeClr val="bg1"/>
              </a:solidFill>
            </a:endParaRPr>
          </a:p>
        </p:txBody>
      </p:sp>
      <p:sp>
        <p:nvSpPr>
          <p:cNvPr id="45" name="TextBox 44"/>
          <p:cNvSpPr txBox="1"/>
          <p:nvPr/>
        </p:nvSpPr>
        <p:spPr>
          <a:xfrm>
            <a:off x="3948593" y="1964192"/>
            <a:ext cx="372218" cy="276999"/>
          </a:xfrm>
          <a:prstGeom prst="rect">
            <a:avLst/>
          </a:prstGeom>
          <a:noFill/>
        </p:spPr>
        <p:txBody>
          <a:bodyPr wrap="none" rtlCol="0">
            <a:spAutoFit/>
          </a:bodyPr>
          <a:lstStyle/>
          <a:p>
            <a:r>
              <a:rPr lang="en-US" sz="1200" smtClean="0">
                <a:solidFill>
                  <a:srgbClr val="FF0000"/>
                </a:solidFill>
              </a:rPr>
              <a:t>(5)</a:t>
            </a:r>
            <a:endParaRPr lang="en-US" sz="1200" dirty="0">
              <a:solidFill>
                <a:srgbClr val="FF0000"/>
              </a:solidFill>
            </a:endParaRPr>
          </a:p>
        </p:txBody>
      </p:sp>
      <p:sp>
        <p:nvSpPr>
          <p:cNvPr id="90" name="TextBox 89"/>
          <p:cNvSpPr txBox="1"/>
          <p:nvPr/>
        </p:nvSpPr>
        <p:spPr>
          <a:xfrm>
            <a:off x="4672686" y="1979745"/>
            <a:ext cx="372218" cy="276999"/>
          </a:xfrm>
          <a:prstGeom prst="rect">
            <a:avLst/>
          </a:prstGeom>
          <a:noFill/>
        </p:spPr>
        <p:txBody>
          <a:bodyPr wrap="none" rtlCol="0">
            <a:spAutoFit/>
          </a:bodyPr>
          <a:lstStyle/>
          <a:p>
            <a:r>
              <a:rPr lang="en-US" sz="1200" smtClean="0">
                <a:solidFill>
                  <a:srgbClr val="FF0000"/>
                </a:solidFill>
              </a:rPr>
              <a:t>(6)</a:t>
            </a:r>
            <a:endParaRPr lang="en-US" sz="1200" dirty="0">
              <a:solidFill>
                <a:srgbClr val="FF0000"/>
              </a:solidFill>
            </a:endParaRPr>
          </a:p>
        </p:txBody>
      </p:sp>
      <p:sp>
        <p:nvSpPr>
          <p:cNvPr id="91" name="Rectangle 90"/>
          <p:cNvSpPr/>
          <p:nvPr/>
        </p:nvSpPr>
        <p:spPr>
          <a:xfrm>
            <a:off x="4360247" y="5018575"/>
            <a:ext cx="2086016" cy="631522"/>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Client data</a:t>
            </a:r>
            <a:endParaRPr lang="en-US" sz="1000" dirty="0">
              <a:latin typeface="Arial" panose="020B0604020202020204" pitchFamily="34" charset="0"/>
              <a:ea typeface="Calibri" panose="020F0502020204030204" pitchFamily="34" charset="0"/>
            </a:endParaRPr>
          </a:p>
        </p:txBody>
      </p:sp>
      <p:sp>
        <p:nvSpPr>
          <p:cNvPr id="46" name="Rectangle 45"/>
          <p:cNvSpPr/>
          <p:nvPr/>
        </p:nvSpPr>
        <p:spPr>
          <a:xfrm>
            <a:off x="4491114" y="5143928"/>
            <a:ext cx="1898905"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Response message queue</a:t>
            </a:r>
            <a:endParaRPr lang="en-US" sz="1000" dirty="0"/>
          </a:p>
        </p:txBody>
      </p:sp>
      <p:sp>
        <p:nvSpPr>
          <p:cNvPr id="93" name="Rectangle 92"/>
          <p:cNvSpPr/>
          <p:nvPr/>
        </p:nvSpPr>
        <p:spPr>
          <a:xfrm>
            <a:off x="2183884" y="5143928"/>
            <a:ext cx="1898905" cy="216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Command message queue</a:t>
            </a:r>
            <a:endParaRPr lang="en-US" sz="1000" dirty="0"/>
          </a:p>
        </p:txBody>
      </p:sp>
      <p:sp>
        <p:nvSpPr>
          <p:cNvPr id="94" name="Rectangle 93"/>
          <p:cNvSpPr/>
          <p:nvPr/>
        </p:nvSpPr>
        <p:spPr>
          <a:xfrm>
            <a:off x="2090328" y="5018575"/>
            <a:ext cx="2086016" cy="637566"/>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Proxy data</a:t>
            </a:r>
            <a:endParaRPr lang="en-US" sz="1000" dirty="0">
              <a:latin typeface="Arial" panose="020B0604020202020204" pitchFamily="34" charset="0"/>
              <a:ea typeface="Calibri" panose="020F0502020204030204" pitchFamily="34" charset="0"/>
            </a:endParaRPr>
          </a:p>
        </p:txBody>
      </p:sp>
      <p:sp>
        <p:nvSpPr>
          <p:cNvPr id="97" name="TextBox 96"/>
          <p:cNvSpPr txBox="1"/>
          <p:nvPr/>
        </p:nvSpPr>
        <p:spPr>
          <a:xfrm>
            <a:off x="2782687" y="4824992"/>
            <a:ext cx="457176" cy="276999"/>
          </a:xfrm>
          <a:prstGeom prst="rect">
            <a:avLst/>
          </a:prstGeom>
          <a:noFill/>
        </p:spPr>
        <p:txBody>
          <a:bodyPr wrap="none" rtlCol="0">
            <a:spAutoFit/>
          </a:bodyPr>
          <a:lstStyle/>
          <a:p>
            <a:r>
              <a:rPr lang="en-US" sz="1200" smtClean="0">
                <a:solidFill>
                  <a:srgbClr val="FF0000"/>
                </a:solidFill>
              </a:rPr>
              <a:t>(10)</a:t>
            </a:r>
            <a:endParaRPr lang="en-US" sz="1200" dirty="0">
              <a:solidFill>
                <a:srgbClr val="FF0000"/>
              </a:solidFill>
            </a:endParaRPr>
          </a:p>
        </p:txBody>
      </p:sp>
      <p:sp>
        <p:nvSpPr>
          <p:cNvPr id="104" name="Rectangle 103"/>
          <p:cNvSpPr/>
          <p:nvPr/>
        </p:nvSpPr>
        <p:spPr>
          <a:xfrm>
            <a:off x="911424" y="1412776"/>
            <a:ext cx="5832647" cy="468051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t>
            </a:r>
            <a:r>
              <a:rPr lang="en-US" sz="1100" kern="0" dirty="0" smtClean="0">
                <a:solidFill>
                  <a:srgbClr val="000000"/>
                </a:solidFill>
                <a:ea typeface="Times New Roman" panose="02020603050405020304" pitchFamily="18" charset="0"/>
              </a:rPr>
              <a:t>Driver</a:t>
            </a:r>
            <a:endParaRPr lang="en-US" sz="1100" kern="0" dirty="0">
              <a:solidFill>
                <a:srgbClr val="000000"/>
              </a:solidFill>
              <a:ea typeface="Times New Roman" panose="02020603050405020304" pitchFamily="18" charset="0"/>
            </a:endParaRPr>
          </a:p>
        </p:txBody>
      </p:sp>
      <p:cxnSp>
        <p:nvCxnSpPr>
          <p:cNvPr id="9" name="Straight Arrow Connector 8"/>
          <p:cNvCxnSpPr/>
          <p:nvPr/>
        </p:nvCxnSpPr>
        <p:spPr>
          <a:xfrm>
            <a:off x="4304300" y="1941866"/>
            <a:ext cx="0" cy="506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15880" y="1938914"/>
            <a:ext cx="0" cy="50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575739" y="1941866"/>
            <a:ext cx="903" cy="497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11758" y="2803574"/>
            <a:ext cx="0" cy="79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46411" y="1980885"/>
            <a:ext cx="372218" cy="276999"/>
          </a:xfrm>
          <a:prstGeom prst="rect">
            <a:avLst/>
          </a:prstGeom>
          <a:noFill/>
        </p:spPr>
        <p:txBody>
          <a:bodyPr wrap="none" rtlCol="0">
            <a:spAutoFit/>
          </a:bodyPr>
          <a:lstStyle/>
          <a:p>
            <a:r>
              <a:rPr lang="en-US" sz="1200" smtClean="0">
                <a:solidFill>
                  <a:srgbClr val="FF0000"/>
                </a:solidFill>
              </a:rPr>
              <a:t>(7)</a:t>
            </a:r>
            <a:endParaRPr lang="en-US" sz="1200" dirty="0">
              <a:solidFill>
                <a:srgbClr val="FF0000"/>
              </a:solidFill>
            </a:endParaRPr>
          </a:p>
        </p:txBody>
      </p:sp>
      <p:sp>
        <p:nvSpPr>
          <p:cNvPr id="39" name="TextBox 38"/>
          <p:cNvSpPr txBox="1"/>
          <p:nvPr/>
        </p:nvSpPr>
        <p:spPr>
          <a:xfrm>
            <a:off x="2056823" y="2803399"/>
            <a:ext cx="372218" cy="276999"/>
          </a:xfrm>
          <a:prstGeom prst="rect">
            <a:avLst/>
          </a:prstGeom>
          <a:noFill/>
        </p:spPr>
        <p:txBody>
          <a:bodyPr wrap="none" rtlCol="0">
            <a:spAutoFit/>
          </a:bodyPr>
          <a:lstStyle/>
          <a:p>
            <a:r>
              <a:rPr lang="en-US" sz="1200" smtClean="0">
                <a:solidFill>
                  <a:srgbClr val="FF0000"/>
                </a:solidFill>
              </a:rPr>
              <a:t>(8)</a:t>
            </a:r>
            <a:endParaRPr lang="en-US" sz="1200" dirty="0">
              <a:solidFill>
                <a:srgbClr val="FF0000"/>
              </a:solidFill>
            </a:endParaRPr>
          </a:p>
        </p:txBody>
      </p:sp>
      <p:sp>
        <p:nvSpPr>
          <p:cNvPr id="43" name="TextBox 42"/>
          <p:cNvSpPr txBox="1"/>
          <p:nvPr/>
        </p:nvSpPr>
        <p:spPr>
          <a:xfrm>
            <a:off x="3557471" y="3936202"/>
            <a:ext cx="372218" cy="276999"/>
          </a:xfrm>
          <a:prstGeom prst="rect">
            <a:avLst/>
          </a:prstGeom>
          <a:noFill/>
        </p:spPr>
        <p:txBody>
          <a:bodyPr wrap="none" rtlCol="0">
            <a:spAutoFit/>
          </a:bodyPr>
          <a:lstStyle/>
          <a:p>
            <a:r>
              <a:rPr lang="en-US" sz="1200" smtClean="0">
                <a:solidFill>
                  <a:srgbClr val="FF0000"/>
                </a:solidFill>
              </a:rPr>
              <a:t>(9)</a:t>
            </a:r>
            <a:endParaRPr lang="en-US" sz="1200" dirty="0">
              <a:solidFill>
                <a:srgbClr val="FF0000"/>
              </a:solidFill>
            </a:endParaRPr>
          </a:p>
        </p:txBody>
      </p:sp>
      <p:cxnSp>
        <p:nvCxnSpPr>
          <p:cNvPr id="19" name="Straight Arrow Connector 18"/>
          <p:cNvCxnSpPr>
            <a:endCxn id="93" idx="0"/>
          </p:cNvCxnSpPr>
          <p:nvPr/>
        </p:nvCxnSpPr>
        <p:spPr>
          <a:xfrm>
            <a:off x="3133336" y="4881131"/>
            <a:ext cx="1" cy="26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45195" y="1412776"/>
            <a:ext cx="5281530" cy="1938992"/>
          </a:xfrm>
          <a:prstGeom prst="rect">
            <a:avLst/>
          </a:prstGeom>
          <a:noFill/>
        </p:spPr>
        <p:txBody>
          <a:bodyPr wrap="square" rtlCol="0">
            <a:spAutoFit/>
          </a:bodyPr>
          <a:lstStyle/>
          <a:p>
            <a:pPr marL="171450" indent="-171450">
              <a:buFont typeface="Wingdings" panose="05000000000000000000" pitchFamily="2" charset="2"/>
              <a:buChar char="v"/>
            </a:pPr>
            <a:r>
              <a:rPr lang="en-US" sz="1200" b="1" dirty="0" smtClean="0"/>
              <a:t>ADSP ALSA component initialization</a:t>
            </a:r>
          </a:p>
          <a:p>
            <a:endParaRPr lang="en-US" sz="1200" dirty="0" smtClean="0"/>
          </a:p>
          <a:p>
            <a:pPr marL="171450" indent="-171450">
              <a:buFontTx/>
              <a:buChar char="-"/>
            </a:pPr>
            <a:r>
              <a:rPr lang="en-US" sz="1200" dirty="0"/>
              <a:t>After ADSP base was created successfully, ADSP ALSA driver can create component </a:t>
            </a:r>
            <a:r>
              <a:rPr lang="en-US" sz="1200" dirty="0">
                <a:solidFill>
                  <a:srgbClr val="FF0000"/>
                </a:solidFill>
              </a:rPr>
              <a:t>(4) (5) (</a:t>
            </a:r>
            <a:r>
              <a:rPr lang="en-US" sz="1200">
                <a:solidFill>
                  <a:srgbClr val="FF0000"/>
                </a:solidFill>
              </a:rPr>
              <a:t>6</a:t>
            </a:r>
            <a:r>
              <a:rPr lang="en-US" sz="1200" smtClean="0">
                <a:solidFill>
                  <a:srgbClr val="FF0000"/>
                </a:solidFill>
              </a:rPr>
              <a:t>) </a:t>
            </a:r>
            <a:r>
              <a:rPr lang="en-US" sz="1200" smtClean="0"/>
              <a:t>for playback or record or TDM playback or TDM record or equalizer </a:t>
            </a:r>
            <a:r>
              <a:rPr lang="en-US" sz="1200" dirty="0"/>
              <a:t>purpose.</a:t>
            </a:r>
          </a:p>
          <a:p>
            <a:pPr marL="171450" indent="-171450">
              <a:buFontTx/>
              <a:buChar char="-"/>
            </a:pPr>
            <a:endParaRPr lang="en-US" sz="1200" dirty="0"/>
          </a:p>
          <a:p>
            <a:pPr marL="171450" indent="-171450">
              <a:buFontTx/>
              <a:buChar char="-"/>
            </a:pPr>
            <a:r>
              <a:rPr lang="en-US" sz="1200" dirty="0"/>
              <a:t>Each component (Capture/Equalizer/Renderer) </a:t>
            </a:r>
            <a:r>
              <a:rPr lang="en-US" sz="1200"/>
              <a:t>registers</a:t>
            </a:r>
            <a:r>
              <a:rPr lang="en-US" sz="1200">
                <a:solidFill>
                  <a:srgbClr val="FF0000"/>
                </a:solidFill>
              </a:rPr>
              <a:t> </a:t>
            </a:r>
            <a:r>
              <a:rPr lang="en-US" sz="1200" smtClean="0">
                <a:solidFill>
                  <a:srgbClr val="FF0000"/>
                </a:solidFill>
              </a:rPr>
              <a:t>(8) </a:t>
            </a:r>
            <a:r>
              <a:rPr lang="en-US" sz="1200" dirty="0"/>
              <a:t>a corresponding ADSP </a:t>
            </a:r>
            <a:r>
              <a:rPr lang="en-US" sz="1200" dirty="0" smtClean="0"/>
              <a:t>plugin </a:t>
            </a:r>
            <a:r>
              <a:rPr lang="en-US" sz="1200" dirty="0"/>
              <a:t>by sending a </a:t>
            </a:r>
            <a:r>
              <a:rPr lang="en-US" sz="1200"/>
              <a:t>message</a:t>
            </a:r>
            <a:r>
              <a:rPr lang="en-US" sz="1200">
                <a:solidFill>
                  <a:srgbClr val="FF0000"/>
                </a:solidFill>
              </a:rPr>
              <a:t> </a:t>
            </a:r>
            <a:r>
              <a:rPr lang="en-US" sz="1200" smtClean="0">
                <a:solidFill>
                  <a:srgbClr val="FF0000"/>
                </a:solidFill>
              </a:rPr>
              <a:t>(9) </a:t>
            </a:r>
            <a:r>
              <a:rPr lang="en-US" sz="1200" dirty="0"/>
              <a:t>to proxy’s command </a:t>
            </a:r>
            <a:r>
              <a:rPr lang="en-US" sz="1200"/>
              <a:t>queue </a:t>
            </a:r>
            <a:r>
              <a:rPr lang="en-US" sz="1200" smtClean="0">
                <a:solidFill>
                  <a:srgbClr val="FF0000"/>
                </a:solidFill>
              </a:rPr>
              <a:t>(10)</a:t>
            </a:r>
            <a:r>
              <a:rPr lang="en-US" sz="1200" smtClean="0"/>
              <a:t>. </a:t>
            </a:r>
            <a:r>
              <a:rPr lang="en-US" sz="1200" dirty="0"/>
              <a:t>This message then will be sent to ADSP framework by proxy process.</a:t>
            </a:r>
          </a:p>
        </p:txBody>
      </p:sp>
      <p:cxnSp>
        <p:nvCxnSpPr>
          <p:cNvPr id="10" name="Straight Arrow Connector 9"/>
          <p:cNvCxnSpPr>
            <a:endCxn id="65" idx="0"/>
          </p:cNvCxnSpPr>
          <p:nvPr/>
        </p:nvCxnSpPr>
        <p:spPr>
          <a:xfrm>
            <a:off x="3871143" y="3947643"/>
            <a:ext cx="0" cy="69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495602" y="3019807"/>
            <a:ext cx="3959538" cy="456649"/>
          </a:xfrm>
          <a:prstGeom prst="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Handle</a:t>
            </a:r>
          </a:p>
          <a:p>
            <a:pPr algn="r"/>
            <a:r>
              <a:rPr lang="en-US" sz="1000" dirty="0" smtClean="0">
                <a:solidFill>
                  <a:schemeClr val="tx1"/>
                </a:solidFill>
              </a:rPr>
              <a:t>Control</a:t>
            </a:r>
            <a:endParaRPr lang="en-US" sz="1000" dirty="0">
              <a:solidFill>
                <a:schemeClr val="tx1"/>
              </a:solidFill>
            </a:endParaRPr>
          </a:p>
        </p:txBody>
      </p:sp>
      <p:sp>
        <p:nvSpPr>
          <p:cNvPr id="64" name="Rectangle 63"/>
          <p:cNvSpPr/>
          <p:nvPr/>
        </p:nvSpPr>
        <p:spPr>
          <a:xfrm>
            <a:off x="1080000" y="2296726"/>
            <a:ext cx="5520056" cy="1927798"/>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smtClean="0">
                <a:solidFill>
                  <a:srgbClr val="000000"/>
                </a:solidFill>
                <a:ea typeface="Times New Roman" panose="02020603050405020304" pitchFamily="18" charset="0"/>
              </a:rPr>
              <a:t>ADSP Base</a:t>
            </a:r>
            <a:endParaRPr lang="en-US" sz="1100" kern="0" dirty="0">
              <a:solidFill>
                <a:srgbClr val="000000"/>
              </a:solidFill>
              <a:ea typeface="Times New Roman" panose="02020603050405020304" pitchFamily="18" charset="0"/>
            </a:endParaRPr>
          </a:p>
        </p:txBody>
      </p:sp>
      <p:sp>
        <p:nvSpPr>
          <p:cNvPr id="67" name="Rectangle 66"/>
          <p:cNvSpPr/>
          <p:nvPr/>
        </p:nvSpPr>
        <p:spPr>
          <a:xfrm>
            <a:off x="1199457" y="2439269"/>
            <a:ext cx="890871" cy="1508373"/>
          </a:xfrm>
          <a:prstGeom prst="rect">
            <a:avLst/>
          </a:prstGeom>
          <a:solidFill>
            <a:schemeClr val="accent2">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a:latin typeface="Arial" panose="020B0604020202020204" pitchFamily="34" charset="0"/>
                <a:ea typeface="Calibri" panose="020F0502020204030204" pitchFamily="34" charset="0"/>
              </a:rPr>
              <a:t>Response thread</a:t>
            </a:r>
          </a:p>
        </p:txBody>
      </p:sp>
      <p:sp>
        <p:nvSpPr>
          <p:cNvPr id="70" name="Rectangle 69"/>
          <p:cNvSpPr/>
          <p:nvPr/>
        </p:nvSpPr>
        <p:spPr>
          <a:xfrm>
            <a:off x="1080000" y="1484784"/>
            <a:ext cx="5520056" cy="53922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ALSA Driver</a:t>
            </a:r>
          </a:p>
        </p:txBody>
      </p:sp>
      <p:sp>
        <p:nvSpPr>
          <p:cNvPr id="78" name="Rectangle 77"/>
          <p:cNvSpPr/>
          <p:nvPr/>
        </p:nvSpPr>
        <p:spPr>
          <a:xfrm>
            <a:off x="2162338" y="3601809"/>
            <a:ext cx="4283925" cy="351231"/>
          </a:xfrm>
          <a:prstGeom prst="rect">
            <a:avLst/>
          </a:prstGeom>
          <a:solidFill>
            <a:schemeClr val="accent6">
              <a:lumMod val="40000"/>
              <a:lumOff val="6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Message Control</a:t>
            </a:r>
            <a:endParaRPr lang="en-US" sz="1000" dirty="0">
              <a:latin typeface="Arial" panose="020B0604020202020204" pitchFamily="34" charset="0"/>
              <a:ea typeface="Calibri" panose="020F0502020204030204" pitchFamily="34" charset="0"/>
            </a:endParaRPr>
          </a:p>
        </p:txBody>
      </p:sp>
      <p:sp>
        <p:nvSpPr>
          <p:cNvPr id="79" name="Rectangle 78"/>
          <p:cNvSpPr/>
          <p:nvPr/>
        </p:nvSpPr>
        <p:spPr>
          <a:xfrm>
            <a:off x="2162338" y="2439269"/>
            <a:ext cx="4292802" cy="364306"/>
          </a:xfrm>
          <a:prstGeom prst="rect">
            <a:avLst/>
          </a:prstGeom>
          <a:solidFill>
            <a:schemeClr val="accent1">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Base Control</a:t>
            </a:r>
            <a:endParaRPr lang="en-US" sz="1000" dirty="0">
              <a:latin typeface="Arial" panose="020B0604020202020204" pitchFamily="34" charset="0"/>
              <a:ea typeface="Calibri" panose="020F0502020204030204" pitchFamily="34" charset="0"/>
            </a:endParaRPr>
          </a:p>
        </p:txBody>
      </p:sp>
      <p:sp>
        <p:nvSpPr>
          <p:cNvPr id="84" name="TextBox 83"/>
          <p:cNvSpPr txBox="1"/>
          <p:nvPr/>
        </p:nvSpPr>
        <p:spPr>
          <a:xfrm>
            <a:off x="2894188" y="1971217"/>
            <a:ext cx="372218" cy="276999"/>
          </a:xfrm>
          <a:prstGeom prst="rect">
            <a:avLst/>
          </a:prstGeom>
          <a:noFill/>
        </p:spPr>
        <p:txBody>
          <a:bodyPr wrap="none" rtlCol="0">
            <a:spAutoFit/>
          </a:bodyPr>
          <a:lstStyle/>
          <a:p>
            <a:r>
              <a:rPr lang="en-US" sz="1200" dirty="0" smtClean="0">
                <a:solidFill>
                  <a:srgbClr val="FF0000"/>
                </a:solidFill>
              </a:rPr>
              <a:t>(4)</a:t>
            </a:r>
            <a:endParaRPr lang="en-US" sz="1200" dirty="0">
              <a:solidFill>
                <a:srgbClr val="FF0000"/>
              </a:solidFill>
            </a:endParaRPr>
          </a:p>
        </p:txBody>
      </p:sp>
      <p:cxnSp>
        <p:nvCxnSpPr>
          <p:cNvPr id="86" name="Straight Arrow Connector 85"/>
          <p:cNvCxnSpPr/>
          <p:nvPr/>
        </p:nvCxnSpPr>
        <p:spPr>
          <a:xfrm>
            <a:off x="3216485" y="1932650"/>
            <a:ext cx="0" cy="506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595452" y="3079861"/>
            <a:ext cx="980268"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#1</a:t>
            </a:r>
            <a:endParaRPr lang="en-US" sz="1000" dirty="0">
              <a:solidFill>
                <a:srgbClr val="FFFFFF"/>
              </a:solidFill>
              <a:latin typeface="Arial" panose="020B0604020202020204" pitchFamily="34" charset="0"/>
              <a:ea typeface="Calibri" panose="020F0502020204030204" pitchFamily="34" charset="0"/>
            </a:endParaRPr>
          </a:p>
        </p:txBody>
      </p:sp>
      <p:sp>
        <p:nvSpPr>
          <p:cNvPr id="48" name="Rectangle 47"/>
          <p:cNvSpPr/>
          <p:nvPr/>
        </p:nvSpPr>
        <p:spPr>
          <a:xfrm>
            <a:off x="3791743" y="3079861"/>
            <a:ext cx="788225"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#2</a:t>
            </a:r>
            <a:endParaRPr lang="en-US" sz="1000" dirty="0">
              <a:solidFill>
                <a:srgbClr val="FFFFFF"/>
              </a:solidFill>
              <a:latin typeface="Arial" panose="020B0604020202020204" pitchFamily="34" charset="0"/>
              <a:ea typeface="Calibri" panose="020F0502020204030204" pitchFamily="34" charset="0"/>
            </a:endParaRPr>
          </a:p>
        </p:txBody>
      </p:sp>
      <p:sp>
        <p:nvSpPr>
          <p:cNvPr id="49" name="Rectangle 48"/>
          <p:cNvSpPr/>
          <p:nvPr/>
        </p:nvSpPr>
        <p:spPr>
          <a:xfrm>
            <a:off x="3918440" y="1602113"/>
            <a:ext cx="944314"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2</a:t>
            </a:r>
            <a:endParaRPr lang="en-US" sz="1000" dirty="0">
              <a:solidFill>
                <a:srgbClr val="FFFFFF"/>
              </a:solidFill>
              <a:latin typeface="Arial" panose="020B0604020202020204" pitchFamily="34" charset="0"/>
              <a:ea typeface="Calibri" panose="020F0502020204030204" pitchFamily="34" charset="0"/>
            </a:endParaRPr>
          </a:p>
        </p:txBody>
      </p:sp>
      <p:sp>
        <p:nvSpPr>
          <p:cNvPr id="50" name="Rectangle 49"/>
          <p:cNvSpPr/>
          <p:nvPr/>
        </p:nvSpPr>
        <p:spPr>
          <a:xfrm>
            <a:off x="5222794" y="1611329"/>
            <a:ext cx="1017222"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n</a:t>
            </a:r>
            <a:endParaRPr lang="en-US" sz="1000" dirty="0">
              <a:solidFill>
                <a:srgbClr val="FFFFFF"/>
              </a:solidFill>
              <a:latin typeface="Arial" panose="020B0604020202020204" pitchFamily="34" charset="0"/>
              <a:ea typeface="Calibri" panose="020F0502020204030204" pitchFamily="34" charset="0"/>
            </a:endParaRPr>
          </a:p>
        </p:txBody>
      </p:sp>
      <p:sp>
        <p:nvSpPr>
          <p:cNvPr id="51" name="Rectangle 50"/>
          <p:cNvSpPr/>
          <p:nvPr/>
        </p:nvSpPr>
        <p:spPr>
          <a:xfrm>
            <a:off x="2783632" y="1602113"/>
            <a:ext cx="1062797"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1</a:t>
            </a:r>
            <a:endParaRPr lang="en-US" sz="1000" dirty="0">
              <a:solidFill>
                <a:srgbClr val="FFFFFF"/>
              </a:solidFill>
              <a:latin typeface="Arial" panose="020B0604020202020204" pitchFamily="34" charset="0"/>
              <a:ea typeface="Calibri" panose="020F0502020204030204" pitchFamily="34" charset="0"/>
            </a:endParaRPr>
          </a:p>
        </p:txBody>
      </p:sp>
      <p:sp>
        <p:nvSpPr>
          <p:cNvPr id="53" name="Rectangle 52"/>
          <p:cNvSpPr/>
          <p:nvPr/>
        </p:nvSpPr>
        <p:spPr>
          <a:xfrm>
            <a:off x="4985244" y="3079861"/>
            <a:ext cx="827072"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Handle #n</a:t>
            </a:r>
            <a:endParaRPr lang="en-US" sz="1000" dirty="0">
              <a:solidFill>
                <a:srgbClr val="FFFFFF"/>
              </a:solidFill>
              <a:latin typeface="Arial" panose="020B0604020202020204" pitchFamily="34" charset="0"/>
              <a:ea typeface="Calibri" panose="020F0502020204030204" pitchFamily="34" charset="0"/>
            </a:endParaRPr>
          </a:p>
        </p:txBody>
      </p:sp>
      <p:sp>
        <p:nvSpPr>
          <p:cNvPr id="54" name="TextBox 53"/>
          <p:cNvSpPr txBox="1"/>
          <p:nvPr/>
        </p:nvSpPr>
        <p:spPr>
          <a:xfrm>
            <a:off x="4837155" y="1591931"/>
            <a:ext cx="415498" cy="369332"/>
          </a:xfrm>
          <a:prstGeom prst="rect">
            <a:avLst/>
          </a:prstGeom>
          <a:noFill/>
        </p:spPr>
        <p:txBody>
          <a:bodyPr wrap="none" rtlCol="0">
            <a:spAutoFit/>
          </a:bodyPr>
          <a:lstStyle/>
          <a:p>
            <a:r>
              <a:rPr lang="en-US" smtClean="0"/>
              <a:t>…</a:t>
            </a:r>
            <a:endParaRPr lang="en-US"/>
          </a:p>
        </p:txBody>
      </p:sp>
      <p:sp>
        <p:nvSpPr>
          <p:cNvPr id="55" name="TextBox 54"/>
          <p:cNvSpPr txBox="1"/>
          <p:nvPr/>
        </p:nvSpPr>
        <p:spPr>
          <a:xfrm>
            <a:off x="4569184" y="3080305"/>
            <a:ext cx="415498" cy="369332"/>
          </a:xfrm>
          <a:prstGeom prst="rect">
            <a:avLst/>
          </a:prstGeom>
          <a:noFill/>
        </p:spPr>
        <p:txBody>
          <a:bodyPr wrap="none" rtlCol="0">
            <a:spAutoFit/>
          </a:bodyPr>
          <a:lstStyle/>
          <a:p>
            <a:r>
              <a:rPr lang="en-US" smtClean="0"/>
              <a:t>…</a:t>
            </a:r>
            <a:endParaRPr lang="en-US"/>
          </a:p>
        </p:txBody>
      </p:sp>
    </p:spTree>
    <p:extLst>
      <p:ext uri="{BB962C8B-B14F-4D97-AF65-F5344CB8AC3E}">
        <p14:creationId xmlns:p14="http://schemas.microsoft.com/office/powerpoint/2010/main" val="2847060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2494478" y="2439269"/>
            <a:ext cx="3960662" cy="364306"/>
          </a:xfrm>
          <a:prstGeom prst="rect">
            <a:avLst/>
          </a:prstGeom>
          <a:solidFill>
            <a:schemeClr val="accent1">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Base Control</a:t>
            </a:r>
            <a:endParaRPr lang="en-US" sz="1000" dirty="0">
              <a:latin typeface="Arial" panose="020B0604020202020204" pitchFamily="34" charset="0"/>
              <a:ea typeface="Calibri" panose="020F0502020204030204" pitchFamily="34" charset="0"/>
            </a:endParaRPr>
          </a:p>
        </p:txBody>
      </p:sp>
      <p:sp>
        <p:nvSpPr>
          <p:cNvPr id="35" name="Rectangle 34"/>
          <p:cNvSpPr/>
          <p:nvPr/>
        </p:nvSpPr>
        <p:spPr>
          <a:xfrm>
            <a:off x="3647728" y="3019807"/>
            <a:ext cx="2807412" cy="456649"/>
          </a:xfrm>
          <a:prstGeom prst="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Handle</a:t>
            </a:r>
          </a:p>
          <a:p>
            <a:pPr algn="r"/>
            <a:r>
              <a:rPr lang="en-US" sz="1000" dirty="0" smtClean="0">
                <a:solidFill>
                  <a:schemeClr val="tx1"/>
                </a:solidFill>
              </a:rPr>
              <a:t>Control</a:t>
            </a:r>
            <a:endParaRPr lang="en-US" sz="1000" dirty="0">
              <a:solidFill>
                <a:schemeClr val="tx1"/>
              </a:solidFill>
            </a:endParaRPr>
          </a:p>
        </p:txBody>
      </p:sp>
      <p:sp>
        <p:nvSpPr>
          <p:cNvPr id="2" name="Title 1"/>
          <p:cNvSpPr>
            <a:spLocks noGrp="1"/>
          </p:cNvSpPr>
          <p:nvPr>
            <p:ph type="title"/>
          </p:nvPr>
        </p:nvSpPr>
        <p:spPr>
          <a:xfrm>
            <a:off x="1080000" y="404664"/>
            <a:ext cx="9912544" cy="443198"/>
          </a:xfrm>
        </p:spPr>
        <p:txBody>
          <a:bodyPr/>
          <a:lstStyle/>
          <a:p>
            <a:r>
              <a:rPr lang="en-US" dirty="0"/>
              <a:t>INTRODUCTION</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12</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This slide shows the simple detail architecture of ADSP </a:t>
            </a:r>
            <a:r>
              <a:rPr lang="en-US" dirty="0"/>
              <a:t>base</a:t>
            </a:r>
            <a:endParaRPr lang="en-US" dirty="0" smtClean="0"/>
          </a:p>
        </p:txBody>
      </p:sp>
      <p:sp>
        <p:nvSpPr>
          <p:cNvPr id="62" name="Rectangle 61"/>
          <p:cNvSpPr/>
          <p:nvPr/>
        </p:nvSpPr>
        <p:spPr>
          <a:xfrm>
            <a:off x="1080000" y="4497968"/>
            <a:ext cx="5520056" cy="1224137"/>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Proxy driver</a:t>
            </a:r>
          </a:p>
        </p:txBody>
      </p:sp>
      <p:sp>
        <p:nvSpPr>
          <p:cNvPr id="65" name="Rectangle 64"/>
          <p:cNvSpPr/>
          <p:nvPr/>
        </p:nvSpPr>
        <p:spPr>
          <a:xfrm>
            <a:off x="1296023" y="4641985"/>
            <a:ext cx="5150240" cy="232573"/>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chemeClr val="bg1"/>
                </a:solidFill>
              </a:rPr>
              <a:t>Proxy Extension </a:t>
            </a:r>
            <a:r>
              <a:rPr lang="en-US" sz="1000" dirty="0" smtClean="0">
                <a:solidFill>
                  <a:schemeClr val="bg1"/>
                </a:solidFill>
              </a:rPr>
              <a:t>Interface</a:t>
            </a:r>
            <a:endParaRPr lang="en-US" sz="1000" dirty="0">
              <a:solidFill>
                <a:schemeClr val="bg1"/>
              </a:solidFill>
            </a:endParaRPr>
          </a:p>
        </p:txBody>
      </p:sp>
      <p:sp>
        <p:nvSpPr>
          <p:cNvPr id="91" name="Rectangle 90"/>
          <p:cNvSpPr/>
          <p:nvPr/>
        </p:nvSpPr>
        <p:spPr>
          <a:xfrm>
            <a:off x="4360247" y="5018575"/>
            <a:ext cx="2086016" cy="631522"/>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Client data</a:t>
            </a:r>
            <a:endParaRPr lang="en-US" sz="1000" dirty="0">
              <a:latin typeface="Arial" panose="020B0604020202020204" pitchFamily="34" charset="0"/>
              <a:ea typeface="Calibri" panose="020F0502020204030204" pitchFamily="34" charset="0"/>
            </a:endParaRPr>
          </a:p>
        </p:txBody>
      </p:sp>
      <p:sp>
        <p:nvSpPr>
          <p:cNvPr id="46" name="Rectangle 45"/>
          <p:cNvSpPr/>
          <p:nvPr/>
        </p:nvSpPr>
        <p:spPr>
          <a:xfrm>
            <a:off x="4491114" y="5143928"/>
            <a:ext cx="1898905"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Response message queue</a:t>
            </a:r>
            <a:endParaRPr lang="en-US" sz="1000" dirty="0"/>
          </a:p>
        </p:txBody>
      </p:sp>
      <p:sp>
        <p:nvSpPr>
          <p:cNvPr id="93" name="Rectangle 92"/>
          <p:cNvSpPr/>
          <p:nvPr/>
        </p:nvSpPr>
        <p:spPr>
          <a:xfrm>
            <a:off x="2183884" y="5143928"/>
            <a:ext cx="1898905" cy="216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Command message queue</a:t>
            </a:r>
            <a:endParaRPr lang="en-US" sz="1000" dirty="0"/>
          </a:p>
        </p:txBody>
      </p:sp>
      <p:sp>
        <p:nvSpPr>
          <p:cNvPr id="94" name="Rectangle 93"/>
          <p:cNvSpPr/>
          <p:nvPr/>
        </p:nvSpPr>
        <p:spPr>
          <a:xfrm>
            <a:off x="2090328" y="5018575"/>
            <a:ext cx="2086016" cy="637566"/>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Proxy data</a:t>
            </a:r>
            <a:endParaRPr lang="en-US" sz="1000" dirty="0">
              <a:latin typeface="Arial" panose="020B0604020202020204" pitchFamily="34" charset="0"/>
              <a:ea typeface="Calibri" panose="020F0502020204030204" pitchFamily="34" charset="0"/>
            </a:endParaRPr>
          </a:p>
        </p:txBody>
      </p:sp>
      <p:sp>
        <p:nvSpPr>
          <p:cNvPr id="104" name="Rectangle 103"/>
          <p:cNvSpPr/>
          <p:nvPr/>
        </p:nvSpPr>
        <p:spPr>
          <a:xfrm>
            <a:off x="911424" y="1412776"/>
            <a:ext cx="5832647" cy="468051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t>
            </a:r>
            <a:r>
              <a:rPr lang="en-US" sz="1100" kern="0" dirty="0" smtClean="0">
                <a:solidFill>
                  <a:srgbClr val="000000"/>
                </a:solidFill>
                <a:ea typeface="Times New Roman" panose="02020603050405020304" pitchFamily="18" charset="0"/>
              </a:rPr>
              <a:t>Driver</a:t>
            </a:r>
            <a:endParaRPr lang="en-US" sz="1100" kern="0" dirty="0">
              <a:solidFill>
                <a:srgbClr val="000000"/>
              </a:solidFill>
              <a:ea typeface="Times New Roman" panose="02020603050405020304" pitchFamily="18" charset="0"/>
            </a:endParaRPr>
          </a:p>
        </p:txBody>
      </p:sp>
      <p:sp>
        <p:nvSpPr>
          <p:cNvPr id="43" name="TextBox 42"/>
          <p:cNvSpPr txBox="1"/>
          <p:nvPr/>
        </p:nvSpPr>
        <p:spPr>
          <a:xfrm>
            <a:off x="3465500" y="3930827"/>
            <a:ext cx="457176" cy="276999"/>
          </a:xfrm>
          <a:prstGeom prst="rect">
            <a:avLst/>
          </a:prstGeom>
          <a:noFill/>
        </p:spPr>
        <p:txBody>
          <a:bodyPr wrap="none" rtlCol="0">
            <a:spAutoFit/>
          </a:bodyPr>
          <a:lstStyle/>
          <a:p>
            <a:r>
              <a:rPr lang="en-US" sz="1200" smtClean="0">
                <a:solidFill>
                  <a:srgbClr val="FF0000"/>
                </a:solidFill>
              </a:rPr>
              <a:t>(13)</a:t>
            </a:r>
            <a:endParaRPr lang="en-US" sz="1200" dirty="0">
              <a:solidFill>
                <a:srgbClr val="FF0000"/>
              </a:solidFill>
            </a:endParaRPr>
          </a:p>
        </p:txBody>
      </p:sp>
      <p:sp>
        <p:nvSpPr>
          <p:cNvPr id="98" name="TextBox 97"/>
          <p:cNvSpPr txBox="1"/>
          <p:nvPr/>
        </p:nvSpPr>
        <p:spPr>
          <a:xfrm>
            <a:off x="3860426" y="2761077"/>
            <a:ext cx="405880" cy="276999"/>
          </a:xfrm>
          <a:prstGeom prst="rect">
            <a:avLst/>
          </a:prstGeom>
          <a:noFill/>
        </p:spPr>
        <p:txBody>
          <a:bodyPr wrap="none" rtlCol="0">
            <a:spAutoFit/>
          </a:bodyPr>
          <a:lstStyle/>
          <a:p>
            <a:r>
              <a:rPr lang="en-US" sz="1200" smtClean="0">
                <a:solidFill>
                  <a:srgbClr val="FF0000"/>
                </a:solidFill>
              </a:rPr>
              <a:t>(5’)</a:t>
            </a:r>
            <a:endParaRPr lang="en-US" sz="1200" dirty="0">
              <a:solidFill>
                <a:srgbClr val="FF0000"/>
              </a:solidFill>
            </a:endParaRPr>
          </a:p>
        </p:txBody>
      </p:sp>
      <p:cxnSp>
        <p:nvCxnSpPr>
          <p:cNvPr id="107" name="Straight Arrow Connector 106"/>
          <p:cNvCxnSpPr/>
          <p:nvPr/>
        </p:nvCxnSpPr>
        <p:spPr>
          <a:xfrm>
            <a:off x="1991544" y="3947642"/>
            <a:ext cx="0" cy="69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82" idx="1"/>
          </p:cNvCxnSpPr>
          <p:nvPr/>
        </p:nvCxnSpPr>
        <p:spPr>
          <a:xfrm>
            <a:off x="2087966" y="3777424"/>
            <a:ext cx="407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33750" y="3980507"/>
            <a:ext cx="445763" cy="276999"/>
          </a:xfrm>
          <a:prstGeom prst="rect">
            <a:avLst/>
          </a:prstGeom>
          <a:noFill/>
        </p:spPr>
        <p:txBody>
          <a:bodyPr wrap="none" rtlCol="0">
            <a:spAutoFit/>
          </a:bodyPr>
          <a:lstStyle/>
          <a:p>
            <a:r>
              <a:rPr lang="en-US" sz="1200" smtClean="0">
                <a:solidFill>
                  <a:srgbClr val="FF0000"/>
                </a:solidFill>
              </a:rPr>
              <a:t>(11)</a:t>
            </a:r>
            <a:endParaRPr lang="en-US" sz="1200" dirty="0">
              <a:solidFill>
                <a:srgbClr val="FF0000"/>
              </a:solidFill>
            </a:endParaRPr>
          </a:p>
        </p:txBody>
      </p:sp>
      <p:sp>
        <p:nvSpPr>
          <p:cNvPr id="126" name="TextBox 125"/>
          <p:cNvSpPr txBox="1"/>
          <p:nvPr/>
        </p:nvSpPr>
        <p:spPr>
          <a:xfrm>
            <a:off x="2037302" y="3494907"/>
            <a:ext cx="457176" cy="276999"/>
          </a:xfrm>
          <a:prstGeom prst="rect">
            <a:avLst/>
          </a:prstGeom>
          <a:noFill/>
        </p:spPr>
        <p:txBody>
          <a:bodyPr wrap="none" rtlCol="0">
            <a:spAutoFit/>
          </a:bodyPr>
          <a:lstStyle/>
          <a:p>
            <a:r>
              <a:rPr lang="en-US" sz="1200" smtClean="0">
                <a:solidFill>
                  <a:srgbClr val="FF0000"/>
                </a:solidFill>
              </a:rPr>
              <a:t>(12)</a:t>
            </a:r>
            <a:endParaRPr lang="en-US" sz="1200" dirty="0">
              <a:solidFill>
                <a:srgbClr val="FF0000"/>
              </a:solidFill>
            </a:endParaRPr>
          </a:p>
        </p:txBody>
      </p:sp>
      <p:cxnSp>
        <p:nvCxnSpPr>
          <p:cNvPr id="128" name="Straight Arrow Connector 127"/>
          <p:cNvCxnSpPr>
            <a:endCxn id="46" idx="0"/>
          </p:cNvCxnSpPr>
          <p:nvPr/>
        </p:nvCxnSpPr>
        <p:spPr>
          <a:xfrm>
            <a:off x="5440566" y="4881131"/>
            <a:ext cx="1" cy="26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051434" y="4833037"/>
            <a:ext cx="457176" cy="276999"/>
          </a:xfrm>
          <a:prstGeom prst="rect">
            <a:avLst/>
          </a:prstGeom>
          <a:noFill/>
        </p:spPr>
        <p:txBody>
          <a:bodyPr wrap="none" rtlCol="0">
            <a:spAutoFit/>
          </a:bodyPr>
          <a:lstStyle/>
          <a:p>
            <a:r>
              <a:rPr lang="en-US" sz="1200" smtClean="0">
                <a:solidFill>
                  <a:srgbClr val="FF0000"/>
                </a:solidFill>
              </a:rPr>
              <a:t>(14)</a:t>
            </a:r>
            <a:endParaRPr lang="en-US" sz="1200" dirty="0">
              <a:solidFill>
                <a:srgbClr val="FF0000"/>
              </a:solidFill>
            </a:endParaRPr>
          </a:p>
        </p:txBody>
      </p:sp>
      <p:sp>
        <p:nvSpPr>
          <p:cNvPr id="144" name="TextBox 143"/>
          <p:cNvSpPr txBox="1"/>
          <p:nvPr/>
        </p:nvSpPr>
        <p:spPr>
          <a:xfrm>
            <a:off x="2059194" y="2303521"/>
            <a:ext cx="457176" cy="276999"/>
          </a:xfrm>
          <a:prstGeom prst="rect">
            <a:avLst/>
          </a:prstGeom>
          <a:noFill/>
        </p:spPr>
        <p:txBody>
          <a:bodyPr wrap="none" rtlCol="0">
            <a:spAutoFit/>
          </a:bodyPr>
          <a:lstStyle/>
          <a:p>
            <a:r>
              <a:rPr lang="en-US" sz="1200" smtClean="0">
                <a:solidFill>
                  <a:srgbClr val="FF0000"/>
                </a:solidFill>
              </a:rPr>
              <a:t>(15)</a:t>
            </a:r>
            <a:endParaRPr lang="en-US" sz="1200" dirty="0">
              <a:solidFill>
                <a:srgbClr val="FF0000"/>
              </a:solidFill>
            </a:endParaRPr>
          </a:p>
        </p:txBody>
      </p:sp>
      <p:sp>
        <p:nvSpPr>
          <p:cNvPr id="51" name="TextBox 50"/>
          <p:cNvSpPr txBox="1"/>
          <p:nvPr/>
        </p:nvSpPr>
        <p:spPr>
          <a:xfrm>
            <a:off x="6745195" y="1412776"/>
            <a:ext cx="5281530" cy="2677656"/>
          </a:xfrm>
          <a:prstGeom prst="rect">
            <a:avLst/>
          </a:prstGeom>
          <a:noFill/>
        </p:spPr>
        <p:txBody>
          <a:bodyPr wrap="square" rtlCol="0">
            <a:spAutoFit/>
          </a:bodyPr>
          <a:lstStyle/>
          <a:p>
            <a:pPr marL="171450" indent="-171450">
              <a:buFont typeface="Wingdings" panose="05000000000000000000" pitchFamily="2" charset="2"/>
              <a:buChar char="v"/>
            </a:pPr>
            <a:r>
              <a:rPr lang="en-US" sz="1200" b="1" dirty="0" smtClean="0"/>
              <a:t>ADSP ALSA component initialization</a:t>
            </a:r>
          </a:p>
          <a:p>
            <a:endParaRPr lang="en-US" sz="1200" dirty="0" smtClean="0"/>
          </a:p>
          <a:p>
            <a:pPr marL="171450" indent="-171450">
              <a:buFontTx/>
              <a:buChar char="-"/>
            </a:pPr>
            <a:r>
              <a:rPr lang="en-US" sz="1200" dirty="0" smtClean="0"/>
              <a:t>To get the </a:t>
            </a:r>
            <a:r>
              <a:rPr lang="en-US" sz="1200" dirty="0"/>
              <a:t>register results, the response thread independently waits for the valid message in the response message queue </a:t>
            </a:r>
            <a:r>
              <a:rPr lang="en-US" sz="1200">
                <a:solidFill>
                  <a:srgbClr val="FF0000"/>
                </a:solidFill>
              </a:rPr>
              <a:t>(</a:t>
            </a:r>
            <a:r>
              <a:rPr lang="en-US" sz="1200" smtClean="0">
                <a:solidFill>
                  <a:srgbClr val="FF0000"/>
                </a:solidFill>
              </a:rPr>
              <a:t>11)</a:t>
            </a:r>
            <a:r>
              <a:rPr lang="en-US" sz="1200" smtClean="0"/>
              <a:t>.</a:t>
            </a:r>
            <a:endParaRPr lang="en-US" sz="1200" dirty="0"/>
          </a:p>
          <a:p>
            <a:pPr marL="171450" indent="-171450">
              <a:buFontTx/>
              <a:buChar char="-"/>
            </a:pPr>
            <a:endParaRPr lang="en-US" sz="1200" dirty="0"/>
          </a:p>
          <a:p>
            <a:pPr marL="171450" indent="-171450">
              <a:buFontTx/>
              <a:buChar char="-"/>
            </a:pPr>
            <a:r>
              <a:rPr lang="en-US" sz="1200" dirty="0"/>
              <a:t>If the </a:t>
            </a:r>
            <a:r>
              <a:rPr lang="en-US" sz="1200"/>
              <a:t>message </a:t>
            </a:r>
            <a:r>
              <a:rPr lang="en-US" sz="1200" smtClean="0"/>
              <a:t>in the response message queue is valid, </a:t>
            </a:r>
            <a:r>
              <a:rPr lang="en-US" sz="1200" dirty="0"/>
              <a:t>response thread gets it from </a:t>
            </a:r>
            <a:r>
              <a:rPr lang="en-US" sz="1200">
                <a:solidFill>
                  <a:srgbClr val="FF0000"/>
                </a:solidFill>
              </a:rPr>
              <a:t>(</a:t>
            </a:r>
            <a:r>
              <a:rPr lang="en-US" sz="1200" smtClean="0">
                <a:solidFill>
                  <a:srgbClr val="FF0000"/>
                </a:solidFill>
              </a:rPr>
              <a:t>12) (13) </a:t>
            </a:r>
            <a:r>
              <a:rPr lang="en-US" sz="1200">
                <a:solidFill>
                  <a:srgbClr val="FF0000"/>
                </a:solidFill>
              </a:rPr>
              <a:t>(</a:t>
            </a:r>
            <a:r>
              <a:rPr lang="en-US" sz="1200" smtClean="0">
                <a:solidFill>
                  <a:srgbClr val="FF0000"/>
                </a:solidFill>
              </a:rPr>
              <a:t>14)</a:t>
            </a:r>
            <a:r>
              <a:rPr lang="en-US" sz="1200" smtClean="0"/>
              <a:t> </a:t>
            </a:r>
            <a:r>
              <a:rPr lang="en-US" sz="1200" dirty="0"/>
              <a:t>response message queue corresponding to the registered client, and returns to base control </a:t>
            </a:r>
            <a:r>
              <a:rPr lang="en-US" sz="1200">
                <a:solidFill>
                  <a:srgbClr val="FF0000"/>
                </a:solidFill>
              </a:rPr>
              <a:t>(</a:t>
            </a:r>
            <a:r>
              <a:rPr lang="en-US" sz="1200" smtClean="0">
                <a:solidFill>
                  <a:srgbClr val="FF0000"/>
                </a:solidFill>
              </a:rPr>
              <a:t>15)</a:t>
            </a:r>
            <a:r>
              <a:rPr lang="en-US" sz="1200" smtClean="0"/>
              <a:t>.</a:t>
            </a:r>
            <a:endParaRPr lang="en-US" sz="1200" dirty="0"/>
          </a:p>
          <a:p>
            <a:pPr marL="171450" indent="-171450">
              <a:buFontTx/>
              <a:buChar char="-"/>
            </a:pPr>
            <a:endParaRPr lang="en-US" sz="1200" dirty="0"/>
          </a:p>
          <a:p>
            <a:pPr marL="171450" indent="-171450">
              <a:buFontTx/>
              <a:buChar char="-"/>
            </a:pPr>
            <a:r>
              <a:rPr lang="en-US" sz="1200" dirty="0"/>
              <a:t>If the plugin register is success. The component will register a handle data </a:t>
            </a:r>
            <a:r>
              <a:rPr lang="en-US" sz="1200" dirty="0">
                <a:solidFill>
                  <a:srgbClr val="FF0000"/>
                </a:solidFill>
              </a:rPr>
              <a:t>(4’) (5’) (</a:t>
            </a:r>
            <a:r>
              <a:rPr lang="en-US" sz="1200">
                <a:solidFill>
                  <a:srgbClr val="FF0000"/>
                </a:solidFill>
              </a:rPr>
              <a:t>6</a:t>
            </a:r>
            <a:r>
              <a:rPr lang="en-US" sz="1200" smtClean="0">
                <a:solidFill>
                  <a:srgbClr val="FF0000"/>
                </a:solidFill>
              </a:rPr>
              <a:t>’) (7’) </a:t>
            </a:r>
            <a:r>
              <a:rPr lang="en-US" sz="1200" dirty="0"/>
              <a:t>to store its operation information.</a:t>
            </a:r>
          </a:p>
          <a:p>
            <a:pPr marL="171450" indent="-171450">
              <a:buFontTx/>
              <a:buChar char="-"/>
            </a:pPr>
            <a:endParaRPr lang="en-US" sz="1200" dirty="0"/>
          </a:p>
          <a:p>
            <a:pPr marL="171450" indent="-171450">
              <a:buFontTx/>
              <a:buChar char="-"/>
            </a:pPr>
            <a:r>
              <a:rPr lang="en-US" sz="1200" dirty="0"/>
              <a:t>Each handle has a ID corresponding to the order of creation command from ADSP ALSA driver.</a:t>
            </a:r>
          </a:p>
        </p:txBody>
      </p:sp>
      <p:cxnSp>
        <p:nvCxnSpPr>
          <p:cNvPr id="10" name="Straight Arrow Connector 9"/>
          <p:cNvCxnSpPr>
            <a:endCxn id="84" idx="1"/>
          </p:cNvCxnSpPr>
          <p:nvPr/>
        </p:nvCxnSpPr>
        <p:spPr>
          <a:xfrm>
            <a:off x="2085752" y="2621422"/>
            <a:ext cx="40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871143" y="3947643"/>
            <a:ext cx="0" cy="69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2495602" y="3019807"/>
            <a:ext cx="3959538" cy="456649"/>
          </a:xfrm>
          <a:prstGeom prst="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Handle</a:t>
            </a:r>
          </a:p>
          <a:p>
            <a:pPr algn="r"/>
            <a:r>
              <a:rPr lang="en-US" sz="1000" dirty="0" smtClean="0">
                <a:solidFill>
                  <a:schemeClr val="tx1"/>
                </a:solidFill>
              </a:rPr>
              <a:t>Control</a:t>
            </a:r>
            <a:endParaRPr lang="en-US" sz="1000" dirty="0">
              <a:solidFill>
                <a:schemeClr val="tx1"/>
              </a:solidFill>
            </a:endParaRPr>
          </a:p>
        </p:txBody>
      </p:sp>
      <p:sp>
        <p:nvSpPr>
          <p:cNvPr id="70" name="Rectangle 69"/>
          <p:cNvSpPr/>
          <p:nvPr/>
        </p:nvSpPr>
        <p:spPr>
          <a:xfrm>
            <a:off x="1080000" y="2296726"/>
            <a:ext cx="5520056" cy="1927798"/>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smtClean="0">
                <a:solidFill>
                  <a:srgbClr val="000000"/>
                </a:solidFill>
                <a:ea typeface="Times New Roman" panose="02020603050405020304" pitchFamily="18" charset="0"/>
              </a:rPr>
              <a:t>ADSP Base</a:t>
            </a:r>
            <a:endParaRPr lang="en-US" sz="1100" kern="0" dirty="0">
              <a:solidFill>
                <a:srgbClr val="000000"/>
              </a:solidFill>
              <a:ea typeface="Times New Roman" panose="02020603050405020304" pitchFamily="18" charset="0"/>
            </a:endParaRPr>
          </a:p>
        </p:txBody>
      </p:sp>
      <p:sp>
        <p:nvSpPr>
          <p:cNvPr id="72" name="Rectangle 71"/>
          <p:cNvSpPr/>
          <p:nvPr/>
        </p:nvSpPr>
        <p:spPr>
          <a:xfrm>
            <a:off x="1199457" y="2439269"/>
            <a:ext cx="890871" cy="1508373"/>
          </a:xfrm>
          <a:prstGeom prst="rect">
            <a:avLst/>
          </a:prstGeom>
          <a:solidFill>
            <a:schemeClr val="accent2">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a:latin typeface="Arial" panose="020B0604020202020204" pitchFamily="34" charset="0"/>
                <a:ea typeface="Calibri" panose="020F0502020204030204" pitchFamily="34" charset="0"/>
              </a:rPr>
              <a:t>Response thread</a:t>
            </a:r>
          </a:p>
        </p:txBody>
      </p:sp>
      <p:sp>
        <p:nvSpPr>
          <p:cNvPr id="74" name="Rectangle 73"/>
          <p:cNvSpPr/>
          <p:nvPr/>
        </p:nvSpPr>
        <p:spPr>
          <a:xfrm>
            <a:off x="1080000" y="1484784"/>
            <a:ext cx="5520056" cy="53922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ALSA Driver</a:t>
            </a:r>
          </a:p>
        </p:txBody>
      </p:sp>
      <p:sp>
        <p:nvSpPr>
          <p:cNvPr id="82" name="Rectangle 81"/>
          <p:cNvSpPr/>
          <p:nvPr/>
        </p:nvSpPr>
        <p:spPr>
          <a:xfrm>
            <a:off x="2495602" y="3601809"/>
            <a:ext cx="3950661" cy="351231"/>
          </a:xfrm>
          <a:prstGeom prst="rect">
            <a:avLst/>
          </a:prstGeom>
          <a:solidFill>
            <a:schemeClr val="accent6">
              <a:lumMod val="40000"/>
              <a:lumOff val="6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Message Control</a:t>
            </a:r>
            <a:endParaRPr lang="en-US" sz="1000" dirty="0">
              <a:latin typeface="Arial" panose="020B0604020202020204" pitchFamily="34" charset="0"/>
              <a:ea typeface="Calibri" panose="020F0502020204030204" pitchFamily="34" charset="0"/>
            </a:endParaRPr>
          </a:p>
        </p:txBody>
      </p:sp>
      <p:sp>
        <p:nvSpPr>
          <p:cNvPr id="90" name="TextBox 89"/>
          <p:cNvSpPr txBox="1"/>
          <p:nvPr/>
        </p:nvSpPr>
        <p:spPr>
          <a:xfrm>
            <a:off x="2707208" y="2761077"/>
            <a:ext cx="405880" cy="276999"/>
          </a:xfrm>
          <a:prstGeom prst="rect">
            <a:avLst/>
          </a:prstGeom>
          <a:noFill/>
        </p:spPr>
        <p:txBody>
          <a:bodyPr wrap="none" rtlCol="0">
            <a:spAutoFit/>
          </a:bodyPr>
          <a:lstStyle/>
          <a:p>
            <a:r>
              <a:rPr lang="en-US" sz="1200" dirty="0" smtClean="0">
                <a:solidFill>
                  <a:srgbClr val="FF0000"/>
                </a:solidFill>
              </a:rPr>
              <a:t>(4’)</a:t>
            </a:r>
            <a:endParaRPr lang="en-US" sz="1200" dirty="0">
              <a:solidFill>
                <a:srgbClr val="FF0000"/>
              </a:solidFill>
            </a:endParaRPr>
          </a:p>
        </p:txBody>
      </p:sp>
      <p:sp>
        <p:nvSpPr>
          <p:cNvPr id="92" name="TextBox 91"/>
          <p:cNvSpPr txBox="1"/>
          <p:nvPr/>
        </p:nvSpPr>
        <p:spPr>
          <a:xfrm>
            <a:off x="4457624" y="2761077"/>
            <a:ext cx="405880" cy="276999"/>
          </a:xfrm>
          <a:prstGeom prst="rect">
            <a:avLst/>
          </a:prstGeom>
          <a:noFill/>
        </p:spPr>
        <p:txBody>
          <a:bodyPr wrap="none" rtlCol="0">
            <a:spAutoFit/>
          </a:bodyPr>
          <a:lstStyle/>
          <a:p>
            <a:r>
              <a:rPr lang="en-US" sz="1200" smtClean="0">
                <a:solidFill>
                  <a:srgbClr val="FF0000"/>
                </a:solidFill>
              </a:rPr>
              <a:t>(6’)</a:t>
            </a:r>
            <a:endParaRPr lang="en-US" sz="1200" dirty="0">
              <a:solidFill>
                <a:srgbClr val="FF0000"/>
              </a:solidFill>
            </a:endParaRPr>
          </a:p>
        </p:txBody>
      </p:sp>
      <p:sp>
        <p:nvSpPr>
          <p:cNvPr id="97" name="TextBox 96"/>
          <p:cNvSpPr txBox="1"/>
          <p:nvPr/>
        </p:nvSpPr>
        <p:spPr>
          <a:xfrm>
            <a:off x="5148205" y="2768970"/>
            <a:ext cx="405880" cy="276999"/>
          </a:xfrm>
          <a:prstGeom prst="rect">
            <a:avLst/>
          </a:prstGeom>
          <a:noFill/>
        </p:spPr>
        <p:txBody>
          <a:bodyPr wrap="none" rtlCol="0">
            <a:spAutoFit/>
          </a:bodyPr>
          <a:lstStyle/>
          <a:p>
            <a:r>
              <a:rPr lang="en-US" sz="1200" smtClean="0">
                <a:solidFill>
                  <a:srgbClr val="FF0000"/>
                </a:solidFill>
              </a:rPr>
              <a:t>(7’)</a:t>
            </a:r>
            <a:endParaRPr lang="en-US" sz="1200" dirty="0">
              <a:solidFill>
                <a:srgbClr val="FF0000"/>
              </a:solidFill>
            </a:endParaRPr>
          </a:p>
        </p:txBody>
      </p:sp>
      <p:cxnSp>
        <p:nvCxnSpPr>
          <p:cNvPr id="47" name="Straight Arrow Connector 46"/>
          <p:cNvCxnSpPr/>
          <p:nvPr/>
        </p:nvCxnSpPr>
        <p:spPr>
          <a:xfrm>
            <a:off x="3093632" y="2806598"/>
            <a:ext cx="0" cy="273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213200" y="2806598"/>
            <a:ext cx="0" cy="273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785038" y="2806598"/>
            <a:ext cx="0" cy="273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508610" y="2806598"/>
            <a:ext cx="0" cy="273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595452" y="3079861"/>
            <a:ext cx="980268"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#1</a:t>
            </a:r>
            <a:endParaRPr lang="en-US" sz="1000" dirty="0">
              <a:solidFill>
                <a:srgbClr val="FFFFFF"/>
              </a:solidFill>
              <a:latin typeface="Arial" panose="020B0604020202020204" pitchFamily="34" charset="0"/>
              <a:ea typeface="Calibri" panose="020F0502020204030204" pitchFamily="34" charset="0"/>
            </a:endParaRPr>
          </a:p>
        </p:txBody>
      </p:sp>
      <p:sp>
        <p:nvSpPr>
          <p:cNvPr id="52" name="Rectangle 51"/>
          <p:cNvSpPr/>
          <p:nvPr/>
        </p:nvSpPr>
        <p:spPr>
          <a:xfrm>
            <a:off x="3791743" y="3079861"/>
            <a:ext cx="788225"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#2</a:t>
            </a:r>
            <a:endParaRPr lang="en-US" sz="1000" dirty="0">
              <a:solidFill>
                <a:srgbClr val="FFFFFF"/>
              </a:solidFill>
              <a:latin typeface="Arial" panose="020B0604020202020204" pitchFamily="34" charset="0"/>
              <a:ea typeface="Calibri" panose="020F0502020204030204" pitchFamily="34" charset="0"/>
            </a:endParaRPr>
          </a:p>
        </p:txBody>
      </p:sp>
      <p:sp>
        <p:nvSpPr>
          <p:cNvPr id="57" name="Rectangle 56"/>
          <p:cNvSpPr/>
          <p:nvPr/>
        </p:nvSpPr>
        <p:spPr>
          <a:xfrm>
            <a:off x="3918440" y="1602113"/>
            <a:ext cx="944314"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2</a:t>
            </a:r>
            <a:endParaRPr lang="en-US" sz="1000" dirty="0">
              <a:solidFill>
                <a:srgbClr val="FFFFFF"/>
              </a:solidFill>
              <a:latin typeface="Arial" panose="020B0604020202020204" pitchFamily="34" charset="0"/>
              <a:ea typeface="Calibri" panose="020F0502020204030204" pitchFamily="34" charset="0"/>
            </a:endParaRPr>
          </a:p>
        </p:txBody>
      </p:sp>
      <p:sp>
        <p:nvSpPr>
          <p:cNvPr id="58" name="Rectangle 57"/>
          <p:cNvSpPr/>
          <p:nvPr/>
        </p:nvSpPr>
        <p:spPr>
          <a:xfrm>
            <a:off x="5222794" y="1611329"/>
            <a:ext cx="1017222"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n</a:t>
            </a:r>
            <a:endParaRPr lang="en-US" sz="1000" dirty="0">
              <a:solidFill>
                <a:srgbClr val="FFFFFF"/>
              </a:solidFill>
              <a:latin typeface="Arial" panose="020B0604020202020204" pitchFamily="34" charset="0"/>
              <a:ea typeface="Calibri" panose="020F0502020204030204" pitchFamily="34" charset="0"/>
            </a:endParaRPr>
          </a:p>
        </p:txBody>
      </p:sp>
      <p:sp>
        <p:nvSpPr>
          <p:cNvPr id="59" name="Rectangle 58"/>
          <p:cNvSpPr/>
          <p:nvPr/>
        </p:nvSpPr>
        <p:spPr>
          <a:xfrm>
            <a:off x="2783632" y="1602113"/>
            <a:ext cx="1062797"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1</a:t>
            </a:r>
            <a:endParaRPr lang="en-US" sz="1000" dirty="0">
              <a:solidFill>
                <a:srgbClr val="FFFFFF"/>
              </a:solidFill>
              <a:latin typeface="Arial" panose="020B0604020202020204" pitchFamily="34" charset="0"/>
              <a:ea typeface="Calibri" panose="020F0502020204030204" pitchFamily="34" charset="0"/>
            </a:endParaRPr>
          </a:p>
        </p:txBody>
      </p:sp>
      <p:sp>
        <p:nvSpPr>
          <p:cNvPr id="60" name="Rectangle 59"/>
          <p:cNvSpPr/>
          <p:nvPr/>
        </p:nvSpPr>
        <p:spPr>
          <a:xfrm>
            <a:off x="4985244" y="3079861"/>
            <a:ext cx="827072"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Handle #n</a:t>
            </a:r>
            <a:endParaRPr lang="en-US" sz="1000" dirty="0">
              <a:solidFill>
                <a:srgbClr val="FFFFFF"/>
              </a:solidFill>
              <a:latin typeface="Arial" panose="020B0604020202020204" pitchFamily="34" charset="0"/>
              <a:ea typeface="Calibri" panose="020F0502020204030204" pitchFamily="34" charset="0"/>
            </a:endParaRPr>
          </a:p>
        </p:txBody>
      </p:sp>
      <p:sp>
        <p:nvSpPr>
          <p:cNvPr id="61" name="TextBox 60"/>
          <p:cNvSpPr txBox="1"/>
          <p:nvPr/>
        </p:nvSpPr>
        <p:spPr>
          <a:xfrm>
            <a:off x="4837155" y="1591931"/>
            <a:ext cx="415498" cy="369332"/>
          </a:xfrm>
          <a:prstGeom prst="rect">
            <a:avLst/>
          </a:prstGeom>
          <a:noFill/>
        </p:spPr>
        <p:txBody>
          <a:bodyPr wrap="none" rtlCol="0">
            <a:spAutoFit/>
          </a:bodyPr>
          <a:lstStyle/>
          <a:p>
            <a:r>
              <a:rPr lang="en-US" smtClean="0"/>
              <a:t>…</a:t>
            </a:r>
            <a:endParaRPr lang="en-US"/>
          </a:p>
        </p:txBody>
      </p:sp>
      <p:sp>
        <p:nvSpPr>
          <p:cNvPr id="63" name="TextBox 62"/>
          <p:cNvSpPr txBox="1"/>
          <p:nvPr/>
        </p:nvSpPr>
        <p:spPr>
          <a:xfrm>
            <a:off x="4569184" y="3080305"/>
            <a:ext cx="415498" cy="369332"/>
          </a:xfrm>
          <a:prstGeom prst="rect">
            <a:avLst/>
          </a:prstGeom>
          <a:noFill/>
        </p:spPr>
        <p:txBody>
          <a:bodyPr wrap="none" rtlCol="0">
            <a:spAutoFit/>
          </a:bodyPr>
          <a:lstStyle/>
          <a:p>
            <a:r>
              <a:rPr lang="en-US" smtClean="0"/>
              <a:t>…</a:t>
            </a:r>
            <a:endParaRPr lang="en-US"/>
          </a:p>
        </p:txBody>
      </p:sp>
    </p:spTree>
    <p:extLst>
      <p:ext uri="{BB962C8B-B14F-4D97-AF65-F5344CB8AC3E}">
        <p14:creationId xmlns:p14="http://schemas.microsoft.com/office/powerpoint/2010/main" val="1264675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1080000" y="2296726"/>
            <a:ext cx="5520056" cy="1927798"/>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smtClean="0">
                <a:solidFill>
                  <a:srgbClr val="000000"/>
                </a:solidFill>
                <a:ea typeface="Times New Roman" panose="02020603050405020304" pitchFamily="18" charset="0"/>
              </a:rPr>
              <a:t>ADSP Base</a:t>
            </a:r>
            <a:endParaRPr lang="en-US" sz="1100" kern="0" dirty="0">
              <a:solidFill>
                <a:srgbClr val="000000"/>
              </a:solidFill>
              <a:ea typeface="Times New Roman" panose="02020603050405020304" pitchFamily="18" charset="0"/>
            </a:endParaRPr>
          </a:p>
        </p:txBody>
      </p:sp>
      <p:sp>
        <p:nvSpPr>
          <p:cNvPr id="2" name="Title 1"/>
          <p:cNvSpPr>
            <a:spLocks noGrp="1"/>
          </p:cNvSpPr>
          <p:nvPr>
            <p:ph type="title"/>
          </p:nvPr>
        </p:nvSpPr>
        <p:spPr>
          <a:xfrm>
            <a:off x="1080000" y="404664"/>
            <a:ext cx="9912544" cy="443198"/>
          </a:xfrm>
        </p:spPr>
        <p:txBody>
          <a:bodyPr/>
          <a:lstStyle/>
          <a:p>
            <a:r>
              <a:rPr lang="en-US" dirty="0"/>
              <a:t>INTRODUCTION</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13</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This slide shows the simple detail architecture of ADSP </a:t>
            </a:r>
            <a:r>
              <a:rPr lang="en-US" dirty="0"/>
              <a:t>base</a:t>
            </a:r>
            <a:endParaRPr lang="en-US" dirty="0" smtClean="0"/>
          </a:p>
        </p:txBody>
      </p:sp>
      <p:sp>
        <p:nvSpPr>
          <p:cNvPr id="7" name="Rectangle 6"/>
          <p:cNvSpPr/>
          <p:nvPr/>
        </p:nvSpPr>
        <p:spPr>
          <a:xfrm>
            <a:off x="1080000" y="1484784"/>
            <a:ext cx="5520056" cy="53922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ALSA Driver</a:t>
            </a:r>
          </a:p>
        </p:txBody>
      </p:sp>
      <p:sp>
        <p:nvSpPr>
          <p:cNvPr id="62" name="Rectangle 61"/>
          <p:cNvSpPr/>
          <p:nvPr/>
        </p:nvSpPr>
        <p:spPr>
          <a:xfrm>
            <a:off x="1080000" y="4497968"/>
            <a:ext cx="5520056" cy="1224137"/>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Proxy driver</a:t>
            </a:r>
          </a:p>
        </p:txBody>
      </p:sp>
      <p:sp>
        <p:nvSpPr>
          <p:cNvPr id="65" name="Rectangle 64"/>
          <p:cNvSpPr/>
          <p:nvPr/>
        </p:nvSpPr>
        <p:spPr>
          <a:xfrm>
            <a:off x="1296023" y="4641985"/>
            <a:ext cx="5150240" cy="232573"/>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chemeClr val="bg1"/>
                </a:solidFill>
              </a:rPr>
              <a:t>Proxy Extension </a:t>
            </a:r>
            <a:r>
              <a:rPr lang="en-US" sz="1000" dirty="0" smtClean="0">
                <a:solidFill>
                  <a:schemeClr val="bg1"/>
                </a:solidFill>
              </a:rPr>
              <a:t>Interface</a:t>
            </a:r>
            <a:endParaRPr lang="en-US" sz="1000" dirty="0">
              <a:solidFill>
                <a:schemeClr val="bg1"/>
              </a:solidFill>
            </a:endParaRPr>
          </a:p>
        </p:txBody>
      </p:sp>
      <p:sp>
        <p:nvSpPr>
          <p:cNvPr id="85" name="Rectangle 84"/>
          <p:cNvSpPr/>
          <p:nvPr/>
        </p:nvSpPr>
        <p:spPr>
          <a:xfrm>
            <a:off x="2258904" y="3601809"/>
            <a:ext cx="4187359" cy="351231"/>
          </a:xfrm>
          <a:prstGeom prst="rect">
            <a:avLst/>
          </a:prstGeom>
          <a:solidFill>
            <a:schemeClr val="accent6">
              <a:lumMod val="40000"/>
              <a:lumOff val="6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Message Control</a:t>
            </a:r>
            <a:endParaRPr lang="en-US" sz="1000" dirty="0">
              <a:latin typeface="Arial" panose="020B0604020202020204" pitchFamily="34" charset="0"/>
              <a:ea typeface="Calibri" panose="020F0502020204030204" pitchFamily="34" charset="0"/>
            </a:endParaRPr>
          </a:p>
        </p:txBody>
      </p:sp>
      <p:sp>
        <p:nvSpPr>
          <p:cNvPr id="91" name="Rectangle 90"/>
          <p:cNvSpPr/>
          <p:nvPr/>
        </p:nvSpPr>
        <p:spPr>
          <a:xfrm>
            <a:off x="4360247" y="5018575"/>
            <a:ext cx="2086016" cy="631522"/>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Client data</a:t>
            </a:r>
            <a:endParaRPr lang="en-US" sz="1000" dirty="0">
              <a:latin typeface="Arial" panose="020B0604020202020204" pitchFamily="34" charset="0"/>
              <a:ea typeface="Calibri" panose="020F0502020204030204" pitchFamily="34" charset="0"/>
            </a:endParaRPr>
          </a:p>
        </p:txBody>
      </p:sp>
      <p:sp>
        <p:nvSpPr>
          <p:cNvPr id="46" name="Rectangle 45"/>
          <p:cNvSpPr/>
          <p:nvPr/>
        </p:nvSpPr>
        <p:spPr>
          <a:xfrm>
            <a:off x="4491114" y="5143928"/>
            <a:ext cx="1898905"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Response message queue</a:t>
            </a:r>
            <a:endParaRPr lang="en-US" sz="1000" dirty="0"/>
          </a:p>
        </p:txBody>
      </p:sp>
      <p:sp>
        <p:nvSpPr>
          <p:cNvPr id="93" name="Rectangle 92"/>
          <p:cNvSpPr/>
          <p:nvPr/>
        </p:nvSpPr>
        <p:spPr>
          <a:xfrm>
            <a:off x="2183884" y="5143928"/>
            <a:ext cx="1898905" cy="216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Command message queue</a:t>
            </a:r>
            <a:endParaRPr lang="en-US" sz="1000" dirty="0"/>
          </a:p>
        </p:txBody>
      </p:sp>
      <p:sp>
        <p:nvSpPr>
          <p:cNvPr id="94" name="Rectangle 93"/>
          <p:cNvSpPr/>
          <p:nvPr/>
        </p:nvSpPr>
        <p:spPr>
          <a:xfrm>
            <a:off x="2090328" y="5018575"/>
            <a:ext cx="2086016" cy="637566"/>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Proxy data</a:t>
            </a:r>
            <a:endParaRPr lang="en-US" sz="1000" dirty="0">
              <a:latin typeface="Arial" panose="020B0604020202020204" pitchFamily="34" charset="0"/>
              <a:ea typeface="Calibri" panose="020F0502020204030204" pitchFamily="34" charset="0"/>
            </a:endParaRPr>
          </a:p>
        </p:txBody>
      </p:sp>
      <p:sp>
        <p:nvSpPr>
          <p:cNvPr id="104" name="Rectangle 103"/>
          <p:cNvSpPr/>
          <p:nvPr/>
        </p:nvSpPr>
        <p:spPr>
          <a:xfrm>
            <a:off x="911424" y="1412776"/>
            <a:ext cx="5832647" cy="468051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t>
            </a:r>
            <a:r>
              <a:rPr lang="en-US" sz="1100" kern="0" dirty="0" smtClean="0">
                <a:solidFill>
                  <a:srgbClr val="000000"/>
                </a:solidFill>
                <a:ea typeface="Times New Roman" panose="02020603050405020304" pitchFamily="18" charset="0"/>
              </a:rPr>
              <a:t>Driver</a:t>
            </a:r>
            <a:endParaRPr lang="en-US" sz="1100" kern="0" dirty="0">
              <a:solidFill>
                <a:srgbClr val="000000"/>
              </a:solidFill>
              <a:ea typeface="Times New Roman" panose="02020603050405020304" pitchFamily="18" charset="0"/>
            </a:endParaRPr>
          </a:p>
        </p:txBody>
      </p:sp>
      <p:sp>
        <p:nvSpPr>
          <p:cNvPr id="43" name="TextBox 42"/>
          <p:cNvSpPr txBox="1"/>
          <p:nvPr/>
        </p:nvSpPr>
        <p:spPr>
          <a:xfrm>
            <a:off x="3465320" y="3908764"/>
            <a:ext cx="457176" cy="276999"/>
          </a:xfrm>
          <a:prstGeom prst="rect">
            <a:avLst/>
          </a:prstGeom>
          <a:noFill/>
        </p:spPr>
        <p:txBody>
          <a:bodyPr wrap="none" rtlCol="0">
            <a:spAutoFit/>
          </a:bodyPr>
          <a:lstStyle/>
          <a:p>
            <a:r>
              <a:rPr lang="en-US" sz="1200" smtClean="0">
                <a:solidFill>
                  <a:srgbClr val="FF0000"/>
                </a:solidFill>
              </a:rPr>
              <a:t>(19)</a:t>
            </a:r>
            <a:endParaRPr lang="en-US" sz="1200" dirty="0">
              <a:solidFill>
                <a:srgbClr val="FF0000"/>
              </a:solidFill>
            </a:endParaRPr>
          </a:p>
        </p:txBody>
      </p:sp>
      <p:sp>
        <p:nvSpPr>
          <p:cNvPr id="95" name="TextBox 94"/>
          <p:cNvSpPr txBox="1"/>
          <p:nvPr/>
        </p:nvSpPr>
        <p:spPr>
          <a:xfrm>
            <a:off x="3642555" y="2760615"/>
            <a:ext cx="457176" cy="276999"/>
          </a:xfrm>
          <a:prstGeom prst="rect">
            <a:avLst/>
          </a:prstGeom>
          <a:noFill/>
        </p:spPr>
        <p:txBody>
          <a:bodyPr wrap="none" rtlCol="0">
            <a:spAutoFit/>
          </a:bodyPr>
          <a:lstStyle/>
          <a:p>
            <a:r>
              <a:rPr lang="en-US" sz="1200" smtClean="0">
                <a:solidFill>
                  <a:srgbClr val="FF0000"/>
                </a:solidFill>
              </a:rPr>
              <a:t>(17)</a:t>
            </a:r>
            <a:endParaRPr lang="en-US" sz="1200" dirty="0">
              <a:solidFill>
                <a:srgbClr val="FF0000"/>
              </a:solidFill>
            </a:endParaRPr>
          </a:p>
        </p:txBody>
      </p:sp>
      <p:cxnSp>
        <p:nvCxnSpPr>
          <p:cNvPr id="128" name="Straight Arrow Connector 127"/>
          <p:cNvCxnSpPr/>
          <p:nvPr/>
        </p:nvCxnSpPr>
        <p:spPr>
          <a:xfrm>
            <a:off x="3133335" y="4872279"/>
            <a:ext cx="1" cy="26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2771786" y="4806315"/>
            <a:ext cx="457176" cy="276999"/>
          </a:xfrm>
          <a:prstGeom prst="rect">
            <a:avLst/>
          </a:prstGeom>
          <a:noFill/>
        </p:spPr>
        <p:txBody>
          <a:bodyPr wrap="none" rtlCol="0">
            <a:spAutoFit/>
          </a:bodyPr>
          <a:lstStyle/>
          <a:p>
            <a:r>
              <a:rPr lang="en-US" sz="1200" smtClean="0">
                <a:solidFill>
                  <a:srgbClr val="FF0000"/>
                </a:solidFill>
              </a:rPr>
              <a:t>(20)</a:t>
            </a:r>
            <a:endParaRPr lang="en-US" sz="1200" dirty="0">
              <a:solidFill>
                <a:srgbClr val="FF0000"/>
              </a:solidFill>
            </a:endParaRPr>
          </a:p>
        </p:txBody>
      </p:sp>
      <p:sp>
        <p:nvSpPr>
          <p:cNvPr id="51" name="TextBox 50"/>
          <p:cNvSpPr txBox="1"/>
          <p:nvPr/>
        </p:nvSpPr>
        <p:spPr>
          <a:xfrm>
            <a:off x="6745195" y="1412776"/>
            <a:ext cx="5281530" cy="1754326"/>
          </a:xfrm>
          <a:prstGeom prst="rect">
            <a:avLst/>
          </a:prstGeom>
          <a:noFill/>
        </p:spPr>
        <p:txBody>
          <a:bodyPr wrap="square" rtlCol="0">
            <a:spAutoFit/>
          </a:bodyPr>
          <a:lstStyle/>
          <a:p>
            <a:pPr marL="171450" indent="-171450">
              <a:buFont typeface="Wingdings" panose="05000000000000000000" pitchFamily="2" charset="2"/>
              <a:buChar char="v"/>
            </a:pPr>
            <a:r>
              <a:rPr lang="en-US" sz="1200" b="1" dirty="0" smtClean="0"/>
              <a:t>ADSP ALSA component execution</a:t>
            </a:r>
          </a:p>
          <a:p>
            <a:endParaRPr lang="en-US" sz="1200" dirty="0" smtClean="0"/>
          </a:p>
          <a:p>
            <a:pPr marL="171450" indent="-171450">
              <a:buFontTx/>
              <a:buChar char="-"/>
            </a:pPr>
            <a:r>
              <a:rPr lang="en-US" sz="1200" dirty="0" smtClean="0"/>
              <a:t>When a ADSP ALSA component sends</a:t>
            </a:r>
            <a:r>
              <a:rPr lang="en-US" sz="1200" dirty="0" smtClean="0">
                <a:solidFill>
                  <a:srgbClr val="FF0000"/>
                </a:solidFill>
              </a:rPr>
              <a:t> </a:t>
            </a:r>
            <a:r>
              <a:rPr lang="en-US" sz="1200" smtClean="0">
                <a:solidFill>
                  <a:srgbClr val="FF0000"/>
                </a:solidFill>
              </a:rPr>
              <a:t>(16) </a:t>
            </a:r>
            <a:r>
              <a:rPr lang="en-US" sz="1200" dirty="0" smtClean="0"/>
              <a:t>a command message to ADSP.</a:t>
            </a:r>
          </a:p>
          <a:p>
            <a:pPr marL="171450" indent="-171450">
              <a:buFontTx/>
              <a:buChar char="-"/>
            </a:pPr>
            <a:endParaRPr lang="en-US" sz="1200" dirty="0"/>
          </a:p>
          <a:p>
            <a:pPr marL="171450" indent="-171450">
              <a:buFontTx/>
              <a:buChar char="-"/>
            </a:pPr>
            <a:r>
              <a:rPr lang="en-US" sz="1200" dirty="0" smtClean="0"/>
              <a:t>Firstly, base control gets the handle ID </a:t>
            </a:r>
            <a:r>
              <a:rPr lang="en-US" sz="1200" smtClean="0">
                <a:solidFill>
                  <a:srgbClr val="FF0000"/>
                </a:solidFill>
              </a:rPr>
              <a:t>(17) </a:t>
            </a:r>
            <a:r>
              <a:rPr lang="en-US" sz="1200" dirty="0" smtClean="0"/>
              <a:t>of that component, and set the ID to command message’s ID. After that, this message is sent to command message queue </a:t>
            </a:r>
            <a:r>
              <a:rPr lang="en-US" sz="1200" smtClean="0">
                <a:solidFill>
                  <a:srgbClr val="FF0000"/>
                </a:solidFill>
              </a:rPr>
              <a:t>(18) (19) (20)</a:t>
            </a:r>
            <a:r>
              <a:rPr lang="en-US" sz="1200" smtClean="0"/>
              <a:t> </a:t>
            </a:r>
            <a:r>
              <a:rPr lang="en-US" sz="1200" dirty="0" smtClean="0"/>
              <a:t>of proxy driver for the transfer process to ADSP.</a:t>
            </a:r>
            <a:endParaRPr lang="en-US" sz="1200" dirty="0"/>
          </a:p>
        </p:txBody>
      </p:sp>
      <p:cxnSp>
        <p:nvCxnSpPr>
          <p:cNvPr id="9" name="Straight Arrow Connector 8"/>
          <p:cNvCxnSpPr/>
          <p:nvPr/>
        </p:nvCxnSpPr>
        <p:spPr>
          <a:xfrm>
            <a:off x="4065877" y="1932650"/>
            <a:ext cx="0" cy="50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94088" y="2023145"/>
            <a:ext cx="457176" cy="276999"/>
          </a:xfrm>
          <a:prstGeom prst="rect">
            <a:avLst/>
          </a:prstGeom>
          <a:noFill/>
        </p:spPr>
        <p:txBody>
          <a:bodyPr wrap="none" rtlCol="0">
            <a:spAutoFit/>
          </a:bodyPr>
          <a:lstStyle/>
          <a:p>
            <a:r>
              <a:rPr lang="en-US" sz="1200" smtClean="0">
                <a:solidFill>
                  <a:srgbClr val="FF0000"/>
                </a:solidFill>
              </a:rPr>
              <a:t>(16)</a:t>
            </a:r>
            <a:endParaRPr lang="en-US" sz="1200" dirty="0">
              <a:solidFill>
                <a:srgbClr val="FF0000"/>
              </a:solidFill>
            </a:endParaRPr>
          </a:p>
        </p:txBody>
      </p:sp>
      <p:cxnSp>
        <p:nvCxnSpPr>
          <p:cNvPr id="11" name="Straight Arrow Connector 10"/>
          <p:cNvCxnSpPr/>
          <p:nvPr/>
        </p:nvCxnSpPr>
        <p:spPr>
          <a:xfrm>
            <a:off x="2351584" y="2803574"/>
            <a:ext cx="0" cy="79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314610" y="2762110"/>
            <a:ext cx="457176" cy="276999"/>
          </a:xfrm>
          <a:prstGeom prst="rect">
            <a:avLst/>
          </a:prstGeom>
          <a:noFill/>
        </p:spPr>
        <p:txBody>
          <a:bodyPr wrap="none" rtlCol="0">
            <a:spAutoFit/>
          </a:bodyPr>
          <a:lstStyle/>
          <a:p>
            <a:r>
              <a:rPr lang="en-US" sz="1200" smtClean="0">
                <a:solidFill>
                  <a:srgbClr val="FF0000"/>
                </a:solidFill>
              </a:rPr>
              <a:t>(18)</a:t>
            </a:r>
            <a:endParaRPr lang="en-US" sz="1200" dirty="0">
              <a:solidFill>
                <a:srgbClr val="FF0000"/>
              </a:solidFill>
            </a:endParaRPr>
          </a:p>
        </p:txBody>
      </p:sp>
      <p:cxnSp>
        <p:nvCxnSpPr>
          <p:cNvPr id="36" name="Straight Arrow Connector 35"/>
          <p:cNvCxnSpPr/>
          <p:nvPr/>
        </p:nvCxnSpPr>
        <p:spPr>
          <a:xfrm>
            <a:off x="3871143" y="3947643"/>
            <a:ext cx="0" cy="69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258904" y="2439269"/>
            <a:ext cx="4196236" cy="364306"/>
          </a:xfrm>
          <a:prstGeom prst="rect">
            <a:avLst/>
          </a:prstGeom>
          <a:solidFill>
            <a:schemeClr val="accent1">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Base Control</a:t>
            </a:r>
            <a:endParaRPr lang="en-US" sz="1000" dirty="0">
              <a:latin typeface="Arial" panose="020B0604020202020204" pitchFamily="34" charset="0"/>
              <a:ea typeface="Calibri" panose="020F0502020204030204" pitchFamily="34" charset="0"/>
            </a:endParaRPr>
          </a:p>
        </p:txBody>
      </p:sp>
      <p:sp>
        <p:nvSpPr>
          <p:cNvPr id="38" name="Rectangle 37"/>
          <p:cNvSpPr/>
          <p:nvPr/>
        </p:nvSpPr>
        <p:spPr>
          <a:xfrm>
            <a:off x="2495602" y="3019807"/>
            <a:ext cx="3959538" cy="456649"/>
          </a:xfrm>
          <a:prstGeom prst="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Handle</a:t>
            </a:r>
          </a:p>
          <a:p>
            <a:pPr algn="r"/>
            <a:r>
              <a:rPr lang="en-US" sz="1000" dirty="0" smtClean="0">
                <a:solidFill>
                  <a:schemeClr val="tx1"/>
                </a:solidFill>
              </a:rPr>
              <a:t>Control</a:t>
            </a:r>
            <a:endParaRPr lang="en-US" sz="1000" dirty="0">
              <a:solidFill>
                <a:schemeClr val="tx1"/>
              </a:solidFill>
            </a:endParaRPr>
          </a:p>
        </p:txBody>
      </p:sp>
      <p:sp>
        <p:nvSpPr>
          <p:cNvPr id="39" name="Rectangle 38"/>
          <p:cNvSpPr/>
          <p:nvPr/>
        </p:nvSpPr>
        <p:spPr>
          <a:xfrm>
            <a:off x="1199457" y="2439269"/>
            <a:ext cx="890871" cy="1508373"/>
          </a:xfrm>
          <a:prstGeom prst="rect">
            <a:avLst/>
          </a:prstGeom>
          <a:solidFill>
            <a:schemeClr val="accent2">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a:latin typeface="Arial" panose="020B0604020202020204" pitchFamily="34" charset="0"/>
                <a:ea typeface="Calibri" panose="020F0502020204030204" pitchFamily="34" charset="0"/>
              </a:rPr>
              <a:t>Response thread</a:t>
            </a:r>
          </a:p>
        </p:txBody>
      </p:sp>
      <p:cxnSp>
        <p:nvCxnSpPr>
          <p:cNvPr id="71" name="Straight Arrow Connector 70"/>
          <p:cNvCxnSpPr/>
          <p:nvPr/>
        </p:nvCxnSpPr>
        <p:spPr>
          <a:xfrm>
            <a:off x="4065877" y="2803574"/>
            <a:ext cx="0" cy="276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595452" y="3079861"/>
            <a:ext cx="980268"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#1</a:t>
            </a:r>
            <a:endParaRPr lang="en-US" sz="1000" dirty="0">
              <a:solidFill>
                <a:srgbClr val="FFFFFF"/>
              </a:solidFill>
              <a:latin typeface="Arial" panose="020B0604020202020204" pitchFamily="34" charset="0"/>
              <a:ea typeface="Calibri" panose="020F0502020204030204" pitchFamily="34" charset="0"/>
            </a:endParaRPr>
          </a:p>
        </p:txBody>
      </p:sp>
      <p:sp>
        <p:nvSpPr>
          <p:cNvPr id="56" name="Rectangle 55"/>
          <p:cNvSpPr/>
          <p:nvPr/>
        </p:nvSpPr>
        <p:spPr>
          <a:xfrm>
            <a:off x="3791743" y="3079861"/>
            <a:ext cx="788225"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#2</a:t>
            </a:r>
            <a:endParaRPr lang="en-US" sz="1000" dirty="0">
              <a:solidFill>
                <a:srgbClr val="FFFFFF"/>
              </a:solidFill>
              <a:latin typeface="Arial" panose="020B0604020202020204" pitchFamily="34" charset="0"/>
              <a:ea typeface="Calibri" panose="020F0502020204030204" pitchFamily="34" charset="0"/>
            </a:endParaRPr>
          </a:p>
        </p:txBody>
      </p:sp>
      <p:sp>
        <p:nvSpPr>
          <p:cNvPr id="57" name="Rectangle 56"/>
          <p:cNvSpPr/>
          <p:nvPr/>
        </p:nvSpPr>
        <p:spPr>
          <a:xfrm>
            <a:off x="3918440" y="1602113"/>
            <a:ext cx="944314"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2</a:t>
            </a:r>
            <a:endParaRPr lang="en-US" sz="1000" dirty="0">
              <a:solidFill>
                <a:srgbClr val="FFFFFF"/>
              </a:solidFill>
              <a:latin typeface="Arial" panose="020B0604020202020204" pitchFamily="34" charset="0"/>
              <a:ea typeface="Calibri" panose="020F0502020204030204" pitchFamily="34" charset="0"/>
            </a:endParaRPr>
          </a:p>
        </p:txBody>
      </p:sp>
      <p:sp>
        <p:nvSpPr>
          <p:cNvPr id="58" name="Rectangle 57"/>
          <p:cNvSpPr/>
          <p:nvPr/>
        </p:nvSpPr>
        <p:spPr>
          <a:xfrm>
            <a:off x="5222794" y="1611329"/>
            <a:ext cx="1017222"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n</a:t>
            </a:r>
            <a:endParaRPr lang="en-US" sz="1000" dirty="0">
              <a:solidFill>
                <a:srgbClr val="FFFFFF"/>
              </a:solidFill>
              <a:latin typeface="Arial" panose="020B0604020202020204" pitchFamily="34" charset="0"/>
              <a:ea typeface="Calibri" panose="020F0502020204030204" pitchFamily="34" charset="0"/>
            </a:endParaRPr>
          </a:p>
        </p:txBody>
      </p:sp>
      <p:sp>
        <p:nvSpPr>
          <p:cNvPr id="59" name="Rectangle 58"/>
          <p:cNvSpPr/>
          <p:nvPr/>
        </p:nvSpPr>
        <p:spPr>
          <a:xfrm>
            <a:off x="2783632" y="1602113"/>
            <a:ext cx="1062797"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1</a:t>
            </a:r>
            <a:endParaRPr lang="en-US" sz="1000" dirty="0">
              <a:solidFill>
                <a:srgbClr val="FFFFFF"/>
              </a:solidFill>
              <a:latin typeface="Arial" panose="020B0604020202020204" pitchFamily="34" charset="0"/>
              <a:ea typeface="Calibri" panose="020F0502020204030204" pitchFamily="34" charset="0"/>
            </a:endParaRPr>
          </a:p>
        </p:txBody>
      </p:sp>
      <p:sp>
        <p:nvSpPr>
          <p:cNvPr id="60" name="Rectangle 59"/>
          <p:cNvSpPr/>
          <p:nvPr/>
        </p:nvSpPr>
        <p:spPr>
          <a:xfrm>
            <a:off x="4985244" y="3079861"/>
            <a:ext cx="827072"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Handle #n</a:t>
            </a:r>
            <a:endParaRPr lang="en-US" sz="1000" dirty="0">
              <a:solidFill>
                <a:srgbClr val="FFFFFF"/>
              </a:solidFill>
              <a:latin typeface="Arial" panose="020B0604020202020204" pitchFamily="34" charset="0"/>
              <a:ea typeface="Calibri" panose="020F0502020204030204" pitchFamily="34" charset="0"/>
            </a:endParaRPr>
          </a:p>
        </p:txBody>
      </p:sp>
      <p:sp>
        <p:nvSpPr>
          <p:cNvPr id="61" name="TextBox 60"/>
          <p:cNvSpPr txBox="1"/>
          <p:nvPr/>
        </p:nvSpPr>
        <p:spPr>
          <a:xfrm>
            <a:off x="4837155" y="1591931"/>
            <a:ext cx="415498" cy="369332"/>
          </a:xfrm>
          <a:prstGeom prst="rect">
            <a:avLst/>
          </a:prstGeom>
          <a:noFill/>
        </p:spPr>
        <p:txBody>
          <a:bodyPr wrap="none" rtlCol="0">
            <a:spAutoFit/>
          </a:bodyPr>
          <a:lstStyle/>
          <a:p>
            <a:r>
              <a:rPr lang="en-US" smtClean="0"/>
              <a:t>…</a:t>
            </a:r>
            <a:endParaRPr lang="en-US"/>
          </a:p>
        </p:txBody>
      </p:sp>
      <p:sp>
        <p:nvSpPr>
          <p:cNvPr id="64" name="TextBox 63"/>
          <p:cNvSpPr txBox="1"/>
          <p:nvPr/>
        </p:nvSpPr>
        <p:spPr>
          <a:xfrm>
            <a:off x="4569184" y="3080305"/>
            <a:ext cx="415498" cy="369332"/>
          </a:xfrm>
          <a:prstGeom prst="rect">
            <a:avLst/>
          </a:prstGeom>
          <a:noFill/>
        </p:spPr>
        <p:txBody>
          <a:bodyPr wrap="none" rtlCol="0">
            <a:spAutoFit/>
          </a:bodyPr>
          <a:lstStyle/>
          <a:p>
            <a:r>
              <a:rPr lang="en-US" smtClean="0"/>
              <a:t>…</a:t>
            </a:r>
            <a:endParaRPr lang="en-US"/>
          </a:p>
        </p:txBody>
      </p:sp>
    </p:spTree>
    <p:extLst>
      <p:ext uri="{BB962C8B-B14F-4D97-AF65-F5344CB8AC3E}">
        <p14:creationId xmlns:p14="http://schemas.microsoft.com/office/powerpoint/2010/main" val="414804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1080000" y="2296726"/>
            <a:ext cx="5520056" cy="1927798"/>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smtClean="0">
                <a:solidFill>
                  <a:srgbClr val="000000"/>
                </a:solidFill>
                <a:ea typeface="Times New Roman" panose="02020603050405020304" pitchFamily="18" charset="0"/>
              </a:rPr>
              <a:t>ADSP Base</a:t>
            </a:r>
            <a:endParaRPr lang="en-US" sz="1100" kern="0" dirty="0">
              <a:solidFill>
                <a:srgbClr val="000000"/>
              </a:solidFill>
              <a:ea typeface="Times New Roman" panose="02020603050405020304" pitchFamily="18" charset="0"/>
            </a:endParaRPr>
          </a:p>
        </p:txBody>
      </p:sp>
      <p:sp>
        <p:nvSpPr>
          <p:cNvPr id="2" name="Title 1"/>
          <p:cNvSpPr>
            <a:spLocks noGrp="1"/>
          </p:cNvSpPr>
          <p:nvPr>
            <p:ph type="title"/>
          </p:nvPr>
        </p:nvSpPr>
        <p:spPr>
          <a:xfrm>
            <a:off x="1080000" y="404664"/>
            <a:ext cx="9912544" cy="443198"/>
          </a:xfrm>
        </p:spPr>
        <p:txBody>
          <a:bodyPr/>
          <a:lstStyle/>
          <a:p>
            <a:r>
              <a:rPr lang="en-US" dirty="0"/>
              <a:t>INTRODUCTION</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14</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This slide shows the simple detail architecture of ADSP </a:t>
            </a:r>
            <a:r>
              <a:rPr lang="en-US" dirty="0"/>
              <a:t>base</a:t>
            </a:r>
            <a:endParaRPr lang="en-US" dirty="0" smtClean="0"/>
          </a:p>
        </p:txBody>
      </p:sp>
      <p:sp>
        <p:nvSpPr>
          <p:cNvPr id="7" name="Rectangle 6"/>
          <p:cNvSpPr/>
          <p:nvPr/>
        </p:nvSpPr>
        <p:spPr>
          <a:xfrm>
            <a:off x="1080000" y="1484784"/>
            <a:ext cx="5520056" cy="53922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ALSA Driver</a:t>
            </a:r>
          </a:p>
        </p:txBody>
      </p:sp>
      <p:sp>
        <p:nvSpPr>
          <p:cNvPr id="62" name="Rectangle 61"/>
          <p:cNvSpPr/>
          <p:nvPr/>
        </p:nvSpPr>
        <p:spPr>
          <a:xfrm>
            <a:off x="1080000" y="4497968"/>
            <a:ext cx="5520056" cy="1224137"/>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Proxy driver</a:t>
            </a:r>
          </a:p>
        </p:txBody>
      </p:sp>
      <p:sp>
        <p:nvSpPr>
          <p:cNvPr id="65" name="Rectangle 64"/>
          <p:cNvSpPr/>
          <p:nvPr/>
        </p:nvSpPr>
        <p:spPr>
          <a:xfrm>
            <a:off x="1296023" y="4641985"/>
            <a:ext cx="5150240" cy="232573"/>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chemeClr val="bg1"/>
                </a:solidFill>
              </a:rPr>
              <a:t>Proxy Extension </a:t>
            </a:r>
            <a:r>
              <a:rPr lang="en-US" sz="1000" dirty="0" smtClean="0">
                <a:solidFill>
                  <a:schemeClr val="bg1"/>
                </a:solidFill>
              </a:rPr>
              <a:t>Interface</a:t>
            </a:r>
            <a:endParaRPr lang="en-US" sz="1000" dirty="0">
              <a:solidFill>
                <a:schemeClr val="bg1"/>
              </a:solidFill>
            </a:endParaRPr>
          </a:p>
        </p:txBody>
      </p:sp>
      <p:sp>
        <p:nvSpPr>
          <p:cNvPr id="85" name="Rectangle 84"/>
          <p:cNvSpPr/>
          <p:nvPr/>
        </p:nvSpPr>
        <p:spPr>
          <a:xfrm>
            <a:off x="2495602" y="3601809"/>
            <a:ext cx="3950661" cy="351231"/>
          </a:xfrm>
          <a:prstGeom prst="rect">
            <a:avLst/>
          </a:prstGeom>
          <a:solidFill>
            <a:schemeClr val="accent6">
              <a:lumMod val="40000"/>
              <a:lumOff val="6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Message Control</a:t>
            </a:r>
            <a:endParaRPr lang="en-US" sz="1000" dirty="0">
              <a:latin typeface="Arial" panose="020B0604020202020204" pitchFamily="34" charset="0"/>
              <a:ea typeface="Calibri" panose="020F0502020204030204" pitchFamily="34" charset="0"/>
            </a:endParaRPr>
          </a:p>
        </p:txBody>
      </p:sp>
      <p:sp>
        <p:nvSpPr>
          <p:cNvPr id="91" name="Rectangle 90"/>
          <p:cNvSpPr/>
          <p:nvPr/>
        </p:nvSpPr>
        <p:spPr>
          <a:xfrm>
            <a:off x="4360247" y="5018575"/>
            <a:ext cx="2086016" cy="631522"/>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Client data</a:t>
            </a:r>
            <a:endParaRPr lang="en-US" sz="1000" dirty="0">
              <a:latin typeface="Arial" panose="020B0604020202020204" pitchFamily="34" charset="0"/>
              <a:ea typeface="Calibri" panose="020F0502020204030204" pitchFamily="34" charset="0"/>
            </a:endParaRPr>
          </a:p>
        </p:txBody>
      </p:sp>
      <p:sp>
        <p:nvSpPr>
          <p:cNvPr id="46" name="Rectangle 45"/>
          <p:cNvSpPr/>
          <p:nvPr/>
        </p:nvSpPr>
        <p:spPr>
          <a:xfrm>
            <a:off x="4491114" y="5143928"/>
            <a:ext cx="1898905"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Response message queue</a:t>
            </a:r>
            <a:endParaRPr lang="en-US" sz="1000" dirty="0"/>
          </a:p>
        </p:txBody>
      </p:sp>
      <p:sp>
        <p:nvSpPr>
          <p:cNvPr id="93" name="Rectangle 92"/>
          <p:cNvSpPr/>
          <p:nvPr/>
        </p:nvSpPr>
        <p:spPr>
          <a:xfrm>
            <a:off x="2183884" y="5143928"/>
            <a:ext cx="1898905" cy="216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Command message queue</a:t>
            </a:r>
            <a:endParaRPr lang="en-US" sz="1000" dirty="0"/>
          </a:p>
        </p:txBody>
      </p:sp>
      <p:sp>
        <p:nvSpPr>
          <p:cNvPr id="94" name="Rectangle 93"/>
          <p:cNvSpPr/>
          <p:nvPr/>
        </p:nvSpPr>
        <p:spPr>
          <a:xfrm>
            <a:off x="2090328" y="5018575"/>
            <a:ext cx="2086016" cy="637566"/>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Proxy data</a:t>
            </a:r>
            <a:endParaRPr lang="en-US" sz="1000" dirty="0">
              <a:latin typeface="Arial" panose="020B0604020202020204" pitchFamily="34" charset="0"/>
              <a:ea typeface="Calibri" panose="020F0502020204030204" pitchFamily="34" charset="0"/>
            </a:endParaRPr>
          </a:p>
        </p:txBody>
      </p:sp>
      <p:sp>
        <p:nvSpPr>
          <p:cNvPr id="104" name="Rectangle 103"/>
          <p:cNvSpPr/>
          <p:nvPr/>
        </p:nvSpPr>
        <p:spPr>
          <a:xfrm>
            <a:off x="911424" y="1412776"/>
            <a:ext cx="5832647" cy="468051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t>
            </a:r>
            <a:r>
              <a:rPr lang="en-US" sz="1100" kern="0" dirty="0" smtClean="0">
                <a:solidFill>
                  <a:srgbClr val="000000"/>
                </a:solidFill>
                <a:ea typeface="Times New Roman" panose="02020603050405020304" pitchFamily="18" charset="0"/>
              </a:rPr>
              <a:t>Driver</a:t>
            </a:r>
            <a:endParaRPr lang="en-US" sz="1100" kern="0" dirty="0">
              <a:solidFill>
                <a:srgbClr val="000000"/>
              </a:solidFill>
              <a:ea typeface="Times New Roman" panose="02020603050405020304" pitchFamily="18" charset="0"/>
            </a:endParaRPr>
          </a:p>
        </p:txBody>
      </p:sp>
      <p:sp>
        <p:nvSpPr>
          <p:cNvPr id="43" name="TextBox 42"/>
          <p:cNvSpPr txBox="1"/>
          <p:nvPr/>
        </p:nvSpPr>
        <p:spPr>
          <a:xfrm>
            <a:off x="3464620" y="3930827"/>
            <a:ext cx="457176" cy="276999"/>
          </a:xfrm>
          <a:prstGeom prst="rect">
            <a:avLst/>
          </a:prstGeom>
          <a:noFill/>
        </p:spPr>
        <p:txBody>
          <a:bodyPr wrap="none" rtlCol="0">
            <a:spAutoFit/>
          </a:bodyPr>
          <a:lstStyle/>
          <a:p>
            <a:r>
              <a:rPr lang="en-US" sz="1200" smtClean="0">
                <a:solidFill>
                  <a:srgbClr val="FF0000"/>
                </a:solidFill>
              </a:rPr>
              <a:t>(23)</a:t>
            </a:r>
            <a:endParaRPr lang="en-US" sz="1200" dirty="0">
              <a:solidFill>
                <a:srgbClr val="FF0000"/>
              </a:solidFill>
            </a:endParaRPr>
          </a:p>
        </p:txBody>
      </p:sp>
      <p:cxnSp>
        <p:nvCxnSpPr>
          <p:cNvPr id="107" name="Straight Arrow Connector 106"/>
          <p:cNvCxnSpPr/>
          <p:nvPr/>
        </p:nvCxnSpPr>
        <p:spPr>
          <a:xfrm>
            <a:off x="1991544" y="3947642"/>
            <a:ext cx="0" cy="69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85" idx="1"/>
          </p:cNvCxnSpPr>
          <p:nvPr/>
        </p:nvCxnSpPr>
        <p:spPr>
          <a:xfrm flipV="1">
            <a:off x="2090328" y="3777425"/>
            <a:ext cx="405274" cy="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2014985" y="4196925"/>
            <a:ext cx="457176" cy="276999"/>
          </a:xfrm>
          <a:prstGeom prst="rect">
            <a:avLst/>
          </a:prstGeom>
          <a:noFill/>
        </p:spPr>
        <p:txBody>
          <a:bodyPr wrap="none" rtlCol="0">
            <a:spAutoFit/>
          </a:bodyPr>
          <a:lstStyle/>
          <a:p>
            <a:r>
              <a:rPr lang="en-US" sz="1200" smtClean="0">
                <a:solidFill>
                  <a:srgbClr val="FF0000"/>
                </a:solidFill>
              </a:rPr>
              <a:t>(21)</a:t>
            </a:r>
            <a:endParaRPr lang="en-US" sz="1200" dirty="0">
              <a:solidFill>
                <a:srgbClr val="FF0000"/>
              </a:solidFill>
            </a:endParaRPr>
          </a:p>
        </p:txBody>
      </p:sp>
      <p:sp>
        <p:nvSpPr>
          <p:cNvPr id="126" name="TextBox 125"/>
          <p:cNvSpPr txBox="1"/>
          <p:nvPr/>
        </p:nvSpPr>
        <p:spPr>
          <a:xfrm>
            <a:off x="2064377" y="3490727"/>
            <a:ext cx="457176" cy="276999"/>
          </a:xfrm>
          <a:prstGeom prst="rect">
            <a:avLst/>
          </a:prstGeom>
          <a:noFill/>
        </p:spPr>
        <p:txBody>
          <a:bodyPr wrap="none" rtlCol="0">
            <a:spAutoFit/>
          </a:bodyPr>
          <a:lstStyle/>
          <a:p>
            <a:r>
              <a:rPr lang="en-US" sz="1200" smtClean="0">
                <a:solidFill>
                  <a:srgbClr val="FF0000"/>
                </a:solidFill>
              </a:rPr>
              <a:t>(22)</a:t>
            </a:r>
            <a:endParaRPr lang="en-US" sz="1200" dirty="0">
              <a:solidFill>
                <a:srgbClr val="FF0000"/>
              </a:solidFill>
            </a:endParaRPr>
          </a:p>
        </p:txBody>
      </p:sp>
      <p:cxnSp>
        <p:nvCxnSpPr>
          <p:cNvPr id="128" name="Straight Arrow Connector 127"/>
          <p:cNvCxnSpPr>
            <a:endCxn id="46" idx="0"/>
          </p:cNvCxnSpPr>
          <p:nvPr/>
        </p:nvCxnSpPr>
        <p:spPr>
          <a:xfrm>
            <a:off x="5440566" y="4881131"/>
            <a:ext cx="1" cy="26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5051434" y="4833037"/>
            <a:ext cx="457176" cy="276999"/>
          </a:xfrm>
          <a:prstGeom prst="rect">
            <a:avLst/>
          </a:prstGeom>
          <a:noFill/>
        </p:spPr>
        <p:txBody>
          <a:bodyPr wrap="none" rtlCol="0">
            <a:spAutoFit/>
          </a:bodyPr>
          <a:lstStyle/>
          <a:p>
            <a:r>
              <a:rPr lang="en-US" sz="1200" smtClean="0">
                <a:solidFill>
                  <a:srgbClr val="FF0000"/>
                </a:solidFill>
              </a:rPr>
              <a:t>(24)</a:t>
            </a:r>
            <a:endParaRPr lang="en-US" sz="1200" dirty="0">
              <a:solidFill>
                <a:srgbClr val="FF0000"/>
              </a:solidFill>
            </a:endParaRPr>
          </a:p>
        </p:txBody>
      </p:sp>
      <p:sp>
        <p:nvSpPr>
          <p:cNvPr id="51" name="TextBox 50"/>
          <p:cNvSpPr txBox="1"/>
          <p:nvPr/>
        </p:nvSpPr>
        <p:spPr>
          <a:xfrm>
            <a:off x="6745195" y="1412776"/>
            <a:ext cx="5281530" cy="3416320"/>
          </a:xfrm>
          <a:prstGeom prst="rect">
            <a:avLst/>
          </a:prstGeom>
          <a:noFill/>
        </p:spPr>
        <p:txBody>
          <a:bodyPr wrap="square" rtlCol="0">
            <a:spAutoFit/>
          </a:bodyPr>
          <a:lstStyle/>
          <a:p>
            <a:pPr marL="171450" indent="-171450">
              <a:buFont typeface="Wingdings" panose="05000000000000000000" pitchFamily="2" charset="2"/>
              <a:buChar char="v"/>
            </a:pPr>
            <a:r>
              <a:rPr lang="en-US" sz="1200" b="1" dirty="0" smtClean="0"/>
              <a:t>ADSP ALSA component execution</a:t>
            </a:r>
          </a:p>
          <a:p>
            <a:endParaRPr lang="en-US" sz="1200" dirty="0" smtClean="0"/>
          </a:p>
          <a:p>
            <a:pPr marL="171450" indent="-171450">
              <a:buFontTx/>
              <a:buChar char="-"/>
            </a:pPr>
            <a:r>
              <a:rPr lang="en-US" sz="1200" dirty="0" smtClean="0"/>
              <a:t>To get the response message, </a:t>
            </a:r>
            <a:r>
              <a:rPr lang="en-US" sz="1200" dirty="0"/>
              <a:t>the response thread independently waits for the valid message in the response message queue </a:t>
            </a:r>
            <a:r>
              <a:rPr lang="en-US" sz="1200" smtClean="0">
                <a:solidFill>
                  <a:srgbClr val="FF0000"/>
                </a:solidFill>
              </a:rPr>
              <a:t>(21)</a:t>
            </a:r>
            <a:r>
              <a:rPr lang="en-US" sz="1200" smtClean="0"/>
              <a:t>.</a:t>
            </a:r>
            <a:endParaRPr lang="en-US" sz="1200" dirty="0"/>
          </a:p>
          <a:p>
            <a:pPr marL="171450" indent="-171450">
              <a:buFontTx/>
              <a:buChar char="-"/>
            </a:pPr>
            <a:endParaRPr lang="en-US" sz="1200" dirty="0"/>
          </a:p>
          <a:p>
            <a:pPr marL="171450" indent="-171450">
              <a:buFontTx/>
              <a:buChar char="-"/>
            </a:pPr>
            <a:r>
              <a:rPr lang="en-US" sz="1200" dirty="0"/>
              <a:t>If the </a:t>
            </a:r>
            <a:r>
              <a:rPr lang="en-US" sz="1200"/>
              <a:t>message </a:t>
            </a:r>
            <a:r>
              <a:rPr lang="en-US" sz="1200" smtClean="0"/>
              <a:t>in the response message queue is </a:t>
            </a:r>
            <a:r>
              <a:rPr lang="en-US" sz="1200" dirty="0"/>
              <a:t>valid, response thread gets it from </a:t>
            </a:r>
            <a:r>
              <a:rPr lang="en-US" sz="1200" smtClean="0">
                <a:solidFill>
                  <a:srgbClr val="FF0000"/>
                </a:solidFill>
              </a:rPr>
              <a:t>(22) (23) (24)</a:t>
            </a:r>
            <a:r>
              <a:rPr lang="en-US" sz="1200" smtClean="0"/>
              <a:t> </a:t>
            </a:r>
            <a:r>
              <a:rPr lang="en-US" sz="1200" dirty="0"/>
              <a:t>response message queue corresponding to the registered </a:t>
            </a:r>
            <a:r>
              <a:rPr lang="en-US" sz="1200" dirty="0" smtClean="0"/>
              <a:t>client.</a:t>
            </a:r>
            <a:endParaRPr lang="en-US" sz="1200" dirty="0"/>
          </a:p>
          <a:p>
            <a:pPr marL="171450" indent="-171450">
              <a:buFontTx/>
              <a:buChar char="-"/>
            </a:pPr>
            <a:endParaRPr lang="en-US" sz="1200" dirty="0"/>
          </a:p>
          <a:p>
            <a:pPr marL="171450" indent="-171450">
              <a:buFontTx/>
              <a:buChar char="-"/>
            </a:pPr>
            <a:r>
              <a:rPr lang="en-US" sz="1200" dirty="0" smtClean="0"/>
              <a:t>To know which component the received message belong to, the response thread extracts the handle ID from response message’s ID, and gets the registered handle data </a:t>
            </a:r>
            <a:r>
              <a:rPr lang="en-US" sz="1200" smtClean="0">
                <a:solidFill>
                  <a:srgbClr val="FF0000"/>
                </a:solidFill>
              </a:rPr>
              <a:t>(25) </a:t>
            </a:r>
            <a:r>
              <a:rPr lang="en-US" sz="1200" dirty="0" smtClean="0"/>
              <a:t>correspondingly.</a:t>
            </a:r>
            <a:endParaRPr lang="en-US" sz="1200" dirty="0"/>
          </a:p>
          <a:p>
            <a:pPr marL="171450" indent="-171450">
              <a:buFontTx/>
              <a:buChar char="-"/>
            </a:pPr>
            <a:endParaRPr lang="en-US" sz="1200" dirty="0"/>
          </a:p>
          <a:p>
            <a:pPr marL="171450" indent="-171450">
              <a:buFontTx/>
              <a:buChar char="-"/>
            </a:pPr>
            <a:r>
              <a:rPr lang="en-US" sz="1200" dirty="0" smtClean="0"/>
              <a:t>If the handle data is valid, the callback function in this data will be called </a:t>
            </a:r>
            <a:r>
              <a:rPr lang="en-US" sz="1200" smtClean="0">
                <a:solidFill>
                  <a:srgbClr val="FF0000"/>
                </a:solidFill>
              </a:rPr>
              <a:t>(26) </a:t>
            </a:r>
            <a:r>
              <a:rPr lang="en-US" sz="1200" dirty="0" smtClean="0"/>
              <a:t>for the specific operation from ADSP ALSA driver.</a:t>
            </a:r>
          </a:p>
          <a:p>
            <a:pPr marL="171450" indent="-171450">
              <a:buFontTx/>
              <a:buChar char="-"/>
            </a:pPr>
            <a:endParaRPr lang="en-US" sz="1200" dirty="0"/>
          </a:p>
          <a:p>
            <a:pPr marL="171450" indent="-171450">
              <a:buFontTx/>
              <a:buChar char="-"/>
            </a:pPr>
            <a:r>
              <a:rPr lang="en-US" sz="1200" dirty="0" smtClean="0"/>
              <a:t>After completing the callback, response thread continues to wait </a:t>
            </a:r>
            <a:r>
              <a:rPr lang="en-US" sz="1200" smtClean="0">
                <a:solidFill>
                  <a:srgbClr val="FF0000"/>
                </a:solidFill>
              </a:rPr>
              <a:t>(21) </a:t>
            </a:r>
            <a:r>
              <a:rPr lang="en-US" sz="1200" dirty="0" smtClean="0"/>
              <a:t>for the next response message from client’s message queue.</a:t>
            </a:r>
            <a:endParaRPr lang="en-US" sz="1200" dirty="0"/>
          </a:p>
        </p:txBody>
      </p:sp>
      <p:cxnSp>
        <p:nvCxnSpPr>
          <p:cNvPr id="9" name="Straight Arrow Connector 8"/>
          <p:cNvCxnSpPr/>
          <p:nvPr/>
        </p:nvCxnSpPr>
        <p:spPr>
          <a:xfrm flipV="1">
            <a:off x="1644892" y="2024013"/>
            <a:ext cx="0" cy="41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621878" y="2029338"/>
            <a:ext cx="457176" cy="276999"/>
          </a:xfrm>
          <a:prstGeom prst="rect">
            <a:avLst/>
          </a:prstGeom>
          <a:noFill/>
        </p:spPr>
        <p:txBody>
          <a:bodyPr wrap="none" rtlCol="0">
            <a:spAutoFit/>
          </a:bodyPr>
          <a:lstStyle/>
          <a:p>
            <a:r>
              <a:rPr lang="en-US" sz="1200" smtClean="0">
                <a:solidFill>
                  <a:srgbClr val="FF0000"/>
                </a:solidFill>
              </a:rPr>
              <a:t>(26)</a:t>
            </a:r>
            <a:endParaRPr lang="en-US" sz="1200" dirty="0">
              <a:solidFill>
                <a:srgbClr val="FF0000"/>
              </a:solidFill>
            </a:endParaRPr>
          </a:p>
        </p:txBody>
      </p:sp>
      <p:cxnSp>
        <p:nvCxnSpPr>
          <p:cNvPr id="11" name="Straight Arrow Connector 10"/>
          <p:cNvCxnSpPr>
            <a:stCxn id="53" idx="3"/>
            <a:endCxn id="52" idx="1"/>
          </p:cNvCxnSpPr>
          <p:nvPr/>
        </p:nvCxnSpPr>
        <p:spPr>
          <a:xfrm>
            <a:off x="2090328" y="3193456"/>
            <a:ext cx="405274" cy="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064377" y="2864264"/>
            <a:ext cx="457176" cy="276999"/>
          </a:xfrm>
          <a:prstGeom prst="rect">
            <a:avLst/>
          </a:prstGeom>
          <a:noFill/>
        </p:spPr>
        <p:txBody>
          <a:bodyPr wrap="none" rtlCol="0">
            <a:spAutoFit/>
          </a:bodyPr>
          <a:lstStyle/>
          <a:p>
            <a:r>
              <a:rPr lang="en-US" sz="1200" smtClean="0">
                <a:solidFill>
                  <a:srgbClr val="FF0000"/>
                </a:solidFill>
              </a:rPr>
              <a:t>(25)</a:t>
            </a:r>
            <a:endParaRPr lang="en-US" sz="1200" dirty="0">
              <a:solidFill>
                <a:srgbClr val="FF0000"/>
              </a:solidFill>
            </a:endParaRPr>
          </a:p>
        </p:txBody>
      </p:sp>
      <p:cxnSp>
        <p:nvCxnSpPr>
          <p:cNvPr id="37" name="Straight Arrow Connector 36"/>
          <p:cNvCxnSpPr/>
          <p:nvPr/>
        </p:nvCxnSpPr>
        <p:spPr>
          <a:xfrm>
            <a:off x="3871143" y="3947643"/>
            <a:ext cx="0" cy="69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495602" y="2439269"/>
            <a:ext cx="3959538" cy="364306"/>
          </a:xfrm>
          <a:prstGeom prst="rect">
            <a:avLst/>
          </a:prstGeom>
          <a:solidFill>
            <a:schemeClr val="accent1">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Base Control</a:t>
            </a:r>
            <a:endParaRPr lang="en-US" sz="1000" dirty="0">
              <a:latin typeface="Arial" panose="020B0604020202020204" pitchFamily="34" charset="0"/>
              <a:ea typeface="Calibri" panose="020F0502020204030204" pitchFamily="34" charset="0"/>
            </a:endParaRPr>
          </a:p>
        </p:txBody>
      </p:sp>
      <p:sp>
        <p:nvSpPr>
          <p:cNvPr id="52" name="Rectangle 51"/>
          <p:cNvSpPr/>
          <p:nvPr/>
        </p:nvSpPr>
        <p:spPr>
          <a:xfrm>
            <a:off x="2495602" y="2965356"/>
            <a:ext cx="3959538" cy="456649"/>
          </a:xfrm>
          <a:prstGeom prst="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Handle</a:t>
            </a:r>
          </a:p>
          <a:p>
            <a:pPr algn="r"/>
            <a:r>
              <a:rPr lang="en-US" sz="1000" dirty="0" smtClean="0">
                <a:solidFill>
                  <a:schemeClr val="tx1"/>
                </a:solidFill>
              </a:rPr>
              <a:t>Control</a:t>
            </a:r>
            <a:endParaRPr lang="en-US" sz="1000" dirty="0">
              <a:solidFill>
                <a:schemeClr val="tx1"/>
              </a:solidFill>
            </a:endParaRPr>
          </a:p>
        </p:txBody>
      </p:sp>
      <p:sp>
        <p:nvSpPr>
          <p:cNvPr id="53" name="Rectangle 52"/>
          <p:cNvSpPr/>
          <p:nvPr/>
        </p:nvSpPr>
        <p:spPr>
          <a:xfrm>
            <a:off x="1199457" y="2439269"/>
            <a:ext cx="890871" cy="1508373"/>
          </a:xfrm>
          <a:prstGeom prst="rect">
            <a:avLst/>
          </a:prstGeom>
          <a:solidFill>
            <a:schemeClr val="accent2">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a:latin typeface="Arial" panose="020B0604020202020204" pitchFamily="34" charset="0"/>
                <a:ea typeface="Calibri" panose="020F0502020204030204" pitchFamily="34" charset="0"/>
              </a:rPr>
              <a:t>Response thread</a:t>
            </a:r>
          </a:p>
        </p:txBody>
      </p:sp>
      <p:sp>
        <p:nvSpPr>
          <p:cNvPr id="41" name="Rectangle 40"/>
          <p:cNvSpPr/>
          <p:nvPr/>
        </p:nvSpPr>
        <p:spPr>
          <a:xfrm>
            <a:off x="2595452" y="3079862"/>
            <a:ext cx="980268" cy="288628"/>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#1</a:t>
            </a:r>
            <a:endParaRPr lang="en-US" sz="1000" dirty="0">
              <a:solidFill>
                <a:srgbClr val="FFFFFF"/>
              </a:solidFill>
              <a:latin typeface="Arial" panose="020B0604020202020204" pitchFamily="34" charset="0"/>
              <a:ea typeface="Calibri" panose="020F0502020204030204" pitchFamily="34" charset="0"/>
            </a:endParaRPr>
          </a:p>
        </p:txBody>
      </p:sp>
      <p:sp>
        <p:nvSpPr>
          <p:cNvPr id="42" name="Rectangle 41"/>
          <p:cNvSpPr/>
          <p:nvPr/>
        </p:nvSpPr>
        <p:spPr>
          <a:xfrm>
            <a:off x="3791743" y="3079862"/>
            <a:ext cx="788225" cy="288628"/>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#2</a:t>
            </a:r>
            <a:endParaRPr lang="en-US" sz="1000" dirty="0">
              <a:solidFill>
                <a:srgbClr val="FFFFFF"/>
              </a:solidFill>
              <a:latin typeface="Arial" panose="020B0604020202020204" pitchFamily="34" charset="0"/>
              <a:ea typeface="Calibri" panose="020F0502020204030204" pitchFamily="34" charset="0"/>
            </a:endParaRPr>
          </a:p>
        </p:txBody>
      </p:sp>
      <p:sp>
        <p:nvSpPr>
          <p:cNvPr id="45" name="Rectangle 44"/>
          <p:cNvSpPr/>
          <p:nvPr/>
        </p:nvSpPr>
        <p:spPr>
          <a:xfrm>
            <a:off x="3918440" y="1602113"/>
            <a:ext cx="944314"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2</a:t>
            </a:r>
            <a:endParaRPr lang="en-US" sz="1000" dirty="0">
              <a:solidFill>
                <a:srgbClr val="FFFFFF"/>
              </a:solidFill>
              <a:latin typeface="Arial" panose="020B0604020202020204" pitchFamily="34" charset="0"/>
              <a:ea typeface="Calibri" panose="020F0502020204030204" pitchFamily="34" charset="0"/>
            </a:endParaRPr>
          </a:p>
        </p:txBody>
      </p:sp>
      <p:sp>
        <p:nvSpPr>
          <p:cNvPr id="48" name="Rectangle 47"/>
          <p:cNvSpPr/>
          <p:nvPr/>
        </p:nvSpPr>
        <p:spPr>
          <a:xfrm>
            <a:off x="5222794" y="1611329"/>
            <a:ext cx="1017222"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n</a:t>
            </a:r>
            <a:endParaRPr lang="en-US" sz="1000" dirty="0">
              <a:solidFill>
                <a:srgbClr val="FFFFFF"/>
              </a:solidFill>
              <a:latin typeface="Arial" panose="020B0604020202020204" pitchFamily="34" charset="0"/>
              <a:ea typeface="Calibri" panose="020F0502020204030204" pitchFamily="34" charset="0"/>
            </a:endParaRPr>
          </a:p>
        </p:txBody>
      </p:sp>
      <p:sp>
        <p:nvSpPr>
          <p:cNvPr id="49" name="Rectangle 48"/>
          <p:cNvSpPr/>
          <p:nvPr/>
        </p:nvSpPr>
        <p:spPr>
          <a:xfrm>
            <a:off x="2783632" y="1602113"/>
            <a:ext cx="1062797"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1</a:t>
            </a:r>
            <a:endParaRPr lang="en-US" sz="1000" dirty="0">
              <a:solidFill>
                <a:srgbClr val="FFFFFF"/>
              </a:solidFill>
              <a:latin typeface="Arial" panose="020B0604020202020204" pitchFamily="34" charset="0"/>
              <a:ea typeface="Calibri" panose="020F0502020204030204" pitchFamily="34" charset="0"/>
            </a:endParaRPr>
          </a:p>
        </p:txBody>
      </p:sp>
      <p:sp>
        <p:nvSpPr>
          <p:cNvPr id="56" name="Rectangle 55"/>
          <p:cNvSpPr/>
          <p:nvPr/>
        </p:nvSpPr>
        <p:spPr>
          <a:xfrm>
            <a:off x="4985244" y="3079862"/>
            <a:ext cx="827072" cy="288628"/>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Handle #n</a:t>
            </a:r>
            <a:endParaRPr lang="en-US" sz="1000" dirty="0">
              <a:solidFill>
                <a:srgbClr val="FFFFFF"/>
              </a:solidFill>
              <a:latin typeface="Arial" panose="020B0604020202020204" pitchFamily="34" charset="0"/>
              <a:ea typeface="Calibri" panose="020F0502020204030204" pitchFamily="34" charset="0"/>
            </a:endParaRPr>
          </a:p>
        </p:txBody>
      </p:sp>
      <p:sp>
        <p:nvSpPr>
          <p:cNvPr id="57" name="TextBox 56"/>
          <p:cNvSpPr txBox="1"/>
          <p:nvPr/>
        </p:nvSpPr>
        <p:spPr>
          <a:xfrm>
            <a:off x="4837155" y="1591931"/>
            <a:ext cx="415498" cy="369332"/>
          </a:xfrm>
          <a:prstGeom prst="rect">
            <a:avLst/>
          </a:prstGeom>
          <a:noFill/>
        </p:spPr>
        <p:txBody>
          <a:bodyPr wrap="none" rtlCol="0">
            <a:spAutoFit/>
          </a:bodyPr>
          <a:lstStyle/>
          <a:p>
            <a:r>
              <a:rPr lang="en-US" smtClean="0"/>
              <a:t>…</a:t>
            </a:r>
            <a:endParaRPr lang="en-US"/>
          </a:p>
        </p:txBody>
      </p:sp>
      <p:sp>
        <p:nvSpPr>
          <p:cNvPr id="61" name="TextBox 60"/>
          <p:cNvSpPr txBox="1"/>
          <p:nvPr/>
        </p:nvSpPr>
        <p:spPr>
          <a:xfrm>
            <a:off x="4569184" y="3080305"/>
            <a:ext cx="415498" cy="369332"/>
          </a:xfrm>
          <a:prstGeom prst="rect">
            <a:avLst/>
          </a:prstGeom>
          <a:noFill/>
        </p:spPr>
        <p:txBody>
          <a:bodyPr wrap="none" rtlCol="0">
            <a:spAutoFit/>
          </a:bodyPr>
          <a:lstStyle/>
          <a:p>
            <a:r>
              <a:rPr lang="en-US" smtClean="0"/>
              <a:t>…</a:t>
            </a:r>
            <a:endParaRPr lang="en-US"/>
          </a:p>
        </p:txBody>
      </p:sp>
    </p:spTree>
    <p:extLst>
      <p:ext uri="{BB962C8B-B14F-4D97-AF65-F5344CB8AC3E}">
        <p14:creationId xmlns:p14="http://schemas.microsoft.com/office/powerpoint/2010/main" val="867064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1080000" y="2296726"/>
            <a:ext cx="5520056" cy="1927798"/>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smtClean="0">
                <a:solidFill>
                  <a:srgbClr val="000000"/>
                </a:solidFill>
                <a:ea typeface="Times New Roman" panose="02020603050405020304" pitchFamily="18" charset="0"/>
              </a:rPr>
              <a:t>ADSP Base</a:t>
            </a:r>
            <a:endParaRPr lang="en-US" sz="1100" kern="0" dirty="0">
              <a:solidFill>
                <a:srgbClr val="000000"/>
              </a:solidFill>
              <a:ea typeface="Times New Roman" panose="02020603050405020304" pitchFamily="18" charset="0"/>
            </a:endParaRPr>
          </a:p>
        </p:txBody>
      </p:sp>
      <p:sp>
        <p:nvSpPr>
          <p:cNvPr id="2" name="Title 1"/>
          <p:cNvSpPr>
            <a:spLocks noGrp="1"/>
          </p:cNvSpPr>
          <p:nvPr>
            <p:ph type="title"/>
          </p:nvPr>
        </p:nvSpPr>
        <p:spPr>
          <a:xfrm>
            <a:off x="1080000" y="404664"/>
            <a:ext cx="9912544" cy="443198"/>
          </a:xfrm>
        </p:spPr>
        <p:txBody>
          <a:bodyPr/>
          <a:lstStyle/>
          <a:p>
            <a:r>
              <a:rPr lang="en-US" dirty="0"/>
              <a:t>INTRODUCTION</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15</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This slide shows the simple detail architecture of ADSP </a:t>
            </a:r>
            <a:r>
              <a:rPr lang="en-US" dirty="0"/>
              <a:t>base</a:t>
            </a:r>
            <a:endParaRPr lang="en-US" dirty="0" smtClean="0"/>
          </a:p>
        </p:txBody>
      </p:sp>
      <p:sp>
        <p:nvSpPr>
          <p:cNvPr id="7" name="Rectangle 6"/>
          <p:cNvSpPr/>
          <p:nvPr/>
        </p:nvSpPr>
        <p:spPr>
          <a:xfrm>
            <a:off x="1080000" y="1484784"/>
            <a:ext cx="5520056" cy="53922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ALSA Driver</a:t>
            </a:r>
          </a:p>
        </p:txBody>
      </p:sp>
      <p:sp>
        <p:nvSpPr>
          <p:cNvPr id="62" name="Rectangle 61"/>
          <p:cNvSpPr/>
          <p:nvPr/>
        </p:nvSpPr>
        <p:spPr>
          <a:xfrm>
            <a:off x="1080000" y="4497968"/>
            <a:ext cx="5520056" cy="1224137"/>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Proxy driver</a:t>
            </a:r>
          </a:p>
        </p:txBody>
      </p:sp>
      <p:sp>
        <p:nvSpPr>
          <p:cNvPr id="65" name="Rectangle 64"/>
          <p:cNvSpPr/>
          <p:nvPr/>
        </p:nvSpPr>
        <p:spPr>
          <a:xfrm>
            <a:off x="1296023" y="4641985"/>
            <a:ext cx="5150240" cy="232573"/>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chemeClr val="bg1"/>
                </a:solidFill>
              </a:rPr>
              <a:t>Proxy Extension </a:t>
            </a:r>
            <a:r>
              <a:rPr lang="en-US" sz="1000" dirty="0" smtClean="0">
                <a:solidFill>
                  <a:schemeClr val="bg1"/>
                </a:solidFill>
              </a:rPr>
              <a:t>Interface</a:t>
            </a:r>
            <a:endParaRPr lang="en-US" sz="1000" dirty="0">
              <a:solidFill>
                <a:schemeClr val="bg1"/>
              </a:solidFill>
            </a:endParaRPr>
          </a:p>
        </p:txBody>
      </p:sp>
      <p:sp>
        <p:nvSpPr>
          <p:cNvPr id="85" name="Rectangle 84"/>
          <p:cNvSpPr/>
          <p:nvPr/>
        </p:nvSpPr>
        <p:spPr>
          <a:xfrm>
            <a:off x="2209786" y="3601809"/>
            <a:ext cx="4236478" cy="351231"/>
          </a:xfrm>
          <a:prstGeom prst="rect">
            <a:avLst/>
          </a:prstGeom>
          <a:solidFill>
            <a:schemeClr val="accent6">
              <a:lumMod val="40000"/>
              <a:lumOff val="6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Message Control</a:t>
            </a:r>
            <a:endParaRPr lang="en-US" sz="1000" dirty="0">
              <a:latin typeface="Arial" panose="020B0604020202020204" pitchFamily="34" charset="0"/>
              <a:ea typeface="Calibri" panose="020F0502020204030204" pitchFamily="34" charset="0"/>
            </a:endParaRPr>
          </a:p>
        </p:txBody>
      </p:sp>
      <p:sp>
        <p:nvSpPr>
          <p:cNvPr id="91" name="Rectangle 90"/>
          <p:cNvSpPr/>
          <p:nvPr/>
        </p:nvSpPr>
        <p:spPr>
          <a:xfrm>
            <a:off x="4360247" y="5018575"/>
            <a:ext cx="2086016" cy="631522"/>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Client data</a:t>
            </a:r>
            <a:endParaRPr lang="en-US" sz="1000" dirty="0">
              <a:latin typeface="Arial" panose="020B0604020202020204" pitchFamily="34" charset="0"/>
              <a:ea typeface="Calibri" panose="020F0502020204030204" pitchFamily="34" charset="0"/>
            </a:endParaRPr>
          </a:p>
        </p:txBody>
      </p:sp>
      <p:sp>
        <p:nvSpPr>
          <p:cNvPr id="46" name="Rectangle 45"/>
          <p:cNvSpPr/>
          <p:nvPr/>
        </p:nvSpPr>
        <p:spPr>
          <a:xfrm>
            <a:off x="4491114" y="5143928"/>
            <a:ext cx="1898905"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Response message queue</a:t>
            </a:r>
            <a:endParaRPr lang="en-US" sz="1000" dirty="0"/>
          </a:p>
        </p:txBody>
      </p:sp>
      <p:sp>
        <p:nvSpPr>
          <p:cNvPr id="93" name="Rectangle 92"/>
          <p:cNvSpPr/>
          <p:nvPr/>
        </p:nvSpPr>
        <p:spPr>
          <a:xfrm>
            <a:off x="2183884" y="5143928"/>
            <a:ext cx="1898905" cy="216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Command message queue</a:t>
            </a:r>
            <a:endParaRPr lang="en-US" sz="1000" dirty="0"/>
          </a:p>
        </p:txBody>
      </p:sp>
      <p:sp>
        <p:nvSpPr>
          <p:cNvPr id="94" name="Rectangle 93"/>
          <p:cNvSpPr/>
          <p:nvPr/>
        </p:nvSpPr>
        <p:spPr>
          <a:xfrm>
            <a:off x="2090328" y="5018575"/>
            <a:ext cx="2086016" cy="637566"/>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Proxy data</a:t>
            </a:r>
            <a:endParaRPr lang="en-US" sz="1000" dirty="0">
              <a:latin typeface="Arial" panose="020B0604020202020204" pitchFamily="34" charset="0"/>
              <a:ea typeface="Calibri" panose="020F0502020204030204" pitchFamily="34" charset="0"/>
            </a:endParaRPr>
          </a:p>
        </p:txBody>
      </p:sp>
      <p:sp>
        <p:nvSpPr>
          <p:cNvPr id="104" name="Rectangle 103"/>
          <p:cNvSpPr/>
          <p:nvPr/>
        </p:nvSpPr>
        <p:spPr>
          <a:xfrm>
            <a:off x="911424" y="1412776"/>
            <a:ext cx="5832647" cy="468051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t>
            </a:r>
            <a:r>
              <a:rPr lang="en-US" sz="1100" kern="0" dirty="0" smtClean="0">
                <a:solidFill>
                  <a:srgbClr val="000000"/>
                </a:solidFill>
                <a:ea typeface="Times New Roman" panose="02020603050405020304" pitchFamily="18" charset="0"/>
              </a:rPr>
              <a:t>Driver</a:t>
            </a:r>
            <a:endParaRPr lang="en-US" sz="1100" kern="0" dirty="0">
              <a:solidFill>
                <a:srgbClr val="000000"/>
              </a:solidFill>
              <a:ea typeface="Times New Roman" panose="02020603050405020304" pitchFamily="18" charset="0"/>
            </a:endParaRPr>
          </a:p>
        </p:txBody>
      </p:sp>
      <p:sp>
        <p:nvSpPr>
          <p:cNvPr id="73" name="Rectangle 72"/>
          <p:cNvSpPr/>
          <p:nvPr/>
        </p:nvSpPr>
        <p:spPr>
          <a:xfrm>
            <a:off x="2209786" y="2439269"/>
            <a:ext cx="4245354" cy="364306"/>
          </a:xfrm>
          <a:prstGeom prst="rect">
            <a:avLst/>
          </a:prstGeom>
          <a:solidFill>
            <a:schemeClr val="accent1">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Base Control</a:t>
            </a:r>
            <a:endParaRPr lang="en-US" sz="1000" dirty="0">
              <a:latin typeface="Arial" panose="020B0604020202020204" pitchFamily="34" charset="0"/>
              <a:ea typeface="Calibri" panose="020F0502020204030204" pitchFamily="34" charset="0"/>
            </a:endParaRPr>
          </a:p>
        </p:txBody>
      </p:sp>
      <p:sp>
        <p:nvSpPr>
          <p:cNvPr id="51" name="TextBox 50"/>
          <p:cNvSpPr txBox="1"/>
          <p:nvPr/>
        </p:nvSpPr>
        <p:spPr>
          <a:xfrm>
            <a:off x="6745195" y="1412776"/>
            <a:ext cx="5281530" cy="1569660"/>
          </a:xfrm>
          <a:prstGeom prst="rect">
            <a:avLst/>
          </a:prstGeom>
          <a:noFill/>
        </p:spPr>
        <p:txBody>
          <a:bodyPr wrap="square" rtlCol="0">
            <a:spAutoFit/>
          </a:bodyPr>
          <a:lstStyle/>
          <a:p>
            <a:pPr marL="171450" indent="-171450">
              <a:buFont typeface="Wingdings" panose="05000000000000000000" pitchFamily="2" charset="2"/>
              <a:buChar char="v"/>
            </a:pPr>
            <a:r>
              <a:rPr lang="en-US" sz="1200" b="1" dirty="0" smtClean="0"/>
              <a:t>ADSP ALSA component de-initialization</a:t>
            </a:r>
          </a:p>
          <a:p>
            <a:endParaRPr lang="en-US" sz="1200" dirty="0" smtClean="0"/>
          </a:p>
          <a:p>
            <a:pPr marL="171450" indent="-171450">
              <a:buFontTx/>
              <a:buChar char="-"/>
            </a:pPr>
            <a:r>
              <a:rPr lang="en-US" sz="1200" dirty="0" smtClean="0"/>
              <a:t>When a ADSP ALSA driver want to terminate the playback or record function. The corresponding component will be destroyed.</a:t>
            </a:r>
          </a:p>
          <a:p>
            <a:pPr marL="171450" indent="-171450">
              <a:buFontTx/>
              <a:buChar char="-"/>
            </a:pPr>
            <a:endParaRPr lang="en-US" sz="1200" dirty="0"/>
          </a:p>
          <a:p>
            <a:pPr marL="171450" indent="-171450">
              <a:buFontTx/>
              <a:buChar char="-"/>
            </a:pPr>
            <a:r>
              <a:rPr lang="en-US" sz="1200" dirty="0" smtClean="0"/>
              <a:t>It sends </a:t>
            </a:r>
            <a:r>
              <a:rPr lang="en-US" sz="1200" dirty="0"/>
              <a:t>a destruction </a:t>
            </a:r>
            <a:r>
              <a:rPr lang="en-US" sz="1200" dirty="0" smtClean="0"/>
              <a:t>command </a:t>
            </a:r>
            <a:r>
              <a:rPr lang="en-US" sz="1200" smtClean="0">
                <a:solidFill>
                  <a:srgbClr val="FF0000"/>
                </a:solidFill>
              </a:rPr>
              <a:t>(27) </a:t>
            </a:r>
            <a:r>
              <a:rPr lang="en-US" sz="1200" dirty="0" smtClean="0"/>
              <a:t>to ADSP base. ADSP base checks the handle data </a:t>
            </a:r>
            <a:r>
              <a:rPr lang="en-US" sz="1200" smtClean="0">
                <a:solidFill>
                  <a:srgbClr val="FF0000"/>
                </a:solidFill>
              </a:rPr>
              <a:t>(28)</a:t>
            </a:r>
            <a:r>
              <a:rPr lang="en-US" sz="1200" smtClean="0"/>
              <a:t>, </a:t>
            </a:r>
            <a:r>
              <a:rPr lang="en-US" sz="1200" dirty="0" smtClean="0"/>
              <a:t>and sends an unregister command to </a:t>
            </a:r>
            <a:r>
              <a:rPr lang="en-US" sz="1200" smtClean="0"/>
              <a:t>ADSP </a:t>
            </a:r>
            <a:r>
              <a:rPr lang="en-US" sz="1200" smtClean="0">
                <a:solidFill>
                  <a:srgbClr val="FF0000"/>
                </a:solidFill>
              </a:rPr>
              <a:t>(29) (30) (31)</a:t>
            </a:r>
            <a:r>
              <a:rPr lang="en-US" sz="1200" smtClean="0"/>
              <a:t>.</a:t>
            </a:r>
            <a:endParaRPr lang="en-US" sz="1200" dirty="0"/>
          </a:p>
        </p:txBody>
      </p:sp>
      <p:sp>
        <p:nvSpPr>
          <p:cNvPr id="38" name="TextBox 37"/>
          <p:cNvSpPr txBox="1"/>
          <p:nvPr/>
        </p:nvSpPr>
        <p:spPr>
          <a:xfrm>
            <a:off x="3472286" y="3930827"/>
            <a:ext cx="457176" cy="276999"/>
          </a:xfrm>
          <a:prstGeom prst="rect">
            <a:avLst/>
          </a:prstGeom>
          <a:noFill/>
        </p:spPr>
        <p:txBody>
          <a:bodyPr wrap="none" rtlCol="0">
            <a:spAutoFit/>
          </a:bodyPr>
          <a:lstStyle/>
          <a:p>
            <a:r>
              <a:rPr lang="en-US" sz="1200" smtClean="0">
                <a:solidFill>
                  <a:srgbClr val="FF0000"/>
                </a:solidFill>
              </a:rPr>
              <a:t>(30)</a:t>
            </a:r>
            <a:endParaRPr lang="en-US" sz="1200" dirty="0">
              <a:solidFill>
                <a:srgbClr val="FF0000"/>
              </a:solidFill>
            </a:endParaRPr>
          </a:p>
        </p:txBody>
      </p:sp>
      <p:sp>
        <p:nvSpPr>
          <p:cNvPr id="39" name="TextBox 38"/>
          <p:cNvSpPr txBox="1"/>
          <p:nvPr/>
        </p:nvSpPr>
        <p:spPr>
          <a:xfrm>
            <a:off x="3672381" y="2773192"/>
            <a:ext cx="457176" cy="276999"/>
          </a:xfrm>
          <a:prstGeom prst="rect">
            <a:avLst/>
          </a:prstGeom>
          <a:noFill/>
        </p:spPr>
        <p:txBody>
          <a:bodyPr wrap="none" rtlCol="0">
            <a:spAutoFit/>
          </a:bodyPr>
          <a:lstStyle/>
          <a:p>
            <a:r>
              <a:rPr lang="en-US" sz="1200" smtClean="0">
                <a:solidFill>
                  <a:srgbClr val="FF0000"/>
                </a:solidFill>
              </a:rPr>
              <a:t>(28)</a:t>
            </a:r>
            <a:endParaRPr lang="en-US" sz="1200" dirty="0">
              <a:solidFill>
                <a:srgbClr val="FF0000"/>
              </a:solidFill>
            </a:endParaRPr>
          </a:p>
        </p:txBody>
      </p:sp>
      <p:cxnSp>
        <p:nvCxnSpPr>
          <p:cNvPr id="40" name="Straight Arrow Connector 39"/>
          <p:cNvCxnSpPr/>
          <p:nvPr/>
        </p:nvCxnSpPr>
        <p:spPr>
          <a:xfrm>
            <a:off x="3133335" y="4872279"/>
            <a:ext cx="1" cy="26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71786" y="4806315"/>
            <a:ext cx="457176" cy="276999"/>
          </a:xfrm>
          <a:prstGeom prst="rect">
            <a:avLst/>
          </a:prstGeom>
          <a:noFill/>
        </p:spPr>
        <p:txBody>
          <a:bodyPr wrap="none" rtlCol="0">
            <a:spAutoFit/>
          </a:bodyPr>
          <a:lstStyle/>
          <a:p>
            <a:r>
              <a:rPr lang="en-US" sz="1200" smtClean="0">
                <a:solidFill>
                  <a:srgbClr val="FF0000"/>
                </a:solidFill>
              </a:rPr>
              <a:t>(31)</a:t>
            </a:r>
            <a:endParaRPr lang="en-US" sz="1200" dirty="0">
              <a:solidFill>
                <a:srgbClr val="FF0000"/>
              </a:solidFill>
            </a:endParaRPr>
          </a:p>
        </p:txBody>
      </p:sp>
      <p:cxnSp>
        <p:nvCxnSpPr>
          <p:cNvPr id="42" name="Straight Arrow Connector 41"/>
          <p:cNvCxnSpPr/>
          <p:nvPr/>
        </p:nvCxnSpPr>
        <p:spPr>
          <a:xfrm>
            <a:off x="4065877" y="1932650"/>
            <a:ext cx="0" cy="50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94088" y="2023145"/>
            <a:ext cx="457176" cy="276999"/>
          </a:xfrm>
          <a:prstGeom prst="rect">
            <a:avLst/>
          </a:prstGeom>
          <a:noFill/>
        </p:spPr>
        <p:txBody>
          <a:bodyPr wrap="none" rtlCol="0">
            <a:spAutoFit/>
          </a:bodyPr>
          <a:lstStyle/>
          <a:p>
            <a:r>
              <a:rPr lang="en-US" sz="1200" smtClean="0">
                <a:solidFill>
                  <a:srgbClr val="FF0000"/>
                </a:solidFill>
              </a:rPr>
              <a:t>(27)</a:t>
            </a:r>
            <a:endParaRPr lang="en-US" sz="1200" dirty="0">
              <a:solidFill>
                <a:srgbClr val="FF0000"/>
              </a:solidFill>
            </a:endParaRPr>
          </a:p>
        </p:txBody>
      </p:sp>
      <p:cxnSp>
        <p:nvCxnSpPr>
          <p:cNvPr id="48" name="Straight Arrow Connector 47"/>
          <p:cNvCxnSpPr/>
          <p:nvPr/>
        </p:nvCxnSpPr>
        <p:spPr>
          <a:xfrm>
            <a:off x="2445850" y="2803574"/>
            <a:ext cx="0" cy="79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082365" y="2798093"/>
            <a:ext cx="457176" cy="276999"/>
          </a:xfrm>
          <a:prstGeom prst="rect">
            <a:avLst/>
          </a:prstGeom>
          <a:noFill/>
        </p:spPr>
        <p:txBody>
          <a:bodyPr wrap="none" rtlCol="0">
            <a:spAutoFit/>
          </a:bodyPr>
          <a:lstStyle/>
          <a:p>
            <a:r>
              <a:rPr lang="en-US" sz="1200" smtClean="0">
                <a:solidFill>
                  <a:srgbClr val="FF0000"/>
                </a:solidFill>
              </a:rPr>
              <a:t>(29)</a:t>
            </a:r>
            <a:endParaRPr lang="en-US" sz="1200" dirty="0">
              <a:solidFill>
                <a:srgbClr val="FF0000"/>
              </a:solidFill>
            </a:endParaRPr>
          </a:p>
        </p:txBody>
      </p:sp>
      <p:cxnSp>
        <p:nvCxnSpPr>
          <p:cNvPr id="36" name="Straight Arrow Connector 35"/>
          <p:cNvCxnSpPr/>
          <p:nvPr/>
        </p:nvCxnSpPr>
        <p:spPr>
          <a:xfrm>
            <a:off x="3871143" y="3947643"/>
            <a:ext cx="0" cy="69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495601" y="3033122"/>
            <a:ext cx="3959538" cy="456649"/>
          </a:xfrm>
          <a:prstGeom prst="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Handle</a:t>
            </a:r>
          </a:p>
          <a:p>
            <a:pPr algn="r"/>
            <a:r>
              <a:rPr lang="en-US" sz="1000" dirty="0" smtClean="0">
                <a:solidFill>
                  <a:schemeClr val="tx1"/>
                </a:solidFill>
              </a:rPr>
              <a:t>Control</a:t>
            </a:r>
            <a:endParaRPr lang="en-US" sz="1000" dirty="0">
              <a:solidFill>
                <a:schemeClr val="tx1"/>
              </a:solidFill>
            </a:endParaRPr>
          </a:p>
        </p:txBody>
      </p:sp>
      <p:sp>
        <p:nvSpPr>
          <p:cNvPr id="43" name="Rectangle 42"/>
          <p:cNvSpPr/>
          <p:nvPr/>
        </p:nvSpPr>
        <p:spPr>
          <a:xfrm>
            <a:off x="1199457" y="2439269"/>
            <a:ext cx="890871" cy="1508373"/>
          </a:xfrm>
          <a:prstGeom prst="rect">
            <a:avLst/>
          </a:prstGeom>
          <a:solidFill>
            <a:schemeClr val="accent2">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a:latin typeface="Arial" panose="020B0604020202020204" pitchFamily="34" charset="0"/>
                <a:ea typeface="Calibri" panose="020F0502020204030204" pitchFamily="34" charset="0"/>
              </a:rPr>
              <a:t>Response thread</a:t>
            </a:r>
          </a:p>
        </p:txBody>
      </p:sp>
      <p:cxnSp>
        <p:nvCxnSpPr>
          <p:cNvPr id="50" name="Straight Arrow Connector 49"/>
          <p:cNvCxnSpPr/>
          <p:nvPr/>
        </p:nvCxnSpPr>
        <p:spPr>
          <a:xfrm>
            <a:off x="4065877" y="2803574"/>
            <a:ext cx="0" cy="25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595452" y="3079861"/>
            <a:ext cx="980268"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#1</a:t>
            </a:r>
            <a:endParaRPr lang="en-US" sz="1000" dirty="0">
              <a:solidFill>
                <a:srgbClr val="FFFFFF"/>
              </a:solidFill>
              <a:latin typeface="Arial" panose="020B0604020202020204" pitchFamily="34" charset="0"/>
              <a:ea typeface="Calibri" panose="020F0502020204030204" pitchFamily="34" charset="0"/>
            </a:endParaRPr>
          </a:p>
        </p:txBody>
      </p:sp>
      <p:sp>
        <p:nvSpPr>
          <p:cNvPr id="57" name="Rectangle 56"/>
          <p:cNvSpPr/>
          <p:nvPr/>
        </p:nvSpPr>
        <p:spPr>
          <a:xfrm>
            <a:off x="3791743" y="3079861"/>
            <a:ext cx="788225"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#2</a:t>
            </a:r>
            <a:endParaRPr lang="en-US" sz="1000" dirty="0">
              <a:solidFill>
                <a:srgbClr val="FFFFFF"/>
              </a:solidFill>
              <a:latin typeface="Arial" panose="020B0604020202020204" pitchFamily="34" charset="0"/>
              <a:ea typeface="Calibri" panose="020F0502020204030204" pitchFamily="34" charset="0"/>
            </a:endParaRPr>
          </a:p>
        </p:txBody>
      </p:sp>
      <p:sp>
        <p:nvSpPr>
          <p:cNvPr id="64" name="Rectangle 63"/>
          <p:cNvSpPr/>
          <p:nvPr/>
        </p:nvSpPr>
        <p:spPr>
          <a:xfrm>
            <a:off x="3918440" y="1602113"/>
            <a:ext cx="944314"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2</a:t>
            </a:r>
            <a:endParaRPr lang="en-US" sz="1000" dirty="0">
              <a:solidFill>
                <a:srgbClr val="FFFFFF"/>
              </a:solidFill>
              <a:latin typeface="Arial" panose="020B0604020202020204" pitchFamily="34" charset="0"/>
              <a:ea typeface="Calibri" panose="020F0502020204030204" pitchFamily="34" charset="0"/>
            </a:endParaRPr>
          </a:p>
        </p:txBody>
      </p:sp>
      <p:sp>
        <p:nvSpPr>
          <p:cNvPr id="66" name="Rectangle 65"/>
          <p:cNvSpPr/>
          <p:nvPr/>
        </p:nvSpPr>
        <p:spPr>
          <a:xfrm>
            <a:off x="5222794" y="1611329"/>
            <a:ext cx="1017222"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n</a:t>
            </a:r>
            <a:endParaRPr lang="en-US" sz="1000" dirty="0">
              <a:solidFill>
                <a:srgbClr val="FFFFFF"/>
              </a:solidFill>
              <a:latin typeface="Arial" panose="020B0604020202020204" pitchFamily="34" charset="0"/>
              <a:ea typeface="Calibri" panose="020F0502020204030204" pitchFamily="34" charset="0"/>
            </a:endParaRPr>
          </a:p>
        </p:txBody>
      </p:sp>
      <p:sp>
        <p:nvSpPr>
          <p:cNvPr id="67" name="Rectangle 66"/>
          <p:cNvSpPr/>
          <p:nvPr/>
        </p:nvSpPr>
        <p:spPr>
          <a:xfrm>
            <a:off x="2783632" y="1602113"/>
            <a:ext cx="1062797"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1</a:t>
            </a:r>
            <a:endParaRPr lang="en-US" sz="1000" dirty="0">
              <a:solidFill>
                <a:srgbClr val="FFFFFF"/>
              </a:solidFill>
              <a:latin typeface="Arial" panose="020B0604020202020204" pitchFamily="34" charset="0"/>
              <a:ea typeface="Calibri" panose="020F0502020204030204" pitchFamily="34" charset="0"/>
            </a:endParaRPr>
          </a:p>
        </p:txBody>
      </p:sp>
      <p:sp>
        <p:nvSpPr>
          <p:cNvPr id="68" name="Rectangle 67"/>
          <p:cNvSpPr/>
          <p:nvPr/>
        </p:nvSpPr>
        <p:spPr>
          <a:xfrm>
            <a:off x="4985244" y="3079861"/>
            <a:ext cx="827072"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Handle #n</a:t>
            </a:r>
            <a:endParaRPr lang="en-US" sz="1000" dirty="0">
              <a:solidFill>
                <a:srgbClr val="FFFFFF"/>
              </a:solidFill>
              <a:latin typeface="Arial" panose="020B0604020202020204" pitchFamily="34" charset="0"/>
              <a:ea typeface="Calibri" panose="020F0502020204030204" pitchFamily="34" charset="0"/>
            </a:endParaRPr>
          </a:p>
        </p:txBody>
      </p:sp>
      <p:sp>
        <p:nvSpPr>
          <p:cNvPr id="69" name="TextBox 68"/>
          <p:cNvSpPr txBox="1"/>
          <p:nvPr/>
        </p:nvSpPr>
        <p:spPr>
          <a:xfrm>
            <a:off x="4837155" y="1591931"/>
            <a:ext cx="415498" cy="369332"/>
          </a:xfrm>
          <a:prstGeom prst="rect">
            <a:avLst/>
          </a:prstGeom>
          <a:noFill/>
        </p:spPr>
        <p:txBody>
          <a:bodyPr wrap="none" rtlCol="0">
            <a:spAutoFit/>
          </a:bodyPr>
          <a:lstStyle/>
          <a:p>
            <a:r>
              <a:rPr lang="en-US" smtClean="0"/>
              <a:t>…</a:t>
            </a:r>
            <a:endParaRPr lang="en-US"/>
          </a:p>
        </p:txBody>
      </p:sp>
      <p:sp>
        <p:nvSpPr>
          <p:cNvPr id="70" name="TextBox 69"/>
          <p:cNvSpPr txBox="1"/>
          <p:nvPr/>
        </p:nvSpPr>
        <p:spPr>
          <a:xfrm>
            <a:off x="4569184" y="3080305"/>
            <a:ext cx="415498" cy="369332"/>
          </a:xfrm>
          <a:prstGeom prst="rect">
            <a:avLst/>
          </a:prstGeom>
          <a:noFill/>
        </p:spPr>
        <p:txBody>
          <a:bodyPr wrap="none" rtlCol="0">
            <a:spAutoFit/>
          </a:bodyPr>
          <a:lstStyle/>
          <a:p>
            <a:r>
              <a:rPr lang="en-US" smtClean="0"/>
              <a:t>…</a:t>
            </a:r>
            <a:endParaRPr lang="en-US"/>
          </a:p>
        </p:txBody>
      </p:sp>
    </p:spTree>
    <p:extLst>
      <p:ext uri="{BB962C8B-B14F-4D97-AF65-F5344CB8AC3E}">
        <p14:creationId xmlns:p14="http://schemas.microsoft.com/office/powerpoint/2010/main" val="1276894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INTRODUCTION</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16</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This slide shows the simple detail architecture of ADSP </a:t>
            </a:r>
            <a:r>
              <a:rPr lang="en-US" dirty="0"/>
              <a:t>base</a:t>
            </a:r>
            <a:endParaRPr lang="en-US" dirty="0" smtClean="0"/>
          </a:p>
        </p:txBody>
      </p:sp>
      <p:sp>
        <p:nvSpPr>
          <p:cNvPr id="51" name="TextBox 50"/>
          <p:cNvSpPr txBox="1"/>
          <p:nvPr/>
        </p:nvSpPr>
        <p:spPr>
          <a:xfrm>
            <a:off x="6745195" y="1412776"/>
            <a:ext cx="5281530" cy="1384995"/>
          </a:xfrm>
          <a:prstGeom prst="rect">
            <a:avLst/>
          </a:prstGeom>
          <a:noFill/>
        </p:spPr>
        <p:txBody>
          <a:bodyPr wrap="square" rtlCol="0">
            <a:spAutoFit/>
          </a:bodyPr>
          <a:lstStyle/>
          <a:p>
            <a:pPr marL="171450" indent="-171450">
              <a:buFont typeface="Wingdings" panose="05000000000000000000" pitchFamily="2" charset="2"/>
              <a:buChar char="v"/>
            </a:pPr>
            <a:r>
              <a:rPr lang="en-US" sz="1200" b="1" dirty="0" smtClean="0"/>
              <a:t>ADSP base de-initialization</a:t>
            </a:r>
          </a:p>
          <a:p>
            <a:endParaRPr lang="en-US" sz="1200" dirty="0" smtClean="0"/>
          </a:p>
          <a:p>
            <a:pPr marL="171450" indent="-171450">
              <a:buFontTx/>
              <a:buChar char="-"/>
            </a:pPr>
            <a:r>
              <a:rPr lang="en-US" sz="1200" dirty="0" smtClean="0"/>
              <a:t>ADSP base is destroyed when ADSP driver is removed from kernel.</a:t>
            </a:r>
          </a:p>
          <a:p>
            <a:pPr marL="171450" indent="-171450">
              <a:buFontTx/>
              <a:buChar char="-"/>
            </a:pPr>
            <a:endParaRPr lang="en-US" sz="1200" dirty="0"/>
          </a:p>
          <a:p>
            <a:pPr marL="171450" indent="-171450">
              <a:buFontTx/>
              <a:buChar char="-"/>
            </a:pPr>
            <a:r>
              <a:rPr lang="en-US" sz="1200" dirty="0" smtClean="0"/>
              <a:t>In the proxy driver’s de-initialization, it calls a </a:t>
            </a:r>
            <a:r>
              <a:rPr lang="en-US" sz="1200" dirty="0"/>
              <a:t>destruction command </a:t>
            </a:r>
            <a:r>
              <a:rPr lang="en-US" sz="1200" smtClean="0">
                <a:solidFill>
                  <a:srgbClr val="FF0000"/>
                </a:solidFill>
              </a:rPr>
              <a:t>(32) </a:t>
            </a:r>
            <a:r>
              <a:rPr lang="en-US" sz="1200" dirty="0" smtClean="0"/>
              <a:t>to ADSP base. ADSP base starts to release the response thread, all the allocated resources, and unregisters client to proxy </a:t>
            </a:r>
            <a:r>
              <a:rPr lang="en-US" sz="1200" smtClean="0">
                <a:solidFill>
                  <a:srgbClr val="FF0000"/>
                </a:solidFill>
              </a:rPr>
              <a:t>(33) (34).</a:t>
            </a:r>
            <a:endParaRPr lang="en-US" sz="1200" dirty="0">
              <a:solidFill>
                <a:srgbClr val="FF0000"/>
              </a:solidFill>
            </a:endParaRPr>
          </a:p>
        </p:txBody>
      </p:sp>
      <p:sp>
        <p:nvSpPr>
          <p:cNvPr id="36" name="TextBox 35"/>
          <p:cNvSpPr txBox="1"/>
          <p:nvPr/>
        </p:nvSpPr>
        <p:spPr>
          <a:xfrm>
            <a:off x="1787209" y="4225654"/>
            <a:ext cx="457176" cy="276999"/>
          </a:xfrm>
          <a:prstGeom prst="rect">
            <a:avLst/>
          </a:prstGeom>
          <a:noFill/>
        </p:spPr>
        <p:txBody>
          <a:bodyPr wrap="none" rtlCol="0">
            <a:spAutoFit/>
          </a:bodyPr>
          <a:lstStyle/>
          <a:p>
            <a:r>
              <a:rPr lang="en-US" sz="1200" smtClean="0">
                <a:solidFill>
                  <a:srgbClr val="FF0000"/>
                </a:solidFill>
              </a:rPr>
              <a:t>(32)</a:t>
            </a:r>
            <a:endParaRPr lang="en-US" sz="1200" dirty="0">
              <a:solidFill>
                <a:srgbClr val="FF0000"/>
              </a:solidFill>
            </a:endParaRPr>
          </a:p>
        </p:txBody>
      </p:sp>
      <p:sp>
        <p:nvSpPr>
          <p:cNvPr id="37" name="Rectangle 36"/>
          <p:cNvSpPr/>
          <p:nvPr/>
        </p:nvSpPr>
        <p:spPr>
          <a:xfrm>
            <a:off x="1080000" y="4497968"/>
            <a:ext cx="5520056" cy="1224137"/>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Proxy driver</a:t>
            </a:r>
          </a:p>
        </p:txBody>
      </p:sp>
      <p:sp>
        <p:nvSpPr>
          <p:cNvPr id="38" name="Rectangle 37"/>
          <p:cNvSpPr/>
          <p:nvPr/>
        </p:nvSpPr>
        <p:spPr>
          <a:xfrm>
            <a:off x="1296023" y="4641985"/>
            <a:ext cx="5150240" cy="232573"/>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chemeClr val="bg1"/>
                </a:solidFill>
              </a:rPr>
              <a:t>Proxy Extension </a:t>
            </a:r>
            <a:r>
              <a:rPr lang="en-US" sz="1000" dirty="0" smtClean="0">
                <a:solidFill>
                  <a:schemeClr val="bg1"/>
                </a:solidFill>
              </a:rPr>
              <a:t>Interface</a:t>
            </a:r>
            <a:endParaRPr lang="en-US" sz="1000" dirty="0">
              <a:solidFill>
                <a:schemeClr val="bg1"/>
              </a:solidFill>
            </a:endParaRPr>
          </a:p>
        </p:txBody>
      </p:sp>
      <p:sp>
        <p:nvSpPr>
          <p:cNvPr id="39" name="Rectangle 38"/>
          <p:cNvSpPr/>
          <p:nvPr/>
        </p:nvSpPr>
        <p:spPr>
          <a:xfrm>
            <a:off x="4360247" y="5018575"/>
            <a:ext cx="2086016" cy="631522"/>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Client data</a:t>
            </a:r>
            <a:endParaRPr lang="en-US" sz="1000" dirty="0">
              <a:latin typeface="Arial" panose="020B0604020202020204" pitchFamily="34" charset="0"/>
              <a:ea typeface="Calibri" panose="020F0502020204030204" pitchFamily="34" charset="0"/>
            </a:endParaRPr>
          </a:p>
        </p:txBody>
      </p:sp>
      <p:sp>
        <p:nvSpPr>
          <p:cNvPr id="40" name="Rectangle 39"/>
          <p:cNvSpPr/>
          <p:nvPr/>
        </p:nvSpPr>
        <p:spPr>
          <a:xfrm>
            <a:off x="4491114" y="5143928"/>
            <a:ext cx="1898905"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Response message queue</a:t>
            </a:r>
            <a:endParaRPr lang="en-US" sz="1000" dirty="0"/>
          </a:p>
        </p:txBody>
      </p:sp>
      <p:sp>
        <p:nvSpPr>
          <p:cNvPr id="41" name="Rectangle 40"/>
          <p:cNvSpPr/>
          <p:nvPr/>
        </p:nvSpPr>
        <p:spPr>
          <a:xfrm>
            <a:off x="2183884" y="5143928"/>
            <a:ext cx="1898905" cy="216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Command message queue</a:t>
            </a:r>
            <a:endParaRPr lang="en-US" sz="1000" dirty="0"/>
          </a:p>
        </p:txBody>
      </p:sp>
      <p:sp>
        <p:nvSpPr>
          <p:cNvPr id="42" name="Rectangle 41"/>
          <p:cNvSpPr/>
          <p:nvPr/>
        </p:nvSpPr>
        <p:spPr>
          <a:xfrm>
            <a:off x="2090328" y="5018575"/>
            <a:ext cx="2086016" cy="637566"/>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Proxy data</a:t>
            </a:r>
            <a:endParaRPr lang="en-US" sz="1000" dirty="0">
              <a:latin typeface="Arial" panose="020B0604020202020204" pitchFamily="34" charset="0"/>
              <a:ea typeface="Calibri" panose="020F0502020204030204" pitchFamily="34" charset="0"/>
            </a:endParaRPr>
          </a:p>
        </p:txBody>
      </p:sp>
      <p:sp>
        <p:nvSpPr>
          <p:cNvPr id="43" name="Rectangle 42"/>
          <p:cNvSpPr/>
          <p:nvPr/>
        </p:nvSpPr>
        <p:spPr>
          <a:xfrm>
            <a:off x="911424" y="1412776"/>
            <a:ext cx="5832647" cy="468051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t>
            </a:r>
            <a:r>
              <a:rPr lang="en-US" sz="1100" kern="0" dirty="0" smtClean="0">
                <a:solidFill>
                  <a:srgbClr val="000000"/>
                </a:solidFill>
                <a:ea typeface="Times New Roman" panose="02020603050405020304" pitchFamily="18" charset="0"/>
              </a:rPr>
              <a:t>Driver</a:t>
            </a:r>
            <a:endParaRPr lang="en-US" sz="1100" kern="0" dirty="0">
              <a:solidFill>
                <a:srgbClr val="000000"/>
              </a:solidFill>
              <a:ea typeface="Times New Roman" panose="02020603050405020304" pitchFamily="18" charset="0"/>
            </a:endParaRPr>
          </a:p>
        </p:txBody>
      </p:sp>
      <p:cxnSp>
        <p:nvCxnSpPr>
          <p:cNvPr id="45" name="Straight Arrow Connector 44"/>
          <p:cNvCxnSpPr>
            <a:endCxn id="39" idx="0"/>
          </p:cNvCxnSpPr>
          <p:nvPr/>
        </p:nvCxnSpPr>
        <p:spPr>
          <a:xfrm>
            <a:off x="5403255" y="4874558"/>
            <a:ext cx="0" cy="14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31037" y="4808067"/>
            <a:ext cx="457176" cy="276999"/>
          </a:xfrm>
          <a:prstGeom prst="rect">
            <a:avLst/>
          </a:prstGeom>
          <a:noFill/>
        </p:spPr>
        <p:txBody>
          <a:bodyPr wrap="none" rtlCol="0">
            <a:spAutoFit/>
          </a:bodyPr>
          <a:lstStyle/>
          <a:p>
            <a:r>
              <a:rPr lang="en-US" sz="1200" smtClean="0">
                <a:solidFill>
                  <a:srgbClr val="FF0000"/>
                </a:solidFill>
              </a:rPr>
              <a:t>(34)</a:t>
            </a:r>
            <a:endParaRPr lang="en-US" sz="1200" dirty="0">
              <a:solidFill>
                <a:srgbClr val="FF0000"/>
              </a:solidFill>
            </a:endParaRPr>
          </a:p>
        </p:txBody>
      </p:sp>
      <p:cxnSp>
        <p:nvCxnSpPr>
          <p:cNvPr id="49" name="Straight Arrow Connector 48"/>
          <p:cNvCxnSpPr/>
          <p:nvPr/>
        </p:nvCxnSpPr>
        <p:spPr>
          <a:xfrm flipV="1">
            <a:off x="2183884" y="2803576"/>
            <a:ext cx="0" cy="183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369993" y="2803575"/>
            <a:ext cx="0" cy="184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495602" y="3019807"/>
            <a:ext cx="3959538" cy="456649"/>
          </a:xfrm>
          <a:prstGeom prst="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Handle</a:t>
            </a:r>
          </a:p>
          <a:p>
            <a:pPr algn="r"/>
            <a:r>
              <a:rPr lang="en-US" sz="1000" dirty="0" smtClean="0">
                <a:solidFill>
                  <a:schemeClr val="tx1"/>
                </a:solidFill>
              </a:rPr>
              <a:t>Control</a:t>
            </a:r>
            <a:endParaRPr lang="en-US" sz="1000" dirty="0">
              <a:solidFill>
                <a:schemeClr val="tx1"/>
              </a:solidFill>
            </a:endParaRPr>
          </a:p>
        </p:txBody>
      </p:sp>
      <p:sp>
        <p:nvSpPr>
          <p:cNvPr id="53" name="Rectangle 52"/>
          <p:cNvSpPr/>
          <p:nvPr/>
        </p:nvSpPr>
        <p:spPr>
          <a:xfrm>
            <a:off x="1080000" y="2296726"/>
            <a:ext cx="5520056" cy="1927798"/>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smtClean="0">
                <a:solidFill>
                  <a:srgbClr val="000000"/>
                </a:solidFill>
                <a:ea typeface="Times New Roman" panose="02020603050405020304" pitchFamily="18" charset="0"/>
              </a:rPr>
              <a:t>ADSP Base</a:t>
            </a:r>
            <a:endParaRPr lang="en-US" sz="1100" kern="0" dirty="0">
              <a:solidFill>
                <a:srgbClr val="000000"/>
              </a:solidFill>
              <a:ea typeface="Times New Roman" panose="02020603050405020304" pitchFamily="18" charset="0"/>
            </a:endParaRPr>
          </a:p>
        </p:txBody>
      </p:sp>
      <p:sp>
        <p:nvSpPr>
          <p:cNvPr id="54" name="Rectangle 53"/>
          <p:cNvSpPr/>
          <p:nvPr/>
        </p:nvSpPr>
        <p:spPr>
          <a:xfrm>
            <a:off x="1199457" y="2439269"/>
            <a:ext cx="890871" cy="1508373"/>
          </a:xfrm>
          <a:prstGeom prst="rect">
            <a:avLst/>
          </a:prstGeom>
          <a:solidFill>
            <a:schemeClr val="accent2">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a:latin typeface="Arial" panose="020B0604020202020204" pitchFamily="34" charset="0"/>
                <a:ea typeface="Calibri" panose="020F0502020204030204" pitchFamily="34" charset="0"/>
              </a:rPr>
              <a:t>Response thread</a:t>
            </a:r>
          </a:p>
        </p:txBody>
      </p:sp>
      <p:sp>
        <p:nvSpPr>
          <p:cNvPr id="55" name="Rectangle 54"/>
          <p:cNvSpPr/>
          <p:nvPr/>
        </p:nvSpPr>
        <p:spPr>
          <a:xfrm>
            <a:off x="1080000" y="1484784"/>
            <a:ext cx="5520056" cy="53922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ALSA Driver</a:t>
            </a:r>
          </a:p>
        </p:txBody>
      </p:sp>
      <p:sp>
        <p:nvSpPr>
          <p:cNvPr id="70" name="Rectangle 69"/>
          <p:cNvSpPr/>
          <p:nvPr/>
        </p:nvSpPr>
        <p:spPr>
          <a:xfrm>
            <a:off x="2495602" y="3601809"/>
            <a:ext cx="3950661" cy="351231"/>
          </a:xfrm>
          <a:prstGeom prst="rect">
            <a:avLst/>
          </a:prstGeom>
          <a:solidFill>
            <a:schemeClr val="accent6">
              <a:lumMod val="40000"/>
              <a:lumOff val="6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Message Control</a:t>
            </a:r>
            <a:endParaRPr lang="en-US" sz="1000" dirty="0">
              <a:latin typeface="Arial" panose="020B0604020202020204" pitchFamily="34" charset="0"/>
              <a:ea typeface="Calibri" panose="020F0502020204030204" pitchFamily="34" charset="0"/>
            </a:endParaRPr>
          </a:p>
        </p:txBody>
      </p:sp>
      <p:sp>
        <p:nvSpPr>
          <p:cNvPr id="71" name="Rectangle 70"/>
          <p:cNvSpPr/>
          <p:nvPr/>
        </p:nvSpPr>
        <p:spPr>
          <a:xfrm>
            <a:off x="2162338" y="2439269"/>
            <a:ext cx="4292802" cy="364306"/>
          </a:xfrm>
          <a:prstGeom prst="rect">
            <a:avLst/>
          </a:prstGeom>
          <a:solidFill>
            <a:schemeClr val="accent1">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Base Control</a:t>
            </a:r>
            <a:endParaRPr lang="en-US" sz="1000" dirty="0">
              <a:latin typeface="Arial" panose="020B0604020202020204" pitchFamily="34" charset="0"/>
              <a:ea typeface="Calibri" panose="020F0502020204030204" pitchFamily="34" charset="0"/>
            </a:endParaRPr>
          </a:p>
        </p:txBody>
      </p:sp>
      <p:sp>
        <p:nvSpPr>
          <p:cNvPr id="77" name="TextBox 76"/>
          <p:cNvSpPr txBox="1"/>
          <p:nvPr/>
        </p:nvSpPr>
        <p:spPr>
          <a:xfrm>
            <a:off x="2372252" y="4232799"/>
            <a:ext cx="457176" cy="276999"/>
          </a:xfrm>
          <a:prstGeom prst="rect">
            <a:avLst/>
          </a:prstGeom>
          <a:noFill/>
        </p:spPr>
        <p:txBody>
          <a:bodyPr wrap="none" rtlCol="0">
            <a:spAutoFit/>
          </a:bodyPr>
          <a:lstStyle/>
          <a:p>
            <a:r>
              <a:rPr lang="en-US" sz="1200" smtClean="0">
                <a:solidFill>
                  <a:srgbClr val="FF0000"/>
                </a:solidFill>
              </a:rPr>
              <a:t>(33)</a:t>
            </a:r>
            <a:endParaRPr lang="en-US" sz="1200" dirty="0">
              <a:solidFill>
                <a:srgbClr val="FF0000"/>
              </a:solidFill>
            </a:endParaRPr>
          </a:p>
        </p:txBody>
      </p:sp>
      <p:sp>
        <p:nvSpPr>
          <p:cNvPr id="35" name="Rectangle 34"/>
          <p:cNvSpPr/>
          <p:nvPr/>
        </p:nvSpPr>
        <p:spPr>
          <a:xfrm>
            <a:off x="2595452" y="3079861"/>
            <a:ext cx="980268"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#1</a:t>
            </a:r>
            <a:endParaRPr lang="en-US" sz="1000" dirty="0">
              <a:solidFill>
                <a:srgbClr val="FFFFFF"/>
              </a:solidFill>
              <a:latin typeface="Arial" panose="020B0604020202020204" pitchFamily="34" charset="0"/>
              <a:ea typeface="Calibri" panose="020F0502020204030204" pitchFamily="34" charset="0"/>
            </a:endParaRPr>
          </a:p>
        </p:txBody>
      </p:sp>
      <p:sp>
        <p:nvSpPr>
          <p:cNvPr id="44" name="Rectangle 43"/>
          <p:cNvSpPr/>
          <p:nvPr/>
        </p:nvSpPr>
        <p:spPr>
          <a:xfrm>
            <a:off x="3791743" y="3079861"/>
            <a:ext cx="788225"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#2</a:t>
            </a:r>
            <a:endParaRPr lang="en-US" sz="1000" dirty="0">
              <a:solidFill>
                <a:srgbClr val="FFFFFF"/>
              </a:solidFill>
              <a:latin typeface="Arial" panose="020B0604020202020204" pitchFamily="34" charset="0"/>
              <a:ea typeface="Calibri" panose="020F0502020204030204" pitchFamily="34" charset="0"/>
            </a:endParaRPr>
          </a:p>
        </p:txBody>
      </p:sp>
      <p:sp>
        <p:nvSpPr>
          <p:cNvPr id="46" name="Rectangle 45"/>
          <p:cNvSpPr/>
          <p:nvPr/>
        </p:nvSpPr>
        <p:spPr>
          <a:xfrm>
            <a:off x="3918440" y="1602113"/>
            <a:ext cx="944314"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2</a:t>
            </a:r>
            <a:endParaRPr lang="en-US" sz="1000" dirty="0">
              <a:solidFill>
                <a:srgbClr val="FFFFFF"/>
              </a:solidFill>
              <a:latin typeface="Arial" panose="020B0604020202020204" pitchFamily="34" charset="0"/>
              <a:ea typeface="Calibri" panose="020F0502020204030204" pitchFamily="34" charset="0"/>
            </a:endParaRPr>
          </a:p>
        </p:txBody>
      </p:sp>
      <p:sp>
        <p:nvSpPr>
          <p:cNvPr id="47" name="Rectangle 46"/>
          <p:cNvSpPr/>
          <p:nvPr/>
        </p:nvSpPr>
        <p:spPr>
          <a:xfrm>
            <a:off x="5222794" y="1611329"/>
            <a:ext cx="1017222"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n</a:t>
            </a:r>
            <a:endParaRPr lang="en-US" sz="1000" dirty="0">
              <a:solidFill>
                <a:srgbClr val="FFFFFF"/>
              </a:solidFill>
              <a:latin typeface="Arial" panose="020B0604020202020204" pitchFamily="34" charset="0"/>
              <a:ea typeface="Calibri" panose="020F0502020204030204" pitchFamily="34" charset="0"/>
            </a:endParaRPr>
          </a:p>
        </p:txBody>
      </p:sp>
      <p:sp>
        <p:nvSpPr>
          <p:cNvPr id="56" name="Rectangle 55"/>
          <p:cNvSpPr/>
          <p:nvPr/>
        </p:nvSpPr>
        <p:spPr>
          <a:xfrm>
            <a:off x="2783632" y="1602113"/>
            <a:ext cx="1062797"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1</a:t>
            </a:r>
            <a:endParaRPr lang="en-US" sz="1000" dirty="0">
              <a:solidFill>
                <a:srgbClr val="FFFFFF"/>
              </a:solidFill>
              <a:latin typeface="Arial" panose="020B0604020202020204" pitchFamily="34" charset="0"/>
              <a:ea typeface="Calibri" panose="020F0502020204030204" pitchFamily="34" charset="0"/>
            </a:endParaRPr>
          </a:p>
        </p:txBody>
      </p:sp>
      <p:sp>
        <p:nvSpPr>
          <p:cNvPr id="57" name="Rectangle 56"/>
          <p:cNvSpPr/>
          <p:nvPr/>
        </p:nvSpPr>
        <p:spPr>
          <a:xfrm>
            <a:off x="4985244" y="3079861"/>
            <a:ext cx="827072"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Handle #n</a:t>
            </a:r>
            <a:endParaRPr lang="en-US" sz="1000" dirty="0">
              <a:solidFill>
                <a:srgbClr val="FFFFFF"/>
              </a:solidFill>
              <a:latin typeface="Arial" panose="020B0604020202020204" pitchFamily="34" charset="0"/>
              <a:ea typeface="Calibri" panose="020F0502020204030204" pitchFamily="34" charset="0"/>
            </a:endParaRPr>
          </a:p>
        </p:txBody>
      </p:sp>
      <p:sp>
        <p:nvSpPr>
          <p:cNvPr id="62" name="TextBox 61"/>
          <p:cNvSpPr txBox="1"/>
          <p:nvPr/>
        </p:nvSpPr>
        <p:spPr>
          <a:xfrm>
            <a:off x="4837155" y="1591931"/>
            <a:ext cx="415498" cy="369332"/>
          </a:xfrm>
          <a:prstGeom prst="rect">
            <a:avLst/>
          </a:prstGeom>
          <a:noFill/>
        </p:spPr>
        <p:txBody>
          <a:bodyPr wrap="none" rtlCol="0">
            <a:spAutoFit/>
          </a:bodyPr>
          <a:lstStyle/>
          <a:p>
            <a:r>
              <a:rPr lang="en-US" smtClean="0"/>
              <a:t>…</a:t>
            </a:r>
            <a:endParaRPr lang="en-US"/>
          </a:p>
        </p:txBody>
      </p:sp>
      <p:sp>
        <p:nvSpPr>
          <p:cNvPr id="63" name="TextBox 62"/>
          <p:cNvSpPr txBox="1"/>
          <p:nvPr/>
        </p:nvSpPr>
        <p:spPr>
          <a:xfrm>
            <a:off x="4569184" y="3080305"/>
            <a:ext cx="415498" cy="369332"/>
          </a:xfrm>
          <a:prstGeom prst="rect">
            <a:avLst/>
          </a:prstGeom>
          <a:noFill/>
        </p:spPr>
        <p:txBody>
          <a:bodyPr wrap="none" rtlCol="0">
            <a:spAutoFit/>
          </a:bodyPr>
          <a:lstStyle/>
          <a:p>
            <a:r>
              <a:rPr lang="en-US" smtClean="0"/>
              <a:t>…</a:t>
            </a:r>
            <a:endParaRPr lang="en-US"/>
          </a:p>
        </p:txBody>
      </p:sp>
    </p:spTree>
    <p:extLst>
      <p:ext uri="{BB962C8B-B14F-4D97-AF65-F5344CB8AC3E}">
        <p14:creationId xmlns:p14="http://schemas.microsoft.com/office/powerpoint/2010/main" val="261176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INTRODUCTION</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17</a:t>
            </a:fld>
            <a:endParaRPr lang="de-DE" dirty="0">
              <a:solidFill>
                <a:srgbClr val="06418C"/>
              </a:solidFill>
            </a:endParaRPr>
          </a:p>
        </p:txBody>
      </p:sp>
      <p:sp>
        <p:nvSpPr>
          <p:cNvPr id="5" name="Content Placeholder 4"/>
          <p:cNvSpPr>
            <a:spLocks noGrp="1"/>
          </p:cNvSpPr>
          <p:nvPr>
            <p:ph idx="1"/>
          </p:nvPr>
        </p:nvSpPr>
        <p:spPr>
          <a:xfrm>
            <a:off x="1080000" y="1052737"/>
            <a:ext cx="8328368" cy="295466"/>
          </a:xfrm>
        </p:spPr>
        <p:txBody>
          <a:bodyPr/>
          <a:lstStyle/>
          <a:p>
            <a:pPr marL="285750" indent="-285750">
              <a:buClr>
                <a:schemeClr val="tx1"/>
              </a:buClr>
              <a:buFont typeface="Wingdings" panose="05000000000000000000" pitchFamily="2" charset="2"/>
              <a:buChar char="v"/>
            </a:pPr>
            <a:r>
              <a:rPr lang="en-US" dirty="0" smtClean="0"/>
              <a:t>APIs for base control</a:t>
            </a:r>
          </a:p>
        </p:txBody>
      </p:sp>
      <p:sp>
        <p:nvSpPr>
          <p:cNvPr id="8" name="TextBox 7"/>
          <p:cNvSpPr txBox="1"/>
          <p:nvPr/>
        </p:nvSpPr>
        <p:spPr>
          <a:xfrm>
            <a:off x="1080000" y="1461355"/>
            <a:ext cx="8928992" cy="4487925"/>
          </a:xfrm>
          <a:prstGeom prst="rect">
            <a:avLst/>
          </a:prstGeom>
          <a:noFill/>
        </p:spPr>
        <p:txBody>
          <a:bodyPr wrap="square" numCol="2" rtlCol="0">
            <a:noAutofit/>
          </a:bodyPr>
          <a:lstStyle/>
          <a:p>
            <a:pPr marL="285750" indent="-285750">
              <a:buClr>
                <a:schemeClr val="tx1"/>
              </a:buClr>
              <a:buFont typeface="Wingdings" panose="05000000000000000000" pitchFamily="2" charset="2"/>
              <a:buChar char="q"/>
            </a:pPr>
            <a:r>
              <a:rPr lang="en-US" dirty="0" err="1" smtClean="0"/>
              <a:t>xf_adsp_base_create</a:t>
            </a:r>
            <a:endParaRPr lang="en-US" dirty="0" smtClean="0"/>
          </a:p>
          <a:p>
            <a:pPr marL="285750" indent="-285750">
              <a:buClr>
                <a:schemeClr val="tx1"/>
              </a:buClr>
              <a:buFont typeface="Wingdings" panose="05000000000000000000" pitchFamily="2" charset="2"/>
              <a:buChar char="q"/>
            </a:pPr>
            <a:r>
              <a:rPr lang="en-US" dirty="0" err="1" smtClean="0"/>
              <a:t>xf_adsp_base_destroy</a:t>
            </a:r>
            <a:endParaRPr lang="en-US" dirty="0"/>
          </a:p>
          <a:p>
            <a:pPr marL="285750" indent="-285750">
              <a:buClr>
                <a:schemeClr val="tx1"/>
              </a:buClr>
              <a:buFont typeface="Wingdings" panose="05000000000000000000" pitchFamily="2" charset="2"/>
              <a:buChar char="q"/>
            </a:pPr>
            <a:r>
              <a:rPr lang="en-US" dirty="0" err="1" smtClean="0"/>
              <a:t>xf_adsp_empty_this_buffer</a:t>
            </a:r>
            <a:endParaRPr lang="en-US" dirty="0" smtClean="0"/>
          </a:p>
          <a:p>
            <a:pPr marL="285750" indent="-285750">
              <a:buClr>
                <a:schemeClr val="tx1"/>
              </a:buClr>
              <a:buFont typeface="Wingdings" panose="05000000000000000000" pitchFamily="2" charset="2"/>
              <a:buChar char="q"/>
            </a:pPr>
            <a:r>
              <a:rPr lang="en-US" dirty="0" err="1" smtClean="0"/>
              <a:t>xf_adsp_fill_this_buffer</a:t>
            </a:r>
            <a:endParaRPr lang="en-US" dirty="0" smtClean="0"/>
          </a:p>
          <a:p>
            <a:pPr marL="285750" indent="-285750">
              <a:buClr>
                <a:schemeClr val="tx1"/>
              </a:buClr>
              <a:buFont typeface="Wingdings" panose="05000000000000000000" pitchFamily="2" charset="2"/>
              <a:buChar char="q"/>
            </a:pPr>
            <a:r>
              <a:rPr lang="en-US" dirty="0" err="1" smtClean="0"/>
              <a:t>xf_adsp_allocate_mem_pool</a:t>
            </a:r>
            <a:endParaRPr lang="en-US" dirty="0" smtClean="0"/>
          </a:p>
          <a:p>
            <a:pPr marL="285750" indent="-285750">
              <a:buClr>
                <a:schemeClr val="tx1"/>
              </a:buClr>
              <a:buFont typeface="Wingdings" panose="05000000000000000000" pitchFamily="2" charset="2"/>
              <a:buChar char="q"/>
            </a:pPr>
            <a:r>
              <a:rPr lang="en-US" dirty="0" err="1" smtClean="0"/>
              <a:t>xf_adsp_free_mem_pool</a:t>
            </a:r>
            <a:endParaRPr lang="en-US" dirty="0" smtClean="0"/>
          </a:p>
          <a:p>
            <a:pPr marL="285750" indent="-285750">
              <a:buClr>
                <a:schemeClr val="tx1"/>
              </a:buClr>
              <a:buFont typeface="Wingdings" panose="05000000000000000000" pitchFamily="2" charset="2"/>
              <a:buChar char="q"/>
            </a:pPr>
            <a:r>
              <a:rPr lang="en-US" dirty="0" err="1" smtClean="0"/>
              <a:t>xf_adsp_get_data_from_pool</a:t>
            </a:r>
            <a:endParaRPr lang="en-US" dirty="0" smtClean="0"/>
          </a:p>
          <a:p>
            <a:pPr marL="285750" indent="-285750">
              <a:buClr>
                <a:schemeClr val="tx1"/>
              </a:buClr>
              <a:buFont typeface="Wingdings" panose="05000000000000000000" pitchFamily="2" charset="2"/>
              <a:buChar char="q"/>
            </a:pPr>
            <a:r>
              <a:rPr lang="en-US" dirty="0" err="1" smtClean="0"/>
              <a:t>xf_adsp_set_param</a:t>
            </a:r>
            <a:endParaRPr lang="en-US" dirty="0" smtClean="0"/>
          </a:p>
          <a:p>
            <a:pPr marL="285750" indent="-285750">
              <a:buClr>
                <a:schemeClr val="tx1"/>
              </a:buClr>
              <a:buFont typeface="Wingdings" panose="05000000000000000000" pitchFamily="2" charset="2"/>
              <a:buChar char="q"/>
            </a:pPr>
            <a:r>
              <a:rPr lang="en-US" dirty="0" err="1" smtClean="0"/>
              <a:t>xf_adsp_get_param</a:t>
            </a:r>
            <a:endParaRPr lang="en-US" dirty="0" smtClean="0"/>
          </a:p>
          <a:p>
            <a:pPr marL="285750" indent="-285750">
              <a:buClr>
                <a:schemeClr val="tx1"/>
              </a:buClr>
              <a:buFont typeface="Wingdings" panose="05000000000000000000" pitchFamily="2" charset="2"/>
              <a:buChar char="q"/>
            </a:pPr>
            <a:r>
              <a:rPr lang="en-US" dirty="0" err="1" smtClean="0"/>
              <a:t>xf_adsp_route</a:t>
            </a:r>
            <a:endParaRPr lang="en-US" dirty="0" smtClean="0"/>
          </a:p>
          <a:p>
            <a:pPr marL="285750" indent="-285750">
              <a:buClr>
                <a:schemeClr val="tx1"/>
              </a:buClr>
              <a:buFont typeface="Wingdings" panose="05000000000000000000" pitchFamily="2" charset="2"/>
              <a:buChar char="q"/>
            </a:pPr>
            <a:r>
              <a:rPr lang="en-US" dirty="0" err="1" smtClean="0"/>
              <a:t>xf_adsp_renderer_create</a:t>
            </a:r>
            <a:endParaRPr lang="en-US" dirty="0" smtClean="0"/>
          </a:p>
          <a:p>
            <a:pPr marL="285750" indent="-285750">
              <a:buClr>
                <a:schemeClr val="tx1"/>
              </a:buClr>
              <a:buFont typeface="Wingdings" panose="05000000000000000000" pitchFamily="2" charset="2"/>
              <a:buChar char="q"/>
            </a:pPr>
            <a:r>
              <a:rPr lang="en-US" dirty="0" err="1" smtClean="0"/>
              <a:t>xf_adsp_renderer_destroy</a:t>
            </a:r>
            <a:endParaRPr lang="en-US" dirty="0" smtClean="0"/>
          </a:p>
          <a:p>
            <a:pPr marL="285750" indent="-285750">
              <a:buClr>
                <a:schemeClr val="tx1"/>
              </a:buClr>
              <a:buFont typeface="Wingdings" panose="05000000000000000000" pitchFamily="2" charset="2"/>
              <a:buChar char="q"/>
            </a:pPr>
            <a:r>
              <a:rPr lang="en-US" dirty="0" err="1" smtClean="0"/>
              <a:t>xf_adsp_renderer_set_params</a:t>
            </a:r>
            <a:endParaRPr lang="en-US" dirty="0" smtClean="0"/>
          </a:p>
          <a:p>
            <a:pPr marL="285750" indent="-285750">
              <a:buClr>
                <a:schemeClr val="tx1"/>
              </a:buClr>
              <a:buFont typeface="Wingdings" panose="05000000000000000000" pitchFamily="2" charset="2"/>
              <a:buChar char="q"/>
            </a:pPr>
            <a:r>
              <a:rPr lang="en-US" dirty="0" err="1" smtClean="0"/>
              <a:t>xf_adsp_renderer_get_params</a:t>
            </a:r>
            <a:endParaRPr lang="en-US" dirty="0" smtClean="0"/>
          </a:p>
          <a:p>
            <a:pPr marL="285750" indent="-285750">
              <a:buClr>
                <a:schemeClr val="tx1"/>
              </a:buClr>
              <a:buFont typeface="Wingdings" panose="05000000000000000000" pitchFamily="2" charset="2"/>
              <a:buChar char="q"/>
            </a:pPr>
            <a:r>
              <a:rPr lang="en-US" dirty="0" err="1" smtClean="0"/>
              <a:t>xf_adsp_capture_create</a:t>
            </a:r>
            <a:endParaRPr lang="en-US" dirty="0"/>
          </a:p>
          <a:p>
            <a:pPr marL="285750" indent="-285750">
              <a:buClr>
                <a:schemeClr val="tx1"/>
              </a:buClr>
              <a:buFont typeface="Wingdings" panose="05000000000000000000" pitchFamily="2" charset="2"/>
              <a:buChar char="q"/>
            </a:pPr>
            <a:r>
              <a:rPr lang="en-US" dirty="0" err="1" smtClean="0"/>
              <a:t>xf_adsp_capture_destroy</a:t>
            </a:r>
            <a:endParaRPr lang="en-US" dirty="0"/>
          </a:p>
          <a:p>
            <a:pPr marL="285750" indent="-285750">
              <a:buClr>
                <a:schemeClr val="tx1"/>
              </a:buClr>
              <a:buFont typeface="Wingdings" panose="05000000000000000000" pitchFamily="2" charset="2"/>
              <a:buChar char="q"/>
            </a:pPr>
            <a:r>
              <a:rPr lang="en-US" dirty="0" err="1" smtClean="0"/>
              <a:t>xf_adsp_</a:t>
            </a:r>
            <a:r>
              <a:rPr lang="en-US" dirty="0" err="1"/>
              <a:t>capture</a:t>
            </a:r>
            <a:r>
              <a:rPr lang="en-US" dirty="0" err="1" smtClean="0"/>
              <a:t>_set_params</a:t>
            </a:r>
            <a:endParaRPr lang="en-US" dirty="0"/>
          </a:p>
          <a:p>
            <a:pPr marL="285750" indent="-285750">
              <a:buClr>
                <a:schemeClr val="tx1"/>
              </a:buClr>
              <a:buFont typeface="Wingdings" panose="05000000000000000000" pitchFamily="2" charset="2"/>
              <a:buChar char="q"/>
            </a:pPr>
            <a:r>
              <a:rPr lang="en-US" dirty="0" err="1" smtClean="0"/>
              <a:t>xf_adsp_</a:t>
            </a:r>
            <a:r>
              <a:rPr lang="en-US" dirty="0" err="1"/>
              <a:t>capture</a:t>
            </a:r>
            <a:r>
              <a:rPr lang="en-US" dirty="0" err="1" smtClean="0"/>
              <a:t>_get_params</a:t>
            </a:r>
            <a:endParaRPr lang="en-US" dirty="0"/>
          </a:p>
          <a:p>
            <a:pPr marL="285750" indent="-285750">
              <a:buClr>
                <a:schemeClr val="tx1"/>
              </a:buClr>
              <a:buFont typeface="Wingdings" panose="05000000000000000000" pitchFamily="2" charset="2"/>
              <a:buChar char="q"/>
            </a:pPr>
            <a:r>
              <a:rPr lang="en-US" dirty="0" err="1" smtClean="0"/>
              <a:t>xf_adsp_equalizer_create</a:t>
            </a:r>
            <a:endParaRPr lang="en-US" dirty="0"/>
          </a:p>
          <a:p>
            <a:pPr marL="285750" indent="-285750">
              <a:buClr>
                <a:schemeClr val="tx1"/>
              </a:buClr>
              <a:buFont typeface="Wingdings" panose="05000000000000000000" pitchFamily="2" charset="2"/>
              <a:buChar char="q"/>
            </a:pPr>
            <a:r>
              <a:rPr lang="en-US" dirty="0" err="1" smtClean="0"/>
              <a:t>xf_adsp_</a:t>
            </a:r>
            <a:r>
              <a:rPr lang="en-US" dirty="0" err="1"/>
              <a:t>equalizer</a:t>
            </a:r>
            <a:r>
              <a:rPr lang="en-US" dirty="0" err="1" smtClean="0"/>
              <a:t>_destroy</a:t>
            </a:r>
            <a:endParaRPr lang="en-US" dirty="0"/>
          </a:p>
          <a:p>
            <a:pPr marL="285750" indent="-285750">
              <a:buClr>
                <a:schemeClr val="tx1"/>
              </a:buClr>
              <a:buFont typeface="Wingdings" panose="05000000000000000000" pitchFamily="2" charset="2"/>
              <a:buChar char="q"/>
            </a:pPr>
            <a:r>
              <a:rPr lang="en-US" dirty="0" err="1" smtClean="0"/>
              <a:t>xf_adsp_</a:t>
            </a:r>
            <a:r>
              <a:rPr lang="en-US" dirty="0" err="1"/>
              <a:t>equalizer</a:t>
            </a:r>
            <a:r>
              <a:rPr lang="en-US" dirty="0" err="1" smtClean="0"/>
              <a:t>_set_params</a:t>
            </a:r>
            <a:endParaRPr lang="en-US" dirty="0"/>
          </a:p>
          <a:p>
            <a:pPr marL="285750" indent="-285750">
              <a:buClr>
                <a:schemeClr val="tx1"/>
              </a:buClr>
              <a:buFont typeface="Wingdings" panose="05000000000000000000" pitchFamily="2" charset="2"/>
              <a:buChar char="q"/>
            </a:pPr>
            <a:r>
              <a:rPr lang="en-US" dirty="0" err="1" smtClean="0"/>
              <a:t>xf_adsp_equalizer_get_params</a:t>
            </a:r>
            <a:endParaRPr lang="en-US" dirty="0" smtClean="0"/>
          </a:p>
          <a:p>
            <a:pPr marL="285750" indent="-285750">
              <a:buClr>
                <a:schemeClr val="tx1"/>
              </a:buClr>
              <a:buFont typeface="Wingdings" panose="05000000000000000000" pitchFamily="2" charset="2"/>
              <a:buChar char="q"/>
            </a:pPr>
            <a:r>
              <a:rPr lang="en-US" dirty="0" err="1" smtClean="0"/>
              <a:t>xf_adsp_tdm_renderer_create</a:t>
            </a:r>
            <a:endParaRPr lang="en-US" dirty="0"/>
          </a:p>
          <a:p>
            <a:pPr marL="285750" indent="-285750">
              <a:buClr>
                <a:schemeClr val="tx1"/>
              </a:buClr>
              <a:buFont typeface="Wingdings" panose="05000000000000000000" pitchFamily="2" charset="2"/>
              <a:buChar char="q"/>
            </a:pPr>
            <a:r>
              <a:rPr lang="en-US" dirty="0" err="1" smtClean="0"/>
              <a:t>xf_adsp_tdm_renderer_destroy</a:t>
            </a:r>
            <a:endParaRPr lang="en-US" dirty="0"/>
          </a:p>
          <a:p>
            <a:pPr marL="285750" indent="-285750">
              <a:buClr>
                <a:schemeClr val="tx1"/>
              </a:buClr>
              <a:buFont typeface="Wingdings" panose="05000000000000000000" pitchFamily="2" charset="2"/>
              <a:buChar char="q"/>
            </a:pPr>
            <a:r>
              <a:rPr lang="en-US" dirty="0" err="1" smtClean="0"/>
              <a:t>xf_adsp_tdm_renderer_set_params</a:t>
            </a:r>
            <a:endParaRPr lang="en-US" dirty="0"/>
          </a:p>
          <a:p>
            <a:pPr marL="285750" indent="-285750">
              <a:buClr>
                <a:schemeClr val="tx1"/>
              </a:buClr>
              <a:buFont typeface="Wingdings" panose="05000000000000000000" pitchFamily="2" charset="2"/>
              <a:buChar char="q"/>
            </a:pPr>
            <a:r>
              <a:rPr lang="en-US" dirty="0" err="1" smtClean="0"/>
              <a:t>xf_adsp_tdm_renderer_get_params</a:t>
            </a:r>
            <a:endParaRPr lang="en-US" dirty="0"/>
          </a:p>
          <a:p>
            <a:pPr marL="285750" indent="-285750">
              <a:buClr>
                <a:schemeClr val="tx1"/>
              </a:buClr>
              <a:buFont typeface="Wingdings" panose="05000000000000000000" pitchFamily="2" charset="2"/>
              <a:buChar char="q"/>
            </a:pPr>
            <a:r>
              <a:rPr lang="en-US" dirty="0" err="1" smtClean="0"/>
              <a:t>xf_adsp_tdm_capture_create</a:t>
            </a:r>
            <a:endParaRPr lang="en-US" dirty="0"/>
          </a:p>
          <a:p>
            <a:pPr marL="285750" indent="-285750">
              <a:buClr>
                <a:schemeClr val="tx1"/>
              </a:buClr>
              <a:buFont typeface="Wingdings" panose="05000000000000000000" pitchFamily="2" charset="2"/>
              <a:buChar char="q"/>
            </a:pPr>
            <a:r>
              <a:rPr lang="en-US" dirty="0" err="1" smtClean="0"/>
              <a:t>xf_adsp_tdm_capture_destroy</a:t>
            </a:r>
            <a:endParaRPr lang="en-US" dirty="0"/>
          </a:p>
          <a:p>
            <a:pPr marL="285750" indent="-285750">
              <a:buClr>
                <a:schemeClr val="tx1"/>
              </a:buClr>
              <a:buFont typeface="Wingdings" panose="05000000000000000000" pitchFamily="2" charset="2"/>
              <a:buChar char="q"/>
            </a:pPr>
            <a:r>
              <a:rPr lang="en-US" dirty="0" err="1" smtClean="0"/>
              <a:t>xf_adsp_tdm_capture_set_params</a:t>
            </a:r>
            <a:endParaRPr lang="en-US" dirty="0"/>
          </a:p>
          <a:p>
            <a:pPr marL="285750" indent="-285750">
              <a:buClr>
                <a:schemeClr val="tx1"/>
              </a:buClr>
              <a:buFont typeface="Wingdings" panose="05000000000000000000" pitchFamily="2" charset="2"/>
              <a:buChar char="q"/>
            </a:pPr>
            <a:r>
              <a:rPr lang="en-US" dirty="0" err="1" smtClean="0"/>
              <a:t>xf_adsp_tdm_capture_get_params</a:t>
            </a:r>
            <a:endParaRPr lang="en-US" dirty="0"/>
          </a:p>
          <a:p>
            <a:pPr marL="285750" indent="-285750">
              <a:buClr>
                <a:schemeClr val="tx1"/>
              </a:buClr>
              <a:buFont typeface="Wingdings" panose="05000000000000000000" pitchFamily="2" charset="2"/>
              <a:buChar char="q"/>
            </a:pPr>
            <a:endParaRPr lang="en-US" dirty="0"/>
          </a:p>
        </p:txBody>
      </p:sp>
      <p:sp>
        <p:nvSpPr>
          <p:cNvPr id="32" name="Rectangle 31"/>
          <p:cNvSpPr/>
          <p:nvPr/>
        </p:nvSpPr>
        <p:spPr>
          <a:xfrm>
            <a:off x="1080000" y="5949280"/>
            <a:ext cx="8071312" cy="369332"/>
          </a:xfrm>
          <a:prstGeom prst="rect">
            <a:avLst/>
          </a:prstGeom>
        </p:spPr>
        <p:txBody>
          <a:bodyPr wrap="none">
            <a:spAutoFit/>
          </a:bodyPr>
          <a:lstStyle/>
          <a:p>
            <a:r>
              <a:rPr lang="en-US" i="1" dirty="0">
                <a:solidFill>
                  <a:srgbClr val="FF0000"/>
                </a:solidFill>
              </a:rPr>
              <a:t>These above APIs are defined in </a:t>
            </a:r>
            <a:r>
              <a:rPr lang="en-US" i="1">
                <a:solidFill>
                  <a:srgbClr val="FF0000"/>
                </a:solidFill>
              </a:rPr>
              <a:t>the </a:t>
            </a:r>
            <a:r>
              <a:rPr lang="en-US" i="1" smtClean="0">
                <a:solidFill>
                  <a:srgbClr val="FF0000"/>
                </a:solidFill>
              </a:rPr>
              <a:t>ADSP Driver Extension Function Design</a:t>
            </a:r>
            <a:endParaRPr lang="en-US" i="1" dirty="0">
              <a:solidFill>
                <a:srgbClr val="FF0000"/>
              </a:solidFill>
            </a:endParaRPr>
          </a:p>
        </p:txBody>
      </p:sp>
    </p:spTree>
    <p:extLst>
      <p:ext uri="{BB962C8B-B14F-4D97-AF65-F5344CB8AC3E}">
        <p14:creationId xmlns:p14="http://schemas.microsoft.com/office/powerpoint/2010/main" val="2851719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INTRODUCTION</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18</a:t>
            </a:fld>
            <a:endParaRPr lang="de-DE" dirty="0">
              <a:solidFill>
                <a:srgbClr val="06418C"/>
              </a:solidFill>
            </a:endParaRPr>
          </a:p>
        </p:txBody>
      </p:sp>
      <p:sp>
        <p:nvSpPr>
          <p:cNvPr id="5" name="Content Placeholder 4"/>
          <p:cNvSpPr>
            <a:spLocks noGrp="1"/>
          </p:cNvSpPr>
          <p:nvPr>
            <p:ph idx="1"/>
          </p:nvPr>
        </p:nvSpPr>
        <p:spPr>
          <a:xfrm>
            <a:off x="1080000" y="1052737"/>
            <a:ext cx="4223912" cy="295466"/>
          </a:xfrm>
        </p:spPr>
        <p:txBody>
          <a:bodyPr/>
          <a:lstStyle/>
          <a:p>
            <a:pPr marL="285750" indent="-285750">
              <a:buClr>
                <a:schemeClr val="tx1"/>
              </a:buClr>
              <a:buFont typeface="Wingdings" panose="05000000000000000000" pitchFamily="2" charset="2"/>
              <a:buChar char="v"/>
            </a:pPr>
            <a:r>
              <a:rPr lang="en-US" dirty="0" smtClean="0"/>
              <a:t>APIs for handle control</a:t>
            </a:r>
          </a:p>
        </p:txBody>
      </p:sp>
      <p:sp>
        <p:nvSpPr>
          <p:cNvPr id="8" name="TextBox 7"/>
          <p:cNvSpPr txBox="1"/>
          <p:nvPr/>
        </p:nvSpPr>
        <p:spPr>
          <a:xfrm>
            <a:off x="1080000" y="1461355"/>
            <a:ext cx="4223912" cy="1751621"/>
          </a:xfrm>
          <a:prstGeom prst="rect">
            <a:avLst/>
          </a:prstGeom>
          <a:noFill/>
        </p:spPr>
        <p:txBody>
          <a:bodyPr wrap="square" numCol="1" rtlCol="0">
            <a:noAutofit/>
          </a:bodyPr>
          <a:lstStyle/>
          <a:p>
            <a:pPr marL="285750" indent="-285750">
              <a:buClr>
                <a:schemeClr val="tx1"/>
              </a:buClr>
              <a:buFont typeface="Wingdings" panose="05000000000000000000" pitchFamily="2" charset="2"/>
              <a:buChar char="q"/>
            </a:pPr>
            <a:r>
              <a:rPr lang="en-US" dirty="0" err="1"/>
              <a:t>xf_adsp_base_init_handle</a:t>
            </a:r>
            <a:endParaRPr lang="en-US" dirty="0"/>
          </a:p>
          <a:p>
            <a:pPr marL="285750" indent="-285750">
              <a:buClr>
                <a:schemeClr val="tx1"/>
              </a:buClr>
              <a:buFont typeface="Wingdings" panose="05000000000000000000" pitchFamily="2" charset="2"/>
              <a:buChar char="q"/>
            </a:pPr>
            <a:r>
              <a:rPr lang="en-US" dirty="0" err="1"/>
              <a:t>xf_adsp_base_get_valid_handle</a:t>
            </a:r>
            <a:endParaRPr lang="en-US" dirty="0"/>
          </a:p>
          <a:p>
            <a:pPr marL="285750" indent="-285750">
              <a:buClr>
                <a:schemeClr val="tx1"/>
              </a:buClr>
              <a:buFont typeface="Wingdings" panose="05000000000000000000" pitchFamily="2" charset="2"/>
              <a:buChar char="q"/>
            </a:pPr>
            <a:r>
              <a:rPr lang="en-US" dirty="0" err="1"/>
              <a:t>xf_adsp_base_register_handle</a:t>
            </a:r>
            <a:endParaRPr lang="en-US" dirty="0"/>
          </a:p>
          <a:p>
            <a:pPr marL="285750" indent="-285750">
              <a:buClr>
                <a:schemeClr val="tx1"/>
              </a:buClr>
              <a:buFont typeface="Wingdings" panose="05000000000000000000" pitchFamily="2" charset="2"/>
              <a:buChar char="q"/>
            </a:pPr>
            <a:r>
              <a:rPr lang="en-US" dirty="0" err="1"/>
              <a:t>xf_adsp_base_get_handle</a:t>
            </a:r>
            <a:endParaRPr lang="en-US" dirty="0"/>
          </a:p>
          <a:p>
            <a:pPr marL="285750" indent="-285750">
              <a:buClr>
                <a:schemeClr val="tx1"/>
              </a:buClr>
              <a:buFont typeface="Wingdings" panose="05000000000000000000" pitchFamily="2" charset="2"/>
              <a:buChar char="q"/>
            </a:pPr>
            <a:r>
              <a:rPr lang="en-US" dirty="0" err="1"/>
              <a:t>xf_adsp_base_free_handle</a:t>
            </a:r>
            <a:endParaRPr lang="en-US" dirty="0" smtClean="0"/>
          </a:p>
        </p:txBody>
      </p:sp>
      <p:sp>
        <p:nvSpPr>
          <p:cNvPr id="6" name="Content Placeholder 4"/>
          <p:cNvSpPr txBox="1">
            <a:spLocks/>
          </p:cNvSpPr>
          <p:nvPr/>
        </p:nvSpPr>
        <p:spPr>
          <a:xfrm>
            <a:off x="1080000" y="3242306"/>
            <a:ext cx="4223912" cy="2954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v"/>
            </a:pPr>
            <a:r>
              <a:rPr lang="en-US" dirty="0" smtClean="0"/>
              <a:t>APIs for message control.</a:t>
            </a:r>
          </a:p>
        </p:txBody>
      </p:sp>
      <p:sp>
        <p:nvSpPr>
          <p:cNvPr id="7" name="TextBox 6"/>
          <p:cNvSpPr txBox="1"/>
          <p:nvPr/>
        </p:nvSpPr>
        <p:spPr>
          <a:xfrm>
            <a:off x="1080000" y="3650925"/>
            <a:ext cx="4223912" cy="1002212"/>
          </a:xfrm>
          <a:prstGeom prst="rect">
            <a:avLst/>
          </a:prstGeom>
          <a:noFill/>
        </p:spPr>
        <p:txBody>
          <a:bodyPr wrap="square" numCol="1" rtlCol="0">
            <a:noAutofit/>
          </a:bodyPr>
          <a:lstStyle/>
          <a:p>
            <a:pPr marL="285750" indent="-285750">
              <a:buClr>
                <a:schemeClr val="tx1"/>
              </a:buClr>
              <a:buFont typeface="Wingdings" panose="05000000000000000000" pitchFamily="2" charset="2"/>
              <a:buChar char="q"/>
            </a:pPr>
            <a:r>
              <a:rPr lang="en-US" dirty="0" err="1"/>
              <a:t>xf_send</a:t>
            </a:r>
            <a:endParaRPr lang="en-US" dirty="0"/>
          </a:p>
          <a:p>
            <a:pPr marL="285750" indent="-285750">
              <a:buClr>
                <a:schemeClr val="tx1"/>
              </a:buClr>
              <a:buFont typeface="Wingdings" panose="05000000000000000000" pitchFamily="2" charset="2"/>
              <a:buChar char="q"/>
            </a:pPr>
            <a:r>
              <a:rPr lang="en-US" dirty="0" err="1"/>
              <a:t>xf_receive</a:t>
            </a:r>
            <a:endParaRPr lang="en-US" dirty="0"/>
          </a:p>
          <a:p>
            <a:pPr marL="285750" indent="-285750">
              <a:buClr>
                <a:schemeClr val="tx1"/>
              </a:buClr>
              <a:buFont typeface="Wingdings" panose="05000000000000000000" pitchFamily="2" charset="2"/>
              <a:buChar char="q"/>
            </a:pPr>
            <a:r>
              <a:rPr lang="en-US" dirty="0" err="1"/>
              <a:t>xf_send_and_receive</a:t>
            </a:r>
            <a:endParaRPr lang="en-US" dirty="0"/>
          </a:p>
        </p:txBody>
      </p:sp>
      <p:sp>
        <p:nvSpPr>
          <p:cNvPr id="9" name="Content Placeholder 4"/>
          <p:cNvSpPr txBox="1">
            <a:spLocks/>
          </p:cNvSpPr>
          <p:nvPr/>
        </p:nvSpPr>
        <p:spPr>
          <a:xfrm>
            <a:off x="6096037" y="1049672"/>
            <a:ext cx="4223912"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v"/>
            </a:pPr>
            <a:r>
              <a:rPr lang="en-US" dirty="0" smtClean="0"/>
              <a:t>Response thread</a:t>
            </a:r>
          </a:p>
        </p:txBody>
      </p:sp>
      <p:sp>
        <p:nvSpPr>
          <p:cNvPr id="10" name="TextBox 9"/>
          <p:cNvSpPr txBox="1"/>
          <p:nvPr/>
        </p:nvSpPr>
        <p:spPr>
          <a:xfrm>
            <a:off x="6096037" y="1458290"/>
            <a:ext cx="4223912" cy="1751621"/>
          </a:xfrm>
          <a:prstGeom prst="rect">
            <a:avLst/>
          </a:prstGeom>
          <a:noFill/>
        </p:spPr>
        <p:txBody>
          <a:bodyPr wrap="square" numCol="1" rtlCol="0">
            <a:noAutofit/>
          </a:bodyPr>
          <a:lstStyle/>
          <a:p>
            <a:pPr marL="285750" indent="-285750">
              <a:buClr>
                <a:schemeClr val="tx1"/>
              </a:buClr>
              <a:buFont typeface="Wingdings" panose="05000000000000000000" pitchFamily="2" charset="2"/>
              <a:buChar char="q"/>
            </a:pPr>
            <a:r>
              <a:rPr lang="en-US" dirty="0" err="1"/>
              <a:t>xf_response_thread</a:t>
            </a:r>
            <a:endParaRPr lang="en-US" dirty="0"/>
          </a:p>
        </p:txBody>
      </p:sp>
      <p:sp>
        <p:nvSpPr>
          <p:cNvPr id="11" name="Content Placeholder 4"/>
          <p:cNvSpPr txBox="1">
            <a:spLocks/>
          </p:cNvSpPr>
          <p:nvPr/>
        </p:nvSpPr>
        <p:spPr>
          <a:xfrm>
            <a:off x="6096037" y="3239241"/>
            <a:ext cx="4223912" cy="2954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v"/>
            </a:pPr>
            <a:r>
              <a:rPr lang="en-US" dirty="0" smtClean="0"/>
              <a:t>Other APIs</a:t>
            </a:r>
          </a:p>
        </p:txBody>
      </p:sp>
      <p:sp>
        <p:nvSpPr>
          <p:cNvPr id="12" name="TextBox 11"/>
          <p:cNvSpPr txBox="1"/>
          <p:nvPr/>
        </p:nvSpPr>
        <p:spPr>
          <a:xfrm>
            <a:off x="6096037" y="3647860"/>
            <a:ext cx="4223912" cy="1002212"/>
          </a:xfrm>
          <a:prstGeom prst="rect">
            <a:avLst/>
          </a:prstGeom>
          <a:noFill/>
        </p:spPr>
        <p:txBody>
          <a:bodyPr wrap="square" numCol="1" rtlCol="0">
            <a:noAutofit/>
          </a:bodyPr>
          <a:lstStyle/>
          <a:p>
            <a:pPr marL="285750" indent="-285750">
              <a:buClr>
                <a:schemeClr val="tx1"/>
              </a:buClr>
              <a:buFont typeface="Wingdings" panose="05000000000000000000" pitchFamily="2" charset="2"/>
              <a:buChar char="q"/>
            </a:pPr>
            <a:r>
              <a:rPr lang="en-US" dirty="0" err="1"/>
              <a:t>xf_adsp_register</a:t>
            </a:r>
            <a:endParaRPr lang="en-US" dirty="0"/>
          </a:p>
          <a:p>
            <a:pPr marL="285750" indent="-285750">
              <a:buClr>
                <a:schemeClr val="tx1"/>
              </a:buClr>
              <a:buFont typeface="Wingdings" panose="05000000000000000000" pitchFamily="2" charset="2"/>
              <a:buChar char="q"/>
            </a:pPr>
            <a:r>
              <a:rPr lang="en-US" dirty="0" err="1"/>
              <a:t>xf_adsp_unregister</a:t>
            </a:r>
            <a:endParaRPr lang="en-US" dirty="0"/>
          </a:p>
        </p:txBody>
      </p:sp>
      <p:sp>
        <p:nvSpPr>
          <p:cNvPr id="13" name="Rectangle 12"/>
          <p:cNvSpPr/>
          <p:nvPr/>
        </p:nvSpPr>
        <p:spPr>
          <a:xfrm>
            <a:off x="1080000" y="5229200"/>
            <a:ext cx="3878113" cy="369332"/>
          </a:xfrm>
          <a:prstGeom prst="rect">
            <a:avLst/>
          </a:prstGeom>
        </p:spPr>
        <p:txBody>
          <a:bodyPr wrap="none">
            <a:spAutoFit/>
          </a:bodyPr>
          <a:lstStyle/>
          <a:p>
            <a:r>
              <a:rPr lang="en-US" i="1" dirty="0">
                <a:solidFill>
                  <a:srgbClr val="FF0000"/>
                </a:solidFill>
              </a:rPr>
              <a:t>These </a:t>
            </a:r>
            <a:r>
              <a:rPr lang="en-US" i="1" dirty="0" smtClean="0">
                <a:solidFill>
                  <a:srgbClr val="FF0000"/>
                </a:solidFill>
              </a:rPr>
              <a:t>above APIs </a:t>
            </a:r>
            <a:r>
              <a:rPr lang="en-US" i="1" dirty="0">
                <a:solidFill>
                  <a:srgbClr val="FF0000"/>
                </a:solidFill>
              </a:rPr>
              <a:t>are internal APIs.</a:t>
            </a:r>
          </a:p>
        </p:txBody>
      </p:sp>
    </p:spTree>
    <p:extLst>
      <p:ext uri="{BB962C8B-B14F-4D97-AF65-F5344CB8AC3E}">
        <p14:creationId xmlns:p14="http://schemas.microsoft.com/office/powerpoint/2010/main" val="1140705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p:sp>
      <p:sp>
        <p:nvSpPr>
          <p:cNvPr id="3" name="Slide Number Placehold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19</a:t>
            </a:fld>
            <a:endParaRPr lang="de-DE" dirty="0">
              <a:solidFill>
                <a:srgbClr val="06418C"/>
              </a:solidFill>
            </a:endParaRPr>
          </a:p>
        </p:txBody>
      </p:sp>
      <p:sp>
        <p:nvSpPr>
          <p:cNvPr id="6" name="Text Placeholder 5"/>
          <p:cNvSpPr>
            <a:spLocks noGrp="1"/>
          </p:cNvSpPr>
          <p:nvPr>
            <p:ph type="body" sz="quarter" idx="11"/>
          </p:nvPr>
        </p:nvSpPr>
        <p:spPr>
          <a:xfrm>
            <a:off x="468000" y="808025"/>
            <a:ext cx="7920000" cy="964065"/>
          </a:xfrm>
        </p:spPr>
        <p:txBody>
          <a:bodyPr anchor="ctr"/>
          <a:lstStyle/>
          <a:p>
            <a:r>
              <a:rPr lang="en-US" dirty="0" smtClean="0"/>
              <a:t>APPENDIX</a:t>
            </a:r>
          </a:p>
        </p:txBody>
      </p:sp>
      <p:sp>
        <p:nvSpPr>
          <p:cNvPr id="2" name="TextBox 1"/>
          <p:cNvSpPr txBox="1"/>
          <p:nvPr/>
        </p:nvSpPr>
        <p:spPr>
          <a:xfrm>
            <a:off x="468000" y="1916832"/>
            <a:ext cx="11253600" cy="2862322"/>
          </a:xfrm>
          <a:prstGeom prst="rect">
            <a:avLst/>
          </a:prstGeom>
          <a:noFill/>
        </p:spPr>
        <p:txBody>
          <a:bodyPr wrap="square" rtlCol="0">
            <a:spAutoFit/>
          </a:bodyPr>
          <a:lstStyle/>
          <a:p>
            <a:pPr marL="400050" indent="-400050">
              <a:buFont typeface="+mj-lt"/>
              <a:buAutoNum type="romanUcPeriod"/>
            </a:pPr>
            <a:r>
              <a:rPr lang="en-US" dirty="0" smtClean="0">
                <a:solidFill>
                  <a:schemeClr val="bg1">
                    <a:lumMod val="85000"/>
                  </a:schemeClr>
                </a:solidFill>
              </a:rPr>
              <a:t>Overview</a:t>
            </a:r>
          </a:p>
          <a:p>
            <a:pPr marL="400050" indent="-400050">
              <a:buFont typeface="+mj-lt"/>
              <a:buAutoNum type="romanUcPeriod"/>
            </a:pPr>
            <a:r>
              <a:rPr lang="en-US" dirty="0" smtClean="0"/>
              <a:t>ADSP Base</a:t>
            </a:r>
          </a:p>
          <a:p>
            <a:pPr marL="857250" lvl="1" indent="-400050">
              <a:buFont typeface="Wingdings" panose="05000000000000000000" pitchFamily="2" charset="2"/>
              <a:buChar char="Ø"/>
            </a:pPr>
            <a:r>
              <a:rPr lang="en-US" dirty="0" smtClean="0">
                <a:solidFill>
                  <a:schemeClr val="bg1">
                    <a:lumMod val="85000"/>
                  </a:schemeClr>
                </a:solidFill>
              </a:rPr>
              <a:t>Introduction</a:t>
            </a:r>
            <a:endParaRPr lang="en-US" dirty="0" smtClean="0"/>
          </a:p>
          <a:p>
            <a:pPr marL="857250" lvl="1" indent="-400050">
              <a:buFont typeface="Wingdings" panose="05000000000000000000" pitchFamily="2" charset="2"/>
              <a:buChar char="Ø"/>
            </a:pPr>
            <a:r>
              <a:rPr lang="en-US" dirty="0" smtClean="0"/>
              <a:t>Base Control</a:t>
            </a:r>
          </a:p>
          <a:p>
            <a:pPr marL="857250" lvl="1" indent="-400050">
              <a:buFont typeface="Wingdings" panose="05000000000000000000" pitchFamily="2" charset="2"/>
              <a:buChar char="Ø"/>
            </a:pPr>
            <a:r>
              <a:rPr lang="en-US" dirty="0" smtClean="0">
                <a:solidFill>
                  <a:schemeClr val="bg1">
                    <a:lumMod val="85000"/>
                  </a:schemeClr>
                </a:solidFill>
              </a:rPr>
              <a:t>Internal Controls</a:t>
            </a:r>
            <a:endParaRPr lang="en-US" dirty="0">
              <a:solidFill>
                <a:schemeClr val="bg1">
                  <a:lumMod val="85000"/>
                </a:schemeClr>
              </a:solidFill>
            </a:endParaRPr>
          </a:p>
          <a:p>
            <a:pPr marL="1314450" lvl="2" indent="-400050">
              <a:buFont typeface="Wingdings" panose="05000000000000000000" pitchFamily="2" charset="2"/>
              <a:buChar char="v"/>
            </a:pPr>
            <a:r>
              <a:rPr lang="en-US" dirty="0" smtClean="0">
                <a:solidFill>
                  <a:schemeClr val="bg1">
                    <a:lumMod val="85000"/>
                  </a:schemeClr>
                </a:solidFill>
              </a:rPr>
              <a:t>Handle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Message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Response Thread</a:t>
            </a:r>
          </a:p>
          <a:p>
            <a:pPr marL="1314450" lvl="2" indent="-400050">
              <a:buFont typeface="Wingdings" panose="05000000000000000000" pitchFamily="2" charset="2"/>
              <a:buChar char="v"/>
            </a:pPr>
            <a:r>
              <a:rPr lang="en-US" dirty="0" smtClean="0">
                <a:solidFill>
                  <a:schemeClr val="bg1">
                    <a:lumMod val="85000"/>
                  </a:schemeClr>
                </a:solidFill>
              </a:rPr>
              <a:t>Other APIs</a:t>
            </a:r>
          </a:p>
          <a:p>
            <a:pPr marL="400050" indent="-400050">
              <a:buFont typeface="+mj-lt"/>
              <a:buAutoNum type="romanUcPeriod"/>
            </a:pPr>
            <a:r>
              <a:rPr lang="en-US" dirty="0" smtClean="0">
                <a:solidFill>
                  <a:schemeClr val="bg1">
                    <a:lumMod val="85000"/>
                  </a:schemeClr>
                </a:solidFill>
              </a:rPr>
              <a:t>Proxy Driver Interface - Extension Interface</a:t>
            </a:r>
          </a:p>
        </p:txBody>
      </p:sp>
    </p:spTree>
    <p:extLst>
      <p:ext uri="{BB962C8B-B14F-4D97-AF65-F5344CB8AC3E}">
        <p14:creationId xmlns:p14="http://schemas.microsoft.com/office/powerpoint/2010/main" val="1730981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2</a:t>
            </a:fld>
            <a:endParaRPr lang="de-DE" dirty="0">
              <a:solidFill>
                <a:srgbClr val="06418C"/>
              </a:solidFill>
            </a:endParaRPr>
          </a:p>
        </p:txBody>
      </p:sp>
      <p:sp>
        <p:nvSpPr>
          <p:cNvPr id="6" name="Text Placeholder 5"/>
          <p:cNvSpPr>
            <a:spLocks noGrp="1"/>
          </p:cNvSpPr>
          <p:nvPr>
            <p:ph type="body" sz="quarter" idx="11"/>
          </p:nvPr>
        </p:nvSpPr>
        <p:spPr>
          <a:xfrm>
            <a:off x="468000" y="808025"/>
            <a:ext cx="7920000" cy="964065"/>
          </a:xfrm>
        </p:spPr>
        <p:txBody>
          <a:bodyPr anchor="ctr"/>
          <a:lstStyle/>
          <a:p>
            <a:r>
              <a:rPr lang="en-US" dirty="0" smtClean="0"/>
              <a:t>REVISION HISTORY</a:t>
            </a:r>
          </a:p>
        </p:txBody>
      </p:sp>
      <p:graphicFrame>
        <p:nvGraphicFramePr>
          <p:cNvPr id="8" name="Picture Placeholder 7"/>
          <p:cNvGraphicFramePr>
            <a:graphicFrameLocks noGrp="1"/>
          </p:cNvGraphicFramePr>
          <p:nvPr>
            <p:ph type="pic" sz="quarter" idx="15"/>
            <p:extLst>
              <p:ext uri="{D42A27DB-BD31-4B8C-83A1-F6EECF244321}">
                <p14:modId xmlns:p14="http://schemas.microsoft.com/office/powerpoint/2010/main" val="347857617"/>
              </p:ext>
            </p:extLst>
          </p:nvPr>
        </p:nvGraphicFramePr>
        <p:xfrm>
          <a:off x="877234" y="2492896"/>
          <a:ext cx="7667038" cy="1485902"/>
        </p:xfrm>
        <a:graphic>
          <a:graphicData uri="http://schemas.openxmlformats.org/drawingml/2006/table">
            <a:tbl>
              <a:tblPr>
                <a:tableStyleId>{5C22544A-7EE6-4342-B048-85BDC9FD1C3A}</a:tableStyleId>
              </a:tblPr>
              <a:tblGrid>
                <a:gridCol w="568240"/>
                <a:gridCol w="934843"/>
                <a:gridCol w="907371"/>
                <a:gridCol w="2750958"/>
                <a:gridCol w="1281490"/>
                <a:gridCol w="1224136"/>
              </a:tblGrid>
              <a:tr h="298113">
                <a:tc rowSpan="2">
                  <a:txBody>
                    <a:bodyPr/>
                    <a:lstStyle/>
                    <a:p>
                      <a:pPr marL="36195" marR="36195" algn="ctr" hangingPunct="0">
                        <a:lnSpc>
                          <a:spcPts val="1100"/>
                        </a:lnSpc>
                        <a:spcBef>
                          <a:spcPts val="100"/>
                        </a:spcBef>
                        <a:spcAft>
                          <a:spcPts val="300"/>
                        </a:spcAft>
                      </a:pPr>
                      <a:r>
                        <a:rPr lang="en-US" sz="1200" dirty="0">
                          <a:effectLst/>
                        </a:rPr>
                        <a:t>Rev.</a:t>
                      </a:r>
                      <a:endParaRPr lang="en-US" sz="1200" b="1" dirty="0">
                        <a:effectLst/>
                        <a:latin typeface="Arial" panose="020B0604020202020204" pitchFamily="34" charset="0"/>
                        <a:ea typeface="MS Mincho"/>
                        <a:cs typeface="Times New Roman" panose="02020603050405020304" pitchFamily="18" charset="0"/>
                      </a:endParaRPr>
                    </a:p>
                  </a:txBody>
                  <a:tcPr marL="22869" marR="22869"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20000"/>
                        <a:lumOff val="80000"/>
                      </a:schemeClr>
                    </a:solidFill>
                  </a:tcPr>
                </a:tc>
                <a:tc rowSpan="2">
                  <a:txBody>
                    <a:bodyPr/>
                    <a:lstStyle/>
                    <a:p>
                      <a:pPr marL="36195" marR="36195" algn="ctr" hangingPunct="0">
                        <a:lnSpc>
                          <a:spcPts val="1100"/>
                        </a:lnSpc>
                        <a:spcBef>
                          <a:spcPts val="100"/>
                        </a:spcBef>
                        <a:spcAft>
                          <a:spcPts val="300"/>
                        </a:spcAft>
                      </a:pPr>
                      <a:r>
                        <a:rPr lang="en-US" sz="1200" dirty="0">
                          <a:effectLst/>
                        </a:rPr>
                        <a:t>Date</a:t>
                      </a:r>
                      <a:endParaRPr lang="en-US" sz="1200" b="1" dirty="0">
                        <a:effectLst/>
                        <a:latin typeface="Arial" panose="020B0604020202020204" pitchFamily="34" charset="0"/>
                        <a:ea typeface="MS Mincho"/>
                        <a:cs typeface="Times New Roman" panose="02020603050405020304" pitchFamily="18" charset="0"/>
                      </a:endParaRPr>
                    </a:p>
                  </a:txBody>
                  <a:tcPr marL="22869" marR="22869" marT="0"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c gridSpan="2">
                  <a:txBody>
                    <a:bodyPr/>
                    <a:lstStyle/>
                    <a:p>
                      <a:pPr marL="36195" marR="36195" algn="ctr" hangingPunct="0">
                        <a:lnSpc>
                          <a:spcPts val="1100"/>
                        </a:lnSpc>
                        <a:spcBef>
                          <a:spcPts val="100"/>
                        </a:spcBef>
                        <a:spcAft>
                          <a:spcPts val="300"/>
                        </a:spcAft>
                      </a:pPr>
                      <a:r>
                        <a:rPr lang="en-US" sz="1200" dirty="0" smtClean="0">
                          <a:effectLst/>
                        </a:rPr>
                        <a:t>Description</a:t>
                      </a:r>
                      <a:endParaRPr lang="en-US" sz="1200" b="1" dirty="0">
                        <a:effectLst/>
                        <a:latin typeface="Arial" panose="020B0604020202020204" pitchFamily="34" charset="0"/>
                        <a:ea typeface="MS Mincho"/>
                        <a:cs typeface="Times New Roman" panose="02020603050405020304" pitchFamily="18" charset="0"/>
                      </a:endParaRPr>
                    </a:p>
                  </a:txBody>
                  <a:tcPr marL="22869" marR="22869" marT="0"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c hMerge="1">
                  <a:txBody>
                    <a:bodyPr/>
                    <a:lstStyle/>
                    <a:p>
                      <a:endParaRPr lang="en-US"/>
                    </a:p>
                  </a:txBody>
                  <a:tcPr/>
                </a:tc>
                <a:tc rowSpan="2">
                  <a:txBody>
                    <a:bodyPr/>
                    <a:lstStyle/>
                    <a:p>
                      <a:pPr algn="ctr" fontAlgn="ctr"/>
                      <a:r>
                        <a:rPr lang="en-US" sz="1200" u="none" strike="noStrike" dirty="0">
                          <a:solidFill>
                            <a:schemeClr val="tx1"/>
                          </a:solidFill>
                          <a:effectLst/>
                        </a:rPr>
                        <a:t>Approved by</a:t>
                      </a:r>
                      <a:endParaRPr lang="en-US" sz="1200" b="0" i="0" u="none" strike="noStrike" dirty="0">
                        <a:solidFill>
                          <a:schemeClr val="tx1"/>
                        </a:solidFill>
                        <a:effectLst/>
                        <a:latin typeface="Calibri" panose="020F0502020204030204" pitchFamily="34" charset="0"/>
                        <a:ea typeface="ＭＳ Ｐゴシック" panose="020B0600070205080204" pitchFamily="34" charset="-128"/>
                      </a:endParaRPr>
                    </a:p>
                  </a:txBody>
                  <a:tcPr marL="0" marR="0" marT="0" marB="0" anchor="ctr">
                    <a:lnT w="12700" cap="flat" cmpd="sng" algn="ctr">
                      <a:solidFill>
                        <a:schemeClr val="tx1"/>
                      </a:solidFill>
                      <a:prstDash val="solid"/>
                      <a:round/>
                      <a:headEnd type="none" w="med" len="med"/>
                      <a:tailEnd type="none" w="med" len="med"/>
                    </a:lnT>
                    <a:solidFill>
                      <a:schemeClr val="tx2">
                        <a:lumMod val="20000"/>
                        <a:lumOff val="80000"/>
                      </a:schemeClr>
                    </a:solidFill>
                  </a:tcPr>
                </a:tc>
                <a:tc rowSpan="2">
                  <a:txBody>
                    <a:bodyPr/>
                    <a:lstStyle/>
                    <a:p>
                      <a:pPr algn="ctr" fontAlgn="ctr"/>
                      <a:r>
                        <a:rPr lang="en-US" sz="1200" u="none" strike="noStrike" dirty="0">
                          <a:solidFill>
                            <a:schemeClr val="tx1"/>
                          </a:solidFill>
                          <a:effectLst/>
                        </a:rPr>
                        <a:t>Created by</a:t>
                      </a:r>
                      <a:endParaRPr lang="en-US" sz="1200" b="0" i="0" u="none" strike="noStrike" dirty="0">
                        <a:solidFill>
                          <a:schemeClr val="tx1"/>
                        </a:solidFill>
                        <a:effectLst/>
                        <a:latin typeface="Calibri" panose="020F0502020204030204" pitchFamily="34" charset="0"/>
                        <a:ea typeface="ＭＳ Ｐゴシック" panose="020B0600070205080204" pitchFamily="34" charset="-128"/>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0000"/>
                        <a:lumOff val="80000"/>
                      </a:schemeClr>
                    </a:solidFill>
                  </a:tcPr>
                </a:tc>
              </a:tr>
              <a:tr h="246642">
                <a:tc vMerge="1">
                  <a:txBody>
                    <a:bodyPr/>
                    <a:lstStyle/>
                    <a:p>
                      <a:endParaRPr lang="en-US"/>
                    </a:p>
                  </a:txBody>
                  <a:tcPr/>
                </a:tc>
                <a:tc vMerge="1">
                  <a:txBody>
                    <a:bodyPr/>
                    <a:lstStyle/>
                    <a:p>
                      <a:endParaRPr lang="en-US"/>
                    </a:p>
                  </a:txBody>
                  <a:tcPr/>
                </a:tc>
                <a:tc>
                  <a:txBody>
                    <a:bodyPr/>
                    <a:lstStyle/>
                    <a:p>
                      <a:pPr marL="36195" marR="36195" algn="ctr" hangingPunct="0">
                        <a:lnSpc>
                          <a:spcPts val="1100"/>
                        </a:lnSpc>
                        <a:spcBef>
                          <a:spcPts val="100"/>
                        </a:spcBef>
                        <a:spcAft>
                          <a:spcPts val="300"/>
                        </a:spcAft>
                      </a:pPr>
                      <a:r>
                        <a:rPr lang="en-US" sz="1200" dirty="0">
                          <a:effectLst/>
                        </a:rPr>
                        <a:t>Page</a:t>
                      </a:r>
                      <a:endParaRPr lang="en-US" sz="1200" b="1" dirty="0">
                        <a:effectLst/>
                        <a:latin typeface="Arial" panose="020B0604020202020204" pitchFamily="34" charset="0"/>
                        <a:ea typeface="MS Mincho"/>
                        <a:cs typeface="Times New Roman" panose="02020603050405020304" pitchFamily="18" charset="0"/>
                      </a:endParaRPr>
                    </a:p>
                  </a:txBody>
                  <a:tcPr marL="22869" marR="22869" marT="0" marB="0" anchor="ctr">
                    <a:solidFill>
                      <a:schemeClr val="tx2">
                        <a:lumMod val="20000"/>
                        <a:lumOff val="80000"/>
                      </a:schemeClr>
                    </a:solidFill>
                  </a:tcPr>
                </a:tc>
                <a:tc>
                  <a:txBody>
                    <a:bodyPr/>
                    <a:lstStyle/>
                    <a:p>
                      <a:pPr marL="36195" marR="36195" algn="ctr" hangingPunct="0">
                        <a:lnSpc>
                          <a:spcPts val="1100"/>
                        </a:lnSpc>
                        <a:spcBef>
                          <a:spcPts val="100"/>
                        </a:spcBef>
                        <a:spcAft>
                          <a:spcPts val="300"/>
                        </a:spcAft>
                      </a:pPr>
                      <a:r>
                        <a:rPr lang="en-US" sz="1200" dirty="0">
                          <a:effectLst/>
                        </a:rPr>
                        <a:t>Summary</a:t>
                      </a:r>
                      <a:endParaRPr lang="en-US" sz="1200" b="1" dirty="0">
                        <a:effectLst/>
                        <a:latin typeface="Arial" panose="020B0604020202020204" pitchFamily="34" charset="0"/>
                        <a:ea typeface="MS Mincho"/>
                        <a:cs typeface="Times New Roman" panose="02020603050405020304" pitchFamily="18" charset="0"/>
                      </a:endParaRPr>
                    </a:p>
                  </a:txBody>
                  <a:tcPr marL="22869" marR="22869" marT="0" marB="0" anchor="ctr">
                    <a:solidFill>
                      <a:schemeClr val="tx2">
                        <a:lumMod val="20000"/>
                        <a:lumOff val="80000"/>
                      </a:schemeClr>
                    </a:solidFill>
                  </a:tcPr>
                </a:tc>
                <a:tc vMerge="1">
                  <a:txBody>
                    <a:bodyPr/>
                    <a:lstStyle/>
                    <a:p>
                      <a:pPr algn="ctr" fontAlgn="ctr"/>
                      <a:endParaRPr lang="en-US" sz="900" b="0" i="0" u="none" strike="noStrike" dirty="0">
                        <a:solidFill>
                          <a:schemeClr val="tx1"/>
                        </a:solidFill>
                        <a:effectLst/>
                        <a:latin typeface="Calibri" panose="020F0502020204030204" pitchFamily="34" charset="0"/>
                        <a:ea typeface="ＭＳ Ｐゴシック" panose="020B0600070205080204" pitchFamily="34" charset="-128"/>
                      </a:endParaRPr>
                    </a:p>
                  </a:txBody>
                  <a:tcPr marL="0" marR="0" marT="0" marB="0" anchor="ctr"/>
                </a:tc>
                <a:tc vMerge="1">
                  <a:txBody>
                    <a:bodyPr/>
                    <a:lstStyle/>
                    <a:p>
                      <a:pPr algn="ctr" fontAlgn="ctr"/>
                      <a:endParaRPr lang="en-US" sz="900" b="0" i="0" u="none" strike="noStrike" dirty="0">
                        <a:solidFill>
                          <a:schemeClr val="tx1"/>
                        </a:solidFill>
                        <a:effectLst/>
                        <a:latin typeface="Calibri" panose="020F0502020204030204" pitchFamily="34" charset="0"/>
                        <a:ea typeface="ＭＳ Ｐゴシック" panose="020B0600070205080204" pitchFamily="34" charset="-128"/>
                      </a:endParaRPr>
                    </a:p>
                  </a:txBody>
                  <a:tcPr marL="0" marR="0" marT="0" marB="0" anchor="ctr">
                    <a:lnR w="12700" cap="flat" cmpd="sng" algn="ctr">
                      <a:solidFill>
                        <a:schemeClr val="tx1"/>
                      </a:solidFill>
                      <a:prstDash val="solid"/>
                      <a:round/>
                      <a:headEnd type="none" w="med" len="med"/>
                      <a:tailEnd type="none" w="med" len="med"/>
                    </a:lnR>
                  </a:tcPr>
                </a:tc>
              </a:tr>
              <a:tr h="246642">
                <a:tc>
                  <a:txBody>
                    <a:bodyPr/>
                    <a:lstStyle/>
                    <a:p>
                      <a:pPr marL="36195" marR="36195" algn="ctr" hangingPunct="0">
                        <a:lnSpc>
                          <a:spcPts val="1100"/>
                        </a:lnSpc>
                        <a:spcBef>
                          <a:spcPts val="100"/>
                        </a:spcBef>
                        <a:spcAft>
                          <a:spcPts val="300"/>
                        </a:spcAft>
                      </a:pPr>
                      <a:r>
                        <a:rPr lang="en-US" sz="1200" dirty="0" smtClean="0">
                          <a:effectLst/>
                        </a:rPr>
                        <a:t>1.00</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lnL w="12700" cap="flat" cmpd="sng" algn="ctr">
                      <a:solidFill>
                        <a:schemeClr val="tx1"/>
                      </a:solidFill>
                      <a:prstDash val="solid"/>
                      <a:round/>
                      <a:headEnd type="none" w="med" len="med"/>
                      <a:tailEnd type="none" w="med" len="med"/>
                    </a:lnL>
                  </a:tcPr>
                </a:tc>
                <a:tc>
                  <a:txBody>
                    <a:bodyPr/>
                    <a:lstStyle/>
                    <a:p>
                      <a:pPr marL="36195" marR="36195" algn="ctr" hangingPunct="0">
                        <a:lnSpc>
                          <a:spcPts val="1100"/>
                        </a:lnSpc>
                        <a:spcBef>
                          <a:spcPts val="100"/>
                        </a:spcBef>
                        <a:spcAft>
                          <a:spcPts val="300"/>
                        </a:spcAft>
                      </a:pPr>
                      <a:r>
                        <a:rPr lang="en-US" sz="1200" dirty="0" smtClean="0">
                          <a:effectLst/>
                        </a:rPr>
                        <a:t>29/11/2017</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ctr" hangingPunct="0">
                        <a:lnSpc>
                          <a:spcPts val="1100"/>
                        </a:lnSpc>
                        <a:spcBef>
                          <a:spcPts val="100"/>
                        </a:spcBef>
                        <a:spcAft>
                          <a:spcPts val="300"/>
                        </a:spcAft>
                      </a:pPr>
                      <a:r>
                        <a:rPr lang="en-US" sz="1200" dirty="0">
                          <a:effectLst/>
                        </a:rPr>
                        <a:t>-</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l" hangingPunct="0">
                        <a:lnSpc>
                          <a:spcPts val="1100"/>
                        </a:lnSpc>
                        <a:spcBef>
                          <a:spcPts val="100"/>
                        </a:spcBef>
                        <a:spcAft>
                          <a:spcPts val="300"/>
                        </a:spcAft>
                      </a:pPr>
                      <a:r>
                        <a:rPr lang="en-US" sz="1200" dirty="0">
                          <a:effectLst/>
                        </a:rPr>
                        <a:t>First Edition issued.</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l"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Nguyen</a:t>
                      </a:r>
                      <a:r>
                        <a:rPr lang="en-US" sz="1200" baseline="0" dirty="0" smtClean="0">
                          <a:effectLst/>
                          <a:latin typeface="Arial" panose="020B0604020202020204" pitchFamily="34" charset="0"/>
                          <a:ea typeface="MS Mincho"/>
                          <a:cs typeface="Times New Roman" panose="02020603050405020304" pitchFamily="18" charset="0"/>
                        </a:rPr>
                        <a:t> </a:t>
                      </a:r>
                      <a:r>
                        <a:rPr lang="en-US" sz="1200" baseline="0" dirty="0" err="1" smtClean="0">
                          <a:effectLst/>
                          <a:latin typeface="Arial" panose="020B0604020202020204" pitchFamily="34" charset="0"/>
                          <a:ea typeface="MS Mincho"/>
                          <a:cs typeface="Times New Roman" panose="02020603050405020304" pitchFamily="18" charset="0"/>
                        </a:rPr>
                        <a:t>Nguyen</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l"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Tien</a:t>
                      </a:r>
                      <a:r>
                        <a:rPr lang="en-US" sz="1200" baseline="0" dirty="0" smtClean="0">
                          <a:effectLst/>
                          <a:latin typeface="Arial" panose="020B0604020202020204" pitchFamily="34" charset="0"/>
                          <a:ea typeface="MS Mincho"/>
                          <a:cs typeface="Times New Roman" panose="02020603050405020304" pitchFamily="18" charset="0"/>
                        </a:rPr>
                        <a:t> Tran</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lnR w="12700" cap="flat" cmpd="sng" algn="ctr">
                      <a:solidFill>
                        <a:schemeClr val="tx1"/>
                      </a:solidFill>
                      <a:prstDash val="solid"/>
                      <a:round/>
                      <a:headEnd type="none" w="med" len="med"/>
                      <a:tailEnd type="none" w="med" len="med"/>
                    </a:lnR>
                  </a:tcPr>
                </a:tc>
              </a:tr>
              <a:tr h="246642">
                <a:tc>
                  <a:txBody>
                    <a:bodyPr/>
                    <a:lstStyle/>
                    <a:p>
                      <a:pPr marL="36195" marR="36195" algn="ctr"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2.00</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lnL w="12700" cap="flat" cmpd="sng" algn="ctr">
                      <a:solidFill>
                        <a:schemeClr val="tx1"/>
                      </a:solidFill>
                      <a:prstDash val="solid"/>
                      <a:round/>
                      <a:headEnd type="none" w="med" len="med"/>
                      <a:tailEnd type="none" w="med" len="med"/>
                    </a:lnL>
                  </a:tcPr>
                </a:tc>
                <a:tc>
                  <a:txBody>
                    <a:bodyPr/>
                    <a:lstStyle/>
                    <a:p>
                      <a:pPr marL="36195" marR="36195" algn="ctr"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21/06/2018</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ctr"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l"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Support </a:t>
                      </a:r>
                      <a:r>
                        <a:rPr lang="en-US" sz="1200" dirty="0" err="1" smtClean="0">
                          <a:effectLst/>
                          <a:latin typeface="Arial" panose="020B0604020202020204" pitchFamily="34" charset="0"/>
                          <a:ea typeface="MS Mincho"/>
                          <a:cs typeface="Times New Roman" panose="02020603050405020304" pitchFamily="18" charset="0"/>
                        </a:rPr>
                        <a:t>ASoC</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l"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Vu Phan</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l"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Nguyen Dang</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lnR w="12700" cap="flat" cmpd="sng" algn="ctr">
                      <a:solidFill>
                        <a:schemeClr val="tx1"/>
                      </a:solidFill>
                      <a:prstDash val="solid"/>
                      <a:round/>
                      <a:headEnd type="none" w="med" len="med"/>
                      <a:tailEnd type="none" w="med" len="med"/>
                    </a:lnR>
                  </a:tcPr>
                </a:tc>
              </a:tr>
              <a:tr h="447863">
                <a:tc>
                  <a:txBody>
                    <a:bodyPr/>
                    <a:lstStyle/>
                    <a:p>
                      <a:pPr marL="36195" marR="36195" algn="ctr"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3.00</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lnL w="12700" cap="flat" cmpd="sng" algn="ctr">
                      <a:solidFill>
                        <a:schemeClr val="tx1"/>
                      </a:solidFill>
                      <a:prstDash val="solid"/>
                      <a:round/>
                      <a:headEnd type="none" w="med" len="med"/>
                      <a:tailEnd type="none" w="med" len="med"/>
                    </a:lnL>
                  </a:tcPr>
                </a:tc>
                <a:tc>
                  <a:txBody>
                    <a:bodyPr/>
                    <a:lstStyle/>
                    <a:p>
                      <a:pPr marL="36195" marR="36195" algn="ctr"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13/08/2018</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ctr" hangingPunct="0">
                        <a:lnSpc>
                          <a:spcPts val="1100"/>
                        </a:lnSpc>
                        <a:spcBef>
                          <a:spcPts val="100"/>
                        </a:spcBef>
                        <a:spcAft>
                          <a:spcPts val="300"/>
                        </a:spcAft>
                      </a:pPr>
                      <a:r>
                        <a:rPr lang="en-US" sz="1200" smtClean="0">
                          <a:effectLst/>
                          <a:latin typeface="Arial" panose="020B0604020202020204" pitchFamily="34" charset="0"/>
                          <a:ea typeface="MS Mincho"/>
                          <a:cs typeface="Times New Roman" panose="02020603050405020304" pitchFamily="18" charset="0"/>
                        </a:rPr>
                        <a:t>41 </a:t>
                      </a:r>
                      <a:r>
                        <a:rPr lang="en-US" sz="1200" smtClean="0">
                          <a:effectLst/>
                          <a:latin typeface="Arial" panose="020B0604020202020204" pitchFamily="34" charset="0"/>
                          <a:ea typeface="MS Mincho"/>
                          <a:cs typeface="Times New Roman" panose="02020603050405020304" pitchFamily="18" charset="0"/>
                        </a:rPr>
                        <a:t>to </a:t>
                      </a:r>
                      <a:r>
                        <a:rPr lang="en-US" sz="1200" dirty="0" smtClean="0">
                          <a:effectLst/>
                          <a:latin typeface="Arial" panose="020B0604020202020204" pitchFamily="34" charset="0"/>
                          <a:ea typeface="MS Mincho"/>
                          <a:cs typeface="Times New Roman" panose="02020603050405020304" pitchFamily="18" charset="0"/>
                        </a:rPr>
                        <a:t>50</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l"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Add</a:t>
                      </a:r>
                      <a:r>
                        <a:rPr lang="en-US" sz="1200" baseline="0" dirty="0" smtClean="0">
                          <a:effectLst/>
                          <a:latin typeface="Arial" panose="020B0604020202020204" pitchFamily="34" charset="0"/>
                          <a:ea typeface="MS Mincho"/>
                          <a:cs typeface="Times New Roman" panose="02020603050405020304" pitchFamily="18" charset="0"/>
                        </a:rPr>
                        <a:t> TDM feature</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l"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Vu</a:t>
                      </a:r>
                      <a:r>
                        <a:rPr lang="en-US" sz="1200" baseline="0" dirty="0" smtClean="0">
                          <a:effectLst/>
                          <a:latin typeface="Arial" panose="020B0604020202020204" pitchFamily="34" charset="0"/>
                          <a:ea typeface="MS Mincho"/>
                          <a:cs typeface="Times New Roman" panose="02020603050405020304" pitchFamily="18" charset="0"/>
                        </a:rPr>
                        <a:t> Phan</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tc>
                <a:tc>
                  <a:txBody>
                    <a:bodyPr/>
                    <a:lstStyle/>
                    <a:p>
                      <a:pPr marL="36195" marR="36195" algn="l" hangingPunct="0">
                        <a:lnSpc>
                          <a:spcPts val="1100"/>
                        </a:lnSpc>
                        <a:spcBef>
                          <a:spcPts val="100"/>
                        </a:spcBef>
                        <a:spcAft>
                          <a:spcPts val="300"/>
                        </a:spcAft>
                      </a:pPr>
                      <a:r>
                        <a:rPr lang="en-US" sz="1200" dirty="0" smtClean="0">
                          <a:effectLst/>
                          <a:latin typeface="Arial" panose="020B0604020202020204" pitchFamily="34" charset="0"/>
                          <a:ea typeface="MS Mincho"/>
                          <a:cs typeface="Times New Roman" panose="02020603050405020304" pitchFamily="18" charset="0"/>
                        </a:rPr>
                        <a:t>Nguyen Dang</a:t>
                      </a:r>
                      <a:endParaRPr lang="en-US" sz="1200" dirty="0">
                        <a:effectLst/>
                        <a:latin typeface="Arial" panose="020B0604020202020204" pitchFamily="34" charset="0"/>
                        <a:ea typeface="MS Mincho"/>
                        <a:cs typeface="Times New Roman" panose="02020603050405020304" pitchFamily="18" charset="0"/>
                      </a:endParaRPr>
                    </a:p>
                  </a:txBody>
                  <a:tcPr marL="22869" marR="22869" marT="0" marB="0" anchor="ctr">
                    <a:lnR w="12700" cap="flat" cmpd="sng" algn="ctr">
                      <a:solidFill>
                        <a:schemeClr val="tx1"/>
                      </a:solidFill>
                      <a:prstDash val="solid"/>
                      <a:round/>
                      <a:headEnd type="none" w="med" len="med"/>
                      <a:tailEnd type="none" w="med" len="med"/>
                    </a:lnR>
                  </a:tcPr>
                </a:tc>
              </a:tr>
            </a:tbl>
          </a:graphicData>
        </a:graphic>
      </p:graphicFrame>
    </p:spTree>
    <p:extLst>
      <p:ext uri="{BB962C8B-B14F-4D97-AF65-F5344CB8AC3E}">
        <p14:creationId xmlns:p14="http://schemas.microsoft.com/office/powerpoint/2010/main" val="1366150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20</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xf_adsp_base_create()</a:t>
            </a:r>
          </a:p>
        </p:txBody>
      </p:sp>
      <p:sp>
        <p:nvSpPr>
          <p:cNvPr id="21" name="Oval 20"/>
          <p:cNvSpPr/>
          <p:nvPr/>
        </p:nvSpPr>
        <p:spPr>
          <a:xfrm>
            <a:off x="9373893" y="952308"/>
            <a:ext cx="1149963" cy="233531"/>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a:off x="9948875" y="1185839"/>
            <a:ext cx="3099" cy="21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600056" y="4013553"/>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smtClean="0"/>
              <a:t>-</a:t>
            </a:r>
            <a:r>
              <a:rPr lang="en-US" sz="900" dirty="0"/>
              <a:t>ENOMEM</a:t>
            </a:r>
            <a:endParaRPr lang="en-US" sz="900" dirty="0">
              <a:solidFill>
                <a:schemeClr val="dk1"/>
              </a:solidFill>
            </a:endParaRPr>
          </a:p>
        </p:txBody>
      </p:sp>
      <p:cxnSp>
        <p:nvCxnSpPr>
          <p:cNvPr id="25" name="Straight Arrow Connector 24"/>
          <p:cNvCxnSpPr>
            <a:stCxn id="40" idx="1"/>
            <a:endCxn id="23" idx="6"/>
          </p:cNvCxnSpPr>
          <p:nvPr/>
        </p:nvCxnSpPr>
        <p:spPr>
          <a:xfrm flipH="1">
            <a:off x="7750019" y="4181583"/>
            <a:ext cx="1316020" cy="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509797" y="3416023"/>
            <a:ext cx="2880320" cy="39710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dk1"/>
                </a:solidFill>
              </a:rPr>
              <a:t>Allocate memory for </a:t>
            </a:r>
            <a:r>
              <a:rPr lang="en-US" sz="900" dirty="0" smtClean="0"/>
              <a:t>base instance with size of </a:t>
            </a:r>
            <a:r>
              <a:rPr lang="en-US" sz="900" dirty="0" err="1" smtClean="0"/>
              <a:t>struct</a:t>
            </a:r>
            <a:r>
              <a:rPr lang="en-US" sz="900" dirty="0" smtClean="0"/>
              <a:t> </a:t>
            </a:r>
            <a:r>
              <a:rPr lang="en-US" sz="900" dirty="0" err="1" smtClean="0"/>
              <a:t>xf_adsp_base</a:t>
            </a:r>
            <a:r>
              <a:rPr lang="en-US" sz="900" dirty="0" smtClean="0"/>
              <a:t> in the kernel space using </a:t>
            </a:r>
            <a:r>
              <a:rPr lang="en-US" sz="900" dirty="0" err="1" smtClean="0"/>
              <a:t>kmalloc</a:t>
            </a:r>
            <a:r>
              <a:rPr lang="en-US" sz="900" dirty="0" smtClean="0"/>
              <a:t>()</a:t>
            </a:r>
            <a:endParaRPr lang="en-US" sz="900" dirty="0">
              <a:solidFill>
                <a:schemeClr val="dk1"/>
              </a:solidFill>
            </a:endParaRPr>
          </a:p>
        </p:txBody>
      </p:sp>
      <p:sp>
        <p:nvSpPr>
          <p:cNvPr id="27" name="Rectangle 26"/>
          <p:cNvSpPr/>
          <p:nvPr/>
        </p:nvSpPr>
        <p:spPr>
          <a:xfrm>
            <a:off x="8509797" y="4602135"/>
            <a:ext cx="2880320" cy="33981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dk1"/>
                </a:solidFill>
              </a:rPr>
              <a:t>Register client to </a:t>
            </a:r>
            <a:r>
              <a:rPr lang="en-US" sz="900" smtClean="0">
                <a:solidFill>
                  <a:schemeClr val="dk1"/>
                </a:solidFill>
              </a:rPr>
              <a:t>proxy driver:</a:t>
            </a:r>
          </a:p>
          <a:p>
            <a:pPr algn="ctr"/>
            <a:r>
              <a:rPr lang="en-US" sz="900" smtClean="0"/>
              <a:t>base-&gt;cmd.client_register(&amp;base-&gt;client)</a:t>
            </a:r>
            <a:endParaRPr lang="en-US" sz="900" dirty="0">
              <a:solidFill>
                <a:schemeClr val="dk1"/>
              </a:solidFill>
            </a:endParaRPr>
          </a:p>
        </p:txBody>
      </p:sp>
      <p:cxnSp>
        <p:nvCxnSpPr>
          <p:cNvPr id="29" name="Straight Arrow Connector 28"/>
          <p:cNvCxnSpPr>
            <a:stCxn id="27" idx="2"/>
            <a:endCxn id="238" idx="0"/>
          </p:cNvCxnSpPr>
          <p:nvPr/>
        </p:nvCxnSpPr>
        <p:spPr>
          <a:xfrm>
            <a:off x="9949957" y="4941953"/>
            <a:ext cx="663" cy="281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2"/>
            <a:endCxn id="40" idx="0"/>
          </p:cNvCxnSpPr>
          <p:nvPr/>
        </p:nvCxnSpPr>
        <p:spPr>
          <a:xfrm>
            <a:off x="9949957" y="3813124"/>
            <a:ext cx="2017" cy="150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Decision 39"/>
          <p:cNvSpPr/>
          <p:nvPr/>
        </p:nvSpPr>
        <p:spPr>
          <a:xfrm>
            <a:off x="9066039" y="3964106"/>
            <a:ext cx="1771870" cy="434953"/>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Allocate base successfully?</a:t>
            </a:r>
            <a:endParaRPr lang="en-US" sz="900" dirty="0">
              <a:solidFill>
                <a:schemeClr val="dk1"/>
              </a:solidFill>
            </a:endParaRPr>
          </a:p>
        </p:txBody>
      </p:sp>
      <p:cxnSp>
        <p:nvCxnSpPr>
          <p:cNvPr id="41" name="Straight Arrow Connector 40"/>
          <p:cNvCxnSpPr>
            <a:stCxn id="40" idx="2"/>
            <a:endCxn id="27" idx="0"/>
          </p:cNvCxnSpPr>
          <p:nvPr/>
        </p:nvCxnSpPr>
        <p:spPr>
          <a:xfrm flipH="1">
            <a:off x="9949957" y="4399059"/>
            <a:ext cx="2017" cy="203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886395" y="3971805"/>
            <a:ext cx="254151" cy="230832"/>
          </a:xfrm>
          <a:prstGeom prst="rect">
            <a:avLst/>
          </a:prstGeom>
          <a:noFill/>
        </p:spPr>
        <p:txBody>
          <a:bodyPr wrap="square" rtlCol="0">
            <a:spAutoFit/>
          </a:bodyPr>
          <a:lstStyle/>
          <a:p>
            <a:r>
              <a:rPr lang="en-US" sz="900" dirty="0"/>
              <a:t>F</a:t>
            </a:r>
          </a:p>
        </p:txBody>
      </p:sp>
      <p:sp>
        <p:nvSpPr>
          <p:cNvPr id="54" name="TextBox 53"/>
          <p:cNvSpPr txBox="1"/>
          <p:nvPr/>
        </p:nvSpPr>
        <p:spPr>
          <a:xfrm>
            <a:off x="10022612" y="4375258"/>
            <a:ext cx="293443" cy="230832"/>
          </a:xfrm>
          <a:prstGeom prst="rect">
            <a:avLst/>
          </a:prstGeom>
          <a:noFill/>
        </p:spPr>
        <p:txBody>
          <a:bodyPr wrap="square" rtlCol="0">
            <a:spAutoFit/>
          </a:bodyPr>
          <a:lstStyle/>
          <a:p>
            <a:r>
              <a:rPr lang="en-US" sz="900" dirty="0"/>
              <a:t>T</a:t>
            </a:r>
          </a:p>
        </p:txBody>
      </p:sp>
      <p:sp>
        <p:nvSpPr>
          <p:cNvPr id="61" name="Flowchart: Decision 60"/>
          <p:cNvSpPr/>
          <p:nvPr/>
        </p:nvSpPr>
        <p:spPr>
          <a:xfrm>
            <a:off x="9066039" y="1403316"/>
            <a:ext cx="1771870" cy="513045"/>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dk1"/>
                </a:solidFill>
              </a:rPr>
              <a:t>Base instance </a:t>
            </a:r>
            <a:r>
              <a:rPr lang="en-US" sz="900" smtClean="0">
                <a:solidFill>
                  <a:schemeClr val="dk1"/>
                </a:solidFill>
              </a:rPr>
              <a:t>is NULL</a:t>
            </a:r>
            <a:endParaRPr lang="en-US" sz="900" dirty="0">
              <a:solidFill>
                <a:schemeClr val="dk1"/>
              </a:solidFill>
            </a:endParaRPr>
          </a:p>
        </p:txBody>
      </p:sp>
      <p:cxnSp>
        <p:nvCxnSpPr>
          <p:cNvPr id="17" name="Straight Arrow Connector 16"/>
          <p:cNvCxnSpPr>
            <a:stCxn id="61" idx="2"/>
            <a:endCxn id="209" idx="0"/>
          </p:cNvCxnSpPr>
          <p:nvPr/>
        </p:nvCxnSpPr>
        <p:spPr>
          <a:xfrm>
            <a:off x="9951974" y="1916361"/>
            <a:ext cx="0" cy="315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600056" y="2562793"/>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209" idx="1"/>
            <a:endCxn id="67" idx="6"/>
          </p:cNvCxnSpPr>
          <p:nvPr/>
        </p:nvCxnSpPr>
        <p:spPr>
          <a:xfrm flipH="1">
            <a:off x="7750019" y="2731088"/>
            <a:ext cx="1316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90288" y="1444918"/>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9990184" y="1925922"/>
            <a:ext cx="293443" cy="230832"/>
          </a:xfrm>
          <a:prstGeom prst="rect">
            <a:avLst/>
          </a:prstGeom>
          <a:noFill/>
        </p:spPr>
        <p:txBody>
          <a:bodyPr wrap="square" rtlCol="0">
            <a:spAutoFit/>
          </a:bodyPr>
          <a:lstStyle/>
          <a:p>
            <a:r>
              <a:rPr lang="en-US" sz="900" dirty="0"/>
              <a:t>T</a:t>
            </a:r>
          </a:p>
        </p:txBody>
      </p:sp>
      <p:graphicFrame>
        <p:nvGraphicFramePr>
          <p:cNvPr id="52" name="Table 51"/>
          <p:cNvGraphicFramePr>
            <a:graphicFrameLocks noGrp="1"/>
          </p:cNvGraphicFramePr>
          <p:nvPr>
            <p:extLst>
              <p:ext uri="{D42A27DB-BD31-4B8C-83A1-F6EECF244321}">
                <p14:modId xmlns:p14="http://schemas.microsoft.com/office/powerpoint/2010/main" val="715079377"/>
              </p:ext>
            </p:extLst>
          </p:nvPr>
        </p:nvGraphicFramePr>
        <p:xfrm>
          <a:off x="585400" y="1511335"/>
          <a:ext cx="5640665" cy="2429721"/>
        </p:xfrm>
        <a:graphic>
          <a:graphicData uri="http://schemas.openxmlformats.org/drawingml/2006/table">
            <a:tbl>
              <a:tblPr firstRow="1" firstCol="1" bandRow="1">
                <a:tableStyleId>{5940675A-B579-460E-94D1-54222C63F5DA}</a:tableStyleId>
              </a:tblPr>
              <a:tblGrid>
                <a:gridCol w="816129"/>
                <a:gridCol w="1886159"/>
                <a:gridCol w="2938377"/>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creates and initializes ADSP base data that ADSP ALSA driver can use to control ADSP plugins (</a:t>
                      </a:r>
                      <a:r>
                        <a:rPr lang="en-US" sz="1100" smtClean="0">
                          <a:effectLst/>
                          <a:latin typeface="Arial" panose="020B0604020202020204" pitchFamily="34" charset="0"/>
                          <a:ea typeface="Calibri" panose="020F0502020204030204" pitchFamily="34" charset="0"/>
                          <a:cs typeface="Times New Roman" panose="02020603050405020304" pitchFamily="18" charset="0"/>
                        </a:rPr>
                        <a:t>Renderer/Capture/Equalizer/TDM Capture/TDM Renderer).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xf_adsp_base_create</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xf_adsp_base_cmd</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cmd</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struct</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xf_adsp_base_cmd</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cmd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1" lang="en-US" sz="1100" kern="1200" smtClean="0">
                          <a:solidFill>
                            <a:schemeClr val="tx1"/>
                          </a:solidFill>
                          <a:effectLst/>
                          <a:latin typeface="+mn-lt"/>
                          <a:ea typeface="+mn-ea"/>
                          <a:cs typeface="+mn-cs"/>
                        </a:rPr>
                        <a:t>Pointer to struct of commands for extension interface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4">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739775" algn="l"/>
                        </a:tabLs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a:t>
                      </a:r>
                      <a:r>
                        <a:rPr lang="en-US" sz="1100" smtClean="0">
                          <a:effectLst/>
                          <a:latin typeface="Arial" panose="020B0604020202020204" pitchFamily="34" charset="0"/>
                          <a:ea typeface="MS Gothic" panose="020B0609070205080204" pitchFamily="49" charset="-128"/>
                          <a:cs typeface="Times New Roman" panose="02020603050405020304" pitchFamily="18" charset="0"/>
                        </a:rPr>
                        <a:t>is registered successfully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has been </a:t>
                      </a:r>
                      <a:r>
                        <a:rPr lang="en-US" sz="1100">
                          <a:effectLst/>
                          <a:latin typeface="Arial" panose="020B0604020202020204" pitchFamily="34" charset="0"/>
                          <a:ea typeface="MS Gothic" panose="020B0609070205080204" pitchFamily="49" charset="-128"/>
                          <a:cs typeface="Times New Roman" panose="02020603050405020304" pitchFamily="18" charset="0"/>
                        </a:rPr>
                        <a:t>alive</a:t>
                      </a:r>
                      <a:r>
                        <a:rPr lang="en-US" sz="1100" smtClean="0">
                          <a:effectLst/>
                          <a:latin typeface="Arial" panose="020B0604020202020204" pitchFamily="34" charset="0"/>
                          <a:ea typeface="MS Gothic" panose="020B0609070205080204" pitchFamily="49" charset="-128"/>
                          <a:cs typeface="Times New Roman" panose="02020603050405020304" pitchFamily="18" charset="0"/>
                        </a:rPr>
                        <a:t>.</a:t>
                      </a:r>
                    </a:p>
                    <a:p>
                      <a:pPr marL="0" marR="0">
                        <a:lnSpc>
                          <a:spcPct val="107000"/>
                        </a:lnSpc>
                        <a:spcBef>
                          <a:spcPts val="0"/>
                        </a:spcBef>
                        <a:spcAft>
                          <a:spcPts val="0"/>
                        </a:spcAft>
                      </a:pPr>
                      <a:r>
                        <a:rPr lang="en-US" sz="1100" smtClean="0">
                          <a:effectLst/>
                          <a:latin typeface="Arial" panose="020B0604020202020204" pitchFamily="34" charset="0"/>
                          <a:ea typeface="MS Gothic" panose="020B0609070205080204" pitchFamily="49" charset="-128"/>
                          <a:cs typeface="Times New Roman" panose="02020603050405020304" pitchFamily="18" charset="0"/>
                        </a:rPr>
                        <a:t>Parameter</a:t>
                      </a:r>
                      <a:r>
                        <a:rPr lang="en-US" sz="1100" baseline="0" smtClean="0">
                          <a:effectLst/>
                          <a:latin typeface="Arial" panose="020B0604020202020204" pitchFamily="34" charset="0"/>
                          <a:ea typeface="MS Gothic" panose="020B0609070205080204" pitchFamily="49" charset="-128"/>
                          <a:cs typeface="Times New Roman" panose="02020603050405020304" pitchFamily="18" charset="0"/>
                        </a:rPr>
                        <a:t> cmd is invalid.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-ENOMEM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Cannot allocate memory for ADSP base usage.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-EBUSY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cannot register to proxy driver due to number of client has been exceeded.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209" name="Flowchart: Decision 208"/>
          <p:cNvSpPr/>
          <p:nvPr/>
        </p:nvSpPr>
        <p:spPr>
          <a:xfrm>
            <a:off x="9066039" y="2232234"/>
            <a:ext cx="1771870" cy="99770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cmd is </a:t>
            </a:r>
            <a:r>
              <a:rPr lang="en-US" sz="900" smtClean="0"/>
              <a:t>not </a:t>
            </a:r>
            <a:r>
              <a:rPr lang="en-US" sz="900" smtClean="0">
                <a:solidFill>
                  <a:schemeClr val="dk1"/>
                </a:solidFill>
              </a:rPr>
              <a:t>NULL or any cmd’s member is not NULL</a:t>
            </a:r>
            <a:endParaRPr lang="en-US" sz="900" dirty="0">
              <a:solidFill>
                <a:schemeClr val="dk1"/>
              </a:solidFill>
            </a:endParaRPr>
          </a:p>
        </p:txBody>
      </p:sp>
      <p:cxnSp>
        <p:nvCxnSpPr>
          <p:cNvPr id="227" name="Straight Arrow Connector 226"/>
          <p:cNvCxnSpPr>
            <a:stCxn id="209" idx="2"/>
            <a:endCxn id="26" idx="0"/>
          </p:cNvCxnSpPr>
          <p:nvPr/>
        </p:nvCxnSpPr>
        <p:spPr>
          <a:xfrm flipH="1">
            <a:off x="9949957" y="3229942"/>
            <a:ext cx="2017" cy="186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10101498" y="3220710"/>
            <a:ext cx="293443" cy="230832"/>
          </a:xfrm>
          <a:prstGeom prst="rect">
            <a:avLst/>
          </a:prstGeom>
          <a:noFill/>
        </p:spPr>
        <p:txBody>
          <a:bodyPr wrap="square" rtlCol="0">
            <a:spAutoFit/>
          </a:bodyPr>
          <a:lstStyle/>
          <a:p>
            <a:r>
              <a:rPr lang="en-US" sz="900" dirty="0"/>
              <a:t>T</a:t>
            </a:r>
          </a:p>
        </p:txBody>
      </p:sp>
      <p:sp>
        <p:nvSpPr>
          <p:cNvPr id="233" name="TextBox 232"/>
          <p:cNvSpPr txBox="1"/>
          <p:nvPr/>
        </p:nvSpPr>
        <p:spPr>
          <a:xfrm>
            <a:off x="8581805" y="2416109"/>
            <a:ext cx="254151" cy="230832"/>
          </a:xfrm>
          <a:prstGeom prst="rect">
            <a:avLst/>
          </a:prstGeom>
          <a:noFill/>
        </p:spPr>
        <p:txBody>
          <a:bodyPr wrap="square" rtlCol="0">
            <a:spAutoFit/>
          </a:bodyPr>
          <a:lstStyle/>
          <a:p>
            <a:r>
              <a:rPr lang="en-US" sz="900" dirty="0"/>
              <a:t>F</a:t>
            </a:r>
          </a:p>
        </p:txBody>
      </p:sp>
      <p:sp>
        <p:nvSpPr>
          <p:cNvPr id="234" name="Oval 233"/>
          <p:cNvSpPr/>
          <p:nvPr/>
        </p:nvSpPr>
        <p:spPr>
          <a:xfrm>
            <a:off x="6600056" y="1511335"/>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235" name="Straight Arrow Connector 234"/>
          <p:cNvCxnSpPr>
            <a:stCxn id="61" idx="1"/>
            <a:endCxn id="234" idx="6"/>
          </p:cNvCxnSpPr>
          <p:nvPr/>
        </p:nvCxnSpPr>
        <p:spPr>
          <a:xfrm flipH="1">
            <a:off x="7750019" y="1659839"/>
            <a:ext cx="1316020" cy="1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Oval 237"/>
          <p:cNvSpPr/>
          <p:nvPr/>
        </p:nvSpPr>
        <p:spPr>
          <a:xfrm>
            <a:off x="9721402" y="5223574"/>
            <a:ext cx="458435" cy="43566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A</a:t>
            </a:r>
            <a:endParaRPr lang="en-US" sz="900" dirty="0">
              <a:solidFill>
                <a:schemeClr val="dk1"/>
              </a:solidFill>
            </a:endParaRPr>
          </a:p>
        </p:txBody>
      </p:sp>
      <p:sp>
        <p:nvSpPr>
          <p:cNvPr id="276" name="Oval 275"/>
          <p:cNvSpPr/>
          <p:nvPr/>
        </p:nvSpPr>
        <p:spPr>
          <a:xfrm>
            <a:off x="9373892" y="5940862"/>
            <a:ext cx="1149963" cy="24713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End job</a:t>
            </a:r>
            <a:endParaRPr lang="en-US" sz="900" dirty="0">
              <a:solidFill>
                <a:schemeClr val="dk1"/>
              </a:solidFill>
            </a:endParaRPr>
          </a:p>
        </p:txBody>
      </p:sp>
      <p:cxnSp>
        <p:nvCxnSpPr>
          <p:cNvPr id="277" name="Straight Arrow Connector 276"/>
          <p:cNvCxnSpPr>
            <a:stCxn id="238" idx="4"/>
            <a:endCxn id="276" idx="0"/>
          </p:cNvCxnSpPr>
          <p:nvPr/>
        </p:nvCxnSpPr>
        <p:spPr>
          <a:xfrm flipH="1">
            <a:off x="9948874" y="5659241"/>
            <a:ext cx="1746" cy="281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15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21</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xf_adsp_base_create()</a:t>
            </a:r>
          </a:p>
        </p:txBody>
      </p:sp>
      <p:sp>
        <p:nvSpPr>
          <p:cNvPr id="21" name="Oval 20"/>
          <p:cNvSpPr/>
          <p:nvPr/>
        </p:nvSpPr>
        <p:spPr>
          <a:xfrm>
            <a:off x="8271189" y="1135674"/>
            <a:ext cx="458435" cy="43566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A</a:t>
            </a:r>
            <a:endParaRPr lang="en-US" sz="900" dirty="0">
              <a:solidFill>
                <a:schemeClr val="dk1"/>
              </a:solidFill>
            </a:endParaRPr>
          </a:p>
        </p:txBody>
      </p:sp>
      <p:cxnSp>
        <p:nvCxnSpPr>
          <p:cNvPr id="29" name="Straight Arrow Connector 28"/>
          <p:cNvCxnSpPr>
            <a:stCxn id="21" idx="4"/>
            <a:endCxn id="55" idx="0"/>
          </p:cNvCxnSpPr>
          <p:nvPr/>
        </p:nvCxnSpPr>
        <p:spPr>
          <a:xfrm>
            <a:off x="8500407" y="1571341"/>
            <a:ext cx="3098" cy="31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928524" y="4957809"/>
            <a:ext cx="1149963" cy="254568"/>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38" name="Straight Arrow Connector 37"/>
          <p:cNvCxnSpPr>
            <a:stCxn id="121" idx="2"/>
            <a:endCxn id="37" idx="0"/>
          </p:cNvCxnSpPr>
          <p:nvPr/>
        </p:nvCxnSpPr>
        <p:spPr>
          <a:xfrm>
            <a:off x="8500407" y="4816882"/>
            <a:ext cx="3099" cy="140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lowchart: Decision 54"/>
          <p:cNvSpPr/>
          <p:nvPr/>
        </p:nvSpPr>
        <p:spPr>
          <a:xfrm>
            <a:off x="7617570" y="1890711"/>
            <a:ext cx="1771870" cy="44037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dk1"/>
                </a:solidFill>
              </a:rPr>
              <a:t>No error returned?</a:t>
            </a:r>
            <a:endParaRPr lang="en-US" sz="900" dirty="0">
              <a:solidFill>
                <a:schemeClr val="dk1"/>
              </a:solidFill>
            </a:endParaRPr>
          </a:p>
        </p:txBody>
      </p:sp>
      <p:cxnSp>
        <p:nvCxnSpPr>
          <p:cNvPr id="58" name="Straight Arrow Connector 57"/>
          <p:cNvCxnSpPr>
            <a:stCxn id="55" idx="2"/>
            <a:endCxn id="75" idx="0"/>
          </p:cNvCxnSpPr>
          <p:nvPr/>
        </p:nvCxnSpPr>
        <p:spPr>
          <a:xfrm flipH="1">
            <a:off x="8500407" y="2331083"/>
            <a:ext cx="3098" cy="20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635373" y="2283478"/>
            <a:ext cx="293443" cy="230832"/>
          </a:xfrm>
          <a:prstGeom prst="rect">
            <a:avLst/>
          </a:prstGeom>
          <a:noFill/>
        </p:spPr>
        <p:txBody>
          <a:bodyPr wrap="square" rtlCol="0">
            <a:spAutoFit/>
          </a:bodyPr>
          <a:lstStyle/>
          <a:p>
            <a:r>
              <a:rPr lang="en-US" sz="900" dirty="0"/>
              <a:t>T</a:t>
            </a:r>
          </a:p>
        </p:txBody>
      </p:sp>
      <p:sp>
        <p:nvSpPr>
          <p:cNvPr id="60" name="TextBox 59"/>
          <p:cNvSpPr txBox="1"/>
          <p:nvPr/>
        </p:nvSpPr>
        <p:spPr>
          <a:xfrm>
            <a:off x="7255580" y="1897536"/>
            <a:ext cx="254151" cy="230832"/>
          </a:xfrm>
          <a:prstGeom prst="rect">
            <a:avLst/>
          </a:prstGeom>
          <a:noFill/>
        </p:spPr>
        <p:txBody>
          <a:bodyPr wrap="square" rtlCol="0">
            <a:spAutoFit/>
          </a:bodyPr>
          <a:lstStyle/>
          <a:p>
            <a:r>
              <a:rPr lang="en-US" sz="900" dirty="0"/>
              <a:t>F</a:t>
            </a:r>
          </a:p>
        </p:txBody>
      </p:sp>
      <p:sp>
        <p:nvSpPr>
          <p:cNvPr id="75" name="Rectangle 74"/>
          <p:cNvSpPr/>
          <p:nvPr/>
        </p:nvSpPr>
        <p:spPr>
          <a:xfrm>
            <a:off x="7024243" y="2534157"/>
            <a:ext cx="2952328" cy="73782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Initialize waiting queue:</a:t>
            </a:r>
          </a:p>
          <a:p>
            <a:pPr algn="ctr"/>
            <a:r>
              <a:rPr lang="en-US" sz="900" smtClean="0"/>
              <a:t>init_waitqueue_head(&amp;base-&gt;</a:t>
            </a:r>
            <a:r>
              <a:rPr lang="en-US" sz="900" smtClean="0">
                <a:solidFill>
                  <a:schemeClr val="dk1"/>
                </a:solidFill>
              </a:rPr>
              <a:t>base_wait)</a:t>
            </a:r>
          </a:p>
          <a:p>
            <a:pPr algn="ctr"/>
            <a:r>
              <a:rPr lang="en-US" sz="900"/>
              <a:t>Initialize handle data: xf_adsp_base_init_handle</a:t>
            </a:r>
            <a:r>
              <a:rPr lang="en-US" sz="900" smtClean="0"/>
              <a:t>()</a:t>
            </a:r>
          </a:p>
          <a:p>
            <a:pPr algn="ctr"/>
            <a:r>
              <a:rPr lang="en-US" sz="900"/>
              <a:t>Register and start a thread for the response message from ADSP and with kthread_run</a:t>
            </a:r>
            <a:r>
              <a:rPr lang="en-US" sz="900" smtClean="0"/>
              <a:t>()</a:t>
            </a:r>
            <a:endParaRPr lang="en-US" sz="900"/>
          </a:p>
        </p:txBody>
      </p:sp>
      <p:sp>
        <p:nvSpPr>
          <p:cNvPr id="86" name="Rectangle 85"/>
          <p:cNvSpPr/>
          <p:nvPr/>
        </p:nvSpPr>
        <p:spPr>
          <a:xfrm>
            <a:off x="3816961" y="2352003"/>
            <a:ext cx="2423055" cy="33565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Free base instance using kfree</a:t>
            </a:r>
          </a:p>
          <a:p>
            <a:pPr algn="ctr"/>
            <a:r>
              <a:rPr lang="en-US" sz="900" smtClean="0"/>
              <a:t>base = NULL</a:t>
            </a:r>
            <a:endParaRPr lang="en-US" sz="900" dirty="0">
              <a:solidFill>
                <a:schemeClr val="dk1"/>
              </a:solidFill>
            </a:endParaRPr>
          </a:p>
        </p:txBody>
      </p:sp>
      <p:cxnSp>
        <p:nvCxnSpPr>
          <p:cNvPr id="84" name="Elbow Connector 83"/>
          <p:cNvCxnSpPr>
            <a:stCxn id="55" idx="1"/>
            <a:endCxn id="86" idx="0"/>
          </p:cNvCxnSpPr>
          <p:nvPr/>
        </p:nvCxnSpPr>
        <p:spPr>
          <a:xfrm rot="10800000" flipV="1">
            <a:off x="5028490" y="2110897"/>
            <a:ext cx="2589081" cy="2411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5" idx="2"/>
            <a:endCxn id="103" idx="0"/>
          </p:cNvCxnSpPr>
          <p:nvPr/>
        </p:nvCxnSpPr>
        <p:spPr>
          <a:xfrm>
            <a:off x="8500407" y="3271984"/>
            <a:ext cx="3098" cy="7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Flowchart: Decision 102"/>
          <p:cNvSpPr/>
          <p:nvPr/>
        </p:nvSpPr>
        <p:spPr>
          <a:xfrm>
            <a:off x="7617570" y="3343993"/>
            <a:ext cx="1771870" cy="386007"/>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dk1"/>
                </a:solidFill>
              </a:rPr>
              <a:t>Valid kthread data?</a:t>
            </a:r>
            <a:endParaRPr lang="en-US" sz="900" dirty="0">
              <a:solidFill>
                <a:schemeClr val="dk1"/>
              </a:solidFill>
            </a:endParaRPr>
          </a:p>
        </p:txBody>
      </p:sp>
      <p:sp>
        <p:nvSpPr>
          <p:cNvPr id="112" name="Rectangle 111"/>
          <p:cNvSpPr/>
          <p:nvPr/>
        </p:nvSpPr>
        <p:spPr>
          <a:xfrm>
            <a:off x="7024243" y="3864989"/>
            <a:ext cx="2952328" cy="31877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dk1"/>
                </a:solidFill>
              </a:rPr>
              <a:t>Register aux_pool data for the component usage </a:t>
            </a:r>
            <a:r>
              <a:rPr lang="en-US" sz="900" dirty="0"/>
              <a:t>by calling </a:t>
            </a:r>
            <a:r>
              <a:rPr lang="en-US" sz="900" dirty="0" smtClean="0"/>
              <a:t>xf_adsp_allocate_mem_pool()</a:t>
            </a:r>
            <a:endParaRPr lang="en-US" sz="900" dirty="0">
              <a:solidFill>
                <a:schemeClr val="dk1"/>
              </a:solidFill>
            </a:endParaRPr>
          </a:p>
        </p:txBody>
      </p:sp>
      <p:sp>
        <p:nvSpPr>
          <p:cNvPr id="113" name="TextBox 112"/>
          <p:cNvSpPr txBox="1"/>
          <p:nvPr/>
        </p:nvSpPr>
        <p:spPr>
          <a:xfrm>
            <a:off x="8589320" y="3672285"/>
            <a:ext cx="293443" cy="230832"/>
          </a:xfrm>
          <a:prstGeom prst="rect">
            <a:avLst/>
          </a:prstGeom>
          <a:noFill/>
        </p:spPr>
        <p:txBody>
          <a:bodyPr wrap="square" rtlCol="0">
            <a:spAutoFit/>
          </a:bodyPr>
          <a:lstStyle/>
          <a:p>
            <a:r>
              <a:rPr lang="en-US" sz="900" dirty="0"/>
              <a:t>T</a:t>
            </a:r>
          </a:p>
        </p:txBody>
      </p:sp>
      <p:sp>
        <p:nvSpPr>
          <p:cNvPr id="114" name="TextBox 113"/>
          <p:cNvSpPr txBox="1"/>
          <p:nvPr/>
        </p:nvSpPr>
        <p:spPr>
          <a:xfrm>
            <a:off x="7487397" y="3271985"/>
            <a:ext cx="254151" cy="230832"/>
          </a:xfrm>
          <a:prstGeom prst="rect">
            <a:avLst/>
          </a:prstGeom>
          <a:noFill/>
        </p:spPr>
        <p:txBody>
          <a:bodyPr wrap="square" rtlCol="0">
            <a:spAutoFit/>
          </a:bodyPr>
          <a:lstStyle/>
          <a:p>
            <a:r>
              <a:rPr lang="en-US" sz="900" dirty="0"/>
              <a:t>F</a:t>
            </a:r>
          </a:p>
        </p:txBody>
      </p:sp>
      <p:cxnSp>
        <p:nvCxnSpPr>
          <p:cNvPr id="111" name="Straight Arrow Connector 110"/>
          <p:cNvCxnSpPr>
            <a:stCxn id="103" idx="2"/>
            <a:endCxn id="112" idx="0"/>
          </p:cNvCxnSpPr>
          <p:nvPr/>
        </p:nvCxnSpPr>
        <p:spPr>
          <a:xfrm flipH="1">
            <a:off x="8500407" y="3730000"/>
            <a:ext cx="3098" cy="134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Flowchart: Decision 120"/>
          <p:cNvSpPr/>
          <p:nvPr/>
        </p:nvSpPr>
        <p:spPr>
          <a:xfrm>
            <a:off x="7614472" y="4424114"/>
            <a:ext cx="1771870" cy="39276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dk1"/>
                </a:solidFill>
              </a:rPr>
              <a:t>Valid aux_pool?</a:t>
            </a:r>
            <a:endParaRPr lang="en-US" sz="900" dirty="0">
              <a:solidFill>
                <a:schemeClr val="dk1"/>
              </a:solidFill>
            </a:endParaRPr>
          </a:p>
        </p:txBody>
      </p:sp>
      <p:cxnSp>
        <p:nvCxnSpPr>
          <p:cNvPr id="120" name="Straight Arrow Connector 119"/>
          <p:cNvCxnSpPr>
            <a:stCxn id="112" idx="2"/>
            <a:endCxn id="121" idx="0"/>
          </p:cNvCxnSpPr>
          <p:nvPr/>
        </p:nvCxnSpPr>
        <p:spPr>
          <a:xfrm>
            <a:off x="8500407" y="4183762"/>
            <a:ext cx="0" cy="24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589320" y="4778470"/>
            <a:ext cx="293443" cy="230832"/>
          </a:xfrm>
          <a:prstGeom prst="rect">
            <a:avLst/>
          </a:prstGeom>
          <a:noFill/>
        </p:spPr>
        <p:txBody>
          <a:bodyPr wrap="square" rtlCol="0">
            <a:spAutoFit/>
          </a:bodyPr>
          <a:lstStyle/>
          <a:p>
            <a:r>
              <a:rPr lang="en-US" sz="900" dirty="0"/>
              <a:t>T</a:t>
            </a:r>
          </a:p>
        </p:txBody>
      </p:sp>
      <p:sp>
        <p:nvSpPr>
          <p:cNvPr id="134" name="Rectangle 133"/>
          <p:cNvSpPr/>
          <p:nvPr/>
        </p:nvSpPr>
        <p:spPr>
          <a:xfrm>
            <a:off x="3816959" y="3787154"/>
            <a:ext cx="2423057" cy="53970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dk1"/>
                </a:solidFill>
              </a:rPr>
              <a:t>Cancel the response threat by setting wait_flag to 1 </a:t>
            </a:r>
            <a:r>
              <a:rPr lang="en-US" sz="900" dirty="0"/>
              <a:t>and calling </a:t>
            </a:r>
            <a:r>
              <a:rPr lang="en-US" sz="900" dirty="0" smtClean="0"/>
              <a:t>kthread_stop()</a:t>
            </a:r>
            <a:endParaRPr lang="en-US" sz="900" dirty="0">
              <a:solidFill>
                <a:schemeClr val="dk1"/>
              </a:solidFill>
            </a:endParaRPr>
          </a:p>
        </p:txBody>
      </p:sp>
      <p:sp>
        <p:nvSpPr>
          <p:cNvPr id="135" name="Rectangle 134"/>
          <p:cNvSpPr/>
          <p:nvPr/>
        </p:nvSpPr>
        <p:spPr>
          <a:xfrm>
            <a:off x="3816961" y="3001330"/>
            <a:ext cx="2423055" cy="32753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dk1"/>
                </a:solidFill>
              </a:rPr>
              <a:t>Unregister </a:t>
            </a:r>
            <a:r>
              <a:rPr lang="en-US" sz="900" smtClean="0">
                <a:solidFill>
                  <a:schemeClr val="dk1"/>
                </a:solidFill>
              </a:rPr>
              <a:t>proxy client:</a:t>
            </a:r>
          </a:p>
          <a:p>
            <a:pPr algn="ctr"/>
            <a:r>
              <a:rPr lang="en-US" sz="900" smtClean="0"/>
              <a:t>base-&gt;cmd.client_unregister(&amp;base-&gt;client)</a:t>
            </a:r>
            <a:endParaRPr lang="en-US" sz="900" dirty="0">
              <a:solidFill>
                <a:schemeClr val="dk1"/>
              </a:solidFill>
            </a:endParaRPr>
          </a:p>
        </p:txBody>
      </p:sp>
      <p:cxnSp>
        <p:nvCxnSpPr>
          <p:cNvPr id="144" name="Elbow Connector 143"/>
          <p:cNvCxnSpPr>
            <a:stCxn id="121" idx="1"/>
            <a:endCxn id="134" idx="2"/>
          </p:cNvCxnSpPr>
          <p:nvPr/>
        </p:nvCxnSpPr>
        <p:spPr>
          <a:xfrm rot="10800000">
            <a:off x="5028488" y="4326858"/>
            <a:ext cx="2585984" cy="293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103" idx="1"/>
            <a:endCxn id="135" idx="2"/>
          </p:cNvCxnSpPr>
          <p:nvPr/>
        </p:nvCxnSpPr>
        <p:spPr>
          <a:xfrm rot="10800000">
            <a:off x="5028490" y="3328867"/>
            <a:ext cx="2589081" cy="2081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4" idx="0"/>
            <a:endCxn id="135" idx="2"/>
          </p:cNvCxnSpPr>
          <p:nvPr/>
        </p:nvCxnSpPr>
        <p:spPr>
          <a:xfrm flipV="1">
            <a:off x="5028488" y="3328867"/>
            <a:ext cx="1" cy="45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35" idx="0"/>
            <a:endCxn id="86" idx="2"/>
          </p:cNvCxnSpPr>
          <p:nvPr/>
        </p:nvCxnSpPr>
        <p:spPr>
          <a:xfrm flipV="1">
            <a:off x="5028489" y="2687662"/>
            <a:ext cx="0" cy="313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86" idx="1"/>
            <a:endCxn id="37" idx="2"/>
          </p:cNvCxnSpPr>
          <p:nvPr/>
        </p:nvCxnSpPr>
        <p:spPr>
          <a:xfrm rot="10800000" flipH="1" flipV="1">
            <a:off x="3816960" y="2519833"/>
            <a:ext cx="4111563" cy="2565260"/>
          </a:xfrm>
          <a:prstGeom prst="bentConnector3">
            <a:avLst>
              <a:gd name="adj1" fmla="val -5560"/>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7487397" y="4368261"/>
            <a:ext cx="254151" cy="230832"/>
          </a:xfrm>
          <a:prstGeom prst="rect">
            <a:avLst/>
          </a:prstGeom>
          <a:noFill/>
        </p:spPr>
        <p:txBody>
          <a:bodyPr wrap="square" rtlCol="0">
            <a:spAutoFit/>
          </a:bodyPr>
          <a:lstStyle/>
          <a:p>
            <a:r>
              <a:rPr lang="en-US" sz="900" dirty="0"/>
              <a:t>F</a:t>
            </a:r>
          </a:p>
        </p:txBody>
      </p:sp>
    </p:spTree>
    <p:extLst>
      <p:ext uri="{BB962C8B-B14F-4D97-AF65-F5344CB8AC3E}">
        <p14:creationId xmlns:p14="http://schemas.microsoft.com/office/powerpoint/2010/main" val="2872474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22</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xf_adsp_base_destroy()</a:t>
            </a:r>
          </a:p>
        </p:txBody>
      </p:sp>
      <p:sp>
        <p:nvSpPr>
          <p:cNvPr id="21" name="Oval 20"/>
          <p:cNvSpPr/>
          <p:nvPr/>
        </p:nvSpPr>
        <p:spPr>
          <a:xfrm>
            <a:off x="7220644" y="1693286"/>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7795624" y="2037108"/>
            <a:ext cx="2" cy="16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696798" y="2834577"/>
            <a:ext cx="2197654" cy="40915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solidFill>
                  <a:schemeClr val="dk1"/>
                </a:solidFill>
              </a:rPr>
              <a:t>Free aux_pool </a:t>
            </a:r>
            <a:r>
              <a:rPr lang="en-US" sz="900" dirty="0"/>
              <a:t>by calling </a:t>
            </a:r>
            <a:r>
              <a:rPr lang="en-US" sz="900" dirty="0" smtClean="0"/>
              <a:t>xf_adsp_free_mem_pool()</a:t>
            </a:r>
            <a:endParaRPr lang="en-US" sz="900" dirty="0">
              <a:solidFill>
                <a:schemeClr val="dk1"/>
              </a:solidFill>
            </a:endParaRPr>
          </a:p>
        </p:txBody>
      </p:sp>
      <p:sp>
        <p:nvSpPr>
          <p:cNvPr id="27" name="Rectangle 26"/>
          <p:cNvSpPr/>
          <p:nvPr/>
        </p:nvSpPr>
        <p:spPr>
          <a:xfrm>
            <a:off x="6696798" y="3452237"/>
            <a:ext cx="2197654" cy="51157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Cancel the response threat by setting wait_flag to 1 and calling kthread_stop()</a:t>
            </a:r>
          </a:p>
        </p:txBody>
      </p:sp>
      <p:cxnSp>
        <p:nvCxnSpPr>
          <p:cNvPr id="29" name="Straight Arrow Connector 28"/>
          <p:cNvCxnSpPr>
            <a:stCxn id="27" idx="2"/>
            <a:endCxn id="75" idx="0"/>
          </p:cNvCxnSpPr>
          <p:nvPr/>
        </p:nvCxnSpPr>
        <p:spPr>
          <a:xfrm>
            <a:off x="7795625" y="3963816"/>
            <a:ext cx="0" cy="18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2"/>
            <a:endCxn id="27" idx="0"/>
          </p:cNvCxnSpPr>
          <p:nvPr/>
        </p:nvCxnSpPr>
        <p:spPr>
          <a:xfrm>
            <a:off x="7795625" y="3243736"/>
            <a:ext cx="0" cy="20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220644" y="5440140"/>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6909689" y="2204864"/>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6" idx="0"/>
          </p:cNvCxnSpPr>
          <p:nvPr/>
        </p:nvCxnSpPr>
        <p:spPr>
          <a:xfrm>
            <a:off x="7795624" y="2591050"/>
            <a:ext cx="1" cy="243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8996753" y="2229662"/>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8681559" y="2397957"/>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696798" y="4148745"/>
            <a:ext cx="2197654" cy="51970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Unregister </a:t>
            </a:r>
            <a:r>
              <a:rPr lang="en-US" sz="900"/>
              <a:t>proxy </a:t>
            </a:r>
            <a:r>
              <a:rPr lang="en-US" sz="900" smtClean="0"/>
              <a:t>client:</a:t>
            </a:r>
          </a:p>
          <a:p>
            <a:pPr algn="ctr"/>
            <a:r>
              <a:rPr lang="en-US" sz="900" smtClean="0"/>
              <a:t>base-&gt;cmd.client_unregister</a:t>
            </a:r>
            <a:r>
              <a:rPr lang="en-US" sz="900" dirty="0"/>
              <a:t>()</a:t>
            </a:r>
          </a:p>
        </p:txBody>
      </p:sp>
      <p:sp>
        <p:nvSpPr>
          <p:cNvPr id="82" name="TextBox 81"/>
          <p:cNvSpPr txBox="1"/>
          <p:nvPr/>
        </p:nvSpPr>
        <p:spPr>
          <a:xfrm>
            <a:off x="8657276" y="2170608"/>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7881440" y="2523656"/>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696798" y="4868886"/>
            <a:ext cx="2197654" cy="43232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Free the allocated </a:t>
            </a:r>
            <a:r>
              <a:rPr lang="en-US" sz="900"/>
              <a:t>base </a:t>
            </a:r>
            <a:r>
              <a:rPr lang="en-US" sz="900" smtClean="0"/>
              <a:t>instance using kfree</a:t>
            </a:r>
          </a:p>
          <a:p>
            <a:pPr algn="ctr"/>
            <a:r>
              <a:rPr lang="en-US" sz="900" smtClean="0"/>
              <a:t>base = NULL</a:t>
            </a:r>
            <a:endParaRPr lang="en-US" sz="900" dirty="0"/>
          </a:p>
        </p:txBody>
      </p:sp>
      <p:cxnSp>
        <p:nvCxnSpPr>
          <p:cNvPr id="95" name="Straight Arrow Connector 94"/>
          <p:cNvCxnSpPr>
            <a:stCxn id="75" idx="2"/>
            <a:endCxn id="96" idx="0"/>
          </p:cNvCxnSpPr>
          <p:nvPr/>
        </p:nvCxnSpPr>
        <p:spPr>
          <a:xfrm>
            <a:off x="7795625" y="4668447"/>
            <a:ext cx="0" cy="200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7" idx="0"/>
          </p:cNvCxnSpPr>
          <p:nvPr/>
        </p:nvCxnSpPr>
        <p:spPr>
          <a:xfrm>
            <a:off x="7795625" y="5301207"/>
            <a:ext cx="1" cy="138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1946684650"/>
              </p:ext>
            </p:extLst>
          </p:nvPr>
        </p:nvGraphicFramePr>
        <p:xfrm>
          <a:off x="585400" y="1511335"/>
          <a:ext cx="5640665" cy="1141145"/>
        </p:xfrm>
        <a:graphic>
          <a:graphicData uri="http://schemas.openxmlformats.org/drawingml/2006/table">
            <a:tbl>
              <a:tblPr firstRow="1" firstCol="1" bandRow="1">
                <a:tableStyleId>{5940675A-B579-460E-94D1-54222C63F5DA}</a:tableStyleId>
              </a:tblPr>
              <a:tblGrid>
                <a:gridCol w="816129"/>
                <a:gridCol w="1958167"/>
                <a:gridCol w="2866369"/>
              </a:tblGrid>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frees all resources that ADSP base has registered.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int xf_adsp_base_destroy (void)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destroy successful.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has not registered yet.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94087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23</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a:t>xf_adsp_empty_this_buffer</a:t>
            </a:r>
            <a:r>
              <a:rPr lang="en-US" dirty="0" smtClean="0"/>
              <a:t>()</a:t>
            </a:r>
          </a:p>
        </p:txBody>
      </p:sp>
      <p:sp>
        <p:nvSpPr>
          <p:cNvPr id="21" name="Oval 20"/>
          <p:cNvSpPr/>
          <p:nvPr/>
        </p:nvSpPr>
        <p:spPr>
          <a:xfrm>
            <a:off x="7339926" y="1877315"/>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7914906" y="2221137"/>
            <a:ext cx="2" cy="16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16080" y="2984747"/>
            <a:ext cx="2197654" cy="51157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flipH="1">
            <a:off x="7914906" y="3496326"/>
            <a:ext cx="1" cy="200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9923" y="5553397"/>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7028971" y="2388893"/>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7" idx="0"/>
          </p:cNvCxnSpPr>
          <p:nvPr/>
        </p:nvCxnSpPr>
        <p:spPr>
          <a:xfrm>
            <a:off x="7914906" y="2775079"/>
            <a:ext cx="1" cy="20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116035" y="241369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8800841" y="2581986"/>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776558" y="2354637"/>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000233" y="2726848"/>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16080" y="4291018"/>
            <a:ext cx="2197654" cy="54270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msg </a:t>
            </a:r>
            <a:r>
              <a:rPr lang="en-US" sz="900" dirty="0"/>
              <a:t>with opcode </a:t>
            </a:r>
            <a:r>
              <a:rPr lang="en-US" sz="900" dirty="0" smtClean="0"/>
              <a:t>XF_EMPTY_THIS_BUFFER and the given buffer size and buffer pointer</a:t>
            </a:r>
            <a:endParaRPr lang="en-US" sz="900" dirty="0"/>
          </a:p>
        </p:txBody>
      </p:sp>
      <p:cxnSp>
        <p:nvCxnSpPr>
          <p:cNvPr id="95" name="Straight Arrow Connector 94"/>
          <p:cNvCxnSpPr>
            <a:stCxn id="28" idx="2"/>
            <a:endCxn id="96" idx="0"/>
          </p:cNvCxnSpPr>
          <p:nvPr/>
        </p:nvCxnSpPr>
        <p:spPr>
          <a:xfrm>
            <a:off x="7914906" y="4082911"/>
            <a:ext cx="1" cy="20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47" idx="0"/>
          </p:cNvCxnSpPr>
          <p:nvPr/>
        </p:nvCxnSpPr>
        <p:spPr>
          <a:xfrm flipH="1">
            <a:off x="7914905" y="4833718"/>
            <a:ext cx="2" cy="191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028971" y="3696725"/>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9116035" y="3721523"/>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8800841" y="3889818"/>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831362" y="3676617"/>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7925782" y="4052478"/>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816078" y="5024903"/>
            <a:ext cx="2197654" cy="35692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Send the created msg to proxy driver by calling xf_send()</a:t>
            </a:r>
            <a:endParaRPr lang="en-US" sz="900" dirty="0"/>
          </a:p>
        </p:txBody>
      </p:sp>
      <p:cxnSp>
        <p:nvCxnSpPr>
          <p:cNvPr id="42" name="Straight Arrow Connector 41"/>
          <p:cNvCxnSpPr>
            <a:stCxn id="47" idx="2"/>
            <a:endCxn id="37" idx="0"/>
          </p:cNvCxnSpPr>
          <p:nvPr/>
        </p:nvCxnSpPr>
        <p:spPr>
          <a:xfrm>
            <a:off x="7914905" y="5381823"/>
            <a:ext cx="0" cy="17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extLst>
              <p:ext uri="{D42A27DB-BD31-4B8C-83A1-F6EECF244321}">
                <p14:modId xmlns:p14="http://schemas.microsoft.com/office/powerpoint/2010/main" val="2840188713"/>
              </p:ext>
            </p:extLst>
          </p:nvPr>
        </p:nvGraphicFramePr>
        <p:xfrm>
          <a:off x="585400" y="1511335"/>
          <a:ext cx="5798632" cy="1728149"/>
        </p:xfrm>
        <a:graphic>
          <a:graphicData uri="http://schemas.openxmlformats.org/drawingml/2006/table">
            <a:tbl>
              <a:tblPr firstRow="1" firstCol="1" bandRow="1">
                <a:tableStyleId>{5940675A-B579-460E-94D1-54222C63F5DA}</a:tableStyleId>
              </a:tblPr>
              <a:tblGrid>
                <a:gridCol w="816129"/>
                <a:gridCol w="1238087"/>
                <a:gridCol w="3744416"/>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sends a XF_EMPTY_THIS_BUFFER command to ADSP framework.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xf_adsp_empty_this_buffer</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handle_id</a:t>
                      </a:r>
                      <a:r>
                        <a:rPr lang="en-US" sz="1100" dirty="0">
                          <a:effectLst/>
                          <a:latin typeface="Arial" panose="020B0604020202020204" pitchFamily="34" charset="0"/>
                          <a:ea typeface="Calibri" panose="020F0502020204030204" pitchFamily="34" charset="0"/>
                          <a:cs typeface="Times New Roman" panose="02020603050405020304" pitchFamily="18" charset="0"/>
                        </a:rPr>
                        <a:t>, char *buffer,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length)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int handle_id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Handle id that registered in ADSP 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char *buffer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PCM buffer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int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Size of buffer in byte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has not registered yet, or the handle id has not registered to ADSP base yet.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595649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24</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xf_adsp_fill_this_buffer()</a:t>
            </a:r>
          </a:p>
        </p:txBody>
      </p:sp>
      <p:sp>
        <p:nvSpPr>
          <p:cNvPr id="21" name="Oval 20"/>
          <p:cNvSpPr/>
          <p:nvPr/>
        </p:nvSpPr>
        <p:spPr>
          <a:xfrm>
            <a:off x="7339926" y="1877315"/>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7914906" y="2221137"/>
            <a:ext cx="2" cy="16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16080" y="2984747"/>
            <a:ext cx="2197654" cy="51157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flipH="1">
            <a:off x="7914906" y="3496326"/>
            <a:ext cx="1" cy="200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9923" y="5553397"/>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7028971" y="2388893"/>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7" idx="0"/>
          </p:cNvCxnSpPr>
          <p:nvPr/>
        </p:nvCxnSpPr>
        <p:spPr>
          <a:xfrm>
            <a:off x="7914906" y="2775079"/>
            <a:ext cx="1" cy="20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116035" y="241369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8800841" y="2581986"/>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776558" y="2354637"/>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000233" y="2726848"/>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16080" y="4291018"/>
            <a:ext cx="2197654" cy="54270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msg </a:t>
            </a:r>
            <a:r>
              <a:rPr lang="en-US" sz="900" dirty="0"/>
              <a:t>with opcode </a:t>
            </a:r>
            <a:r>
              <a:rPr lang="en-US" sz="900" dirty="0" smtClean="0"/>
              <a:t>XF_FILL_THIS_BUFFER and the given buffer size and buffer pointer</a:t>
            </a:r>
            <a:endParaRPr lang="en-US" sz="900" dirty="0"/>
          </a:p>
        </p:txBody>
      </p:sp>
      <p:cxnSp>
        <p:nvCxnSpPr>
          <p:cNvPr id="95" name="Straight Arrow Connector 94"/>
          <p:cNvCxnSpPr>
            <a:stCxn id="28" idx="2"/>
            <a:endCxn id="96" idx="0"/>
          </p:cNvCxnSpPr>
          <p:nvPr/>
        </p:nvCxnSpPr>
        <p:spPr>
          <a:xfrm>
            <a:off x="7914906" y="4082911"/>
            <a:ext cx="1" cy="20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47" idx="0"/>
          </p:cNvCxnSpPr>
          <p:nvPr/>
        </p:nvCxnSpPr>
        <p:spPr>
          <a:xfrm flipH="1">
            <a:off x="7914905" y="4833718"/>
            <a:ext cx="2" cy="191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028971" y="3696725"/>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9116035" y="3721523"/>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8800841" y="3889818"/>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831362" y="3676617"/>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7925782" y="4052478"/>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816078" y="5024903"/>
            <a:ext cx="2197654" cy="35692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Send the created msg to proxy driver by calling xf_send()</a:t>
            </a:r>
            <a:endParaRPr lang="en-US" sz="900" dirty="0"/>
          </a:p>
        </p:txBody>
      </p:sp>
      <p:cxnSp>
        <p:nvCxnSpPr>
          <p:cNvPr id="42" name="Straight Arrow Connector 41"/>
          <p:cNvCxnSpPr>
            <a:stCxn id="47" idx="2"/>
            <a:endCxn id="37" idx="0"/>
          </p:cNvCxnSpPr>
          <p:nvPr/>
        </p:nvCxnSpPr>
        <p:spPr>
          <a:xfrm>
            <a:off x="7914905" y="5381823"/>
            <a:ext cx="0" cy="17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29"/>
          <p:cNvGraphicFramePr>
            <a:graphicFrameLocks noGrp="1"/>
          </p:cNvGraphicFramePr>
          <p:nvPr>
            <p:extLst>
              <p:ext uri="{D42A27DB-BD31-4B8C-83A1-F6EECF244321}">
                <p14:modId xmlns:p14="http://schemas.microsoft.com/office/powerpoint/2010/main" val="2857935500"/>
              </p:ext>
            </p:extLst>
          </p:nvPr>
        </p:nvGraphicFramePr>
        <p:xfrm>
          <a:off x="585400" y="1511335"/>
          <a:ext cx="5640665" cy="1728149"/>
        </p:xfrm>
        <a:graphic>
          <a:graphicData uri="http://schemas.openxmlformats.org/drawingml/2006/table">
            <a:tbl>
              <a:tblPr firstRow="1" firstCol="1" bandRow="1">
                <a:tableStyleId>{5940675A-B579-460E-94D1-54222C63F5DA}</a:tableStyleId>
              </a:tblPr>
              <a:tblGrid>
                <a:gridCol w="816129"/>
                <a:gridCol w="1166079"/>
                <a:gridCol w="3658457"/>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sends a XF_FILL_THIS_BUFFER command to ADSP framework.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xf_adsp_fill_this_buffer</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handle_id</a:t>
                      </a:r>
                      <a:r>
                        <a:rPr lang="en-US" sz="1100" dirty="0">
                          <a:effectLst/>
                          <a:latin typeface="Arial" panose="020B0604020202020204" pitchFamily="34" charset="0"/>
                          <a:ea typeface="Calibri" panose="020F0502020204030204" pitchFamily="34" charset="0"/>
                          <a:cs typeface="Times New Roman" panose="02020603050405020304" pitchFamily="18" charset="0"/>
                        </a:rPr>
                        <a:t>, char *buffer,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length)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int handle_id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Handle id that registered in ADSP 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char *buffer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PCM buffer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int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Size of buffer in byte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has not registered yet, or the handle id has not registered to ADSP base yet.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515358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25</a:t>
            </a:fld>
            <a:endParaRPr lang="de-DE" dirty="0">
              <a:solidFill>
                <a:srgbClr val="06418C"/>
              </a:solidFill>
            </a:endParaRPr>
          </a:p>
        </p:txBody>
      </p:sp>
      <p:sp>
        <p:nvSpPr>
          <p:cNvPr id="5" name="Content Placeholder 4"/>
          <p:cNvSpPr>
            <a:spLocks noGrp="1"/>
          </p:cNvSpPr>
          <p:nvPr>
            <p:ph idx="1"/>
          </p:nvPr>
        </p:nvSpPr>
        <p:spPr>
          <a:xfrm>
            <a:off x="1080000" y="1052736"/>
            <a:ext cx="5951854" cy="268279"/>
          </a:xfrm>
        </p:spPr>
        <p:txBody>
          <a:bodyPr/>
          <a:lstStyle/>
          <a:p>
            <a:pPr marL="285750" indent="-285750">
              <a:buClr>
                <a:schemeClr val="tx1"/>
              </a:buClr>
              <a:buFont typeface="Wingdings" panose="05000000000000000000" pitchFamily="2" charset="2"/>
              <a:buChar char="q"/>
            </a:pPr>
            <a:r>
              <a:rPr lang="en-US" dirty="0" smtClean="0"/>
              <a:t>xf_adsp_allocate_mem_pool()</a:t>
            </a:r>
          </a:p>
        </p:txBody>
      </p:sp>
      <p:sp>
        <p:nvSpPr>
          <p:cNvPr id="21" name="Oval 20"/>
          <p:cNvSpPr/>
          <p:nvPr/>
        </p:nvSpPr>
        <p:spPr>
          <a:xfrm>
            <a:off x="7418400" y="872877"/>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7993380" y="1216699"/>
            <a:ext cx="2" cy="16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94554" y="1945474"/>
            <a:ext cx="2197654" cy="40896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Create a msg with opcode </a:t>
            </a:r>
            <a:r>
              <a:rPr lang="en-US" sz="900" dirty="0" smtClean="0"/>
              <a:t>XF_ALLOC and </a:t>
            </a:r>
            <a:r>
              <a:rPr lang="en-US" sz="900" dirty="0"/>
              <a:t>the </a:t>
            </a:r>
            <a:r>
              <a:rPr lang="en-US" sz="900" dirty="0" smtClean="0"/>
              <a:t>expected pool size</a:t>
            </a:r>
            <a:endParaRPr lang="en-US" sz="900" dirty="0"/>
          </a:p>
        </p:txBody>
      </p:sp>
      <p:cxnSp>
        <p:nvCxnSpPr>
          <p:cNvPr id="29" name="Straight Arrow Connector 28"/>
          <p:cNvCxnSpPr>
            <a:stCxn id="27" idx="2"/>
            <a:endCxn id="32" idx="0"/>
          </p:cNvCxnSpPr>
          <p:nvPr/>
        </p:nvCxnSpPr>
        <p:spPr>
          <a:xfrm flipH="1">
            <a:off x="7993379" y="2354441"/>
            <a:ext cx="2" cy="19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418395" y="5929416"/>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End job</a:t>
            </a:r>
            <a:endParaRPr lang="en-US" sz="900" dirty="0">
              <a:solidFill>
                <a:schemeClr val="dk1"/>
              </a:solidFill>
            </a:endParaRPr>
          </a:p>
        </p:txBody>
      </p:sp>
      <p:sp>
        <p:nvSpPr>
          <p:cNvPr id="61" name="Flowchart: Decision 60"/>
          <p:cNvSpPr/>
          <p:nvPr/>
        </p:nvSpPr>
        <p:spPr>
          <a:xfrm>
            <a:off x="7107445" y="1384455"/>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7" idx="0"/>
          </p:cNvCxnSpPr>
          <p:nvPr/>
        </p:nvCxnSpPr>
        <p:spPr>
          <a:xfrm>
            <a:off x="7993380" y="1770641"/>
            <a:ext cx="1" cy="174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194509" y="1409253"/>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8879315" y="1577548"/>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855032" y="1350199"/>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078707" y="1722410"/>
            <a:ext cx="293443" cy="230832"/>
          </a:xfrm>
          <a:prstGeom prst="rect">
            <a:avLst/>
          </a:prstGeom>
          <a:noFill/>
        </p:spPr>
        <p:txBody>
          <a:bodyPr wrap="square" rtlCol="0">
            <a:spAutoFit/>
          </a:bodyPr>
          <a:lstStyle/>
          <a:p>
            <a:r>
              <a:rPr lang="en-US" sz="900" dirty="0"/>
              <a:t>T</a:t>
            </a:r>
          </a:p>
        </p:txBody>
      </p:sp>
      <p:cxnSp>
        <p:nvCxnSpPr>
          <p:cNvPr id="95" name="Straight Arrow Connector 94"/>
          <p:cNvCxnSpPr>
            <a:stCxn id="28" idx="2"/>
            <a:endCxn id="44" idx="0"/>
          </p:cNvCxnSpPr>
          <p:nvPr/>
        </p:nvCxnSpPr>
        <p:spPr>
          <a:xfrm flipH="1">
            <a:off x="7993378" y="4726948"/>
            <a:ext cx="2" cy="20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107445" y="4340762"/>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pool?</a:t>
            </a:r>
            <a:endParaRPr lang="en-US" sz="900" dirty="0"/>
          </a:p>
        </p:txBody>
      </p:sp>
      <p:sp>
        <p:nvSpPr>
          <p:cNvPr id="31" name="Oval 30"/>
          <p:cNvSpPr/>
          <p:nvPr/>
        </p:nvSpPr>
        <p:spPr>
          <a:xfrm>
            <a:off x="9194509" y="4365560"/>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-ENOMEM</a:t>
            </a:r>
            <a:endParaRPr lang="en-US" sz="900" dirty="0">
              <a:solidFill>
                <a:schemeClr val="dk1"/>
              </a:solidFill>
            </a:endParaRPr>
          </a:p>
        </p:txBody>
      </p:sp>
      <p:cxnSp>
        <p:nvCxnSpPr>
          <p:cNvPr id="14" name="Straight Arrow Connector 13"/>
          <p:cNvCxnSpPr>
            <a:stCxn id="28" idx="3"/>
            <a:endCxn id="31" idx="2"/>
          </p:cNvCxnSpPr>
          <p:nvPr/>
        </p:nvCxnSpPr>
        <p:spPr>
          <a:xfrm>
            <a:off x="8879315" y="4533855"/>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909836" y="4320654"/>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8004256" y="4696515"/>
            <a:ext cx="293443" cy="230832"/>
          </a:xfrm>
          <a:prstGeom prst="rect">
            <a:avLst/>
          </a:prstGeom>
          <a:noFill/>
        </p:spPr>
        <p:txBody>
          <a:bodyPr wrap="square" rtlCol="0">
            <a:spAutoFit/>
          </a:bodyPr>
          <a:lstStyle/>
          <a:p>
            <a:r>
              <a:rPr lang="en-US" sz="900" dirty="0"/>
              <a:t>T</a:t>
            </a:r>
          </a:p>
        </p:txBody>
      </p:sp>
      <p:cxnSp>
        <p:nvCxnSpPr>
          <p:cNvPr id="42" name="Straight Arrow Connector 41"/>
          <p:cNvCxnSpPr>
            <a:stCxn id="44" idx="4"/>
            <a:endCxn id="45" idx="0"/>
          </p:cNvCxnSpPr>
          <p:nvPr/>
        </p:nvCxnSpPr>
        <p:spPr>
          <a:xfrm>
            <a:off x="7993378" y="5366613"/>
            <a:ext cx="0" cy="14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94552" y="2547481"/>
            <a:ext cx="2197654" cy="48563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a:t>
            </a:r>
            <a:r>
              <a:rPr lang="en-US" sz="900" dirty="0" smtClean="0"/>
              <a:t>driver and wait for the result </a:t>
            </a:r>
            <a:r>
              <a:rPr lang="en-US" sz="900" dirty="0"/>
              <a:t>by calling </a:t>
            </a:r>
            <a:r>
              <a:rPr lang="en-US" sz="900" dirty="0" smtClean="0"/>
              <a:t>xf_send_and_receive()</a:t>
            </a:r>
            <a:endParaRPr lang="en-US" sz="900" dirty="0"/>
          </a:p>
        </p:txBody>
      </p:sp>
      <p:sp>
        <p:nvSpPr>
          <p:cNvPr id="41" name="Flowchart: Decision 40"/>
          <p:cNvSpPr/>
          <p:nvPr/>
        </p:nvSpPr>
        <p:spPr>
          <a:xfrm>
            <a:off x="7107445" y="3222995"/>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20" name="Straight Arrow Connector 19"/>
          <p:cNvCxnSpPr>
            <a:stCxn id="32" idx="2"/>
            <a:endCxn id="41" idx="0"/>
          </p:cNvCxnSpPr>
          <p:nvPr/>
        </p:nvCxnSpPr>
        <p:spPr>
          <a:xfrm>
            <a:off x="7993379" y="3033117"/>
            <a:ext cx="1" cy="189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9190267" y="3247793"/>
            <a:ext cx="1442237"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Return </a:t>
            </a:r>
            <a:r>
              <a:rPr lang="en-US" sz="900" smtClean="0"/>
              <a:t>-EINVAL</a:t>
            </a:r>
            <a:endParaRPr lang="en-US" sz="900" dirty="0" smtClean="0"/>
          </a:p>
        </p:txBody>
      </p:sp>
      <p:cxnSp>
        <p:nvCxnSpPr>
          <p:cNvPr id="25" name="Straight Arrow Connector 24"/>
          <p:cNvCxnSpPr>
            <a:stCxn id="41" idx="3"/>
            <a:endCxn id="43" idx="2"/>
          </p:cNvCxnSpPr>
          <p:nvPr/>
        </p:nvCxnSpPr>
        <p:spPr>
          <a:xfrm>
            <a:off x="8879315" y="3416088"/>
            <a:ext cx="3109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881412" y="3097354"/>
            <a:ext cx="254151" cy="230832"/>
          </a:xfrm>
          <a:prstGeom prst="rect">
            <a:avLst/>
          </a:prstGeom>
          <a:noFill/>
        </p:spPr>
        <p:txBody>
          <a:bodyPr wrap="square" rtlCol="0">
            <a:spAutoFit/>
          </a:bodyPr>
          <a:lstStyle/>
          <a:p>
            <a:r>
              <a:rPr lang="en-US" sz="900" dirty="0"/>
              <a:t>F</a:t>
            </a:r>
          </a:p>
        </p:txBody>
      </p:sp>
      <p:sp>
        <p:nvSpPr>
          <p:cNvPr id="50" name="Rectangle 49"/>
          <p:cNvSpPr/>
          <p:nvPr/>
        </p:nvSpPr>
        <p:spPr>
          <a:xfrm>
            <a:off x="6894551" y="3787153"/>
            <a:ext cx="2197654" cy="37104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Allocate pool data to stored the registered buffer</a:t>
            </a:r>
            <a:endParaRPr lang="en-US" sz="900" dirty="0"/>
          </a:p>
        </p:txBody>
      </p:sp>
      <p:cxnSp>
        <p:nvCxnSpPr>
          <p:cNvPr id="35" name="Straight Arrow Connector 34"/>
          <p:cNvCxnSpPr>
            <a:stCxn id="41" idx="2"/>
            <a:endCxn id="50" idx="0"/>
          </p:cNvCxnSpPr>
          <p:nvPr/>
        </p:nvCxnSpPr>
        <p:spPr>
          <a:xfrm flipH="1">
            <a:off x="7993378" y="3609181"/>
            <a:ext cx="2" cy="177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0" idx="2"/>
            <a:endCxn id="28" idx="0"/>
          </p:cNvCxnSpPr>
          <p:nvPr/>
        </p:nvCxnSpPr>
        <p:spPr>
          <a:xfrm>
            <a:off x="7993378" y="4158198"/>
            <a:ext cx="2" cy="182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2793362116"/>
              </p:ext>
            </p:extLst>
          </p:nvPr>
        </p:nvGraphicFramePr>
        <p:xfrm>
          <a:off x="585400" y="1511335"/>
          <a:ext cx="5640665" cy="1728149"/>
        </p:xfrm>
        <a:graphic>
          <a:graphicData uri="http://schemas.openxmlformats.org/drawingml/2006/table">
            <a:tbl>
              <a:tblPr firstRow="1" firstCol="1" bandRow="1">
                <a:tableStyleId>{5940675A-B579-460E-94D1-54222C63F5DA}</a:tableStyleId>
              </a:tblPr>
              <a:tblGrid>
                <a:gridCol w="816129"/>
                <a:gridCol w="1454111"/>
                <a:gridCol w="3370425"/>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sends a XF_ALLOC to ADSP to request a memory pool with desired pool size and buffer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xf_pool</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a:effectLst/>
                          <a:latin typeface="Arial" panose="020B0604020202020204" pitchFamily="34" charset="0"/>
                          <a:ea typeface="Calibri" panose="020F0502020204030204" pitchFamily="34" charset="0"/>
                          <a:cs typeface="Times New Roman" panose="02020603050405020304" pitchFamily="18" charset="0"/>
                        </a:rPr>
                        <a:t>xf_adsp_allocate_mem_pool</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pool_size</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buf_length</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int pool_size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Number of buffer need to allocate from ADSP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int buf_length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Size of buffer need to allocate from ADSP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Pointer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Pointer to registered memory pool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dirty="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dirty="0">
                          <a:effectLst/>
                          <a:latin typeface="Arial" panose="020B0604020202020204" pitchFamily="34" charset="0"/>
                          <a:ea typeface="MS Gothic" panose="020B0609070205080204" pitchFamily="49" charset="-128"/>
                          <a:cs typeface="Times New Roman" panose="02020603050405020304" pitchFamily="18" charset="0"/>
                        </a:rPr>
                        <a:t>-ENOMEM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Cannot allocate memory for pool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4" name="Oval 43"/>
          <p:cNvSpPr/>
          <p:nvPr/>
        </p:nvSpPr>
        <p:spPr>
          <a:xfrm>
            <a:off x="7764160" y="4930946"/>
            <a:ext cx="458435" cy="43566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A</a:t>
            </a:r>
            <a:endParaRPr lang="en-US" sz="900" dirty="0">
              <a:solidFill>
                <a:schemeClr val="dk1"/>
              </a:solidFill>
            </a:endParaRPr>
          </a:p>
        </p:txBody>
      </p:sp>
      <p:sp>
        <p:nvSpPr>
          <p:cNvPr id="45" name="Rectangle 44"/>
          <p:cNvSpPr/>
          <p:nvPr/>
        </p:nvSpPr>
        <p:spPr>
          <a:xfrm>
            <a:off x="6894551" y="5515174"/>
            <a:ext cx="2197654" cy="23363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pool allocated</a:t>
            </a:r>
            <a:endParaRPr lang="en-US" sz="900" dirty="0"/>
          </a:p>
        </p:txBody>
      </p:sp>
      <p:cxnSp>
        <p:nvCxnSpPr>
          <p:cNvPr id="49" name="Straight Arrow Connector 48"/>
          <p:cNvCxnSpPr>
            <a:stCxn id="45" idx="2"/>
            <a:endCxn id="37" idx="0"/>
          </p:cNvCxnSpPr>
          <p:nvPr/>
        </p:nvCxnSpPr>
        <p:spPr>
          <a:xfrm flipH="1">
            <a:off x="7993377" y="5748806"/>
            <a:ext cx="1" cy="180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626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26</a:t>
            </a:fld>
            <a:endParaRPr lang="de-DE" dirty="0">
              <a:solidFill>
                <a:srgbClr val="06418C"/>
              </a:solidFill>
            </a:endParaRPr>
          </a:p>
        </p:txBody>
      </p:sp>
      <p:sp>
        <p:nvSpPr>
          <p:cNvPr id="5" name="Content Placeholder 4"/>
          <p:cNvSpPr>
            <a:spLocks noGrp="1"/>
          </p:cNvSpPr>
          <p:nvPr>
            <p:ph idx="1"/>
          </p:nvPr>
        </p:nvSpPr>
        <p:spPr>
          <a:xfrm>
            <a:off x="1080000" y="1052736"/>
            <a:ext cx="5951854" cy="268279"/>
          </a:xfrm>
        </p:spPr>
        <p:txBody>
          <a:bodyPr/>
          <a:lstStyle/>
          <a:p>
            <a:pPr marL="285750" indent="-285750">
              <a:buClr>
                <a:schemeClr val="tx1"/>
              </a:buClr>
              <a:buFont typeface="Wingdings" panose="05000000000000000000" pitchFamily="2" charset="2"/>
              <a:buChar char="q"/>
            </a:pPr>
            <a:r>
              <a:rPr lang="en-US" dirty="0" smtClean="0"/>
              <a:t>xf_adsp_allocate_mem_pool()</a:t>
            </a:r>
          </a:p>
        </p:txBody>
      </p:sp>
      <p:cxnSp>
        <p:nvCxnSpPr>
          <p:cNvPr id="22" name="Straight Arrow Connector 21"/>
          <p:cNvCxnSpPr>
            <a:stCxn id="44" idx="4"/>
            <a:endCxn id="96" idx="0"/>
          </p:cNvCxnSpPr>
          <p:nvPr/>
        </p:nvCxnSpPr>
        <p:spPr>
          <a:xfrm>
            <a:off x="5933027" y="1017220"/>
            <a:ext cx="0" cy="173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351694" y="5955835"/>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End</a:t>
            </a:r>
            <a:endParaRPr lang="en-US" sz="900" dirty="0">
              <a:solidFill>
                <a:schemeClr val="dk1"/>
              </a:solidFill>
            </a:endParaRPr>
          </a:p>
        </p:txBody>
      </p:sp>
      <p:sp>
        <p:nvSpPr>
          <p:cNvPr id="96" name="Rectangle 95"/>
          <p:cNvSpPr/>
          <p:nvPr/>
        </p:nvSpPr>
        <p:spPr>
          <a:xfrm>
            <a:off x="4834200" y="1190629"/>
            <a:ext cx="2197654" cy="45628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pool-&gt;length = buf_length</a:t>
            </a:r>
          </a:p>
          <a:p>
            <a:pPr algn="ctr"/>
            <a:r>
              <a:rPr lang="en-US" sz="900" smtClean="0"/>
              <a:t>pool-&gt;number = pool_size</a:t>
            </a:r>
          </a:p>
          <a:p>
            <a:pPr algn="ctr"/>
            <a:r>
              <a:rPr lang="en-US" sz="900" smtClean="0"/>
              <a:t>pool-&gt;p = msg.buffer</a:t>
            </a:r>
            <a:endParaRPr lang="en-US" sz="900" dirty="0"/>
          </a:p>
        </p:txBody>
      </p:sp>
      <p:cxnSp>
        <p:nvCxnSpPr>
          <p:cNvPr id="36" name="Straight Arrow Connector 35"/>
          <p:cNvCxnSpPr>
            <a:stCxn id="96" idx="2"/>
            <a:endCxn id="47" idx="0"/>
          </p:cNvCxnSpPr>
          <p:nvPr/>
        </p:nvCxnSpPr>
        <p:spPr>
          <a:xfrm>
            <a:off x="5933027" y="1646911"/>
            <a:ext cx="0" cy="17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834200" y="1820321"/>
            <a:ext cx="2197654" cy="46365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number = pool-&gt;size</a:t>
            </a:r>
          </a:p>
          <a:p>
            <a:pPr algn="ctr"/>
            <a:r>
              <a:rPr lang="en-US" sz="900"/>
              <a:t>i = 0</a:t>
            </a:r>
          </a:p>
          <a:p>
            <a:pPr algn="ctr"/>
            <a:r>
              <a:rPr lang="en-US" sz="900"/>
              <a:t>data = &amp;pool-&gt;</a:t>
            </a:r>
            <a:r>
              <a:rPr lang="en-US" sz="900" smtClean="0"/>
              <a:t>p[0]</a:t>
            </a:r>
            <a:endParaRPr lang="en-US" sz="900"/>
          </a:p>
        </p:txBody>
      </p:sp>
      <p:cxnSp>
        <p:nvCxnSpPr>
          <p:cNvPr id="42" name="Straight Arrow Connector 41"/>
          <p:cNvCxnSpPr>
            <a:stCxn id="47" idx="2"/>
            <a:endCxn id="52" idx="0"/>
          </p:cNvCxnSpPr>
          <p:nvPr/>
        </p:nvCxnSpPr>
        <p:spPr>
          <a:xfrm>
            <a:off x="5933027" y="2283971"/>
            <a:ext cx="0" cy="156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703809" y="581553"/>
            <a:ext cx="458435" cy="43566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A</a:t>
            </a:r>
            <a:endParaRPr lang="en-US" sz="900" dirty="0">
              <a:solidFill>
                <a:schemeClr val="dk1"/>
              </a:solidFill>
            </a:endParaRPr>
          </a:p>
        </p:txBody>
      </p:sp>
      <p:sp>
        <p:nvSpPr>
          <p:cNvPr id="52" name="Rectangle 51"/>
          <p:cNvSpPr/>
          <p:nvPr/>
        </p:nvSpPr>
        <p:spPr>
          <a:xfrm>
            <a:off x="4834200" y="2440509"/>
            <a:ext cx="2197654" cy="29347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pool-&gt;free = &amp;pool-</a:t>
            </a:r>
            <a:r>
              <a:rPr lang="en-US" sz="900" smtClean="0"/>
              <a:t>&gt;buffer[0]</a:t>
            </a:r>
            <a:endParaRPr lang="en-US" sz="900" dirty="0"/>
          </a:p>
        </p:txBody>
      </p:sp>
      <p:sp>
        <p:nvSpPr>
          <p:cNvPr id="57" name="Rectangle 56"/>
          <p:cNvSpPr/>
          <p:nvPr/>
        </p:nvSpPr>
        <p:spPr>
          <a:xfrm>
            <a:off x="4834199" y="3572218"/>
            <a:ext cx="2197654" cy="25236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pool-&gt;buffer[i].address = data</a:t>
            </a:r>
            <a:endParaRPr lang="en-US" sz="900" dirty="0"/>
          </a:p>
        </p:txBody>
      </p:sp>
      <p:cxnSp>
        <p:nvCxnSpPr>
          <p:cNvPr id="58" name="Straight Arrow Connector 57"/>
          <p:cNvCxnSpPr>
            <a:stCxn id="52" idx="2"/>
            <a:endCxn id="75" idx="0"/>
          </p:cNvCxnSpPr>
          <p:nvPr/>
        </p:nvCxnSpPr>
        <p:spPr>
          <a:xfrm flipH="1">
            <a:off x="5933026" y="2733981"/>
            <a:ext cx="1" cy="211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Flowchart: Decision 74"/>
          <p:cNvSpPr/>
          <p:nvPr/>
        </p:nvSpPr>
        <p:spPr>
          <a:xfrm>
            <a:off x="5047091" y="2945735"/>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number &gt; 0</a:t>
            </a:r>
            <a:endParaRPr lang="en-US" sz="900" dirty="0"/>
          </a:p>
        </p:txBody>
      </p:sp>
      <p:cxnSp>
        <p:nvCxnSpPr>
          <p:cNvPr id="78" name="Straight Arrow Connector 77"/>
          <p:cNvCxnSpPr>
            <a:stCxn id="75" idx="2"/>
            <a:endCxn id="57" idx="0"/>
          </p:cNvCxnSpPr>
          <p:nvPr/>
        </p:nvCxnSpPr>
        <p:spPr>
          <a:xfrm>
            <a:off x="5933026" y="3331921"/>
            <a:ext cx="0" cy="24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Flowchart: Decision 83"/>
          <p:cNvSpPr/>
          <p:nvPr/>
        </p:nvSpPr>
        <p:spPr>
          <a:xfrm>
            <a:off x="5047091" y="4040889"/>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number == 1</a:t>
            </a:r>
            <a:endParaRPr lang="en-US" sz="900" dirty="0"/>
          </a:p>
        </p:txBody>
      </p:sp>
      <p:cxnSp>
        <p:nvCxnSpPr>
          <p:cNvPr id="85" name="Straight Arrow Connector 84"/>
          <p:cNvCxnSpPr>
            <a:stCxn id="57" idx="2"/>
            <a:endCxn id="84" idx="0"/>
          </p:cNvCxnSpPr>
          <p:nvPr/>
        </p:nvCxnSpPr>
        <p:spPr>
          <a:xfrm>
            <a:off x="5933026" y="3824585"/>
            <a:ext cx="0" cy="21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834199" y="4670431"/>
            <a:ext cx="2197654" cy="25236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pool-&gt;buffer[i].link.next = NULL</a:t>
            </a:r>
            <a:endParaRPr lang="en-US" sz="900" dirty="0"/>
          </a:p>
        </p:txBody>
      </p:sp>
      <p:cxnSp>
        <p:nvCxnSpPr>
          <p:cNvPr id="90" name="Straight Arrow Connector 89"/>
          <p:cNvCxnSpPr>
            <a:stCxn id="84" idx="2"/>
            <a:endCxn id="89" idx="0"/>
          </p:cNvCxnSpPr>
          <p:nvPr/>
        </p:nvCxnSpPr>
        <p:spPr>
          <a:xfrm>
            <a:off x="5933026" y="4427075"/>
            <a:ext cx="0" cy="243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968050" y="4412547"/>
            <a:ext cx="293443" cy="230832"/>
          </a:xfrm>
          <a:prstGeom prst="rect">
            <a:avLst/>
          </a:prstGeom>
          <a:noFill/>
        </p:spPr>
        <p:txBody>
          <a:bodyPr wrap="square" rtlCol="0">
            <a:spAutoFit/>
          </a:bodyPr>
          <a:lstStyle/>
          <a:p>
            <a:r>
              <a:rPr lang="en-US" sz="900" dirty="0"/>
              <a:t>T</a:t>
            </a:r>
          </a:p>
        </p:txBody>
      </p:sp>
      <p:sp>
        <p:nvSpPr>
          <p:cNvPr id="98" name="Rectangle 97"/>
          <p:cNvSpPr/>
          <p:nvPr/>
        </p:nvSpPr>
        <p:spPr>
          <a:xfrm>
            <a:off x="7287986" y="4670431"/>
            <a:ext cx="2439931" cy="36780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pool-&gt;buffer[i].link.next = &amp;pool-&gt;buffer[i + 1]</a:t>
            </a:r>
          </a:p>
          <a:p>
            <a:pPr algn="ctr"/>
            <a:r>
              <a:rPr lang="en-US" sz="900" smtClean="0"/>
              <a:t>i++</a:t>
            </a:r>
            <a:endParaRPr lang="en-US" sz="900" dirty="0"/>
          </a:p>
        </p:txBody>
      </p:sp>
      <p:cxnSp>
        <p:nvCxnSpPr>
          <p:cNvPr id="99" name="Elbow Connector 98"/>
          <p:cNvCxnSpPr>
            <a:stCxn id="84" idx="3"/>
            <a:endCxn id="98" idx="0"/>
          </p:cNvCxnSpPr>
          <p:nvPr/>
        </p:nvCxnSpPr>
        <p:spPr>
          <a:xfrm>
            <a:off x="6818961" y="4233982"/>
            <a:ext cx="1688991" cy="4364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4834199" y="5257228"/>
            <a:ext cx="2197654" cy="3113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data += buf_length</a:t>
            </a:r>
          </a:p>
          <a:p>
            <a:pPr algn="ctr"/>
            <a:r>
              <a:rPr lang="en-US" sz="900" smtClean="0"/>
              <a:t>number--</a:t>
            </a:r>
            <a:endParaRPr lang="en-US" sz="900" dirty="0"/>
          </a:p>
        </p:txBody>
      </p:sp>
      <p:cxnSp>
        <p:nvCxnSpPr>
          <p:cNvPr id="105" name="Straight Arrow Connector 104"/>
          <p:cNvCxnSpPr>
            <a:stCxn id="89" idx="2"/>
            <a:endCxn id="104" idx="0"/>
          </p:cNvCxnSpPr>
          <p:nvPr/>
        </p:nvCxnSpPr>
        <p:spPr>
          <a:xfrm>
            <a:off x="5933026" y="4922798"/>
            <a:ext cx="0" cy="334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98" idx="2"/>
            <a:endCxn id="104" idx="0"/>
          </p:cNvCxnSpPr>
          <p:nvPr/>
        </p:nvCxnSpPr>
        <p:spPr>
          <a:xfrm rot="5400000">
            <a:off x="7110994" y="3860269"/>
            <a:ext cx="218991" cy="25749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6968484" y="4003728"/>
            <a:ext cx="293443" cy="230832"/>
          </a:xfrm>
          <a:prstGeom prst="rect">
            <a:avLst/>
          </a:prstGeom>
          <a:noFill/>
        </p:spPr>
        <p:txBody>
          <a:bodyPr wrap="square" rtlCol="0">
            <a:spAutoFit/>
          </a:bodyPr>
          <a:lstStyle/>
          <a:p>
            <a:r>
              <a:rPr lang="en-US" sz="900" smtClean="0"/>
              <a:t>F</a:t>
            </a:r>
            <a:endParaRPr lang="en-US" sz="900" dirty="0"/>
          </a:p>
        </p:txBody>
      </p:sp>
      <p:cxnSp>
        <p:nvCxnSpPr>
          <p:cNvPr id="112" name="Elbow Connector 111"/>
          <p:cNvCxnSpPr>
            <a:stCxn id="104" idx="2"/>
          </p:cNvCxnSpPr>
          <p:nvPr/>
        </p:nvCxnSpPr>
        <p:spPr>
          <a:xfrm rot="5400000" flipH="1">
            <a:off x="4556663" y="4192240"/>
            <a:ext cx="2752726" cy="12700"/>
          </a:xfrm>
          <a:prstGeom prst="bentConnector5">
            <a:avLst>
              <a:gd name="adj1" fmla="val -3690"/>
              <a:gd name="adj2" fmla="val 14222819"/>
              <a:gd name="adj3" fmla="val 99947"/>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939377" y="3326617"/>
            <a:ext cx="293443" cy="230832"/>
          </a:xfrm>
          <a:prstGeom prst="rect">
            <a:avLst/>
          </a:prstGeom>
          <a:noFill/>
        </p:spPr>
        <p:txBody>
          <a:bodyPr wrap="square" rtlCol="0">
            <a:spAutoFit/>
          </a:bodyPr>
          <a:lstStyle/>
          <a:p>
            <a:r>
              <a:rPr lang="en-US" sz="900" dirty="0"/>
              <a:t>T</a:t>
            </a:r>
          </a:p>
        </p:txBody>
      </p:sp>
      <p:sp>
        <p:nvSpPr>
          <p:cNvPr id="124" name="TextBox 123"/>
          <p:cNvSpPr txBox="1"/>
          <p:nvPr/>
        </p:nvSpPr>
        <p:spPr>
          <a:xfrm>
            <a:off x="6880461" y="2812679"/>
            <a:ext cx="293443" cy="230832"/>
          </a:xfrm>
          <a:prstGeom prst="rect">
            <a:avLst/>
          </a:prstGeom>
          <a:noFill/>
        </p:spPr>
        <p:txBody>
          <a:bodyPr wrap="square" rtlCol="0">
            <a:spAutoFit/>
          </a:bodyPr>
          <a:lstStyle/>
          <a:p>
            <a:r>
              <a:rPr lang="en-US" sz="900" smtClean="0"/>
              <a:t>F</a:t>
            </a:r>
            <a:endParaRPr lang="en-US" sz="900" dirty="0"/>
          </a:p>
        </p:txBody>
      </p:sp>
      <p:cxnSp>
        <p:nvCxnSpPr>
          <p:cNvPr id="126" name="Elbow Connector 125"/>
          <p:cNvCxnSpPr>
            <a:stCxn id="75" idx="3"/>
            <a:endCxn id="37" idx="0"/>
          </p:cNvCxnSpPr>
          <p:nvPr/>
        </p:nvCxnSpPr>
        <p:spPr>
          <a:xfrm flipH="1">
            <a:off x="5926676" y="3138828"/>
            <a:ext cx="892285" cy="2817007"/>
          </a:xfrm>
          <a:prstGeom prst="bentConnector4">
            <a:avLst>
              <a:gd name="adj1" fmla="val -382871"/>
              <a:gd name="adj2" fmla="val 9490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206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27</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a:t>xf_adsp_free_mem_pool</a:t>
            </a:r>
            <a:r>
              <a:rPr lang="en-US" dirty="0" smtClean="0"/>
              <a:t>()</a:t>
            </a:r>
          </a:p>
        </p:txBody>
      </p:sp>
      <p:sp>
        <p:nvSpPr>
          <p:cNvPr id="21" name="Oval 20"/>
          <p:cNvSpPr/>
          <p:nvPr/>
        </p:nvSpPr>
        <p:spPr>
          <a:xfrm>
            <a:off x="7339926" y="2025005"/>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7914906" y="2368827"/>
            <a:ext cx="2" cy="200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16080" y="3380952"/>
            <a:ext cx="2197654" cy="51157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Create a msg with opcode </a:t>
            </a:r>
            <a:r>
              <a:rPr lang="en-US" sz="900" dirty="0" smtClean="0"/>
              <a:t>XF_FREE and buffer size, buffer pointer</a:t>
            </a:r>
            <a:endParaRPr lang="en-US" sz="900" dirty="0"/>
          </a:p>
        </p:txBody>
      </p:sp>
      <p:cxnSp>
        <p:nvCxnSpPr>
          <p:cNvPr id="29" name="Straight Arrow Connector 28"/>
          <p:cNvCxnSpPr>
            <a:stCxn id="27" idx="2"/>
            <a:endCxn id="96" idx="0"/>
          </p:cNvCxnSpPr>
          <p:nvPr/>
        </p:nvCxnSpPr>
        <p:spPr>
          <a:xfrm>
            <a:off x="7914907" y="3892531"/>
            <a:ext cx="0" cy="182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9923" y="5337373"/>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7028971" y="2569226"/>
            <a:ext cx="1771870" cy="60205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a:t>
            </a:r>
            <a:r>
              <a:rPr lang="en-US" sz="900" dirty="0" smtClean="0"/>
              <a:t>instance and pool data?</a:t>
            </a:r>
            <a:endParaRPr lang="en-US" sz="900" dirty="0"/>
          </a:p>
        </p:txBody>
      </p:sp>
      <p:cxnSp>
        <p:nvCxnSpPr>
          <p:cNvPr id="17" name="Straight Arrow Connector 16"/>
          <p:cNvCxnSpPr>
            <a:stCxn id="61" idx="2"/>
            <a:endCxn id="27" idx="0"/>
          </p:cNvCxnSpPr>
          <p:nvPr/>
        </p:nvCxnSpPr>
        <p:spPr>
          <a:xfrm>
            <a:off x="7914906" y="3171284"/>
            <a:ext cx="1" cy="20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116035" y="2701960"/>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8800841" y="2870255"/>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759581" y="2621793"/>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000233" y="3123053"/>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16080" y="4074593"/>
            <a:ext cx="2197654" cy="54270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the result by calling xf_send_and_receive()</a:t>
            </a:r>
          </a:p>
        </p:txBody>
      </p:sp>
      <p:cxnSp>
        <p:nvCxnSpPr>
          <p:cNvPr id="36" name="Straight Arrow Connector 35"/>
          <p:cNvCxnSpPr>
            <a:stCxn id="96" idx="2"/>
            <a:endCxn id="47" idx="0"/>
          </p:cNvCxnSpPr>
          <p:nvPr/>
        </p:nvCxnSpPr>
        <p:spPr>
          <a:xfrm flipH="1">
            <a:off x="7914905" y="4617293"/>
            <a:ext cx="2"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816078" y="4761309"/>
            <a:ext cx="2197654" cy="35692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Free pool data</a:t>
            </a:r>
            <a:endParaRPr lang="en-US" sz="900" dirty="0"/>
          </a:p>
        </p:txBody>
      </p:sp>
      <p:cxnSp>
        <p:nvCxnSpPr>
          <p:cNvPr id="42" name="Straight Arrow Connector 41"/>
          <p:cNvCxnSpPr>
            <a:stCxn id="47" idx="2"/>
            <a:endCxn id="37" idx="0"/>
          </p:cNvCxnSpPr>
          <p:nvPr/>
        </p:nvCxnSpPr>
        <p:spPr>
          <a:xfrm>
            <a:off x="7914905" y="5118229"/>
            <a:ext cx="0" cy="21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2766798439"/>
              </p:ext>
            </p:extLst>
          </p:nvPr>
        </p:nvGraphicFramePr>
        <p:xfrm>
          <a:off x="585400" y="1511335"/>
          <a:ext cx="5640665" cy="1630466"/>
        </p:xfrm>
        <a:graphic>
          <a:graphicData uri="http://schemas.openxmlformats.org/drawingml/2006/table">
            <a:tbl>
              <a:tblPr firstRow="1" firstCol="1" bandRow="1">
                <a:tableStyleId>{5940675A-B579-460E-94D1-54222C63F5DA}</a:tableStyleId>
              </a:tblPr>
              <a:tblGrid>
                <a:gridCol w="816129"/>
                <a:gridCol w="1598127"/>
                <a:gridCol w="3226409"/>
              </a:tblGrid>
              <a:tr h="228229">
                <a:tc gridSpan="3">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xf_adsp_free_mem_pool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frees memory pool and sends a XF_FREE to ADSP to return the previous registered buffers.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xf_adsp_free_mem_pool</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xf_pool</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*pool)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xf_pool</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*pool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allocated memory pool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Pool has been free successfully.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1160145" algn="ctr"/>
                        </a:tabLst>
                      </a:pPr>
                      <a:r>
                        <a:rPr lang="en-US" sz="1100" dirty="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has not registered yet, or memory pool is invalid.</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26581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28</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a:t>xf_adsp_get_data_from_pool</a:t>
            </a:r>
            <a:r>
              <a:rPr lang="en-US" dirty="0" smtClean="0"/>
              <a:t>()</a:t>
            </a:r>
          </a:p>
        </p:txBody>
      </p:sp>
      <p:sp>
        <p:nvSpPr>
          <p:cNvPr id="21" name="Oval 20"/>
          <p:cNvSpPr/>
          <p:nvPr/>
        </p:nvSpPr>
        <p:spPr>
          <a:xfrm>
            <a:off x="7339926" y="2025005"/>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7914906" y="2368827"/>
            <a:ext cx="2" cy="200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3" idx="2"/>
            <a:endCxn id="96" idx="0"/>
          </p:cNvCxnSpPr>
          <p:nvPr/>
        </p:nvCxnSpPr>
        <p:spPr>
          <a:xfrm flipH="1">
            <a:off x="7914907" y="3696739"/>
            <a:ext cx="3191" cy="23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9923" y="5157192"/>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7028971" y="2569226"/>
            <a:ext cx="1771870" cy="45480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pool data?</a:t>
            </a:r>
            <a:endParaRPr lang="en-US" sz="900" dirty="0"/>
          </a:p>
        </p:txBody>
      </p:sp>
      <p:cxnSp>
        <p:nvCxnSpPr>
          <p:cNvPr id="17" name="Straight Arrow Connector 16"/>
          <p:cNvCxnSpPr>
            <a:stCxn id="61" idx="2"/>
            <a:endCxn id="33" idx="0"/>
          </p:cNvCxnSpPr>
          <p:nvPr/>
        </p:nvCxnSpPr>
        <p:spPr>
          <a:xfrm>
            <a:off x="7914906" y="3024032"/>
            <a:ext cx="3192" cy="21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192344" y="2618770"/>
            <a:ext cx="1149963" cy="355718"/>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8800841" y="2796629"/>
            <a:ext cx="391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759581" y="2621793"/>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7963937" y="2999647"/>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16080" y="3933056"/>
            <a:ext cx="2197654" cy="43763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data buffer pointer from pool based on the index</a:t>
            </a:r>
            <a:endParaRPr lang="en-US" sz="900" dirty="0"/>
          </a:p>
        </p:txBody>
      </p:sp>
      <p:cxnSp>
        <p:nvCxnSpPr>
          <p:cNvPr id="36" name="Straight Arrow Connector 35"/>
          <p:cNvCxnSpPr>
            <a:stCxn id="96" idx="2"/>
            <a:endCxn id="47" idx="0"/>
          </p:cNvCxnSpPr>
          <p:nvPr/>
        </p:nvCxnSpPr>
        <p:spPr>
          <a:xfrm flipH="1">
            <a:off x="7914905" y="4370689"/>
            <a:ext cx="2" cy="21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816078" y="4584248"/>
            <a:ext cx="2197654" cy="35692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data buffer</a:t>
            </a:r>
            <a:endParaRPr lang="en-US" sz="900" dirty="0"/>
          </a:p>
        </p:txBody>
      </p:sp>
      <p:cxnSp>
        <p:nvCxnSpPr>
          <p:cNvPr id="42" name="Straight Arrow Connector 41"/>
          <p:cNvCxnSpPr>
            <a:stCxn id="47" idx="2"/>
            <a:endCxn id="37" idx="0"/>
          </p:cNvCxnSpPr>
          <p:nvPr/>
        </p:nvCxnSpPr>
        <p:spPr>
          <a:xfrm>
            <a:off x="7914905" y="4941168"/>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Flowchart: Decision 32"/>
          <p:cNvSpPr/>
          <p:nvPr/>
        </p:nvSpPr>
        <p:spPr>
          <a:xfrm>
            <a:off x="7032163" y="3241933"/>
            <a:ext cx="1771870" cy="45480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i</a:t>
            </a:r>
            <a:r>
              <a:rPr lang="en-US" sz="900" dirty="0" smtClean="0"/>
              <a:t>ndex is valid?</a:t>
            </a:r>
            <a:endParaRPr lang="en-US" sz="900" dirty="0"/>
          </a:p>
        </p:txBody>
      </p:sp>
      <p:cxnSp>
        <p:nvCxnSpPr>
          <p:cNvPr id="24" name="Elbow Connector 23"/>
          <p:cNvCxnSpPr>
            <a:stCxn id="33" idx="3"/>
            <a:endCxn id="67" idx="2"/>
          </p:cNvCxnSpPr>
          <p:nvPr/>
        </p:nvCxnSpPr>
        <p:spPr>
          <a:xfrm flipV="1">
            <a:off x="8804033" y="2796629"/>
            <a:ext cx="388311" cy="6727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769883" y="3241933"/>
            <a:ext cx="254151" cy="230832"/>
          </a:xfrm>
          <a:prstGeom prst="rect">
            <a:avLst/>
          </a:prstGeom>
          <a:noFill/>
        </p:spPr>
        <p:txBody>
          <a:bodyPr wrap="square" rtlCol="0">
            <a:spAutoFit/>
          </a:bodyPr>
          <a:lstStyle/>
          <a:p>
            <a:r>
              <a:rPr lang="en-US" sz="900" dirty="0"/>
              <a:t>F</a:t>
            </a:r>
          </a:p>
        </p:txBody>
      </p:sp>
      <p:sp>
        <p:nvSpPr>
          <p:cNvPr id="39" name="TextBox 38"/>
          <p:cNvSpPr txBox="1"/>
          <p:nvPr/>
        </p:nvSpPr>
        <p:spPr>
          <a:xfrm>
            <a:off x="7962342" y="3690895"/>
            <a:ext cx="293443" cy="230832"/>
          </a:xfrm>
          <a:prstGeom prst="rect">
            <a:avLst/>
          </a:prstGeom>
          <a:noFill/>
        </p:spPr>
        <p:txBody>
          <a:bodyPr wrap="square" rtlCol="0">
            <a:spAutoFit/>
          </a:bodyPr>
          <a:lstStyle/>
          <a:p>
            <a:r>
              <a:rPr lang="en-US" sz="900" dirty="0"/>
              <a:t>T</a:t>
            </a:r>
          </a:p>
        </p:txBody>
      </p:sp>
      <p:graphicFrame>
        <p:nvGraphicFramePr>
          <p:cNvPr id="25" name="Table 24"/>
          <p:cNvGraphicFramePr>
            <a:graphicFrameLocks noGrp="1"/>
          </p:cNvGraphicFramePr>
          <p:nvPr>
            <p:extLst>
              <p:ext uri="{D42A27DB-BD31-4B8C-83A1-F6EECF244321}">
                <p14:modId xmlns:p14="http://schemas.microsoft.com/office/powerpoint/2010/main" val="342746312"/>
              </p:ext>
            </p:extLst>
          </p:nvPr>
        </p:nvGraphicFramePr>
        <p:xfrm>
          <a:off x="585400" y="1511335"/>
          <a:ext cx="5640665" cy="1630466"/>
        </p:xfrm>
        <a:graphic>
          <a:graphicData uri="http://schemas.openxmlformats.org/drawingml/2006/table">
            <a:tbl>
              <a:tblPr firstRow="1" firstCol="1" bandRow="1">
                <a:tableStyleId>{5940675A-B579-460E-94D1-54222C63F5DA}</a:tableStyleId>
              </a:tblPr>
              <a:tblGrid>
                <a:gridCol w="816129"/>
                <a:gridCol w="1310095"/>
                <a:gridCol w="3514441"/>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gets a data buffer from pool, which registered before.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char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xf_adsp_get_data_from_pool</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xf_pool</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*pool,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xf_pool</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*pool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allocated memory pool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int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The index of buffer in pool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Pointer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Buffer address of pool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Memory pool is invalid or, the index is over than number of buffer in pool.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74946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29</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xf_adsp_set_param()</a:t>
            </a:r>
          </a:p>
        </p:txBody>
      </p:sp>
      <p:sp>
        <p:nvSpPr>
          <p:cNvPr id="21" name="Oval 20"/>
          <p:cNvSpPr/>
          <p:nvPr/>
        </p:nvSpPr>
        <p:spPr>
          <a:xfrm>
            <a:off x="7334714" y="450438"/>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7909694" y="794260"/>
            <a:ext cx="2" cy="16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10868" y="1557870"/>
            <a:ext cx="2197654" cy="51157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flipH="1">
            <a:off x="7909694" y="2069449"/>
            <a:ext cx="1" cy="170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7899" y="5877272"/>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7023759" y="962016"/>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7" idx="0"/>
          </p:cNvCxnSpPr>
          <p:nvPr/>
        </p:nvCxnSpPr>
        <p:spPr>
          <a:xfrm>
            <a:off x="7909694" y="1348202"/>
            <a:ext cx="1" cy="20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110823" y="986814"/>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8795629" y="1155109"/>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771346" y="927760"/>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7995021" y="1299971"/>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16080" y="2819396"/>
            <a:ext cx="2197654" cy="59546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a:t>
            </a:r>
            <a:r>
              <a:rPr lang="en-US" sz="900" smtClean="0"/>
              <a:t>parameter information:</a:t>
            </a:r>
          </a:p>
          <a:p>
            <a:pPr algn="ctr"/>
            <a:r>
              <a:rPr lang="en-US" sz="900" smtClean="0"/>
              <a:t>b = xf_buffer_get(base-&gt;aux_pool)</a:t>
            </a:r>
          </a:p>
          <a:p>
            <a:pPr algn="ctr"/>
            <a:r>
              <a:rPr lang="en-US" sz="900" smtClean="0"/>
              <a:t>msg_params = xf_buffer_data(b)</a:t>
            </a:r>
            <a:endParaRPr lang="en-US" sz="900" dirty="0"/>
          </a:p>
        </p:txBody>
      </p:sp>
      <p:cxnSp>
        <p:nvCxnSpPr>
          <p:cNvPr id="95" name="Straight Arrow Connector 94"/>
          <p:cNvCxnSpPr>
            <a:stCxn id="28" idx="2"/>
            <a:endCxn id="96" idx="0"/>
          </p:cNvCxnSpPr>
          <p:nvPr/>
        </p:nvCxnSpPr>
        <p:spPr>
          <a:xfrm>
            <a:off x="7909694" y="2626303"/>
            <a:ext cx="5213" cy="193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flipH="1">
            <a:off x="7914905" y="3414856"/>
            <a:ext cx="2" cy="128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023759" y="2240117"/>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9110823" y="2264915"/>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8795629" y="2433210"/>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826150" y="2220009"/>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7915103" y="2633225"/>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816078" y="4017220"/>
            <a:ext cx="2197654" cy="40924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t>
            </a:r>
            <a:r>
              <a:rPr lang="en-US" sz="900" smtClean="0"/>
              <a:t>a message msg with opcode XF_SET_PARAM and msg-&gt;buffer = msg_params</a:t>
            </a:r>
            <a:endParaRPr lang="en-US" sz="900" dirty="0"/>
          </a:p>
        </p:txBody>
      </p:sp>
      <p:cxnSp>
        <p:nvCxnSpPr>
          <p:cNvPr id="42" name="Straight Arrow Connector 41"/>
          <p:cNvCxnSpPr>
            <a:stCxn id="47" idx="2"/>
            <a:endCxn id="43" idx="0"/>
          </p:cNvCxnSpPr>
          <p:nvPr/>
        </p:nvCxnSpPr>
        <p:spPr>
          <a:xfrm flipH="1">
            <a:off x="7912881" y="4426467"/>
            <a:ext cx="2024" cy="134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16078" y="3543018"/>
            <a:ext cx="2197654" cy="33979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msg_params-&gt;item[0].id = index</a:t>
            </a:r>
          </a:p>
          <a:p>
            <a:pPr algn="ctr"/>
            <a:r>
              <a:rPr lang="en-US" sz="900" smtClean="0"/>
              <a:t>msg_params-&gt;item[0].value = value</a:t>
            </a:r>
            <a:endParaRPr lang="en-US" sz="900" dirty="0"/>
          </a:p>
        </p:txBody>
      </p:sp>
      <p:cxnSp>
        <p:nvCxnSpPr>
          <p:cNvPr id="12" name="Straight Arrow Connector 11"/>
          <p:cNvCxnSpPr>
            <a:stCxn id="32" idx="2"/>
            <a:endCxn id="47" idx="0"/>
          </p:cNvCxnSpPr>
          <p:nvPr/>
        </p:nvCxnSpPr>
        <p:spPr>
          <a:xfrm>
            <a:off x="7914905" y="3882814"/>
            <a:ext cx="0" cy="13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4054" y="4560874"/>
            <a:ext cx="2197654" cy="45571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a:t>
            </a:r>
            <a:r>
              <a:rPr lang="en-US" sz="900"/>
              <a:t>the </a:t>
            </a:r>
            <a:r>
              <a:rPr lang="en-US" sz="900" smtClean="0"/>
              <a:t>result:</a:t>
            </a:r>
          </a:p>
          <a:p>
            <a:pPr algn="ctr"/>
            <a:r>
              <a:rPr lang="en-US" sz="900" smtClean="0"/>
              <a:t>err = xf_send_and_receive</a:t>
            </a:r>
            <a:r>
              <a:rPr lang="en-US" sz="900" dirty="0"/>
              <a:t>()</a:t>
            </a:r>
          </a:p>
        </p:txBody>
      </p:sp>
      <p:cxnSp>
        <p:nvCxnSpPr>
          <p:cNvPr id="33" name="Straight Arrow Connector 32"/>
          <p:cNvCxnSpPr>
            <a:stCxn id="43" idx="2"/>
            <a:endCxn id="51" idx="0"/>
          </p:cNvCxnSpPr>
          <p:nvPr/>
        </p:nvCxnSpPr>
        <p:spPr>
          <a:xfrm flipH="1">
            <a:off x="7909694" y="5016588"/>
            <a:ext cx="3187" cy="134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810867" y="5150995"/>
            <a:ext cx="2197654" cy="20448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the buffer to the aux_pool</a:t>
            </a:r>
            <a:endParaRPr lang="en-US" sz="900" dirty="0"/>
          </a:p>
        </p:txBody>
      </p:sp>
      <p:cxnSp>
        <p:nvCxnSpPr>
          <p:cNvPr id="50" name="Straight Arrow Connector 49"/>
          <p:cNvCxnSpPr>
            <a:stCxn id="51" idx="2"/>
            <a:endCxn id="56" idx="0"/>
          </p:cNvCxnSpPr>
          <p:nvPr/>
        </p:nvCxnSpPr>
        <p:spPr>
          <a:xfrm>
            <a:off x="7909694" y="5355482"/>
            <a:ext cx="0" cy="15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1277768056"/>
              </p:ext>
            </p:extLst>
          </p:nvPr>
        </p:nvGraphicFramePr>
        <p:xfrm>
          <a:off x="585400" y="1511335"/>
          <a:ext cx="5640665" cy="1907537"/>
        </p:xfrm>
        <a:graphic>
          <a:graphicData uri="http://schemas.openxmlformats.org/drawingml/2006/table">
            <a:tbl>
              <a:tblPr firstRow="1" firstCol="1" bandRow="1">
                <a:tableStyleId>{5940675A-B579-460E-94D1-54222C63F5DA}</a:tableStyleId>
              </a:tblPr>
              <a:tblGrid>
                <a:gridCol w="816129"/>
                <a:gridCol w="1166079"/>
                <a:gridCol w="3658457"/>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sets a single parameter to a registered plugin.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int xf_adsp_set_param(int handle_id, int index, int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handle_id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Handle id that registered in ADSP 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dirty="0" err="1">
                          <a:effectLst/>
                          <a:latin typeface="Arial" panose="020B0604020202020204" pitchFamily="34" charset="0"/>
                          <a:ea typeface="MS Gothic" panose="020B0609070205080204" pitchFamily="49" charset="-128"/>
                          <a:cs typeface="Times New Roman" panose="02020603050405020304" pitchFamily="18" charset="0"/>
                        </a:rPr>
                        <a:t>int</a:t>
                      </a:r>
                      <a:r>
                        <a:rPr lang="en-US" sz="1100" dirty="0">
                          <a:effectLst/>
                          <a:latin typeface="Arial" panose="020B0604020202020204" pitchFamily="34" charset="0"/>
                          <a:ea typeface="MS Gothic" panose="020B0609070205080204" pitchFamily="49" charset="-128"/>
                          <a:cs typeface="Times New Roman" panose="02020603050405020304" pitchFamily="18" charset="0"/>
                        </a:rPr>
                        <a:t> index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The sub-command index of the setting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dirty="0" err="1">
                          <a:effectLst/>
                          <a:latin typeface="Arial" panose="020B0604020202020204" pitchFamily="34" charset="0"/>
                          <a:ea typeface="MS Gothic" panose="020B0609070205080204" pitchFamily="49" charset="-128"/>
                          <a:cs typeface="Times New Roman" panose="02020603050405020304" pitchFamily="18" charset="0"/>
                        </a:rPr>
                        <a:t>int</a:t>
                      </a:r>
                      <a:r>
                        <a:rPr lang="en-US" sz="1100" dirty="0">
                          <a:effectLst/>
                          <a:latin typeface="Arial" panose="020B0604020202020204" pitchFamily="34" charset="0"/>
                          <a:ea typeface="MS Gothic" panose="020B0609070205080204" pitchFamily="49" charset="-128"/>
                          <a:cs typeface="Times New Roman" panose="02020603050405020304" pitchFamily="18" charset="0"/>
                        </a:rPr>
                        <a:t>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The setting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has not registered yet, or the handle id has not registered to ADSP base yet, or the setting command makes a fatal error from ADSP plugin.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6" name="Rectangle 55"/>
          <p:cNvSpPr/>
          <p:nvPr/>
        </p:nvSpPr>
        <p:spPr>
          <a:xfrm>
            <a:off x="6810867" y="5514133"/>
            <a:ext cx="2197654" cy="20448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59" name="Straight Arrow Connector 58"/>
          <p:cNvCxnSpPr>
            <a:stCxn id="56" idx="2"/>
            <a:endCxn id="37" idx="0"/>
          </p:cNvCxnSpPr>
          <p:nvPr/>
        </p:nvCxnSpPr>
        <p:spPr>
          <a:xfrm>
            <a:off x="7909694" y="5718620"/>
            <a:ext cx="3187" cy="158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49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p:sp>
      <p:sp>
        <p:nvSpPr>
          <p:cNvPr id="3" name="Slide Number Placehold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3</a:t>
            </a:fld>
            <a:endParaRPr lang="de-DE" dirty="0">
              <a:solidFill>
                <a:srgbClr val="06418C"/>
              </a:solidFill>
            </a:endParaRPr>
          </a:p>
        </p:txBody>
      </p:sp>
      <p:sp>
        <p:nvSpPr>
          <p:cNvPr id="6" name="Text Placeholder 5"/>
          <p:cNvSpPr>
            <a:spLocks noGrp="1"/>
          </p:cNvSpPr>
          <p:nvPr>
            <p:ph type="body" sz="quarter" idx="11"/>
          </p:nvPr>
        </p:nvSpPr>
        <p:spPr>
          <a:xfrm>
            <a:off x="468000" y="808025"/>
            <a:ext cx="7920000" cy="964065"/>
          </a:xfrm>
        </p:spPr>
        <p:txBody>
          <a:bodyPr anchor="ctr"/>
          <a:lstStyle/>
          <a:p>
            <a:r>
              <a:rPr lang="en-US" dirty="0" smtClean="0"/>
              <a:t>APPENDIX</a:t>
            </a:r>
          </a:p>
        </p:txBody>
      </p:sp>
      <p:sp>
        <p:nvSpPr>
          <p:cNvPr id="2" name="TextBox 1"/>
          <p:cNvSpPr txBox="1"/>
          <p:nvPr/>
        </p:nvSpPr>
        <p:spPr>
          <a:xfrm>
            <a:off x="468000" y="1916832"/>
            <a:ext cx="11253600" cy="2862322"/>
          </a:xfrm>
          <a:prstGeom prst="rect">
            <a:avLst/>
          </a:prstGeom>
          <a:noFill/>
        </p:spPr>
        <p:txBody>
          <a:bodyPr wrap="square" rtlCol="0">
            <a:spAutoFit/>
          </a:bodyPr>
          <a:lstStyle/>
          <a:p>
            <a:pPr marL="400050" indent="-400050">
              <a:buFont typeface="+mj-lt"/>
              <a:buAutoNum type="romanUcPeriod"/>
            </a:pPr>
            <a:r>
              <a:rPr lang="en-US" dirty="0" smtClean="0"/>
              <a:t>Overview</a:t>
            </a:r>
          </a:p>
          <a:p>
            <a:pPr marL="400050" indent="-400050">
              <a:buFont typeface="+mj-lt"/>
              <a:buAutoNum type="romanUcPeriod"/>
            </a:pPr>
            <a:r>
              <a:rPr lang="en-US" dirty="0" smtClean="0"/>
              <a:t>ADSP Base</a:t>
            </a:r>
          </a:p>
          <a:p>
            <a:pPr marL="857250" lvl="1" indent="-400050">
              <a:buFont typeface="Wingdings" panose="05000000000000000000" pitchFamily="2" charset="2"/>
              <a:buChar char="Ø"/>
            </a:pPr>
            <a:r>
              <a:rPr lang="en-US" dirty="0" smtClean="0"/>
              <a:t>Introduction</a:t>
            </a:r>
          </a:p>
          <a:p>
            <a:pPr marL="857250" lvl="1" indent="-400050">
              <a:buFont typeface="Wingdings" panose="05000000000000000000" pitchFamily="2" charset="2"/>
              <a:buChar char="Ø"/>
            </a:pPr>
            <a:r>
              <a:rPr lang="en-US" dirty="0" smtClean="0"/>
              <a:t>Base Control</a:t>
            </a:r>
          </a:p>
          <a:p>
            <a:pPr marL="857250" lvl="1" indent="-400050">
              <a:buFont typeface="Wingdings" panose="05000000000000000000" pitchFamily="2" charset="2"/>
              <a:buChar char="Ø"/>
            </a:pPr>
            <a:r>
              <a:rPr lang="en-US" dirty="0" smtClean="0"/>
              <a:t>Internal Controls</a:t>
            </a:r>
            <a:endParaRPr lang="en-US" dirty="0"/>
          </a:p>
          <a:p>
            <a:pPr marL="1314450" lvl="2" indent="-400050">
              <a:buFont typeface="Wingdings" panose="05000000000000000000" pitchFamily="2" charset="2"/>
              <a:buChar char="v"/>
            </a:pPr>
            <a:r>
              <a:rPr lang="en-US" dirty="0" smtClean="0"/>
              <a:t>Handle </a:t>
            </a:r>
            <a:r>
              <a:rPr lang="en-US" dirty="0"/>
              <a:t>Control</a:t>
            </a:r>
          </a:p>
          <a:p>
            <a:pPr marL="1314450" lvl="2" indent="-400050">
              <a:buFont typeface="Wingdings" panose="05000000000000000000" pitchFamily="2" charset="2"/>
              <a:buChar char="v"/>
            </a:pPr>
            <a:r>
              <a:rPr lang="en-US" dirty="0" smtClean="0"/>
              <a:t>Message </a:t>
            </a:r>
            <a:r>
              <a:rPr lang="en-US" dirty="0"/>
              <a:t>Control</a:t>
            </a:r>
          </a:p>
          <a:p>
            <a:pPr marL="1314450" lvl="2" indent="-400050">
              <a:buFont typeface="Wingdings" panose="05000000000000000000" pitchFamily="2" charset="2"/>
              <a:buChar char="v"/>
            </a:pPr>
            <a:r>
              <a:rPr lang="en-US" dirty="0" smtClean="0"/>
              <a:t>Response Thread</a:t>
            </a:r>
          </a:p>
          <a:p>
            <a:pPr marL="1314450" lvl="2" indent="-400050">
              <a:buFont typeface="Wingdings" panose="05000000000000000000" pitchFamily="2" charset="2"/>
              <a:buChar char="v"/>
            </a:pPr>
            <a:r>
              <a:rPr lang="en-US" dirty="0" smtClean="0"/>
              <a:t>Other APIs</a:t>
            </a:r>
          </a:p>
          <a:p>
            <a:pPr marL="400050" indent="-400050">
              <a:buFont typeface="+mj-lt"/>
              <a:buAutoNum type="romanUcPeriod"/>
            </a:pPr>
            <a:r>
              <a:rPr lang="en-US" dirty="0" smtClean="0"/>
              <a:t>Proxy Driver Interface - Extension Interface</a:t>
            </a:r>
          </a:p>
        </p:txBody>
      </p:sp>
    </p:spTree>
    <p:extLst>
      <p:ext uri="{BB962C8B-B14F-4D97-AF65-F5344CB8AC3E}">
        <p14:creationId xmlns:p14="http://schemas.microsoft.com/office/powerpoint/2010/main" val="4933812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30</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xf_adsp_get_param()</a:t>
            </a:r>
          </a:p>
        </p:txBody>
      </p:sp>
      <p:sp>
        <p:nvSpPr>
          <p:cNvPr id="21" name="Oval 20"/>
          <p:cNvSpPr/>
          <p:nvPr/>
        </p:nvSpPr>
        <p:spPr>
          <a:xfrm>
            <a:off x="7483942" y="396417"/>
            <a:ext cx="1149963" cy="26404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8058922" y="660464"/>
            <a:ext cx="2" cy="167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16082" y="1352116"/>
            <a:ext cx="2485682" cy="47669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a:off x="8058923" y="1828811"/>
            <a:ext cx="1161" cy="11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481915" y="6015245"/>
            <a:ext cx="1149963" cy="25966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6816080" y="828221"/>
            <a:ext cx="2485684"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a:t>
            </a:r>
            <a:r>
              <a:rPr lang="en-US" sz="900" dirty="0" smtClean="0"/>
              <a:t>instance and value pointer?</a:t>
            </a:r>
            <a:endParaRPr lang="en-US" sz="900" dirty="0"/>
          </a:p>
        </p:txBody>
      </p:sp>
      <p:cxnSp>
        <p:nvCxnSpPr>
          <p:cNvPr id="17" name="Straight Arrow Connector 16"/>
          <p:cNvCxnSpPr>
            <a:stCxn id="61" idx="2"/>
            <a:endCxn id="27" idx="0"/>
          </p:cNvCxnSpPr>
          <p:nvPr/>
        </p:nvCxnSpPr>
        <p:spPr>
          <a:xfrm>
            <a:off x="8058922" y="1214407"/>
            <a:ext cx="1" cy="137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626557" y="853019"/>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9301764" y="1021314"/>
            <a:ext cx="324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9266578" y="790055"/>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144249" y="1166176"/>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16082" y="2460430"/>
            <a:ext cx="2485682" cy="33488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parameter information</a:t>
            </a:r>
            <a:endParaRPr lang="en-US" sz="900" dirty="0"/>
          </a:p>
        </p:txBody>
      </p:sp>
      <p:cxnSp>
        <p:nvCxnSpPr>
          <p:cNvPr id="95" name="Straight Arrow Connector 94"/>
          <p:cNvCxnSpPr>
            <a:stCxn id="28" idx="2"/>
            <a:endCxn id="96" idx="0"/>
          </p:cNvCxnSpPr>
          <p:nvPr/>
        </p:nvCxnSpPr>
        <p:spPr>
          <a:xfrm flipH="1">
            <a:off x="8058923" y="2291793"/>
            <a:ext cx="1161" cy="16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flipH="1">
            <a:off x="8058921" y="2795319"/>
            <a:ext cx="2" cy="11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6812030" y="1946681"/>
            <a:ext cx="2496108"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9626557" y="1950942"/>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9308138" y="2119237"/>
            <a:ext cx="318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66578" y="1911360"/>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8104949" y="2260859"/>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816078" y="3268970"/>
            <a:ext cx="2485686" cy="32780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XF_GET_PARAM and the buffer pointer</a:t>
            </a:r>
            <a:endParaRPr lang="en-US" sz="900" dirty="0"/>
          </a:p>
        </p:txBody>
      </p:sp>
      <p:cxnSp>
        <p:nvCxnSpPr>
          <p:cNvPr id="42" name="Straight Arrow Connector 41"/>
          <p:cNvCxnSpPr>
            <a:stCxn id="47" idx="2"/>
            <a:endCxn id="43" idx="0"/>
          </p:cNvCxnSpPr>
          <p:nvPr/>
        </p:nvCxnSpPr>
        <p:spPr>
          <a:xfrm flipH="1">
            <a:off x="8056897" y="3596771"/>
            <a:ext cx="2024" cy="123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16078" y="2908931"/>
            <a:ext cx="2485686" cy="23525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the sub-command index to given buffer</a:t>
            </a:r>
            <a:endParaRPr lang="en-US" sz="900" dirty="0"/>
          </a:p>
        </p:txBody>
      </p:sp>
      <p:cxnSp>
        <p:nvCxnSpPr>
          <p:cNvPr id="12" name="Straight Arrow Connector 11"/>
          <p:cNvCxnSpPr>
            <a:stCxn id="32" idx="2"/>
            <a:endCxn id="47" idx="0"/>
          </p:cNvCxnSpPr>
          <p:nvPr/>
        </p:nvCxnSpPr>
        <p:spPr>
          <a:xfrm>
            <a:off x="8058921" y="3144189"/>
            <a:ext cx="0" cy="124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2030" y="3720195"/>
            <a:ext cx="2489734" cy="48488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a:t>
            </a:r>
            <a:r>
              <a:rPr lang="en-US" sz="900"/>
              <a:t>the </a:t>
            </a:r>
            <a:r>
              <a:rPr lang="en-US" sz="900" smtClean="0"/>
              <a:t>result:</a:t>
            </a:r>
          </a:p>
          <a:p>
            <a:pPr algn="ctr"/>
            <a:r>
              <a:rPr lang="en-US" sz="900" smtClean="0"/>
              <a:t>err = xf_send_and_receive</a:t>
            </a:r>
            <a:r>
              <a:rPr lang="en-US" sz="900" dirty="0"/>
              <a:t>()</a:t>
            </a:r>
          </a:p>
        </p:txBody>
      </p:sp>
      <p:cxnSp>
        <p:nvCxnSpPr>
          <p:cNvPr id="33" name="Straight Arrow Connector 32"/>
          <p:cNvCxnSpPr>
            <a:stCxn id="43" idx="2"/>
            <a:endCxn id="100" idx="0"/>
          </p:cNvCxnSpPr>
          <p:nvPr/>
        </p:nvCxnSpPr>
        <p:spPr>
          <a:xfrm>
            <a:off x="8056897" y="4205075"/>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812030" y="5213187"/>
            <a:ext cx="2496108" cy="21596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45" idx="0"/>
          </p:cNvCxnSpPr>
          <p:nvPr/>
        </p:nvCxnSpPr>
        <p:spPr>
          <a:xfrm>
            <a:off x="8060084" y="5429153"/>
            <a:ext cx="0" cy="204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Flowchart: Decision 99"/>
          <p:cNvSpPr/>
          <p:nvPr/>
        </p:nvSpPr>
        <p:spPr>
          <a:xfrm>
            <a:off x="6812030" y="4349091"/>
            <a:ext cx="2489734"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sp>
        <p:nvSpPr>
          <p:cNvPr id="103" name="Rectangle 102"/>
          <p:cNvSpPr/>
          <p:nvPr/>
        </p:nvSpPr>
        <p:spPr>
          <a:xfrm>
            <a:off x="6812030" y="4853147"/>
            <a:ext cx="2496108"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Save the respond value</a:t>
            </a:r>
            <a:endParaRPr lang="en-US" sz="900" dirty="0"/>
          </a:p>
        </p:txBody>
      </p:sp>
      <p:cxnSp>
        <p:nvCxnSpPr>
          <p:cNvPr id="110" name="Straight Arrow Connector 109"/>
          <p:cNvCxnSpPr>
            <a:stCxn id="100" idx="2"/>
            <a:endCxn id="103" idx="0"/>
          </p:cNvCxnSpPr>
          <p:nvPr/>
        </p:nvCxnSpPr>
        <p:spPr>
          <a:xfrm>
            <a:off x="8056897" y="4694203"/>
            <a:ext cx="3187" cy="15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3" idx="2"/>
            <a:endCxn id="51" idx="0"/>
          </p:cNvCxnSpPr>
          <p:nvPr/>
        </p:nvCxnSpPr>
        <p:spPr>
          <a:xfrm>
            <a:off x="8060084" y="5099751"/>
            <a:ext cx="0" cy="11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100" idx="1"/>
            <a:endCxn id="51" idx="1"/>
          </p:cNvCxnSpPr>
          <p:nvPr/>
        </p:nvCxnSpPr>
        <p:spPr>
          <a:xfrm rot="10800000" flipV="1">
            <a:off x="6812030" y="4521646"/>
            <a:ext cx="12700" cy="799523"/>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6557877" y="4291973"/>
            <a:ext cx="254151" cy="230832"/>
          </a:xfrm>
          <a:prstGeom prst="rect">
            <a:avLst/>
          </a:prstGeom>
          <a:noFill/>
        </p:spPr>
        <p:txBody>
          <a:bodyPr wrap="square" rtlCol="0">
            <a:spAutoFit/>
          </a:bodyPr>
          <a:lstStyle/>
          <a:p>
            <a:r>
              <a:rPr lang="en-US" sz="900" dirty="0"/>
              <a:t>F</a:t>
            </a:r>
          </a:p>
        </p:txBody>
      </p:sp>
      <p:sp>
        <p:nvSpPr>
          <p:cNvPr id="137" name="TextBox 136"/>
          <p:cNvSpPr txBox="1"/>
          <p:nvPr/>
        </p:nvSpPr>
        <p:spPr>
          <a:xfrm>
            <a:off x="8104949" y="4664643"/>
            <a:ext cx="293443" cy="230832"/>
          </a:xfrm>
          <a:prstGeom prst="rect">
            <a:avLst/>
          </a:prstGeom>
          <a:noFill/>
        </p:spPr>
        <p:txBody>
          <a:bodyPr wrap="square" rtlCol="0">
            <a:spAutoFit/>
          </a:bodyPr>
          <a:lstStyle/>
          <a:p>
            <a:r>
              <a:rPr lang="en-US" sz="900" dirty="0"/>
              <a:t>T</a:t>
            </a:r>
          </a:p>
        </p:txBody>
      </p:sp>
      <p:graphicFrame>
        <p:nvGraphicFramePr>
          <p:cNvPr id="41" name="Table 40"/>
          <p:cNvGraphicFramePr>
            <a:graphicFrameLocks noGrp="1"/>
          </p:cNvGraphicFramePr>
          <p:nvPr>
            <p:extLst>
              <p:ext uri="{D42A27DB-BD31-4B8C-83A1-F6EECF244321}">
                <p14:modId xmlns:p14="http://schemas.microsoft.com/office/powerpoint/2010/main" val="3877066709"/>
              </p:ext>
            </p:extLst>
          </p:nvPr>
        </p:nvGraphicFramePr>
        <p:xfrm>
          <a:off x="585400" y="1511335"/>
          <a:ext cx="5640665" cy="2086924"/>
        </p:xfrm>
        <a:graphic>
          <a:graphicData uri="http://schemas.openxmlformats.org/drawingml/2006/table">
            <a:tbl>
              <a:tblPr firstRow="1" firstCol="1" bandRow="1">
                <a:tableStyleId>{5940675A-B579-460E-94D1-54222C63F5DA}</a:tableStyleId>
              </a:tblPr>
              <a:tblGrid>
                <a:gridCol w="816129"/>
                <a:gridCol w="1166079"/>
                <a:gridCol w="3658457"/>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gets a single parameter to a registered plugin.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int xf_adsp_get_param(int handle_id, int index, int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int handle_id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Handle id that registered in ADSP 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int index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The sub-command index of the getting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int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Pointer of the stored getting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has not registered yet, or the handle id has not registered to ADSP base yet, or the pointer of value is invalid, or the getting command makes a fatal error from ADSP plugin.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5" name="Rectangle 44"/>
          <p:cNvSpPr/>
          <p:nvPr/>
        </p:nvSpPr>
        <p:spPr>
          <a:xfrm>
            <a:off x="6812030" y="5633357"/>
            <a:ext cx="2496108" cy="21596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48" name="Straight Arrow Connector 47"/>
          <p:cNvCxnSpPr>
            <a:stCxn id="45" idx="2"/>
            <a:endCxn id="37" idx="0"/>
          </p:cNvCxnSpPr>
          <p:nvPr/>
        </p:nvCxnSpPr>
        <p:spPr>
          <a:xfrm flipH="1">
            <a:off x="8056897" y="5849323"/>
            <a:ext cx="3187" cy="165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174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31</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a:t>xf_adsp_route</a:t>
            </a:r>
            <a:r>
              <a:rPr lang="en-US" dirty="0" smtClean="0"/>
              <a:t>()</a:t>
            </a:r>
          </a:p>
        </p:txBody>
      </p:sp>
      <p:sp>
        <p:nvSpPr>
          <p:cNvPr id="21" name="Oval 20"/>
          <p:cNvSpPr/>
          <p:nvPr/>
        </p:nvSpPr>
        <p:spPr>
          <a:xfrm>
            <a:off x="7356903" y="436445"/>
            <a:ext cx="1149963" cy="321781"/>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7931883" y="758226"/>
            <a:ext cx="2" cy="20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33057" y="1497614"/>
            <a:ext cx="2197654" cy="64587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destination and source handle data (dst_handle/src_handle)  based on the given dst_hande_id and src_handle_id by </a:t>
            </a:r>
            <a:r>
              <a:rPr lang="en-US" sz="900" dirty="0"/>
              <a:t>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flipH="1">
            <a:off x="7931883" y="2143488"/>
            <a:ext cx="1" cy="16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62113" y="5922426"/>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6816080" y="964323"/>
            <a:ext cx="2231606"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7" idx="0"/>
          </p:cNvCxnSpPr>
          <p:nvPr/>
        </p:nvCxnSpPr>
        <p:spPr>
          <a:xfrm>
            <a:off x="7931883" y="1350509"/>
            <a:ext cx="1" cy="147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383696" y="98912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9047686" y="1157416"/>
            <a:ext cx="336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9047686" y="926584"/>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075900" y="1282084"/>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33057" y="2901448"/>
            <a:ext cx="2197654" cy="32126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routing information</a:t>
            </a:r>
            <a:endParaRPr lang="en-US" sz="900" dirty="0"/>
          </a:p>
        </p:txBody>
      </p:sp>
      <p:cxnSp>
        <p:nvCxnSpPr>
          <p:cNvPr id="95" name="Straight Arrow Connector 94"/>
          <p:cNvCxnSpPr>
            <a:stCxn id="28" idx="2"/>
            <a:endCxn id="96" idx="0"/>
          </p:cNvCxnSpPr>
          <p:nvPr/>
        </p:nvCxnSpPr>
        <p:spPr>
          <a:xfrm>
            <a:off x="7931883" y="2757326"/>
            <a:ext cx="1" cy="14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flipH="1">
            <a:off x="7931882" y="3222717"/>
            <a:ext cx="2"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6827844" y="2308654"/>
            <a:ext cx="2208078" cy="44867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dst_handle and src_handle?</a:t>
            </a:r>
            <a:endParaRPr lang="en-US" sz="900" dirty="0"/>
          </a:p>
        </p:txBody>
      </p:sp>
      <p:sp>
        <p:nvSpPr>
          <p:cNvPr id="31" name="Oval 30"/>
          <p:cNvSpPr/>
          <p:nvPr/>
        </p:nvSpPr>
        <p:spPr>
          <a:xfrm>
            <a:off x="9383697" y="2367263"/>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9035922" y="2532990"/>
            <a:ext cx="347775" cy="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047686" y="2310361"/>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7942759" y="2703853"/>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833055" y="3870789"/>
            <a:ext cx="2197654" cy="43558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XF_ROUTE and the given buffer information</a:t>
            </a:r>
            <a:endParaRPr lang="en-US" sz="900" dirty="0"/>
          </a:p>
        </p:txBody>
      </p:sp>
      <p:cxnSp>
        <p:nvCxnSpPr>
          <p:cNvPr id="42" name="Straight Arrow Connector 41"/>
          <p:cNvCxnSpPr>
            <a:stCxn id="47" idx="2"/>
            <a:endCxn id="43" idx="0"/>
          </p:cNvCxnSpPr>
          <p:nvPr/>
        </p:nvCxnSpPr>
        <p:spPr>
          <a:xfrm flipH="1">
            <a:off x="7929858" y="4306372"/>
            <a:ext cx="2024" cy="17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33055" y="3366733"/>
            <a:ext cx="2197654" cy="37799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the routing information (buffer size, buffer count, destination id) to buffer</a:t>
            </a:r>
            <a:endParaRPr lang="en-US" sz="900" dirty="0"/>
          </a:p>
        </p:txBody>
      </p:sp>
      <p:cxnSp>
        <p:nvCxnSpPr>
          <p:cNvPr id="12" name="Straight Arrow Connector 11"/>
          <p:cNvCxnSpPr>
            <a:stCxn id="32" idx="2"/>
            <a:endCxn id="47" idx="0"/>
          </p:cNvCxnSpPr>
          <p:nvPr/>
        </p:nvCxnSpPr>
        <p:spPr>
          <a:xfrm>
            <a:off x="7931882" y="3744728"/>
            <a:ext cx="0" cy="12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31031" y="4476707"/>
            <a:ext cx="2197654" cy="47420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a:t>
            </a:r>
            <a:r>
              <a:rPr lang="en-US" sz="900"/>
              <a:t>the </a:t>
            </a:r>
            <a:r>
              <a:rPr lang="en-US" sz="900" smtClean="0"/>
              <a:t>result:</a:t>
            </a:r>
          </a:p>
          <a:p>
            <a:pPr algn="ctr"/>
            <a:r>
              <a:rPr lang="en-US" sz="900" smtClean="0"/>
              <a:t>err = xf_send_and_receive</a:t>
            </a:r>
            <a:r>
              <a:rPr lang="en-US" sz="900" dirty="0"/>
              <a:t>()</a:t>
            </a:r>
          </a:p>
        </p:txBody>
      </p:sp>
      <p:cxnSp>
        <p:nvCxnSpPr>
          <p:cNvPr id="33" name="Straight Arrow Connector 32"/>
          <p:cNvCxnSpPr>
            <a:stCxn id="43" idx="2"/>
            <a:endCxn id="51" idx="0"/>
          </p:cNvCxnSpPr>
          <p:nvPr/>
        </p:nvCxnSpPr>
        <p:spPr>
          <a:xfrm>
            <a:off x="7929858" y="4950909"/>
            <a:ext cx="7237" cy="146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838268" y="5096962"/>
            <a:ext cx="2197654"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72" idx="0"/>
          </p:cNvCxnSpPr>
          <p:nvPr/>
        </p:nvCxnSpPr>
        <p:spPr>
          <a:xfrm>
            <a:off x="7937095" y="5343566"/>
            <a:ext cx="0" cy="12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3612137544"/>
              </p:ext>
            </p:extLst>
          </p:nvPr>
        </p:nvGraphicFramePr>
        <p:xfrm>
          <a:off x="585400" y="1511335"/>
          <a:ext cx="5640665" cy="2396858"/>
        </p:xfrm>
        <a:graphic>
          <a:graphicData uri="http://schemas.openxmlformats.org/drawingml/2006/table">
            <a:tbl>
              <a:tblPr firstRow="1" firstCol="1" bandRow="1">
                <a:tableStyleId>{5940675A-B579-460E-94D1-54222C63F5DA}</a:tableStyleId>
              </a:tblPr>
              <a:tblGrid>
                <a:gridCol w="816129"/>
                <a:gridCol w="1382103"/>
                <a:gridCol w="3442433"/>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sends a XF_ROUTE command to ADSP framework to register a tunnel for transfer data between two ADSP plugins.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smtClean="0">
                          <a:effectLst/>
                          <a:latin typeface="Arial" panose="020B0604020202020204" pitchFamily="34" charset="0"/>
                          <a:ea typeface="Calibri" panose="020F0502020204030204" pitchFamily="34" charset="0"/>
                          <a:cs typeface="Times New Roman" panose="02020603050405020304" pitchFamily="18" charset="0"/>
                        </a:rPr>
                        <a:t>int xf_adsp_route(int </a:t>
                      </a:r>
                      <a:r>
                        <a:rPr lang="en-US" sz="1100">
                          <a:effectLst/>
                          <a:latin typeface="Arial" panose="020B0604020202020204" pitchFamily="34" charset="0"/>
                          <a:ea typeface="Calibri" panose="020F0502020204030204" pitchFamily="34" charset="0"/>
                          <a:cs typeface="Times New Roman" panose="02020603050405020304" pitchFamily="18" charset="0"/>
                        </a:rPr>
                        <a:t>src_handle_id, int dst_handle_id, int buf_cnt, int buf_size)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4">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int src_handle_id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Handle id of source component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int dst_handle_id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Handle id of destination component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int buf_cnt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Number of buffer that used for tunnel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int buf_size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Size of a buffer that used for tunnel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has not registered yet, or the </a:t>
                      </a:r>
                      <a:r>
                        <a:rPr lang="en-US" sz="1100" dirty="0" err="1">
                          <a:effectLst/>
                          <a:latin typeface="Arial" panose="020B0604020202020204" pitchFamily="34" charset="0"/>
                          <a:ea typeface="MS Gothic" panose="020B0609070205080204" pitchFamily="49" charset="-128"/>
                          <a:cs typeface="Times New Roman" panose="02020603050405020304" pitchFamily="18" charset="0"/>
                        </a:rPr>
                        <a:t>src</a:t>
                      </a:r>
                      <a:r>
                        <a:rPr lang="en-US" sz="1100" dirty="0">
                          <a:effectLst/>
                          <a:latin typeface="Arial" panose="020B0604020202020204" pitchFamily="34" charset="0"/>
                          <a:ea typeface="MS Gothic" panose="020B0609070205080204" pitchFamily="49" charset="-128"/>
                          <a:cs typeface="Times New Roman" panose="02020603050405020304" pitchFamily="18" charset="0"/>
                        </a:rPr>
                        <a:t>/</a:t>
                      </a:r>
                      <a:r>
                        <a:rPr lang="en-US" sz="1100" dirty="0" err="1">
                          <a:effectLst/>
                          <a:latin typeface="Arial" panose="020B0604020202020204" pitchFamily="34" charset="0"/>
                          <a:ea typeface="MS Gothic" panose="020B0609070205080204" pitchFamily="49" charset="-128"/>
                          <a:cs typeface="Times New Roman" panose="02020603050405020304" pitchFamily="18" charset="0"/>
                        </a:rPr>
                        <a:t>dst</a:t>
                      </a:r>
                      <a:r>
                        <a:rPr lang="en-US" sz="1100" dirty="0">
                          <a:effectLst/>
                          <a:latin typeface="Arial" panose="020B0604020202020204" pitchFamily="34" charset="0"/>
                          <a:ea typeface="MS Gothic" panose="020B0609070205080204" pitchFamily="49" charset="-128"/>
                          <a:cs typeface="Times New Roman" panose="02020603050405020304" pitchFamily="18" charset="0"/>
                        </a:rPr>
                        <a:t> handle id have not registered to ADSP base yet, or the tunnel request cannot complete from ADSP.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2" name="Rectangle 71"/>
          <p:cNvSpPr/>
          <p:nvPr/>
        </p:nvSpPr>
        <p:spPr>
          <a:xfrm>
            <a:off x="6838268" y="5466868"/>
            <a:ext cx="2197654"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73" name="Straight Arrow Connector 72"/>
          <p:cNvCxnSpPr>
            <a:stCxn id="72" idx="2"/>
            <a:endCxn id="37" idx="0"/>
          </p:cNvCxnSpPr>
          <p:nvPr/>
        </p:nvCxnSpPr>
        <p:spPr>
          <a:xfrm>
            <a:off x="7937095" y="5713472"/>
            <a:ext cx="0" cy="20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66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32</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a:t>xf_adsp_renderer_create</a:t>
            </a:r>
            <a:r>
              <a:rPr lang="en-US" dirty="0" smtClean="0"/>
              <a:t>()</a:t>
            </a:r>
          </a:p>
        </p:txBody>
      </p:sp>
      <p:graphicFrame>
        <p:nvGraphicFramePr>
          <p:cNvPr id="44" name="Table 43"/>
          <p:cNvGraphicFramePr>
            <a:graphicFrameLocks noGrp="1"/>
          </p:cNvGraphicFramePr>
          <p:nvPr>
            <p:extLst>
              <p:ext uri="{D42A27DB-BD31-4B8C-83A1-F6EECF244321}">
                <p14:modId xmlns:p14="http://schemas.microsoft.com/office/powerpoint/2010/main" val="1583867965"/>
              </p:ext>
            </p:extLst>
          </p:nvPr>
        </p:nvGraphicFramePr>
        <p:xfrm>
          <a:off x="585400" y="1511335"/>
          <a:ext cx="5640665" cy="3864822"/>
        </p:xfrm>
        <a:graphic>
          <a:graphicData uri="http://schemas.openxmlformats.org/drawingml/2006/table">
            <a:tbl>
              <a:tblPr firstRow="1" firstCol="1" bandRow="1">
                <a:tableStyleId>{5940675A-B579-460E-94D1-54222C63F5DA}</a:tableStyleId>
              </a:tblPr>
              <a:tblGrid>
                <a:gridCol w="816129"/>
                <a:gridCol w="1598127"/>
                <a:gridCol w="3226409"/>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kumimoji="1" lang="en-US" sz="1100" kern="1200" smtClean="0">
                          <a:solidFill>
                            <a:schemeClr val="tx1"/>
                          </a:solidFill>
                          <a:effectLst/>
                          <a:latin typeface="+mn-lt"/>
                          <a:ea typeface="+mn-ea"/>
                          <a:cs typeface="+mn-cs"/>
                        </a:rPr>
                        <a:t>This API initializes a Renderer instance, registers ADSP Renderer plugin. After Renderer has registered successful, the API registers a handler to ADSP base, and get a handle ID which represents for a new handler which has been registered completely. Finally, it initializes all parameters as default values with default values of ADSP Renderer plugin.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xf_adsp_renderer_create</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xf_adsp_renderer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**renderer,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xf_callback_func</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a:effectLst/>
                          <a:latin typeface="Arial" panose="020B0604020202020204" pitchFamily="34" charset="0"/>
                          <a:ea typeface="Calibri" panose="020F0502020204030204" pitchFamily="34" charset="0"/>
                          <a:cs typeface="Times New Roman" panose="02020603050405020304" pitchFamily="18" charset="0"/>
                        </a:rPr>
                        <a:t>cb</a:t>
                      </a:r>
                      <a:r>
                        <a:rPr lang="en-US" sz="1100" dirty="0">
                          <a:effectLst/>
                          <a:latin typeface="Arial" panose="020B0604020202020204" pitchFamily="34" charset="0"/>
                          <a:ea typeface="Calibri" panose="020F0502020204030204" pitchFamily="34" charset="0"/>
                          <a:cs typeface="Times New Roman" panose="02020603050405020304" pitchFamily="18" charset="0"/>
                        </a:rPr>
                        <a:t>, void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private_data</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xf_adsp_renderer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**renderer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The pointer to store the created Renderer instance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xf_callback_func</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a:effectLst/>
                          <a:latin typeface="Arial" panose="020B0604020202020204" pitchFamily="34" charset="0"/>
                          <a:ea typeface="Calibri" panose="020F0502020204030204" pitchFamily="34" charset="0"/>
                          <a:cs typeface="Times New Roman" panose="02020603050405020304" pitchFamily="18" charset="0"/>
                        </a:rPr>
                        <a:t>cb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the callback functions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void *private_data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a private data that used as a parameter in callback functions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kumimoji="1" lang="en-US" sz="1100" kern="1200" smtClean="0">
                          <a:solidFill>
                            <a:schemeClr val="tx1"/>
                          </a:solidFill>
                          <a:effectLst/>
                          <a:latin typeface="+mn-lt"/>
                          <a:ea typeface="+mn-ea"/>
                          <a:cs typeface="+mn-cs"/>
                        </a:rPr>
                        <a:t>ADSP base has not registered yet, or cannot register new handler to ADSP base, or cannot register Renderer plugin to ADSP, or cannot get default value from ADSP Renderer plugin.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-ENOMEM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Cannot allocate Renderer instance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21" name="Oval 20"/>
          <p:cNvSpPr/>
          <p:nvPr/>
        </p:nvSpPr>
        <p:spPr>
          <a:xfrm>
            <a:off x="8511378" y="987102"/>
            <a:ext cx="1149963" cy="321781"/>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9086358" y="1308883"/>
            <a:ext cx="2" cy="20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464152" y="2056592"/>
            <a:ext cx="3240360" cy="30328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Allocate data for Renderer component:</a:t>
            </a:r>
          </a:p>
          <a:p>
            <a:pPr algn="ctr"/>
            <a:r>
              <a:rPr lang="en-US" sz="900" dirty="0" err="1" smtClean="0"/>
              <a:t>rdr</a:t>
            </a:r>
            <a:r>
              <a:rPr lang="en-US" sz="900" dirty="0" smtClean="0"/>
              <a:t> = </a:t>
            </a:r>
            <a:r>
              <a:rPr lang="en-US" sz="900" dirty="0" err="1" smtClean="0"/>
              <a:t>kmalloc</a:t>
            </a:r>
            <a:r>
              <a:rPr lang="en-US" sz="900" dirty="0" smtClean="0"/>
              <a:t>(</a:t>
            </a:r>
            <a:r>
              <a:rPr lang="en-US" sz="900" dirty="0" err="1" smtClean="0"/>
              <a:t>sizeof</a:t>
            </a:r>
            <a:r>
              <a:rPr lang="en-US" sz="900" dirty="0" smtClean="0"/>
              <a:t>(</a:t>
            </a:r>
            <a:r>
              <a:rPr lang="en-US" sz="900" dirty="0" err="1" smtClean="0"/>
              <a:t>struct</a:t>
            </a:r>
            <a:r>
              <a:rPr lang="en-US" sz="900" dirty="0" smtClean="0"/>
              <a:t> </a:t>
            </a:r>
            <a:r>
              <a:rPr lang="en-US" sz="900" dirty="0" err="1" smtClean="0"/>
              <a:t>xf_adsp_renderer</a:t>
            </a:r>
            <a:r>
              <a:rPr lang="en-US" sz="900" dirty="0" smtClean="0"/>
              <a:t>), GFP_KERNEL)</a:t>
            </a:r>
            <a:endParaRPr lang="en-US" sz="900" dirty="0"/>
          </a:p>
        </p:txBody>
      </p:sp>
      <p:cxnSp>
        <p:nvCxnSpPr>
          <p:cNvPr id="29" name="Straight Arrow Connector 28"/>
          <p:cNvCxnSpPr>
            <a:stCxn id="27" idx="2"/>
            <a:endCxn id="28" idx="0"/>
          </p:cNvCxnSpPr>
          <p:nvPr/>
        </p:nvCxnSpPr>
        <p:spPr>
          <a:xfrm>
            <a:off x="9084332" y="2359876"/>
            <a:ext cx="0" cy="28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509352" y="5060651"/>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End job</a:t>
            </a:r>
            <a:endParaRPr lang="en-US" sz="900" dirty="0">
              <a:solidFill>
                <a:schemeClr val="dk1"/>
              </a:solidFill>
            </a:endParaRPr>
          </a:p>
        </p:txBody>
      </p:sp>
      <p:sp>
        <p:nvSpPr>
          <p:cNvPr id="61" name="Flowchart: Decision 60"/>
          <p:cNvSpPr/>
          <p:nvPr/>
        </p:nvSpPr>
        <p:spPr>
          <a:xfrm>
            <a:off x="7970555" y="1514980"/>
            <a:ext cx="2231606"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7" idx="0"/>
          </p:cNvCxnSpPr>
          <p:nvPr/>
        </p:nvCxnSpPr>
        <p:spPr>
          <a:xfrm flipH="1">
            <a:off x="9084332" y="1901166"/>
            <a:ext cx="2026" cy="155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391991" y="1539778"/>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10202161" y="1708073"/>
            <a:ext cx="18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202161" y="1477241"/>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9230375" y="1832741"/>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7462126" y="3239871"/>
            <a:ext cx="3240360" cy="3301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Register ADSP </a:t>
            </a:r>
            <a:r>
              <a:rPr lang="en-US" sz="900" smtClean="0"/>
              <a:t>Renderer plugin:</a:t>
            </a:r>
          </a:p>
          <a:p>
            <a:pPr algn="ctr"/>
            <a:r>
              <a:rPr lang="en-US" sz="900" smtClean="0"/>
              <a:t>xf_adsp_register(“renderer”, &amp;comp_id)</a:t>
            </a:r>
            <a:endParaRPr lang="en-US" sz="900" dirty="0"/>
          </a:p>
        </p:txBody>
      </p:sp>
      <p:cxnSp>
        <p:nvCxnSpPr>
          <p:cNvPr id="95" name="Straight Arrow Connector 94"/>
          <p:cNvCxnSpPr>
            <a:stCxn id="28" idx="2"/>
            <a:endCxn id="96" idx="0"/>
          </p:cNvCxnSpPr>
          <p:nvPr/>
        </p:nvCxnSpPr>
        <p:spPr>
          <a:xfrm flipH="1">
            <a:off x="9082306" y="2947475"/>
            <a:ext cx="2026" cy="292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68" idx="0"/>
          </p:cNvCxnSpPr>
          <p:nvPr/>
        </p:nvCxnSpPr>
        <p:spPr>
          <a:xfrm>
            <a:off x="9082306" y="3570057"/>
            <a:ext cx="0" cy="28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980293" y="2640157"/>
            <a:ext cx="2208078" cy="30731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rdr != NULL</a:t>
            </a:r>
            <a:endParaRPr lang="en-US" sz="900" dirty="0"/>
          </a:p>
        </p:txBody>
      </p:sp>
      <p:sp>
        <p:nvSpPr>
          <p:cNvPr id="31" name="Oval 30"/>
          <p:cNvSpPr/>
          <p:nvPr/>
        </p:nvSpPr>
        <p:spPr>
          <a:xfrm>
            <a:off x="10394265" y="2619534"/>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-ENOMEM</a:t>
            </a:r>
            <a:endParaRPr lang="en-US" sz="900" dirty="0">
              <a:solidFill>
                <a:schemeClr val="dk1"/>
              </a:solidFill>
            </a:endParaRPr>
          </a:p>
        </p:txBody>
      </p:sp>
      <p:cxnSp>
        <p:nvCxnSpPr>
          <p:cNvPr id="14" name="Straight Arrow Connector 13"/>
          <p:cNvCxnSpPr>
            <a:stCxn id="28" idx="3"/>
            <a:endCxn id="31" idx="2"/>
          </p:cNvCxnSpPr>
          <p:nvPr/>
        </p:nvCxnSpPr>
        <p:spPr>
          <a:xfrm flipV="1">
            <a:off x="10188371" y="2787829"/>
            <a:ext cx="205894" cy="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132472" y="2540100"/>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9228347" y="2912316"/>
            <a:ext cx="293443" cy="230832"/>
          </a:xfrm>
          <a:prstGeom prst="rect">
            <a:avLst/>
          </a:prstGeom>
          <a:noFill/>
        </p:spPr>
        <p:txBody>
          <a:bodyPr wrap="square" rtlCol="0">
            <a:spAutoFit/>
          </a:bodyPr>
          <a:lstStyle/>
          <a:p>
            <a:r>
              <a:rPr lang="en-US" sz="900" dirty="0"/>
              <a:t>T</a:t>
            </a:r>
          </a:p>
        </p:txBody>
      </p:sp>
      <p:cxnSp>
        <p:nvCxnSpPr>
          <p:cNvPr id="33" name="Straight Arrow Connector 32"/>
          <p:cNvCxnSpPr>
            <a:stCxn id="79" idx="2"/>
            <a:endCxn id="37" idx="0"/>
          </p:cNvCxnSpPr>
          <p:nvPr/>
        </p:nvCxnSpPr>
        <p:spPr>
          <a:xfrm>
            <a:off x="9082306" y="4769015"/>
            <a:ext cx="2028" cy="29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8862079" y="3855194"/>
            <a:ext cx="440453" cy="415314"/>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A</a:t>
            </a:r>
            <a:endParaRPr lang="en-US" sz="900" dirty="0">
              <a:solidFill>
                <a:schemeClr val="dk1"/>
              </a:solidFill>
            </a:endParaRPr>
          </a:p>
        </p:txBody>
      </p:sp>
      <p:sp>
        <p:nvSpPr>
          <p:cNvPr id="79" name="Rectangle 78"/>
          <p:cNvSpPr/>
          <p:nvPr/>
        </p:nvSpPr>
        <p:spPr>
          <a:xfrm>
            <a:off x="7462126" y="4438829"/>
            <a:ext cx="3240360" cy="3301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81" name="Straight Arrow Connector 80"/>
          <p:cNvCxnSpPr>
            <a:stCxn id="68" idx="4"/>
            <a:endCxn id="79" idx="0"/>
          </p:cNvCxnSpPr>
          <p:nvPr/>
        </p:nvCxnSpPr>
        <p:spPr>
          <a:xfrm>
            <a:off x="9082306" y="4270508"/>
            <a:ext cx="0" cy="16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857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33</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a:t>xf_adsp_renderer_create</a:t>
            </a:r>
            <a:r>
              <a:rPr lang="en-US" dirty="0" smtClean="0"/>
              <a:t>()</a:t>
            </a:r>
          </a:p>
        </p:txBody>
      </p:sp>
      <p:grpSp>
        <p:nvGrpSpPr>
          <p:cNvPr id="140" name="Group 139"/>
          <p:cNvGrpSpPr/>
          <p:nvPr/>
        </p:nvGrpSpPr>
        <p:grpSpPr>
          <a:xfrm>
            <a:off x="1673366" y="1391598"/>
            <a:ext cx="7229022" cy="4798139"/>
            <a:chOff x="1673366" y="1391598"/>
            <a:chExt cx="7229022" cy="4798139"/>
          </a:xfrm>
        </p:grpSpPr>
        <p:sp>
          <p:nvSpPr>
            <p:cNvPr id="21" name="Oval 20"/>
            <p:cNvSpPr/>
            <p:nvPr/>
          </p:nvSpPr>
          <p:spPr>
            <a:xfrm>
              <a:off x="6631192" y="1391598"/>
              <a:ext cx="440453" cy="415314"/>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A</a:t>
              </a:r>
              <a:endParaRPr lang="en-US" sz="900" dirty="0">
                <a:solidFill>
                  <a:schemeClr val="dk1"/>
                </a:solidFill>
              </a:endParaRPr>
            </a:p>
          </p:txBody>
        </p:sp>
        <p:cxnSp>
          <p:nvCxnSpPr>
            <p:cNvPr id="22" name="Straight Arrow Connector 21"/>
            <p:cNvCxnSpPr>
              <a:stCxn id="21" idx="4"/>
              <a:endCxn id="62" idx="0"/>
            </p:cNvCxnSpPr>
            <p:nvPr/>
          </p:nvCxnSpPr>
          <p:spPr>
            <a:xfrm>
              <a:off x="6851419" y="1806912"/>
              <a:ext cx="2026" cy="27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277103" y="5865862"/>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42" name="Straight Arrow Connector 41"/>
            <p:cNvCxnSpPr>
              <a:stCxn id="52" idx="2"/>
              <a:endCxn id="43" idx="0"/>
            </p:cNvCxnSpPr>
            <p:nvPr/>
          </p:nvCxnSpPr>
          <p:spPr>
            <a:xfrm>
              <a:off x="6850150" y="3875694"/>
              <a:ext cx="3909" cy="26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801782" y="2865361"/>
              <a:ext cx="4100606" cy="31293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Register handler for this component into </a:t>
              </a:r>
              <a:r>
                <a:rPr lang="en-US" sz="900" smtClean="0"/>
                <a:t>ADSP base:</a:t>
              </a:r>
            </a:p>
            <a:p>
              <a:pPr algn="ctr"/>
              <a:r>
                <a:rPr lang="en-US" sz="900" smtClean="0"/>
                <a:t>rdr-&gt;handle_id = xf_adsp_base_register_handle(private_data, cb, comp_id)</a:t>
              </a:r>
              <a:endParaRPr lang="en-US" sz="900" dirty="0"/>
            </a:p>
          </p:txBody>
        </p:sp>
        <p:cxnSp>
          <p:nvCxnSpPr>
            <p:cNvPr id="12" name="Straight Arrow Connector 11"/>
            <p:cNvCxnSpPr>
              <a:stCxn id="32" idx="2"/>
              <a:endCxn id="52" idx="0"/>
            </p:cNvCxnSpPr>
            <p:nvPr/>
          </p:nvCxnSpPr>
          <p:spPr>
            <a:xfrm flipH="1">
              <a:off x="6850150" y="3178291"/>
              <a:ext cx="1935" cy="23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754414" y="4145084"/>
              <a:ext cx="2199289" cy="36009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the default parameters </a:t>
              </a:r>
              <a:r>
                <a:rPr lang="en-US" sz="900" smtClean="0"/>
                <a:t>of plugin:</a:t>
              </a:r>
            </a:p>
            <a:p>
              <a:pPr algn="ctr"/>
              <a:r>
                <a:rPr lang="en-US" sz="900" smtClean="0"/>
                <a:t>err = xf_adsp_renderer_get_params</a:t>
              </a:r>
              <a:r>
                <a:rPr lang="en-US" sz="900" dirty="0" smtClean="0"/>
                <a:t>()</a:t>
              </a:r>
              <a:endParaRPr lang="en-US" sz="900" dirty="0"/>
            </a:p>
          </p:txBody>
        </p:sp>
        <p:cxnSp>
          <p:nvCxnSpPr>
            <p:cNvPr id="33" name="Straight Arrow Connector 32"/>
            <p:cNvCxnSpPr>
              <a:stCxn id="43" idx="2"/>
              <a:endCxn id="105" idx="0"/>
            </p:cNvCxnSpPr>
            <p:nvPr/>
          </p:nvCxnSpPr>
          <p:spPr>
            <a:xfrm flipH="1">
              <a:off x="6854058" y="4505174"/>
              <a:ext cx="1" cy="210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5746111" y="3416984"/>
              <a:ext cx="2208078" cy="45871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The returned handle id </a:t>
              </a:r>
              <a:r>
                <a:rPr lang="en-US" sz="900" dirty="0"/>
                <a:t>&gt;</a:t>
              </a:r>
              <a:r>
                <a:rPr lang="en-US" sz="900" dirty="0" smtClean="0"/>
                <a:t> 0?</a:t>
              </a:r>
              <a:endParaRPr lang="en-US" sz="900" dirty="0"/>
            </a:p>
          </p:txBody>
        </p:sp>
        <p:sp>
          <p:nvSpPr>
            <p:cNvPr id="60" name="Rectangle 59"/>
            <p:cNvSpPr/>
            <p:nvPr/>
          </p:nvSpPr>
          <p:spPr>
            <a:xfrm>
              <a:off x="1673366" y="2814330"/>
              <a:ext cx="1922742" cy="40107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Free Renderer </a:t>
              </a:r>
              <a:r>
                <a:rPr lang="en-US" sz="900" smtClean="0"/>
                <a:t>component’s data:</a:t>
              </a:r>
            </a:p>
            <a:p>
              <a:pPr algn="ctr"/>
              <a:r>
                <a:rPr lang="en-US" sz="900" smtClean="0"/>
                <a:t>kfree(rdr)</a:t>
              </a:r>
              <a:endParaRPr lang="en-US" sz="900" dirty="0"/>
            </a:p>
          </p:txBody>
        </p:sp>
        <p:sp>
          <p:nvSpPr>
            <p:cNvPr id="62" name="Flowchart: Decision 61"/>
            <p:cNvSpPr/>
            <p:nvPr/>
          </p:nvSpPr>
          <p:spPr>
            <a:xfrm>
              <a:off x="5749406" y="2084383"/>
              <a:ext cx="2208078" cy="45871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57" name="Straight Arrow Connector 56"/>
            <p:cNvCxnSpPr>
              <a:stCxn id="62" idx="2"/>
              <a:endCxn id="32" idx="0"/>
            </p:cNvCxnSpPr>
            <p:nvPr/>
          </p:nvCxnSpPr>
          <p:spPr>
            <a:xfrm flipH="1">
              <a:off x="6852085" y="2543093"/>
              <a:ext cx="1360" cy="32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915986" y="2583497"/>
              <a:ext cx="293443" cy="230832"/>
            </a:xfrm>
            <a:prstGeom prst="rect">
              <a:avLst/>
            </a:prstGeom>
            <a:noFill/>
          </p:spPr>
          <p:txBody>
            <a:bodyPr wrap="square" rtlCol="0">
              <a:spAutoFit/>
            </a:bodyPr>
            <a:lstStyle/>
            <a:p>
              <a:r>
                <a:rPr lang="en-US" sz="900" dirty="0"/>
                <a:t>T</a:t>
              </a:r>
            </a:p>
          </p:txBody>
        </p:sp>
        <p:sp>
          <p:nvSpPr>
            <p:cNvPr id="73" name="TextBox 72"/>
            <p:cNvSpPr txBox="1"/>
            <p:nvPr/>
          </p:nvSpPr>
          <p:spPr>
            <a:xfrm>
              <a:off x="6908424" y="3837709"/>
              <a:ext cx="293443" cy="230832"/>
            </a:xfrm>
            <a:prstGeom prst="rect">
              <a:avLst/>
            </a:prstGeom>
            <a:noFill/>
          </p:spPr>
          <p:txBody>
            <a:bodyPr wrap="square" rtlCol="0">
              <a:spAutoFit/>
            </a:bodyPr>
            <a:lstStyle/>
            <a:p>
              <a:r>
                <a:rPr lang="en-US" sz="900" dirty="0"/>
                <a:t>T</a:t>
              </a:r>
            </a:p>
          </p:txBody>
        </p:sp>
        <p:sp>
          <p:nvSpPr>
            <p:cNvPr id="74" name="TextBox 73"/>
            <p:cNvSpPr txBox="1"/>
            <p:nvPr/>
          </p:nvSpPr>
          <p:spPr>
            <a:xfrm>
              <a:off x="5583970" y="2074426"/>
              <a:ext cx="254151" cy="230832"/>
            </a:xfrm>
            <a:prstGeom prst="rect">
              <a:avLst/>
            </a:prstGeom>
            <a:noFill/>
          </p:spPr>
          <p:txBody>
            <a:bodyPr wrap="square" rtlCol="0">
              <a:spAutoFit/>
            </a:bodyPr>
            <a:lstStyle/>
            <a:p>
              <a:r>
                <a:rPr lang="en-US" sz="900" dirty="0"/>
                <a:t>F</a:t>
              </a:r>
            </a:p>
          </p:txBody>
        </p:sp>
        <p:sp>
          <p:nvSpPr>
            <p:cNvPr id="75" name="TextBox 74"/>
            <p:cNvSpPr txBox="1"/>
            <p:nvPr/>
          </p:nvSpPr>
          <p:spPr>
            <a:xfrm>
              <a:off x="5540357" y="3446676"/>
              <a:ext cx="254151" cy="230832"/>
            </a:xfrm>
            <a:prstGeom prst="rect">
              <a:avLst/>
            </a:prstGeom>
            <a:noFill/>
          </p:spPr>
          <p:txBody>
            <a:bodyPr wrap="square" rtlCol="0">
              <a:spAutoFit/>
            </a:bodyPr>
            <a:lstStyle/>
            <a:p>
              <a:r>
                <a:rPr lang="en-US" sz="900" dirty="0"/>
                <a:t>F</a:t>
              </a:r>
            </a:p>
          </p:txBody>
        </p:sp>
        <p:sp>
          <p:nvSpPr>
            <p:cNvPr id="76" name="Rectangle 75"/>
            <p:cNvSpPr/>
            <p:nvPr/>
          </p:nvSpPr>
          <p:spPr>
            <a:xfrm>
              <a:off x="1673366" y="3454969"/>
              <a:ext cx="1922742" cy="38274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Unregister ADSP Renderer plugin </a:t>
              </a:r>
              <a:r>
                <a:rPr lang="en-US" sz="900" dirty="0"/>
                <a:t>by calling </a:t>
              </a:r>
              <a:r>
                <a:rPr lang="en-US" sz="900" dirty="0" smtClean="0"/>
                <a:t>xf_adsp_unregister()</a:t>
              </a:r>
              <a:endParaRPr lang="en-US" sz="900" dirty="0"/>
            </a:p>
          </p:txBody>
        </p:sp>
        <p:cxnSp>
          <p:nvCxnSpPr>
            <p:cNvPr id="69" name="Straight Arrow Connector 68"/>
            <p:cNvCxnSpPr>
              <a:stCxn id="76" idx="0"/>
              <a:endCxn id="60" idx="2"/>
            </p:cNvCxnSpPr>
            <p:nvPr/>
          </p:nvCxnSpPr>
          <p:spPr>
            <a:xfrm flipV="1">
              <a:off x="2634737" y="3215406"/>
              <a:ext cx="0" cy="239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05" idx="1"/>
              <a:endCxn id="76" idx="2"/>
            </p:cNvCxnSpPr>
            <p:nvPr/>
          </p:nvCxnSpPr>
          <p:spPr>
            <a:xfrm rot="10800000">
              <a:off x="2634737" y="3837710"/>
              <a:ext cx="3119676" cy="10706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2" idx="1"/>
              <a:endCxn id="60" idx="0"/>
            </p:cNvCxnSpPr>
            <p:nvPr/>
          </p:nvCxnSpPr>
          <p:spPr>
            <a:xfrm rot="10800000" flipV="1">
              <a:off x="2634738" y="2313738"/>
              <a:ext cx="3114669" cy="500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0" idx="1"/>
            </p:cNvCxnSpPr>
            <p:nvPr/>
          </p:nvCxnSpPr>
          <p:spPr>
            <a:xfrm rot="10800000" flipH="1" flipV="1">
              <a:off x="1673366" y="3014868"/>
              <a:ext cx="5176784" cy="2694022"/>
            </a:xfrm>
            <a:prstGeom prst="bentConnector3">
              <a:avLst>
                <a:gd name="adj1" fmla="val -4416"/>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958126" y="3505311"/>
              <a:ext cx="1058646" cy="27925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77" name="Straight Arrow Connector 76"/>
            <p:cNvCxnSpPr>
              <a:stCxn id="52" idx="1"/>
              <a:endCxn id="70" idx="3"/>
            </p:cNvCxnSpPr>
            <p:nvPr/>
          </p:nvCxnSpPr>
          <p:spPr>
            <a:xfrm flipH="1" flipV="1">
              <a:off x="5016772" y="3644939"/>
              <a:ext cx="729339" cy="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0" idx="1"/>
              <a:endCxn id="76" idx="3"/>
            </p:cNvCxnSpPr>
            <p:nvPr/>
          </p:nvCxnSpPr>
          <p:spPr>
            <a:xfrm flipH="1">
              <a:off x="3596108" y="3644939"/>
              <a:ext cx="362018" cy="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Flowchart: Decision 104"/>
            <p:cNvSpPr/>
            <p:nvPr/>
          </p:nvSpPr>
          <p:spPr>
            <a:xfrm>
              <a:off x="5754413" y="4715591"/>
              <a:ext cx="2199289" cy="38554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cxnSp>
          <p:nvCxnSpPr>
            <p:cNvPr id="111" name="Straight Arrow Connector 110"/>
            <p:cNvCxnSpPr>
              <a:stCxn id="105" idx="2"/>
              <a:endCxn id="129" idx="0"/>
            </p:cNvCxnSpPr>
            <p:nvPr/>
          </p:nvCxnSpPr>
          <p:spPr>
            <a:xfrm>
              <a:off x="6854058" y="5101137"/>
              <a:ext cx="0"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6904778" y="5133798"/>
              <a:ext cx="254151" cy="230832"/>
            </a:xfrm>
            <a:prstGeom prst="rect">
              <a:avLst/>
            </a:prstGeom>
            <a:noFill/>
          </p:spPr>
          <p:txBody>
            <a:bodyPr wrap="square" rtlCol="0">
              <a:spAutoFit/>
            </a:bodyPr>
            <a:lstStyle/>
            <a:p>
              <a:r>
                <a:rPr lang="en-US" sz="900" dirty="0"/>
                <a:t>F</a:t>
              </a:r>
            </a:p>
          </p:txBody>
        </p:sp>
        <p:sp>
          <p:nvSpPr>
            <p:cNvPr id="124" name="TextBox 123"/>
            <p:cNvSpPr txBox="1"/>
            <p:nvPr/>
          </p:nvSpPr>
          <p:spPr>
            <a:xfrm>
              <a:off x="5437248" y="4658504"/>
              <a:ext cx="293443" cy="230832"/>
            </a:xfrm>
            <a:prstGeom prst="rect">
              <a:avLst/>
            </a:prstGeom>
            <a:noFill/>
          </p:spPr>
          <p:txBody>
            <a:bodyPr wrap="square" rtlCol="0">
              <a:spAutoFit/>
            </a:bodyPr>
            <a:lstStyle/>
            <a:p>
              <a:r>
                <a:rPr lang="en-US" sz="900" dirty="0"/>
                <a:t>T</a:t>
              </a:r>
            </a:p>
          </p:txBody>
        </p:sp>
        <p:sp>
          <p:nvSpPr>
            <p:cNvPr id="129" name="Rectangle 128"/>
            <p:cNvSpPr/>
            <p:nvPr/>
          </p:nvSpPr>
          <p:spPr>
            <a:xfrm>
              <a:off x="5754413" y="5350519"/>
              <a:ext cx="2199289" cy="24043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*renderer = rdr</a:t>
              </a:r>
              <a:endParaRPr lang="en-US" sz="900" dirty="0"/>
            </a:p>
          </p:txBody>
        </p:sp>
        <p:cxnSp>
          <p:nvCxnSpPr>
            <p:cNvPr id="131" name="Straight Arrow Connector 130"/>
            <p:cNvCxnSpPr>
              <a:stCxn id="129" idx="2"/>
              <a:endCxn id="37" idx="0"/>
            </p:cNvCxnSpPr>
            <p:nvPr/>
          </p:nvCxnSpPr>
          <p:spPr>
            <a:xfrm flipH="1">
              <a:off x="6852085" y="5590958"/>
              <a:ext cx="1973" cy="27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45296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34</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a:t>xf_adsp_renderer_destroy</a:t>
            </a:r>
            <a:r>
              <a:rPr lang="en-US" dirty="0" smtClean="0"/>
              <a:t>()</a:t>
            </a:r>
          </a:p>
        </p:txBody>
      </p:sp>
      <p:sp>
        <p:nvSpPr>
          <p:cNvPr id="25" name="Oval 24"/>
          <p:cNvSpPr/>
          <p:nvPr/>
        </p:nvSpPr>
        <p:spPr>
          <a:xfrm>
            <a:off x="7337902" y="1700808"/>
            <a:ext cx="1149963" cy="26404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6" name="Straight Arrow Connector 25"/>
          <p:cNvCxnSpPr>
            <a:stCxn id="25" idx="4"/>
            <a:endCxn id="31" idx="0"/>
          </p:cNvCxnSpPr>
          <p:nvPr/>
        </p:nvCxnSpPr>
        <p:spPr>
          <a:xfrm flipH="1">
            <a:off x="7912882" y="1964855"/>
            <a:ext cx="2" cy="23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70042" y="3024230"/>
            <a:ext cx="2485682" cy="5487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component’s hande_id </a:t>
            </a:r>
            <a:r>
              <a:rPr lang="en-US" sz="900" dirty="0"/>
              <a:t>by calling </a:t>
            </a:r>
            <a:r>
              <a:rPr lang="en-US" sz="900" dirty="0" smtClean="0"/>
              <a:t>xf_adsp_base_get_handle()</a:t>
            </a:r>
            <a:endParaRPr lang="en-US" sz="900" dirty="0"/>
          </a:p>
        </p:txBody>
      </p:sp>
      <p:cxnSp>
        <p:nvCxnSpPr>
          <p:cNvPr id="28" name="Straight Arrow Connector 27"/>
          <p:cNvCxnSpPr>
            <a:stCxn id="27" idx="2"/>
            <a:endCxn id="46" idx="0"/>
          </p:cNvCxnSpPr>
          <p:nvPr/>
        </p:nvCxnSpPr>
        <p:spPr>
          <a:xfrm>
            <a:off x="7912883" y="3573016"/>
            <a:ext cx="1161" cy="175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Decision 30"/>
          <p:cNvSpPr/>
          <p:nvPr/>
        </p:nvSpPr>
        <p:spPr>
          <a:xfrm>
            <a:off x="6670040" y="2195167"/>
            <a:ext cx="2485684" cy="657769"/>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a:t>
            </a:r>
            <a:r>
              <a:rPr lang="en-US" sz="900" dirty="0" smtClean="0"/>
              <a:t>instance and Renderer’s data?</a:t>
            </a:r>
            <a:endParaRPr lang="en-US" sz="900" dirty="0"/>
          </a:p>
        </p:txBody>
      </p:sp>
      <p:cxnSp>
        <p:nvCxnSpPr>
          <p:cNvPr id="32" name="Straight Arrow Connector 31"/>
          <p:cNvCxnSpPr>
            <a:stCxn id="31" idx="2"/>
            <a:endCxn id="27" idx="0"/>
          </p:cNvCxnSpPr>
          <p:nvPr/>
        </p:nvCxnSpPr>
        <p:spPr>
          <a:xfrm>
            <a:off x="7912882" y="2852936"/>
            <a:ext cx="1" cy="171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480376" y="2355756"/>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35" name="Straight Arrow Connector 34"/>
          <p:cNvCxnSpPr>
            <a:stCxn id="31" idx="3"/>
            <a:endCxn id="34" idx="2"/>
          </p:cNvCxnSpPr>
          <p:nvPr/>
        </p:nvCxnSpPr>
        <p:spPr>
          <a:xfrm flipV="1">
            <a:off x="9155724" y="2524051"/>
            <a:ext cx="324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20538" y="2342252"/>
            <a:ext cx="254151" cy="230832"/>
          </a:xfrm>
          <a:prstGeom prst="rect">
            <a:avLst/>
          </a:prstGeom>
          <a:noFill/>
        </p:spPr>
        <p:txBody>
          <a:bodyPr wrap="square" rtlCol="0">
            <a:spAutoFit/>
          </a:bodyPr>
          <a:lstStyle/>
          <a:p>
            <a:r>
              <a:rPr lang="en-US" sz="900" dirty="0"/>
              <a:t>F</a:t>
            </a:r>
          </a:p>
        </p:txBody>
      </p:sp>
      <p:sp>
        <p:nvSpPr>
          <p:cNvPr id="41" name="TextBox 40"/>
          <p:cNvSpPr txBox="1"/>
          <p:nvPr/>
        </p:nvSpPr>
        <p:spPr>
          <a:xfrm>
            <a:off x="7998209" y="2780928"/>
            <a:ext cx="293443" cy="230832"/>
          </a:xfrm>
          <a:prstGeom prst="rect">
            <a:avLst/>
          </a:prstGeom>
          <a:noFill/>
        </p:spPr>
        <p:txBody>
          <a:bodyPr wrap="square" rtlCol="0">
            <a:spAutoFit/>
          </a:bodyPr>
          <a:lstStyle/>
          <a:p>
            <a:r>
              <a:rPr lang="en-US" sz="900" dirty="0"/>
              <a:t>T</a:t>
            </a:r>
          </a:p>
        </p:txBody>
      </p:sp>
      <p:sp>
        <p:nvSpPr>
          <p:cNvPr id="43" name="Rectangle 42"/>
          <p:cNvSpPr/>
          <p:nvPr/>
        </p:nvSpPr>
        <p:spPr>
          <a:xfrm>
            <a:off x="6670042" y="4318247"/>
            <a:ext cx="2485682" cy="33488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Unregister ADSP Renderer plugin by calling xf_adsp_unregister()</a:t>
            </a:r>
          </a:p>
        </p:txBody>
      </p:sp>
      <p:cxnSp>
        <p:nvCxnSpPr>
          <p:cNvPr id="44" name="Straight Arrow Connector 43"/>
          <p:cNvCxnSpPr>
            <a:stCxn id="46" idx="2"/>
            <a:endCxn id="43" idx="0"/>
          </p:cNvCxnSpPr>
          <p:nvPr/>
        </p:nvCxnSpPr>
        <p:spPr>
          <a:xfrm flipH="1">
            <a:off x="7912883" y="4093198"/>
            <a:ext cx="1161" cy="225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p:cNvSpPr/>
          <p:nvPr/>
        </p:nvSpPr>
        <p:spPr>
          <a:xfrm>
            <a:off x="6665990" y="3748086"/>
            <a:ext cx="2496108"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50" name="TextBox 49"/>
          <p:cNvSpPr txBox="1"/>
          <p:nvPr/>
        </p:nvSpPr>
        <p:spPr>
          <a:xfrm>
            <a:off x="9120538" y="3712765"/>
            <a:ext cx="254151" cy="230832"/>
          </a:xfrm>
          <a:prstGeom prst="rect">
            <a:avLst/>
          </a:prstGeom>
          <a:noFill/>
        </p:spPr>
        <p:txBody>
          <a:bodyPr wrap="square" rtlCol="0">
            <a:spAutoFit/>
          </a:bodyPr>
          <a:lstStyle/>
          <a:p>
            <a:r>
              <a:rPr lang="en-US" sz="900" dirty="0"/>
              <a:t>F</a:t>
            </a:r>
          </a:p>
        </p:txBody>
      </p:sp>
      <p:sp>
        <p:nvSpPr>
          <p:cNvPr id="51" name="TextBox 50"/>
          <p:cNvSpPr txBox="1"/>
          <p:nvPr/>
        </p:nvSpPr>
        <p:spPr>
          <a:xfrm>
            <a:off x="7958909" y="4062264"/>
            <a:ext cx="293443" cy="230832"/>
          </a:xfrm>
          <a:prstGeom prst="rect">
            <a:avLst/>
          </a:prstGeom>
          <a:noFill/>
        </p:spPr>
        <p:txBody>
          <a:bodyPr wrap="square" rtlCol="0">
            <a:spAutoFit/>
          </a:bodyPr>
          <a:lstStyle/>
          <a:p>
            <a:r>
              <a:rPr lang="en-US" sz="900" dirty="0"/>
              <a:t>T</a:t>
            </a:r>
          </a:p>
        </p:txBody>
      </p:sp>
      <p:graphicFrame>
        <p:nvGraphicFramePr>
          <p:cNvPr id="29" name="Table 28"/>
          <p:cNvGraphicFramePr>
            <a:graphicFrameLocks noGrp="1"/>
          </p:cNvGraphicFramePr>
          <p:nvPr>
            <p:extLst>
              <p:ext uri="{D42A27DB-BD31-4B8C-83A1-F6EECF244321}">
                <p14:modId xmlns:p14="http://schemas.microsoft.com/office/powerpoint/2010/main" val="3605334508"/>
              </p:ext>
            </p:extLst>
          </p:nvPr>
        </p:nvGraphicFramePr>
        <p:xfrm>
          <a:off x="585400" y="1511335"/>
          <a:ext cx="5640665" cy="1712171"/>
        </p:xfrm>
        <a:graphic>
          <a:graphicData uri="http://schemas.openxmlformats.org/drawingml/2006/table">
            <a:tbl>
              <a:tblPr firstRow="1" firstCol="1" bandRow="1">
                <a:tableStyleId>{5940675A-B579-460E-94D1-54222C63F5DA}</a:tableStyleId>
              </a:tblPr>
              <a:tblGrid>
                <a:gridCol w="816129"/>
                <a:gridCol w="1454111"/>
                <a:gridCol w="3370425"/>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unregisters ADSP Renderer plugin, frees registered handler and instance.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xf_adsp_renderer_destroy</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xf_adsp_renderer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*renderer)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struct</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xf_adsp_renderer</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*renderer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Renderer instance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has not registered yet, or Renderer instance is invalid.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3" name="Oval 32"/>
          <p:cNvSpPr/>
          <p:nvPr/>
        </p:nvSpPr>
        <p:spPr>
          <a:xfrm>
            <a:off x="7337902" y="5843067"/>
            <a:ext cx="1149963" cy="25966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36" name="Straight Arrow Connector 35"/>
          <p:cNvCxnSpPr>
            <a:endCxn id="42" idx="0"/>
          </p:cNvCxnSpPr>
          <p:nvPr/>
        </p:nvCxnSpPr>
        <p:spPr>
          <a:xfrm flipH="1">
            <a:off x="7908833" y="4653136"/>
            <a:ext cx="4050" cy="184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665990" y="5370021"/>
            <a:ext cx="2485686" cy="23525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Free Renderer component’s </a:t>
            </a:r>
            <a:r>
              <a:rPr lang="en-US" sz="900" dirty="0"/>
              <a:t>data</a:t>
            </a:r>
          </a:p>
        </p:txBody>
      </p:sp>
      <p:cxnSp>
        <p:nvCxnSpPr>
          <p:cNvPr id="38" name="Straight Arrow Connector 37"/>
          <p:cNvCxnSpPr>
            <a:stCxn id="37" idx="2"/>
            <a:endCxn id="33" idx="0"/>
          </p:cNvCxnSpPr>
          <p:nvPr/>
        </p:nvCxnSpPr>
        <p:spPr>
          <a:xfrm>
            <a:off x="7908833" y="5605279"/>
            <a:ext cx="4051" cy="23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37" idx="3"/>
          </p:cNvCxnSpPr>
          <p:nvPr/>
        </p:nvCxnSpPr>
        <p:spPr>
          <a:xfrm flipH="1">
            <a:off x="9151676" y="3920642"/>
            <a:ext cx="10422" cy="1567008"/>
          </a:xfrm>
          <a:prstGeom prst="bentConnector3">
            <a:avLst>
              <a:gd name="adj1" fmla="val -219343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65990" y="4837480"/>
            <a:ext cx="2485686" cy="34278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Free handle data </a:t>
            </a:r>
            <a:r>
              <a:rPr lang="en-US" sz="900" smtClean="0"/>
              <a:t>by xf_adsp_base_free_handle()</a:t>
            </a:r>
            <a:endParaRPr lang="en-US" sz="900" dirty="0"/>
          </a:p>
        </p:txBody>
      </p:sp>
      <p:cxnSp>
        <p:nvCxnSpPr>
          <p:cNvPr id="47" name="Straight Arrow Connector 46"/>
          <p:cNvCxnSpPr>
            <a:stCxn id="42" idx="2"/>
            <a:endCxn id="37" idx="0"/>
          </p:cNvCxnSpPr>
          <p:nvPr/>
        </p:nvCxnSpPr>
        <p:spPr>
          <a:xfrm>
            <a:off x="7908833" y="5180265"/>
            <a:ext cx="0" cy="18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951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35</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a:t>xf_adsp_renderer_set_params</a:t>
            </a:r>
            <a:r>
              <a:rPr lang="en-US" dirty="0" smtClean="0"/>
              <a:t>()</a:t>
            </a:r>
          </a:p>
        </p:txBody>
      </p:sp>
      <p:sp>
        <p:nvSpPr>
          <p:cNvPr id="21" name="Oval 20"/>
          <p:cNvSpPr/>
          <p:nvPr/>
        </p:nvSpPr>
        <p:spPr>
          <a:xfrm>
            <a:off x="8135147" y="361588"/>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8710124" y="705410"/>
            <a:ext cx="5" cy="124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00900" y="1469020"/>
            <a:ext cx="3818449" cy="32398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a:off x="8710125" y="1793009"/>
            <a:ext cx="2" cy="17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141718" y="5847174"/>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6800899" y="830292"/>
            <a:ext cx="3818449" cy="42906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a:t>base </a:t>
            </a:r>
            <a:r>
              <a:rPr lang="en-US" sz="900" smtClean="0"/>
              <a:t>instance or valid Renderer instance?</a:t>
            </a:r>
            <a:endParaRPr lang="en-US" sz="900" dirty="0"/>
          </a:p>
        </p:txBody>
      </p:sp>
      <p:cxnSp>
        <p:nvCxnSpPr>
          <p:cNvPr id="17" name="Straight Arrow Connector 16"/>
          <p:cNvCxnSpPr>
            <a:stCxn id="61" idx="2"/>
            <a:endCxn id="27" idx="0"/>
          </p:cNvCxnSpPr>
          <p:nvPr/>
        </p:nvCxnSpPr>
        <p:spPr>
          <a:xfrm>
            <a:off x="8710124" y="1259352"/>
            <a:ext cx="1" cy="20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849735" y="87453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flipV="1">
            <a:off x="10619348" y="1042826"/>
            <a:ext cx="230387" cy="1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570965" y="789688"/>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776483" y="1249892"/>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00901" y="2571704"/>
            <a:ext cx="3818451" cy="2382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parameter information</a:t>
            </a:r>
            <a:endParaRPr lang="en-US" sz="900" dirty="0"/>
          </a:p>
        </p:txBody>
      </p:sp>
      <p:cxnSp>
        <p:nvCxnSpPr>
          <p:cNvPr id="95" name="Straight Arrow Connector 94"/>
          <p:cNvCxnSpPr>
            <a:stCxn id="28" idx="2"/>
            <a:endCxn id="96" idx="0"/>
          </p:cNvCxnSpPr>
          <p:nvPr/>
        </p:nvCxnSpPr>
        <p:spPr>
          <a:xfrm>
            <a:off x="8710127" y="2355009"/>
            <a:ext cx="0" cy="21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a:off x="8710127" y="2809990"/>
            <a:ext cx="6575" cy="136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824192" y="1968823"/>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9911256" y="199362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9596062" y="2161916"/>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626583" y="1948715"/>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8776483" y="2342446"/>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814050" y="3401585"/>
            <a:ext cx="3805301" cy="31138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XF_SET_PARAM and the given buffer information</a:t>
            </a:r>
            <a:endParaRPr lang="en-US" sz="900" dirty="0"/>
          </a:p>
        </p:txBody>
      </p:sp>
      <p:cxnSp>
        <p:nvCxnSpPr>
          <p:cNvPr id="42" name="Straight Arrow Connector 41"/>
          <p:cNvCxnSpPr>
            <a:stCxn id="47" idx="2"/>
            <a:endCxn id="43" idx="0"/>
          </p:cNvCxnSpPr>
          <p:nvPr/>
        </p:nvCxnSpPr>
        <p:spPr>
          <a:xfrm flipH="1">
            <a:off x="8715689" y="3712973"/>
            <a:ext cx="1012" cy="14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14051" y="2946901"/>
            <a:ext cx="3805301" cy="32024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all the sub-command index and the corresponding value in its params structure to the buffer</a:t>
            </a:r>
            <a:endParaRPr lang="en-US" sz="900" dirty="0"/>
          </a:p>
        </p:txBody>
      </p:sp>
      <p:cxnSp>
        <p:nvCxnSpPr>
          <p:cNvPr id="12" name="Straight Arrow Connector 11"/>
          <p:cNvCxnSpPr>
            <a:stCxn id="32" idx="2"/>
            <a:endCxn id="47" idx="0"/>
          </p:cNvCxnSpPr>
          <p:nvPr/>
        </p:nvCxnSpPr>
        <p:spPr>
          <a:xfrm flipH="1">
            <a:off x="8716701" y="3267146"/>
            <a:ext cx="1" cy="13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2027" y="3858741"/>
            <a:ext cx="3807324" cy="33019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a:t>
            </a:r>
            <a:r>
              <a:rPr lang="en-US" sz="900"/>
              <a:t>the </a:t>
            </a:r>
            <a:r>
              <a:rPr lang="en-US" sz="900" smtClean="0"/>
              <a:t>result:</a:t>
            </a:r>
          </a:p>
          <a:p>
            <a:pPr algn="ctr"/>
            <a:r>
              <a:rPr lang="en-US" sz="900" smtClean="0"/>
              <a:t>err = xf_send_and_receive</a:t>
            </a:r>
            <a:r>
              <a:rPr lang="en-US" sz="900" dirty="0"/>
              <a:t>()</a:t>
            </a:r>
          </a:p>
        </p:txBody>
      </p:sp>
      <p:cxnSp>
        <p:nvCxnSpPr>
          <p:cNvPr id="33" name="Straight Arrow Connector 32"/>
          <p:cNvCxnSpPr>
            <a:stCxn id="43" idx="2"/>
            <a:endCxn id="51" idx="0"/>
          </p:cNvCxnSpPr>
          <p:nvPr/>
        </p:nvCxnSpPr>
        <p:spPr>
          <a:xfrm flipH="1">
            <a:off x="8714095" y="4188939"/>
            <a:ext cx="1594" cy="14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808839" y="4334707"/>
            <a:ext cx="3810511"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41" idx="0"/>
          </p:cNvCxnSpPr>
          <p:nvPr/>
        </p:nvCxnSpPr>
        <p:spPr>
          <a:xfrm>
            <a:off x="8714095" y="4549782"/>
            <a:ext cx="2605" cy="21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2964755597"/>
              </p:ext>
            </p:extLst>
          </p:nvPr>
        </p:nvGraphicFramePr>
        <p:xfrm>
          <a:off x="585400" y="1511335"/>
          <a:ext cx="5640665" cy="2070946"/>
        </p:xfrm>
        <a:graphic>
          <a:graphicData uri="http://schemas.openxmlformats.org/drawingml/2006/table">
            <a:tbl>
              <a:tblPr firstRow="1" firstCol="1" bandRow="1">
                <a:tableStyleId>{5940675A-B579-460E-94D1-54222C63F5DA}</a:tableStyleId>
              </a:tblPr>
              <a:tblGrid>
                <a:gridCol w="816129"/>
                <a:gridCol w="2102183"/>
                <a:gridCol w="2722353"/>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sets all parameters for ADSP Renderer plugin based on the values in params structure of Renderer instance.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xf_adsp_renderer_set_params</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xf_adsp_capture</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*renderer)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struct</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xf_adsp_renderer</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*renderer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Renderer instance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1" lang="en-US" sz="1100" kern="1200" smtClean="0">
                          <a:solidFill>
                            <a:schemeClr val="tx1"/>
                          </a:solidFill>
                          <a:effectLst/>
                          <a:latin typeface="+mn-lt"/>
                          <a:ea typeface="+mn-ea"/>
                          <a:cs typeface="+mn-cs"/>
                        </a:rPr>
                        <a:t>ADSP base has not registered yet, or Renderer instance is invalid, or Renderer instance has not register to ADSP base yet, or the setting command make a fatal error from ADSP Renderer plugin.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1" name="Flowchart: Decision 40"/>
          <p:cNvSpPr/>
          <p:nvPr/>
        </p:nvSpPr>
        <p:spPr>
          <a:xfrm>
            <a:off x="7830765" y="4761725"/>
            <a:ext cx="1771870" cy="32346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sp>
        <p:nvSpPr>
          <p:cNvPr id="117" name="Rectangle 116"/>
          <p:cNvSpPr/>
          <p:nvPr/>
        </p:nvSpPr>
        <p:spPr>
          <a:xfrm>
            <a:off x="9817004" y="5041425"/>
            <a:ext cx="1008112"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118" name="Elbow Connector 117"/>
          <p:cNvCxnSpPr>
            <a:stCxn id="41" idx="3"/>
            <a:endCxn id="117" idx="0"/>
          </p:cNvCxnSpPr>
          <p:nvPr/>
        </p:nvCxnSpPr>
        <p:spPr>
          <a:xfrm>
            <a:off x="9602635" y="4923455"/>
            <a:ext cx="718425" cy="1179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8212643" y="5480739"/>
            <a:ext cx="1008112"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124" name="Straight Arrow Connector 123"/>
          <p:cNvCxnSpPr>
            <a:stCxn id="41" idx="2"/>
            <a:endCxn id="123" idx="0"/>
          </p:cNvCxnSpPr>
          <p:nvPr/>
        </p:nvCxnSpPr>
        <p:spPr>
          <a:xfrm flipH="1">
            <a:off x="8716699" y="5085185"/>
            <a:ext cx="1" cy="39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17" idx="2"/>
          </p:cNvCxnSpPr>
          <p:nvPr/>
        </p:nvCxnSpPr>
        <p:spPr>
          <a:xfrm rot="5400000">
            <a:off x="9467593" y="4505607"/>
            <a:ext cx="102575" cy="1604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462548" y="5087953"/>
            <a:ext cx="254151" cy="230832"/>
          </a:xfrm>
          <a:prstGeom prst="rect">
            <a:avLst/>
          </a:prstGeom>
          <a:noFill/>
        </p:spPr>
        <p:txBody>
          <a:bodyPr wrap="square" rtlCol="0">
            <a:spAutoFit/>
          </a:bodyPr>
          <a:lstStyle/>
          <a:p>
            <a:r>
              <a:rPr lang="en-US" sz="900" dirty="0"/>
              <a:t>F</a:t>
            </a:r>
          </a:p>
        </p:txBody>
      </p:sp>
      <p:sp>
        <p:nvSpPr>
          <p:cNvPr id="133" name="TextBox 132"/>
          <p:cNvSpPr txBox="1"/>
          <p:nvPr/>
        </p:nvSpPr>
        <p:spPr>
          <a:xfrm>
            <a:off x="9668404" y="4710934"/>
            <a:ext cx="293443" cy="230832"/>
          </a:xfrm>
          <a:prstGeom prst="rect">
            <a:avLst/>
          </a:prstGeom>
          <a:noFill/>
        </p:spPr>
        <p:txBody>
          <a:bodyPr wrap="square" rtlCol="0">
            <a:spAutoFit/>
          </a:bodyPr>
          <a:lstStyle/>
          <a:p>
            <a:r>
              <a:rPr lang="en-US" sz="900" dirty="0"/>
              <a:t>T</a:t>
            </a:r>
          </a:p>
        </p:txBody>
      </p:sp>
      <p:cxnSp>
        <p:nvCxnSpPr>
          <p:cNvPr id="134" name="Straight Arrow Connector 133"/>
          <p:cNvCxnSpPr>
            <a:stCxn id="123" idx="2"/>
            <a:endCxn id="37" idx="0"/>
          </p:cNvCxnSpPr>
          <p:nvPr/>
        </p:nvCxnSpPr>
        <p:spPr>
          <a:xfrm>
            <a:off x="8716699" y="5695814"/>
            <a:ext cx="1" cy="15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2494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36</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a:t>xf_adsp_renderer_get_params</a:t>
            </a:r>
            <a:r>
              <a:rPr lang="en-US" dirty="0" smtClean="0"/>
              <a:t>()</a:t>
            </a:r>
          </a:p>
        </p:txBody>
      </p:sp>
      <p:sp>
        <p:nvSpPr>
          <p:cNvPr id="21" name="Oval 20"/>
          <p:cNvSpPr/>
          <p:nvPr/>
        </p:nvSpPr>
        <p:spPr>
          <a:xfrm>
            <a:off x="8185314" y="461654"/>
            <a:ext cx="1149963" cy="26404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8760295" y="725701"/>
            <a:ext cx="1" cy="17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68012" y="1569255"/>
            <a:ext cx="4195788" cy="33864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flipH="1">
            <a:off x="8760295" y="1907895"/>
            <a:ext cx="5611" cy="158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201253" y="6021288"/>
            <a:ext cx="1149963" cy="25966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7031978" y="900960"/>
            <a:ext cx="3456634" cy="5009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a:t>base </a:t>
            </a:r>
            <a:r>
              <a:rPr lang="en-US" sz="900" smtClean="0"/>
              <a:t>instance or valid Renderer instance?</a:t>
            </a:r>
            <a:endParaRPr lang="en-US" sz="900" dirty="0"/>
          </a:p>
        </p:txBody>
      </p:sp>
      <p:cxnSp>
        <p:nvCxnSpPr>
          <p:cNvPr id="17" name="Straight Arrow Connector 16"/>
          <p:cNvCxnSpPr>
            <a:stCxn id="61" idx="2"/>
            <a:endCxn id="27" idx="0"/>
          </p:cNvCxnSpPr>
          <p:nvPr/>
        </p:nvCxnSpPr>
        <p:spPr>
          <a:xfrm>
            <a:off x="8760295" y="1401946"/>
            <a:ext cx="5611" cy="167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833240" y="98063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flipV="1">
            <a:off x="10488612" y="1148926"/>
            <a:ext cx="344628" cy="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478648" y="907493"/>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779002" y="1362950"/>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666373" y="2609918"/>
            <a:ext cx="4197427" cy="28165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parameter information</a:t>
            </a:r>
            <a:endParaRPr lang="en-US" sz="900" dirty="0"/>
          </a:p>
        </p:txBody>
      </p:sp>
      <p:cxnSp>
        <p:nvCxnSpPr>
          <p:cNvPr id="95" name="Straight Arrow Connector 94"/>
          <p:cNvCxnSpPr>
            <a:stCxn id="28" idx="2"/>
            <a:endCxn id="96" idx="0"/>
          </p:cNvCxnSpPr>
          <p:nvPr/>
        </p:nvCxnSpPr>
        <p:spPr>
          <a:xfrm>
            <a:off x="8760295" y="2411188"/>
            <a:ext cx="4792" cy="198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a:off x="8765087" y="2891570"/>
            <a:ext cx="2844" cy="15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512241" y="2066076"/>
            <a:ext cx="2496108"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10498428" y="2075204"/>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10008349" y="2238632"/>
            <a:ext cx="490079" cy="4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039756" y="2028074"/>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8858613" y="2409396"/>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672062" y="3373503"/>
            <a:ext cx="4191738" cy="23800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XF_GET_PARAM and the buffer pointer</a:t>
            </a:r>
            <a:endParaRPr lang="en-US" sz="900" dirty="0"/>
          </a:p>
        </p:txBody>
      </p:sp>
      <p:cxnSp>
        <p:nvCxnSpPr>
          <p:cNvPr id="42" name="Straight Arrow Connector 41"/>
          <p:cNvCxnSpPr>
            <a:stCxn id="47" idx="2"/>
            <a:endCxn id="43" idx="0"/>
          </p:cNvCxnSpPr>
          <p:nvPr/>
        </p:nvCxnSpPr>
        <p:spPr>
          <a:xfrm flipH="1">
            <a:off x="8765907" y="3611509"/>
            <a:ext cx="2024" cy="15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672062" y="3050514"/>
            <a:ext cx="4191738" cy="18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the sub-command indexes to given buffer</a:t>
            </a:r>
            <a:endParaRPr lang="en-US" sz="900" dirty="0"/>
          </a:p>
        </p:txBody>
      </p:sp>
      <p:cxnSp>
        <p:nvCxnSpPr>
          <p:cNvPr id="12" name="Straight Arrow Connector 11"/>
          <p:cNvCxnSpPr>
            <a:stCxn id="32" idx="2"/>
            <a:endCxn id="47" idx="0"/>
          </p:cNvCxnSpPr>
          <p:nvPr/>
        </p:nvCxnSpPr>
        <p:spPr>
          <a:xfrm>
            <a:off x="8767931" y="3237118"/>
            <a:ext cx="0" cy="136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668014" y="3768338"/>
            <a:ext cx="4195786" cy="31208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a:t>
            </a:r>
            <a:r>
              <a:rPr lang="en-US" sz="900"/>
              <a:t>the </a:t>
            </a:r>
            <a:r>
              <a:rPr lang="en-US" sz="900" smtClean="0"/>
              <a:t>result:</a:t>
            </a:r>
          </a:p>
          <a:p>
            <a:pPr algn="ctr"/>
            <a:r>
              <a:rPr lang="en-US" sz="900" smtClean="0"/>
              <a:t>err = xf_send_and_receive</a:t>
            </a:r>
            <a:r>
              <a:rPr lang="en-US" sz="900" dirty="0"/>
              <a:t>()</a:t>
            </a:r>
          </a:p>
        </p:txBody>
      </p:sp>
      <p:cxnSp>
        <p:nvCxnSpPr>
          <p:cNvPr id="33" name="Straight Arrow Connector 32"/>
          <p:cNvCxnSpPr>
            <a:stCxn id="43" idx="2"/>
            <a:endCxn id="100" idx="0"/>
          </p:cNvCxnSpPr>
          <p:nvPr/>
        </p:nvCxnSpPr>
        <p:spPr>
          <a:xfrm>
            <a:off x="8765907" y="4080418"/>
            <a:ext cx="2024" cy="17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523064" y="5264507"/>
            <a:ext cx="2496108"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149" idx="0"/>
          </p:cNvCxnSpPr>
          <p:nvPr/>
        </p:nvCxnSpPr>
        <p:spPr>
          <a:xfrm>
            <a:off x="8771118" y="5511111"/>
            <a:ext cx="5116" cy="13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Flowchart: Decision 99"/>
          <p:cNvSpPr/>
          <p:nvPr/>
        </p:nvSpPr>
        <p:spPr>
          <a:xfrm>
            <a:off x="7523064" y="4258190"/>
            <a:ext cx="2489734" cy="31365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sp>
        <p:nvSpPr>
          <p:cNvPr id="103" name="Rectangle 102"/>
          <p:cNvSpPr/>
          <p:nvPr/>
        </p:nvSpPr>
        <p:spPr>
          <a:xfrm>
            <a:off x="7523064" y="4755791"/>
            <a:ext cx="2496108" cy="29863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Save the respond values to its params structure</a:t>
            </a:r>
            <a:endParaRPr lang="en-US" sz="900" dirty="0"/>
          </a:p>
        </p:txBody>
      </p:sp>
      <p:cxnSp>
        <p:nvCxnSpPr>
          <p:cNvPr id="110" name="Straight Arrow Connector 109"/>
          <p:cNvCxnSpPr>
            <a:stCxn id="100" idx="2"/>
            <a:endCxn id="103" idx="0"/>
          </p:cNvCxnSpPr>
          <p:nvPr/>
        </p:nvCxnSpPr>
        <p:spPr>
          <a:xfrm>
            <a:off x="8767931" y="4571848"/>
            <a:ext cx="3187" cy="183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3" idx="2"/>
            <a:endCxn id="51" idx="0"/>
          </p:cNvCxnSpPr>
          <p:nvPr/>
        </p:nvCxnSpPr>
        <p:spPr>
          <a:xfrm>
            <a:off x="8771118" y="5054422"/>
            <a:ext cx="0" cy="21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100" idx="1"/>
            <a:endCxn id="120" idx="0"/>
          </p:cNvCxnSpPr>
          <p:nvPr/>
        </p:nvCxnSpPr>
        <p:spPr>
          <a:xfrm rot="10800000" flipV="1">
            <a:off x="6099472" y="4415018"/>
            <a:ext cx="1423592" cy="210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7266889" y="4210681"/>
            <a:ext cx="254151" cy="230832"/>
          </a:xfrm>
          <a:prstGeom prst="rect">
            <a:avLst/>
          </a:prstGeom>
          <a:noFill/>
        </p:spPr>
        <p:txBody>
          <a:bodyPr wrap="square" rtlCol="0">
            <a:spAutoFit/>
          </a:bodyPr>
          <a:lstStyle/>
          <a:p>
            <a:r>
              <a:rPr lang="en-US" sz="900" dirty="0"/>
              <a:t>F</a:t>
            </a:r>
          </a:p>
        </p:txBody>
      </p:sp>
      <p:sp>
        <p:nvSpPr>
          <p:cNvPr id="137" name="TextBox 136"/>
          <p:cNvSpPr txBox="1"/>
          <p:nvPr/>
        </p:nvSpPr>
        <p:spPr>
          <a:xfrm>
            <a:off x="8809923" y="4548082"/>
            <a:ext cx="293443" cy="230832"/>
          </a:xfrm>
          <a:prstGeom prst="rect">
            <a:avLst/>
          </a:prstGeom>
          <a:noFill/>
        </p:spPr>
        <p:txBody>
          <a:bodyPr wrap="square" rtlCol="0">
            <a:spAutoFit/>
          </a:bodyPr>
          <a:lstStyle/>
          <a:p>
            <a:r>
              <a:rPr lang="en-US" sz="900" dirty="0"/>
              <a:t>T</a:t>
            </a:r>
          </a:p>
        </p:txBody>
      </p:sp>
      <p:graphicFrame>
        <p:nvGraphicFramePr>
          <p:cNvPr id="41" name="Table 40"/>
          <p:cNvGraphicFramePr>
            <a:graphicFrameLocks noGrp="1"/>
          </p:cNvGraphicFramePr>
          <p:nvPr>
            <p:extLst>
              <p:ext uri="{D42A27DB-BD31-4B8C-83A1-F6EECF244321}">
                <p14:modId xmlns:p14="http://schemas.microsoft.com/office/powerpoint/2010/main" val="1938564292"/>
              </p:ext>
            </p:extLst>
          </p:nvPr>
        </p:nvGraphicFramePr>
        <p:xfrm>
          <a:off x="585400" y="1511335"/>
          <a:ext cx="5640665" cy="2070946"/>
        </p:xfrm>
        <a:graphic>
          <a:graphicData uri="http://schemas.openxmlformats.org/drawingml/2006/table">
            <a:tbl>
              <a:tblPr firstRow="1" firstCol="1" bandRow="1">
                <a:tableStyleId>{5940675A-B579-460E-94D1-54222C63F5DA}</a:tableStyleId>
              </a:tblPr>
              <a:tblGrid>
                <a:gridCol w="816129"/>
                <a:gridCol w="2030175"/>
                <a:gridCol w="2794361"/>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kumimoji="1" lang="en-US" sz="1100" kern="1200" smtClean="0">
                          <a:solidFill>
                            <a:schemeClr val="tx1"/>
                          </a:solidFill>
                          <a:effectLst/>
                          <a:latin typeface="+mn-lt"/>
                          <a:ea typeface="+mn-ea"/>
                          <a:cs typeface="+mn-cs"/>
                        </a:rPr>
                        <a:t>This API gets all ADSP Renderer’s parameters and stores the returned values in params structure of Renderer instance.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xf_adsp_renderer_get_params</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xf_adsp_renderer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*renderer)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xf_adsp_renderer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*renderer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Renderer instance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1" lang="en-US" sz="1100" kern="1200" smtClean="0">
                          <a:solidFill>
                            <a:schemeClr val="tx1"/>
                          </a:solidFill>
                          <a:effectLst/>
                          <a:latin typeface="+mn-lt"/>
                          <a:ea typeface="+mn-ea"/>
                          <a:cs typeface="+mn-cs"/>
                        </a:rPr>
                        <a:t>ADSP base has not registered yet, or Renderer instance is invalid, or Renderer instance has not register to ADSP base yet, or the getting command make a fatal error from ADSP Renderer plugin.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20" name="Rectangle 119"/>
          <p:cNvSpPr/>
          <p:nvPr/>
        </p:nvSpPr>
        <p:spPr>
          <a:xfrm>
            <a:off x="5583491" y="4625456"/>
            <a:ext cx="1031961" cy="30729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126" name="Elbow Connector 125"/>
          <p:cNvCxnSpPr>
            <a:stCxn id="120" idx="2"/>
          </p:cNvCxnSpPr>
          <p:nvPr/>
        </p:nvCxnSpPr>
        <p:spPr>
          <a:xfrm rot="16200000" flipH="1">
            <a:off x="7325002" y="3707224"/>
            <a:ext cx="217399" cy="26684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8344186" y="5642897"/>
            <a:ext cx="864096"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153" name="Straight Arrow Connector 152"/>
          <p:cNvCxnSpPr>
            <a:stCxn id="149" idx="2"/>
            <a:endCxn id="37" idx="0"/>
          </p:cNvCxnSpPr>
          <p:nvPr/>
        </p:nvCxnSpPr>
        <p:spPr>
          <a:xfrm>
            <a:off x="8776234" y="5889501"/>
            <a:ext cx="1" cy="131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9598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37</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smtClean="0"/>
              <a:t>xf_adsp_capture_create</a:t>
            </a:r>
            <a:r>
              <a:rPr lang="en-US" dirty="0" smtClean="0"/>
              <a:t>()</a:t>
            </a:r>
          </a:p>
        </p:txBody>
      </p:sp>
      <p:graphicFrame>
        <p:nvGraphicFramePr>
          <p:cNvPr id="44" name="Table 43"/>
          <p:cNvGraphicFramePr>
            <a:graphicFrameLocks noGrp="1"/>
          </p:cNvGraphicFramePr>
          <p:nvPr>
            <p:extLst>
              <p:ext uri="{D42A27DB-BD31-4B8C-83A1-F6EECF244321}">
                <p14:modId xmlns:p14="http://schemas.microsoft.com/office/powerpoint/2010/main" val="3558141483"/>
              </p:ext>
            </p:extLst>
          </p:nvPr>
        </p:nvGraphicFramePr>
        <p:xfrm>
          <a:off x="585400" y="1511335"/>
          <a:ext cx="5640665" cy="3685434"/>
        </p:xfrm>
        <a:graphic>
          <a:graphicData uri="http://schemas.openxmlformats.org/drawingml/2006/table">
            <a:tbl>
              <a:tblPr firstRow="1" firstCol="1" bandRow="1">
                <a:tableStyleId>{5940675A-B579-460E-94D1-54222C63F5DA}</a:tableStyleId>
              </a:tblPr>
              <a:tblGrid>
                <a:gridCol w="816129"/>
                <a:gridCol w="1598127"/>
                <a:gridCol w="3226409"/>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kumimoji="1" lang="en-US" sz="1100" kern="1200" smtClean="0">
                          <a:solidFill>
                            <a:schemeClr val="tx1"/>
                          </a:solidFill>
                          <a:effectLst/>
                          <a:latin typeface="+mn-lt"/>
                          <a:ea typeface="+mn-ea"/>
                          <a:cs typeface="+mn-cs"/>
                        </a:rPr>
                        <a:t>This API initializes a Capture instance, registers ADSP Capture plugin. After Capture has registered successful, the API registers a handler to ADSP base, and get a handle ID which represents for a new handler which has been registered completely. Finally, it initializes all parameters as default values with default values of ADSP Capture plugin.</a:t>
                      </a:r>
                      <a:endParaRPr lang="en-US" sz="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a:effectLst/>
                          <a:latin typeface="Arial" panose="020B0604020202020204" pitchFamily="34" charset="0"/>
                          <a:ea typeface="MS Mincho"/>
                          <a:cs typeface="Times New Roman" panose="02020603050405020304" pitchFamily="18" charset="0"/>
                        </a:rPr>
                        <a:t>xf_adsp_capture_create</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**capture, </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xf_callback_func</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cb</a:t>
                      </a:r>
                      <a:r>
                        <a:rPr lang="en-US" sz="1100" dirty="0">
                          <a:effectLst/>
                          <a:latin typeface="Arial" panose="020B0604020202020204" pitchFamily="34" charset="0"/>
                          <a:ea typeface="MS Mincho"/>
                          <a:cs typeface="Times New Roman" panose="02020603050405020304" pitchFamily="18" charset="0"/>
                        </a:rPr>
                        <a:t>, void *</a:t>
                      </a:r>
                      <a:r>
                        <a:rPr lang="en-US" sz="1100" dirty="0" err="1">
                          <a:effectLst/>
                          <a:latin typeface="Arial" panose="020B0604020202020204" pitchFamily="34" charset="0"/>
                          <a:ea typeface="MS Mincho"/>
                          <a:cs typeface="Times New Roman" panose="02020603050405020304" pitchFamily="18" charset="0"/>
                        </a:rPr>
                        <a:t>private_data</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**capture</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The pointer to store the created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xf_callback_func</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cb</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the callback functions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void *private_data</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a private data that used as a parameter in callback functions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cannot register new handler to ADSP base, or cannot register Capture plugin to ADSP, or cannot get default values from ADSP Capture plugin.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-ENOMEM</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Cannot allocate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21" name="Oval 20"/>
          <p:cNvSpPr/>
          <p:nvPr/>
        </p:nvSpPr>
        <p:spPr>
          <a:xfrm>
            <a:off x="8511378" y="987102"/>
            <a:ext cx="1149963" cy="321781"/>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9086358" y="1308883"/>
            <a:ext cx="2" cy="20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464152" y="2056592"/>
            <a:ext cx="3240360" cy="30328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Allocate data for Capture component:</a:t>
            </a:r>
          </a:p>
          <a:p>
            <a:pPr algn="ctr"/>
            <a:r>
              <a:rPr lang="en-US" sz="900" dirty="0" smtClean="0"/>
              <a:t>cap = </a:t>
            </a:r>
            <a:r>
              <a:rPr lang="en-US" sz="900" dirty="0" err="1" smtClean="0"/>
              <a:t>kmalloc</a:t>
            </a:r>
            <a:r>
              <a:rPr lang="en-US" sz="900" dirty="0" smtClean="0"/>
              <a:t>(</a:t>
            </a:r>
            <a:r>
              <a:rPr lang="en-US" sz="900" dirty="0" err="1" smtClean="0"/>
              <a:t>sizeof</a:t>
            </a:r>
            <a:r>
              <a:rPr lang="en-US" sz="900" dirty="0" smtClean="0"/>
              <a:t>(</a:t>
            </a:r>
            <a:r>
              <a:rPr lang="en-US" sz="900" dirty="0" err="1" smtClean="0"/>
              <a:t>struct</a:t>
            </a:r>
            <a:r>
              <a:rPr lang="en-US" sz="900" dirty="0" smtClean="0"/>
              <a:t> </a:t>
            </a:r>
            <a:r>
              <a:rPr lang="en-US" sz="900" dirty="0" err="1" smtClean="0"/>
              <a:t>xf_adsp_capture</a:t>
            </a:r>
            <a:r>
              <a:rPr lang="en-US" sz="900" dirty="0" smtClean="0"/>
              <a:t>), GFP_KERNEL)</a:t>
            </a:r>
            <a:endParaRPr lang="en-US" sz="900" dirty="0"/>
          </a:p>
        </p:txBody>
      </p:sp>
      <p:cxnSp>
        <p:nvCxnSpPr>
          <p:cNvPr id="29" name="Straight Arrow Connector 28"/>
          <p:cNvCxnSpPr>
            <a:stCxn id="27" idx="2"/>
            <a:endCxn id="28" idx="0"/>
          </p:cNvCxnSpPr>
          <p:nvPr/>
        </p:nvCxnSpPr>
        <p:spPr>
          <a:xfrm>
            <a:off x="9084332" y="2359876"/>
            <a:ext cx="0" cy="28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509352" y="5060651"/>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End job</a:t>
            </a:r>
            <a:endParaRPr lang="en-US" sz="900" dirty="0">
              <a:solidFill>
                <a:schemeClr val="dk1"/>
              </a:solidFill>
            </a:endParaRPr>
          </a:p>
        </p:txBody>
      </p:sp>
      <p:sp>
        <p:nvSpPr>
          <p:cNvPr id="61" name="Flowchart: Decision 60"/>
          <p:cNvSpPr/>
          <p:nvPr/>
        </p:nvSpPr>
        <p:spPr>
          <a:xfrm>
            <a:off x="7970555" y="1514980"/>
            <a:ext cx="2231606"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7" idx="0"/>
          </p:cNvCxnSpPr>
          <p:nvPr/>
        </p:nvCxnSpPr>
        <p:spPr>
          <a:xfrm flipH="1">
            <a:off x="9084332" y="1901166"/>
            <a:ext cx="2026" cy="155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391991" y="1539778"/>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10202161" y="1708073"/>
            <a:ext cx="18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202161" y="1477241"/>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9230375" y="1832741"/>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7462126" y="3239871"/>
            <a:ext cx="3240360" cy="3301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Register </a:t>
            </a:r>
            <a:r>
              <a:rPr lang="en-US" sz="900" smtClean="0"/>
              <a:t>ADSP Capture plugin:</a:t>
            </a:r>
          </a:p>
          <a:p>
            <a:pPr algn="ctr"/>
            <a:r>
              <a:rPr lang="en-US" sz="900" smtClean="0"/>
              <a:t>xf_adsp_register(“capture”, &amp;comp_id)</a:t>
            </a:r>
            <a:endParaRPr lang="en-US" sz="900" dirty="0"/>
          </a:p>
        </p:txBody>
      </p:sp>
      <p:cxnSp>
        <p:nvCxnSpPr>
          <p:cNvPr id="95" name="Straight Arrow Connector 94"/>
          <p:cNvCxnSpPr>
            <a:stCxn id="28" idx="2"/>
            <a:endCxn id="96" idx="0"/>
          </p:cNvCxnSpPr>
          <p:nvPr/>
        </p:nvCxnSpPr>
        <p:spPr>
          <a:xfrm flipH="1">
            <a:off x="9082306" y="2947475"/>
            <a:ext cx="2026" cy="292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68" idx="0"/>
          </p:cNvCxnSpPr>
          <p:nvPr/>
        </p:nvCxnSpPr>
        <p:spPr>
          <a:xfrm>
            <a:off x="9082306" y="3570057"/>
            <a:ext cx="0" cy="28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980293" y="2640157"/>
            <a:ext cx="2208078" cy="30731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cap != NULL</a:t>
            </a:r>
            <a:endParaRPr lang="en-US" sz="900" dirty="0"/>
          </a:p>
        </p:txBody>
      </p:sp>
      <p:sp>
        <p:nvSpPr>
          <p:cNvPr id="31" name="Oval 30"/>
          <p:cNvSpPr/>
          <p:nvPr/>
        </p:nvSpPr>
        <p:spPr>
          <a:xfrm>
            <a:off x="10394265" y="2619534"/>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-ENOMEM</a:t>
            </a:r>
            <a:endParaRPr lang="en-US" sz="900" dirty="0">
              <a:solidFill>
                <a:schemeClr val="dk1"/>
              </a:solidFill>
            </a:endParaRPr>
          </a:p>
        </p:txBody>
      </p:sp>
      <p:cxnSp>
        <p:nvCxnSpPr>
          <p:cNvPr id="14" name="Straight Arrow Connector 13"/>
          <p:cNvCxnSpPr>
            <a:stCxn id="28" idx="3"/>
            <a:endCxn id="31" idx="2"/>
          </p:cNvCxnSpPr>
          <p:nvPr/>
        </p:nvCxnSpPr>
        <p:spPr>
          <a:xfrm flipV="1">
            <a:off x="10188371" y="2787829"/>
            <a:ext cx="205894" cy="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132472" y="2540100"/>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9228347" y="2912316"/>
            <a:ext cx="293443" cy="230832"/>
          </a:xfrm>
          <a:prstGeom prst="rect">
            <a:avLst/>
          </a:prstGeom>
          <a:noFill/>
        </p:spPr>
        <p:txBody>
          <a:bodyPr wrap="square" rtlCol="0">
            <a:spAutoFit/>
          </a:bodyPr>
          <a:lstStyle/>
          <a:p>
            <a:r>
              <a:rPr lang="en-US" sz="900" dirty="0"/>
              <a:t>T</a:t>
            </a:r>
          </a:p>
        </p:txBody>
      </p:sp>
      <p:cxnSp>
        <p:nvCxnSpPr>
          <p:cNvPr id="33" name="Straight Arrow Connector 32"/>
          <p:cNvCxnSpPr>
            <a:stCxn id="79" idx="2"/>
            <a:endCxn id="37" idx="0"/>
          </p:cNvCxnSpPr>
          <p:nvPr/>
        </p:nvCxnSpPr>
        <p:spPr>
          <a:xfrm>
            <a:off x="9082306" y="4769015"/>
            <a:ext cx="2028" cy="29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8862079" y="3855194"/>
            <a:ext cx="440453" cy="415314"/>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A</a:t>
            </a:r>
            <a:endParaRPr lang="en-US" sz="900" dirty="0">
              <a:solidFill>
                <a:schemeClr val="dk1"/>
              </a:solidFill>
            </a:endParaRPr>
          </a:p>
        </p:txBody>
      </p:sp>
      <p:sp>
        <p:nvSpPr>
          <p:cNvPr id="79" name="Rectangle 78"/>
          <p:cNvSpPr/>
          <p:nvPr/>
        </p:nvSpPr>
        <p:spPr>
          <a:xfrm>
            <a:off x="7462126" y="4438829"/>
            <a:ext cx="3240360" cy="3301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81" name="Straight Arrow Connector 80"/>
          <p:cNvCxnSpPr>
            <a:stCxn id="68" idx="4"/>
            <a:endCxn id="79" idx="0"/>
          </p:cNvCxnSpPr>
          <p:nvPr/>
        </p:nvCxnSpPr>
        <p:spPr>
          <a:xfrm>
            <a:off x="9082306" y="4270508"/>
            <a:ext cx="0" cy="16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7677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38</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smtClean="0"/>
              <a:t>xf_adsp_capture_create</a:t>
            </a:r>
            <a:r>
              <a:rPr lang="en-US" dirty="0" smtClean="0"/>
              <a:t>()</a:t>
            </a:r>
          </a:p>
        </p:txBody>
      </p:sp>
      <p:grpSp>
        <p:nvGrpSpPr>
          <p:cNvPr id="140" name="Group 139"/>
          <p:cNvGrpSpPr/>
          <p:nvPr/>
        </p:nvGrpSpPr>
        <p:grpSpPr>
          <a:xfrm>
            <a:off x="1673366" y="1391598"/>
            <a:ext cx="7229022" cy="4798139"/>
            <a:chOff x="1673366" y="1391598"/>
            <a:chExt cx="7229022" cy="4798139"/>
          </a:xfrm>
        </p:grpSpPr>
        <p:sp>
          <p:nvSpPr>
            <p:cNvPr id="21" name="Oval 20"/>
            <p:cNvSpPr/>
            <p:nvPr/>
          </p:nvSpPr>
          <p:spPr>
            <a:xfrm>
              <a:off x="6631192" y="1391598"/>
              <a:ext cx="440453" cy="415314"/>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A</a:t>
              </a:r>
              <a:endParaRPr lang="en-US" sz="900" dirty="0">
                <a:solidFill>
                  <a:schemeClr val="dk1"/>
                </a:solidFill>
              </a:endParaRPr>
            </a:p>
          </p:txBody>
        </p:sp>
        <p:cxnSp>
          <p:nvCxnSpPr>
            <p:cNvPr id="22" name="Straight Arrow Connector 21"/>
            <p:cNvCxnSpPr>
              <a:stCxn id="21" idx="4"/>
              <a:endCxn id="62" idx="0"/>
            </p:cNvCxnSpPr>
            <p:nvPr/>
          </p:nvCxnSpPr>
          <p:spPr>
            <a:xfrm>
              <a:off x="6851419" y="1806912"/>
              <a:ext cx="2026" cy="27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277103" y="5865862"/>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42" name="Straight Arrow Connector 41"/>
            <p:cNvCxnSpPr>
              <a:stCxn id="52" idx="2"/>
              <a:endCxn id="43" idx="0"/>
            </p:cNvCxnSpPr>
            <p:nvPr/>
          </p:nvCxnSpPr>
          <p:spPr>
            <a:xfrm>
              <a:off x="6850150" y="3875694"/>
              <a:ext cx="3909" cy="26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801782" y="2865361"/>
              <a:ext cx="4100606" cy="31293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Register handler for this component into </a:t>
              </a:r>
              <a:r>
                <a:rPr lang="en-US" sz="900" smtClean="0"/>
                <a:t>ADSP base:</a:t>
              </a:r>
            </a:p>
            <a:p>
              <a:pPr algn="ctr"/>
              <a:r>
                <a:rPr lang="en-US" sz="900" smtClean="0"/>
                <a:t>cap-&gt;handle_id = xf_adsp_base_register_handle(private_data, cb, comp_id)</a:t>
              </a:r>
              <a:endParaRPr lang="en-US" sz="900" dirty="0"/>
            </a:p>
          </p:txBody>
        </p:sp>
        <p:cxnSp>
          <p:nvCxnSpPr>
            <p:cNvPr id="12" name="Straight Arrow Connector 11"/>
            <p:cNvCxnSpPr>
              <a:stCxn id="32" idx="2"/>
              <a:endCxn id="52" idx="0"/>
            </p:cNvCxnSpPr>
            <p:nvPr/>
          </p:nvCxnSpPr>
          <p:spPr>
            <a:xfrm flipH="1">
              <a:off x="6850150" y="3178291"/>
              <a:ext cx="1935" cy="23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754414" y="4145084"/>
              <a:ext cx="2199289" cy="36009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the default parameters </a:t>
              </a:r>
              <a:r>
                <a:rPr lang="en-US" sz="900" smtClean="0"/>
                <a:t>of plugin:</a:t>
              </a:r>
            </a:p>
            <a:p>
              <a:pPr algn="ctr"/>
              <a:r>
                <a:rPr lang="en-US" sz="900" smtClean="0"/>
                <a:t>err = xf_adsp_capture_get_params</a:t>
              </a:r>
              <a:r>
                <a:rPr lang="en-US" sz="900" dirty="0" smtClean="0"/>
                <a:t>()</a:t>
              </a:r>
              <a:endParaRPr lang="en-US" sz="900" dirty="0"/>
            </a:p>
          </p:txBody>
        </p:sp>
        <p:cxnSp>
          <p:nvCxnSpPr>
            <p:cNvPr id="33" name="Straight Arrow Connector 32"/>
            <p:cNvCxnSpPr>
              <a:stCxn id="43" idx="2"/>
              <a:endCxn id="105" idx="0"/>
            </p:cNvCxnSpPr>
            <p:nvPr/>
          </p:nvCxnSpPr>
          <p:spPr>
            <a:xfrm flipH="1">
              <a:off x="6854058" y="4505174"/>
              <a:ext cx="1" cy="210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5746111" y="3416984"/>
              <a:ext cx="2208078" cy="45871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The returned handle id </a:t>
              </a:r>
              <a:r>
                <a:rPr lang="en-US" sz="900" dirty="0"/>
                <a:t>&gt;</a:t>
              </a:r>
              <a:r>
                <a:rPr lang="en-US" sz="900" dirty="0" smtClean="0"/>
                <a:t> 0?</a:t>
              </a:r>
              <a:endParaRPr lang="en-US" sz="900" dirty="0"/>
            </a:p>
          </p:txBody>
        </p:sp>
        <p:sp>
          <p:nvSpPr>
            <p:cNvPr id="60" name="Rectangle 59"/>
            <p:cNvSpPr/>
            <p:nvPr/>
          </p:nvSpPr>
          <p:spPr>
            <a:xfrm>
              <a:off x="1673366" y="2814330"/>
              <a:ext cx="1922742" cy="40107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Free Capture component’s data:</a:t>
              </a:r>
            </a:p>
            <a:p>
              <a:pPr algn="ctr"/>
              <a:r>
                <a:rPr lang="en-US" sz="900" smtClean="0"/>
                <a:t>kfree(cap)</a:t>
              </a:r>
              <a:endParaRPr lang="en-US" sz="900" dirty="0"/>
            </a:p>
          </p:txBody>
        </p:sp>
        <p:sp>
          <p:nvSpPr>
            <p:cNvPr id="62" name="Flowchart: Decision 61"/>
            <p:cNvSpPr/>
            <p:nvPr/>
          </p:nvSpPr>
          <p:spPr>
            <a:xfrm>
              <a:off x="5749406" y="2084383"/>
              <a:ext cx="2208078" cy="45871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57" name="Straight Arrow Connector 56"/>
            <p:cNvCxnSpPr>
              <a:stCxn id="62" idx="2"/>
              <a:endCxn id="32" idx="0"/>
            </p:cNvCxnSpPr>
            <p:nvPr/>
          </p:nvCxnSpPr>
          <p:spPr>
            <a:xfrm flipH="1">
              <a:off x="6852085" y="2543093"/>
              <a:ext cx="1360" cy="32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915986" y="2583497"/>
              <a:ext cx="293443" cy="230832"/>
            </a:xfrm>
            <a:prstGeom prst="rect">
              <a:avLst/>
            </a:prstGeom>
            <a:noFill/>
          </p:spPr>
          <p:txBody>
            <a:bodyPr wrap="square" rtlCol="0">
              <a:spAutoFit/>
            </a:bodyPr>
            <a:lstStyle/>
            <a:p>
              <a:r>
                <a:rPr lang="en-US" sz="900" dirty="0"/>
                <a:t>T</a:t>
              </a:r>
            </a:p>
          </p:txBody>
        </p:sp>
        <p:sp>
          <p:nvSpPr>
            <p:cNvPr id="73" name="TextBox 72"/>
            <p:cNvSpPr txBox="1"/>
            <p:nvPr/>
          </p:nvSpPr>
          <p:spPr>
            <a:xfrm>
              <a:off x="6908424" y="3837709"/>
              <a:ext cx="293443" cy="230832"/>
            </a:xfrm>
            <a:prstGeom prst="rect">
              <a:avLst/>
            </a:prstGeom>
            <a:noFill/>
          </p:spPr>
          <p:txBody>
            <a:bodyPr wrap="square" rtlCol="0">
              <a:spAutoFit/>
            </a:bodyPr>
            <a:lstStyle/>
            <a:p>
              <a:r>
                <a:rPr lang="en-US" sz="900" dirty="0"/>
                <a:t>T</a:t>
              </a:r>
            </a:p>
          </p:txBody>
        </p:sp>
        <p:sp>
          <p:nvSpPr>
            <p:cNvPr id="74" name="TextBox 73"/>
            <p:cNvSpPr txBox="1"/>
            <p:nvPr/>
          </p:nvSpPr>
          <p:spPr>
            <a:xfrm>
              <a:off x="5583970" y="2074426"/>
              <a:ext cx="254151" cy="230832"/>
            </a:xfrm>
            <a:prstGeom prst="rect">
              <a:avLst/>
            </a:prstGeom>
            <a:noFill/>
          </p:spPr>
          <p:txBody>
            <a:bodyPr wrap="square" rtlCol="0">
              <a:spAutoFit/>
            </a:bodyPr>
            <a:lstStyle/>
            <a:p>
              <a:r>
                <a:rPr lang="en-US" sz="900" dirty="0"/>
                <a:t>F</a:t>
              </a:r>
            </a:p>
          </p:txBody>
        </p:sp>
        <p:sp>
          <p:nvSpPr>
            <p:cNvPr id="75" name="TextBox 74"/>
            <p:cNvSpPr txBox="1"/>
            <p:nvPr/>
          </p:nvSpPr>
          <p:spPr>
            <a:xfrm>
              <a:off x="5540357" y="3446676"/>
              <a:ext cx="254151" cy="230832"/>
            </a:xfrm>
            <a:prstGeom prst="rect">
              <a:avLst/>
            </a:prstGeom>
            <a:noFill/>
          </p:spPr>
          <p:txBody>
            <a:bodyPr wrap="square" rtlCol="0">
              <a:spAutoFit/>
            </a:bodyPr>
            <a:lstStyle/>
            <a:p>
              <a:r>
                <a:rPr lang="en-US" sz="900" dirty="0"/>
                <a:t>F</a:t>
              </a:r>
            </a:p>
          </p:txBody>
        </p:sp>
        <p:sp>
          <p:nvSpPr>
            <p:cNvPr id="76" name="Rectangle 75"/>
            <p:cNvSpPr/>
            <p:nvPr/>
          </p:nvSpPr>
          <p:spPr>
            <a:xfrm>
              <a:off x="1673366" y="3454969"/>
              <a:ext cx="1922742" cy="38274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Unregister </a:t>
              </a:r>
              <a:r>
                <a:rPr lang="en-US" sz="900" smtClean="0"/>
                <a:t>ADSP Capture </a:t>
              </a:r>
              <a:r>
                <a:rPr lang="en-US" sz="900" dirty="0" smtClean="0"/>
                <a:t>plugin </a:t>
              </a:r>
              <a:r>
                <a:rPr lang="en-US" sz="900" dirty="0"/>
                <a:t>by calling </a:t>
              </a:r>
              <a:r>
                <a:rPr lang="en-US" sz="900" dirty="0" smtClean="0"/>
                <a:t>xf_adsp_unregister()</a:t>
              </a:r>
              <a:endParaRPr lang="en-US" sz="900" dirty="0"/>
            </a:p>
          </p:txBody>
        </p:sp>
        <p:cxnSp>
          <p:nvCxnSpPr>
            <p:cNvPr id="69" name="Straight Arrow Connector 68"/>
            <p:cNvCxnSpPr>
              <a:stCxn id="76" idx="0"/>
              <a:endCxn id="60" idx="2"/>
            </p:cNvCxnSpPr>
            <p:nvPr/>
          </p:nvCxnSpPr>
          <p:spPr>
            <a:xfrm flipV="1">
              <a:off x="2634737" y="3215406"/>
              <a:ext cx="0" cy="239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05" idx="1"/>
              <a:endCxn id="76" idx="2"/>
            </p:cNvCxnSpPr>
            <p:nvPr/>
          </p:nvCxnSpPr>
          <p:spPr>
            <a:xfrm rot="10800000">
              <a:off x="2634737" y="3837710"/>
              <a:ext cx="3119676" cy="10706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2" idx="1"/>
              <a:endCxn id="60" idx="0"/>
            </p:cNvCxnSpPr>
            <p:nvPr/>
          </p:nvCxnSpPr>
          <p:spPr>
            <a:xfrm rot="10800000" flipV="1">
              <a:off x="2634738" y="2313738"/>
              <a:ext cx="3114669" cy="500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0" idx="1"/>
            </p:cNvCxnSpPr>
            <p:nvPr/>
          </p:nvCxnSpPr>
          <p:spPr>
            <a:xfrm rot="10800000" flipH="1" flipV="1">
              <a:off x="1673366" y="3014868"/>
              <a:ext cx="5176784" cy="2694022"/>
            </a:xfrm>
            <a:prstGeom prst="bentConnector3">
              <a:avLst>
                <a:gd name="adj1" fmla="val -4416"/>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958126" y="3505311"/>
              <a:ext cx="1058646" cy="27925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77" name="Straight Arrow Connector 76"/>
            <p:cNvCxnSpPr>
              <a:stCxn id="52" idx="1"/>
              <a:endCxn id="70" idx="3"/>
            </p:cNvCxnSpPr>
            <p:nvPr/>
          </p:nvCxnSpPr>
          <p:spPr>
            <a:xfrm flipH="1" flipV="1">
              <a:off x="5016772" y="3644939"/>
              <a:ext cx="729339" cy="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0" idx="1"/>
              <a:endCxn id="76" idx="3"/>
            </p:cNvCxnSpPr>
            <p:nvPr/>
          </p:nvCxnSpPr>
          <p:spPr>
            <a:xfrm flipH="1">
              <a:off x="3596108" y="3644939"/>
              <a:ext cx="362018" cy="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Flowchart: Decision 104"/>
            <p:cNvSpPr/>
            <p:nvPr/>
          </p:nvSpPr>
          <p:spPr>
            <a:xfrm>
              <a:off x="5754413" y="4715591"/>
              <a:ext cx="2199289" cy="38554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cxnSp>
          <p:nvCxnSpPr>
            <p:cNvPr id="111" name="Straight Arrow Connector 110"/>
            <p:cNvCxnSpPr>
              <a:stCxn id="105" idx="2"/>
              <a:endCxn id="129" idx="0"/>
            </p:cNvCxnSpPr>
            <p:nvPr/>
          </p:nvCxnSpPr>
          <p:spPr>
            <a:xfrm>
              <a:off x="6854058" y="5101137"/>
              <a:ext cx="0"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6904778" y="5133798"/>
              <a:ext cx="254151" cy="230832"/>
            </a:xfrm>
            <a:prstGeom prst="rect">
              <a:avLst/>
            </a:prstGeom>
            <a:noFill/>
          </p:spPr>
          <p:txBody>
            <a:bodyPr wrap="square" rtlCol="0">
              <a:spAutoFit/>
            </a:bodyPr>
            <a:lstStyle/>
            <a:p>
              <a:r>
                <a:rPr lang="en-US" sz="900" dirty="0"/>
                <a:t>F</a:t>
              </a:r>
            </a:p>
          </p:txBody>
        </p:sp>
        <p:sp>
          <p:nvSpPr>
            <p:cNvPr id="124" name="TextBox 123"/>
            <p:cNvSpPr txBox="1"/>
            <p:nvPr/>
          </p:nvSpPr>
          <p:spPr>
            <a:xfrm>
              <a:off x="5437248" y="4658504"/>
              <a:ext cx="293443" cy="230832"/>
            </a:xfrm>
            <a:prstGeom prst="rect">
              <a:avLst/>
            </a:prstGeom>
            <a:noFill/>
          </p:spPr>
          <p:txBody>
            <a:bodyPr wrap="square" rtlCol="0">
              <a:spAutoFit/>
            </a:bodyPr>
            <a:lstStyle/>
            <a:p>
              <a:r>
                <a:rPr lang="en-US" sz="900" dirty="0"/>
                <a:t>T</a:t>
              </a:r>
            </a:p>
          </p:txBody>
        </p:sp>
        <p:sp>
          <p:nvSpPr>
            <p:cNvPr id="129" name="Rectangle 128"/>
            <p:cNvSpPr/>
            <p:nvPr/>
          </p:nvSpPr>
          <p:spPr>
            <a:xfrm>
              <a:off x="5754413" y="5350519"/>
              <a:ext cx="2199289" cy="24043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*capture = cap</a:t>
              </a:r>
              <a:endParaRPr lang="en-US" sz="900" dirty="0"/>
            </a:p>
          </p:txBody>
        </p:sp>
        <p:cxnSp>
          <p:nvCxnSpPr>
            <p:cNvPr id="131" name="Straight Arrow Connector 130"/>
            <p:cNvCxnSpPr>
              <a:stCxn id="129" idx="2"/>
              <a:endCxn id="37" idx="0"/>
            </p:cNvCxnSpPr>
            <p:nvPr/>
          </p:nvCxnSpPr>
          <p:spPr>
            <a:xfrm flipH="1">
              <a:off x="6852085" y="5590958"/>
              <a:ext cx="1973" cy="27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4630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39</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smtClean="0"/>
              <a:t>xf_adsp_capture_destroy</a:t>
            </a:r>
            <a:r>
              <a:rPr lang="en-US" dirty="0" smtClean="0"/>
              <a:t>()</a:t>
            </a:r>
          </a:p>
        </p:txBody>
      </p:sp>
      <p:sp>
        <p:nvSpPr>
          <p:cNvPr id="25" name="Oval 24"/>
          <p:cNvSpPr/>
          <p:nvPr/>
        </p:nvSpPr>
        <p:spPr>
          <a:xfrm>
            <a:off x="7337902" y="1700808"/>
            <a:ext cx="1149963" cy="26404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6" name="Straight Arrow Connector 25"/>
          <p:cNvCxnSpPr>
            <a:stCxn id="25" idx="4"/>
            <a:endCxn id="31" idx="0"/>
          </p:cNvCxnSpPr>
          <p:nvPr/>
        </p:nvCxnSpPr>
        <p:spPr>
          <a:xfrm flipH="1">
            <a:off x="7912882" y="1964855"/>
            <a:ext cx="2" cy="23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70042" y="3024230"/>
            <a:ext cx="2485682" cy="5487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component’s hande_id </a:t>
            </a:r>
            <a:r>
              <a:rPr lang="en-US" sz="900" dirty="0"/>
              <a:t>by calling </a:t>
            </a:r>
            <a:r>
              <a:rPr lang="en-US" sz="900" dirty="0" smtClean="0"/>
              <a:t>xf_adsp_base_get_handle()</a:t>
            </a:r>
            <a:endParaRPr lang="en-US" sz="900" dirty="0"/>
          </a:p>
        </p:txBody>
      </p:sp>
      <p:cxnSp>
        <p:nvCxnSpPr>
          <p:cNvPr id="28" name="Straight Arrow Connector 27"/>
          <p:cNvCxnSpPr>
            <a:stCxn id="27" idx="2"/>
            <a:endCxn id="46" idx="0"/>
          </p:cNvCxnSpPr>
          <p:nvPr/>
        </p:nvCxnSpPr>
        <p:spPr>
          <a:xfrm>
            <a:off x="7912883" y="3573016"/>
            <a:ext cx="1161" cy="175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Decision 30"/>
          <p:cNvSpPr/>
          <p:nvPr/>
        </p:nvSpPr>
        <p:spPr>
          <a:xfrm>
            <a:off x="6670040" y="2195167"/>
            <a:ext cx="2485684" cy="657769"/>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a:t>
            </a:r>
            <a:r>
              <a:rPr lang="en-US" sz="900" dirty="0" smtClean="0"/>
              <a:t>instance </a:t>
            </a:r>
            <a:r>
              <a:rPr lang="en-US" sz="900" smtClean="0"/>
              <a:t>and Capture’s </a:t>
            </a:r>
            <a:r>
              <a:rPr lang="en-US" sz="900" dirty="0" smtClean="0"/>
              <a:t>data?</a:t>
            </a:r>
            <a:endParaRPr lang="en-US" sz="900" dirty="0"/>
          </a:p>
        </p:txBody>
      </p:sp>
      <p:cxnSp>
        <p:nvCxnSpPr>
          <p:cNvPr id="32" name="Straight Arrow Connector 31"/>
          <p:cNvCxnSpPr>
            <a:stCxn id="31" idx="2"/>
            <a:endCxn id="27" idx="0"/>
          </p:cNvCxnSpPr>
          <p:nvPr/>
        </p:nvCxnSpPr>
        <p:spPr>
          <a:xfrm>
            <a:off x="7912882" y="2852936"/>
            <a:ext cx="1" cy="171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480376" y="2355756"/>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35" name="Straight Arrow Connector 34"/>
          <p:cNvCxnSpPr>
            <a:stCxn id="31" idx="3"/>
            <a:endCxn id="34" idx="2"/>
          </p:cNvCxnSpPr>
          <p:nvPr/>
        </p:nvCxnSpPr>
        <p:spPr>
          <a:xfrm flipV="1">
            <a:off x="9155724" y="2524051"/>
            <a:ext cx="324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20538" y="2342252"/>
            <a:ext cx="254151" cy="230832"/>
          </a:xfrm>
          <a:prstGeom prst="rect">
            <a:avLst/>
          </a:prstGeom>
          <a:noFill/>
        </p:spPr>
        <p:txBody>
          <a:bodyPr wrap="square" rtlCol="0">
            <a:spAutoFit/>
          </a:bodyPr>
          <a:lstStyle/>
          <a:p>
            <a:r>
              <a:rPr lang="en-US" sz="900" dirty="0"/>
              <a:t>F</a:t>
            </a:r>
          </a:p>
        </p:txBody>
      </p:sp>
      <p:sp>
        <p:nvSpPr>
          <p:cNvPr id="41" name="TextBox 40"/>
          <p:cNvSpPr txBox="1"/>
          <p:nvPr/>
        </p:nvSpPr>
        <p:spPr>
          <a:xfrm>
            <a:off x="7998209" y="2780928"/>
            <a:ext cx="293443" cy="230832"/>
          </a:xfrm>
          <a:prstGeom prst="rect">
            <a:avLst/>
          </a:prstGeom>
          <a:noFill/>
        </p:spPr>
        <p:txBody>
          <a:bodyPr wrap="square" rtlCol="0">
            <a:spAutoFit/>
          </a:bodyPr>
          <a:lstStyle/>
          <a:p>
            <a:r>
              <a:rPr lang="en-US" sz="900" dirty="0"/>
              <a:t>T</a:t>
            </a:r>
          </a:p>
        </p:txBody>
      </p:sp>
      <p:sp>
        <p:nvSpPr>
          <p:cNvPr id="43" name="Rectangle 42"/>
          <p:cNvSpPr/>
          <p:nvPr/>
        </p:nvSpPr>
        <p:spPr>
          <a:xfrm>
            <a:off x="6670042" y="4318247"/>
            <a:ext cx="2485682" cy="33488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Unregister </a:t>
            </a:r>
            <a:r>
              <a:rPr lang="en-US" sz="900"/>
              <a:t>ADSP </a:t>
            </a:r>
            <a:r>
              <a:rPr lang="en-US" sz="900" smtClean="0"/>
              <a:t>Capture </a:t>
            </a:r>
            <a:r>
              <a:rPr lang="en-US" sz="900" dirty="0"/>
              <a:t>plugin by calling xf_adsp_unregister()</a:t>
            </a:r>
          </a:p>
        </p:txBody>
      </p:sp>
      <p:cxnSp>
        <p:nvCxnSpPr>
          <p:cNvPr id="44" name="Straight Arrow Connector 43"/>
          <p:cNvCxnSpPr>
            <a:stCxn id="46" idx="2"/>
            <a:endCxn id="43" idx="0"/>
          </p:cNvCxnSpPr>
          <p:nvPr/>
        </p:nvCxnSpPr>
        <p:spPr>
          <a:xfrm flipH="1">
            <a:off x="7912883" y="4093198"/>
            <a:ext cx="1161" cy="225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p:cNvSpPr/>
          <p:nvPr/>
        </p:nvSpPr>
        <p:spPr>
          <a:xfrm>
            <a:off x="6665990" y="3748086"/>
            <a:ext cx="2496108"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50" name="TextBox 49"/>
          <p:cNvSpPr txBox="1"/>
          <p:nvPr/>
        </p:nvSpPr>
        <p:spPr>
          <a:xfrm>
            <a:off x="9120538" y="3712765"/>
            <a:ext cx="254151" cy="230832"/>
          </a:xfrm>
          <a:prstGeom prst="rect">
            <a:avLst/>
          </a:prstGeom>
          <a:noFill/>
        </p:spPr>
        <p:txBody>
          <a:bodyPr wrap="square" rtlCol="0">
            <a:spAutoFit/>
          </a:bodyPr>
          <a:lstStyle/>
          <a:p>
            <a:r>
              <a:rPr lang="en-US" sz="900" dirty="0"/>
              <a:t>F</a:t>
            </a:r>
          </a:p>
        </p:txBody>
      </p:sp>
      <p:sp>
        <p:nvSpPr>
          <p:cNvPr id="51" name="TextBox 50"/>
          <p:cNvSpPr txBox="1"/>
          <p:nvPr/>
        </p:nvSpPr>
        <p:spPr>
          <a:xfrm>
            <a:off x="7958909" y="4062264"/>
            <a:ext cx="293443" cy="230832"/>
          </a:xfrm>
          <a:prstGeom prst="rect">
            <a:avLst/>
          </a:prstGeom>
          <a:noFill/>
        </p:spPr>
        <p:txBody>
          <a:bodyPr wrap="square" rtlCol="0">
            <a:spAutoFit/>
          </a:bodyPr>
          <a:lstStyle/>
          <a:p>
            <a:r>
              <a:rPr lang="en-US" sz="900" dirty="0"/>
              <a:t>T</a:t>
            </a:r>
          </a:p>
        </p:txBody>
      </p:sp>
      <p:graphicFrame>
        <p:nvGraphicFramePr>
          <p:cNvPr id="29" name="Table 28"/>
          <p:cNvGraphicFramePr>
            <a:graphicFrameLocks noGrp="1"/>
          </p:cNvGraphicFramePr>
          <p:nvPr>
            <p:extLst>
              <p:ext uri="{D42A27DB-BD31-4B8C-83A1-F6EECF244321}">
                <p14:modId xmlns:p14="http://schemas.microsoft.com/office/powerpoint/2010/main" val="1371476285"/>
              </p:ext>
            </p:extLst>
          </p:nvPr>
        </p:nvGraphicFramePr>
        <p:xfrm>
          <a:off x="585400" y="1511335"/>
          <a:ext cx="5640665" cy="1532783"/>
        </p:xfrm>
        <a:graphic>
          <a:graphicData uri="http://schemas.openxmlformats.org/drawingml/2006/table">
            <a:tbl>
              <a:tblPr firstRow="1" firstCol="1" bandRow="1">
                <a:tableStyleId>{5940675A-B579-460E-94D1-54222C63F5DA}</a:tableStyleId>
              </a:tblPr>
              <a:tblGrid>
                <a:gridCol w="816129"/>
                <a:gridCol w="2102183"/>
                <a:gridCol w="2722353"/>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This API unregisters ADSP Capture plugin, frees registered handler and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xf_adsp_capture_destroy</a:t>
                      </a:r>
                      <a:r>
                        <a:rPr lang="en-US" sz="1100" dirty="0" smtClean="0">
                          <a:effectLst/>
                          <a:latin typeface="Arial" panose="020B0604020202020204" pitchFamily="34" charset="0"/>
                          <a:ea typeface="MS Mincho"/>
                          <a:cs typeface="Times New Roman" panose="02020603050405020304" pitchFamily="18" charset="0"/>
                        </a:rPr>
                        <a:t>(</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*capture)</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struct</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xf_adsp_capture</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*capture</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Capture instance is invalid.</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33" name="Oval 32"/>
          <p:cNvSpPr/>
          <p:nvPr/>
        </p:nvSpPr>
        <p:spPr>
          <a:xfrm>
            <a:off x="7337902" y="5843067"/>
            <a:ext cx="1149963" cy="25966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36" name="Straight Arrow Connector 35"/>
          <p:cNvCxnSpPr>
            <a:endCxn id="42" idx="0"/>
          </p:cNvCxnSpPr>
          <p:nvPr/>
        </p:nvCxnSpPr>
        <p:spPr>
          <a:xfrm flipH="1">
            <a:off x="7908833" y="4653136"/>
            <a:ext cx="4050" cy="184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665990" y="5370021"/>
            <a:ext cx="2485686" cy="23525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Free Capture </a:t>
            </a:r>
            <a:r>
              <a:rPr lang="en-US" sz="900" dirty="0"/>
              <a:t>component’s data</a:t>
            </a:r>
          </a:p>
        </p:txBody>
      </p:sp>
      <p:cxnSp>
        <p:nvCxnSpPr>
          <p:cNvPr id="38" name="Straight Arrow Connector 37"/>
          <p:cNvCxnSpPr>
            <a:stCxn id="37" idx="2"/>
            <a:endCxn id="33" idx="0"/>
          </p:cNvCxnSpPr>
          <p:nvPr/>
        </p:nvCxnSpPr>
        <p:spPr>
          <a:xfrm>
            <a:off x="7908833" y="5605279"/>
            <a:ext cx="4051" cy="23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37" idx="3"/>
          </p:cNvCxnSpPr>
          <p:nvPr/>
        </p:nvCxnSpPr>
        <p:spPr>
          <a:xfrm flipH="1">
            <a:off x="9151676" y="3920642"/>
            <a:ext cx="10422" cy="1567008"/>
          </a:xfrm>
          <a:prstGeom prst="bentConnector3">
            <a:avLst>
              <a:gd name="adj1" fmla="val -219343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65990" y="4837480"/>
            <a:ext cx="2485686" cy="34278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Free handle data </a:t>
            </a:r>
            <a:r>
              <a:rPr lang="en-US" sz="900" smtClean="0"/>
              <a:t>by xf_adsp_base_free_handle()</a:t>
            </a:r>
            <a:endParaRPr lang="en-US" sz="900" dirty="0"/>
          </a:p>
        </p:txBody>
      </p:sp>
      <p:cxnSp>
        <p:nvCxnSpPr>
          <p:cNvPr id="47" name="Straight Arrow Connector 46"/>
          <p:cNvCxnSpPr>
            <a:stCxn id="42" idx="2"/>
            <a:endCxn id="37" idx="0"/>
          </p:cNvCxnSpPr>
          <p:nvPr/>
        </p:nvCxnSpPr>
        <p:spPr>
          <a:xfrm>
            <a:off x="7908833" y="5180265"/>
            <a:ext cx="0" cy="18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353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p:sp>
      <p:sp>
        <p:nvSpPr>
          <p:cNvPr id="3" name="Slide Number Placehold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4</a:t>
            </a:fld>
            <a:endParaRPr lang="de-DE" dirty="0">
              <a:solidFill>
                <a:srgbClr val="06418C"/>
              </a:solidFill>
            </a:endParaRPr>
          </a:p>
        </p:txBody>
      </p:sp>
      <p:sp>
        <p:nvSpPr>
          <p:cNvPr id="6" name="Text Placeholder 5"/>
          <p:cNvSpPr>
            <a:spLocks noGrp="1"/>
          </p:cNvSpPr>
          <p:nvPr>
            <p:ph type="body" sz="quarter" idx="11"/>
          </p:nvPr>
        </p:nvSpPr>
        <p:spPr>
          <a:xfrm>
            <a:off x="468000" y="808025"/>
            <a:ext cx="7920000" cy="964065"/>
          </a:xfrm>
        </p:spPr>
        <p:txBody>
          <a:bodyPr anchor="ctr"/>
          <a:lstStyle/>
          <a:p>
            <a:r>
              <a:rPr lang="en-US" dirty="0" smtClean="0"/>
              <a:t>APPENDIX</a:t>
            </a:r>
          </a:p>
        </p:txBody>
      </p:sp>
      <p:sp>
        <p:nvSpPr>
          <p:cNvPr id="2" name="TextBox 1"/>
          <p:cNvSpPr txBox="1"/>
          <p:nvPr/>
        </p:nvSpPr>
        <p:spPr>
          <a:xfrm>
            <a:off x="468000" y="1916832"/>
            <a:ext cx="11253600" cy="2862322"/>
          </a:xfrm>
          <a:prstGeom prst="rect">
            <a:avLst/>
          </a:prstGeom>
          <a:noFill/>
        </p:spPr>
        <p:txBody>
          <a:bodyPr wrap="square" rtlCol="0">
            <a:spAutoFit/>
          </a:bodyPr>
          <a:lstStyle/>
          <a:p>
            <a:pPr marL="400050" indent="-400050">
              <a:buFont typeface="+mj-lt"/>
              <a:buAutoNum type="romanUcPeriod"/>
            </a:pPr>
            <a:r>
              <a:rPr lang="en-US" dirty="0" smtClean="0"/>
              <a:t>Overview</a:t>
            </a:r>
          </a:p>
          <a:p>
            <a:pPr marL="400050" indent="-400050">
              <a:buFont typeface="+mj-lt"/>
              <a:buAutoNum type="romanUcPeriod"/>
            </a:pPr>
            <a:r>
              <a:rPr lang="en-US" dirty="0" smtClean="0">
                <a:solidFill>
                  <a:schemeClr val="bg1">
                    <a:lumMod val="85000"/>
                  </a:schemeClr>
                </a:solidFill>
              </a:rPr>
              <a:t>ADSP Base</a:t>
            </a:r>
          </a:p>
          <a:p>
            <a:pPr marL="857250" lvl="1" indent="-400050">
              <a:buFont typeface="Wingdings" panose="05000000000000000000" pitchFamily="2" charset="2"/>
              <a:buChar char="Ø"/>
            </a:pPr>
            <a:r>
              <a:rPr lang="en-US" dirty="0" smtClean="0">
                <a:solidFill>
                  <a:schemeClr val="bg1">
                    <a:lumMod val="85000"/>
                  </a:schemeClr>
                </a:solidFill>
              </a:rPr>
              <a:t>Introduction</a:t>
            </a:r>
          </a:p>
          <a:p>
            <a:pPr marL="857250" lvl="1" indent="-400050">
              <a:buFont typeface="Wingdings" panose="05000000000000000000" pitchFamily="2" charset="2"/>
              <a:buChar char="Ø"/>
            </a:pPr>
            <a:r>
              <a:rPr lang="en-US" dirty="0" smtClean="0">
                <a:solidFill>
                  <a:schemeClr val="bg1">
                    <a:lumMod val="85000"/>
                  </a:schemeClr>
                </a:solidFill>
              </a:rPr>
              <a:t>Base Control</a:t>
            </a:r>
          </a:p>
          <a:p>
            <a:pPr marL="857250" lvl="1" indent="-400050">
              <a:buFont typeface="Wingdings" panose="05000000000000000000" pitchFamily="2" charset="2"/>
              <a:buChar char="Ø"/>
            </a:pPr>
            <a:r>
              <a:rPr lang="en-US" dirty="0" smtClean="0">
                <a:solidFill>
                  <a:schemeClr val="bg1">
                    <a:lumMod val="85000"/>
                  </a:schemeClr>
                </a:solidFill>
              </a:rPr>
              <a:t>Internal Controls</a:t>
            </a:r>
            <a:endParaRPr lang="en-US" dirty="0">
              <a:solidFill>
                <a:schemeClr val="bg1">
                  <a:lumMod val="85000"/>
                </a:schemeClr>
              </a:solidFill>
            </a:endParaRPr>
          </a:p>
          <a:p>
            <a:pPr marL="1314450" lvl="2" indent="-400050">
              <a:buFont typeface="Wingdings" panose="05000000000000000000" pitchFamily="2" charset="2"/>
              <a:buChar char="v"/>
            </a:pPr>
            <a:r>
              <a:rPr lang="en-US" dirty="0" smtClean="0">
                <a:solidFill>
                  <a:schemeClr val="bg1">
                    <a:lumMod val="85000"/>
                  </a:schemeClr>
                </a:solidFill>
              </a:rPr>
              <a:t>Handle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Message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Response Thread</a:t>
            </a:r>
          </a:p>
          <a:p>
            <a:pPr marL="1314450" lvl="2" indent="-400050">
              <a:buFont typeface="Wingdings" panose="05000000000000000000" pitchFamily="2" charset="2"/>
              <a:buChar char="v"/>
            </a:pPr>
            <a:r>
              <a:rPr lang="en-US" dirty="0" smtClean="0">
                <a:solidFill>
                  <a:schemeClr val="bg1">
                    <a:lumMod val="85000"/>
                  </a:schemeClr>
                </a:solidFill>
              </a:rPr>
              <a:t>Other APIs</a:t>
            </a:r>
          </a:p>
          <a:p>
            <a:pPr marL="400050" indent="-400050">
              <a:buFont typeface="+mj-lt"/>
              <a:buAutoNum type="romanUcPeriod"/>
            </a:pPr>
            <a:r>
              <a:rPr lang="en-US" dirty="0" smtClean="0">
                <a:solidFill>
                  <a:schemeClr val="bg1">
                    <a:lumMod val="85000"/>
                  </a:schemeClr>
                </a:solidFill>
              </a:rPr>
              <a:t>Proxy Driver Interface - Extension Interface</a:t>
            </a:r>
          </a:p>
        </p:txBody>
      </p:sp>
    </p:spTree>
    <p:extLst>
      <p:ext uri="{BB962C8B-B14F-4D97-AF65-F5344CB8AC3E}">
        <p14:creationId xmlns:p14="http://schemas.microsoft.com/office/powerpoint/2010/main" val="711536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40</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smtClean="0"/>
              <a:t>xf_adsp_capture_set_params</a:t>
            </a:r>
            <a:r>
              <a:rPr lang="en-US" dirty="0" smtClean="0"/>
              <a:t>()</a:t>
            </a:r>
          </a:p>
        </p:txBody>
      </p:sp>
      <p:sp>
        <p:nvSpPr>
          <p:cNvPr id="21" name="Oval 20"/>
          <p:cNvSpPr/>
          <p:nvPr/>
        </p:nvSpPr>
        <p:spPr>
          <a:xfrm>
            <a:off x="8135147" y="361588"/>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8710124" y="705410"/>
            <a:ext cx="5" cy="124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00900" y="1469020"/>
            <a:ext cx="3818449" cy="32398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a:off x="8710125" y="1793009"/>
            <a:ext cx="2" cy="17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141718" y="5847174"/>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6800899" y="830292"/>
            <a:ext cx="3818449" cy="42906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a:t>base </a:t>
            </a:r>
            <a:r>
              <a:rPr lang="en-US" sz="900" smtClean="0"/>
              <a:t>instance or valid Capture instance?</a:t>
            </a:r>
            <a:endParaRPr lang="en-US" sz="900" dirty="0"/>
          </a:p>
        </p:txBody>
      </p:sp>
      <p:cxnSp>
        <p:nvCxnSpPr>
          <p:cNvPr id="17" name="Straight Arrow Connector 16"/>
          <p:cNvCxnSpPr>
            <a:stCxn id="61" idx="2"/>
            <a:endCxn id="27" idx="0"/>
          </p:cNvCxnSpPr>
          <p:nvPr/>
        </p:nvCxnSpPr>
        <p:spPr>
          <a:xfrm>
            <a:off x="8710124" y="1259352"/>
            <a:ext cx="1" cy="20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849735" y="87453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flipV="1">
            <a:off x="10619348" y="1042826"/>
            <a:ext cx="230387" cy="1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570965" y="789688"/>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776483" y="1249892"/>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00901" y="2571704"/>
            <a:ext cx="3818451" cy="2382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parameter information</a:t>
            </a:r>
            <a:endParaRPr lang="en-US" sz="900" dirty="0"/>
          </a:p>
        </p:txBody>
      </p:sp>
      <p:cxnSp>
        <p:nvCxnSpPr>
          <p:cNvPr id="95" name="Straight Arrow Connector 94"/>
          <p:cNvCxnSpPr>
            <a:stCxn id="28" idx="2"/>
            <a:endCxn id="96" idx="0"/>
          </p:cNvCxnSpPr>
          <p:nvPr/>
        </p:nvCxnSpPr>
        <p:spPr>
          <a:xfrm>
            <a:off x="8710127" y="2355009"/>
            <a:ext cx="0" cy="21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a:off x="8710127" y="2809990"/>
            <a:ext cx="6575" cy="136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824192" y="1968823"/>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9911256" y="199362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9596062" y="2161916"/>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626583" y="1948715"/>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8776483" y="2342446"/>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814050" y="3401585"/>
            <a:ext cx="3805301" cy="31138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XF_SET_PARAM and the given buffer information</a:t>
            </a:r>
            <a:endParaRPr lang="en-US" sz="900" dirty="0"/>
          </a:p>
        </p:txBody>
      </p:sp>
      <p:cxnSp>
        <p:nvCxnSpPr>
          <p:cNvPr id="42" name="Straight Arrow Connector 41"/>
          <p:cNvCxnSpPr>
            <a:stCxn id="47" idx="2"/>
            <a:endCxn id="43" idx="0"/>
          </p:cNvCxnSpPr>
          <p:nvPr/>
        </p:nvCxnSpPr>
        <p:spPr>
          <a:xfrm flipH="1">
            <a:off x="8715689" y="3712973"/>
            <a:ext cx="1012" cy="14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14051" y="2946901"/>
            <a:ext cx="3805301" cy="32024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all the sub-command index and the corresponding value in its params structure to the buffer</a:t>
            </a:r>
            <a:endParaRPr lang="en-US" sz="900" dirty="0"/>
          </a:p>
        </p:txBody>
      </p:sp>
      <p:cxnSp>
        <p:nvCxnSpPr>
          <p:cNvPr id="12" name="Straight Arrow Connector 11"/>
          <p:cNvCxnSpPr>
            <a:stCxn id="32" idx="2"/>
            <a:endCxn id="47" idx="0"/>
          </p:cNvCxnSpPr>
          <p:nvPr/>
        </p:nvCxnSpPr>
        <p:spPr>
          <a:xfrm flipH="1">
            <a:off x="8716701" y="3267146"/>
            <a:ext cx="1" cy="13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2027" y="3858741"/>
            <a:ext cx="3807324" cy="33019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a:t>
            </a:r>
            <a:r>
              <a:rPr lang="en-US" sz="900"/>
              <a:t>the </a:t>
            </a:r>
            <a:r>
              <a:rPr lang="en-US" sz="900" smtClean="0"/>
              <a:t>result:</a:t>
            </a:r>
          </a:p>
          <a:p>
            <a:pPr algn="ctr"/>
            <a:r>
              <a:rPr lang="en-US" sz="900" smtClean="0"/>
              <a:t>err = xf_send_and_receive</a:t>
            </a:r>
            <a:r>
              <a:rPr lang="en-US" sz="900" dirty="0"/>
              <a:t>()</a:t>
            </a:r>
          </a:p>
        </p:txBody>
      </p:sp>
      <p:cxnSp>
        <p:nvCxnSpPr>
          <p:cNvPr id="33" name="Straight Arrow Connector 32"/>
          <p:cNvCxnSpPr>
            <a:stCxn id="43" idx="2"/>
            <a:endCxn id="51" idx="0"/>
          </p:cNvCxnSpPr>
          <p:nvPr/>
        </p:nvCxnSpPr>
        <p:spPr>
          <a:xfrm flipH="1">
            <a:off x="8714095" y="4188939"/>
            <a:ext cx="1594" cy="14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808839" y="4334707"/>
            <a:ext cx="3810511"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41" idx="0"/>
          </p:cNvCxnSpPr>
          <p:nvPr/>
        </p:nvCxnSpPr>
        <p:spPr>
          <a:xfrm>
            <a:off x="8714095" y="4549782"/>
            <a:ext cx="2605" cy="21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225602349"/>
              </p:ext>
            </p:extLst>
          </p:nvPr>
        </p:nvGraphicFramePr>
        <p:xfrm>
          <a:off x="585400" y="1511335"/>
          <a:ext cx="5640665" cy="2070946"/>
        </p:xfrm>
        <a:graphic>
          <a:graphicData uri="http://schemas.openxmlformats.org/drawingml/2006/table">
            <a:tbl>
              <a:tblPr firstRow="1" firstCol="1" bandRow="1">
                <a:tableStyleId>{5940675A-B579-460E-94D1-54222C63F5DA}</a:tableStyleId>
              </a:tblPr>
              <a:tblGrid>
                <a:gridCol w="816129"/>
                <a:gridCol w="2102183"/>
                <a:gridCol w="2722353"/>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This API sets all parameters for ADSP Capture plugin based on the values in params structure of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xf_adsp_capture_set_params</a:t>
                      </a:r>
                      <a:r>
                        <a:rPr lang="en-US" sz="1100" dirty="0" smtClean="0">
                          <a:effectLst/>
                          <a:latin typeface="Arial" panose="020B0604020202020204" pitchFamily="34" charset="0"/>
                          <a:ea typeface="MS Mincho"/>
                          <a:cs typeface="Times New Roman" panose="02020603050405020304" pitchFamily="18" charset="0"/>
                        </a:rPr>
                        <a:t>(</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*capture)</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struct</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xf_adsp_capture</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*capture</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Capture instance is invalid, or Capture instance has not register to ADSP base yet, or the setting command make a fatal error from ADSP Capture plugin.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41" name="Flowchart: Decision 40"/>
          <p:cNvSpPr/>
          <p:nvPr/>
        </p:nvSpPr>
        <p:spPr>
          <a:xfrm>
            <a:off x="7830765" y="4761725"/>
            <a:ext cx="1771870" cy="32346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sp>
        <p:nvSpPr>
          <p:cNvPr id="117" name="Rectangle 116"/>
          <p:cNvSpPr/>
          <p:nvPr/>
        </p:nvSpPr>
        <p:spPr>
          <a:xfrm>
            <a:off x="9817004" y="5041425"/>
            <a:ext cx="1008112"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118" name="Elbow Connector 117"/>
          <p:cNvCxnSpPr>
            <a:stCxn id="41" idx="3"/>
            <a:endCxn id="117" idx="0"/>
          </p:cNvCxnSpPr>
          <p:nvPr/>
        </p:nvCxnSpPr>
        <p:spPr>
          <a:xfrm>
            <a:off x="9602635" y="4923455"/>
            <a:ext cx="718425" cy="1179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8212643" y="5480739"/>
            <a:ext cx="1008112"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124" name="Straight Arrow Connector 123"/>
          <p:cNvCxnSpPr>
            <a:stCxn id="41" idx="2"/>
            <a:endCxn id="123" idx="0"/>
          </p:cNvCxnSpPr>
          <p:nvPr/>
        </p:nvCxnSpPr>
        <p:spPr>
          <a:xfrm flipH="1">
            <a:off x="8716699" y="5085185"/>
            <a:ext cx="1" cy="39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17" idx="2"/>
          </p:cNvCxnSpPr>
          <p:nvPr/>
        </p:nvCxnSpPr>
        <p:spPr>
          <a:xfrm rot="5400000">
            <a:off x="9467593" y="4505607"/>
            <a:ext cx="102575" cy="1604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462548" y="5087953"/>
            <a:ext cx="254151" cy="230832"/>
          </a:xfrm>
          <a:prstGeom prst="rect">
            <a:avLst/>
          </a:prstGeom>
          <a:noFill/>
        </p:spPr>
        <p:txBody>
          <a:bodyPr wrap="square" rtlCol="0">
            <a:spAutoFit/>
          </a:bodyPr>
          <a:lstStyle/>
          <a:p>
            <a:r>
              <a:rPr lang="en-US" sz="900" dirty="0"/>
              <a:t>F</a:t>
            </a:r>
          </a:p>
        </p:txBody>
      </p:sp>
      <p:sp>
        <p:nvSpPr>
          <p:cNvPr id="133" name="TextBox 132"/>
          <p:cNvSpPr txBox="1"/>
          <p:nvPr/>
        </p:nvSpPr>
        <p:spPr>
          <a:xfrm>
            <a:off x="9668404" y="4710934"/>
            <a:ext cx="293443" cy="230832"/>
          </a:xfrm>
          <a:prstGeom prst="rect">
            <a:avLst/>
          </a:prstGeom>
          <a:noFill/>
        </p:spPr>
        <p:txBody>
          <a:bodyPr wrap="square" rtlCol="0">
            <a:spAutoFit/>
          </a:bodyPr>
          <a:lstStyle/>
          <a:p>
            <a:r>
              <a:rPr lang="en-US" sz="900" dirty="0"/>
              <a:t>T</a:t>
            </a:r>
          </a:p>
        </p:txBody>
      </p:sp>
      <p:cxnSp>
        <p:nvCxnSpPr>
          <p:cNvPr id="134" name="Straight Arrow Connector 133"/>
          <p:cNvCxnSpPr>
            <a:stCxn id="123" idx="2"/>
            <a:endCxn id="37" idx="0"/>
          </p:cNvCxnSpPr>
          <p:nvPr/>
        </p:nvCxnSpPr>
        <p:spPr>
          <a:xfrm>
            <a:off x="8716699" y="5695814"/>
            <a:ext cx="1" cy="15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7446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41</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smtClean="0"/>
              <a:t>xf_adsp_capture_get_params</a:t>
            </a:r>
            <a:r>
              <a:rPr lang="en-US" dirty="0" smtClean="0"/>
              <a:t>()</a:t>
            </a:r>
          </a:p>
        </p:txBody>
      </p:sp>
      <p:sp>
        <p:nvSpPr>
          <p:cNvPr id="21" name="Oval 20"/>
          <p:cNvSpPr/>
          <p:nvPr/>
        </p:nvSpPr>
        <p:spPr>
          <a:xfrm>
            <a:off x="8185314" y="461654"/>
            <a:ext cx="1149963" cy="26404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8760295" y="725701"/>
            <a:ext cx="1" cy="17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68012" y="1569255"/>
            <a:ext cx="4195788" cy="33864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flipH="1">
            <a:off x="8760295" y="1907895"/>
            <a:ext cx="5611" cy="158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201253" y="6021288"/>
            <a:ext cx="1149963" cy="25966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7031978" y="900960"/>
            <a:ext cx="3456634" cy="5009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a:t>base </a:t>
            </a:r>
            <a:r>
              <a:rPr lang="en-US" sz="900" smtClean="0"/>
              <a:t>instance or valid Capture instance?</a:t>
            </a:r>
            <a:endParaRPr lang="en-US" sz="900" dirty="0"/>
          </a:p>
        </p:txBody>
      </p:sp>
      <p:cxnSp>
        <p:nvCxnSpPr>
          <p:cNvPr id="17" name="Straight Arrow Connector 16"/>
          <p:cNvCxnSpPr>
            <a:stCxn id="61" idx="2"/>
            <a:endCxn id="27" idx="0"/>
          </p:cNvCxnSpPr>
          <p:nvPr/>
        </p:nvCxnSpPr>
        <p:spPr>
          <a:xfrm>
            <a:off x="8760295" y="1401946"/>
            <a:ext cx="5611" cy="167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833240" y="98063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flipV="1">
            <a:off x="10488612" y="1148926"/>
            <a:ext cx="344628" cy="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478648" y="907493"/>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779002" y="1362950"/>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666373" y="2609918"/>
            <a:ext cx="4197427" cy="28165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parameter information</a:t>
            </a:r>
            <a:endParaRPr lang="en-US" sz="900" dirty="0"/>
          </a:p>
        </p:txBody>
      </p:sp>
      <p:cxnSp>
        <p:nvCxnSpPr>
          <p:cNvPr id="95" name="Straight Arrow Connector 94"/>
          <p:cNvCxnSpPr>
            <a:stCxn id="28" idx="2"/>
            <a:endCxn id="96" idx="0"/>
          </p:cNvCxnSpPr>
          <p:nvPr/>
        </p:nvCxnSpPr>
        <p:spPr>
          <a:xfrm>
            <a:off x="8760295" y="2411188"/>
            <a:ext cx="4792" cy="198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a:off x="8765087" y="2891570"/>
            <a:ext cx="2844" cy="15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512241" y="2066076"/>
            <a:ext cx="2496108"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10498428" y="2075204"/>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10008349" y="2238632"/>
            <a:ext cx="490079" cy="4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039756" y="2028074"/>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8858613" y="2409396"/>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672062" y="3373503"/>
            <a:ext cx="4191738" cy="23800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XF_GET_PARAM and the buffer pointer</a:t>
            </a:r>
            <a:endParaRPr lang="en-US" sz="900" dirty="0"/>
          </a:p>
        </p:txBody>
      </p:sp>
      <p:cxnSp>
        <p:nvCxnSpPr>
          <p:cNvPr id="42" name="Straight Arrow Connector 41"/>
          <p:cNvCxnSpPr>
            <a:stCxn id="47" idx="2"/>
            <a:endCxn id="43" idx="0"/>
          </p:cNvCxnSpPr>
          <p:nvPr/>
        </p:nvCxnSpPr>
        <p:spPr>
          <a:xfrm flipH="1">
            <a:off x="8765907" y="3611509"/>
            <a:ext cx="2024" cy="15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672062" y="3050514"/>
            <a:ext cx="4191738" cy="18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the sub-command indexes to given buffer</a:t>
            </a:r>
            <a:endParaRPr lang="en-US" sz="900" dirty="0"/>
          </a:p>
        </p:txBody>
      </p:sp>
      <p:cxnSp>
        <p:nvCxnSpPr>
          <p:cNvPr id="12" name="Straight Arrow Connector 11"/>
          <p:cNvCxnSpPr>
            <a:stCxn id="32" idx="2"/>
            <a:endCxn id="47" idx="0"/>
          </p:cNvCxnSpPr>
          <p:nvPr/>
        </p:nvCxnSpPr>
        <p:spPr>
          <a:xfrm>
            <a:off x="8767931" y="3237118"/>
            <a:ext cx="0" cy="136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668014" y="3768338"/>
            <a:ext cx="4195786" cy="31208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a:t>
            </a:r>
            <a:r>
              <a:rPr lang="en-US" sz="900"/>
              <a:t>the </a:t>
            </a:r>
            <a:r>
              <a:rPr lang="en-US" sz="900" smtClean="0"/>
              <a:t>result:</a:t>
            </a:r>
          </a:p>
          <a:p>
            <a:pPr algn="ctr"/>
            <a:r>
              <a:rPr lang="en-US" sz="900" smtClean="0"/>
              <a:t>err = xf_send_and_receive</a:t>
            </a:r>
            <a:r>
              <a:rPr lang="en-US" sz="900" dirty="0"/>
              <a:t>()</a:t>
            </a:r>
          </a:p>
        </p:txBody>
      </p:sp>
      <p:cxnSp>
        <p:nvCxnSpPr>
          <p:cNvPr id="33" name="Straight Arrow Connector 32"/>
          <p:cNvCxnSpPr>
            <a:stCxn id="43" idx="2"/>
            <a:endCxn id="100" idx="0"/>
          </p:cNvCxnSpPr>
          <p:nvPr/>
        </p:nvCxnSpPr>
        <p:spPr>
          <a:xfrm>
            <a:off x="8765907" y="4080418"/>
            <a:ext cx="2024" cy="17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523064" y="5264507"/>
            <a:ext cx="2496108"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149" idx="0"/>
          </p:cNvCxnSpPr>
          <p:nvPr/>
        </p:nvCxnSpPr>
        <p:spPr>
          <a:xfrm>
            <a:off x="8771118" y="5511111"/>
            <a:ext cx="5116" cy="13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Flowchart: Decision 99"/>
          <p:cNvSpPr/>
          <p:nvPr/>
        </p:nvSpPr>
        <p:spPr>
          <a:xfrm>
            <a:off x="7523064" y="4258190"/>
            <a:ext cx="2489734" cy="31365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sp>
        <p:nvSpPr>
          <p:cNvPr id="103" name="Rectangle 102"/>
          <p:cNvSpPr/>
          <p:nvPr/>
        </p:nvSpPr>
        <p:spPr>
          <a:xfrm>
            <a:off x="7523064" y="4755791"/>
            <a:ext cx="2496108" cy="29863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Save the respond values to its params structure</a:t>
            </a:r>
            <a:endParaRPr lang="en-US" sz="900" dirty="0"/>
          </a:p>
        </p:txBody>
      </p:sp>
      <p:cxnSp>
        <p:nvCxnSpPr>
          <p:cNvPr id="110" name="Straight Arrow Connector 109"/>
          <p:cNvCxnSpPr>
            <a:stCxn id="100" idx="2"/>
            <a:endCxn id="103" idx="0"/>
          </p:cNvCxnSpPr>
          <p:nvPr/>
        </p:nvCxnSpPr>
        <p:spPr>
          <a:xfrm>
            <a:off x="8767931" y="4571848"/>
            <a:ext cx="3187" cy="183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3" idx="2"/>
            <a:endCxn id="51" idx="0"/>
          </p:cNvCxnSpPr>
          <p:nvPr/>
        </p:nvCxnSpPr>
        <p:spPr>
          <a:xfrm>
            <a:off x="8771118" y="5054422"/>
            <a:ext cx="0" cy="21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100" idx="1"/>
            <a:endCxn id="120" idx="0"/>
          </p:cNvCxnSpPr>
          <p:nvPr/>
        </p:nvCxnSpPr>
        <p:spPr>
          <a:xfrm rot="10800000" flipV="1">
            <a:off x="6099472" y="4415018"/>
            <a:ext cx="1423592" cy="210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7266889" y="4210681"/>
            <a:ext cx="254151" cy="230832"/>
          </a:xfrm>
          <a:prstGeom prst="rect">
            <a:avLst/>
          </a:prstGeom>
          <a:noFill/>
        </p:spPr>
        <p:txBody>
          <a:bodyPr wrap="square" rtlCol="0">
            <a:spAutoFit/>
          </a:bodyPr>
          <a:lstStyle/>
          <a:p>
            <a:r>
              <a:rPr lang="en-US" sz="900" dirty="0"/>
              <a:t>F</a:t>
            </a:r>
          </a:p>
        </p:txBody>
      </p:sp>
      <p:sp>
        <p:nvSpPr>
          <p:cNvPr id="137" name="TextBox 136"/>
          <p:cNvSpPr txBox="1"/>
          <p:nvPr/>
        </p:nvSpPr>
        <p:spPr>
          <a:xfrm>
            <a:off x="8809923" y="4548082"/>
            <a:ext cx="293443" cy="230832"/>
          </a:xfrm>
          <a:prstGeom prst="rect">
            <a:avLst/>
          </a:prstGeom>
          <a:noFill/>
        </p:spPr>
        <p:txBody>
          <a:bodyPr wrap="square" rtlCol="0">
            <a:spAutoFit/>
          </a:bodyPr>
          <a:lstStyle/>
          <a:p>
            <a:r>
              <a:rPr lang="en-US" sz="900" dirty="0"/>
              <a:t>T</a:t>
            </a:r>
          </a:p>
        </p:txBody>
      </p:sp>
      <p:graphicFrame>
        <p:nvGraphicFramePr>
          <p:cNvPr id="41" name="Table 40"/>
          <p:cNvGraphicFramePr>
            <a:graphicFrameLocks noGrp="1"/>
          </p:cNvGraphicFramePr>
          <p:nvPr>
            <p:extLst>
              <p:ext uri="{D42A27DB-BD31-4B8C-83A1-F6EECF244321}">
                <p14:modId xmlns:p14="http://schemas.microsoft.com/office/powerpoint/2010/main" val="3326037978"/>
              </p:ext>
            </p:extLst>
          </p:nvPr>
        </p:nvGraphicFramePr>
        <p:xfrm>
          <a:off x="585400" y="1511335"/>
          <a:ext cx="5640665" cy="2070946"/>
        </p:xfrm>
        <a:graphic>
          <a:graphicData uri="http://schemas.openxmlformats.org/drawingml/2006/table">
            <a:tbl>
              <a:tblPr firstRow="1" firstCol="1" bandRow="1">
                <a:tableStyleId>{5940675A-B579-460E-94D1-54222C63F5DA}</a:tableStyleId>
              </a:tblPr>
              <a:tblGrid>
                <a:gridCol w="816129"/>
                <a:gridCol w="2030175"/>
                <a:gridCol w="2794361"/>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This API gets all ADSP Capture’s parameters and stores the returned values in params structure of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xf_adsp_capture_get_params</a:t>
                      </a:r>
                      <a:r>
                        <a:rPr lang="en-US" sz="1100" dirty="0" smtClean="0">
                          <a:effectLst/>
                          <a:latin typeface="Arial" panose="020B0604020202020204" pitchFamily="34" charset="0"/>
                          <a:ea typeface="MS Mincho"/>
                          <a:cs typeface="Times New Roman" panose="02020603050405020304" pitchFamily="18" charset="0"/>
                        </a:rPr>
                        <a:t>(</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*capture)</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*capture</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Capture instance is invalid, or Capture instance has not register to ADSP base yet, or the getting command make a fatal error from ADSP Capture plugin.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120" name="Rectangle 119"/>
          <p:cNvSpPr/>
          <p:nvPr/>
        </p:nvSpPr>
        <p:spPr>
          <a:xfrm>
            <a:off x="5583491" y="4625456"/>
            <a:ext cx="1031961" cy="30729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126" name="Elbow Connector 125"/>
          <p:cNvCxnSpPr>
            <a:stCxn id="120" idx="2"/>
          </p:cNvCxnSpPr>
          <p:nvPr/>
        </p:nvCxnSpPr>
        <p:spPr>
          <a:xfrm rot="16200000" flipH="1">
            <a:off x="7325002" y="3707224"/>
            <a:ext cx="217399" cy="26684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8344186" y="5642897"/>
            <a:ext cx="864096"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153" name="Straight Arrow Connector 152"/>
          <p:cNvCxnSpPr>
            <a:stCxn id="149" idx="2"/>
            <a:endCxn id="37" idx="0"/>
          </p:cNvCxnSpPr>
          <p:nvPr/>
        </p:nvCxnSpPr>
        <p:spPr>
          <a:xfrm>
            <a:off x="8776234" y="5889501"/>
            <a:ext cx="1" cy="131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684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42</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xf_adsp_tdm_renderer_create</a:t>
            </a:r>
            <a:r>
              <a:rPr lang="en-US" dirty="0" smtClean="0"/>
              <a:t>()</a:t>
            </a:r>
          </a:p>
        </p:txBody>
      </p:sp>
      <p:graphicFrame>
        <p:nvGraphicFramePr>
          <p:cNvPr id="44" name="Table 43"/>
          <p:cNvGraphicFramePr>
            <a:graphicFrameLocks noGrp="1"/>
          </p:cNvGraphicFramePr>
          <p:nvPr>
            <p:extLst>
              <p:ext uri="{D42A27DB-BD31-4B8C-83A1-F6EECF244321}">
                <p14:modId xmlns:p14="http://schemas.microsoft.com/office/powerpoint/2010/main" val="671702777"/>
              </p:ext>
            </p:extLst>
          </p:nvPr>
        </p:nvGraphicFramePr>
        <p:xfrm>
          <a:off x="585400" y="1511335"/>
          <a:ext cx="5640665" cy="4223597"/>
        </p:xfrm>
        <a:graphic>
          <a:graphicData uri="http://schemas.openxmlformats.org/drawingml/2006/table">
            <a:tbl>
              <a:tblPr firstRow="1" firstCol="1" bandRow="1">
                <a:tableStyleId>{5940675A-B579-460E-94D1-54222C63F5DA}</a:tableStyleId>
              </a:tblPr>
              <a:tblGrid>
                <a:gridCol w="816129"/>
                <a:gridCol w="1598127"/>
                <a:gridCol w="3226409"/>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This API initializes a TDM Renderer instance, registers ADSP TDM Renderer plugin. After TDM Renderer has been registered successfully, the API registers a handler to ADSP base, and gets a handle ID which represents for a new handler which has been registered completely. Finally, it initializes all parameters as default values with default values of TDM Renderer plugin.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a:effectLst/>
                          <a:latin typeface="Arial" panose="020B0604020202020204" pitchFamily="34" charset="0"/>
                          <a:ea typeface="MS Mincho"/>
                          <a:cs typeface="Times New Roman" panose="02020603050405020304" pitchFamily="18" charset="0"/>
                        </a:rPr>
                        <a:t>xf_adsp_tdm_renderer_create</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xf_adsp_tdm_renderer</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tdm_renderer</a:t>
                      </a:r>
                      <a:r>
                        <a:rPr lang="en-US" sz="1100" dirty="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xf_callback_func</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cb</a:t>
                      </a:r>
                      <a:r>
                        <a:rPr lang="en-US" sz="1100" dirty="0">
                          <a:effectLst/>
                          <a:latin typeface="Arial" panose="020B0604020202020204" pitchFamily="34" charset="0"/>
                          <a:ea typeface="MS Mincho"/>
                          <a:cs typeface="Times New Roman" panose="02020603050405020304" pitchFamily="18" charset="0"/>
                        </a:rPr>
                        <a:t>, void *</a:t>
                      </a:r>
                      <a:r>
                        <a:rPr lang="en-US" sz="1100" dirty="0" err="1">
                          <a:effectLst/>
                          <a:latin typeface="Arial" panose="020B0604020202020204" pitchFamily="34" charset="0"/>
                          <a:ea typeface="MS Mincho"/>
                          <a:cs typeface="Times New Roman" panose="02020603050405020304" pitchFamily="18" charset="0"/>
                        </a:rPr>
                        <a:t>private_data</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xf_adsp_tdm_renderer</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a:t>
                      </a:r>
                      <a:r>
                        <a:rPr lang="en-US" sz="1100" dirty="0" err="1">
                          <a:effectLst/>
                          <a:latin typeface="Arial" panose="020B0604020202020204" pitchFamily="34" charset="0"/>
                          <a:ea typeface="MS Gothic" panose="020B0609070205080204" pitchFamily="49" charset="-128"/>
                          <a:cs typeface="Times New Roman" panose="02020603050405020304" pitchFamily="18" charset="0"/>
                        </a:rPr>
                        <a:t>tdm_renderer</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The pointer to store the created TDM Renderer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xf_callback_func</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cb</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the callback functions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void *private_data</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a private data that used as a parameter in callback functions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cannot register new handler to ADSP base, or cannot register TDM Renderer plugin to ADSP, or cannot get default values from ADSP TDM Renderer plugin.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-ENOMEM</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Cannot allocate TDM Renderer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21" name="Oval 20"/>
          <p:cNvSpPr/>
          <p:nvPr/>
        </p:nvSpPr>
        <p:spPr>
          <a:xfrm>
            <a:off x="8511378" y="987102"/>
            <a:ext cx="1149963" cy="321781"/>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9086358" y="1308883"/>
            <a:ext cx="2" cy="20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464152" y="2056591"/>
            <a:ext cx="3240360" cy="43960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Allocate data for TDM Renderer component:</a:t>
            </a:r>
          </a:p>
          <a:p>
            <a:pPr algn="ctr"/>
            <a:r>
              <a:rPr lang="en-US" sz="900" dirty="0" err="1" smtClean="0"/>
              <a:t>tdm_rdr</a:t>
            </a:r>
            <a:r>
              <a:rPr lang="en-US" sz="900" dirty="0" smtClean="0"/>
              <a:t> = </a:t>
            </a:r>
            <a:r>
              <a:rPr lang="en-US" sz="900" dirty="0" err="1" smtClean="0"/>
              <a:t>kmalloc</a:t>
            </a:r>
            <a:r>
              <a:rPr lang="en-US" sz="900" dirty="0" smtClean="0"/>
              <a:t>(</a:t>
            </a:r>
            <a:r>
              <a:rPr lang="en-US" sz="900" dirty="0" err="1" smtClean="0"/>
              <a:t>sizeof</a:t>
            </a:r>
            <a:r>
              <a:rPr lang="en-US" sz="900" dirty="0" smtClean="0"/>
              <a:t>(</a:t>
            </a:r>
            <a:r>
              <a:rPr lang="en-US" sz="900" dirty="0" err="1" smtClean="0"/>
              <a:t>struct</a:t>
            </a:r>
            <a:r>
              <a:rPr lang="en-US" sz="900" dirty="0" smtClean="0"/>
              <a:t> </a:t>
            </a:r>
            <a:r>
              <a:rPr lang="en-US" sz="900" dirty="0" err="1" smtClean="0"/>
              <a:t>xf_adsp_tdm_renderer</a:t>
            </a:r>
            <a:r>
              <a:rPr lang="en-US" sz="900" dirty="0" smtClean="0"/>
              <a:t>), GFP_KERNEL)</a:t>
            </a:r>
            <a:endParaRPr lang="en-US" sz="900" dirty="0"/>
          </a:p>
        </p:txBody>
      </p:sp>
      <p:cxnSp>
        <p:nvCxnSpPr>
          <p:cNvPr id="29" name="Straight Arrow Connector 28"/>
          <p:cNvCxnSpPr>
            <a:stCxn id="27" idx="2"/>
            <a:endCxn id="28" idx="0"/>
          </p:cNvCxnSpPr>
          <p:nvPr/>
        </p:nvCxnSpPr>
        <p:spPr>
          <a:xfrm>
            <a:off x="9084332" y="2496192"/>
            <a:ext cx="0" cy="143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509352" y="5060651"/>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End job</a:t>
            </a:r>
            <a:endParaRPr lang="en-US" sz="900" dirty="0">
              <a:solidFill>
                <a:schemeClr val="dk1"/>
              </a:solidFill>
            </a:endParaRPr>
          </a:p>
        </p:txBody>
      </p:sp>
      <p:sp>
        <p:nvSpPr>
          <p:cNvPr id="61" name="Flowchart: Decision 60"/>
          <p:cNvSpPr/>
          <p:nvPr/>
        </p:nvSpPr>
        <p:spPr>
          <a:xfrm>
            <a:off x="7970555" y="1514980"/>
            <a:ext cx="2231606"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7" idx="0"/>
          </p:cNvCxnSpPr>
          <p:nvPr/>
        </p:nvCxnSpPr>
        <p:spPr>
          <a:xfrm flipH="1">
            <a:off x="9084332" y="1901166"/>
            <a:ext cx="2026" cy="15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391991" y="1539778"/>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10202161" y="1708073"/>
            <a:ext cx="18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202161" y="1477241"/>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9230375" y="1832741"/>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7462126" y="3239871"/>
            <a:ext cx="3240360" cy="3301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Register ADSP TDM Renderer plugin:</a:t>
            </a:r>
          </a:p>
          <a:p>
            <a:pPr algn="ctr"/>
            <a:r>
              <a:rPr lang="en-US" sz="900" smtClean="0"/>
              <a:t>xf_adsp_register(“tdm-renderer”, &amp;comp_id)</a:t>
            </a:r>
            <a:endParaRPr lang="en-US" sz="900" dirty="0"/>
          </a:p>
        </p:txBody>
      </p:sp>
      <p:cxnSp>
        <p:nvCxnSpPr>
          <p:cNvPr id="95" name="Straight Arrow Connector 94"/>
          <p:cNvCxnSpPr>
            <a:stCxn id="28" idx="2"/>
            <a:endCxn id="96" idx="0"/>
          </p:cNvCxnSpPr>
          <p:nvPr/>
        </p:nvCxnSpPr>
        <p:spPr>
          <a:xfrm flipH="1">
            <a:off x="9082306" y="2947475"/>
            <a:ext cx="2026" cy="292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68" idx="0"/>
          </p:cNvCxnSpPr>
          <p:nvPr/>
        </p:nvCxnSpPr>
        <p:spPr>
          <a:xfrm>
            <a:off x="9082306" y="3570057"/>
            <a:ext cx="0" cy="28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980293" y="2640157"/>
            <a:ext cx="2208078" cy="30731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tdm_rdr != NULL</a:t>
            </a:r>
            <a:endParaRPr lang="en-US" sz="900" dirty="0"/>
          </a:p>
        </p:txBody>
      </p:sp>
      <p:sp>
        <p:nvSpPr>
          <p:cNvPr id="31" name="Oval 30"/>
          <p:cNvSpPr/>
          <p:nvPr/>
        </p:nvSpPr>
        <p:spPr>
          <a:xfrm>
            <a:off x="10394265" y="2619534"/>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-ENOMEM</a:t>
            </a:r>
            <a:endParaRPr lang="en-US" sz="900" dirty="0">
              <a:solidFill>
                <a:schemeClr val="dk1"/>
              </a:solidFill>
            </a:endParaRPr>
          </a:p>
        </p:txBody>
      </p:sp>
      <p:cxnSp>
        <p:nvCxnSpPr>
          <p:cNvPr id="14" name="Straight Arrow Connector 13"/>
          <p:cNvCxnSpPr>
            <a:stCxn id="28" idx="3"/>
            <a:endCxn id="31" idx="2"/>
          </p:cNvCxnSpPr>
          <p:nvPr/>
        </p:nvCxnSpPr>
        <p:spPr>
          <a:xfrm flipV="1">
            <a:off x="10188371" y="2787829"/>
            <a:ext cx="205894" cy="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132472" y="2540100"/>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9228347" y="2912316"/>
            <a:ext cx="293443" cy="230832"/>
          </a:xfrm>
          <a:prstGeom prst="rect">
            <a:avLst/>
          </a:prstGeom>
          <a:noFill/>
        </p:spPr>
        <p:txBody>
          <a:bodyPr wrap="square" rtlCol="0">
            <a:spAutoFit/>
          </a:bodyPr>
          <a:lstStyle/>
          <a:p>
            <a:r>
              <a:rPr lang="en-US" sz="900" dirty="0"/>
              <a:t>T</a:t>
            </a:r>
          </a:p>
        </p:txBody>
      </p:sp>
      <p:cxnSp>
        <p:nvCxnSpPr>
          <p:cNvPr id="33" name="Straight Arrow Connector 32"/>
          <p:cNvCxnSpPr>
            <a:stCxn id="79" idx="2"/>
            <a:endCxn id="37" idx="0"/>
          </p:cNvCxnSpPr>
          <p:nvPr/>
        </p:nvCxnSpPr>
        <p:spPr>
          <a:xfrm>
            <a:off x="9082306" y="4769015"/>
            <a:ext cx="2028" cy="29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8862079" y="3855194"/>
            <a:ext cx="440453" cy="415314"/>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A</a:t>
            </a:r>
            <a:endParaRPr lang="en-US" sz="900" dirty="0">
              <a:solidFill>
                <a:schemeClr val="dk1"/>
              </a:solidFill>
            </a:endParaRPr>
          </a:p>
        </p:txBody>
      </p:sp>
      <p:sp>
        <p:nvSpPr>
          <p:cNvPr id="79" name="Rectangle 78"/>
          <p:cNvSpPr/>
          <p:nvPr/>
        </p:nvSpPr>
        <p:spPr>
          <a:xfrm>
            <a:off x="7462126" y="4438829"/>
            <a:ext cx="3240360" cy="3301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81" name="Straight Arrow Connector 80"/>
          <p:cNvCxnSpPr>
            <a:stCxn id="68" idx="4"/>
            <a:endCxn id="79" idx="0"/>
          </p:cNvCxnSpPr>
          <p:nvPr/>
        </p:nvCxnSpPr>
        <p:spPr>
          <a:xfrm>
            <a:off x="9082306" y="4270508"/>
            <a:ext cx="0" cy="16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8467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43</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xf_adsp_tdm_renderer_create</a:t>
            </a:r>
            <a:r>
              <a:rPr lang="en-US" dirty="0" smtClean="0"/>
              <a:t>()</a:t>
            </a:r>
          </a:p>
        </p:txBody>
      </p:sp>
      <p:grpSp>
        <p:nvGrpSpPr>
          <p:cNvPr id="140" name="Group 139"/>
          <p:cNvGrpSpPr/>
          <p:nvPr/>
        </p:nvGrpSpPr>
        <p:grpSpPr>
          <a:xfrm>
            <a:off x="1411570" y="1391598"/>
            <a:ext cx="7597858" cy="4798139"/>
            <a:chOff x="1411570" y="1391598"/>
            <a:chExt cx="7597858" cy="4798139"/>
          </a:xfrm>
        </p:grpSpPr>
        <p:sp>
          <p:nvSpPr>
            <p:cNvPr id="21" name="Oval 20"/>
            <p:cNvSpPr/>
            <p:nvPr/>
          </p:nvSpPr>
          <p:spPr>
            <a:xfrm>
              <a:off x="6631192" y="1391598"/>
              <a:ext cx="440453" cy="415314"/>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A</a:t>
              </a:r>
              <a:endParaRPr lang="en-US" sz="900" dirty="0">
                <a:solidFill>
                  <a:schemeClr val="dk1"/>
                </a:solidFill>
              </a:endParaRPr>
            </a:p>
          </p:txBody>
        </p:sp>
        <p:cxnSp>
          <p:nvCxnSpPr>
            <p:cNvPr id="22" name="Straight Arrow Connector 21"/>
            <p:cNvCxnSpPr>
              <a:stCxn id="21" idx="4"/>
              <a:endCxn id="62" idx="0"/>
            </p:cNvCxnSpPr>
            <p:nvPr/>
          </p:nvCxnSpPr>
          <p:spPr>
            <a:xfrm>
              <a:off x="6851419" y="1806912"/>
              <a:ext cx="2026" cy="27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277103" y="5865862"/>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42" name="Straight Arrow Connector 41"/>
            <p:cNvCxnSpPr>
              <a:stCxn id="52" idx="2"/>
              <a:endCxn id="43" idx="0"/>
            </p:cNvCxnSpPr>
            <p:nvPr/>
          </p:nvCxnSpPr>
          <p:spPr>
            <a:xfrm>
              <a:off x="6850150" y="3875694"/>
              <a:ext cx="1" cy="268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690872" y="2856127"/>
              <a:ext cx="4318556" cy="31293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Register handler for this component into </a:t>
              </a:r>
              <a:r>
                <a:rPr lang="en-US" sz="900" smtClean="0"/>
                <a:t>ADSP base:</a:t>
              </a:r>
            </a:p>
            <a:p>
              <a:pPr algn="ctr"/>
              <a:r>
                <a:rPr lang="en-US" sz="900" smtClean="0"/>
                <a:t>tdm_rdr-&gt;handle_id = xf_adsp_base_register_handle(private_data, cb, comp_id)</a:t>
              </a:r>
              <a:endParaRPr lang="en-US" sz="900" dirty="0"/>
            </a:p>
          </p:txBody>
        </p:sp>
        <p:cxnSp>
          <p:nvCxnSpPr>
            <p:cNvPr id="12" name="Straight Arrow Connector 11"/>
            <p:cNvCxnSpPr>
              <a:stCxn id="32" idx="2"/>
              <a:endCxn id="52" idx="0"/>
            </p:cNvCxnSpPr>
            <p:nvPr/>
          </p:nvCxnSpPr>
          <p:spPr>
            <a:xfrm>
              <a:off x="6850150" y="3169057"/>
              <a:ext cx="0" cy="247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409991" y="4144513"/>
              <a:ext cx="2880320" cy="36009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the default parameters of plugin:</a:t>
              </a:r>
            </a:p>
            <a:p>
              <a:pPr algn="ctr"/>
              <a:r>
                <a:rPr lang="en-US" sz="900" dirty="0" smtClean="0"/>
                <a:t>err = </a:t>
              </a:r>
              <a:r>
                <a:rPr lang="en-US" sz="900" dirty="0" err="1" smtClean="0"/>
                <a:t>xf_adsp_tdm_renderer_get_params</a:t>
              </a:r>
              <a:r>
                <a:rPr lang="en-US" sz="900" dirty="0" smtClean="0"/>
                <a:t>()</a:t>
              </a:r>
              <a:endParaRPr lang="en-US" sz="900" dirty="0"/>
            </a:p>
          </p:txBody>
        </p:sp>
        <p:cxnSp>
          <p:nvCxnSpPr>
            <p:cNvPr id="33" name="Straight Arrow Connector 32"/>
            <p:cNvCxnSpPr>
              <a:stCxn id="43" idx="2"/>
              <a:endCxn id="105" idx="0"/>
            </p:cNvCxnSpPr>
            <p:nvPr/>
          </p:nvCxnSpPr>
          <p:spPr>
            <a:xfrm>
              <a:off x="6850151" y="4504603"/>
              <a:ext cx="3907" cy="21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5746111" y="3416984"/>
              <a:ext cx="2208078" cy="45871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The returned handle id </a:t>
              </a:r>
              <a:r>
                <a:rPr lang="en-US" sz="900" dirty="0"/>
                <a:t>&gt;</a:t>
              </a:r>
              <a:r>
                <a:rPr lang="en-US" sz="900" dirty="0" smtClean="0"/>
                <a:t> 0?</a:t>
              </a:r>
              <a:endParaRPr lang="en-US" sz="900" dirty="0"/>
            </a:p>
          </p:txBody>
        </p:sp>
        <p:sp>
          <p:nvSpPr>
            <p:cNvPr id="60" name="Rectangle 59"/>
            <p:cNvSpPr/>
            <p:nvPr/>
          </p:nvSpPr>
          <p:spPr>
            <a:xfrm>
              <a:off x="1415480" y="2814330"/>
              <a:ext cx="2180628" cy="40107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Free TDM Renderer component’s data:</a:t>
              </a:r>
            </a:p>
            <a:p>
              <a:pPr algn="ctr"/>
              <a:r>
                <a:rPr lang="en-US" sz="900" smtClean="0"/>
                <a:t>kfree(tdm_rdr)</a:t>
              </a:r>
              <a:endParaRPr lang="en-US" sz="900" dirty="0"/>
            </a:p>
          </p:txBody>
        </p:sp>
        <p:sp>
          <p:nvSpPr>
            <p:cNvPr id="62" name="Flowchart: Decision 61"/>
            <p:cNvSpPr/>
            <p:nvPr/>
          </p:nvSpPr>
          <p:spPr>
            <a:xfrm>
              <a:off x="5749406" y="2084383"/>
              <a:ext cx="2208078" cy="45871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57" name="Straight Arrow Connector 56"/>
            <p:cNvCxnSpPr>
              <a:stCxn id="62" idx="2"/>
              <a:endCxn id="32" idx="0"/>
            </p:cNvCxnSpPr>
            <p:nvPr/>
          </p:nvCxnSpPr>
          <p:spPr>
            <a:xfrm flipH="1">
              <a:off x="6850150" y="2543093"/>
              <a:ext cx="3295" cy="31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915986" y="2583497"/>
              <a:ext cx="293443" cy="230832"/>
            </a:xfrm>
            <a:prstGeom prst="rect">
              <a:avLst/>
            </a:prstGeom>
            <a:noFill/>
          </p:spPr>
          <p:txBody>
            <a:bodyPr wrap="square" rtlCol="0">
              <a:spAutoFit/>
            </a:bodyPr>
            <a:lstStyle/>
            <a:p>
              <a:r>
                <a:rPr lang="en-US" sz="900" dirty="0"/>
                <a:t>T</a:t>
              </a:r>
            </a:p>
          </p:txBody>
        </p:sp>
        <p:sp>
          <p:nvSpPr>
            <p:cNvPr id="73" name="TextBox 72"/>
            <p:cNvSpPr txBox="1"/>
            <p:nvPr/>
          </p:nvSpPr>
          <p:spPr>
            <a:xfrm>
              <a:off x="6908424" y="3837709"/>
              <a:ext cx="293443" cy="230832"/>
            </a:xfrm>
            <a:prstGeom prst="rect">
              <a:avLst/>
            </a:prstGeom>
            <a:noFill/>
          </p:spPr>
          <p:txBody>
            <a:bodyPr wrap="square" rtlCol="0">
              <a:spAutoFit/>
            </a:bodyPr>
            <a:lstStyle/>
            <a:p>
              <a:r>
                <a:rPr lang="en-US" sz="900" dirty="0"/>
                <a:t>T</a:t>
              </a:r>
            </a:p>
          </p:txBody>
        </p:sp>
        <p:sp>
          <p:nvSpPr>
            <p:cNvPr id="74" name="TextBox 73"/>
            <p:cNvSpPr txBox="1"/>
            <p:nvPr/>
          </p:nvSpPr>
          <p:spPr>
            <a:xfrm>
              <a:off x="5583970" y="2074426"/>
              <a:ext cx="254151" cy="230832"/>
            </a:xfrm>
            <a:prstGeom prst="rect">
              <a:avLst/>
            </a:prstGeom>
            <a:noFill/>
          </p:spPr>
          <p:txBody>
            <a:bodyPr wrap="square" rtlCol="0">
              <a:spAutoFit/>
            </a:bodyPr>
            <a:lstStyle/>
            <a:p>
              <a:r>
                <a:rPr lang="en-US" sz="900" dirty="0"/>
                <a:t>F</a:t>
              </a:r>
            </a:p>
          </p:txBody>
        </p:sp>
        <p:sp>
          <p:nvSpPr>
            <p:cNvPr id="75" name="TextBox 74"/>
            <p:cNvSpPr txBox="1"/>
            <p:nvPr/>
          </p:nvSpPr>
          <p:spPr>
            <a:xfrm>
              <a:off x="5540357" y="3446676"/>
              <a:ext cx="254151" cy="230832"/>
            </a:xfrm>
            <a:prstGeom prst="rect">
              <a:avLst/>
            </a:prstGeom>
            <a:noFill/>
          </p:spPr>
          <p:txBody>
            <a:bodyPr wrap="square" rtlCol="0">
              <a:spAutoFit/>
            </a:bodyPr>
            <a:lstStyle/>
            <a:p>
              <a:r>
                <a:rPr lang="en-US" sz="900" dirty="0"/>
                <a:t>F</a:t>
              </a:r>
            </a:p>
          </p:txBody>
        </p:sp>
        <p:sp>
          <p:nvSpPr>
            <p:cNvPr id="76" name="Rectangle 75"/>
            <p:cNvSpPr/>
            <p:nvPr/>
          </p:nvSpPr>
          <p:spPr>
            <a:xfrm>
              <a:off x="1411570" y="3454969"/>
              <a:ext cx="2184538" cy="38274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Unregister ADSP TDM </a:t>
              </a:r>
              <a:r>
                <a:rPr lang="en-US" sz="900" dirty="0" smtClean="0"/>
                <a:t>Renderer plugin </a:t>
              </a:r>
              <a:r>
                <a:rPr lang="en-US" sz="900" dirty="0"/>
                <a:t>by calling </a:t>
              </a:r>
              <a:r>
                <a:rPr lang="en-US" sz="900" dirty="0" smtClean="0"/>
                <a:t>xf_adsp_unregister()</a:t>
              </a:r>
              <a:endParaRPr lang="en-US" sz="900" dirty="0"/>
            </a:p>
          </p:txBody>
        </p:sp>
        <p:cxnSp>
          <p:nvCxnSpPr>
            <p:cNvPr id="69" name="Straight Arrow Connector 68"/>
            <p:cNvCxnSpPr>
              <a:stCxn id="76" idx="0"/>
              <a:endCxn id="60" idx="2"/>
            </p:cNvCxnSpPr>
            <p:nvPr/>
          </p:nvCxnSpPr>
          <p:spPr>
            <a:xfrm flipV="1">
              <a:off x="2503839" y="3215406"/>
              <a:ext cx="1955" cy="239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05" idx="1"/>
              <a:endCxn id="76" idx="2"/>
            </p:cNvCxnSpPr>
            <p:nvPr/>
          </p:nvCxnSpPr>
          <p:spPr>
            <a:xfrm rot="10800000">
              <a:off x="2503839" y="3837710"/>
              <a:ext cx="3250574" cy="10706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2" idx="1"/>
              <a:endCxn id="60" idx="0"/>
            </p:cNvCxnSpPr>
            <p:nvPr/>
          </p:nvCxnSpPr>
          <p:spPr>
            <a:xfrm rot="10800000" flipV="1">
              <a:off x="2505794" y="2313738"/>
              <a:ext cx="3243612" cy="500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0" idx="1"/>
            </p:cNvCxnSpPr>
            <p:nvPr/>
          </p:nvCxnSpPr>
          <p:spPr>
            <a:xfrm rot="10800000" flipH="1" flipV="1">
              <a:off x="1415480" y="3014868"/>
              <a:ext cx="5434670" cy="2694022"/>
            </a:xfrm>
            <a:prstGeom prst="bentConnector3">
              <a:avLst>
                <a:gd name="adj1" fmla="val -4206"/>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958126" y="3505311"/>
              <a:ext cx="1058646" cy="27925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77" name="Straight Arrow Connector 76"/>
            <p:cNvCxnSpPr>
              <a:stCxn id="52" idx="1"/>
              <a:endCxn id="70" idx="3"/>
            </p:cNvCxnSpPr>
            <p:nvPr/>
          </p:nvCxnSpPr>
          <p:spPr>
            <a:xfrm flipH="1" flipV="1">
              <a:off x="5016772" y="3644939"/>
              <a:ext cx="729339" cy="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0" idx="1"/>
              <a:endCxn id="76" idx="3"/>
            </p:cNvCxnSpPr>
            <p:nvPr/>
          </p:nvCxnSpPr>
          <p:spPr>
            <a:xfrm flipH="1">
              <a:off x="3596108" y="3644939"/>
              <a:ext cx="362018" cy="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Flowchart: Decision 104"/>
            <p:cNvSpPr/>
            <p:nvPr/>
          </p:nvSpPr>
          <p:spPr>
            <a:xfrm>
              <a:off x="5754413" y="4715591"/>
              <a:ext cx="2199289" cy="38554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cxnSp>
          <p:nvCxnSpPr>
            <p:cNvPr id="111" name="Straight Arrow Connector 110"/>
            <p:cNvCxnSpPr>
              <a:stCxn id="105" idx="2"/>
              <a:endCxn id="129" idx="0"/>
            </p:cNvCxnSpPr>
            <p:nvPr/>
          </p:nvCxnSpPr>
          <p:spPr>
            <a:xfrm>
              <a:off x="6854058" y="5101137"/>
              <a:ext cx="0"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6904778" y="5133798"/>
              <a:ext cx="254151" cy="230832"/>
            </a:xfrm>
            <a:prstGeom prst="rect">
              <a:avLst/>
            </a:prstGeom>
            <a:noFill/>
          </p:spPr>
          <p:txBody>
            <a:bodyPr wrap="square" rtlCol="0">
              <a:spAutoFit/>
            </a:bodyPr>
            <a:lstStyle/>
            <a:p>
              <a:r>
                <a:rPr lang="en-US" sz="900" dirty="0"/>
                <a:t>F</a:t>
              </a:r>
            </a:p>
          </p:txBody>
        </p:sp>
        <p:sp>
          <p:nvSpPr>
            <p:cNvPr id="124" name="TextBox 123"/>
            <p:cNvSpPr txBox="1"/>
            <p:nvPr/>
          </p:nvSpPr>
          <p:spPr>
            <a:xfrm>
              <a:off x="4986379" y="4658504"/>
              <a:ext cx="293443" cy="230832"/>
            </a:xfrm>
            <a:prstGeom prst="rect">
              <a:avLst/>
            </a:prstGeom>
            <a:noFill/>
          </p:spPr>
          <p:txBody>
            <a:bodyPr wrap="square" rtlCol="0">
              <a:spAutoFit/>
            </a:bodyPr>
            <a:lstStyle/>
            <a:p>
              <a:r>
                <a:rPr lang="en-US" sz="900" dirty="0"/>
                <a:t>T</a:t>
              </a:r>
            </a:p>
          </p:txBody>
        </p:sp>
        <p:sp>
          <p:nvSpPr>
            <p:cNvPr id="129" name="Rectangle 128"/>
            <p:cNvSpPr/>
            <p:nvPr/>
          </p:nvSpPr>
          <p:spPr>
            <a:xfrm>
              <a:off x="5754413" y="5350519"/>
              <a:ext cx="2199289" cy="24043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*tdm_renderer = tdm_rdr</a:t>
              </a:r>
              <a:endParaRPr lang="en-US" sz="900" dirty="0"/>
            </a:p>
          </p:txBody>
        </p:sp>
        <p:cxnSp>
          <p:nvCxnSpPr>
            <p:cNvPr id="131" name="Straight Arrow Connector 130"/>
            <p:cNvCxnSpPr>
              <a:stCxn id="129" idx="2"/>
              <a:endCxn id="37" idx="0"/>
            </p:cNvCxnSpPr>
            <p:nvPr/>
          </p:nvCxnSpPr>
          <p:spPr>
            <a:xfrm flipH="1">
              <a:off x="6852085" y="5590958"/>
              <a:ext cx="1973" cy="27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01630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44</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xf_adsp_tdm_renderer_destroy</a:t>
            </a:r>
            <a:r>
              <a:rPr lang="en-US" dirty="0" smtClean="0"/>
              <a:t>()</a:t>
            </a:r>
          </a:p>
        </p:txBody>
      </p:sp>
      <p:sp>
        <p:nvSpPr>
          <p:cNvPr id="25" name="Oval 24"/>
          <p:cNvSpPr/>
          <p:nvPr/>
        </p:nvSpPr>
        <p:spPr>
          <a:xfrm>
            <a:off x="7337902" y="1700808"/>
            <a:ext cx="1149963" cy="26404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6" name="Straight Arrow Connector 25"/>
          <p:cNvCxnSpPr>
            <a:stCxn id="25" idx="4"/>
            <a:endCxn id="31" idx="0"/>
          </p:cNvCxnSpPr>
          <p:nvPr/>
        </p:nvCxnSpPr>
        <p:spPr>
          <a:xfrm flipH="1">
            <a:off x="7912882" y="1964855"/>
            <a:ext cx="2" cy="23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70042" y="3024230"/>
            <a:ext cx="2485682" cy="5487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component’s hande_id </a:t>
            </a:r>
            <a:r>
              <a:rPr lang="en-US" sz="900" dirty="0"/>
              <a:t>by calling </a:t>
            </a:r>
            <a:r>
              <a:rPr lang="en-US" sz="900" dirty="0" smtClean="0"/>
              <a:t>xf_adsp_base_get_handle()</a:t>
            </a:r>
            <a:endParaRPr lang="en-US" sz="900" dirty="0"/>
          </a:p>
        </p:txBody>
      </p:sp>
      <p:cxnSp>
        <p:nvCxnSpPr>
          <p:cNvPr id="28" name="Straight Arrow Connector 27"/>
          <p:cNvCxnSpPr>
            <a:stCxn id="27" idx="2"/>
            <a:endCxn id="46" idx="0"/>
          </p:cNvCxnSpPr>
          <p:nvPr/>
        </p:nvCxnSpPr>
        <p:spPr>
          <a:xfrm>
            <a:off x="7912883" y="3573016"/>
            <a:ext cx="1161" cy="175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Decision 30"/>
          <p:cNvSpPr/>
          <p:nvPr/>
        </p:nvSpPr>
        <p:spPr>
          <a:xfrm>
            <a:off x="6670040" y="2195167"/>
            <a:ext cx="2485684" cy="657769"/>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a:t>
            </a:r>
            <a:r>
              <a:rPr lang="en-US" sz="900" smtClean="0"/>
              <a:t>instance and TDM </a:t>
            </a:r>
            <a:r>
              <a:rPr lang="en-US" sz="900" dirty="0" smtClean="0"/>
              <a:t>Renderer’s data?</a:t>
            </a:r>
            <a:endParaRPr lang="en-US" sz="900" dirty="0"/>
          </a:p>
        </p:txBody>
      </p:sp>
      <p:cxnSp>
        <p:nvCxnSpPr>
          <p:cNvPr id="32" name="Straight Arrow Connector 31"/>
          <p:cNvCxnSpPr>
            <a:stCxn id="31" idx="2"/>
            <a:endCxn id="27" idx="0"/>
          </p:cNvCxnSpPr>
          <p:nvPr/>
        </p:nvCxnSpPr>
        <p:spPr>
          <a:xfrm>
            <a:off x="7912882" y="2852936"/>
            <a:ext cx="1" cy="171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480376" y="2355756"/>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35" name="Straight Arrow Connector 34"/>
          <p:cNvCxnSpPr>
            <a:stCxn id="31" idx="3"/>
            <a:endCxn id="34" idx="2"/>
          </p:cNvCxnSpPr>
          <p:nvPr/>
        </p:nvCxnSpPr>
        <p:spPr>
          <a:xfrm flipV="1">
            <a:off x="9155724" y="2524051"/>
            <a:ext cx="324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20538" y="2342252"/>
            <a:ext cx="254151" cy="230832"/>
          </a:xfrm>
          <a:prstGeom prst="rect">
            <a:avLst/>
          </a:prstGeom>
          <a:noFill/>
        </p:spPr>
        <p:txBody>
          <a:bodyPr wrap="square" rtlCol="0">
            <a:spAutoFit/>
          </a:bodyPr>
          <a:lstStyle/>
          <a:p>
            <a:r>
              <a:rPr lang="en-US" sz="900" dirty="0"/>
              <a:t>F</a:t>
            </a:r>
          </a:p>
        </p:txBody>
      </p:sp>
      <p:sp>
        <p:nvSpPr>
          <p:cNvPr id="41" name="TextBox 40"/>
          <p:cNvSpPr txBox="1"/>
          <p:nvPr/>
        </p:nvSpPr>
        <p:spPr>
          <a:xfrm>
            <a:off x="7998209" y="2780928"/>
            <a:ext cx="293443" cy="230832"/>
          </a:xfrm>
          <a:prstGeom prst="rect">
            <a:avLst/>
          </a:prstGeom>
          <a:noFill/>
        </p:spPr>
        <p:txBody>
          <a:bodyPr wrap="square" rtlCol="0">
            <a:spAutoFit/>
          </a:bodyPr>
          <a:lstStyle/>
          <a:p>
            <a:r>
              <a:rPr lang="en-US" sz="900" dirty="0"/>
              <a:t>T</a:t>
            </a:r>
          </a:p>
        </p:txBody>
      </p:sp>
      <p:sp>
        <p:nvSpPr>
          <p:cNvPr id="43" name="Rectangle 42"/>
          <p:cNvSpPr/>
          <p:nvPr/>
        </p:nvSpPr>
        <p:spPr>
          <a:xfrm>
            <a:off x="6670042" y="4318247"/>
            <a:ext cx="2485682" cy="33488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Unregister </a:t>
            </a:r>
            <a:r>
              <a:rPr lang="en-US" sz="900"/>
              <a:t>ADSP </a:t>
            </a:r>
            <a:r>
              <a:rPr lang="en-US" sz="900" smtClean="0"/>
              <a:t>TDM Renderer plugin: </a:t>
            </a:r>
            <a:r>
              <a:rPr lang="en-US" sz="900" dirty="0"/>
              <a:t>xf_adsp_unregister()</a:t>
            </a:r>
          </a:p>
        </p:txBody>
      </p:sp>
      <p:cxnSp>
        <p:nvCxnSpPr>
          <p:cNvPr id="44" name="Straight Arrow Connector 43"/>
          <p:cNvCxnSpPr>
            <a:stCxn id="46" idx="2"/>
            <a:endCxn id="43" idx="0"/>
          </p:cNvCxnSpPr>
          <p:nvPr/>
        </p:nvCxnSpPr>
        <p:spPr>
          <a:xfrm flipH="1">
            <a:off x="7912883" y="4093198"/>
            <a:ext cx="1161" cy="225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p:cNvSpPr/>
          <p:nvPr/>
        </p:nvSpPr>
        <p:spPr>
          <a:xfrm>
            <a:off x="6665990" y="3748086"/>
            <a:ext cx="2496108"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50" name="TextBox 49"/>
          <p:cNvSpPr txBox="1"/>
          <p:nvPr/>
        </p:nvSpPr>
        <p:spPr>
          <a:xfrm>
            <a:off x="9120538" y="3712765"/>
            <a:ext cx="254151" cy="230832"/>
          </a:xfrm>
          <a:prstGeom prst="rect">
            <a:avLst/>
          </a:prstGeom>
          <a:noFill/>
        </p:spPr>
        <p:txBody>
          <a:bodyPr wrap="square" rtlCol="0">
            <a:spAutoFit/>
          </a:bodyPr>
          <a:lstStyle/>
          <a:p>
            <a:r>
              <a:rPr lang="en-US" sz="900" dirty="0"/>
              <a:t>F</a:t>
            </a:r>
          </a:p>
        </p:txBody>
      </p:sp>
      <p:sp>
        <p:nvSpPr>
          <p:cNvPr id="51" name="TextBox 50"/>
          <p:cNvSpPr txBox="1"/>
          <p:nvPr/>
        </p:nvSpPr>
        <p:spPr>
          <a:xfrm>
            <a:off x="7958909" y="4062264"/>
            <a:ext cx="293443" cy="230832"/>
          </a:xfrm>
          <a:prstGeom prst="rect">
            <a:avLst/>
          </a:prstGeom>
          <a:noFill/>
        </p:spPr>
        <p:txBody>
          <a:bodyPr wrap="square" rtlCol="0">
            <a:spAutoFit/>
          </a:bodyPr>
          <a:lstStyle/>
          <a:p>
            <a:r>
              <a:rPr lang="en-US" sz="900" dirty="0"/>
              <a:t>T</a:t>
            </a:r>
          </a:p>
        </p:txBody>
      </p:sp>
      <p:graphicFrame>
        <p:nvGraphicFramePr>
          <p:cNvPr id="29" name="Table 28"/>
          <p:cNvGraphicFramePr>
            <a:graphicFrameLocks noGrp="1"/>
          </p:cNvGraphicFramePr>
          <p:nvPr>
            <p:extLst>
              <p:ext uri="{D42A27DB-BD31-4B8C-83A1-F6EECF244321}">
                <p14:modId xmlns:p14="http://schemas.microsoft.com/office/powerpoint/2010/main" val="182971084"/>
              </p:ext>
            </p:extLst>
          </p:nvPr>
        </p:nvGraphicFramePr>
        <p:xfrm>
          <a:off x="585400" y="1511335"/>
          <a:ext cx="5640665" cy="1842717"/>
        </p:xfrm>
        <a:graphic>
          <a:graphicData uri="http://schemas.openxmlformats.org/drawingml/2006/table">
            <a:tbl>
              <a:tblPr firstRow="1" firstCol="1" bandRow="1">
                <a:tableStyleId>{5940675A-B579-460E-94D1-54222C63F5DA}</a:tableStyleId>
              </a:tblPr>
              <a:tblGrid>
                <a:gridCol w="816129"/>
                <a:gridCol w="1886159"/>
                <a:gridCol w="2938377"/>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This API unregisters ADSP TDM Renderer plugin, frees registered handler and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xf_adsp_tdm_renderer_destroy</a:t>
                      </a:r>
                      <a:r>
                        <a:rPr lang="en-US" sz="1100" dirty="0" smtClean="0">
                          <a:effectLst/>
                          <a:latin typeface="Arial" panose="020B0604020202020204" pitchFamily="34" charset="0"/>
                          <a:ea typeface="MS Mincho"/>
                          <a:cs typeface="Times New Roman" panose="02020603050405020304" pitchFamily="18" charset="0"/>
                        </a:rPr>
                        <a:t>(</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xf_adsp_tdm_renderer</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tdm_renderer</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struct</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xf_adsp_tdm_renderer</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a:t>
                      </a:r>
                      <a:r>
                        <a:rPr lang="en-US" sz="1100" dirty="0" err="1">
                          <a:effectLst/>
                          <a:latin typeface="Arial" panose="020B0604020202020204" pitchFamily="34" charset="0"/>
                          <a:ea typeface="MS Gothic" panose="020B0609070205080204" pitchFamily="49" charset="-128"/>
                          <a:cs typeface="Times New Roman" panose="02020603050405020304" pitchFamily="18" charset="0"/>
                        </a:rPr>
                        <a:t>tdm_renderer</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TDM Renderer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TDM Renderer instance is invalid.</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33" name="Oval 32"/>
          <p:cNvSpPr/>
          <p:nvPr/>
        </p:nvSpPr>
        <p:spPr>
          <a:xfrm>
            <a:off x="7337902" y="5843067"/>
            <a:ext cx="1149963" cy="25966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36" name="Straight Arrow Connector 35"/>
          <p:cNvCxnSpPr>
            <a:stCxn id="43" idx="2"/>
            <a:endCxn id="42" idx="0"/>
          </p:cNvCxnSpPr>
          <p:nvPr/>
        </p:nvCxnSpPr>
        <p:spPr>
          <a:xfrm flipH="1">
            <a:off x="7908833" y="4653136"/>
            <a:ext cx="4050" cy="184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665990" y="5370021"/>
            <a:ext cx="2485686" cy="23525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Free TDM Renderer </a:t>
            </a:r>
            <a:r>
              <a:rPr lang="en-US" sz="900" dirty="0"/>
              <a:t>component’s data</a:t>
            </a:r>
          </a:p>
        </p:txBody>
      </p:sp>
      <p:cxnSp>
        <p:nvCxnSpPr>
          <p:cNvPr id="38" name="Straight Arrow Connector 37"/>
          <p:cNvCxnSpPr>
            <a:stCxn id="37" idx="2"/>
            <a:endCxn id="33" idx="0"/>
          </p:cNvCxnSpPr>
          <p:nvPr/>
        </p:nvCxnSpPr>
        <p:spPr>
          <a:xfrm>
            <a:off x="7908833" y="5605279"/>
            <a:ext cx="4051" cy="23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37" idx="3"/>
          </p:cNvCxnSpPr>
          <p:nvPr/>
        </p:nvCxnSpPr>
        <p:spPr>
          <a:xfrm flipH="1">
            <a:off x="9151676" y="3920642"/>
            <a:ext cx="10422" cy="1567008"/>
          </a:xfrm>
          <a:prstGeom prst="bentConnector3">
            <a:avLst>
              <a:gd name="adj1" fmla="val -219343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65990" y="4837480"/>
            <a:ext cx="2485686" cy="34278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Free handle data </a:t>
            </a:r>
            <a:r>
              <a:rPr lang="en-US" sz="900" smtClean="0"/>
              <a:t>by xf_adsp_base_free_handle()</a:t>
            </a:r>
            <a:endParaRPr lang="en-US" sz="900" dirty="0"/>
          </a:p>
        </p:txBody>
      </p:sp>
      <p:cxnSp>
        <p:nvCxnSpPr>
          <p:cNvPr id="47" name="Straight Arrow Connector 46"/>
          <p:cNvCxnSpPr>
            <a:stCxn id="42" idx="2"/>
            <a:endCxn id="37" idx="0"/>
          </p:cNvCxnSpPr>
          <p:nvPr/>
        </p:nvCxnSpPr>
        <p:spPr>
          <a:xfrm>
            <a:off x="7908833" y="5180265"/>
            <a:ext cx="0" cy="18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8237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45</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xf_adsp_tdm_renderer_set_params</a:t>
            </a:r>
            <a:r>
              <a:rPr lang="en-US" dirty="0" smtClean="0"/>
              <a:t>()</a:t>
            </a:r>
          </a:p>
        </p:txBody>
      </p:sp>
      <p:sp>
        <p:nvSpPr>
          <p:cNvPr id="21" name="Oval 20"/>
          <p:cNvSpPr/>
          <p:nvPr/>
        </p:nvSpPr>
        <p:spPr>
          <a:xfrm>
            <a:off x="8135147" y="361588"/>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8710124" y="705410"/>
            <a:ext cx="5" cy="124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00900" y="1469020"/>
            <a:ext cx="3818449" cy="32398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a:off x="8710125" y="1793009"/>
            <a:ext cx="2" cy="17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141718" y="5847174"/>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6800899" y="830292"/>
            <a:ext cx="3818449" cy="42906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a:t>base </a:t>
            </a:r>
            <a:r>
              <a:rPr lang="en-US" sz="900" smtClean="0"/>
              <a:t>instance or valid TDM Renderer instance?</a:t>
            </a:r>
            <a:endParaRPr lang="en-US" sz="900" dirty="0"/>
          </a:p>
        </p:txBody>
      </p:sp>
      <p:cxnSp>
        <p:nvCxnSpPr>
          <p:cNvPr id="17" name="Straight Arrow Connector 16"/>
          <p:cNvCxnSpPr>
            <a:stCxn id="61" idx="2"/>
            <a:endCxn id="27" idx="0"/>
          </p:cNvCxnSpPr>
          <p:nvPr/>
        </p:nvCxnSpPr>
        <p:spPr>
          <a:xfrm>
            <a:off x="8710124" y="1259352"/>
            <a:ext cx="1" cy="20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849735" y="87453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flipV="1">
            <a:off x="10619348" y="1042826"/>
            <a:ext cx="230387" cy="1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570965" y="789688"/>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776483" y="1249892"/>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00901" y="2571704"/>
            <a:ext cx="3818451" cy="2382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parameter information</a:t>
            </a:r>
            <a:endParaRPr lang="en-US" sz="900" dirty="0"/>
          </a:p>
        </p:txBody>
      </p:sp>
      <p:cxnSp>
        <p:nvCxnSpPr>
          <p:cNvPr id="95" name="Straight Arrow Connector 94"/>
          <p:cNvCxnSpPr>
            <a:stCxn id="28" idx="2"/>
            <a:endCxn id="96" idx="0"/>
          </p:cNvCxnSpPr>
          <p:nvPr/>
        </p:nvCxnSpPr>
        <p:spPr>
          <a:xfrm>
            <a:off x="8710127" y="2355009"/>
            <a:ext cx="0" cy="21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a:off x="8710127" y="2809990"/>
            <a:ext cx="6575" cy="136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824192" y="1968823"/>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9911256" y="199362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9596062" y="2161916"/>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626583" y="1948715"/>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8776483" y="2342446"/>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814050" y="3401585"/>
            <a:ext cx="3805301" cy="31138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XF_SET_PARAM and the given buffer information</a:t>
            </a:r>
            <a:endParaRPr lang="en-US" sz="900" dirty="0"/>
          </a:p>
        </p:txBody>
      </p:sp>
      <p:cxnSp>
        <p:nvCxnSpPr>
          <p:cNvPr id="42" name="Straight Arrow Connector 41"/>
          <p:cNvCxnSpPr>
            <a:stCxn id="47" idx="2"/>
            <a:endCxn id="43" idx="0"/>
          </p:cNvCxnSpPr>
          <p:nvPr/>
        </p:nvCxnSpPr>
        <p:spPr>
          <a:xfrm flipH="1">
            <a:off x="8715689" y="3712973"/>
            <a:ext cx="1012" cy="14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14051" y="2946901"/>
            <a:ext cx="3805301" cy="32024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all the sub-command index and the corresponding value in its params structure to the buffer</a:t>
            </a:r>
            <a:endParaRPr lang="en-US" sz="900" dirty="0"/>
          </a:p>
        </p:txBody>
      </p:sp>
      <p:cxnSp>
        <p:nvCxnSpPr>
          <p:cNvPr id="12" name="Straight Arrow Connector 11"/>
          <p:cNvCxnSpPr>
            <a:stCxn id="32" idx="2"/>
            <a:endCxn id="47" idx="0"/>
          </p:cNvCxnSpPr>
          <p:nvPr/>
        </p:nvCxnSpPr>
        <p:spPr>
          <a:xfrm flipH="1">
            <a:off x="8716701" y="3267146"/>
            <a:ext cx="1" cy="13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2027" y="3858741"/>
            <a:ext cx="3807324" cy="33019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a:t>
            </a:r>
            <a:r>
              <a:rPr lang="en-US" sz="900"/>
              <a:t>the </a:t>
            </a:r>
            <a:r>
              <a:rPr lang="en-US" sz="900" smtClean="0"/>
              <a:t>result:</a:t>
            </a:r>
          </a:p>
          <a:p>
            <a:pPr algn="ctr"/>
            <a:r>
              <a:rPr lang="en-US" sz="900" smtClean="0"/>
              <a:t>err = xf_send_and_receive</a:t>
            </a:r>
            <a:r>
              <a:rPr lang="en-US" sz="900" dirty="0"/>
              <a:t>()</a:t>
            </a:r>
          </a:p>
        </p:txBody>
      </p:sp>
      <p:cxnSp>
        <p:nvCxnSpPr>
          <p:cNvPr id="33" name="Straight Arrow Connector 32"/>
          <p:cNvCxnSpPr>
            <a:stCxn id="43" idx="2"/>
            <a:endCxn id="51" idx="0"/>
          </p:cNvCxnSpPr>
          <p:nvPr/>
        </p:nvCxnSpPr>
        <p:spPr>
          <a:xfrm flipH="1">
            <a:off x="8714095" y="4188939"/>
            <a:ext cx="1594" cy="14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808839" y="4334707"/>
            <a:ext cx="3810511"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41" idx="0"/>
          </p:cNvCxnSpPr>
          <p:nvPr/>
        </p:nvCxnSpPr>
        <p:spPr>
          <a:xfrm>
            <a:off x="8714095" y="4549782"/>
            <a:ext cx="2605" cy="21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2669511020"/>
              </p:ext>
            </p:extLst>
          </p:nvPr>
        </p:nvGraphicFramePr>
        <p:xfrm>
          <a:off x="585400" y="1511335"/>
          <a:ext cx="5640665" cy="2380879"/>
        </p:xfrm>
        <a:graphic>
          <a:graphicData uri="http://schemas.openxmlformats.org/drawingml/2006/table">
            <a:tbl>
              <a:tblPr firstRow="1" firstCol="1" bandRow="1">
                <a:tableStyleId>{5940675A-B579-460E-94D1-54222C63F5DA}</a:tableStyleId>
              </a:tblPr>
              <a:tblGrid>
                <a:gridCol w="816129"/>
                <a:gridCol w="2102183"/>
                <a:gridCol w="2722353"/>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This API sets all parameters for ADSP TDM Renderer plugin based on the values in params structure of TDM Renderer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xf_adsp_tdm_renderer_set_params</a:t>
                      </a:r>
                      <a:r>
                        <a:rPr lang="en-US" sz="1100" dirty="0" smtClean="0">
                          <a:effectLst/>
                          <a:latin typeface="Arial" panose="020B0604020202020204" pitchFamily="34" charset="0"/>
                          <a:ea typeface="MS Mincho"/>
                          <a:cs typeface="Times New Roman" panose="02020603050405020304" pitchFamily="18" charset="0"/>
                        </a:rPr>
                        <a:t>(</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xf_adsp_tdm_renderer</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tdm_renderer</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struct</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xf_adsp_tdm_renderer</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a:t>
                      </a:r>
                      <a:r>
                        <a:rPr lang="en-US" sz="1100" dirty="0" err="1">
                          <a:effectLst/>
                          <a:latin typeface="Arial" panose="020B0604020202020204" pitchFamily="34" charset="0"/>
                          <a:ea typeface="MS Gothic" panose="020B0609070205080204" pitchFamily="49" charset="-128"/>
                          <a:cs typeface="Times New Roman" panose="02020603050405020304" pitchFamily="18" charset="0"/>
                        </a:rPr>
                        <a:t>tdm_renderer</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TDM Renderer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TDM Renderer instance is invalid, or TDM Renderer instance has not register to ADSP base yet, or the setting command make a fatal error from ADSP TDM Renderer plugin.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41" name="Flowchart: Decision 40"/>
          <p:cNvSpPr/>
          <p:nvPr/>
        </p:nvSpPr>
        <p:spPr>
          <a:xfrm>
            <a:off x="7830765" y="4761725"/>
            <a:ext cx="1771870" cy="32346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sp>
        <p:nvSpPr>
          <p:cNvPr id="117" name="Rectangle 116"/>
          <p:cNvSpPr/>
          <p:nvPr/>
        </p:nvSpPr>
        <p:spPr>
          <a:xfrm>
            <a:off x="9817004" y="5041425"/>
            <a:ext cx="1008112"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118" name="Elbow Connector 117"/>
          <p:cNvCxnSpPr>
            <a:stCxn id="41" idx="3"/>
            <a:endCxn id="117" idx="0"/>
          </p:cNvCxnSpPr>
          <p:nvPr/>
        </p:nvCxnSpPr>
        <p:spPr>
          <a:xfrm>
            <a:off x="9602635" y="4923455"/>
            <a:ext cx="718425" cy="1179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8212643" y="5480739"/>
            <a:ext cx="1008112"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124" name="Straight Arrow Connector 123"/>
          <p:cNvCxnSpPr>
            <a:stCxn id="41" idx="2"/>
            <a:endCxn id="123" idx="0"/>
          </p:cNvCxnSpPr>
          <p:nvPr/>
        </p:nvCxnSpPr>
        <p:spPr>
          <a:xfrm flipH="1">
            <a:off x="8716699" y="5085185"/>
            <a:ext cx="1" cy="39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17" idx="2"/>
          </p:cNvCxnSpPr>
          <p:nvPr/>
        </p:nvCxnSpPr>
        <p:spPr>
          <a:xfrm rot="5400000">
            <a:off x="9467593" y="4505607"/>
            <a:ext cx="102575" cy="1604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462548" y="5087953"/>
            <a:ext cx="254151" cy="230832"/>
          </a:xfrm>
          <a:prstGeom prst="rect">
            <a:avLst/>
          </a:prstGeom>
          <a:noFill/>
        </p:spPr>
        <p:txBody>
          <a:bodyPr wrap="square" rtlCol="0">
            <a:spAutoFit/>
          </a:bodyPr>
          <a:lstStyle/>
          <a:p>
            <a:r>
              <a:rPr lang="en-US" sz="900" dirty="0"/>
              <a:t>F</a:t>
            </a:r>
          </a:p>
        </p:txBody>
      </p:sp>
      <p:sp>
        <p:nvSpPr>
          <p:cNvPr id="133" name="TextBox 132"/>
          <p:cNvSpPr txBox="1"/>
          <p:nvPr/>
        </p:nvSpPr>
        <p:spPr>
          <a:xfrm>
            <a:off x="9668404" y="4710934"/>
            <a:ext cx="293443" cy="230832"/>
          </a:xfrm>
          <a:prstGeom prst="rect">
            <a:avLst/>
          </a:prstGeom>
          <a:noFill/>
        </p:spPr>
        <p:txBody>
          <a:bodyPr wrap="square" rtlCol="0">
            <a:spAutoFit/>
          </a:bodyPr>
          <a:lstStyle/>
          <a:p>
            <a:r>
              <a:rPr lang="en-US" sz="900" dirty="0"/>
              <a:t>T</a:t>
            </a:r>
          </a:p>
        </p:txBody>
      </p:sp>
      <p:cxnSp>
        <p:nvCxnSpPr>
          <p:cNvPr id="134" name="Straight Arrow Connector 133"/>
          <p:cNvCxnSpPr>
            <a:stCxn id="123" idx="2"/>
            <a:endCxn id="37" idx="0"/>
          </p:cNvCxnSpPr>
          <p:nvPr/>
        </p:nvCxnSpPr>
        <p:spPr>
          <a:xfrm>
            <a:off x="8716699" y="5695814"/>
            <a:ext cx="1" cy="15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0874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46</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xf_adsp_tdm_renderer_get_params</a:t>
            </a:r>
            <a:r>
              <a:rPr lang="en-US" dirty="0" smtClean="0"/>
              <a:t>()</a:t>
            </a:r>
          </a:p>
        </p:txBody>
      </p:sp>
      <p:sp>
        <p:nvSpPr>
          <p:cNvPr id="21" name="Oval 20"/>
          <p:cNvSpPr/>
          <p:nvPr/>
        </p:nvSpPr>
        <p:spPr>
          <a:xfrm>
            <a:off x="8185314" y="461654"/>
            <a:ext cx="1149963" cy="26404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8760295" y="725701"/>
            <a:ext cx="1" cy="17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68012" y="1569255"/>
            <a:ext cx="4195788" cy="33864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flipH="1">
            <a:off x="8760295" y="1907895"/>
            <a:ext cx="5611" cy="158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201253" y="6021288"/>
            <a:ext cx="1149963" cy="25966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7031978" y="900960"/>
            <a:ext cx="3456634" cy="5009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a:t>base </a:t>
            </a:r>
            <a:r>
              <a:rPr lang="en-US" sz="900" smtClean="0"/>
              <a:t>instance or valid TDM Renderer instance?</a:t>
            </a:r>
            <a:endParaRPr lang="en-US" sz="900" dirty="0"/>
          </a:p>
        </p:txBody>
      </p:sp>
      <p:cxnSp>
        <p:nvCxnSpPr>
          <p:cNvPr id="17" name="Straight Arrow Connector 16"/>
          <p:cNvCxnSpPr>
            <a:stCxn id="61" idx="2"/>
            <a:endCxn id="27" idx="0"/>
          </p:cNvCxnSpPr>
          <p:nvPr/>
        </p:nvCxnSpPr>
        <p:spPr>
          <a:xfrm>
            <a:off x="8760295" y="1401946"/>
            <a:ext cx="5611" cy="167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833240" y="98063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flipV="1">
            <a:off x="10488612" y="1148926"/>
            <a:ext cx="344628" cy="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478648" y="907493"/>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779002" y="1362950"/>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666373" y="2609918"/>
            <a:ext cx="4197427" cy="28165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parameter information</a:t>
            </a:r>
            <a:endParaRPr lang="en-US" sz="900" dirty="0"/>
          </a:p>
        </p:txBody>
      </p:sp>
      <p:cxnSp>
        <p:nvCxnSpPr>
          <p:cNvPr id="95" name="Straight Arrow Connector 94"/>
          <p:cNvCxnSpPr>
            <a:stCxn id="28" idx="2"/>
            <a:endCxn id="96" idx="0"/>
          </p:cNvCxnSpPr>
          <p:nvPr/>
        </p:nvCxnSpPr>
        <p:spPr>
          <a:xfrm>
            <a:off x="8760295" y="2411188"/>
            <a:ext cx="4792" cy="198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a:off x="8765087" y="2891570"/>
            <a:ext cx="2844" cy="15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512241" y="2066076"/>
            <a:ext cx="2496108"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10498428" y="2075204"/>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10008349" y="2238632"/>
            <a:ext cx="490079" cy="4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039756" y="2028074"/>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8858613" y="2409396"/>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672062" y="3373503"/>
            <a:ext cx="4191738" cy="23800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XF_GET_PARAM and the buffer pointer</a:t>
            </a:r>
            <a:endParaRPr lang="en-US" sz="900" dirty="0"/>
          </a:p>
        </p:txBody>
      </p:sp>
      <p:cxnSp>
        <p:nvCxnSpPr>
          <p:cNvPr id="42" name="Straight Arrow Connector 41"/>
          <p:cNvCxnSpPr>
            <a:stCxn id="47" idx="2"/>
            <a:endCxn id="43" idx="0"/>
          </p:cNvCxnSpPr>
          <p:nvPr/>
        </p:nvCxnSpPr>
        <p:spPr>
          <a:xfrm flipH="1">
            <a:off x="8765907" y="3611509"/>
            <a:ext cx="2024" cy="15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672062" y="3050514"/>
            <a:ext cx="4191738" cy="18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the sub-command indexes to given buffer</a:t>
            </a:r>
            <a:endParaRPr lang="en-US" sz="900" dirty="0"/>
          </a:p>
        </p:txBody>
      </p:sp>
      <p:cxnSp>
        <p:nvCxnSpPr>
          <p:cNvPr id="12" name="Straight Arrow Connector 11"/>
          <p:cNvCxnSpPr>
            <a:stCxn id="32" idx="2"/>
            <a:endCxn id="47" idx="0"/>
          </p:cNvCxnSpPr>
          <p:nvPr/>
        </p:nvCxnSpPr>
        <p:spPr>
          <a:xfrm>
            <a:off x="8767931" y="3237118"/>
            <a:ext cx="0" cy="136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668014" y="3768338"/>
            <a:ext cx="4195786" cy="31208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a:t>
            </a:r>
            <a:r>
              <a:rPr lang="en-US" sz="900"/>
              <a:t>the </a:t>
            </a:r>
            <a:r>
              <a:rPr lang="en-US" sz="900" smtClean="0"/>
              <a:t>result:</a:t>
            </a:r>
          </a:p>
          <a:p>
            <a:pPr algn="ctr"/>
            <a:r>
              <a:rPr lang="en-US" sz="900" smtClean="0"/>
              <a:t>err = xf_send_and_receive</a:t>
            </a:r>
            <a:r>
              <a:rPr lang="en-US" sz="900" dirty="0"/>
              <a:t>()</a:t>
            </a:r>
          </a:p>
        </p:txBody>
      </p:sp>
      <p:cxnSp>
        <p:nvCxnSpPr>
          <p:cNvPr id="33" name="Straight Arrow Connector 32"/>
          <p:cNvCxnSpPr>
            <a:stCxn id="43" idx="2"/>
            <a:endCxn id="100" idx="0"/>
          </p:cNvCxnSpPr>
          <p:nvPr/>
        </p:nvCxnSpPr>
        <p:spPr>
          <a:xfrm>
            <a:off x="8765907" y="4080418"/>
            <a:ext cx="2024" cy="17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523064" y="5264507"/>
            <a:ext cx="2496108"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149" idx="0"/>
          </p:cNvCxnSpPr>
          <p:nvPr/>
        </p:nvCxnSpPr>
        <p:spPr>
          <a:xfrm>
            <a:off x="8771118" y="5511111"/>
            <a:ext cx="5116" cy="13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Flowchart: Decision 99"/>
          <p:cNvSpPr/>
          <p:nvPr/>
        </p:nvSpPr>
        <p:spPr>
          <a:xfrm>
            <a:off x="7523064" y="4258190"/>
            <a:ext cx="2489734" cy="31365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sp>
        <p:nvSpPr>
          <p:cNvPr id="103" name="Rectangle 102"/>
          <p:cNvSpPr/>
          <p:nvPr/>
        </p:nvSpPr>
        <p:spPr>
          <a:xfrm>
            <a:off x="7523064" y="4755791"/>
            <a:ext cx="2496108" cy="29863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Save the respond values to its params structure</a:t>
            </a:r>
            <a:endParaRPr lang="en-US" sz="900" dirty="0"/>
          </a:p>
        </p:txBody>
      </p:sp>
      <p:cxnSp>
        <p:nvCxnSpPr>
          <p:cNvPr id="110" name="Straight Arrow Connector 109"/>
          <p:cNvCxnSpPr>
            <a:stCxn id="100" idx="2"/>
            <a:endCxn id="103" idx="0"/>
          </p:cNvCxnSpPr>
          <p:nvPr/>
        </p:nvCxnSpPr>
        <p:spPr>
          <a:xfrm>
            <a:off x="8767931" y="4571848"/>
            <a:ext cx="3187" cy="183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3" idx="2"/>
            <a:endCxn id="51" idx="0"/>
          </p:cNvCxnSpPr>
          <p:nvPr/>
        </p:nvCxnSpPr>
        <p:spPr>
          <a:xfrm>
            <a:off x="8771118" y="5054422"/>
            <a:ext cx="0" cy="21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100" idx="1"/>
            <a:endCxn id="120" idx="0"/>
          </p:cNvCxnSpPr>
          <p:nvPr/>
        </p:nvCxnSpPr>
        <p:spPr>
          <a:xfrm rot="10800000" flipV="1">
            <a:off x="6099472" y="4415018"/>
            <a:ext cx="1423592" cy="210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7266889" y="4210681"/>
            <a:ext cx="254151" cy="230832"/>
          </a:xfrm>
          <a:prstGeom prst="rect">
            <a:avLst/>
          </a:prstGeom>
          <a:noFill/>
        </p:spPr>
        <p:txBody>
          <a:bodyPr wrap="square" rtlCol="0">
            <a:spAutoFit/>
          </a:bodyPr>
          <a:lstStyle/>
          <a:p>
            <a:r>
              <a:rPr lang="en-US" sz="900" dirty="0"/>
              <a:t>F</a:t>
            </a:r>
          </a:p>
        </p:txBody>
      </p:sp>
      <p:sp>
        <p:nvSpPr>
          <p:cNvPr id="137" name="TextBox 136"/>
          <p:cNvSpPr txBox="1"/>
          <p:nvPr/>
        </p:nvSpPr>
        <p:spPr>
          <a:xfrm>
            <a:off x="8809923" y="4548082"/>
            <a:ext cx="293443" cy="230832"/>
          </a:xfrm>
          <a:prstGeom prst="rect">
            <a:avLst/>
          </a:prstGeom>
          <a:noFill/>
        </p:spPr>
        <p:txBody>
          <a:bodyPr wrap="square" rtlCol="0">
            <a:spAutoFit/>
          </a:bodyPr>
          <a:lstStyle/>
          <a:p>
            <a:r>
              <a:rPr lang="en-US" sz="900" dirty="0"/>
              <a:t>T</a:t>
            </a:r>
          </a:p>
        </p:txBody>
      </p:sp>
      <p:graphicFrame>
        <p:nvGraphicFramePr>
          <p:cNvPr id="41" name="Table 40"/>
          <p:cNvGraphicFramePr>
            <a:graphicFrameLocks noGrp="1"/>
          </p:cNvGraphicFramePr>
          <p:nvPr>
            <p:extLst>
              <p:ext uri="{D42A27DB-BD31-4B8C-83A1-F6EECF244321}">
                <p14:modId xmlns:p14="http://schemas.microsoft.com/office/powerpoint/2010/main" val="2932423393"/>
              </p:ext>
            </p:extLst>
          </p:nvPr>
        </p:nvGraphicFramePr>
        <p:xfrm>
          <a:off x="585400" y="1511335"/>
          <a:ext cx="5640665" cy="2380879"/>
        </p:xfrm>
        <a:graphic>
          <a:graphicData uri="http://schemas.openxmlformats.org/drawingml/2006/table">
            <a:tbl>
              <a:tblPr firstRow="1" firstCol="1" bandRow="1">
                <a:tableStyleId>{5940675A-B579-460E-94D1-54222C63F5DA}</a:tableStyleId>
              </a:tblPr>
              <a:tblGrid>
                <a:gridCol w="816129"/>
                <a:gridCol w="2030175"/>
                <a:gridCol w="2794361"/>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This API gets all ADSP TDM Renderer’s parameters and stores the returned values in params structure of TDM Renderer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xf_adsp_tdm_renderer_get_params</a:t>
                      </a:r>
                      <a:r>
                        <a:rPr lang="en-US" sz="1100" dirty="0" smtClean="0">
                          <a:effectLst/>
                          <a:latin typeface="Arial" panose="020B0604020202020204" pitchFamily="34" charset="0"/>
                          <a:ea typeface="MS Mincho"/>
                          <a:cs typeface="Times New Roman" panose="02020603050405020304" pitchFamily="18" charset="0"/>
                        </a:rPr>
                        <a:t>(</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xf_adsp_tdm_renderer</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tdm_renderer</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xf_adsp_tdm_renderer</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tdm_renderer</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TDM Renderer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TDM Renderer instance is invalid, or TDM Renderer instance has not register to ADSP base yet, or the getting command make a fatal error from ADSP TDM Renderer plugin.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120" name="Rectangle 119"/>
          <p:cNvSpPr/>
          <p:nvPr/>
        </p:nvSpPr>
        <p:spPr>
          <a:xfrm>
            <a:off x="5583491" y="4625456"/>
            <a:ext cx="1031961" cy="30729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126" name="Elbow Connector 125"/>
          <p:cNvCxnSpPr>
            <a:stCxn id="120" idx="2"/>
          </p:cNvCxnSpPr>
          <p:nvPr/>
        </p:nvCxnSpPr>
        <p:spPr>
          <a:xfrm rot="16200000" flipH="1">
            <a:off x="7325002" y="3707224"/>
            <a:ext cx="217399" cy="26684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8344186" y="5642897"/>
            <a:ext cx="864096"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153" name="Straight Arrow Connector 152"/>
          <p:cNvCxnSpPr>
            <a:stCxn id="149" idx="2"/>
            <a:endCxn id="37" idx="0"/>
          </p:cNvCxnSpPr>
          <p:nvPr/>
        </p:nvCxnSpPr>
        <p:spPr>
          <a:xfrm>
            <a:off x="8776234" y="5889501"/>
            <a:ext cx="1" cy="131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2261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47</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xf_adsp_tdm_capture_create</a:t>
            </a:r>
            <a:r>
              <a:rPr lang="en-US" dirty="0" smtClean="0"/>
              <a:t>()</a:t>
            </a:r>
          </a:p>
        </p:txBody>
      </p:sp>
      <p:graphicFrame>
        <p:nvGraphicFramePr>
          <p:cNvPr id="44" name="Table 43"/>
          <p:cNvGraphicFramePr>
            <a:graphicFrameLocks noGrp="1"/>
          </p:cNvGraphicFramePr>
          <p:nvPr>
            <p:extLst>
              <p:ext uri="{D42A27DB-BD31-4B8C-83A1-F6EECF244321}">
                <p14:modId xmlns:p14="http://schemas.microsoft.com/office/powerpoint/2010/main" val="3164455382"/>
              </p:ext>
            </p:extLst>
          </p:nvPr>
        </p:nvGraphicFramePr>
        <p:xfrm>
          <a:off x="585400" y="1511335"/>
          <a:ext cx="6512680" cy="3554888"/>
        </p:xfrm>
        <a:graphic>
          <a:graphicData uri="http://schemas.openxmlformats.org/drawingml/2006/table">
            <a:tbl>
              <a:tblPr firstRow="1" firstCol="1" bandRow="1">
                <a:tableStyleId>{5940675A-B579-460E-94D1-54222C63F5DA}</a:tableStyleId>
              </a:tblPr>
              <a:tblGrid>
                <a:gridCol w="942298"/>
                <a:gridCol w="1976014"/>
                <a:gridCol w="3594368"/>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This API initializes a TDM Capture instance, registers ADSP TDM Capture plugin. After TDM Capture has been registered successfully, the API registers a handler to ADSP base, and get a handle ID which represents for a new handler has been registered completely. Finally, it initializes all parameters as default values with default values of the plugin.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a:effectLst/>
                          <a:latin typeface="Arial" panose="020B0604020202020204" pitchFamily="34" charset="0"/>
                          <a:ea typeface="MS Mincho"/>
                          <a:cs typeface="Times New Roman" panose="02020603050405020304" pitchFamily="18" charset="0"/>
                        </a:rPr>
                        <a:t>xf_adsp_tdm_capture_create</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tdm_capture</a:t>
                      </a:r>
                      <a:r>
                        <a:rPr lang="en-US" sz="1100" dirty="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xf_callback_func</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cb</a:t>
                      </a:r>
                      <a:r>
                        <a:rPr lang="en-US" sz="1100" dirty="0">
                          <a:effectLst/>
                          <a:latin typeface="Arial" panose="020B0604020202020204" pitchFamily="34" charset="0"/>
                          <a:ea typeface="MS Mincho"/>
                          <a:cs typeface="Times New Roman" panose="02020603050405020304" pitchFamily="18" charset="0"/>
                        </a:rPr>
                        <a:t>, void *</a:t>
                      </a:r>
                      <a:r>
                        <a:rPr lang="en-US" sz="1100" dirty="0" err="1">
                          <a:effectLst/>
                          <a:latin typeface="Arial" panose="020B0604020202020204" pitchFamily="34" charset="0"/>
                          <a:ea typeface="MS Mincho"/>
                          <a:cs typeface="Times New Roman" panose="02020603050405020304" pitchFamily="18" charset="0"/>
                        </a:rPr>
                        <a:t>private_data</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a:t>
                      </a:r>
                      <a:r>
                        <a:rPr lang="en-US" sz="1100" dirty="0" err="1">
                          <a:effectLst/>
                          <a:latin typeface="Arial" panose="020B0604020202020204" pitchFamily="34" charset="0"/>
                          <a:ea typeface="MS Gothic" panose="020B0609070205080204" pitchFamily="49" charset="-128"/>
                          <a:cs typeface="Times New Roman" panose="02020603050405020304" pitchFamily="18" charset="0"/>
                        </a:rPr>
                        <a:t>tdm_capture</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The pointer to store the created TDM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xf_callback_func</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cb</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the callback functions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void *private_data</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a private data that used as a parameter in callback functions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cannot register new handler to ADSP base, or cannot register TDM Capture plugin to ADSP, or cannot get default values from ADSP TDM Capture plugin.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-ENOMEM</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Cannot allocate TDM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21" name="Oval 20"/>
          <p:cNvSpPr/>
          <p:nvPr/>
        </p:nvSpPr>
        <p:spPr>
          <a:xfrm>
            <a:off x="8511378" y="987102"/>
            <a:ext cx="1149963" cy="321781"/>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9086358" y="1308883"/>
            <a:ext cx="2" cy="20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464152" y="2056592"/>
            <a:ext cx="3240360" cy="45303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Allocate data for TDM Capture component:</a:t>
            </a:r>
          </a:p>
          <a:p>
            <a:pPr algn="ctr"/>
            <a:r>
              <a:rPr lang="en-US" sz="900" dirty="0" err="1" smtClean="0"/>
              <a:t>tdm_cap</a:t>
            </a:r>
            <a:r>
              <a:rPr lang="en-US" sz="900" dirty="0" smtClean="0"/>
              <a:t> = </a:t>
            </a:r>
            <a:r>
              <a:rPr lang="en-US" sz="900" dirty="0" err="1" smtClean="0"/>
              <a:t>kmalloc</a:t>
            </a:r>
            <a:r>
              <a:rPr lang="en-US" sz="900" dirty="0" smtClean="0"/>
              <a:t>(</a:t>
            </a:r>
            <a:r>
              <a:rPr lang="en-US" sz="900" dirty="0" err="1" smtClean="0"/>
              <a:t>sizeof</a:t>
            </a:r>
            <a:r>
              <a:rPr lang="en-US" sz="900" dirty="0" smtClean="0"/>
              <a:t>(</a:t>
            </a:r>
            <a:r>
              <a:rPr lang="en-US" sz="900" dirty="0" err="1" smtClean="0"/>
              <a:t>struct</a:t>
            </a:r>
            <a:r>
              <a:rPr lang="en-US" sz="900" dirty="0" smtClean="0"/>
              <a:t> </a:t>
            </a:r>
            <a:r>
              <a:rPr lang="en-US" sz="900" dirty="0" err="1" smtClean="0"/>
              <a:t>xf_adsp_tdm_capture</a:t>
            </a:r>
            <a:r>
              <a:rPr lang="en-US" sz="900" dirty="0" smtClean="0"/>
              <a:t>), GFP_KERNEL)</a:t>
            </a:r>
            <a:endParaRPr lang="en-US" sz="900" dirty="0"/>
          </a:p>
        </p:txBody>
      </p:sp>
      <p:cxnSp>
        <p:nvCxnSpPr>
          <p:cNvPr id="29" name="Straight Arrow Connector 28"/>
          <p:cNvCxnSpPr>
            <a:stCxn id="27" idx="2"/>
            <a:endCxn id="28" idx="0"/>
          </p:cNvCxnSpPr>
          <p:nvPr/>
        </p:nvCxnSpPr>
        <p:spPr>
          <a:xfrm>
            <a:off x="9084332" y="2509628"/>
            <a:ext cx="0" cy="130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509352" y="5060651"/>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solidFill>
                  <a:schemeClr val="dk1"/>
                </a:solidFill>
              </a:rPr>
              <a:t>End job</a:t>
            </a:r>
            <a:endParaRPr lang="en-US" sz="900" dirty="0">
              <a:solidFill>
                <a:schemeClr val="dk1"/>
              </a:solidFill>
            </a:endParaRPr>
          </a:p>
        </p:txBody>
      </p:sp>
      <p:sp>
        <p:nvSpPr>
          <p:cNvPr id="61" name="Flowchart: Decision 60"/>
          <p:cNvSpPr/>
          <p:nvPr/>
        </p:nvSpPr>
        <p:spPr>
          <a:xfrm>
            <a:off x="7970555" y="1514980"/>
            <a:ext cx="2231606"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7" idx="0"/>
          </p:cNvCxnSpPr>
          <p:nvPr/>
        </p:nvCxnSpPr>
        <p:spPr>
          <a:xfrm flipH="1">
            <a:off x="9084332" y="1901166"/>
            <a:ext cx="2026" cy="155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391991" y="1539778"/>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10202161" y="1708073"/>
            <a:ext cx="18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202161" y="1477241"/>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9230375" y="1832741"/>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7462126" y="3239871"/>
            <a:ext cx="3240360" cy="3301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Register </a:t>
            </a:r>
            <a:r>
              <a:rPr lang="en-US" sz="900" smtClean="0"/>
              <a:t>ADSP TDM Capture plugin:</a:t>
            </a:r>
          </a:p>
          <a:p>
            <a:pPr algn="ctr"/>
            <a:r>
              <a:rPr lang="en-US" sz="900" smtClean="0"/>
              <a:t>xf_adsp_register(“tdm-capture”, &amp;comp_id)</a:t>
            </a:r>
            <a:endParaRPr lang="en-US" sz="900" dirty="0"/>
          </a:p>
        </p:txBody>
      </p:sp>
      <p:cxnSp>
        <p:nvCxnSpPr>
          <p:cNvPr id="95" name="Straight Arrow Connector 94"/>
          <p:cNvCxnSpPr>
            <a:stCxn id="28" idx="2"/>
            <a:endCxn id="96" idx="0"/>
          </p:cNvCxnSpPr>
          <p:nvPr/>
        </p:nvCxnSpPr>
        <p:spPr>
          <a:xfrm flipH="1">
            <a:off x="9082306" y="2947475"/>
            <a:ext cx="2026" cy="292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68" idx="0"/>
          </p:cNvCxnSpPr>
          <p:nvPr/>
        </p:nvCxnSpPr>
        <p:spPr>
          <a:xfrm>
            <a:off x="9082306" y="3570057"/>
            <a:ext cx="0" cy="285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980293" y="2640157"/>
            <a:ext cx="2208078" cy="30731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tdm_cap != NULL</a:t>
            </a:r>
            <a:endParaRPr lang="en-US" sz="900" dirty="0"/>
          </a:p>
        </p:txBody>
      </p:sp>
      <p:sp>
        <p:nvSpPr>
          <p:cNvPr id="31" name="Oval 30"/>
          <p:cNvSpPr/>
          <p:nvPr/>
        </p:nvSpPr>
        <p:spPr>
          <a:xfrm>
            <a:off x="10394265" y="2619534"/>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-ENOMEM</a:t>
            </a:r>
            <a:endParaRPr lang="en-US" sz="900" dirty="0">
              <a:solidFill>
                <a:schemeClr val="dk1"/>
              </a:solidFill>
            </a:endParaRPr>
          </a:p>
        </p:txBody>
      </p:sp>
      <p:cxnSp>
        <p:nvCxnSpPr>
          <p:cNvPr id="14" name="Straight Arrow Connector 13"/>
          <p:cNvCxnSpPr>
            <a:stCxn id="28" idx="3"/>
            <a:endCxn id="31" idx="2"/>
          </p:cNvCxnSpPr>
          <p:nvPr/>
        </p:nvCxnSpPr>
        <p:spPr>
          <a:xfrm flipV="1">
            <a:off x="10188371" y="2787829"/>
            <a:ext cx="205894" cy="5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132472" y="2540100"/>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9228347" y="2912316"/>
            <a:ext cx="293443" cy="230832"/>
          </a:xfrm>
          <a:prstGeom prst="rect">
            <a:avLst/>
          </a:prstGeom>
          <a:noFill/>
        </p:spPr>
        <p:txBody>
          <a:bodyPr wrap="square" rtlCol="0">
            <a:spAutoFit/>
          </a:bodyPr>
          <a:lstStyle/>
          <a:p>
            <a:r>
              <a:rPr lang="en-US" sz="900" dirty="0"/>
              <a:t>T</a:t>
            </a:r>
          </a:p>
        </p:txBody>
      </p:sp>
      <p:cxnSp>
        <p:nvCxnSpPr>
          <p:cNvPr id="33" name="Straight Arrow Connector 32"/>
          <p:cNvCxnSpPr>
            <a:stCxn id="79" idx="2"/>
            <a:endCxn id="37" idx="0"/>
          </p:cNvCxnSpPr>
          <p:nvPr/>
        </p:nvCxnSpPr>
        <p:spPr>
          <a:xfrm>
            <a:off x="9082306" y="4769015"/>
            <a:ext cx="2028" cy="29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8862079" y="3855194"/>
            <a:ext cx="440453" cy="415314"/>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A</a:t>
            </a:r>
            <a:endParaRPr lang="en-US" sz="900" dirty="0">
              <a:solidFill>
                <a:schemeClr val="dk1"/>
              </a:solidFill>
            </a:endParaRPr>
          </a:p>
        </p:txBody>
      </p:sp>
      <p:sp>
        <p:nvSpPr>
          <p:cNvPr id="79" name="Rectangle 78"/>
          <p:cNvSpPr/>
          <p:nvPr/>
        </p:nvSpPr>
        <p:spPr>
          <a:xfrm>
            <a:off x="7462126" y="4438829"/>
            <a:ext cx="3240360" cy="3301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81" name="Straight Arrow Connector 80"/>
          <p:cNvCxnSpPr>
            <a:stCxn id="68" idx="4"/>
            <a:endCxn id="79" idx="0"/>
          </p:cNvCxnSpPr>
          <p:nvPr/>
        </p:nvCxnSpPr>
        <p:spPr>
          <a:xfrm>
            <a:off x="9082306" y="4270508"/>
            <a:ext cx="0" cy="16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1033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48</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xf_adsp_tdm_capture_create</a:t>
            </a:r>
            <a:r>
              <a:rPr lang="en-US" dirty="0" smtClean="0"/>
              <a:t>()</a:t>
            </a:r>
          </a:p>
        </p:txBody>
      </p:sp>
      <p:grpSp>
        <p:nvGrpSpPr>
          <p:cNvPr id="140" name="Group 139"/>
          <p:cNvGrpSpPr/>
          <p:nvPr/>
        </p:nvGrpSpPr>
        <p:grpSpPr>
          <a:xfrm>
            <a:off x="1123538" y="1391598"/>
            <a:ext cx="7957261" cy="4798139"/>
            <a:chOff x="1123538" y="1391598"/>
            <a:chExt cx="7957261" cy="4798139"/>
          </a:xfrm>
        </p:grpSpPr>
        <p:sp>
          <p:nvSpPr>
            <p:cNvPr id="21" name="Oval 20"/>
            <p:cNvSpPr/>
            <p:nvPr/>
          </p:nvSpPr>
          <p:spPr>
            <a:xfrm>
              <a:off x="6631192" y="1391598"/>
              <a:ext cx="440453" cy="415314"/>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A</a:t>
              </a:r>
              <a:endParaRPr lang="en-US" sz="900" dirty="0">
                <a:solidFill>
                  <a:schemeClr val="dk1"/>
                </a:solidFill>
              </a:endParaRPr>
            </a:p>
          </p:txBody>
        </p:sp>
        <p:cxnSp>
          <p:nvCxnSpPr>
            <p:cNvPr id="22" name="Straight Arrow Connector 21"/>
            <p:cNvCxnSpPr>
              <a:stCxn id="21" idx="4"/>
              <a:endCxn id="62" idx="0"/>
            </p:cNvCxnSpPr>
            <p:nvPr/>
          </p:nvCxnSpPr>
          <p:spPr>
            <a:xfrm>
              <a:off x="6851419" y="1806912"/>
              <a:ext cx="2026" cy="277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277103" y="5865862"/>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42" name="Straight Arrow Connector 41"/>
            <p:cNvCxnSpPr>
              <a:stCxn id="52" idx="2"/>
              <a:endCxn id="43" idx="0"/>
            </p:cNvCxnSpPr>
            <p:nvPr/>
          </p:nvCxnSpPr>
          <p:spPr>
            <a:xfrm>
              <a:off x="6850150" y="3875694"/>
              <a:ext cx="1" cy="23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618227" y="2863280"/>
              <a:ext cx="4462572" cy="31293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Register handler for this component into </a:t>
              </a:r>
              <a:r>
                <a:rPr lang="en-US" sz="900" smtClean="0"/>
                <a:t>ADSP base:</a:t>
              </a:r>
            </a:p>
            <a:p>
              <a:pPr algn="ctr"/>
              <a:r>
                <a:rPr lang="en-US" sz="900" smtClean="0"/>
                <a:t>tdm_cap-&gt;handle_id = xf_adsp_base_register_handle(private_data, cb, comp_id)</a:t>
              </a:r>
              <a:endParaRPr lang="en-US" sz="900" dirty="0"/>
            </a:p>
          </p:txBody>
        </p:sp>
        <p:cxnSp>
          <p:nvCxnSpPr>
            <p:cNvPr id="12" name="Straight Arrow Connector 11"/>
            <p:cNvCxnSpPr>
              <a:stCxn id="32" idx="2"/>
              <a:endCxn id="52" idx="0"/>
            </p:cNvCxnSpPr>
            <p:nvPr/>
          </p:nvCxnSpPr>
          <p:spPr>
            <a:xfrm>
              <a:off x="6849513" y="3176210"/>
              <a:ext cx="637" cy="240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489251" y="4113344"/>
              <a:ext cx="2721799" cy="36009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the default parameters of plugin:</a:t>
              </a:r>
            </a:p>
            <a:p>
              <a:pPr algn="ctr"/>
              <a:r>
                <a:rPr lang="en-US" sz="900" dirty="0" smtClean="0"/>
                <a:t>err = </a:t>
              </a:r>
              <a:r>
                <a:rPr lang="en-US" sz="900" dirty="0" err="1" smtClean="0"/>
                <a:t>xf_adsp_tdm_capture_get_params</a:t>
              </a:r>
              <a:r>
                <a:rPr lang="en-US" sz="900" dirty="0" smtClean="0"/>
                <a:t>()</a:t>
              </a:r>
              <a:endParaRPr lang="en-US" sz="900" dirty="0"/>
            </a:p>
          </p:txBody>
        </p:sp>
        <p:cxnSp>
          <p:nvCxnSpPr>
            <p:cNvPr id="33" name="Straight Arrow Connector 32"/>
            <p:cNvCxnSpPr>
              <a:stCxn id="43" idx="2"/>
              <a:endCxn id="105" idx="0"/>
            </p:cNvCxnSpPr>
            <p:nvPr/>
          </p:nvCxnSpPr>
          <p:spPr>
            <a:xfrm>
              <a:off x="6850151" y="4473434"/>
              <a:ext cx="3907" cy="242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5746111" y="3416984"/>
              <a:ext cx="2208078" cy="45871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The returned handle id </a:t>
              </a:r>
              <a:r>
                <a:rPr lang="en-US" sz="900" dirty="0"/>
                <a:t>&gt;</a:t>
              </a:r>
              <a:r>
                <a:rPr lang="en-US" sz="900" dirty="0" smtClean="0"/>
                <a:t> 0?</a:t>
              </a:r>
              <a:endParaRPr lang="en-US" sz="900" dirty="0"/>
            </a:p>
          </p:txBody>
        </p:sp>
        <p:sp>
          <p:nvSpPr>
            <p:cNvPr id="60" name="Rectangle 59"/>
            <p:cNvSpPr/>
            <p:nvPr/>
          </p:nvSpPr>
          <p:spPr>
            <a:xfrm>
              <a:off x="1127448" y="2814330"/>
              <a:ext cx="2468660" cy="40107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Free TDM Capture component’s data:</a:t>
              </a:r>
            </a:p>
            <a:p>
              <a:pPr algn="ctr"/>
              <a:r>
                <a:rPr lang="en-US" sz="900" smtClean="0"/>
                <a:t>kfree(tdm_cap)</a:t>
              </a:r>
              <a:endParaRPr lang="en-US" sz="900" dirty="0"/>
            </a:p>
          </p:txBody>
        </p:sp>
        <p:sp>
          <p:nvSpPr>
            <p:cNvPr id="62" name="Flowchart: Decision 61"/>
            <p:cNvSpPr/>
            <p:nvPr/>
          </p:nvSpPr>
          <p:spPr>
            <a:xfrm>
              <a:off x="5749406" y="2084383"/>
              <a:ext cx="2208078" cy="45871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57" name="Straight Arrow Connector 56"/>
            <p:cNvCxnSpPr>
              <a:stCxn id="62" idx="2"/>
              <a:endCxn id="32" idx="0"/>
            </p:cNvCxnSpPr>
            <p:nvPr/>
          </p:nvCxnSpPr>
          <p:spPr>
            <a:xfrm flipH="1">
              <a:off x="6849513" y="2543093"/>
              <a:ext cx="3932" cy="320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915986" y="2583497"/>
              <a:ext cx="293443" cy="230832"/>
            </a:xfrm>
            <a:prstGeom prst="rect">
              <a:avLst/>
            </a:prstGeom>
            <a:noFill/>
          </p:spPr>
          <p:txBody>
            <a:bodyPr wrap="square" rtlCol="0">
              <a:spAutoFit/>
            </a:bodyPr>
            <a:lstStyle/>
            <a:p>
              <a:r>
                <a:rPr lang="en-US" sz="900" dirty="0"/>
                <a:t>T</a:t>
              </a:r>
            </a:p>
          </p:txBody>
        </p:sp>
        <p:sp>
          <p:nvSpPr>
            <p:cNvPr id="73" name="TextBox 72"/>
            <p:cNvSpPr txBox="1"/>
            <p:nvPr/>
          </p:nvSpPr>
          <p:spPr>
            <a:xfrm>
              <a:off x="6908424" y="3837709"/>
              <a:ext cx="293443" cy="230832"/>
            </a:xfrm>
            <a:prstGeom prst="rect">
              <a:avLst/>
            </a:prstGeom>
            <a:noFill/>
          </p:spPr>
          <p:txBody>
            <a:bodyPr wrap="square" rtlCol="0">
              <a:spAutoFit/>
            </a:bodyPr>
            <a:lstStyle/>
            <a:p>
              <a:r>
                <a:rPr lang="en-US" sz="900" dirty="0"/>
                <a:t>T</a:t>
              </a:r>
            </a:p>
          </p:txBody>
        </p:sp>
        <p:sp>
          <p:nvSpPr>
            <p:cNvPr id="74" name="TextBox 73"/>
            <p:cNvSpPr txBox="1"/>
            <p:nvPr/>
          </p:nvSpPr>
          <p:spPr>
            <a:xfrm>
              <a:off x="5583970" y="2074426"/>
              <a:ext cx="254151" cy="230832"/>
            </a:xfrm>
            <a:prstGeom prst="rect">
              <a:avLst/>
            </a:prstGeom>
            <a:noFill/>
          </p:spPr>
          <p:txBody>
            <a:bodyPr wrap="square" rtlCol="0">
              <a:spAutoFit/>
            </a:bodyPr>
            <a:lstStyle/>
            <a:p>
              <a:r>
                <a:rPr lang="en-US" sz="900" dirty="0"/>
                <a:t>F</a:t>
              </a:r>
            </a:p>
          </p:txBody>
        </p:sp>
        <p:sp>
          <p:nvSpPr>
            <p:cNvPr id="75" name="TextBox 74"/>
            <p:cNvSpPr txBox="1"/>
            <p:nvPr/>
          </p:nvSpPr>
          <p:spPr>
            <a:xfrm>
              <a:off x="5540357" y="3446676"/>
              <a:ext cx="254151" cy="230832"/>
            </a:xfrm>
            <a:prstGeom prst="rect">
              <a:avLst/>
            </a:prstGeom>
            <a:noFill/>
          </p:spPr>
          <p:txBody>
            <a:bodyPr wrap="square" rtlCol="0">
              <a:spAutoFit/>
            </a:bodyPr>
            <a:lstStyle/>
            <a:p>
              <a:r>
                <a:rPr lang="en-US" sz="900" dirty="0"/>
                <a:t>F</a:t>
              </a:r>
            </a:p>
          </p:txBody>
        </p:sp>
        <p:sp>
          <p:nvSpPr>
            <p:cNvPr id="76" name="Rectangle 75"/>
            <p:cNvSpPr/>
            <p:nvPr/>
          </p:nvSpPr>
          <p:spPr>
            <a:xfrm>
              <a:off x="1123538" y="3454969"/>
              <a:ext cx="2472570" cy="38274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Unregister </a:t>
              </a:r>
              <a:r>
                <a:rPr lang="en-US" sz="900" smtClean="0"/>
                <a:t>ADSP TDM Capture plugin: </a:t>
              </a:r>
              <a:r>
                <a:rPr lang="en-US" sz="900" dirty="0" smtClean="0"/>
                <a:t>xf_adsp_unregister()</a:t>
              </a:r>
              <a:endParaRPr lang="en-US" sz="900" dirty="0"/>
            </a:p>
          </p:txBody>
        </p:sp>
        <p:cxnSp>
          <p:nvCxnSpPr>
            <p:cNvPr id="69" name="Straight Arrow Connector 68"/>
            <p:cNvCxnSpPr>
              <a:stCxn id="76" idx="0"/>
              <a:endCxn id="60" idx="2"/>
            </p:cNvCxnSpPr>
            <p:nvPr/>
          </p:nvCxnSpPr>
          <p:spPr>
            <a:xfrm flipV="1">
              <a:off x="2359823" y="3215406"/>
              <a:ext cx="1955" cy="239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05" idx="1"/>
              <a:endCxn id="76" idx="2"/>
            </p:cNvCxnSpPr>
            <p:nvPr/>
          </p:nvCxnSpPr>
          <p:spPr>
            <a:xfrm rot="10800000">
              <a:off x="2359823" y="3837710"/>
              <a:ext cx="3394590" cy="10706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2" idx="1"/>
              <a:endCxn id="60" idx="0"/>
            </p:cNvCxnSpPr>
            <p:nvPr/>
          </p:nvCxnSpPr>
          <p:spPr>
            <a:xfrm rot="10800000" flipV="1">
              <a:off x="2361778" y="2313738"/>
              <a:ext cx="3387628" cy="500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0" idx="1"/>
            </p:cNvCxnSpPr>
            <p:nvPr/>
          </p:nvCxnSpPr>
          <p:spPr>
            <a:xfrm rot="10800000" flipH="1" flipV="1">
              <a:off x="1127448" y="3014868"/>
              <a:ext cx="5722702" cy="2694022"/>
            </a:xfrm>
            <a:prstGeom prst="bentConnector3">
              <a:avLst>
                <a:gd name="adj1" fmla="val -3995"/>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958126" y="3505311"/>
              <a:ext cx="1058646" cy="27925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77" name="Straight Arrow Connector 76"/>
            <p:cNvCxnSpPr>
              <a:stCxn id="52" idx="1"/>
              <a:endCxn id="70" idx="3"/>
            </p:cNvCxnSpPr>
            <p:nvPr/>
          </p:nvCxnSpPr>
          <p:spPr>
            <a:xfrm flipH="1" flipV="1">
              <a:off x="5016772" y="3644939"/>
              <a:ext cx="729339" cy="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0" idx="1"/>
              <a:endCxn id="76" idx="3"/>
            </p:cNvCxnSpPr>
            <p:nvPr/>
          </p:nvCxnSpPr>
          <p:spPr>
            <a:xfrm flipH="1">
              <a:off x="3596108" y="3644939"/>
              <a:ext cx="362018" cy="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Flowchart: Decision 104"/>
            <p:cNvSpPr/>
            <p:nvPr/>
          </p:nvSpPr>
          <p:spPr>
            <a:xfrm>
              <a:off x="5754413" y="4715591"/>
              <a:ext cx="2199289" cy="38554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cxnSp>
          <p:nvCxnSpPr>
            <p:cNvPr id="111" name="Straight Arrow Connector 110"/>
            <p:cNvCxnSpPr>
              <a:stCxn id="105" idx="2"/>
              <a:endCxn id="129" idx="0"/>
            </p:cNvCxnSpPr>
            <p:nvPr/>
          </p:nvCxnSpPr>
          <p:spPr>
            <a:xfrm>
              <a:off x="6854058" y="5101137"/>
              <a:ext cx="0"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6904778" y="5133798"/>
              <a:ext cx="254151" cy="230832"/>
            </a:xfrm>
            <a:prstGeom prst="rect">
              <a:avLst/>
            </a:prstGeom>
            <a:noFill/>
          </p:spPr>
          <p:txBody>
            <a:bodyPr wrap="square" rtlCol="0">
              <a:spAutoFit/>
            </a:bodyPr>
            <a:lstStyle/>
            <a:p>
              <a:r>
                <a:rPr lang="en-US" sz="900" dirty="0"/>
                <a:t>F</a:t>
              </a:r>
            </a:p>
          </p:txBody>
        </p:sp>
        <p:sp>
          <p:nvSpPr>
            <p:cNvPr id="124" name="TextBox 123"/>
            <p:cNvSpPr txBox="1"/>
            <p:nvPr/>
          </p:nvSpPr>
          <p:spPr>
            <a:xfrm>
              <a:off x="5437248" y="4658504"/>
              <a:ext cx="293443" cy="230832"/>
            </a:xfrm>
            <a:prstGeom prst="rect">
              <a:avLst/>
            </a:prstGeom>
            <a:noFill/>
          </p:spPr>
          <p:txBody>
            <a:bodyPr wrap="square" rtlCol="0">
              <a:spAutoFit/>
            </a:bodyPr>
            <a:lstStyle/>
            <a:p>
              <a:r>
                <a:rPr lang="en-US" sz="900" dirty="0"/>
                <a:t>T</a:t>
              </a:r>
            </a:p>
          </p:txBody>
        </p:sp>
        <p:sp>
          <p:nvSpPr>
            <p:cNvPr id="129" name="Rectangle 128"/>
            <p:cNvSpPr/>
            <p:nvPr/>
          </p:nvSpPr>
          <p:spPr>
            <a:xfrm>
              <a:off x="5754413" y="5350519"/>
              <a:ext cx="2199289" cy="24043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*tdm_capture = tdm_cap</a:t>
              </a:r>
              <a:endParaRPr lang="en-US" sz="900" dirty="0"/>
            </a:p>
          </p:txBody>
        </p:sp>
        <p:cxnSp>
          <p:nvCxnSpPr>
            <p:cNvPr id="131" name="Straight Arrow Connector 130"/>
            <p:cNvCxnSpPr>
              <a:stCxn id="129" idx="2"/>
              <a:endCxn id="37" idx="0"/>
            </p:cNvCxnSpPr>
            <p:nvPr/>
          </p:nvCxnSpPr>
          <p:spPr>
            <a:xfrm flipH="1">
              <a:off x="6852085" y="5590958"/>
              <a:ext cx="1973" cy="27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79192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49</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xf_adsp_tdm_capture_destroy</a:t>
            </a:r>
            <a:r>
              <a:rPr lang="en-US" dirty="0" smtClean="0"/>
              <a:t>()</a:t>
            </a:r>
          </a:p>
        </p:txBody>
      </p:sp>
      <p:sp>
        <p:nvSpPr>
          <p:cNvPr id="25" name="Oval 24"/>
          <p:cNvSpPr/>
          <p:nvPr/>
        </p:nvSpPr>
        <p:spPr>
          <a:xfrm>
            <a:off x="7337902" y="1700808"/>
            <a:ext cx="1149963" cy="26404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6" name="Straight Arrow Connector 25"/>
          <p:cNvCxnSpPr>
            <a:stCxn id="25" idx="4"/>
            <a:endCxn id="31" idx="0"/>
          </p:cNvCxnSpPr>
          <p:nvPr/>
        </p:nvCxnSpPr>
        <p:spPr>
          <a:xfrm flipH="1">
            <a:off x="7912882" y="1964855"/>
            <a:ext cx="2" cy="23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70042" y="3024230"/>
            <a:ext cx="2485682" cy="5487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component’s hande_id </a:t>
            </a:r>
            <a:r>
              <a:rPr lang="en-US" sz="900" dirty="0"/>
              <a:t>by calling </a:t>
            </a:r>
            <a:r>
              <a:rPr lang="en-US" sz="900" dirty="0" smtClean="0"/>
              <a:t>xf_adsp_base_get_handle()</a:t>
            </a:r>
            <a:endParaRPr lang="en-US" sz="900" dirty="0"/>
          </a:p>
        </p:txBody>
      </p:sp>
      <p:cxnSp>
        <p:nvCxnSpPr>
          <p:cNvPr id="28" name="Straight Arrow Connector 27"/>
          <p:cNvCxnSpPr>
            <a:stCxn id="27" idx="2"/>
            <a:endCxn id="46" idx="0"/>
          </p:cNvCxnSpPr>
          <p:nvPr/>
        </p:nvCxnSpPr>
        <p:spPr>
          <a:xfrm>
            <a:off x="7912883" y="3573016"/>
            <a:ext cx="1161" cy="175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337902" y="5843067"/>
            <a:ext cx="1149963" cy="25966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31" name="Flowchart: Decision 30"/>
          <p:cNvSpPr/>
          <p:nvPr/>
        </p:nvSpPr>
        <p:spPr>
          <a:xfrm>
            <a:off x="6670040" y="2195167"/>
            <a:ext cx="2485684" cy="657769"/>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a:t>
            </a:r>
            <a:r>
              <a:rPr lang="en-US" sz="900" dirty="0" smtClean="0"/>
              <a:t>instance </a:t>
            </a:r>
            <a:r>
              <a:rPr lang="en-US" sz="900" smtClean="0"/>
              <a:t>and TDM Capture’s </a:t>
            </a:r>
            <a:r>
              <a:rPr lang="en-US" sz="900" dirty="0" smtClean="0"/>
              <a:t>data?</a:t>
            </a:r>
            <a:endParaRPr lang="en-US" sz="900" dirty="0"/>
          </a:p>
        </p:txBody>
      </p:sp>
      <p:cxnSp>
        <p:nvCxnSpPr>
          <p:cNvPr id="32" name="Straight Arrow Connector 31"/>
          <p:cNvCxnSpPr>
            <a:stCxn id="31" idx="2"/>
            <a:endCxn id="27" idx="0"/>
          </p:cNvCxnSpPr>
          <p:nvPr/>
        </p:nvCxnSpPr>
        <p:spPr>
          <a:xfrm>
            <a:off x="7912882" y="2852936"/>
            <a:ext cx="1" cy="171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480376" y="2355756"/>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35" name="Straight Arrow Connector 34"/>
          <p:cNvCxnSpPr>
            <a:stCxn id="31" idx="3"/>
            <a:endCxn id="34" idx="2"/>
          </p:cNvCxnSpPr>
          <p:nvPr/>
        </p:nvCxnSpPr>
        <p:spPr>
          <a:xfrm flipV="1">
            <a:off x="9155724" y="2524051"/>
            <a:ext cx="324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20538" y="2342252"/>
            <a:ext cx="254151" cy="230832"/>
          </a:xfrm>
          <a:prstGeom prst="rect">
            <a:avLst/>
          </a:prstGeom>
          <a:noFill/>
        </p:spPr>
        <p:txBody>
          <a:bodyPr wrap="square" rtlCol="0">
            <a:spAutoFit/>
          </a:bodyPr>
          <a:lstStyle/>
          <a:p>
            <a:r>
              <a:rPr lang="en-US" sz="900" dirty="0"/>
              <a:t>F</a:t>
            </a:r>
          </a:p>
        </p:txBody>
      </p:sp>
      <p:sp>
        <p:nvSpPr>
          <p:cNvPr id="41" name="TextBox 40"/>
          <p:cNvSpPr txBox="1"/>
          <p:nvPr/>
        </p:nvSpPr>
        <p:spPr>
          <a:xfrm>
            <a:off x="7998209" y="2780928"/>
            <a:ext cx="293443" cy="230832"/>
          </a:xfrm>
          <a:prstGeom prst="rect">
            <a:avLst/>
          </a:prstGeom>
          <a:noFill/>
        </p:spPr>
        <p:txBody>
          <a:bodyPr wrap="square" rtlCol="0">
            <a:spAutoFit/>
          </a:bodyPr>
          <a:lstStyle/>
          <a:p>
            <a:r>
              <a:rPr lang="en-US" sz="900" dirty="0"/>
              <a:t>T</a:t>
            </a:r>
          </a:p>
        </p:txBody>
      </p:sp>
      <p:sp>
        <p:nvSpPr>
          <p:cNvPr id="43" name="Rectangle 42"/>
          <p:cNvSpPr/>
          <p:nvPr/>
        </p:nvSpPr>
        <p:spPr>
          <a:xfrm>
            <a:off x="6670042" y="4318247"/>
            <a:ext cx="2485682" cy="33488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Unregister </a:t>
            </a:r>
            <a:r>
              <a:rPr lang="en-US" sz="900"/>
              <a:t>ADSP </a:t>
            </a:r>
            <a:r>
              <a:rPr lang="en-US" sz="900" smtClean="0"/>
              <a:t>TDM Capture </a:t>
            </a:r>
            <a:r>
              <a:rPr lang="en-US" sz="900" dirty="0"/>
              <a:t>plugin by calling </a:t>
            </a:r>
            <a:r>
              <a:rPr lang="en-US" sz="900"/>
              <a:t>xf_adsp_unregister</a:t>
            </a:r>
            <a:r>
              <a:rPr lang="en-US" sz="900" smtClean="0"/>
              <a:t>()</a:t>
            </a:r>
            <a:endParaRPr lang="en-US" sz="900" dirty="0"/>
          </a:p>
        </p:txBody>
      </p:sp>
      <p:cxnSp>
        <p:nvCxnSpPr>
          <p:cNvPr id="44" name="Straight Arrow Connector 43"/>
          <p:cNvCxnSpPr>
            <a:stCxn id="46" idx="2"/>
            <a:endCxn id="43" idx="0"/>
          </p:cNvCxnSpPr>
          <p:nvPr/>
        </p:nvCxnSpPr>
        <p:spPr>
          <a:xfrm flipH="1">
            <a:off x="7912883" y="4093198"/>
            <a:ext cx="1161" cy="225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3" idx="2"/>
            <a:endCxn id="33" idx="0"/>
          </p:cNvCxnSpPr>
          <p:nvPr/>
        </p:nvCxnSpPr>
        <p:spPr>
          <a:xfrm flipH="1">
            <a:off x="7908833" y="4653136"/>
            <a:ext cx="4050" cy="184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p:cNvSpPr/>
          <p:nvPr/>
        </p:nvSpPr>
        <p:spPr>
          <a:xfrm>
            <a:off x="6665990" y="3748086"/>
            <a:ext cx="2496108"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50" name="TextBox 49"/>
          <p:cNvSpPr txBox="1"/>
          <p:nvPr/>
        </p:nvSpPr>
        <p:spPr>
          <a:xfrm>
            <a:off x="9120538" y="3712765"/>
            <a:ext cx="254151" cy="230832"/>
          </a:xfrm>
          <a:prstGeom prst="rect">
            <a:avLst/>
          </a:prstGeom>
          <a:noFill/>
        </p:spPr>
        <p:txBody>
          <a:bodyPr wrap="square" rtlCol="0">
            <a:spAutoFit/>
          </a:bodyPr>
          <a:lstStyle/>
          <a:p>
            <a:r>
              <a:rPr lang="en-US" sz="900" dirty="0"/>
              <a:t>F</a:t>
            </a:r>
          </a:p>
        </p:txBody>
      </p:sp>
      <p:sp>
        <p:nvSpPr>
          <p:cNvPr id="51" name="TextBox 50"/>
          <p:cNvSpPr txBox="1"/>
          <p:nvPr/>
        </p:nvSpPr>
        <p:spPr>
          <a:xfrm>
            <a:off x="7958909" y="4062264"/>
            <a:ext cx="293443" cy="230832"/>
          </a:xfrm>
          <a:prstGeom prst="rect">
            <a:avLst/>
          </a:prstGeom>
          <a:noFill/>
        </p:spPr>
        <p:txBody>
          <a:bodyPr wrap="square" rtlCol="0">
            <a:spAutoFit/>
          </a:bodyPr>
          <a:lstStyle/>
          <a:p>
            <a:r>
              <a:rPr lang="en-US" sz="900" dirty="0"/>
              <a:t>T</a:t>
            </a:r>
          </a:p>
        </p:txBody>
      </p:sp>
      <p:sp>
        <p:nvSpPr>
          <p:cNvPr id="54" name="Rectangle 53"/>
          <p:cNvSpPr/>
          <p:nvPr/>
        </p:nvSpPr>
        <p:spPr>
          <a:xfrm>
            <a:off x="6665990" y="5370021"/>
            <a:ext cx="2485686" cy="23525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Free TDM Capture </a:t>
            </a:r>
            <a:r>
              <a:rPr lang="en-US" sz="900" dirty="0"/>
              <a:t>component’s data</a:t>
            </a:r>
          </a:p>
        </p:txBody>
      </p:sp>
      <p:cxnSp>
        <p:nvCxnSpPr>
          <p:cNvPr id="55" name="Straight Arrow Connector 54"/>
          <p:cNvCxnSpPr>
            <a:stCxn id="54" idx="2"/>
            <a:endCxn id="30" idx="0"/>
          </p:cNvCxnSpPr>
          <p:nvPr/>
        </p:nvCxnSpPr>
        <p:spPr>
          <a:xfrm>
            <a:off x="7908833" y="5605279"/>
            <a:ext cx="4051" cy="23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6" idx="3"/>
            <a:endCxn id="54" idx="3"/>
          </p:cNvCxnSpPr>
          <p:nvPr/>
        </p:nvCxnSpPr>
        <p:spPr>
          <a:xfrm flipH="1">
            <a:off x="9151676" y="3920642"/>
            <a:ext cx="10422" cy="1567008"/>
          </a:xfrm>
          <a:prstGeom prst="bentConnector3">
            <a:avLst>
              <a:gd name="adj1" fmla="val -2193437"/>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311502746"/>
              </p:ext>
            </p:extLst>
          </p:nvPr>
        </p:nvGraphicFramePr>
        <p:xfrm>
          <a:off x="585400" y="1511335"/>
          <a:ext cx="5640665" cy="1663329"/>
        </p:xfrm>
        <a:graphic>
          <a:graphicData uri="http://schemas.openxmlformats.org/drawingml/2006/table">
            <a:tbl>
              <a:tblPr firstRow="1" firstCol="1" bandRow="1">
                <a:tableStyleId>{5940675A-B579-460E-94D1-54222C63F5DA}</a:tableStyleId>
              </a:tblPr>
              <a:tblGrid>
                <a:gridCol w="816129"/>
                <a:gridCol w="2462223"/>
                <a:gridCol w="2362313"/>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This API unregisters ADSP TDM Capture plugin, frees registered handler and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xf_adsp_tdm_capture_destroy</a:t>
                      </a:r>
                      <a:r>
                        <a:rPr lang="en-US" sz="1100" dirty="0" smtClean="0">
                          <a:effectLst/>
                          <a:latin typeface="Arial" panose="020B0604020202020204" pitchFamily="34" charset="0"/>
                          <a:ea typeface="MS Mincho"/>
                          <a:cs typeface="Times New Roman" panose="02020603050405020304" pitchFamily="18" charset="0"/>
                        </a:rPr>
                        <a:t>(</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tdm_capture</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struct</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xf_adsp_tdm_capture</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a:t>
                      </a:r>
                      <a:r>
                        <a:rPr lang="en-US" sz="1100" dirty="0" err="1">
                          <a:effectLst/>
                          <a:latin typeface="Arial" panose="020B0604020202020204" pitchFamily="34" charset="0"/>
                          <a:ea typeface="MS Gothic" panose="020B0609070205080204" pitchFamily="49" charset="-128"/>
                          <a:cs typeface="Times New Roman" panose="02020603050405020304" pitchFamily="18" charset="0"/>
                        </a:rPr>
                        <a:t>tdm_capture</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TDM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TDM Capture instance is invalid.</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33" name="Rectangle 32"/>
          <p:cNvSpPr/>
          <p:nvPr/>
        </p:nvSpPr>
        <p:spPr>
          <a:xfrm>
            <a:off x="6665990" y="4837480"/>
            <a:ext cx="2485686" cy="34278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Free handle data </a:t>
            </a:r>
            <a:r>
              <a:rPr lang="en-US" sz="900" smtClean="0"/>
              <a:t>by xf_adsp_base_free_handle()</a:t>
            </a:r>
            <a:endParaRPr lang="en-US" sz="900" dirty="0"/>
          </a:p>
        </p:txBody>
      </p:sp>
      <p:cxnSp>
        <p:nvCxnSpPr>
          <p:cNvPr id="36" name="Straight Arrow Connector 35"/>
          <p:cNvCxnSpPr>
            <a:stCxn id="33" idx="2"/>
            <a:endCxn id="54" idx="0"/>
          </p:cNvCxnSpPr>
          <p:nvPr/>
        </p:nvCxnSpPr>
        <p:spPr>
          <a:xfrm>
            <a:off x="7908833" y="5180265"/>
            <a:ext cx="0" cy="18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533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80000" y="894745"/>
            <a:ext cx="9000000" cy="443198"/>
          </a:xfrm>
        </p:spPr>
        <p:txBody>
          <a:bodyPr/>
          <a:lstStyle/>
          <a:p>
            <a:r>
              <a:rPr lang="en-US" dirty="0" smtClean="0"/>
              <a:t>I. Overview</a:t>
            </a:r>
            <a:endParaRPr lang="en-US" dirty="0"/>
          </a:p>
        </p:txBody>
      </p:sp>
      <p:sp>
        <p:nvSpPr>
          <p:cNvPr id="87" name="Slide Number Placeholder 2"/>
          <p:cNvSpPr>
            <a:spLocks noGrp="1"/>
          </p:cNvSpPr>
          <p:nvPr>
            <p:ph type="sldNum" sz="quarter" idx="10"/>
          </p:nvPr>
        </p:nvSpPr>
        <p:spPr>
          <a:xfrm>
            <a:off x="5760000" y="6509924"/>
            <a:ext cx="672075" cy="161583"/>
          </a:xfrm>
        </p:spPr>
        <p:txBody>
          <a:bodyPr/>
          <a:lstStyle/>
          <a:p>
            <a:pPr algn="l"/>
            <a:r>
              <a:rPr lang="de-DE" dirty="0">
                <a:solidFill>
                  <a:srgbClr val="06418C"/>
                </a:solidFill>
              </a:rPr>
              <a:t>Page </a:t>
            </a:r>
            <a:r>
              <a:rPr lang="de-DE" dirty="0" smtClean="0">
                <a:solidFill>
                  <a:srgbClr val="06418C"/>
                </a:solidFill>
              </a:rPr>
              <a:t>2</a:t>
            </a:r>
            <a:endParaRPr lang="de-DE" dirty="0">
              <a:solidFill>
                <a:srgbClr val="06418C"/>
              </a:solidFill>
            </a:endParaRPr>
          </a:p>
        </p:txBody>
      </p:sp>
      <p:sp>
        <p:nvSpPr>
          <p:cNvPr id="3" name="Rectangle 2"/>
          <p:cNvSpPr/>
          <p:nvPr/>
        </p:nvSpPr>
        <p:spPr>
          <a:xfrm>
            <a:off x="975022" y="1486525"/>
            <a:ext cx="4681614" cy="646331"/>
          </a:xfrm>
          <a:prstGeom prst="rect">
            <a:avLst/>
          </a:prstGeom>
        </p:spPr>
        <p:txBody>
          <a:bodyPr wrap="square">
            <a:spAutoFit/>
          </a:bodyPr>
          <a:lstStyle/>
          <a:p>
            <a:pPr marL="171450" indent="-171450">
              <a:buFont typeface="Wingdings" panose="05000000000000000000" pitchFamily="2" charset="2"/>
              <a:buChar char="v"/>
            </a:pPr>
            <a:r>
              <a:rPr lang="en-US" sz="1200" dirty="0" smtClean="0"/>
              <a:t>This figure </a:t>
            </a:r>
            <a:r>
              <a:rPr lang="en-US" sz="1200" dirty="0"/>
              <a:t>shows the basic configuration </a:t>
            </a:r>
            <a:r>
              <a:rPr lang="en-US" sz="1200"/>
              <a:t>of </a:t>
            </a:r>
            <a:r>
              <a:rPr lang="en-US" sz="1200" smtClean="0"/>
              <a:t>ADSP driver </a:t>
            </a:r>
            <a:r>
              <a:rPr lang="en-US" sz="1200" dirty="0"/>
              <a:t>and the connection with </a:t>
            </a:r>
            <a:r>
              <a:rPr lang="en-US" sz="1200"/>
              <a:t>the </a:t>
            </a:r>
            <a:r>
              <a:rPr lang="en-US" sz="1200" smtClean="0"/>
              <a:t>ALSA </a:t>
            </a:r>
            <a:r>
              <a:rPr lang="en-US" sz="1200" dirty="0"/>
              <a:t>framework when performs playback and record to ADSP device</a:t>
            </a:r>
            <a:r>
              <a:rPr lang="en-US" sz="1200" dirty="0" smtClean="0"/>
              <a:t>.</a:t>
            </a:r>
          </a:p>
        </p:txBody>
      </p:sp>
      <p:pic>
        <p:nvPicPr>
          <p:cNvPr id="2" name="Picture 1"/>
          <p:cNvPicPr>
            <a:picLocks noChangeAspect="1"/>
          </p:cNvPicPr>
          <p:nvPr/>
        </p:nvPicPr>
        <p:blipFill>
          <a:blip r:embed="rId2"/>
          <a:stretch>
            <a:fillRect/>
          </a:stretch>
        </p:blipFill>
        <p:spPr>
          <a:xfrm>
            <a:off x="6432075" y="1307035"/>
            <a:ext cx="5485023" cy="47971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 y="3933056"/>
            <a:ext cx="5994251" cy="1948455"/>
          </a:xfrm>
          <a:prstGeom prst="rect">
            <a:avLst/>
          </a:prstGeom>
        </p:spPr>
      </p:pic>
    </p:spTree>
    <p:extLst>
      <p:ext uri="{BB962C8B-B14F-4D97-AF65-F5344CB8AC3E}">
        <p14:creationId xmlns:p14="http://schemas.microsoft.com/office/powerpoint/2010/main" val="324600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50</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xf_adsp_tdm_capture_set_params</a:t>
            </a:r>
            <a:r>
              <a:rPr lang="en-US" dirty="0" smtClean="0"/>
              <a:t>()</a:t>
            </a:r>
          </a:p>
        </p:txBody>
      </p:sp>
      <p:sp>
        <p:nvSpPr>
          <p:cNvPr id="21" name="Oval 20"/>
          <p:cNvSpPr/>
          <p:nvPr/>
        </p:nvSpPr>
        <p:spPr>
          <a:xfrm>
            <a:off x="8135147" y="361588"/>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8710124" y="705410"/>
            <a:ext cx="5" cy="124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00900" y="1469020"/>
            <a:ext cx="3818449" cy="32398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a:off x="8710125" y="1793009"/>
            <a:ext cx="2" cy="17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141718" y="5847174"/>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6800899" y="830292"/>
            <a:ext cx="3818449" cy="42906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a:t>base </a:t>
            </a:r>
            <a:r>
              <a:rPr lang="en-US" sz="900" smtClean="0"/>
              <a:t>instance or valid TDM Capture instance?</a:t>
            </a:r>
            <a:endParaRPr lang="en-US" sz="900" dirty="0"/>
          </a:p>
        </p:txBody>
      </p:sp>
      <p:cxnSp>
        <p:nvCxnSpPr>
          <p:cNvPr id="17" name="Straight Arrow Connector 16"/>
          <p:cNvCxnSpPr>
            <a:stCxn id="61" idx="2"/>
            <a:endCxn id="27" idx="0"/>
          </p:cNvCxnSpPr>
          <p:nvPr/>
        </p:nvCxnSpPr>
        <p:spPr>
          <a:xfrm>
            <a:off x="8710124" y="1259352"/>
            <a:ext cx="1" cy="20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849735" y="87453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flipV="1">
            <a:off x="10619348" y="1042826"/>
            <a:ext cx="230387" cy="1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570965" y="789688"/>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776483" y="1249892"/>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00901" y="2571704"/>
            <a:ext cx="3818451" cy="2382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parameter information</a:t>
            </a:r>
            <a:endParaRPr lang="en-US" sz="900" dirty="0"/>
          </a:p>
        </p:txBody>
      </p:sp>
      <p:cxnSp>
        <p:nvCxnSpPr>
          <p:cNvPr id="95" name="Straight Arrow Connector 94"/>
          <p:cNvCxnSpPr>
            <a:stCxn id="28" idx="2"/>
            <a:endCxn id="96" idx="0"/>
          </p:cNvCxnSpPr>
          <p:nvPr/>
        </p:nvCxnSpPr>
        <p:spPr>
          <a:xfrm>
            <a:off x="8710127" y="2355009"/>
            <a:ext cx="0" cy="21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a:off x="8710127" y="2809990"/>
            <a:ext cx="6575" cy="136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824192" y="1968823"/>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9911256" y="199362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9596062" y="2161916"/>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626583" y="1948715"/>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8776483" y="2342446"/>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814050" y="3401585"/>
            <a:ext cx="3805301" cy="31138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XF_SET_PARAM and the given buffer information</a:t>
            </a:r>
            <a:endParaRPr lang="en-US" sz="900" dirty="0"/>
          </a:p>
        </p:txBody>
      </p:sp>
      <p:cxnSp>
        <p:nvCxnSpPr>
          <p:cNvPr id="42" name="Straight Arrow Connector 41"/>
          <p:cNvCxnSpPr>
            <a:stCxn id="47" idx="2"/>
            <a:endCxn id="43" idx="0"/>
          </p:cNvCxnSpPr>
          <p:nvPr/>
        </p:nvCxnSpPr>
        <p:spPr>
          <a:xfrm flipH="1">
            <a:off x="8715689" y="3712973"/>
            <a:ext cx="1012" cy="14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14051" y="2946901"/>
            <a:ext cx="3805301" cy="32024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all the sub-command index and the corresponding value in its params structure to the buffer</a:t>
            </a:r>
            <a:endParaRPr lang="en-US" sz="900" dirty="0"/>
          </a:p>
        </p:txBody>
      </p:sp>
      <p:cxnSp>
        <p:nvCxnSpPr>
          <p:cNvPr id="12" name="Straight Arrow Connector 11"/>
          <p:cNvCxnSpPr>
            <a:stCxn id="32" idx="2"/>
            <a:endCxn id="47" idx="0"/>
          </p:cNvCxnSpPr>
          <p:nvPr/>
        </p:nvCxnSpPr>
        <p:spPr>
          <a:xfrm flipH="1">
            <a:off x="8716701" y="3267146"/>
            <a:ext cx="1" cy="13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2027" y="3858741"/>
            <a:ext cx="3807324" cy="33019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a:t>
            </a:r>
            <a:r>
              <a:rPr lang="en-US" sz="900"/>
              <a:t>the </a:t>
            </a:r>
            <a:r>
              <a:rPr lang="en-US" sz="900" smtClean="0"/>
              <a:t>result:</a:t>
            </a:r>
          </a:p>
          <a:p>
            <a:pPr algn="ctr"/>
            <a:r>
              <a:rPr lang="en-US" sz="900" smtClean="0"/>
              <a:t>err = xf_send_and_receive</a:t>
            </a:r>
            <a:r>
              <a:rPr lang="en-US" sz="900" dirty="0"/>
              <a:t>()</a:t>
            </a:r>
          </a:p>
        </p:txBody>
      </p:sp>
      <p:cxnSp>
        <p:nvCxnSpPr>
          <p:cNvPr id="33" name="Straight Arrow Connector 32"/>
          <p:cNvCxnSpPr>
            <a:stCxn id="43" idx="2"/>
            <a:endCxn id="51" idx="0"/>
          </p:cNvCxnSpPr>
          <p:nvPr/>
        </p:nvCxnSpPr>
        <p:spPr>
          <a:xfrm flipH="1">
            <a:off x="8714095" y="4188939"/>
            <a:ext cx="1594" cy="14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808839" y="4334707"/>
            <a:ext cx="3810511"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41" idx="0"/>
          </p:cNvCxnSpPr>
          <p:nvPr/>
        </p:nvCxnSpPr>
        <p:spPr>
          <a:xfrm>
            <a:off x="8714095" y="4549782"/>
            <a:ext cx="2605" cy="21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2903013348"/>
              </p:ext>
            </p:extLst>
          </p:nvPr>
        </p:nvGraphicFramePr>
        <p:xfrm>
          <a:off x="585400" y="1511335"/>
          <a:ext cx="5640665" cy="2560267"/>
        </p:xfrm>
        <a:graphic>
          <a:graphicData uri="http://schemas.openxmlformats.org/drawingml/2006/table">
            <a:tbl>
              <a:tblPr firstRow="1" firstCol="1" bandRow="1">
                <a:tableStyleId>{5940675A-B579-460E-94D1-54222C63F5DA}</a:tableStyleId>
              </a:tblPr>
              <a:tblGrid>
                <a:gridCol w="816129"/>
                <a:gridCol w="2534231"/>
                <a:gridCol w="2290305"/>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This API sets all parameters for ADSP TDM Capture plugin based on the values in params structure of TDM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xf_adsp_tdm_capture_set_params</a:t>
                      </a:r>
                      <a:r>
                        <a:rPr lang="en-US" sz="1100" dirty="0" smtClean="0">
                          <a:effectLst/>
                          <a:latin typeface="Arial" panose="020B0604020202020204" pitchFamily="34" charset="0"/>
                          <a:ea typeface="MS Mincho"/>
                          <a:cs typeface="Times New Roman" panose="02020603050405020304" pitchFamily="18" charset="0"/>
                        </a:rPr>
                        <a:t>(</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tdm_capture</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struct</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xf_adsp_tdm_capture</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a:effectLst/>
                          <a:latin typeface="Arial" panose="020B0604020202020204" pitchFamily="34" charset="0"/>
                          <a:ea typeface="MS Gothic" panose="020B0609070205080204" pitchFamily="49" charset="-128"/>
                          <a:cs typeface="Times New Roman" panose="02020603050405020304" pitchFamily="18" charset="0"/>
                        </a:rPr>
                        <a:t>*</a:t>
                      </a:r>
                      <a:r>
                        <a:rPr lang="en-US" sz="1100" dirty="0" err="1">
                          <a:effectLst/>
                          <a:latin typeface="Arial" panose="020B0604020202020204" pitchFamily="34" charset="0"/>
                          <a:ea typeface="MS Gothic" panose="020B0609070205080204" pitchFamily="49" charset="-128"/>
                          <a:cs typeface="Times New Roman" panose="02020603050405020304" pitchFamily="18" charset="0"/>
                        </a:rPr>
                        <a:t>tdm_capture</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TDM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TDM Capture instance is invalid, or TDM Capture instance has not register to ADSP base yet, or the setting command make a fatal error from ADSP TDM Capture plugin.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41" name="Flowchart: Decision 40"/>
          <p:cNvSpPr/>
          <p:nvPr/>
        </p:nvSpPr>
        <p:spPr>
          <a:xfrm>
            <a:off x="7830765" y="4761725"/>
            <a:ext cx="1771870" cy="32346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sp>
        <p:nvSpPr>
          <p:cNvPr id="117" name="Rectangle 116"/>
          <p:cNvSpPr/>
          <p:nvPr/>
        </p:nvSpPr>
        <p:spPr>
          <a:xfrm>
            <a:off x="9817004" y="5041425"/>
            <a:ext cx="1008112"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118" name="Elbow Connector 117"/>
          <p:cNvCxnSpPr>
            <a:stCxn id="41" idx="3"/>
            <a:endCxn id="117" idx="0"/>
          </p:cNvCxnSpPr>
          <p:nvPr/>
        </p:nvCxnSpPr>
        <p:spPr>
          <a:xfrm>
            <a:off x="9602635" y="4923455"/>
            <a:ext cx="718425" cy="1179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8212643" y="5480739"/>
            <a:ext cx="1008112" cy="2150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124" name="Straight Arrow Connector 123"/>
          <p:cNvCxnSpPr>
            <a:stCxn id="41" idx="2"/>
            <a:endCxn id="123" idx="0"/>
          </p:cNvCxnSpPr>
          <p:nvPr/>
        </p:nvCxnSpPr>
        <p:spPr>
          <a:xfrm flipH="1">
            <a:off x="8716699" y="5085185"/>
            <a:ext cx="1" cy="39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17" idx="2"/>
          </p:cNvCxnSpPr>
          <p:nvPr/>
        </p:nvCxnSpPr>
        <p:spPr>
          <a:xfrm rot="5400000">
            <a:off x="9467593" y="4505607"/>
            <a:ext cx="102575" cy="1604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8462548" y="5087953"/>
            <a:ext cx="254151" cy="230832"/>
          </a:xfrm>
          <a:prstGeom prst="rect">
            <a:avLst/>
          </a:prstGeom>
          <a:noFill/>
        </p:spPr>
        <p:txBody>
          <a:bodyPr wrap="square" rtlCol="0">
            <a:spAutoFit/>
          </a:bodyPr>
          <a:lstStyle/>
          <a:p>
            <a:r>
              <a:rPr lang="en-US" sz="900" dirty="0"/>
              <a:t>F</a:t>
            </a:r>
          </a:p>
        </p:txBody>
      </p:sp>
      <p:sp>
        <p:nvSpPr>
          <p:cNvPr id="133" name="TextBox 132"/>
          <p:cNvSpPr txBox="1"/>
          <p:nvPr/>
        </p:nvSpPr>
        <p:spPr>
          <a:xfrm>
            <a:off x="9668404" y="4710934"/>
            <a:ext cx="293443" cy="230832"/>
          </a:xfrm>
          <a:prstGeom prst="rect">
            <a:avLst/>
          </a:prstGeom>
          <a:noFill/>
        </p:spPr>
        <p:txBody>
          <a:bodyPr wrap="square" rtlCol="0">
            <a:spAutoFit/>
          </a:bodyPr>
          <a:lstStyle/>
          <a:p>
            <a:r>
              <a:rPr lang="en-US" sz="900" dirty="0"/>
              <a:t>T</a:t>
            </a:r>
          </a:p>
        </p:txBody>
      </p:sp>
      <p:cxnSp>
        <p:nvCxnSpPr>
          <p:cNvPr id="134" name="Straight Arrow Connector 133"/>
          <p:cNvCxnSpPr>
            <a:stCxn id="123" idx="2"/>
            <a:endCxn id="37" idx="0"/>
          </p:cNvCxnSpPr>
          <p:nvPr/>
        </p:nvCxnSpPr>
        <p:spPr>
          <a:xfrm>
            <a:off x="8716699" y="5695814"/>
            <a:ext cx="1" cy="15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8377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51</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xf_adsp_tdm_capture_get_params</a:t>
            </a:r>
            <a:r>
              <a:rPr lang="en-US" dirty="0" smtClean="0"/>
              <a:t>()</a:t>
            </a:r>
          </a:p>
        </p:txBody>
      </p:sp>
      <p:sp>
        <p:nvSpPr>
          <p:cNvPr id="21" name="Oval 20"/>
          <p:cNvSpPr/>
          <p:nvPr/>
        </p:nvSpPr>
        <p:spPr>
          <a:xfrm>
            <a:off x="8185314" y="461654"/>
            <a:ext cx="1149963" cy="26404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8760295" y="725701"/>
            <a:ext cx="1" cy="17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68012" y="1569255"/>
            <a:ext cx="4195788" cy="33864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flipH="1">
            <a:off x="8760295" y="1907895"/>
            <a:ext cx="5611" cy="158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201253" y="6021288"/>
            <a:ext cx="1149963" cy="25966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7031978" y="900960"/>
            <a:ext cx="3456634" cy="5009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a:t>base </a:t>
            </a:r>
            <a:r>
              <a:rPr lang="en-US" sz="900" smtClean="0"/>
              <a:t>instance or valid TDM Capture instance?</a:t>
            </a:r>
            <a:endParaRPr lang="en-US" sz="900" dirty="0"/>
          </a:p>
        </p:txBody>
      </p:sp>
      <p:cxnSp>
        <p:nvCxnSpPr>
          <p:cNvPr id="17" name="Straight Arrow Connector 16"/>
          <p:cNvCxnSpPr>
            <a:stCxn id="61" idx="2"/>
            <a:endCxn id="27" idx="0"/>
          </p:cNvCxnSpPr>
          <p:nvPr/>
        </p:nvCxnSpPr>
        <p:spPr>
          <a:xfrm>
            <a:off x="8760295" y="1401946"/>
            <a:ext cx="5611" cy="167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833240" y="98063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flipV="1">
            <a:off x="10488612" y="1148926"/>
            <a:ext cx="344628" cy="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478648" y="907493"/>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779002" y="1362950"/>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666373" y="2609918"/>
            <a:ext cx="4197427" cy="28165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parameter information</a:t>
            </a:r>
            <a:endParaRPr lang="en-US" sz="900" dirty="0"/>
          </a:p>
        </p:txBody>
      </p:sp>
      <p:cxnSp>
        <p:nvCxnSpPr>
          <p:cNvPr id="95" name="Straight Arrow Connector 94"/>
          <p:cNvCxnSpPr>
            <a:stCxn id="28" idx="2"/>
            <a:endCxn id="96" idx="0"/>
          </p:cNvCxnSpPr>
          <p:nvPr/>
        </p:nvCxnSpPr>
        <p:spPr>
          <a:xfrm>
            <a:off x="8760295" y="2411188"/>
            <a:ext cx="4792" cy="198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a:off x="8765087" y="2891570"/>
            <a:ext cx="2844" cy="15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512241" y="2066076"/>
            <a:ext cx="2496108"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10498428" y="2075204"/>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10008349" y="2238632"/>
            <a:ext cx="490079" cy="4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039756" y="2028074"/>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8858613" y="2409396"/>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672062" y="3373503"/>
            <a:ext cx="4191738" cy="23800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XF_GET_PARAM and the buffer pointer</a:t>
            </a:r>
            <a:endParaRPr lang="en-US" sz="900" dirty="0"/>
          </a:p>
        </p:txBody>
      </p:sp>
      <p:cxnSp>
        <p:nvCxnSpPr>
          <p:cNvPr id="42" name="Straight Arrow Connector 41"/>
          <p:cNvCxnSpPr>
            <a:stCxn id="47" idx="2"/>
            <a:endCxn id="43" idx="0"/>
          </p:cNvCxnSpPr>
          <p:nvPr/>
        </p:nvCxnSpPr>
        <p:spPr>
          <a:xfrm flipH="1">
            <a:off x="8765907" y="3611509"/>
            <a:ext cx="2024" cy="15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672062" y="3050514"/>
            <a:ext cx="4191738" cy="18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the sub-command indexes to given buffer</a:t>
            </a:r>
            <a:endParaRPr lang="en-US" sz="900" dirty="0"/>
          </a:p>
        </p:txBody>
      </p:sp>
      <p:cxnSp>
        <p:nvCxnSpPr>
          <p:cNvPr id="12" name="Straight Arrow Connector 11"/>
          <p:cNvCxnSpPr>
            <a:stCxn id="32" idx="2"/>
            <a:endCxn id="47" idx="0"/>
          </p:cNvCxnSpPr>
          <p:nvPr/>
        </p:nvCxnSpPr>
        <p:spPr>
          <a:xfrm>
            <a:off x="8767931" y="3237118"/>
            <a:ext cx="0" cy="136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668014" y="3768338"/>
            <a:ext cx="4195786" cy="31208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a:t>
            </a:r>
            <a:r>
              <a:rPr lang="en-US" sz="900"/>
              <a:t>the </a:t>
            </a:r>
            <a:r>
              <a:rPr lang="en-US" sz="900" smtClean="0"/>
              <a:t>result:</a:t>
            </a:r>
          </a:p>
          <a:p>
            <a:pPr algn="ctr"/>
            <a:r>
              <a:rPr lang="en-US" sz="900" smtClean="0"/>
              <a:t>err = xf_send_and_receive</a:t>
            </a:r>
            <a:r>
              <a:rPr lang="en-US" sz="900" dirty="0"/>
              <a:t>()</a:t>
            </a:r>
          </a:p>
        </p:txBody>
      </p:sp>
      <p:cxnSp>
        <p:nvCxnSpPr>
          <p:cNvPr id="33" name="Straight Arrow Connector 32"/>
          <p:cNvCxnSpPr>
            <a:stCxn id="43" idx="2"/>
            <a:endCxn id="100" idx="0"/>
          </p:cNvCxnSpPr>
          <p:nvPr/>
        </p:nvCxnSpPr>
        <p:spPr>
          <a:xfrm>
            <a:off x="8765907" y="4080418"/>
            <a:ext cx="2024" cy="17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523064" y="5264507"/>
            <a:ext cx="2496108"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149" idx="0"/>
          </p:cNvCxnSpPr>
          <p:nvPr/>
        </p:nvCxnSpPr>
        <p:spPr>
          <a:xfrm>
            <a:off x="8771118" y="5511111"/>
            <a:ext cx="5116" cy="13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Flowchart: Decision 99"/>
          <p:cNvSpPr/>
          <p:nvPr/>
        </p:nvSpPr>
        <p:spPr>
          <a:xfrm>
            <a:off x="7523064" y="4258190"/>
            <a:ext cx="2489734" cy="31365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0?</a:t>
            </a:r>
            <a:endParaRPr lang="en-US" sz="900" dirty="0"/>
          </a:p>
        </p:txBody>
      </p:sp>
      <p:sp>
        <p:nvSpPr>
          <p:cNvPr id="103" name="Rectangle 102"/>
          <p:cNvSpPr/>
          <p:nvPr/>
        </p:nvSpPr>
        <p:spPr>
          <a:xfrm>
            <a:off x="7523064" y="4755791"/>
            <a:ext cx="2496108" cy="29863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Save the respond values to its params structure</a:t>
            </a:r>
            <a:endParaRPr lang="en-US" sz="900" dirty="0"/>
          </a:p>
        </p:txBody>
      </p:sp>
      <p:cxnSp>
        <p:nvCxnSpPr>
          <p:cNvPr id="110" name="Straight Arrow Connector 109"/>
          <p:cNvCxnSpPr>
            <a:stCxn id="100" idx="2"/>
            <a:endCxn id="103" idx="0"/>
          </p:cNvCxnSpPr>
          <p:nvPr/>
        </p:nvCxnSpPr>
        <p:spPr>
          <a:xfrm>
            <a:off x="8767931" y="4571848"/>
            <a:ext cx="3187" cy="183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3" idx="2"/>
            <a:endCxn id="51" idx="0"/>
          </p:cNvCxnSpPr>
          <p:nvPr/>
        </p:nvCxnSpPr>
        <p:spPr>
          <a:xfrm>
            <a:off x="8771118" y="5054422"/>
            <a:ext cx="0" cy="21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100" idx="1"/>
            <a:endCxn id="120" idx="0"/>
          </p:cNvCxnSpPr>
          <p:nvPr/>
        </p:nvCxnSpPr>
        <p:spPr>
          <a:xfrm rot="10800000" flipV="1">
            <a:off x="6099472" y="4415018"/>
            <a:ext cx="1423592" cy="2104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7266889" y="4210681"/>
            <a:ext cx="254151" cy="230832"/>
          </a:xfrm>
          <a:prstGeom prst="rect">
            <a:avLst/>
          </a:prstGeom>
          <a:noFill/>
        </p:spPr>
        <p:txBody>
          <a:bodyPr wrap="square" rtlCol="0">
            <a:spAutoFit/>
          </a:bodyPr>
          <a:lstStyle/>
          <a:p>
            <a:r>
              <a:rPr lang="en-US" sz="900" dirty="0"/>
              <a:t>F</a:t>
            </a:r>
          </a:p>
        </p:txBody>
      </p:sp>
      <p:sp>
        <p:nvSpPr>
          <p:cNvPr id="137" name="TextBox 136"/>
          <p:cNvSpPr txBox="1"/>
          <p:nvPr/>
        </p:nvSpPr>
        <p:spPr>
          <a:xfrm>
            <a:off x="8809923" y="4548082"/>
            <a:ext cx="293443" cy="230832"/>
          </a:xfrm>
          <a:prstGeom prst="rect">
            <a:avLst/>
          </a:prstGeom>
          <a:noFill/>
        </p:spPr>
        <p:txBody>
          <a:bodyPr wrap="square" rtlCol="0">
            <a:spAutoFit/>
          </a:bodyPr>
          <a:lstStyle/>
          <a:p>
            <a:r>
              <a:rPr lang="en-US" sz="900" dirty="0"/>
              <a:t>T</a:t>
            </a:r>
          </a:p>
        </p:txBody>
      </p:sp>
      <p:graphicFrame>
        <p:nvGraphicFramePr>
          <p:cNvPr id="41" name="Table 40"/>
          <p:cNvGraphicFramePr>
            <a:graphicFrameLocks noGrp="1"/>
          </p:cNvGraphicFramePr>
          <p:nvPr>
            <p:extLst>
              <p:ext uri="{D42A27DB-BD31-4B8C-83A1-F6EECF244321}">
                <p14:modId xmlns:p14="http://schemas.microsoft.com/office/powerpoint/2010/main" val="2306360892"/>
              </p:ext>
            </p:extLst>
          </p:nvPr>
        </p:nvGraphicFramePr>
        <p:xfrm>
          <a:off x="585400" y="1511335"/>
          <a:ext cx="5640665" cy="2560267"/>
        </p:xfrm>
        <a:graphic>
          <a:graphicData uri="http://schemas.openxmlformats.org/drawingml/2006/table">
            <a:tbl>
              <a:tblPr firstRow="1" firstCol="1" bandRow="1">
                <a:tableStyleId>{5940675A-B579-460E-94D1-54222C63F5DA}</a:tableStyleId>
              </a:tblPr>
              <a:tblGrid>
                <a:gridCol w="816129"/>
                <a:gridCol w="2606239"/>
                <a:gridCol w="2218297"/>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This API gets all ADSP TDM Capture’s parameters and stores the returned values in params structure of TDM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MS Mincho"/>
                          <a:cs typeface="Times New Roman" panose="02020603050405020304" pitchFamily="18" charset="0"/>
                        </a:rPr>
                        <a:t>int</a:t>
                      </a:r>
                      <a:r>
                        <a:rPr lang="en-US" sz="1100" dirty="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xf_adsp_tdm_capture_get_params</a:t>
                      </a:r>
                      <a:r>
                        <a:rPr lang="en-US" sz="1100" dirty="0" smtClean="0">
                          <a:effectLst/>
                          <a:latin typeface="Arial" panose="020B0604020202020204" pitchFamily="34" charset="0"/>
                          <a:ea typeface="MS Mincho"/>
                          <a:cs typeface="Times New Roman" panose="02020603050405020304" pitchFamily="18" charset="0"/>
                        </a:rPr>
                        <a:t>(</a:t>
                      </a: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tdm_capture</a:t>
                      </a:r>
                      <a:r>
                        <a:rPr lang="en-US" sz="1100" dirty="0">
                          <a:effectLst/>
                          <a:latin typeface="Arial" panose="020B0604020202020204" pitchFamily="34" charset="0"/>
                          <a:ea typeface="MS Mincho"/>
                          <a:cs typeface="Times New Roman" panose="02020603050405020304" pitchFamily="18" charset="0"/>
                        </a:rPr>
                        <a:t>)</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Mincho"/>
                          <a:cs typeface="Times New Roman" panose="02020603050405020304" pitchFamily="18" charset="0"/>
                        </a:rPr>
                        <a:t>struct</a:t>
                      </a:r>
                      <a:r>
                        <a:rPr lang="en-US" sz="1100" dirty="0" smtClean="0">
                          <a:effectLst/>
                          <a:latin typeface="Arial" panose="020B0604020202020204" pitchFamily="34" charset="0"/>
                          <a:ea typeface="MS Mincho"/>
                          <a:cs typeface="Times New Roman" panose="02020603050405020304" pitchFamily="18" charset="0"/>
                        </a:rPr>
                        <a:t> </a:t>
                      </a:r>
                      <a:r>
                        <a:rPr lang="en-US" sz="1100" dirty="0" err="1" smtClean="0">
                          <a:effectLst/>
                          <a:latin typeface="Arial" panose="020B0604020202020204" pitchFamily="34" charset="0"/>
                          <a:ea typeface="MS Mincho"/>
                          <a:cs typeface="Times New Roman" panose="02020603050405020304" pitchFamily="18" charset="0"/>
                        </a:rPr>
                        <a:t>xf_adsp_tdm_capture</a:t>
                      </a:r>
                      <a:r>
                        <a:rPr lang="en-US" sz="1100" dirty="0" smtClean="0">
                          <a:effectLst/>
                          <a:latin typeface="Arial" panose="020B0604020202020204" pitchFamily="34" charset="0"/>
                          <a:ea typeface="MS Mincho"/>
                          <a:cs typeface="Times New Roman" panose="02020603050405020304" pitchFamily="18" charset="0"/>
                        </a:rPr>
                        <a:t> </a:t>
                      </a:r>
                      <a:r>
                        <a:rPr lang="en-US" sz="1100" dirty="0">
                          <a:effectLst/>
                          <a:latin typeface="Arial" panose="020B0604020202020204" pitchFamily="34" charset="0"/>
                          <a:ea typeface="MS Mincho"/>
                          <a:cs typeface="Times New Roman" panose="02020603050405020304" pitchFamily="18" charset="0"/>
                        </a:rPr>
                        <a:t>*</a:t>
                      </a:r>
                      <a:r>
                        <a:rPr lang="en-US" sz="1100" dirty="0" err="1">
                          <a:effectLst/>
                          <a:latin typeface="Arial" panose="020B0604020202020204" pitchFamily="34" charset="0"/>
                          <a:ea typeface="MS Mincho"/>
                          <a:cs typeface="Times New Roman" panose="02020603050405020304" pitchFamily="18" charset="0"/>
                        </a:rPr>
                        <a:t>tdm_capture</a:t>
                      </a:r>
                      <a:endParaRPr lang="en-US" sz="1100" dirty="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Mincho"/>
                          <a:cs typeface="Times New Roman" panose="02020603050405020304" pitchFamily="18" charset="0"/>
                        </a:rPr>
                        <a:t>Pointer to TDM Capture instance</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ADSP base has not registered yet, or TDM Capture instance is invalid, or TDM Capture instance has not register to ADSP base yet, or the getting command make a fatal error from ADSP TDM Capture plugin.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
        <p:nvSpPr>
          <p:cNvPr id="120" name="Rectangle 119"/>
          <p:cNvSpPr/>
          <p:nvPr/>
        </p:nvSpPr>
        <p:spPr>
          <a:xfrm>
            <a:off x="5583491" y="4625456"/>
            <a:ext cx="1031961" cy="30729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126" name="Elbow Connector 125"/>
          <p:cNvCxnSpPr>
            <a:stCxn id="120" idx="2"/>
          </p:cNvCxnSpPr>
          <p:nvPr/>
        </p:nvCxnSpPr>
        <p:spPr>
          <a:xfrm rot="16200000" flipH="1">
            <a:off x="7325002" y="3707224"/>
            <a:ext cx="217399" cy="26684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8344186" y="5642897"/>
            <a:ext cx="864096"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a:t>
            </a:r>
            <a:endParaRPr lang="en-US" sz="900" dirty="0"/>
          </a:p>
        </p:txBody>
      </p:sp>
      <p:cxnSp>
        <p:nvCxnSpPr>
          <p:cNvPr id="153" name="Straight Arrow Connector 152"/>
          <p:cNvCxnSpPr>
            <a:stCxn id="149" idx="2"/>
            <a:endCxn id="37" idx="0"/>
          </p:cNvCxnSpPr>
          <p:nvPr/>
        </p:nvCxnSpPr>
        <p:spPr>
          <a:xfrm>
            <a:off x="8776234" y="5889501"/>
            <a:ext cx="1" cy="131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990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52</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xf_adsp_equalizer_create</a:t>
            </a:r>
            <a:r>
              <a:rPr lang="en-US" dirty="0" smtClean="0"/>
              <a:t>()</a:t>
            </a:r>
          </a:p>
        </p:txBody>
      </p:sp>
      <p:graphicFrame>
        <p:nvGraphicFramePr>
          <p:cNvPr id="44" name="Table 43"/>
          <p:cNvGraphicFramePr>
            <a:graphicFrameLocks noGrp="1"/>
          </p:cNvGraphicFramePr>
          <p:nvPr>
            <p:extLst>
              <p:ext uri="{D42A27DB-BD31-4B8C-83A1-F6EECF244321}">
                <p14:modId xmlns:p14="http://schemas.microsoft.com/office/powerpoint/2010/main" val="3070751500"/>
              </p:ext>
            </p:extLst>
          </p:nvPr>
        </p:nvGraphicFramePr>
        <p:xfrm>
          <a:off x="585400" y="1511335"/>
          <a:ext cx="5640665" cy="3685434"/>
        </p:xfrm>
        <a:graphic>
          <a:graphicData uri="http://schemas.openxmlformats.org/drawingml/2006/table">
            <a:tbl>
              <a:tblPr firstRow="1" firstCol="1" bandRow="1">
                <a:tableStyleId>{5940675A-B579-460E-94D1-54222C63F5DA}</a:tableStyleId>
              </a:tblPr>
              <a:tblGrid>
                <a:gridCol w="816129"/>
                <a:gridCol w="1598127"/>
                <a:gridCol w="3226409"/>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This API initializes a </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Equalizer </a:t>
                      </a:r>
                      <a:r>
                        <a:rPr lang="en-US" sz="1100" dirty="0">
                          <a:effectLst/>
                          <a:latin typeface="Arial" panose="020B0604020202020204" pitchFamily="34" charset="0"/>
                          <a:ea typeface="Calibri" panose="020F0502020204030204" pitchFamily="34" charset="0"/>
                          <a:cs typeface="Times New Roman" panose="02020603050405020304" pitchFamily="18" charset="0"/>
                        </a:rPr>
                        <a:t>instance, registers ADSP </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Equalizer </a:t>
                      </a:r>
                      <a:r>
                        <a:rPr lang="en-US" sz="1100" dirty="0">
                          <a:effectLst/>
                          <a:latin typeface="Arial" panose="020B0604020202020204" pitchFamily="34" charset="0"/>
                          <a:ea typeface="Calibri" panose="020F0502020204030204" pitchFamily="34" charset="0"/>
                          <a:cs typeface="Times New Roman" panose="02020603050405020304" pitchFamily="18" charset="0"/>
                        </a:rPr>
                        <a:t>plugin and initializes parameters as the default values from plugin. After </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Equalizer </a:t>
                      </a:r>
                      <a:r>
                        <a:rPr lang="en-US" sz="1100" dirty="0">
                          <a:effectLst/>
                          <a:latin typeface="Arial" panose="020B0604020202020204" pitchFamily="34" charset="0"/>
                          <a:ea typeface="Calibri" panose="020F0502020204030204" pitchFamily="34" charset="0"/>
                          <a:cs typeface="Times New Roman" panose="02020603050405020304" pitchFamily="18" charset="0"/>
                        </a:rPr>
                        <a:t>has created successful, it registers a handler to ADSP base, and get a handle id which presents for a new handler has been registered completely.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xf_adsp_equalizer_create</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xf_adsp_equalizer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**equalizer,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xf_callback_func</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a:effectLst/>
                          <a:latin typeface="Arial" panose="020B0604020202020204" pitchFamily="34" charset="0"/>
                          <a:ea typeface="Calibri" panose="020F0502020204030204" pitchFamily="34" charset="0"/>
                          <a:cs typeface="Times New Roman" panose="02020603050405020304" pitchFamily="18" charset="0"/>
                        </a:rPr>
                        <a:t>cb</a:t>
                      </a:r>
                      <a:r>
                        <a:rPr lang="en-US" sz="1100" dirty="0">
                          <a:effectLst/>
                          <a:latin typeface="Arial" panose="020B0604020202020204" pitchFamily="34" charset="0"/>
                          <a:ea typeface="Calibri" panose="020F0502020204030204" pitchFamily="34" charset="0"/>
                          <a:cs typeface="Times New Roman" panose="02020603050405020304" pitchFamily="18" charset="0"/>
                        </a:rPr>
                        <a:t>, void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private_data</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xf_adsp_equalizer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**equalizer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The pointer to store the created </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Equalizer </a:t>
                      </a:r>
                      <a:r>
                        <a:rPr lang="en-US" sz="1100" dirty="0">
                          <a:effectLst/>
                          <a:latin typeface="Arial" panose="020B0604020202020204" pitchFamily="34" charset="0"/>
                          <a:ea typeface="Calibri" panose="020F0502020204030204" pitchFamily="34" charset="0"/>
                          <a:cs typeface="Times New Roman" panose="02020603050405020304" pitchFamily="18" charset="0"/>
                        </a:rPr>
                        <a:t>instance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xf_callback_func</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a:effectLst/>
                          <a:latin typeface="Arial" panose="020B0604020202020204" pitchFamily="34" charset="0"/>
                          <a:ea typeface="Calibri" panose="020F0502020204030204" pitchFamily="34" charset="0"/>
                          <a:cs typeface="Times New Roman" panose="02020603050405020304" pitchFamily="18" charset="0"/>
                        </a:rPr>
                        <a:t>cb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the callback functions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void *private_data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a private data that used as a parameter in callback functions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kumimoji="1" lang="en-US" sz="1100" kern="1200" smtClean="0">
                          <a:solidFill>
                            <a:schemeClr val="tx1"/>
                          </a:solidFill>
                          <a:effectLst/>
                          <a:latin typeface="+mn-lt"/>
                          <a:ea typeface="+mn-ea"/>
                          <a:cs typeface="+mn-cs"/>
                        </a:rPr>
                        <a:t>ADSP base has not registered yet or cannot register new handler to ADSP base, or cannot register Equalizer plugin to ADSP, or cannot get default values from ADSP Equalizer plugin.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-ENOMEM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Cannot allocate </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Equalizer </a:t>
                      </a:r>
                      <a:r>
                        <a:rPr lang="en-US" sz="1100" dirty="0">
                          <a:effectLst/>
                          <a:latin typeface="Arial" panose="020B0604020202020204" pitchFamily="34" charset="0"/>
                          <a:ea typeface="MS Gothic" panose="020B0609070205080204" pitchFamily="49" charset="-128"/>
                          <a:cs typeface="Times New Roman" panose="02020603050405020304" pitchFamily="18" charset="0"/>
                        </a:rPr>
                        <a:t>instance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pSp>
        <p:nvGrpSpPr>
          <p:cNvPr id="121" name="Group 120"/>
          <p:cNvGrpSpPr/>
          <p:nvPr/>
        </p:nvGrpSpPr>
        <p:grpSpPr>
          <a:xfrm>
            <a:off x="6528048" y="548680"/>
            <a:ext cx="5592987" cy="5587873"/>
            <a:chOff x="6477513" y="786744"/>
            <a:chExt cx="5592987" cy="5587873"/>
          </a:xfrm>
        </p:grpSpPr>
        <p:sp>
          <p:nvSpPr>
            <p:cNvPr id="21" name="Oval 20"/>
            <p:cNvSpPr/>
            <p:nvPr/>
          </p:nvSpPr>
          <p:spPr>
            <a:xfrm>
              <a:off x="9039923" y="786744"/>
              <a:ext cx="1149963" cy="321781"/>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9614903" y="1108525"/>
              <a:ext cx="2" cy="20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516077" y="1847913"/>
              <a:ext cx="2197654" cy="24682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Allocate data for Equalizer component</a:t>
              </a:r>
              <a:endParaRPr lang="en-US" sz="900" dirty="0"/>
            </a:p>
          </p:txBody>
        </p:sp>
        <p:cxnSp>
          <p:nvCxnSpPr>
            <p:cNvPr id="29" name="Straight Arrow Connector 28"/>
            <p:cNvCxnSpPr>
              <a:stCxn id="27" idx="2"/>
              <a:endCxn id="28" idx="0"/>
            </p:cNvCxnSpPr>
            <p:nvPr/>
          </p:nvCxnSpPr>
          <p:spPr>
            <a:xfrm flipH="1">
              <a:off x="9614903" y="2094736"/>
              <a:ext cx="1" cy="183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9045737" y="6050742"/>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8499100" y="1314622"/>
              <a:ext cx="2231606"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7" idx="0"/>
            </p:cNvCxnSpPr>
            <p:nvPr/>
          </p:nvCxnSpPr>
          <p:spPr>
            <a:xfrm>
              <a:off x="9614903" y="1700808"/>
              <a:ext cx="1" cy="147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0920536" y="1339420"/>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10730706" y="1507715"/>
              <a:ext cx="18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730706" y="1276883"/>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9758920" y="1632383"/>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8172717" y="2770698"/>
              <a:ext cx="2880320" cy="22156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Register ADSP </a:t>
              </a:r>
              <a:r>
                <a:rPr lang="en-US" sz="900" smtClean="0"/>
                <a:t>Equalizer plugin: </a:t>
              </a:r>
              <a:r>
                <a:rPr lang="en-US" sz="900" dirty="0" smtClean="0"/>
                <a:t>xf_adsp_register()</a:t>
              </a:r>
              <a:endParaRPr lang="en-US" sz="900" dirty="0"/>
            </a:p>
          </p:txBody>
        </p:sp>
        <p:cxnSp>
          <p:nvCxnSpPr>
            <p:cNvPr id="95" name="Straight Arrow Connector 94"/>
            <p:cNvCxnSpPr>
              <a:stCxn id="28" idx="2"/>
              <a:endCxn id="96" idx="0"/>
            </p:cNvCxnSpPr>
            <p:nvPr/>
          </p:nvCxnSpPr>
          <p:spPr>
            <a:xfrm flipH="1">
              <a:off x="9612877" y="2585255"/>
              <a:ext cx="2026" cy="185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62" idx="0"/>
            </p:cNvCxnSpPr>
            <p:nvPr/>
          </p:nvCxnSpPr>
          <p:spPr>
            <a:xfrm>
              <a:off x="9612877" y="2992265"/>
              <a:ext cx="2026" cy="12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8510864" y="2277937"/>
              <a:ext cx="2208078" cy="30731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The data is valid?</a:t>
              </a:r>
              <a:endParaRPr lang="en-US" sz="900" dirty="0"/>
            </a:p>
          </p:txBody>
        </p:sp>
        <p:sp>
          <p:nvSpPr>
            <p:cNvPr id="31" name="Oval 30"/>
            <p:cNvSpPr/>
            <p:nvPr/>
          </p:nvSpPr>
          <p:spPr>
            <a:xfrm>
              <a:off x="10920537" y="2265869"/>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-ENOMEM</a:t>
              </a:r>
              <a:endParaRPr lang="en-US" sz="900" dirty="0">
                <a:solidFill>
                  <a:schemeClr val="dk1"/>
                </a:solidFill>
              </a:endParaRPr>
            </a:p>
          </p:txBody>
        </p:sp>
        <p:cxnSp>
          <p:nvCxnSpPr>
            <p:cNvPr id="14" name="Straight Arrow Connector 13"/>
            <p:cNvCxnSpPr>
              <a:stCxn id="28" idx="3"/>
              <a:endCxn id="31" idx="2"/>
            </p:cNvCxnSpPr>
            <p:nvPr/>
          </p:nvCxnSpPr>
          <p:spPr>
            <a:xfrm>
              <a:off x="10718942" y="2431596"/>
              <a:ext cx="201595" cy="2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730706" y="2208967"/>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9758918" y="2550096"/>
              <a:ext cx="293443" cy="230832"/>
            </a:xfrm>
            <a:prstGeom prst="rect">
              <a:avLst/>
            </a:prstGeom>
            <a:noFill/>
          </p:spPr>
          <p:txBody>
            <a:bodyPr wrap="square" rtlCol="0">
              <a:spAutoFit/>
            </a:bodyPr>
            <a:lstStyle/>
            <a:p>
              <a:r>
                <a:rPr lang="en-US" sz="900" dirty="0"/>
                <a:t>T</a:t>
              </a:r>
            </a:p>
          </p:txBody>
        </p:sp>
        <p:cxnSp>
          <p:nvCxnSpPr>
            <p:cNvPr id="42" name="Straight Arrow Connector 41"/>
            <p:cNvCxnSpPr>
              <a:stCxn id="89" idx="1"/>
              <a:endCxn id="100" idx="3"/>
            </p:cNvCxnSpPr>
            <p:nvPr/>
          </p:nvCxnSpPr>
          <p:spPr>
            <a:xfrm flipH="1" flipV="1">
              <a:off x="7948662" y="5677724"/>
              <a:ext cx="5622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516075" y="3740920"/>
              <a:ext cx="2197654" cy="45985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Register handler for this component into ADSP base </a:t>
              </a:r>
              <a:r>
                <a:rPr lang="en-US" sz="900" dirty="0"/>
                <a:t>by calling </a:t>
              </a:r>
              <a:r>
                <a:rPr lang="en-US" sz="900" dirty="0" smtClean="0"/>
                <a:t>xf_adsp_base_register_handle()</a:t>
              </a:r>
              <a:endParaRPr lang="en-US" sz="900" dirty="0"/>
            </a:p>
          </p:txBody>
        </p:sp>
        <p:cxnSp>
          <p:nvCxnSpPr>
            <p:cNvPr id="12" name="Straight Arrow Connector 11"/>
            <p:cNvCxnSpPr>
              <a:stCxn id="32" idx="2"/>
              <a:endCxn id="52" idx="0"/>
            </p:cNvCxnSpPr>
            <p:nvPr/>
          </p:nvCxnSpPr>
          <p:spPr>
            <a:xfrm>
              <a:off x="9614902" y="4200774"/>
              <a:ext cx="1" cy="17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8172717" y="4995416"/>
              <a:ext cx="2880320" cy="31804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the default parameters of plugin </a:t>
              </a:r>
              <a:r>
                <a:rPr lang="en-US" sz="900" dirty="0"/>
                <a:t>by calling </a:t>
              </a:r>
              <a:r>
                <a:rPr lang="en-US" sz="900" dirty="0" err="1" smtClean="0"/>
                <a:t>xf_adsp_equalizer_get_params</a:t>
              </a:r>
              <a:r>
                <a:rPr lang="en-US" sz="900" dirty="0" smtClean="0"/>
                <a:t>()</a:t>
              </a:r>
              <a:endParaRPr lang="en-US" sz="900" dirty="0"/>
            </a:p>
          </p:txBody>
        </p:sp>
        <p:cxnSp>
          <p:nvCxnSpPr>
            <p:cNvPr id="33" name="Straight Arrow Connector 32"/>
            <p:cNvCxnSpPr>
              <a:stCxn id="43" idx="2"/>
              <a:endCxn id="89" idx="0"/>
            </p:cNvCxnSpPr>
            <p:nvPr/>
          </p:nvCxnSpPr>
          <p:spPr>
            <a:xfrm>
              <a:off x="9612877" y="5313462"/>
              <a:ext cx="2026" cy="14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8510864" y="4371466"/>
              <a:ext cx="2208078" cy="393118"/>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The returned handle id </a:t>
              </a:r>
              <a:r>
                <a:rPr lang="en-US" sz="900" dirty="0"/>
                <a:t>&gt;</a:t>
              </a:r>
              <a:r>
                <a:rPr lang="en-US" sz="900" dirty="0" smtClean="0"/>
                <a:t> 0?</a:t>
              </a:r>
              <a:endParaRPr lang="en-US" sz="900" dirty="0"/>
            </a:p>
          </p:txBody>
        </p:sp>
        <p:sp>
          <p:nvSpPr>
            <p:cNvPr id="60" name="Rectangle 59"/>
            <p:cNvSpPr/>
            <p:nvPr/>
          </p:nvSpPr>
          <p:spPr>
            <a:xfrm>
              <a:off x="6477514" y="3507565"/>
              <a:ext cx="1922742" cy="23335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Free Equalizer component’s data</a:t>
              </a:r>
              <a:endParaRPr lang="en-US" sz="900" dirty="0"/>
            </a:p>
          </p:txBody>
        </p:sp>
        <p:sp>
          <p:nvSpPr>
            <p:cNvPr id="62" name="Flowchart: Decision 61"/>
            <p:cNvSpPr/>
            <p:nvPr/>
          </p:nvSpPr>
          <p:spPr>
            <a:xfrm>
              <a:off x="8510864" y="3117462"/>
              <a:ext cx="2208078" cy="434095"/>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57" name="Straight Arrow Connector 56"/>
            <p:cNvCxnSpPr>
              <a:stCxn id="62" idx="2"/>
              <a:endCxn id="32" idx="0"/>
            </p:cNvCxnSpPr>
            <p:nvPr/>
          </p:nvCxnSpPr>
          <p:spPr>
            <a:xfrm flipH="1">
              <a:off x="9614902" y="3551557"/>
              <a:ext cx="1" cy="189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9705865" y="3549883"/>
              <a:ext cx="293443" cy="230832"/>
            </a:xfrm>
            <a:prstGeom prst="rect">
              <a:avLst/>
            </a:prstGeom>
            <a:noFill/>
          </p:spPr>
          <p:txBody>
            <a:bodyPr wrap="square" rtlCol="0">
              <a:spAutoFit/>
            </a:bodyPr>
            <a:lstStyle/>
            <a:p>
              <a:r>
                <a:rPr lang="en-US" sz="900" dirty="0"/>
                <a:t>T</a:t>
              </a:r>
            </a:p>
          </p:txBody>
        </p:sp>
        <p:sp>
          <p:nvSpPr>
            <p:cNvPr id="73" name="TextBox 72"/>
            <p:cNvSpPr txBox="1"/>
            <p:nvPr/>
          </p:nvSpPr>
          <p:spPr>
            <a:xfrm>
              <a:off x="9691943" y="4764584"/>
              <a:ext cx="293443" cy="230832"/>
            </a:xfrm>
            <a:prstGeom prst="rect">
              <a:avLst/>
            </a:prstGeom>
            <a:noFill/>
          </p:spPr>
          <p:txBody>
            <a:bodyPr wrap="square" rtlCol="0">
              <a:spAutoFit/>
            </a:bodyPr>
            <a:lstStyle/>
            <a:p>
              <a:r>
                <a:rPr lang="en-US" sz="900" dirty="0"/>
                <a:t>T</a:t>
              </a:r>
            </a:p>
          </p:txBody>
        </p:sp>
        <p:sp>
          <p:nvSpPr>
            <p:cNvPr id="74" name="TextBox 73"/>
            <p:cNvSpPr txBox="1"/>
            <p:nvPr/>
          </p:nvSpPr>
          <p:spPr>
            <a:xfrm>
              <a:off x="8273180" y="3134499"/>
              <a:ext cx="254151" cy="230832"/>
            </a:xfrm>
            <a:prstGeom prst="rect">
              <a:avLst/>
            </a:prstGeom>
            <a:noFill/>
          </p:spPr>
          <p:txBody>
            <a:bodyPr wrap="square" rtlCol="0">
              <a:spAutoFit/>
            </a:bodyPr>
            <a:lstStyle/>
            <a:p>
              <a:r>
                <a:rPr lang="en-US" sz="900" dirty="0"/>
                <a:t>F</a:t>
              </a:r>
            </a:p>
          </p:txBody>
        </p:sp>
        <p:sp>
          <p:nvSpPr>
            <p:cNvPr id="75" name="TextBox 74"/>
            <p:cNvSpPr txBox="1"/>
            <p:nvPr/>
          </p:nvSpPr>
          <p:spPr>
            <a:xfrm>
              <a:off x="8329734" y="4331671"/>
              <a:ext cx="254151" cy="230832"/>
            </a:xfrm>
            <a:prstGeom prst="rect">
              <a:avLst/>
            </a:prstGeom>
            <a:noFill/>
          </p:spPr>
          <p:txBody>
            <a:bodyPr wrap="square" rtlCol="0">
              <a:spAutoFit/>
            </a:bodyPr>
            <a:lstStyle/>
            <a:p>
              <a:r>
                <a:rPr lang="en-US" sz="900" dirty="0"/>
                <a:t>F</a:t>
              </a:r>
            </a:p>
          </p:txBody>
        </p:sp>
        <p:sp>
          <p:nvSpPr>
            <p:cNvPr id="76" name="Rectangle 75"/>
            <p:cNvSpPr/>
            <p:nvPr/>
          </p:nvSpPr>
          <p:spPr>
            <a:xfrm>
              <a:off x="6477514" y="3857597"/>
              <a:ext cx="1922742" cy="34317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Unregister ADSP Equalizer plugin </a:t>
              </a:r>
              <a:r>
                <a:rPr lang="en-US" sz="900" dirty="0"/>
                <a:t>by calling </a:t>
              </a:r>
              <a:r>
                <a:rPr lang="en-US" sz="900" dirty="0" smtClean="0"/>
                <a:t>xf_adsp_unregister()</a:t>
              </a:r>
              <a:endParaRPr lang="en-US" sz="900" dirty="0"/>
            </a:p>
          </p:txBody>
        </p:sp>
        <p:cxnSp>
          <p:nvCxnSpPr>
            <p:cNvPr id="69" name="Straight Arrow Connector 68"/>
            <p:cNvCxnSpPr>
              <a:stCxn id="76" idx="0"/>
              <a:endCxn id="60" idx="2"/>
            </p:cNvCxnSpPr>
            <p:nvPr/>
          </p:nvCxnSpPr>
          <p:spPr>
            <a:xfrm flipV="1">
              <a:off x="7438885" y="3740920"/>
              <a:ext cx="0" cy="116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2" idx="1"/>
              <a:endCxn id="76" idx="2"/>
            </p:cNvCxnSpPr>
            <p:nvPr/>
          </p:nvCxnSpPr>
          <p:spPr>
            <a:xfrm rot="10800000">
              <a:off x="7438886" y="4200775"/>
              <a:ext cx="1071979" cy="3672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2" idx="1"/>
              <a:endCxn id="60" idx="0"/>
            </p:cNvCxnSpPr>
            <p:nvPr/>
          </p:nvCxnSpPr>
          <p:spPr>
            <a:xfrm rot="10800000" flipV="1">
              <a:off x="7438886" y="3334509"/>
              <a:ext cx="1071979" cy="1730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0" idx="1"/>
              <a:endCxn id="37" idx="2"/>
            </p:cNvCxnSpPr>
            <p:nvPr/>
          </p:nvCxnSpPr>
          <p:spPr>
            <a:xfrm rot="10800000" flipH="1" flipV="1">
              <a:off x="6477513" y="3624242"/>
              <a:ext cx="2568223" cy="2588437"/>
            </a:xfrm>
            <a:prstGeom prst="bentConnector3">
              <a:avLst>
                <a:gd name="adj1" fmla="val -890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Flowchart: Decision 88"/>
            <p:cNvSpPr/>
            <p:nvPr/>
          </p:nvSpPr>
          <p:spPr>
            <a:xfrm>
              <a:off x="8510864" y="5460677"/>
              <a:ext cx="2208078" cy="434095"/>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sp>
          <p:nvSpPr>
            <p:cNvPr id="100" name="Rectangle 99"/>
            <p:cNvSpPr/>
            <p:nvPr/>
          </p:nvSpPr>
          <p:spPr>
            <a:xfrm>
              <a:off x="6929108" y="5554312"/>
              <a:ext cx="1019554" cy="24682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err = -EINVAL</a:t>
              </a:r>
              <a:endParaRPr lang="en-US" sz="900" dirty="0"/>
            </a:p>
          </p:txBody>
        </p:sp>
        <p:cxnSp>
          <p:nvCxnSpPr>
            <p:cNvPr id="103" name="Straight Arrow Connector 102"/>
            <p:cNvCxnSpPr>
              <a:stCxn id="100" idx="0"/>
              <a:endCxn id="76" idx="2"/>
            </p:cNvCxnSpPr>
            <p:nvPr/>
          </p:nvCxnSpPr>
          <p:spPr>
            <a:xfrm flipV="1">
              <a:off x="7438885" y="4200774"/>
              <a:ext cx="0" cy="135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52" idx="2"/>
              <a:endCxn id="43" idx="0"/>
            </p:cNvCxnSpPr>
            <p:nvPr/>
          </p:nvCxnSpPr>
          <p:spPr>
            <a:xfrm flipH="1">
              <a:off x="9612877" y="4764584"/>
              <a:ext cx="2026" cy="23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9" idx="2"/>
              <a:endCxn id="37" idx="0"/>
            </p:cNvCxnSpPr>
            <p:nvPr/>
          </p:nvCxnSpPr>
          <p:spPr>
            <a:xfrm>
              <a:off x="9614903" y="5894772"/>
              <a:ext cx="5816" cy="155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9705865" y="5877272"/>
              <a:ext cx="293443" cy="230832"/>
            </a:xfrm>
            <a:prstGeom prst="rect">
              <a:avLst/>
            </a:prstGeom>
            <a:noFill/>
          </p:spPr>
          <p:txBody>
            <a:bodyPr wrap="square" rtlCol="0">
              <a:spAutoFit/>
            </a:bodyPr>
            <a:lstStyle/>
            <a:p>
              <a:r>
                <a:rPr lang="en-US" sz="900" dirty="0"/>
                <a:t>T</a:t>
              </a:r>
            </a:p>
          </p:txBody>
        </p:sp>
        <p:sp>
          <p:nvSpPr>
            <p:cNvPr id="120" name="TextBox 119"/>
            <p:cNvSpPr txBox="1"/>
            <p:nvPr/>
          </p:nvSpPr>
          <p:spPr>
            <a:xfrm>
              <a:off x="8283986" y="5458298"/>
              <a:ext cx="254151" cy="230832"/>
            </a:xfrm>
            <a:prstGeom prst="rect">
              <a:avLst/>
            </a:prstGeom>
            <a:noFill/>
          </p:spPr>
          <p:txBody>
            <a:bodyPr wrap="square" rtlCol="0">
              <a:spAutoFit/>
            </a:bodyPr>
            <a:lstStyle/>
            <a:p>
              <a:r>
                <a:rPr lang="en-US" sz="900" dirty="0"/>
                <a:t>F</a:t>
              </a:r>
            </a:p>
          </p:txBody>
        </p:sp>
      </p:grpSp>
    </p:spTree>
    <p:extLst>
      <p:ext uri="{BB962C8B-B14F-4D97-AF65-F5344CB8AC3E}">
        <p14:creationId xmlns:p14="http://schemas.microsoft.com/office/powerpoint/2010/main" val="27540935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53</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xf_adsp_equalizer_destroy</a:t>
            </a:r>
            <a:r>
              <a:rPr lang="en-US" dirty="0" smtClean="0"/>
              <a:t>()</a:t>
            </a:r>
          </a:p>
        </p:txBody>
      </p:sp>
      <p:sp>
        <p:nvSpPr>
          <p:cNvPr id="25" name="Oval 24"/>
          <p:cNvSpPr/>
          <p:nvPr/>
        </p:nvSpPr>
        <p:spPr>
          <a:xfrm>
            <a:off x="7337902" y="1700808"/>
            <a:ext cx="1149963" cy="26404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6" name="Straight Arrow Connector 25"/>
          <p:cNvCxnSpPr>
            <a:stCxn id="25" idx="4"/>
            <a:endCxn id="31" idx="0"/>
          </p:cNvCxnSpPr>
          <p:nvPr/>
        </p:nvCxnSpPr>
        <p:spPr>
          <a:xfrm flipH="1">
            <a:off x="7912882" y="1964855"/>
            <a:ext cx="2" cy="23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70042" y="3024230"/>
            <a:ext cx="2485682" cy="5487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component’s hande_id </a:t>
            </a:r>
            <a:r>
              <a:rPr lang="en-US" sz="900" dirty="0"/>
              <a:t>by calling </a:t>
            </a:r>
            <a:r>
              <a:rPr lang="en-US" sz="900" dirty="0" smtClean="0"/>
              <a:t>xf_adsp_base_get_handle()</a:t>
            </a:r>
            <a:endParaRPr lang="en-US" sz="900" dirty="0"/>
          </a:p>
        </p:txBody>
      </p:sp>
      <p:cxnSp>
        <p:nvCxnSpPr>
          <p:cNvPr id="28" name="Straight Arrow Connector 27"/>
          <p:cNvCxnSpPr>
            <a:stCxn id="27" idx="2"/>
            <a:endCxn id="46" idx="0"/>
          </p:cNvCxnSpPr>
          <p:nvPr/>
        </p:nvCxnSpPr>
        <p:spPr>
          <a:xfrm>
            <a:off x="7912883" y="3573016"/>
            <a:ext cx="1161" cy="175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Decision 30"/>
          <p:cNvSpPr/>
          <p:nvPr/>
        </p:nvSpPr>
        <p:spPr>
          <a:xfrm>
            <a:off x="6670040" y="2195167"/>
            <a:ext cx="2485684" cy="657769"/>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a:t>
            </a:r>
            <a:r>
              <a:rPr lang="en-US" sz="900" dirty="0" smtClean="0"/>
              <a:t>instance and Equalizer’s data?</a:t>
            </a:r>
            <a:endParaRPr lang="en-US" sz="900" dirty="0"/>
          </a:p>
        </p:txBody>
      </p:sp>
      <p:cxnSp>
        <p:nvCxnSpPr>
          <p:cNvPr id="32" name="Straight Arrow Connector 31"/>
          <p:cNvCxnSpPr>
            <a:stCxn id="31" idx="2"/>
            <a:endCxn id="27" idx="0"/>
          </p:cNvCxnSpPr>
          <p:nvPr/>
        </p:nvCxnSpPr>
        <p:spPr>
          <a:xfrm>
            <a:off x="7912882" y="2852936"/>
            <a:ext cx="1" cy="171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9480376" y="2355756"/>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35" name="Straight Arrow Connector 34"/>
          <p:cNvCxnSpPr>
            <a:stCxn id="31" idx="3"/>
            <a:endCxn id="34" idx="2"/>
          </p:cNvCxnSpPr>
          <p:nvPr/>
        </p:nvCxnSpPr>
        <p:spPr>
          <a:xfrm flipV="1">
            <a:off x="9155724" y="2524051"/>
            <a:ext cx="324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20538" y="2342252"/>
            <a:ext cx="254151" cy="230832"/>
          </a:xfrm>
          <a:prstGeom prst="rect">
            <a:avLst/>
          </a:prstGeom>
          <a:noFill/>
        </p:spPr>
        <p:txBody>
          <a:bodyPr wrap="square" rtlCol="0">
            <a:spAutoFit/>
          </a:bodyPr>
          <a:lstStyle/>
          <a:p>
            <a:r>
              <a:rPr lang="en-US" sz="900" dirty="0"/>
              <a:t>F</a:t>
            </a:r>
          </a:p>
        </p:txBody>
      </p:sp>
      <p:sp>
        <p:nvSpPr>
          <p:cNvPr id="41" name="TextBox 40"/>
          <p:cNvSpPr txBox="1"/>
          <p:nvPr/>
        </p:nvSpPr>
        <p:spPr>
          <a:xfrm>
            <a:off x="7998209" y="2780928"/>
            <a:ext cx="293443" cy="230832"/>
          </a:xfrm>
          <a:prstGeom prst="rect">
            <a:avLst/>
          </a:prstGeom>
          <a:noFill/>
        </p:spPr>
        <p:txBody>
          <a:bodyPr wrap="square" rtlCol="0">
            <a:spAutoFit/>
          </a:bodyPr>
          <a:lstStyle/>
          <a:p>
            <a:r>
              <a:rPr lang="en-US" sz="900" dirty="0"/>
              <a:t>T</a:t>
            </a:r>
          </a:p>
        </p:txBody>
      </p:sp>
      <p:sp>
        <p:nvSpPr>
          <p:cNvPr id="43" name="Rectangle 42"/>
          <p:cNvSpPr/>
          <p:nvPr/>
        </p:nvSpPr>
        <p:spPr>
          <a:xfrm>
            <a:off x="6670042" y="4318247"/>
            <a:ext cx="2485682" cy="33488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Unregister ADSP </a:t>
            </a:r>
            <a:r>
              <a:rPr lang="en-US" sz="900" dirty="0" smtClean="0"/>
              <a:t>Equalizer </a:t>
            </a:r>
            <a:r>
              <a:rPr lang="en-US" sz="900" dirty="0"/>
              <a:t>plugin by calling xf_adsp_unregister()</a:t>
            </a:r>
          </a:p>
        </p:txBody>
      </p:sp>
      <p:cxnSp>
        <p:nvCxnSpPr>
          <p:cNvPr id="44" name="Straight Arrow Connector 43"/>
          <p:cNvCxnSpPr>
            <a:stCxn id="46" idx="2"/>
            <a:endCxn id="43" idx="0"/>
          </p:cNvCxnSpPr>
          <p:nvPr/>
        </p:nvCxnSpPr>
        <p:spPr>
          <a:xfrm flipH="1">
            <a:off x="7912883" y="4093198"/>
            <a:ext cx="1161" cy="225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p:cNvSpPr/>
          <p:nvPr/>
        </p:nvSpPr>
        <p:spPr>
          <a:xfrm>
            <a:off x="6665990" y="3748086"/>
            <a:ext cx="2496108"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50" name="TextBox 49"/>
          <p:cNvSpPr txBox="1"/>
          <p:nvPr/>
        </p:nvSpPr>
        <p:spPr>
          <a:xfrm>
            <a:off x="9120538" y="3712765"/>
            <a:ext cx="254151" cy="230832"/>
          </a:xfrm>
          <a:prstGeom prst="rect">
            <a:avLst/>
          </a:prstGeom>
          <a:noFill/>
        </p:spPr>
        <p:txBody>
          <a:bodyPr wrap="square" rtlCol="0">
            <a:spAutoFit/>
          </a:bodyPr>
          <a:lstStyle/>
          <a:p>
            <a:r>
              <a:rPr lang="en-US" sz="900" dirty="0"/>
              <a:t>F</a:t>
            </a:r>
          </a:p>
        </p:txBody>
      </p:sp>
      <p:sp>
        <p:nvSpPr>
          <p:cNvPr id="51" name="TextBox 50"/>
          <p:cNvSpPr txBox="1"/>
          <p:nvPr/>
        </p:nvSpPr>
        <p:spPr>
          <a:xfrm>
            <a:off x="7958909" y="4062264"/>
            <a:ext cx="293443" cy="230832"/>
          </a:xfrm>
          <a:prstGeom prst="rect">
            <a:avLst/>
          </a:prstGeom>
          <a:noFill/>
        </p:spPr>
        <p:txBody>
          <a:bodyPr wrap="square" rtlCol="0">
            <a:spAutoFit/>
          </a:bodyPr>
          <a:lstStyle/>
          <a:p>
            <a:r>
              <a:rPr lang="en-US" sz="900" dirty="0"/>
              <a:t>T</a:t>
            </a:r>
          </a:p>
        </p:txBody>
      </p:sp>
      <p:graphicFrame>
        <p:nvGraphicFramePr>
          <p:cNvPr id="29" name="Table 28"/>
          <p:cNvGraphicFramePr>
            <a:graphicFrameLocks noGrp="1"/>
          </p:cNvGraphicFramePr>
          <p:nvPr>
            <p:extLst>
              <p:ext uri="{D42A27DB-BD31-4B8C-83A1-F6EECF244321}">
                <p14:modId xmlns:p14="http://schemas.microsoft.com/office/powerpoint/2010/main" val="2722332060"/>
              </p:ext>
            </p:extLst>
          </p:nvPr>
        </p:nvGraphicFramePr>
        <p:xfrm>
          <a:off x="585400" y="1511335"/>
          <a:ext cx="5640665" cy="1712171"/>
        </p:xfrm>
        <a:graphic>
          <a:graphicData uri="http://schemas.openxmlformats.org/drawingml/2006/table">
            <a:tbl>
              <a:tblPr firstRow="1" firstCol="1" bandRow="1">
                <a:tableStyleId>{5940675A-B579-460E-94D1-54222C63F5DA}</a:tableStyleId>
              </a:tblPr>
              <a:tblGrid>
                <a:gridCol w="816129"/>
                <a:gridCol w="1454111"/>
                <a:gridCol w="3370425"/>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This API unregisters ADSP </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Equalizer </a:t>
                      </a:r>
                      <a:r>
                        <a:rPr lang="en-US" sz="1100" dirty="0">
                          <a:effectLst/>
                          <a:latin typeface="Arial" panose="020B0604020202020204" pitchFamily="34" charset="0"/>
                          <a:ea typeface="Calibri" panose="020F0502020204030204" pitchFamily="34" charset="0"/>
                          <a:cs typeface="Times New Roman" panose="02020603050405020304" pitchFamily="18" charset="0"/>
                        </a:rPr>
                        <a:t>plugin, frees registered handler and instance.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xf_adsp_equalizer_destroy</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xf_adsp_equalizer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*equalizer)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struct</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xf_adsp_equalizer</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*equalizer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Pointer to </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Equalizer </a:t>
                      </a:r>
                      <a:r>
                        <a:rPr lang="en-US" sz="1100" dirty="0">
                          <a:effectLst/>
                          <a:latin typeface="Arial" panose="020B0604020202020204" pitchFamily="34" charset="0"/>
                          <a:ea typeface="Calibri" panose="020F0502020204030204" pitchFamily="34" charset="0"/>
                          <a:cs typeface="Times New Roman" panose="02020603050405020304" pitchFamily="18" charset="0"/>
                        </a:rPr>
                        <a:t>instance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has not registered yet, or </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Equalizer </a:t>
                      </a:r>
                      <a:r>
                        <a:rPr lang="en-US" sz="1100" dirty="0">
                          <a:effectLst/>
                          <a:latin typeface="Arial" panose="020B0604020202020204" pitchFamily="34" charset="0"/>
                          <a:ea typeface="MS Gothic" panose="020B0609070205080204" pitchFamily="49" charset="-128"/>
                          <a:cs typeface="Times New Roman" panose="02020603050405020304" pitchFamily="18" charset="0"/>
                        </a:rPr>
                        <a:t>instance is invalid.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3" name="Oval 32"/>
          <p:cNvSpPr/>
          <p:nvPr/>
        </p:nvSpPr>
        <p:spPr>
          <a:xfrm>
            <a:off x="7337902" y="5843067"/>
            <a:ext cx="1149963" cy="25966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36" name="Straight Arrow Connector 35"/>
          <p:cNvCxnSpPr>
            <a:endCxn id="42" idx="0"/>
          </p:cNvCxnSpPr>
          <p:nvPr/>
        </p:nvCxnSpPr>
        <p:spPr>
          <a:xfrm flipH="1">
            <a:off x="7908833" y="4653136"/>
            <a:ext cx="4050" cy="184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665990" y="5370021"/>
            <a:ext cx="2485686" cy="23525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Free Equalizer component’s </a:t>
            </a:r>
            <a:r>
              <a:rPr lang="en-US" sz="900" dirty="0"/>
              <a:t>data</a:t>
            </a:r>
          </a:p>
        </p:txBody>
      </p:sp>
      <p:cxnSp>
        <p:nvCxnSpPr>
          <p:cNvPr id="38" name="Straight Arrow Connector 37"/>
          <p:cNvCxnSpPr>
            <a:stCxn id="37" idx="2"/>
            <a:endCxn id="33" idx="0"/>
          </p:cNvCxnSpPr>
          <p:nvPr/>
        </p:nvCxnSpPr>
        <p:spPr>
          <a:xfrm>
            <a:off x="7908833" y="5605279"/>
            <a:ext cx="4051" cy="23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37" idx="3"/>
          </p:cNvCxnSpPr>
          <p:nvPr/>
        </p:nvCxnSpPr>
        <p:spPr>
          <a:xfrm flipH="1">
            <a:off x="9151676" y="3920642"/>
            <a:ext cx="10422" cy="1567008"/>
          </a:xfrm>
          <a:prstGeom prst="bentConnector3">
            <a:avLst>
              <a:gd name="adj1" fmla="val -219343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65990" y="4837480"/>
            <a:ext cx="2485686" cy="34278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a:t>Free handle data </a:t>
            </a:r>
            <a:r>
              <a:rPr lang="en-US" sz="900" smtClean="0"/>
              <a:t>by xf_adsp_base_free_handle()</a:t>
            </a:r>
            <a:endParaRPr lang="en-US" sz="900" dirty="0"/>
          </a:p>
        </p:txBody>
      </p:sp>
      <p:cxnSp>
        <p:nvCxnSpPr>
          <p:cNvPr id="47" name="Straight Arrow Connector 46"/>
          <p:cNvCxnSpPr>
            <a:stCxn id="42" idx="2"/>
            <a:endCxn id="37" idx="0"/>
          </p:cNvCxnSpPr>
          <p:nvPr/>
        </p:nvCxnSpPr>
        <p:spPr>
          <a:xfrm>
            <a:off x="7908833" y="5180265"/>
            <a:ext cx="0" cy="18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9016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54</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xf_adsp_equalizer_set_params</a:t>
            </a:r>
            <a:r>
              <a:rPr lang="en-US" dirty="0" smtClean="0"/>
              <a:t>()</a:t>
            </a:r>
          </a:p>
        </p:txBody>
      </p:sp>
      <p:sp>
        <p:nvSpPr>
          <p:cNvPr id="21" name="Oval 20"/>
          <p:cNvSpPr/>
          <p:nvPr/>
        </p:nvSpPr>
        <p:spPr>
          <a:xfrm>
            <a:off x="7339926" y="764704"/>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7914906" y="1108526"/>
            <a:ext cx="2" cy="16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16080" y="1872136"/>
            <a:ext cx="2197654" cy="51157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flipH="1">
            <a:off x="7914906" y="2383715"/>
            <a:ext cx="1" cy="170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7899" y="5877272"/>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7028971" y="1276282"/>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instance?</a:t>
            </a:r>
          </a:p>
        </p:txBody>
      </p:sp>
      <p:cxnSp>
        <p:nvCxnSpPr>
          <p:cNvPr id="17" name="Straight Arrow Connector 16"/>
          <p:cNvCxnSpPr>
            <a:stCxn id="61" idx="2"/>
            <a:endCxn id="27" idx="0"/>
          </p:cNvCxnSpPr>
          <p:nvPr/>
        </p:nvCxnSpPr>
        <p:spPr>
          <a:xfrm>
            <a:off x="7914906" y="1662468"/>
            <a:ext cx="1" cy="20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116035" y="1301080"/>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a:off x="8800841" y="1469375"/>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776558" y="1242026"/>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000233" y="1614237"/>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816080" y="3140968"/>
            <a:ext cx="2197654" cy="35063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parameter information</a:t>
            </a:r>
            <a:endParaRPr lang="en-US" sz="900" dirty="0"/>
          </a:p>
        </p:txBody>
      </p:sp>
      <p:cxnSp>
        <p:nvCxnSpPr>
          <p:cNvPr id="95" name="Straight Arrow Connector 94"/>
          <p:cNvCxnSpPr>
            <a:stCxn id="28" idx="2"/>
            <a:endCxn id="96" idx="0"/>
          </p:cNvCxnSpPr>
          <p:nvPr/>
        </p:nvCxnSpPr>
        <p:spPr>
          <a:xfrm>
            <a:off x="7914906" y="2940569"/>
            <a:ext cx="1" cy="200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flipH="1">
            <a:off x="7914905" y="3491600"/>
            <a:ext cx="2" cy="123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028971" y="2554383"/>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9116035" y="257918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8800841" y="2747476"/>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831362" y="2534275"/>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7925782" y="2910136"/>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816078" y="4221088"/>
            <a:ext cx="2197654" cy="43558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XF_SET_PARAM and the given buffer information</a:t>
            </a:r>
            <a:endParaRPr lang="en-US" sz="900" dirty="0"/>
          </a:p>
        </p:txBody>
      </p:sp>
      <p:cxnSp>
        <p:nvCxnSpPr>
          <p:cNvPr id="42" name="Straight Arrow Connector 41"/>
          <p:cNvCxnSpPr>
            <a:stCxn id="47" idx="2"/>
            <a:endCxn id="43" idx="0"/>
          </p:cNvCxnSpPr>
          <p:nvPr/>
        </p:nvCxnSpPr>
        <p:spPr>
          <a:xfrm flipH="1">
            <a:off x="7912881" y="4656671"/>
            <a:ext cx="2024" cy="140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16078" y="3615170"/>
            <a:ext cx="2197654" cy="46190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all the sub-command index and the corresponding value in its params structure to the buffer</a:t>
            </a:r>
            <a:endParaRPr lang="en-US" sz="900" dirty="0"/>
          </a:p>
        </p:txBody>
      </p:sp>
      <p:cxnSp>
        <p:nvCxnSpPr>
          <p:cNvPr id="12" name="Straight Arrow Connector 11"/>
          <p:cNvCxnSpPr>
            <a:stCxn id="32" idx="2"/>
            <a:endCxn id="47" idx="0"/>
          </p:cNvCxnSpPr>
          <p:nvPr/>
        </p:nvCxnSpPr>
        <p:spPr>
          <a:xfrm>
            <a:off x="7914905" y="4077072"/>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4054" y="4797152"/>
            <a:ext cx="2197654" cy="47420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the result by calling xf_send_and_receive()</a:t>
            </a:r>
          </a:p>
        </p:txBody>
      </p:sp>
      <p:cxnSp>
        <p:nvCxnSpPr>
          <p:cNvPr id="33" name="Straight Arrow Connector 32"/>
          <p:cNvCxnSpPr>
            <a:stCxn id="43" idx="2"/>
            <a:endCxn id="51" idx="0"/>
          </p:cNvCxnSpPr>
          <p:nvPr/>
        </p:nvCxnSpPr>
        <p:spPr>
          <a:xfrm flipH="1">
            <a:off x="7909694" y="5271354"/>
            <a:ext cx="3187" cy="173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810867" y="5445224"/>
            <a:ext cx="2197654"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37" idx="0"/>
          </p:cNvCxnSpPr>
          <p:nvPr/>
        </p:nvCxnSpPr>
        <p:spPr>
          <a:xfrm>
            <a:off x="7909694" y="5691828"/>
            <a:ext cx="3187" cy="185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3904249540"/>
              </p:ext>
            </p:extLst>
          </p:nvPr>
        </p:nvGraphicFramePr>
        <p:xfrm>
          <a:off x="585400" y="1511335"/>
          <a:ext cx="5640665" cy="2250334"/>
        </p:xfrm>
        <a:graphic>
          <a:graphicData uri="http://schemas.openxmlformats.org/drawingml/2006/table">
            <a:tbl>
              <a:tblPr firstRow="1" firstCol="1" bandRow="1">
                <a:tableStyleId>{5940675A-B579-460E-94D1-54222C63F5DA}</a:tableStyleId>
              </a:tblPr>
              <a:tblGrid>
                <a:gridCol w="816129"/>
                <a:gridCol w="1598127"/>
                <a:gridCol w="3226409"/>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This API sets all parameters for ADSP </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Equalizer </a:t>
                      </a:r>
                      <a:r>
                        <a:rPr lang="en-US" sz="1100" dirty="0">
                          <a:effectLst/>
                          <a:latin typeface="Arial" panose="020B0604020202020204" pitchFamily="34" charset="0"/>
                          <a:ea typeface="Calibri" panose="020F0502020204030204" pitchFamily="34" charset="0"/>
                          <a:cs typeface="Times New Roman" panose="02020603050405020304" pitchFamily="18" charset="0"/>
                        </a:rPr>
                        <a:t>plugin based on the values in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params</a:t>
                      </a:r>
                      <a:r>
                        <a:rPr lang="en-US" sz="1100" dirty="0">
                          <a:effectLst/>
                          <a:latin typeface="Arial" panose="020B0604020202020204" pitchFamily="34" charset="0"/>
                          <a:ea typeface="Calibri" panose="020F0502020204030204" pitchFamily="34" charset="0"/>
                          <a:cs typeface="Times New Roman" panose="02020603050405020304" pitchFamily="18" charset="0"/>
                        </a:rPr>
                        <a:t> structure of </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Equalizer </a:t>
                      </a:r>
                      <a:r>
                        <a:rPr lang="en-US" sz="1100" dirty="0">
                          <a:effectLst/>
                          <a:latin typeface="Arial" panose="020B0604020202020204" pitchFamily="34" charset="0"/>
                          <a:ea typeface="Calibri" panose="020F0502020204030204" pitchFamily="34" charset="0"/>
                          <a:cs typeface="Times New Roman" panose="02020603050405020304" pitchFamily="18" charset="0"/>
                        </a:rPr>
                        <a:t>instance.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xf_adsp_equalizer_set_params</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xf_adsp_equalizer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*equalizer)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struct</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a:t>
                      </a:r>
                      <a:r>
                        <a:rPr lang="en-US" sz="1100" dirty="0" err="1" smtClean="0">
                          <a:effectLst/>
                          <a:latin typeface="Arial" panose="020B0604020202020204" pitchFamily="34" charset="0"/>
                          <a:ea typeface="MS Gothic" panose="020B0609070205080204" pitchFamily="49" charset="-128"/>
                          <a:cs typeface="Times New Roman" panose="02020603050405020304" pitchFamily="18" charset="0"/>
                        </a:rPr>
                        <a:t>xf_adsp_equalizer</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 *equalizer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Pointer to </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Equalizer </a:t>
                      </a:r>
                      <a:r>
                        <a:rPr lang="en-US" sz="1100" dirty="0">
                          <a:effectLst/>
                          <a:latin typeface="Arial" panose="020B0604020202020204" pitchFamily="34" charset="0"/>
                          <a:ea typeface="Calibri" panose="020F0502020204030204" pitchFamily="34" charset="0"/>
                          <a:cs typeface="Times New Roman" panose="02020603050405020304" pitchFamily="18" charset="0"/>
                        </a:rPr>
                        <a:t>instance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1" lang="en-US" sz="1100" kern="1200" smtClean="0">
                          <a:solidFill>
                            <a:schemeClr val="tx1"/>
                          </a:solidFill>
                          <a:effectLst/>
                          <a:latin typeface="+mn-lt"/>
                          <a:ea typeface="+mn-ea"/>
                          <a:cs typeface="+mn-cs"/>
                        </a:rPr>
                        <a:t>ADSP base has not registered yet, or Equalizer instance is invalid, or Equalizer instance has not register to ADSP base yet, or the setting command makes a fatal error from ADSP Equalizer plugin.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7533236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Base </a:t>
            </a:r>
            <a:r>
              <a:rPr lang="en-US" dirty="0"/>
              <a:t>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55</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err="1" smtClean="0"/>
              <a:t>xf_adsp_equalizer_get_params</a:t>
            </a:r>
            <a:r>
              <a:rPr lang="en-US" dirty="0" smtClean="0"/>
              <a:t>()</a:t>
            </a:r>
          </a:p>
        </p:txBody>
      </p:sp>
      <p:sp>
        <p:nvSpPr>
          <p:cNvPr id="21" name="Oval 20"/>
          <p:cNvSpPr/>
          <p:nvPr/>
        </p:nvSpPr>
        <p:spPr>
          <a:xfrm>
            <a:off x="7339926" y="860697"/>
            <a:ext cx="1149963" cy="264047"/>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61" idx="0"/>
          </p:cNvCxnSpPr>
          <p:nvPr/>
        </p:nvCxnSpPr>
        <p:spPr>
          <a:xfrm flipH="1">
            <a:off x="7914906" y="1124744"/>
            <a:ext cx="2"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672066" y="1728169"/>
            <a:ext cx="2485682" cy="47669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handle data based on the given hande_id </a:t>
            </a:r>
            <a:r>
              <a:rPr lang="en-US" sz="900" dirty="0"/>
              <a:t>by calling </a:t>
            </a:r>
            <a:r>
              <a:rPr lang="en-US" sz="900" dirty="0" smtClean="0"/>
              <a:t>xf_adsp_base_get_handle()</a:t>
            </a:r>
            <a:endParaRPr lang="en-US" sz="900" dirty="0"/>
          </a:p>
        </p:txBody>
      </p:sp>
      <p:cxnSp>
        <p:nvCxnSpPr>
          <p:cNvPr id="29" name="Straight Arrow Connector 28"/>
          <p:cNvCxnSpPr>
            <a:stCxn id="27" idx="2"/>
            <a:endCxn id="28" idx="0"/>
          </p:cNvCxnSpPr>
          <p:nvPr/>
        </p:nvCxnSpPr>
        <p:spPr>
          <a:xfrm>
            <a:off x="7914907" y="2204864"/>
            <a:ext cx="1161" cy="11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7899" y="6049654"/>
            <a:ext cx="1149963" cy="259666"/>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61" name="Flowchart: Decision 60"/>
          <p:cNvSpPr/>
          <p:nvPr/>
        </p:nvSpPr>
        <p:spPr>
          <a:xfrm>
            <a:off x="6672064" y="1268760"/>
            <a:ext cx="2485684" cy="297305"/>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base </a:t>
            </a:r>
            <a:r>
              <a:rPr lang="en-US" sz="900" dirty="0" smtClean="0"/>
              <a:t>instance?</a:t>
            </a:r>
            <a:endParaRPr lang="en-US" sz="900" dirty="0"/>
          </a:p>
        </p:txBody>
      </p:sp>
      <p:cxnSp>
        <p:nvCxnSpPr>
          <p:cNvPr id="17" name="Straight Arrow Connector 16"/>
          <p:cNvCxnSpPr>
            <a:stCxn id="61" idx="2"/>
            <a:endCxn id="27" idx="0"/>
          </p:cNvCxnSpPr>
          <p:nvPr/>
        </p:nvCxnSpPr>
        <p:spPr>
          <a:xfrm>
            <a:off x="7914906" y="1566065"/>
            <a:ext cx="1" cy="162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486211" y="1249117"/>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64" name="Straight Arrow Connector 63"/>
          <p:cNvCxnSpPr>
            <a:stCxn id="61" idx="3"/>
            <a:endCxn id="67" idx="2"/>
          </p:cNvCxnSpPr>
          <p:nvPr/>
        </p:nvCxnSpPr>
        <p:spPr>
          <a:xfrm flipV="1">
            <a:off x="9157748" y="1417412"/>
            <a:ext cx="3284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9122562" y="1196752"/>
            <a:ext cx="254151" cy="230832"/>
          </a:xfrm>
          <a:prstGeom prst="rect">
            <a:avLst/>
          </a:prstGeom>
          <a:noFill/>
        </p:spPr>
        <p:txBody>
          <a:bodyPr wrap="square" rtlCol="0">
            <a:spAutoFit/>
          </a:bodyPr>
          <a:lstStyle/>
          <a:p>
            <a:r>
              <a:rPr lang="en-US" sz="900" dirty="0"/>
              <a:t>F</a:t>
            </a:r>
          </a:p>
        </p:txBody>
      </p:sp>
      <p:sp>
        <p:nvSpPr>
          <p:cNvPr id="83" name="TextBox 82"/>
          <p:cNvSpPr txBox="1"/>
          <p:nvPr/>
        </p:nvSpPr>
        <p:spPr>
          <a:xfrm>
            <a:off x="8000233" y="1542229"/>
            <a:ext cx="293443" cy="230832"/>
          </a:xfrm>
          <a:prstGeom prst="rect">
            <a:avLst/>
          </a:prstGeom>
          <a:noFill/>
        </p:spPr>
        <p:txBody>
          <a:bodyPr wrap="square" rtlCol="0">
            <a:spAutoFit/>
          </a:bodyPr>
          <a:lstStyle/>
          <a:p>
            <a:r>
              <a:rPr lang="en-US" sz="900" dirty="0"/>
              <a:t>T</a:t>
            </a:r>
          </a:p>
        </p:txBody>
      </p:sp>
      <p:sp>
        <p:nvSpPr>
          <p:cNvPr id="96" name="Rectangle 95"/>
          <p:cNvSpPr/>
          <p:nvPr/>
        </p:nvSpPr>
        <p:spPr>
          <a:xfrm>
            <a:off x="6672066" y="2836483"/>
            <a:ext cx="2485682" cy="33488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from aux_pool to store the parameter information</a:t>
            </a:r>
            <a:endParaRPr lang="en-US" sz="900" dirty="0"/>
          </a:p>
        </p:txBody>
      </p:sp>
      <p:cxnSp>
        <p:nvCxnSpPr>
          <p:cNvPr id="95" name="Straight Arrow Connector 94"/>
          <p:cNvCxnSpPr>
            <a:stCxn id="28" idx="2"/>
            <a:endCxn id="96" idx="0"/>
          </p:cNvCxnSpPr>
          <p:nvPr/>
        </p:nvCxnSpPr>
        <p:spPr>
          <a:xfrm flipH="1">
            <a:off x="7914907" y="2667846"/>
            <a:ext cx="1161" cy="16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flipH="1">
            <a:off x="7914905" y="3171372"/>
            <a:ext cx="2" cy="11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6668014" y="2322734"/>
            <a:ext cx="2496108"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Valid </a:t>
            </a:r>
            <a:r>
              <a:rPr lang="en-US" sz="900" dirty="0" smtClean="0"/>
              <a:t>handle?</a:t>
            </a:r>
            <a:endParaRPr lang="en-US" sz="900" dirty="0"/>
          </a:p>
        </p:txBody>
      </p:sp>
      <p:sp>
        <p:nvSpPr>
          <p:cNvPr id="31" name="Oval 30"/>
          <p:cNvSpPr/>
          <p:nvPr/>
        </p:nvSpPr>
        <p:spPr>
          <a:xfrm>
            <a:off x="9482541" y="2326995"/>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Return </a:t>
            </a:r>
            <a:endParaRPr lang="en-US" sz="900" dirty="0" smtClean="0"/>
          </a:p>
          <a:p>
            <a:pPr algn="ctr"/>
            <a:r>
              <a:rPr lang="en-US" sz="900" dirty="0"/>
              <a:t>-EINVAL</a:t>
            </a:r>
            <a:endParaRPr lang="en-US" sz="900" dirty="0">
              <a:solidFill>
                <a:schemeClr val="dk1"/>
              </a:solidFill>
            </a:endParaRPr>
          </a:p>
        </p:txBody>
      </p:sp>
      <p:cxnSp>
        <p:nvCxnSpPr>
          <p:cNvPr id="14" name="Straight Arrow Connector 13"/>
          <p:cNvCxnSpPr>
            <a:stCxn id="28" idx="3"/>
            <a:endCxn id="31" idx="2"/>
          </p:cNvCxnSpPr>
          <p:nvPr/>
        </p:nvCxnSpPr>
        <p:spPr>
          <a:xfrm>
            <a:off x="9164122" y="2495290"/>
            <a:ext cx="318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22562" y="2287413"/>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7960933" y="2636912"/>
            <a:ext cx="293443" cy="230832"/>
          </a:xfrm>
          <a:prstGeom prst="rect">
            <a:avLst/>
          </a:prstGeom>
          <a:noFill/>
        </p:spPr>
        <p:txBody>
          <a:bodyPr wrap="square" rtlCol="0">
            <a:spAutoFit/>
          </a:bodyPr>
          <a:lstStyle/>
          <a:p>
            <a:r>
              <a:rPr lang="en-US" sz="900" dirty="0"/>
              <a:t>T</a:t>
            </a:r>
          </a:p>
        </p:txBody>
      </p:sp>
      <p:sp>
        <p:nvSpPr>
          <p:cNvPr id="47" name="Rectangle 46"/>
          <p:cNvSpPr/>
          <p:nvPr/>
        </p:nvSpPr>
        <p:spPr>
          <a:xfrm>
            <a:off x="6672062" y="3645023"/>
            <a:ext cx="2485686" cy="32780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Create a message </a:t>
            </a:r>
            <a:r>
              <a:rPr lang="en-US" sz="900" dirty="0"/>
              <a:t>with opcode </a:t>
            </a:r>
            <a:r>
              <a:rPr lang="en-US" sz="900" dirty="0" smtClean="0"/>
              <a:t>XF_GET_PARAM and the buffer pointer</a:t>
            </a:r>
            <a:endParaRPr lang="en-US" sz="900" dirty="0"/>
          </a:p>
        </p:txBody>
      </p:sp>
      <p:cxnSp>
        <p:nvCxnSpPr>
          <p:cNvPr id="42" name="Straight Arrow Connector 41"/>
          <p:cNvCxnSpPr>
            <a:stCxn id="47" idx="2"/>
            <a:endCxn id="43" idx="0"/>
          </p:cNvCxnSpPr>
          <p:nvPr/>
        </p:nvCxnSpPr>
        <p:spPr>
          <a:xfrm flipH="1">
            <a:off x="7912881" y="3972824"/>
            <a:ext cx="2024" cy="123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672062" y="3284984"/>
            <a:ext cx="2485686" cy="23525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the sub-command indexes to given buffer</a:t>
            </a:r>
            <a:endParaRPr lang="en-US" sz="900" dirty="0"/>
          </a:p>
        </p:txBody>
      </p:sp>
      <p:cxnSp>
        <p:nvCxnSpPr>
          <p:cNvPr id="12" name="Straight Arrow Connector 11"/>
          <p:cNvCxnSpPr>
            <a:stCxn id="32" idx="2"/>
            <a:endCxn id="47" idx="0"/>
          </p:cNvCxnSpPr>
          <p:nvPr/>
        </p:nvCxnSpPr>
        <p:spPr>
          <a:xfrm>
            <a:off x="7914905" y="3520242"/>
            <a:ext cx="0" cy="124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668014" y="4096248"/>
            <a:ext cx="2489734" cy="48488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Send the created msg to proxy driver and wait for the result by calling xf_send_and_receive()</a:t>
            </a:r>
          </a:p>
        </p:txBody>
      </p:sp>
      <p:cxnSp>
        <p:nvCxnSpPr>
          <p:cNvPr id="33" name="Straight Arrow Connector 32"/>
          <p:cNvCxnSpPr>
            <a:stCxn id="43" idx="2"/>
            <a:endCxn id="100" idx="0"/>
          </p:cNvCxnSpPr>
          <p:nvPr/>
        </p:nvCxnSpPr>
        <p:spPr>
          <a:xfrm>
            <a:off x="7912881" y="4581128"/>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668014" y="5661248"/>
            <a:ext cx="2496108" cy="24660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given buffer to aux_pool</a:t>
            </a:r>
            <a:endParaRPr lang="en-US" sz="900" dirty="0"/>
          </a:p>
        </p:txBody>
      </p:sp>
      <p:cxnSp>
        <p:nvCxnSpPr>
          <p:cNvPr id="50" name="Straight Arrow Connector 49"/>
          <p:cNvCxnSpPr>
            <a:stCxn id="51" idx="2"/>
            <a:endCxn id="37" idx="0"/>
          </p:cNvCxnSpPr>
          <p:nvPr/>
        </p:nvCxnSpPr>
        <p:spPr>
          <a:xfrm flipH="1">
            <a:off x="7912881" y="5907852"/>
            <a:ext cx="3187" cy="14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Flowchart: Decision 99"/>
          <p:cNvSpPr/>
          <p:nvPr/>
        </p:nvSpPr>
        <p:spPr>
          <a:xfrm>
            <a:off x="6668014" y="4725144"/>
            <a:ext cx="2489734" cy="3451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sp>
        <p:nvSpPr>
          <p:cNvPr id="103" name="Rectangle 102"/>
          <p:cNvSpPr/>
          <p:nvPr/>
        </p:nvSpPr>
        <p:spPr>
          <a:xfrm>
            <a:off x="6668014" y="5229199"/>
            <a:ext cx="2496108" cy="30729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Save the respond values to its params structure</a:t>
            </a:r>
            <a:endParaRPr lang="en-US" sz="900" dirty="0"/>
          </a:p>
        </p:txBody>
      </p:sp>
      <p:cxnSp>
        <p:nvCxnSpPr>
          <p:cNvPr id="110" name="Straight Arrow Connector 109"/>
          <p:cNvCxnSpPr>
            <a:stCxn id="100" idx="2"/>
            <a:endCxn id="103" idx="0"/>
          </p:cNvCxnSpPr>
          <p:nvPr/>
        </p:nvCxnSpPr>
        <p:spPr>
          <a:xfrm>
            <a:off x="7912881" y="5070256"/>
            <a:ext cx="3187" cy="15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3" idx="2"/>
            <a:endCxn id="51" idx="0"/>
          </p:cNvCxnSpPr>
          <p:nvPr/>
        </p:nvCxnSpPr>
        <p:spPr>
          <a:xfrm>
            <a:off x="7916068" y="5536498"/>
            <a:ext cx="0" cy="124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100" idx="1"/>
            <a:endCxn id="51" idx="1"/>
          </p:cNvCxnSpPr>
          <p:nvPr/>
        </p:nvCxnSpPr>
        <p:spPr>
          <a:xfrm rot="10800000" flipV="1">
            <a:off x="6668014" y="4897700"/>
            <a:ext cx="12700" cy="88685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6413861" y="4668026"/>
            <a:ext cx="254151" cy="230832"/>
          </a:xfrm>
          <a:prstGeom prst="rect">
            <a:avLst/>
          </a:prstGeom>
          <a:noFill/>
        </p:spPr>
        <p:txBody>
          <a:bodyPr wrap="square" rtlCol="0">
            <a:spAutoFit/>
          </a:bodyPr>
          <a:lstStyle/>
          <a:p>
            <a:r>
              <a:rPr lang="en-US" sz="900" dirty="0"/>
              <a:t>F</a:t>
            </a:r>
          </a:p>
        </p:txBody>
      </p:sp>
      <p:sp>
        <p:nvSpPr>
          <p:cNvPr id="137" name="TextBox 136"/>
          <p:cNvSpPr txBox="1"/>
          <p:nvPr/>
        </p:nvSpPr>
        <p:spPr>
          <a:xfrm>
            <a:off x="7960933" y="5040696"/>
            <a:ext cx="293443" cy="230832"/>
          </a:xfrm>
          <a:prstGeom prst="rect">
            <a:avLst/>
          </a:prstGeom>
          <a:noFill/>
        </p:spPr>
        <p:txBody>
          <a:bodyPr wrap="square" rtlCol="0">
            <a:spAutoFit/>
          </a:bodyPr>
          <a:lstStyle/>
          <a:p>
            <a:r>
              <a:rPr lang="en-US" sz="900" dirty="0"/>
              <a:t>T</a:t>
            </a:r>
          </a:p>
        </p:txBody>
      </p:sp>
      <p:graphicFrame>
        <p:nvGraphicFramePr>
          <p:cNvPr id="41" name="Table 40"/>
          <p:cNvGraphicFramePr>
            <a:graphicFrameLocks noGrp="1"/>
          </p:cNvGraphicFramePr>
          <p:nvPr>
            <p:extLst>
              <p:ext uri="{D42A27DB-BD31-4B8C-83A1-F6EECF244321}">
                <p14:modId xmlns:p14="http://schemas.microsoft.com/office/powerpoint/2010/main" val="1414839932"/>
              </p:ext>
            </p:extLst>
          </p:nvPr>
        </p:nvGraphicFramePr>
        <p:xfrm>
          <a:off x="585400" y="1511335"/>
          <a:ext cx="5640665" cy="2070946"/>
        </p:xfrm>
        <a:graphic>
          <a:graphicData uri="http://schemas.openxmlformats.org/drawingml/2006/table">
            <a:tbl>
              <a:tblPr firstRow="1" firstCol="1" bandRow="1">
                <a:tableStyleId>{5940675A-B579-460E-94D1-54222C63F5DA}</a:tableStyleId>
              </a:tblPr>
              <a:tblGrid>
                <a:gridCol w="816129"/>
                <a:gridCol w="1598127"/>
                <a:gridCol w="3226409"/>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kumimoji="1" lang="en-US" sz="1100" kern="1200" smtClean="0">
                          <a:solidFill>
                            <a:schemeClr val="tx1"/>
                          </a:solidFill>
                          <a:effectLst/>
                          <a:latin typeface="+mn-lt"/>
                          <a:ea typeface="+mn-ea"/>
                          <a:cs typeface="+mn-cs"/>
                        </a:rPr>
                        <a:t>This API gets all ADSP Equalizer’s parameters and stores the returned values in params structure of Equalizer instance.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xf_adsp_equalizer_get_params</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xf_adsp_equalizer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*equalizer)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struct</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xf_adsp_equalizer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 *equalizer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Pointer to </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Equalizer </a:t>
                      </a:r>
                      <a:r>
                        <a:rPr lang="en-US" sz="1100" dirty="0">
                          <a:effectLst/>
                          <a:latin typeface="Arial" panose="020B0604020202020204" pitchFamily="34" charset="0"/>
                          <a:ea typeface="Calibri" panose="020F0502020204030204" pitchFamily="34" charset="0"/>
                          <a:cs typeface="Times New Roman" panose="02020603050405020304" pitchFamily="18" charset="0"/>
                        </a:rPr>
                        <a:t>instance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dirty="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ADSP base has not registered yet, or </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Equalizer </a:t>
                      </a:r>
                      <a:r>
                        <a:rPr lang="en-US" sz="1100" dirty="0">
                          <a:effectLst/>
                          <a:latin typeface="Arial" panose="020B0604020202020204" pitchFamily="34" charset="0"/>
                          <a:ea typeface="MS Gothic" panose="020B0609070205080204" pitchFamily="49" charset="-128"/>
                          <a:cs typeface="Times New Roman" panose="02020603050405020304" pitchFamily="18" charset="0"/>
                        </a:rPr>
                        <a:t>instance is invalid, or </a:t>
                      </a: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Equalizer </a:t>
                      </a:r>
                      <a:r>
                        <a:rPr lang="en-US" sz="1100" dirty="0">
                          <a:effectLst/>
                          <a:latin typeface="Arial" panose="020B0604020202020204" pitchFamily="34" charset="0"/>
                          <a:ea typeface="MS Gothic" panose="020B0609070205080204" pitchFamily="49" charset="-128"/>
                          <a:cs typeface="Times New Roman" panose="02020603050405020304" pitchFamily="18" charset="0"/>
                        </a:rPr>
                        <a:t>instance has not register to ADSP base yet, or the getting command make a fatal error from ADSP plugin.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5722975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p:sp>
      <p:sp>
        <p:nvSpPr>
          <p:cNvPr id="3" name="Slide Number Placehold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56</a:t>
            </a:fld>
            <a:endParaRPr lang="de-DE" dirty="0">
              <a:solidFill>
                <a:srgbClr val="06418C"/>
              </a:solidFill>
            </a:endParaRPr>
          </a:p>
        </p:txBody>
      </p:sp>
      <p:sp>
        <p:nvSpPr>
          <p:cNvPr id="6" name="Text Placeholder 5"/>
          <p:cNvSpPr>
            <a:spLocks noGrp="1"/>
          </p:cNvSpPr>
          <p:nvPr>
            <p:ph type="body" sz="quarter" idx="11"/>
          </p:nvPr>
        </p:nvSpPr>
        <p:spPr>
          <a:xfrm>
            <a:off x="468000" y="808025"/>
            <a:ext cx="7920000" cy="964065"/>
          </a:xfrm>
        </p:spPr>
        <p:txBody>
          <a:bodyPr anchor="ctr"/>
          <a:lstStyle/>
          <a:p>
            <a:r>
              <a:rPr lang="en-US" dirty="0" smtClean="0"/>
              <a:t>APPENDIX</a:t>
            </a:r>
          </a:p>
        </p:txBody>
      </p:sp>
      <p:sp>
        <p:nvSpPr>
          <p:cNvPr id="2" name="TextBox 1"/>
          <p:cNvSpPr txBox="1"/>
          <p:nvPr/>
        </p:nvSpPr>
        <p:spPr>
          <a:xfrm>
            <a:off x="468000" y="1916832"/>
            <a:ext cx="11253600" cy="2862322"/>
          </a:xfrm>
          <a:prstGeom prst="rect">
            <a:avLst/>
          </a:prstGeom>
          <a:noFill/>
        </p:spPr>
        <p:txBody>
          <a:bodyPr wrap="square" rtlCol="0">
            <a:spAutoFit/>
          </a:bodyPr>
          <a:lstStyle/>
          <a:p>
            <a:pPr marL="400050" indent="-400050">
              <a:buFont typeface="+mj-lt"/>
              <a:buAutoNum type="romanUcPeriod"/>
            </a:pPr>
            <a:r>
              <a:rPr lang="en-US" dirty="0" smtClean="0">
                <a:solidFill>
                  <a:schemeClr val="bg1">
                    <a:lumMod val="85000"/>
                  </a:schemeClr>
                </a:solidFill>
              </a:rPr>
              <a:t>Overview</a:t>
            </a:r>
          </a:p>
          <a:p>
            <a:pPr marL="400050" indent="-400050">
              <a:buFont typeface="+mj-lt"/>
              <a:buAutoNum type="romanUcPeriod"/>
            </a:pPr>
            <a:r>
              <a:rPr lang="en-US" dirty="0" smtClean="0"/>
              <a:t>ADSP Base</a:t>
            </a:r>
          </a:p>
          <a:p>
            <a:pPr marL="857250" lvl="1" indent="-400050">
              <a:buFont typeface="Wingdings" panose="05000000000000000000" pitchFamily="2" charset="2"/>
              <a:buChar char="Ø"/>
            </a:pPr>
            <a:r>
              <a:rPr lang="en-US" dirty="0" smtClean="0">
                <a:solidFill>
                  <a:schemeClr val="bg1">
                    <a:lumMod val="85000"/>
                  </a:schemeClr>
                </a:solidFill>
              </a:rPr>
              <a:t>Introduction</a:t>
            </a:r>
          </a:p>
          <a:p>
            <a:pPr marL="857250" lvl="1" indent="-400050">
              <a:buFont typeface="Wingdings" panose="05000000000000000000" pitchFamily="2" charset="2"/>
              <a:buChar char="Ø"/>
            </a:pPr>
            <a:r>
              <a:rPr lang="en-US" dirty="0" smtClean="0">
                <a:solidFill>
                  <a:schemeClr val="bg1">
                    <a:lumMod val="85000"/>
                  </a:schemeClr>
                </a:solidFill>
              </a:rPr>
              <a:t>Base Control</a:t>
            </a:r>
          </a:p>
          <a:p>
            <a:pPr marL="857250" lvl="1" indent="-400050">
              <a:buFont typeface="Wingdings" panose="05000000000000000000" pitchFamily="2" charset="2"/>
              <a:buChar char="Ø"/>
            </a:pPr>
            <a:r>
              <a:rPr lang="en-US" dirty="0" smtClean="0"/>
              <a:t>Internal Controls</a:t>
            </a:r>
            <a:endParaRPr lang="en-US" dirty="0"/>
          </a:p>
          <a:p>
            <a:pPr marL="1314450" lvl="2" indent="-400050">
              <a:buFont typeface="Wingdings" panose="05000000000000000000" pitchFamily="2" charset="2"/>
              <a:buChar char="v"/>
            </a:pPr>
            <a:r>
              <a:rPr lang="en-US" dirty="0" smtClean="0"/>
              <a:t>Handle </a:t>
            </a:r>
            <a:r>
              <a:rPr lang="en-US" dirty="0"/>
              <a:t>Control</a:t>
            </a:r>
          </a:p>
          <a:p>
            <a:pPr marL="1314450" lvl="2" indent="-400050">
              <a:buFont typeface="Wingdings" panose="05000000000000000000" pitchFamily="2" charset="2"/>
              <a:buChar char="v"/>
            </a:pPr>
            <a:r>
              <a:rPr lang="en-US" dirty="0" smtClean="0">
                <a:solidFill>
                  <a:schemeClr val="bg1">
                    <a:lumMod val="85000"/>
                  </a:schemeClr>
                </a:solidFill>
              </a:rPr>
              <a:t>Message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Response Thread</a:t>
            </a:r>
          </a:p>
          <a:p>
            <a:pPr marL="1314450" lvl="2" indent="-400050">
              <a:buFont typeface="Wingdings" panose="05000000000000000000" pitchFamily="2" charset="2"/>
              <a:buChar char="v"/>
            </a:pPr>
            <a:r>
              <a:rPr lang="en-US" dirty="0" smtClean="0">
                <a:solidFill>
                  <a:schemeClr val="bg1">
                    <a:lumMod val="85000"/>
                  </a:schemeClr>
                </a:solidFill>
              </a:rPr>
              <a:t>Other APIs</a:t>
            </a:r>
          </a:p>
          <a:p>
            <a:pPr marL="400050" indent="-400050">
              <a:buFont typeface="+mj-lt"/>
              <a:buAutoNum type="romanUcPeriod"/>
            </a:pPr>
            <a:r>
              <a:rPr lang="en-US" dirty="0" smtClean="0">
                <a:solidFill>
                  <a:schemeClr val="bg1">
                    <a:lumMod val="85000"/>
                  </a:schemeClr>
                </a:solidFill>
              </a:rPr>
              <a:t>Proxy Driver Interface - Extension Interface</a:t>
            </a:r>
          </a:p>
        </p:txBody>
      </p:sp>
    </p:spTree>
    <p:extLst>
      <p:ext uri="{BB962C8B-B14F-4D97-AF65-F5344CB8AC3E}">
        <p14:creationId xmlns:p14="http://schemas.microsoft.com/office/powerpoint/2010/main" val="19477291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HANDLE Control</a:t>
            </a:r>
            <a:endParaRPr lang="en-US" dirty="0"/>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57</a:t>
            </a:fld>
            <a:endParaRPr lang="de-DE" dirty="0">
              <a:solidFill>
                <a:srgbClr val="06418C"/>
              </a:solidFill>
            </a:endParaRPr>
          </a:p>
        </p:txBody>
      </p:sp>
      <p:sp>
        <p:nvSpPr>
          <p:cNvPr id="21" name="Oval 20"/>
          <p:cNvSpPr/>
          <p:nvPr/>
        </p:nvSpPr>
        <p:spPr>
          <a:xfrm>
            <a:off x="8708077" y="1686321"/>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41" idx="0"/>
          </p:cNvCxnSpPr>
          <p:nvPr/>
        </p:nvCxnSpPr>
        <p:spPr>
          <a:xfrm>
            <a:off x="9283059" y="2030143"/>
            <a:ext cx="0" cy="376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708077" y="3157051"/>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41" name="Rectangle 40"/>
          <p:cNvSpPr/>
          <p:nvPr/>
        </p:nvSpPr>
        <p:spPr>
          <a:xfrm>
            <a:off x="8184232" y="2406401"/>
            <a:ext cx="2197654" cy="53411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all the handle[i] to NULL</a:t>
            </a:r>
          </a:p>
          <a:p>
            <a:pPr algn="ctr"/>
            <a:r>
              <a:rPr lang="en-US" sz="900" dirty="0" smtClean="0"/>
              <a:t>(i = 0 to 255)</a:t>
            </a:r>
            <a:endParaRPr lang="en-US" sz="900" dirty="0"/>
          </a:p>
        </p:txBody>
      </p:sp>
      <p:cxnSp>
        <p:nvCxnSpPr>
          <p:cNvPr id="19" name="Straight Arrow Connector 18"/>
          <p:cNvCxnSpPr>
            <a:stCxn id="41" idx="2"/>
            <a:endCxn id="37" idx="0"/>
          </p:cNvCxnSpPr>
          <p:nvPr/>
        </p:nvCxnSpPr>
        <p:spPr>
          <a:xfrm>
            <a:off x="9283059" y="2940519"/>
            <a:ext cx="0" cy="21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4"/>
          <p:cNvSpPr txBox="1">
            <a:spLocks/>
          </p:cNvSpPr>
          <p:nvPr/>
        </p:nvSpPr>
        <p:spPr>
          <a:xfrm>
            <a:off x="1080000" y="1052736"/>
            <a:ext cx="5951854"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q"/>
            </a:pPr>
            <a:r>
              <a:rPr lang="en-US" dirty="0" err="1"/>
              <a:t>xf_adsp_base_init_handle</a:t>
            </a:r>
            <a:r>
              <a:rPr lang="en-US" dirty="0" smtClean="0"/>
              <a:t>()</a:t>
            </a:r>
          </a:p>
        </p:txBody>
      </p:sp>
      <p:graphicFrame>
        <p:nvGraphicFramePr>
          <p:cNvPr id="15" name="Table 14"/>
          <p:cNvGraphicFramePr>
            <a:graphicFrameLocks noGrp="1"/>
          </p:cNvGraphicFramePr>
          <p:nvPr>
            <p:extLst>
              <p:ext uri="{D42A27DB-BD31-4B8C-83A1-F6EECF244321}">
                <p14:modId xmlns:p14="http://schemas.microsoft.com/office/powerpoint/2010/main" val="1655880371"/>
              </p:ext>
            </p:extLst>
          </p:nvPr>
        </p:nvGraphicFramePr>
        <p:xfrm>
          <a:off x="585400" y="1511335"/>
          <a:ext cx="5640665" cy="912916"/>
        </p:xfrm>
        <a:graphic>
          <a:graphicData uri="http://schemas.openxmlformats.org/drawingml/2006/table">
            <a:tbl>
              <a:tblPr firstRow="1" firstCol="1" bandRow="1">
                <a:tableStyleId>{5940675A-B579-460E-94D1-54222C63F5DA}</a:tableStyleId>
              </a:tblPr>
              <a:tblGrid>
                <a:gridCol w="1046104"/>
                <a:gridCol w="1368152"/>
                <a:gridCol w="3226409"/>
              </a:tblGrid>
              <a:tr h="228229">
                <a:tc>
                  <a:txBody>
                    <a:bodyPr/>
                    <a:lstStyle/>
                    <a:p>
                      <a:pPr marL="0" marR="0">
                        <a:lnSpc>
                          <a:spcPct val="107000"/>
                        </a:lnSpc>
                        <a:spcBef>
                          <a:spcPts val="0"/>
                        </a:spcBef>
                        <a:spcAft>
                          <a:spcPts val="0"/>
                        </a:spcAft>
                      </a:pPr>
                      <a:r>
                        <a:rPr lang="en-US" sz="1100" dirty="0">
                          <a:effectLst/>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latin typeface="+mn-lt"/>
                          <a:ea typeface="+mn-ea"/>
                          <a:cs typeface="+mn-cs"/>
                        </a:rPr>
                        <a:t>This</a:t>
                      </a:r>
                      <a:r>
                        <a:rPr lang="en-US" sz="1100" baseline="0" dirty="0" smtClean="0">
                          <a:effectLst/>
                          <a:latin typeface="+mn-lt"/>
                          <a:ea typeface="+mn-ea"/>
                          <a:cs typeface="+mn-cs"/>
                        </a:rPr>
                        <a:t> API sets all the handles to NULL as the default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rPr>
                        <a:t>static inline void </a:t>
                      </a:r>
                      <a:r>
                        <a:rPr lang="en-US" sz="1100" dirty="0" err="1" smtClean="0">
                          <a:effectLst/>
                        </a:rPr>
                        <a:t>xf_adsp_base_init_handle</a:t>
                      </a:r>
                      <a:r>
                        <a:rPr lang="en-US" sz="1100" dirty="0" smtClean="0">
                          <a:effectLst/>
                        </a:rPr>
                        <a:t>(void)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a:txBody>
                    <a:bodyPr/>
                    <a:lstStyle/>
                    <a:p>
                      <a:pPr marL="0" marR="0">
                        <a:lnSpc>
                          <a:spcPct val="107000"/>
                        </a:lnSpc>
                        <a:spcBef>
                          <a:spcPts val="0"/>
                        </a:spcBef>
                        <a:spcAft>
                          <a:spcPts val="0"/>
                        </a:spcAft>
                      </a:pPr>
                      <a:r>
                        <a:rPr lang="en-US" sz="1100" dirty="0">
                          <a:effectLst/>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a:t>
                      </a:r>
                    </a:p>
                  </a:txBody>
                  <a:tcPr marL="68580" marR="68580" marT="0" marB="0"/>
                </a:tc>
                <a:tc>
                  <a:txBody>
                    <a:bodyPr/>
                    <a:lstStyle/>
                    <a:p>
                      <a:pPr marL="0" marR="0">
                        <a:lnSpc>
                          <a:spcPct val="107000"/>
                        </a:lnSpc>
                        <a:spcBef>
                          <a:spcPts val="0"/>
                        </a:spcBef>
                        <a:spcAft>
                          <a:spcPts val="0"/>
                        </a:spcAft>
                      </a:pPr>
                      <a:r>
                        <a:rPr kumimoji="1" lang="en-US" sz="1100" kern="1200" dirty="0" smtClean="0">
                          <a:solidFill>
                            <a:schemeClr val="tx1"/>
                          </a:solidFill>
                          <a:effectLst/>
                          <a:latin typeface="+mn-lt"/>
                          <a:ea typeface="+mn-ea"/>
                          <a:cs typeface="+mn-cs"/>
                        </a:rPr>
                        <a:t>-</a:t>
                      </a:r>
                      <a:endParaRPr kumimoji="1" lang="en-US" sz="11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33485086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HANDLE 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58</a:t>
            </a:fld>
            <a:endParaRPr lang="de-DE" dirty="0">
              <a:solidFill>
                <a:srgbClr val="06418C"/>
              </a:solidFill>
            </a:endParaRPr>
          </a:p>
        </p:txBody>
      </p:sp>
      <p:sp>
        <p:nvSpPr>
          <p:cNvPr id="33" name="Oval 32"/>
          <p:cNvSpPr/>
          <p:nvPr/>
        </p:nvSpPr>
        <p:spPr>
          <a:xfrm>
            <a:off x="7787739" y="2020004"/>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42" name="Straight Arrow Connector 41"/>
          <p:cNvCxnSpPr>
            <a:stCxn id="33" idx="4"/>
            <a:endCxn id="16" idx="0"/>
          </p:cNvCxnSpPr>
          <p:nvPr/>
        </p:nvCxnSpPr>
        <p:spPr>
          <a:xfrm flipH="1">
            <a:off x="8362720" y="2363826"/>
            <a:ext cx="1" cy="36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7787739" y="5069920"/>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46" name="Flowchart: Decision 45"/>
          <p:cNvSpPr/>
          <p:nvPr/>
        </p:nvSpPr>
        <p:spPr>
          <a:xfrm>
            <a:off x="7085284" y="3443808"/>
            <a:ext cx="2554874" cy="57620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handle[i] == NULL?</a:t>
            </a:r>
          </a:p>
          <a:p>
            <a:pPr algn="ctr"/>
            <a:r>
              <a:rPr lang="en-US" sz="900" dirty="0" smtClean="0"/>
              <a:t>(i = 0 to 255)</a:t>
            </a:r>
            <a:endParaRPr lang="en-US" sz="900" dirty="0"/>
          </a:p>
        </p:txBody>
      </p:sp>
      <p:cxnSp>
        <p:nvCxnSpPr>
          <p:cNvPr id="47" name="Straight Arrow Connector 46"/>
          <p:cNvCxnSpPr>
            <a:stCxn id="48" idx="2"/>
            <a:endCxn id="44" idx="0"/>
          </p:cNvCxnSpPr>
          <p:nvPr/>
        </p:nvCxnSpPr>
        <p:spPr>
          <a:xfrm>
            <a:off x="8362720" y="4626320"/>
            <a:ext cx="1" cy="44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085282" y="4272199"/>
            <a:ext cx="2554876" cy="35412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i value</a:t>
            </a:r>
            <a:endParaRPr lang="en-US" sz="900" dirty="0"/>
          </a:p>
        </p:txBody>
      </p:sp>
      <p:cxnSp>
        <p:nvCxnSpPr>
          <p:cNvPr id="11" name="Straight Arrow Connector 10"/>
          <p:cNvCxnSpPr>
            <a:stCxn id="46" idx="2"/>
            <a:endCxn id="48" idx="0"/>
          </p:cNvCxnSpPr>
          <p:nvPr/>
        </p:nvCxnSpPr>
        <p:spPr>
          <a:xfrm flipH="1">
            <a:off x="8362720" y="4020010"/>
            <a:ext cx="1" cy="252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4"/>
          <p:cNvSpPr txBox="1">
            <a:spLocks/>
          </p:cNvSpPr>
          <p:nvPr/>
        </p:nvSpPr>
        <p:spPr>
          <a:xfrm>
            <a:off x="1080000" y="1052736"/>
            <a:ext cx="5951854"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q"/>
            </a:pPr>
            <a:r>
              <a:rPr lang="en-US" dirty="0" err="1"/>
              <a:t>xf_adsp_base_get_valid_handle</a:t>
            </a:r>
            <a:r>
              <a:rPr lang="en-US" dirty="0" smtClean="0"/>
              <a:t>()</a:t>
            </a:r>
          </a:p>
        </p:txBody>
      </p:sp>
      <p:graphicFrame>
        <p:nvGraphicFramePr>
          <p:cNvPr id="15" name="Table 14"/>
          <p:cNvGraphicFramePr>
            <a:graphicFrameLocks noGrp="1"/>
          </p:cNvGraphicFramePr>
          <p:nvPr>
            <p:extLst>
              <p:ext uri="{D42A27DB-BD31-4B8C-83A1-F6EECF244321}">
                <p14:modId xmlns:p14="http://schemas.microsoft.com/office/powerpoint/2010/main" val="4101908318"/>
              </p:ext>
            </p:extLst>
          </p:nvPr>
        </p:nvGraphicFramePr>
        <p:xfrm>
          <a:off x="585400" y="1511335"/>
          <a:ext cx="6158672" cy="1141145"/>
        </p:xfrm>
        <a:graphic>
          <a:graphicData uri="http://schemas.openxmlformats.org/drawingml/2006/table">
            <a:tbl>
              <a:tblPr firstRow="1" firstCol="1" bandRow="1">
                <a:tableStyleId>{5940675A-B579-460E-94D1-54222C63F5DA}</a:tableStyleId>
              </a:tblPr>
              <a:tblGrid>
                <a:gridCol w="1046104"/>
                <a:gridCol w="1512168"/>
                <a:gridCol w="3600400"/>
              </a:tblGrid>
              <a:tr h="228229">
                <a:tc>
                  <a:txBody>
                    <a:bodyPr/>
                    <a:lstStyle/>
                    <a:p>
                      <a:pPr marL="0" marR="0">
                        <a:lnSpc>
                          <a:spcPct val="107000"/>
                        </a:lnSpc>
                        <a:spcBef>
                          <a:spcPts val="0"/>
                        </a:spcBef>
                        <a:spcAft>
                          <a:spcPts val="0"/>
                        </a:spcAft>
                      </a:pPr>
                      <a:r>
                        <a:rPr lang="en-US" sz="1100" dirty="0">
                          <a:effectLst/>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latin typeface="+mn-lt"/>
                          <a:ea typeface="+mn-ea"/>
                          <a:cs typeface="+mn-cs"/>
                        </a:rPr>
                        <a:t>This</a:t>
                      </a:r>
                      <a:r>
                        <a:rPr lang="en-US" sz="1100" baseline="0" dirty="0" smtClean="0">
                          <a:effectLst/>
                          <a:latin typeface="+mn-lt"/>
                          <a:ea typeface="+mn-ea"/>
                          <a:cs typeface="+mn-cs"/>
                        </a:rPr>
                        <a:t> API returns a first available handle index for component’s register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rPr>
                        <a:t>static inline int xf_adsp_base_get_valid_handle(void)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dirty="0">
                          <a:effectLst/>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-1</a:t>
                      </a: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Number of handle in ADSP base has exceeded.</a:t>
                      </a:r>
                      <a:endParaRPr kumimoji="1" lang="en-US" sz="1100" kern="1200" baseline="0" dirty="0">
                        <a:solidFill>
                          <a:schemeClr val="tx1"/>
                        </a:solidFill>
                        <a:effectLst/>
                        <a:latin typeface="+mn-lt"/>
                        <a:ea typeface="+mn-ea"/>
                        <a:cs typeface="+mn-cs"/>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Number</a:t>
                      </a:r>
                      <a:r>
                        <a:rPr lang="en-US" sz="1100" baseline="0" dirty="0" smtClean="0">
                          <a:effectLst/>
                        </a:rPr>
                        <a:t> from 0 to 255</a:t>
                      </a:r>
                      <a:endParaRPr lang="en-US" sz="1100" dirty="0" smtClean="0">
                        <a:effectLst/>
                      </a:endParaRPr>
                    </a:p>
                  </a:txBody>
                  <a:tcPr marL="68580" marR="68580" marT="0" marB="0"/>
                </a:tc>
                <a:tc>
                  <a:txBody>
                    <a:bodyPr/>
                    <a:lstStyle/>
                    <a:p>
                      <a:pPr marL="0" marR="0">
                        <a:lnSpc>
                          <a:spcPct val="107000"/>
                        </a:lnSpc>
                        <a:spcBef>
                          <a:spcPts val="0"/>
                        </a:spcBef>
                        <a:spcAft>
                          <a:spcPts val="0"/>
                        </a:spcAft>
                      </a:pPr>
                      <a:r>
                        <a:rPr kumimoji="1" lang="en-US" sz="1100" kern="1200" dirty="0" smtClean="0">
                          <a:solidFill>
                            <a:schemeClr val="tx1"/>
                          </a:solidFill>
                          <a:effectLst/>
                          <a:latin typeface="+mn-lt"/>
                          <a:ea typeface="+mn-ea"/>
                          <a:cs typeface="+mn-cs"/>
                        </a:rPr>
                        <a:t>Valid</a:t>
                      </a:r>
                      <a:r>
                        <a:rPr kumimoji="1" lang="en-US" sz="1100" kern="1200" baseline="0" dirty="0" smtClean="0">
                          <a:solidFill>
                            <a:schemeClr val="tx1"/>
                          </a:solidFill>
                          <a:effectLst/>
                          <a:latin typeface="+mn-lt"/>
                          <a:ea typeface="+mn-ea"/>
                          <a:cs typeface="+mn-cs"/>
                        </a:rPr>
                        <a:t> handle index</a:t>
                      </a:r>
                      <a:endParaRPr kumimoji="1" lang="en-US" sz="1100" kern="1200" dirty="0">
                        <a:solidFill>
                          <a:schemeClr val="tx1"/>
                        </a:solidFill>
                        <a:effectLst/>
                        <a:latin typeface="+mn-lt"/>
                        <a:ea typeface="+mn-ea"/>
                        <a:cs typeface="+mn-cs"/>
                      </a:endParaRPr>
                    </a:p>
                  </a:txBody>
                  <a:tcPr marL="68580" marR="68580" marT="0" marB="0"/>
                </a:tc>
              </a:tr>
            </a:tbl>
          </a:graphicData>
        </a:graphic>
      </p:graphicFrame>
      <p:sp>
        <p:nvSpPr>
          <p:cNvPr id="16" name="Rectangle 15"/>
          <p:cNvSpPr/>
          <p:nvPr/>
        </p:nvSpPr>
        <p:spPr>
          <a:xfrm>
            <a:off x="7085282" y="2728840"/>
            <a:ext cx="2554876" cy="40172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the next handle data handle[</a:t>
            </a:r>
            <a:r>
              <a:rPr lang="en-US" sz="900" dirty="0" err="1" smtClean="0"/>
              <a:t>i</a:t>
            </a:r>
            <a:r>
              <a:rPr lang="en-US" sz="900" dirty="0" smtClean="0"/>
              <a:t>]</a:t>
            </a:r>
          </a:p>
          <a:p>
            <a:pPr algn="ctr"/>
            <a:r>
              <a:rPr lang="en-US" sz="900" dirty="0" smtClean="0"/>
              <a:t>( </a:t>
            </a:r>
            <a:r>
              <a:rPr lang="en-US" sz="900" dirty="0" err="1" smtClean="0"/>
              <a:t>i</a:t>
            </a:r>
            <a:r>
              <a:rPr lang="en-US" sz="900" dirty="0" smtClean="0"/>
              <a:t> = 0 to 255)</a:t>
            </a:r>
            <a:endParaRPr lang="en-US" sz="900" dirty="0"/>
          </a:p>
        </p:txBody>
      </p:sp>
      <p:cxnSp>
        <p:nvCxnSpPr>
          <p:cNvPr id="8" name="Straight Arrow Connector 7"/>
          <p:cNvCxnSpPr>
            <a:stCxn id="16" idx="2"/>
            <a:endCxn id="46" idx="0"/>
          </p:cNvCxnSpPr>
          <p:nvPr/>
        </p:nvCxnSpPr>
        <p:spPr>
          <a:xfrm>
            <a:off x="8362720" y="3130560"/>
            <a:ext cx="1" cy="31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2" idx="0"/>
            <a:endCxn id="16" idx="3"/>
          </p:cNvCxnSpPr>
          <p:nvPr/>
        </p:nvCxnSpPr>
        <p:spPr>
          <a:xfrm rot="16200000" flipV="1">
            <a:off x="9953898" y="2615960"/>
            <a:ext cx="514108" cy="11415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33262" y="3529251"/>
            <a:ext cx="254151" cy="230832"/>
          </a:xfrm>
          <a:prstGeom prst="rect">
            <a:avLst/>
          </a:prstGeom>
          <a:noFill/>
        </p:spPr>
        <p:txBody>
          <a:bodyPr wrap="square" rtlCol="0">
            <a:spAutoFit/>
          </a:bodyPr>
          <a:lstStyle/>
          <a:p>
            <a:r>
              <a:rPr lang="en-US" sz="900" dirty="0"/>
              <a:t>F</a:t>
            </a:r>
          </a:p>
        </p:txBody>
      </p:sp>
      <p:sp>
        <p:nvSpPr>
          <p:cNvPr id="24" name="TextBox 23"/>
          <p:cNvSpPr txBox="1"/>
          <p:nvPr/>
        </p:nvSpPr>
        <p:spPr>
          <a:xfrm>
            <a:off x="8362720" y="4020010"/>
            <a:ext cx="254151" cy="230832"/>
          </a:xfrm>
          <a:prstGeom prst="rect">
            <a:avLst/>
          </a:prstGeom>
          <a:noFill/>
        </p:spPr>
        <p:txBody>
          <a:bodyPr wrap="square" rtlCol="0">
            <a:spAutoFit/>
          </a:bodyPr>
          <a:lstStyle/>
          <a:p>
            <a:r>
              <a:rPr lang="en-US" sz="900" dirty="0" smtClean="0"/>
              <a:t>T</a:t>
            </a:r>
            <a:endParaRPr lang="en-US" sz="900" dirty="0"/>
          </a:p>
        </p:txBody>
      </p:sp>
      <p:sp>
        <p:nvSpPr>
          <p:cNvPr id="32" name="Flowchart: Decision 31"/>
          <p:cNvSpPr/>
          <p:nvPr/>
        </p:nvSpPr>
        <p:spPr>
          <a:xfrm>
            <a:off x="10105997" y="3443808"/>
            <a:ext cx="1351496" cy="57620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err="1" smtClean="0"/>
              <a:t>i</a:t>
            </a:r>
            <a:r>
              <a:rPr lang="en-US" sz="900" dirty="0" smtClean="0"/>
              <a:t> == 255?</a:t>
            </a:r>
            <a:endParaRPr lang="en-US" sz="900" dirty="0"/>
          </a:p>
        </p:txBody>
      </p:sp>
      <p:cxnSp>
        <p:nvCxnSpPr>
          <p:cNvPr id="28" name="Straight Arrow Connector 27"/>
          <p:cNvCxnSpPr>
            <a:stCxn id="46" idx="3"/>
            <a:endCxn id="32" idx="1"/>
          </p:cNvCxnSpPr>
          <p:nvPr/>
        </p:nvCxnSpPr>
        <p:spPr>
          <a:xfrm>
            <a:off x="9640158" y="3731909"/>
            <a:ext cx="465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865468" y="3212976"/>
            <a:ext cx="254151" cy="230832"/>
          </a:xfrm>
          <a:prstGeom prst="rect">
            <a:avLst/>
          </a:prstGeom>
          <a:noFill/>
        </p:spPr>
        <p:txBody>
          <a:bodyPr wrap="square" rtlCol="0">
            <a:spAutoFit/>
          </a:bodyPr>
          <a:lstStyle/>
          <a:p>
            <a:r>
              <a:rPr lang="en-US" sz="900" dirty="0"/>
              <a:t>F</a:t>
            </a:r>
          </a:p>
        </p:txBody>
      </p:sp>
      <p:sp>
        <p:nvSpPr>
          <p:cNvPr id="39" name="Rectangle 38"/>
          <p:cNvSpPr/>
          <p:nvPr/>
        </p:nvSpPr>
        <p:spPr>
          <a:xfrm>
            <a:off x="10009374" y="4272198"/>
            <a:ext cx="1544742" cy="354121"/>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-1</a:t>
            </a:r>
            <a:endParaRPr lang="en-US" sz="900" dirty="0"/>
          </a:p>
        </p:txBody>
      </p:sp>
      <p:cxnSp>
        <p:nvCxnSpPr>
          <p:cNvPr id="34" name="Straight Arrow Connector 33"/>
          <p:cNvCxnSpPr>
            <a:stCxn id="32" idx="2"/>
            <a:endCxn id="39" idx="0"/>
          </p:cNvCxnSpPr>
          <p:nvPr/>
        </p:nvCxnSpPr>
        <p:spPr>
          <a:xfrm>
            <a:off x="10781745" y="4020010"/>
            <a:ext cx="0" cy="252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9" idx="2"/>
            <a:endCxn id="44" idx="0"/>
          </p:cNvCxnSpPr>
          <p:nvPr/>
        </p:nvCxnSpPr>
        <p:spPr>
          <a:xfrm rot="5400000">
            <a:off x="9350433" y="3638607"/>
            <a:ext cx="443601" cy="2419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0781745" y="4020010"/>
            <a:ext cx="254151" cy="230832"/>
          </a:xfrm>
          <a:prstGeom prst="rect">
            <a:avLst/>
          </a:prstGeom>
          <a:noFill/>
        </p:spPr>
        <p:txBody>
          <a:bodyPr wrap="square" rtlCol="0">
            <a:spAutoFit/>
          </a:bodyPr>
          <a:lstStyle/>
          <a:p>
            <a:r>
              <a:rPr lang="en-US" sz="900" dirty="0" smtClean="0"/>
              <a:t>T</a:t>
            </a:r>
            <a:endParaRPr lang="en-US" sz="900" dirty="0"/>
          </a:p>
        </p:txBody>
      </p:sp>
    </p:spTree>
    <p:extLst>
      <p:ext uri="{BB962C8B-B14F-4D97-AF65-F5344CB8AC3E}">
        <p14:creationId xmlns:p14="http://schemas.microsoft.com/office/powerpoint/2010/main" val="26659141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HANDLE 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59</a:t>
            </a:fld>
            <a:endParaRPr lang="de-DE" dirty="0">
              <a:solidFill>
                <a:srgbClr val="06418C"/>
              </a:solidFill>
            </a:endParaRPr>
          </a:p>
        </p:txBody>
      </p:sp>
      <p:sp>
        <p:nvSpPr>
          <p:cNvPr id="21" name="Oval 20"/>
          <p:cNvSpPr/>
          <p:nvPr/>
        </p:nvSpPr>
        <p:spPr>
          <a:xfrm>
            <a:off x="8388905" y="1496160"/>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29" idx="0"/>
          </p:cNvCxnSpPr>
          <p:nvPr/>
        </p:nvCxnSpPr>
        <p:spPr>
          <a:xfrm>
            <a:off x="8963887" y="1839982"/>
            <a:ext cx="2027" cy="21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388905" y="5805264"/>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96" name="Rectangle 95"/>
          <p:cNvSpPr/>
          <p:nvPr/>
        </p:nvSpPr>
        <p:spPr>
          <a:xfrm>
            <a:off x="7814628" y="3343986"/>
            <a:ext cx="2302574" cy="30673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Allocate memory for handle instance</a:t>
            </a:r>
            <a:endParaRPr lang="en-US" sz="900" dirty="0"/>
          </a:p>
        </p:txBody>
      </p:sp>
      <p:cxnSp>
        <p:nvCxnSpPr>
          <p:cNvPr id="95" name="Straight Arrow Connector 94"/>
          <p:cNvCxnSpPr>
            <a:stCxn id="28" idx="2"/>
            <a:endCxn id="96" idx="0"/>
          </p:cNvCxnSpPr>
          <p:nvPr/>
        </p:nvCxnSpPr>
        <p:spPr>
          <a:xfrm>
            <a:off x="8965914" y="3138003"/>
            <a:ext cx="1" cy="205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8" idx="0"/>
          </p:cNvCxnSpPr>
          <p:nvPr/>
        </p:nvCxnSpPr>
        <p:spPr>
          <a:xfrm flipH="1">
            <a:off x="8965914" y="3650720"/>
            <a:ext cx="1" cy="15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814627" y="2661969"/>
            <a:ext cx="2302574" cy="476034"/>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The returned index (index) &gt;= 0?</a:t>
            </a:r>
            <a:endParaRPr lang="en-US" sz="900" dirty="0"/>
          </a:p>
        </p:txBody>
      </p:sp>
      <p:sp>
        <p:nvSpPr>
          <p:cNvPr id="39" name="TextBox 38"/>
          <p:cNvSpPr txBox="1"/>
          <p:nvPr/>
        </p:nvSpPr>
        <p:spPr>
          <a:xfrm>
            <a:off x="10052116" y="2670207"/>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8965914" y="3086518"/>
            <a:ext cx="293443" cy="230832"/>
          </a:xfrm>
          <a:prstGeom prst="rect">
            <a:avLst/>
          </a:prstGeom>
          <a:noFill/>
        </p:spPr>
        <p:txBody>
          <a:bodyPr wrap="square" rtlCol="0">
            <a:spAutoFit/>
          </a:bodyPr>
          <a:lstStyle/>
          <a:p>
            <a:r>
              <a:rPr lang="en-US" sz="900" dirty="0"/>
              <a:t>T</a:t>
            </a:r>
          </a:p>
        </p:txBody>
      </p:sp>
      <p:sp>
        <p:nvSpPr>
          <p:cNvPr id="25" name="Oval 24"/>
          <p:cNvSpPr/>
          <p:nvPr/>
        </p:nvSpPr>
        <p:spPr>
          <a:xfrm>
            <a:off x="10335390" y="273169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endParaRPr lang="en-US" sz="900" dirty="0" smtClean="0"/>
          </a:p>
        </p:txBody>
      </p:sp>
      <p:cxnSp>
        <p:nvCxnSpPr>
          <p:cNvPr id="9" name="Straight Arrow Connector 8"/>
          <p:cNvCxnSpPr>
            <a:stCxn id="28" idx="3"/>
            <a:endCxn id="25" idx="2"/>
          </p:cNvCxnSpPr>
          <p:nvPr/>
        </p:nvCxnSpPr>
        <p:spPr>
          <a:xfrm>
            <a:off x="10117201" y="2899986"/>
            <a:ext cx="2181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Decision 37"/>
          <p:cNvSpPr/>
          <p:nvPr/>
        </p:nvSpPr>
        <p:spPr>
          <a:xfrm>
            <a:off x="7814627" y="3809070"/>
            <a:ext cx="2302574" cy="433303"/>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Handle instance is valid?</a:t>
            </a:r>
            <a:endParaRPr lang="en-US" sz="900" dirty="0"/>
          </a:p>
        </p:txBody>
      </p:sp>
      <p:cxnSp>
        <p:nvCxnSpPr>
          <p:cNvPr id="35" name="Straight Arrow Connector 34"/>
          <p:cNvCxnSpPr>
            <a:stCxn id="38" idx="2"/>
            <a:endCxn id="41" idx="0"/>
          </p:cNvCxnSpPr>
          <p:nvPr/>
        </p:nvCxnSpPr>
        <p:spPr>
          <a:xfrm>
            <a:off x="8965914" y="4242373"/>
            <a:ext cx="0" cy="19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0346637" y="3851577"/>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-ENOMEM</a:t>
            </a:r>
            <a:endParaRPr lang="en-US" sz="900" dirty="0" smtClean="0"/>
          </a:p>
        </p:txBody>
      </p:sp>
      <p:cxnSp>
        <p:nvCxnSpPr>
          <p:cNvPr id="43" name="Straight Arrow Connector 42"/>
          <p:cNvCxnSpPr>
            <a:stCxn id="38" idx="3"/>
            <a:endCxn id="45" idx="2"/>
          </p:cNvCxnSpPr>
          <p:nvPr/>
        </p:nvCxnSpPr>
        <p:spPr>
          <a:xfrm flipV="1">
            <a:off x="10117201" y="4019872"/>
            <a:ext cx="229436" cy="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0049641" y="3789040"/>
            <a:ext cx="254151" cy="230832"/>
          </a:xfrm>
          <a:prstGeom prst="rect">
            <a:avLst/>
          </a:prstGeom>
          <a:noFill/>
        </p:spPr>
        <p:txBody>
          <a:bodyPr wrap="square" rtlCol="0">
            <a:spAutoFit/>
          </a:bodyPr>
          <a:lstStyle/>
          <a:p>
            <a:r>
              <a:rPr lang="en-US" sz="900" dirty="0"/>
              <a:t>F</a:t>
            </a:r>
          </a:p>
        </p:txBody>
      </p:sp>
      <p:sp>
        <p:nvSpPr>
          <p:cNvPr id="51" name="TextBox 50"/>
          <p:cNvSpPr txBox="1"/>
          <p:nvPr/>
        </p:nvSpPr>
        <p:spPr>
          <a:xfrm>
            <a:off x="8968143" y="4200348"/>
            <a:ext cx="293443" cy="230832"/>
          </a:xfrm>
          <a:prstGeom prst="rect">
            <a:avLst/>
          </a:prstGeom>
          <a:noFill/>
        </p:spPr>
        <p:txBody>
          <a:bodyPr wrap="square" rtlCol="0">
            <a:spAutoFit/>
          </a:bodyPr>
          <a:lstStyle/>
          <a:p>
            <a:r>
              <a:rPr lang="en-US" sz="900" dirty="0"/>
              <a:t>T</a:t>
            </a:r>
          </a:p>
        </p:txBody>
      </p:sp>
      <p:sp>
        <p:nvSpPr>
          <p:cNvPr id="41" name="Rectangle 40"/>
          <p:cNvSpPr/>
          <p:nvPr/>
        </p:nvSpPr>
        <p:spPr>
          <a:xfrm>
            <a:off x="7814627" y="4437112"/>
            <a:ext cx="2302574" cy="43337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Save the information of </a:t>
            </a:r>
            <a:r>
              <a:rPr lang="en-US" sz="900" dirty="0" err="1" smtClean="0"/>
              <a:t>private_data</a:t>
            </a:r>
            <a:r>
              <a:rPr lang="en-US" sz="900" dirty="0" smtClean="0"/>
              <a:t>, </a:t>
            </a:r>
            <a:r>
              <a:rPr lang="en-US" sz="900" dirty="0" err="1" smtClean="0"/>
              <a:t>cb</a:t>
            </a:r>
            <a:r>
              <a:rPr lang="en-US" sz="900" dirty="0" smtClean="0"/>
              <a:t>, and comp_id into handle instance </a:t>
            </a:r>
            <a:endParaRPr lang="en-US" sz="900" dirty="0"/>
          </a:p>
        </p:txBody>
      </p:sp>
      <p:cxnSp>
        <p:nvCxnSpPr>
          <p:cNvPr id="19" name="Straight Arrow Connector 18"/>
          <p:cNvCxnSpPr>
            <a:stCxn id="41" idx="2"/>
            <a:endCxn id="46" idx="0"/>
          </p:cNvCxnSpPr>
          <p:nvPr/>
        </p:nvCxnSpPr>
        <p:spPr>
          <a:xfrm>
            <a:off x="8965914" y="4870488"/>
            <a:ext cx="0" cy="197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814627" y="2053052"/>
            <a:ext cx="2302574" cy="42811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the next available handle by </a:t>
            </a:r>
            <a:r>
              <a:rPr lang="en-US" sz="900" dirty="0"/>
              <a:t>calling </a:t>
            </a:r>
            <a:r>
              <a:rPr lang="en-US" sz="900" dirty="0" smtClean="0"/>
              <a:t>xf_adsp_base_get_valid_handle()</a:t>
            </a:r>
            <a:endParaRPr lang="en-US" sz="900" dirty="0"/>
          </a:p>
        </p:txBody>
      </p:sp>
      <p:cxnSp>
        <p:nvCxnSpPr>
          <p:cNvPr id="11" name="Straight Arrow Connector 10"/>
          <p:cNvCxnSpPr>
            <a:stCxn id="29" idx="2"/>
            <a:endCxn id="28" idx="0"/>
          </p:cNvCxnSpPr>
          <p:nvPr/>
        </p:nvCxnSpPr>
        <p:spPr>
          <a:xfrm>
            <a:off x="8965914" y="2481168"/>
            <a:ext cx="0" cy="180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814627" y="5067992"/>
            <a:ext cx="2302574" cy="52124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handle ID for the registered handle in ADSP base</a:t>
            </a:r>
          </a:p>
          <a:p>
            <a:pPr algn="ctr"/>
            <a:r>
              <a:rPr lang="en-US" sz="900" dirty="0" smtClean="0"/>
              <a:t>(return (index+1))</a:t>
            </a:r>
          </a:p>
        </p:txBody>
      </p:sp>
      <p:cxnSp>
        <p:nvCxnSpPr>
          <p:cNvPr id="34" name="Straight Arrow Connector 33"/>
          <p:cNvCxnSpPr>
            <a:stCxn id="46" idx="2"/>
            <a:endCxn id="37" idx="0"/>
          </p:cNvCxnSpPr>
          <p:nvPr/>
        </p:nvCxnSpPr>
        <p:spPr>
          <a:xfrm flipH="1">
            <a:off x="8963887" y="5589240"/>
            <a:ext cx="2027"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4"/>
          <p:cNvSpPr txBox="1">
            <a:spLocks/>
          </p:cNvSpPr>
          <p:nvPr/>
        </p:nvSpPr>
        <p:spPr>
          <a:xfrm>
            <a:off x="1080000" y="1052736"/>
            <a:ext cx="5951854"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q"/>
            </a:pPr>
            <a:r>
              <a:rPr lang="en-US" dirty="0" err="1"/>
              <a:t>xf_adsp_base_register_handle</a:t>
            </a:r>
            <a:r>
              <a:rPr lang="en-US" dirty="0" smtClean="0"/>
              <a:t>()</a:t>
            </a:r>
          </a:p>
        </p:txBody>
      </p:sp>
      <p:graphicFrame>
        <p:nvGraphicFramePr>
          <p:cNvPr id="31" name="Table 30"/>
          <p:cNvGraphicFramePr>
            <a:graphicFrameLocks noGrp="1"/>
          </p:cNvGraphicFramePr>
          <p:nvPr>
            <p:extLst>
              <p:ext uri="{D42A27DB-BD31-4B8C-83A1-F6EECF244321}">
                <p14:modId xmlns:p14="http://schemas.microsoft.com/office/powerpoint/2010/main" val="179190183"/>
              </p:ext>
            </p:extLst>
          </p:nvPr>
        </p:nvGraphicFramePr>
        <p:xfrm>
          <a:off x="585400" y="1511335"/>
          <a:ext cx="6590720" cy="2217470"/>
        </p:xfrm>
        <a:graphic>
          <a:graphicData uri="http://schemas.openxmlformats.org/drawingml/2006/table">
            <a:tbl>
              <a:tblPr firstRow="1" firstCol="1" bandRow="1">
                <a:tableStyleId>{5940675A-B579-460E-94D1-54222C63F5DA}</a:tableStyleId>
              </a:tblPr>
              <a:tblGrid>
                <a:gridCol w="830080"/>
                <a:gridCol w="1584176"/>
                <a:gridCol w="4176464"/>
              </a:tblGrid>
              <a:tr h="228229">
                <a:tc>
                  <a:txBody>
                    <a:bodyPr/>
                    <a:lstStyle/>
                    <a:p>
                      <a:pPr marL="0" marR="0">
                        <a:lnSpc>
                          <a:spcPct val="107000"/>
                        </a:lnSpc>
                        <a:spcBef>
                          <a:spcPts val="0"/>
                        </a:spcBef>
                        <a:spcAft>
                          <a:spcPts val="0"/>
                        </a:spcAft>
                      </a:pPr>
                      <a:r>
                        <a:rPr lang="en-US" sz="1100" dirty="0">
                          <a:effectLst/>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latin typeface="+mn-lt"/>
                          <a:ea typeface="+mn-ea"/>
                          <a:cs typeface="+mn-cs"/>
                        </a:rPr>
                        <a:t>This</a:t>
                      </a:r>
                      <a:r>
                        <a:rPr lang="en-US" sz="1100" baseline="0" dirty="0" smtClean="0">
                          <a:effectLst/>
                          <a:latin typeface="+mn-lt"/>
                          <a:ea typeface="+mn-ea"/>
                          <a:cs typeface="+mn-cs"/>
                        </a:rPr>
                        <a:t> API responds to register a handle data for component’s register (Capture/Renderer/Equalizer).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dirty="0">
                          <a:effectLst/>
                        </a:rPr>
                        <a:t>Syntax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rPr>
                        <a:t>static int </a:t>
                      </a:r>
                      <a:r>
                        <a:rPr lang="en-US" sz="1100" dirty="0" err="1" smtClean="0">
                          <a:effectLst/>
                        </a:rPr>
                        <a:t>xf_adsp_base_register_handle</a:t>
                      </a:r>
                      <a:endParaRPr lang="en-US" sz="1100" dirty="0" smtClean="0">
                        <a:effectLst/>
                      </a:endParaRPr>
                    </a:p>
                    <a:p>
                      <a:pPr marL="0" marR="0">
                        <a:lnSpc>
                          <a:spcPct val="107000"/>
                        </a:lnSpc>
                        <a:spcBef>
                          <a:spcPts val="0"/>
                        </a:spcBef>
                        <a:spcAft>
                          <a:spcPts val="0"/>
                        </a:spcAft>
                      </a:pPr>
                      <a:r>
                        <a:rPr lang="en-US" sz="1100" dirty="0" smtClean="0">
                          <a:effectLst/>
                        </a:rPr>
                        <a:t>(void *</a:t>
                      </a:r>
                      <a:r>
                        <a:rPr lang="en-US" sz="1100" dirty="0" err="1" smtClean="0">
                          <a:effectLst/>
                        </a:rPr>
                        <a:t>private_data</a:t>
                      </a:r>
                      <a:r>
                        <a:rPr lang="en-US" sz="1100" dirty="0" smtClean="0">
                          <a:effectLst/>
                        </a:rPr>
                        <a:t>, </a:t>
                      </a:r>
                      <a:r>
                        <a:rPr lang="en-US" sz="1100" dirty="0" err="1" smtClean="0">
                          <a:effectLst/>
                        </a:rPr>
                        <a:t>struct</a:t>
                      </a:r>
                      <a:r>
                        <a:rPr lang="en-US" sz="1100" dirty="0" smtClean="0">
                          <a:effectLst/>
                        </a:rPr>
                        <a:t> </a:t>
                      </a:r>
                      <a:r>
                        <a:rPr lang="en-US" sz="1100" dirty="0" err="1" smtClean="0">
                          <a:effectLst/>
                        </a:rPr>
                        <a:t>xf_callback_func</a:t>
                      </a:r>
                      <a:r>
                        <a:rPr lang="en-US" sz="1100" dirty="0" smtClean="0">
                          <a:effectLst/>
                        </a:rPr>
                        <a:t> *</a:t>
                      </a:r>
                      <a:r>
                        <a:rPr lang="en-US" sz="1100" dirty="0" err="1" smtClean="0">
                          <a:effectLst/>
                        </a:rPr>
                        <a:t>cb</a:t>
                      </a:r>
                      <a:r>
                        <a:rPr lang="en-US" sz="1100" dirty="0" smtClean="0">
                          <a:effectLst/>
                        </a:rPr>
                        <a:t>, int comp_id)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3">
                  <a:txBody>
                    <a:bodyPr/>
                    <a:lstStyle/>
                    <a:p>
                      <a:pPr marL="0" marR="0">
                        <a:lnSpc>
                          <a:spcPct val="107000"/>
                        </a:lnSpc>
                        <a:spcBef>
                          <a:spcPts val="0"/>
                        </a:spcBef>
                        <a:spcAft>
                          <a:spcPts val="0"/>
                        </a:spcAft>
                      </a:pPr>
                      <a:r>
                        <a:rPr lang="en-US" sz="1100" dirty="0">
                          <a:effectLst/>
                        </a:rPr>
                        <a:t>Parameter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void *</a:t>
                      </a:r>
                      <a:r>
                        <a:rPr lang="en-US" sz="1100" dirty="0" err="1" smtClean="0">
                          <a:effectLst/>
                        </a:rPr>
                        <a:t>private_data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Private</a:t>
                      </a:r>
                      <a:r>
                        <a:rPr lang="en-US" sz="1100" baseline="0" dirty="0" smtClean="0">
                          <a:effectLst/>
                        </a:rPr>
                        <a:t> data which component has registered in ADSP 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1" lang="en-US" sz="1100" kern="1200" baseline="0" dirty="0" err="1" smtClean="0">
                          <a:solidFill>
                            <a:schemeClr val="tx1"/>
                          </a:solidFill>
                          <a:effectLst/>
                          <a:latin typeface="+mn-lt"/>
                          <a:ea typeface="+mn-ea"/>
                          <a:cs typeface="+mn-cs"/>
                        </a:rPr>
                        <a:t>struct</a:t>
                      </a:r>
                      <a:r>
                        <a:rPr kumimoji="1" lang="en-US" sz="1100" kern="1200" baseline="0" dirty="0" smtClean="0">
                          <a:solidFill>
                            <a:schemeClr val="tx1"/>
                          </a:solidFill>
                          <a:effectLst/>
                          <a:latin typeface="+mn-lt"/>
                          <a:ea typeface="+mn-ea"/>
                          <a:cs typeface="+mn-cs"/>
                        </a:rPr>
                        <a:t> </a:t>
                      </a:r>
                      <a:r>
                        <a:rPr kumimoji="1" lang="en-US" sz="1100" kern="1200" baseline="0" dirty="0" err="1" smtClean="0">
                          <a:solidFill>
                            <a:schemeClr val="tx1"/>
                          </a:solidFill>
                          <a:effectLst/>
                          <a:latin typeface="+mn-lt"/>
                          <a:ea typeface="+mn-ea"/>
                          <a:cs typeface="+mn-cs"/>
                        </a:rPr>
                        <a:t>xf_callback_func</a:t>
                      </a:r>
                      <a:r>
                        <a:rPr kumimoji="1" lang="en-US" sz="1100" kern="1200" baseline="0" dirty="0" smtClean="0">
                          <a:solidFill>
                            <a:schemeClr val="tx1"/>
                          </a:solidFill>
                          <a:effectLst/>
                          <a:latin typeface="+mn-lt"/>
                          <a:ea typeface="+mn-ea"/>
                          <a:cs typeface="+mn-cs"/>
                        </a:rPr>
                        <a:t> *</a:t>
                      </a:r>
                      <a:r>
                        <a:rPr kumimoji="1" lang="en-US" sz="1100" kern="1200" baseline="0" dirty="0" err="1" smtClean="0">
                          <a:solidFill>
                            <a:schemeClr val="tx1"/>
                          </a:solidFill>
                          <a:effectLst/>
                          <a:latin typeface="+mn-lt"/>
                          <a:ea typeface="+mn-ea"/>
                          <a:cs typeface="+mn-cs"/>
                        </a:rPr>
                        <a:t>cb</a:t>
                      </a:r>
                      <a:endParaRPr kumimoji="1" lang="en-US" sz="1100" kern="1200" baseline="0" dirty="0">
                        <a:solidFill>
                          <a:schemeClr val="tx1"/>
                        </a:solidFill>
                        <a:effectLst/>
                        <a:latin typeface="+mn-lt"/>
                        <a:ea typeface="+mn-ea"/>
                        <a:cs typeface="+mn-cs"/>
                      </a:endParaRP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Callback function which component has registered in ADSP base</a:t>
                      </a:r>
                      <a:endParaRPr kumimoji="1" lang="en-US" sz="1100" kern="1200" baseline="0" dirty="0">
                        <a:solidFill>
                          <a:schemeClr val="tx1"/>
                        </a:solidFill>
                        <a:effectLst/>
                        <a:latin typeface="+mn-lt"/>
                        <a:ea typeface="+mn-ea"/>
                        <a:cs typeface="+mn-cs"/>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int comp_id</a:t>
                      </a:r>
                      <a:endParaRPr kumimoji="1" lang="en-US" sz="1100" kern="1200" baseline="0" dirty="0">
                        <a:solidFill>
                          <a:schemeClr val="tx1"/>
                        </a:solidFill>
                        <a:effectLst/>
                        <a:latin typeface="+mn-lt"/>
                        <a:ea typeface="+mn-ea"/>
                        <a:cs typeface="+mn-cs"/>
                      </a:endParaRP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Component ID, which returned after registered a ADSP plugin</a:t>
                      </a:r>
                      <a:endParaRPr kumimoji="1" lang="en-US" sz="1100" kern="1200" baseline="0" dirty="0">
                        <a:solidFill>
                          <a:schemeClr val="tx1"/>
                        </a:solidFill>
                        <a:effectLst/>
                        <a:latin typeface="+mn-lt"/>
                        <a:ea typeface="+mn-ea"/>
                        <a:cs typeface="+mn-cs"/>
                      </a:endParaRPr>
                    </a:p>
                  </a:txBody>
                  <a:tcPr marL="68580" marR="68580" marT="0" marB="0"/>
                </a:tc>
              </a:tr>
              <a:tr h="228229">
                <a:tc rowSpan="3">
                  <a:txBody>
                    <a:bodyPr/>
                    <a:lstStyle/>
                    <a:p>
                      <a:pPr marL="0" marR="0">
                        <a:lnSpc>
                          <a:spcPct val="107000"/>
                        </a:lnSpc>
                        <a:spcBef>
                          <a:spcPts val="0"/>
                        </a:spcBef>
                        <a:spcAft>
                          <a:spcPts val="0"/>
                        </a:spcAft>
                      </a:pPr>
                      <a:r>
                        <a:rPr lang="en-US" sz="1100" dirty="0">
                          <a:effectLst/>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-EINVAL</a:t>
                      </a: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Number of handle in ADSP base has exceeded.</a:t>
                      </a:r>
                      <a:endParaRPr kumimoji="1" lang="en-US" sz="1100" kern="1200" baseline="0" dirty="0">
                        <a:solidFill>
                          <a:schemeClr val="tx1"/>
                        </a:solidFill>
                        <a:effectLst/>
                        <a:latin typeface="+mn-lt"/>
                        <a:ea typeface="+mn-ea"/>
                        <a:cs typeface="+mn-cs"/>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-ENOMEM</a:t>
                      </a: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Cannot allocate memory for handle usage</a:t>
                      </a:r>
                      <a:endParaRPr kumimoji="1" lang="en-US" sz="1100" kern="1200" baseline="0" dirty="0">
                        <a:solidFill>
                          <a:schemeClr val="tx1"/>
                        </a:solidFill>
                        <a:effectLst/>
                        <a:latin typeface="+mn-lt"/>
                        <a:ea typeface="+mn-ea"/>
                        <a:cs typeface="+mn-cs"/>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Handle ID (1 to 256)</a:t>
                      </a: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Register handle successfully</a:t>
                      </a:r>
                      <a:endParaRPr kumimoji="1" lang="en-US" sz="1100" kern="1200" baseline="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633641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80000" y="894745"/>
            <a:ext cx="9000000" cy="443198"/>
          </a:xfrm>
        </p:spPr>
        <p:txBody>
          <a:bodyPr/>
          <a:lstStyle/>
          <a:p>
            <a:r>
              <a:rPr lang="en-US" dirty="0" smtClean="0"/>
              <a:t>I. Overview</a:t>
            </a:r>
            <a:endParaRPr lang="en-US" dirty="0"/>
          </a:p>
        </p:txBody>
      </p:sp>
      <p:sp>
        <p:nvSpPr>
          <p:cNvPr id="87" name="Slide Number Placeholder 2"/>
          <p:cNvSpPr>
            <a:spLocks noGrp="1"/>
          </p:cNvSpPr>
          <p:nvPr>
            <p:ph type="sldNum" sz="quarter" idx="10"/>
          </p:nvPr>
        </p:nvSpPr>
        <p:spPr>
          <a:xfrm>
            <a:off x="5760000" y="6509924"/>
            <a:ext cx="672075" cy="161583"/>
          </a:xfrm>
        </p:spPr>
        <p:txBody>
          <a:bodyPr/>
          <a:lstStyle/>
          <a:p>
            <a:pPr algn="l"/>
            <a:r>
              <a:rPr lang="de-DE" dirty="0">
                <a:solidFill>
                  <a:srgbClr val="06418C"/>
                </a:solidFill>
              </a:rPr>
              <a:t>Page </a:t>
            </a:r>
            <a:r>
              <a:rPr lang="de-DE" dirty="0" smtClean="0">
                <a:solidFill>
                  <a:srgbClr val="06418C"/>
                </a:solidFill>
              </a:rPr>
              <a:t>2</a:t>
            </a:r>
            <a:endParaRPr lang="de-DE" dirty="0">
              <a:solidFill>
                <a:srgbClr val="06418C"/>
              </a:solidFill>
            </a:endParaRPr>
          </a:p>
        </p:txBody>
      </p:sp>
      <p:sp>
        <p:nvSpPr>
          <p:cNvPr id="2" name="Rectangle 1"/>
          <p:cNvSpPr/>
          <p:nvPr/>
        </p:nvSpPr>
        <p:spPr>
          <a:xfrm>
            <a:off x="695400" y="1482022"/>
            <a:ext cx="10729192" cy="4524315"/>
          </a:xfrm>
          <a:prstGeom prst="rect">
            <a:avLst/>
          </a:prstGeom>
        </p:spPr>
        <p:txBody>
          <a:bodyPr wrap="square">
            <a:spAutoFit/>
          </a:bodyPr>
          <a:lstStyle/>
          <a:p>
            <a:pPr lvl="0"/>
            <a:r>
              <a:rPr lang="en-US" sz="1200" b="1" dirty="0"/>
              <a:t>Audio applications (</a:t>
            </a:r>
            <a:r>
              <a:rPr lang="en-US" sz="1200" b="1" dirty="0" err="1"/>
              <a:t>aplay</a:t>
            </a:r>
            <a:r>
              <a:rPr lang="en-US" sz="1200" b="1" dirty="0"/>
              <a:t>, </a:t>
            </a:r>
            <a:r>
              <a:rPr lang="en-US" sz="1200" b="1" dirty="0" err="1"/>
              <a:t>arecord</a:t>
            </a:r>
            <a:r>
              <a:rPr lang="en-US" sz="1200" b="1" dirty="0"/>
              <a:t>, </a:t>
            </a:r>
            <a:r>
              <a:rPr lang="en-US" sz="1200" b="1" dirty="0" err="1"/>
              <a:t>amixer</a:t>
            </a:r>
            <a:r>
              <a:rPr lang="en-US" sz="1200" b="1" dirty="0"/>
              <a:t>, </a:t>
            </a:r>
            <a:r>
              <a:rPr lang="en-US" sz="1200" b="1" dirty="0" err="1"/>
              <a:t>etc</a:t>
            </a:r>
            <a:r>
              <a:rPr lang="en-US" sz="1200" b="1" dirty="0"/>
              <a:t>)</a:t>
            </a:r>
            <a:r>
              <a:rPr lang="en-US" sz="1200" dirty="0"/>
              <a:t>:</a:t>
            </a:r>
          </a:p>
          <a:p>
            <a:r>
              <a:rPr lang="en-US" sz="1200" dirty="0"/>
              <a:t>The user applications that support to play or record sound by using ALSA library.</a:t>
            </a:r>
          </a:p>
          <a:p>
            <a:r>
              <a:rPr lang="en-US" sz="1200" dirty="0"/>
              <a:t> </a:t>
            </a:r>
          </a:p>
          <a:p>
            <a:pPr lvl="0"/>
            <a:r>
              <a:rPr lang="en-US" sz="1200" b="1" dirty="0"/>
              <a:t>ALSA Lib</a:t>
            </a:r>
            <a:r>
              <a:rPr lang="en-US" sz="1200" dirty="0"/>
              <a:t>:</a:t>
            </a:r>
          </a:p>
          <a:p>
            <a:r>
              <a:rPr lang="en-US" sz="1200" dirty="0"/>
              <a:t>The ALSA library APIs are the interface to the ALSA drivers.</a:t>
            </a:r>
          </a:p>
          <a:p>
            <a:r>
              <a:rPr lang="en-US" sz="1200" dirty="0"/>
              <a:t> </a:t>
            </a:r>
          </a:p>
          <a:p>
            <a:pPr lvl="0"/>
            <a:r>
              <a:rPr lang="en-US" sz="1200" b="1" dirty="0"/>
              <a:t>ALSA </a:t>
            </a:r>
            <a:r>
              <a:rPr lang="en-US" sz="1200" b="1" dirty="0" smtClean="0"/>
              <a:t>Middle Layer</a:t>
            </a:r>
            <a:r>
              <a:rPr lang="en-US" sz="1200" dirty="0"/>
              <a:t>:</a:t>
            </a:r>
          </a:p>
          <a:p>
            <a:r>
              <a:rPr lang="en-US" sz="1200" dirty="0"/>
              <a:t>It is a set of libraries which APIs gives applications access to the sound card drivers. And it can be broken down into the major interfaces such as control interface, PCM interface, raw MIDI interface, timer interface, sequencer interface and mixer interface.</a:t>
            </a:r>
          </a:p>
          <a:p>
            <a:r>
              <a:rPr lang="en-US" sz="1200" dirty="0"/>
              <a:t> </a:t>
            </a:r>
          </a:p>
          <a:p>
            <a:pPr lvl="0"/>
            <a:r>
              <a:rPr lang="en-US" sz="1200" b="1" dirty="0"/>
              <a:t>ALSA </a:t>
            </a:r>
            <a:r>
              <a:rPr lang="en-US" sz="1200" b="1" dirty="0" err="1"/>
              <a:t>SoC</a:t>
            </a:r>
            <a:r>
              <a:rPr lang="en-US" sz="1200" b="1" dirty="0"/>
              <a:t> core:</a:t>
            </a:r>
            <a:endParaRPr lang="en-US" sz="1200" dirty="0"/>
          </a:p>
          <a:p>
            <a:r>
              <a:rPr lang="en-US" sz="1200" dirty="0"/>
              <a:t>It is part of ALSA Framework and does processing of PCM data</a:t>
            </a:r>
          </a:p>
          <a:p>
            <a:r>
              <a:rPr lang="en-US" sz="1200" dirty="0"/>
              <a:t> </a:t>
            </a:r>
          </a:p>
          <a:p>
            <a:pPr lvl="0"/>
            <a:r>
              <a:rPr lang="en-US" sz="1200" b="1" dirty="0"/>
              <a:t>ADSP ALSA</a:t>
            </a:r>
            <a:r>
              <a:rPr lang="en-US" sz="1200" dirty="0"/>
              <a:t>:</a:t>
            </a:r>
          </a:p>
          <a:p>
            <a:r>
              <a:rPr lang="en-US" sz="1200" dirty="0"/>
              <a:t>It is an ALSA device driver, implements to register a sound card for ADSP device. It provides callback functions for the native supports from ALSA framework to perform both playback and record. For playback/TDM playback, it receives PCM data from user app and transfers to ADSP Renderer plugin/ADSP TDM Renderer plugin. For record, it receives PCM data from ADSP Capture plugin/ADSP TDM Capture plugin and transfers to user app. The equalization function can be integrated into playback and record by routing between Equalizer and Renderer plugin, and between Equalizer and Capture plugins.</a:t>
            </a:r>
          </a:p>
          <a:p>
            <a:r>
              <a:rPr lang="en-US" sz="1200" dirty="0"/>
              <a:t> </a:t>
            </a:r>
          </a:p>
          <a:p>
            <a:pPr lvl="0"/>
            <a:r>
              <a:rPr lang="en-US" sz="1200" b="1" dirty="0"/>
              <a:t>CPU DAI</a:t>
            </a:r>
            <a:r>
              <a:rPr lang="en-US" sz="1200" dirty="0"/>
              <a:t>:</a:t>
            </a:r>
          </a:p>
          <a:p>
            <a:r>
              <a:rPr lang="en-US" sz="1200" dirty="0"/>
              <a:t>DAI stands for Digital Audio Interface. CPU DAI is the interface for the platform driver to communicate with other drivers.</a:t>
            </a:r>
          </a:p>
          <a:p>
            <a:r>
              <a:rPr lang="en-US" sz="1200" dirty="0"/>
              <a:t> </a:t>
            </a:r>
          </a:p>
          <a:p>
            <a:pPr lvl="0"/>
            <a:r>
              <a:rPr lang="en-US" sz="1200" b="1" dirty="0"/>
              <a:t>Platform driver</a:t>
            </a:r>
            <a:r>
              <a:rPr lang="en-US" sz="1200" dirty="0"/>
              <a:t>:</a:t>
            </a:r>
          </a:p>
          <a:p>
            <a:r>
              <a:rPr lang="en-US" sz="1200" dirty="0"/>
              <a:t>This is used to register ADSP sound card into </a:t>
            </a:r>
            <a:r>
              <a:rPr lang="en-US" sz="1200" dirty="0" err="1"/>
              <a:t>ASoC</a:t>
            </a:r>
            <a:r>
              <a:rPr lang="en-US" sz="1200" dirty="0"/>
              <a:t> framework. It holds ADSP ALSA driver, ADSP Driver Extension and ADSP sound card.</a:t>
            </a:r>
          </a:p>
        </p:txBody>
      </p:sp>
    </p:spTree>
    <p:extLst>
      <p:ext uri="{BB962C8B-B14F-4D97-AF65-F5344CB8AC3E}">
        <p14:creationId xmlns:p14="http://schemas.microsoft.com/office/powerpoint/2010/main" val="17286995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HANDLE 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60</a:t>
            </a:fld>
            <a:endParaRPr lang="de-DE" dirty="0">
              <a:solidFill>
                <a:srgbClr val="06418C"/>
              </a:solidFill>
            </a:endParaRPr>
          </a:p>
        </p:txBody>
      </p:sp>
      <p:sp>
        <p:nvSpPr>
          <p:cNvPr id="33" name="Oval 32"/>
          <p:cNvSpPr/>
          <p:nvPr/>
        </p:nvSpPr>
        <p:spPr>
          <a:xfrm>
            <a:off x="8708077" y="2005058"/>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42" name="Straight Arrow Connector 41"/>
          <p:cNvCxnSpPr>
            <a:stCxn id="33" idx="4"/>
            <a:endCxn id="48" idx="0"/>
          </p:cNvCxnSpPr>
          <p:nvPr/>
        </p:nvCxnSpPr>
        <p:spPr>
          <a:xfrm flipH="1">
            <a:off x="9283058" y="2348880"/>
            <a:ext cx="1"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708077" y="3609181"/>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47" name="Straight Arrow Connector 46"/>
          <p:cNvCxnSpPr>
            <a:stCxn id="48" idx="2"/>
            <a:endCxn id="44" idx="0"/>
          </p:cNvCxnSpPr>
          <p:nvPr/>
        </p:nvCxnSpPr>
        <p:spPr>
          <a:xfrm>
            <a:off x="9283058" y="3284984"/>
            <a:ext cx="1" cy="324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437668" y="2780928"/>
            <a:ext cx="1690780" cy="50405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handle[</a:t>
            </a:r>
            <a:r>
              <a:rPr lang="en-US" sz="900" dirty="0" err="1" smtClean="0"/>
              <a:t>handle_id</a:t>
            </a:r>
            <a:r>
              <a:rPr lang="en-US" sz="900" dirty="0" smtClean="0"/>
              <a:t> - 1]</a:t>
            </a:r>
            <a:endParaRPr lang="en-US" sz="900" dirty="0"/>
          </a:p>
        </p:txBody>
      </p:sp>
      <p:sp>
        <p:nvSpPr>
          <p:cNvPr id="12" name="Content Placeholder 4"/>
          <p:cNvSpPr txBox="1">
            <a:spLocks/>
          </p:cNvSpPr>
          <p:nvPr/>
        </p:nvSpPr>
        <p:spPr>
          <a:xfrm>
            <a:off x="1080000" y="1052736"/>
            <a:ext cx="5951854"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q"/>
            </a:pPr>
            <a:r>
              <a:rPr lang="en-US" dirty="0" err="1"/>
              <a:t>xf_adsp_base_get_handle</a:t>
            </a:r>
            <a:r>
              <a:rPr lang="en-US" dirty="0" smtClean="0"/>
              <a:t>()</a:t>
            </a:r>
          </a:p>
        </p:txBody>
      </p:sp>
      <p:graphicFrame>
        <p:nvGraphicFramePr>
          <p:cNvPr id="13" name="Table 12"/>
          <p:cNvGraphicFramePr>
            <a:graphicFrameLocks noGrp="1"/>
          </p:cNvGraphicFramePr>
          <p:nvPr>
            <p:extLst>
              <p:ext uri="{D42A27DB-BD31-4B8C-83A1-F6EECF244321}">
                <p14:modId xmlns:p14="http://schemas.microsoft.com/office/powerpoint/2010/main" val="370100757"/>
              </p:ext>
            </p:extLst>
          </p:nvPr>
        </p:nvGraphicFramePr>
        <p:xfrm>
          <a:off x="585400" y="1511335"/>
          <a:ext cx="6662728" cy="912916"/>
        </p:xfrm>
        <a:graphic>
          <a:graphicData uri="http://schemas.openxmlformats.org/drawingml/2006/table">
            <a:tbl>
              <a:tblPr firstRow="1" firstCol="1" bandRow="1">
                <a:tableStyleId>{5940675A-B579-460E-94D1-54222C63F5DA}</a:tableStyleId>
              </a:tblPr>
              <a:tblGrid>
                <a:gridCol w="974096"/>
                <a:gridCol w="1440160"/>
                <a:gridCol w="4248472"/>
              </a:tblGrid>
              <a:tr h="228229">
                <a:tc>
                  <a:txBody>
                    <a:bodyPr/>
                    <a:lstStyle/>
                    <a:p>
                      <a:pPr marL="0" marR="0">
                        <a:lnSpc>
                          <a:spcPct val="107000"/>
                        </a:lnSpc>
                        <a:spcBef>
                          <a:spcPts val="0"/>
                        </a:spcBef>
                        <a:spcAft>
                          <a:spcPts val="0"/>
                        </a:spcAft>
                      </a:pPr>
                      <a:r>
                        <a:rPr lang="en-US" sz="1100" dirty="0">
                          <a:effectLst/>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latin typeface="+mn-lt"/>
                          <a:ea typeface="+mn-ea"/>
                          <a:cs typeface="+mn-cs"/>
                        </a:rPr>
                        <a:t>This</a:t>
                      </a:r>
                      <a:r>
                        <a:rPr lang="en-US" sz="1100" baseline="0" dirty="0" smtClean="0">
                          <a:effectLst/>
                          <a:latin typeface="+mn-lt"/>
                          <a:ea typeface="+mn-ea"/>
                          <a:cs typeface="+mn-cs"/>
                        </a:rPr>
                        <a:t> API returns the handle instance from the handle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rPr>
                        <a:t>static inline </a:t>
                      </a:r>
                      <a:r>
                        <a:rPr lang="en-US" sz="1100" dirty="0" err="1" smtClean="0">
                          <a:effectLst/>
                        </a:rPr>
                        <a:t>struct</a:t>
                      </a:r>
                      <a:r>
                        <a:rPr lang="en-US" sz="1100" dirty="0" smtClean="0">
                          <a:effectLst/>
                        </a:rPr>
                        <a:t> </a:t>
                      </a:r>
                      <a:r>
                        <a:rPr lang="en-US" sz="1100" dirty="0" err="1" smtClean="0">
                          <a:effectLst/>
                        </a:rPr>
                        <a:t>xf_handle</a:t>
                      </a:r>
                      <a:r>
                        <a:rPr lang="en-US" sz="1100" dirty="0" smtClean="0">
                          <a:effectLst/>
                        </a:rPr>
                        <a:t> *</a:t>
                      </a:r>
                      <a:r>
                        <a:rPr lang="en-US" sz="1100" dirty="0" err="1" smtClean="0">
                          <a:effectLst/>
                        </a:rPr>
                        <a:t>xf_adsp_base_get_handle</a:t>
                      </a:r>
                      <a:r>
                        <a:rPr lang="en-US" sz="1100" dirty="0" smtClean="0">
                          <a:effectLst/>
                        </a:rPr>
                        <a:t>(int handle_id)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mn-lt"/>
                          <a:ea typeface="+mn-ea"/>
                          <a:cs typeface="+mn-cs"/>
                        </a:rPr>
                        <a:t>int</a:t>
                      </a:r>
                      <a:r>
                        <a:rPr lang="en-US" sz="1100" baseline="0" dirty="0" smtClean="0">
                          <a:effectLst/>
                          <a:latin typeface="+mn-lt"/>
                          <a:ea typeface="+mn-ea"/>
                          <a:cs typeface="+mn-cs"/>
                        </a:rPr>
                        <a:t> handle_id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The ID</a:t>
                      </a:r>
                      <a:r>
                        <a:rPr lang="en-US" sz="1100" baseline="0" dirty="0" smtClean="0">
                          <a:effectLst/>
                        </a:rPr>
                        <a:t> which component has registered into ADSP 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a:txBody>
                    <a:bodyPr/>
                    <a:lstStyle/>
                    <a:p>
                      <a:pPr marL="0" marR="0">
                        <a:lnSpc>
                          <a:spcPct val="107000"/>
                        </a:lnSpc>
                        <a:spcBef>
                          <a:spcPts val="0"/>
                        </a:spcBef>
                        <a:spcAft>
                          <a:spcPts val="0"/>
                        </a:spcAft>
                      </a:pPr>
                      <a:r>
                        <a:rPr lang="en-US" sz="1100" dirty="0">
                          <a:effectLst/>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Pointer</a:t>
                      </a:r>
                    </a:p>
                  </a:txBody>
                  <a:tcPr marL="68580" marR="68580" marT="0" marB="0"/>
                </a:tc>
                <a:tc>
                  <a:txBody>
                    <a:bodyPr/>
                    <a:lstStyle/>
                    <a:p>
                      <a:pPr marL="0" marR="0">
                        <a:lnSpc>
                          <a:spcPct val="107000"/>
                        </a:lnSpc>
                        <a:spcBef>
                          <a:spcPts val="0"/>
                        </a:spcBef>
                        <a:spcAft>
                          <a:spcPts val="0"/>
                        </a:spcAft>
                      </a:pPr>
                      <a:r>
                        <a:rPr kumimoji="1" lang="en-US" sz="1100" kern="1200" dirty="0" smtClean="0">
                          <a:solidFill>
                            <a:schemeClr val="tx1"/>
                          </a:solidFill>
                          <a:effectLst/>
                          <a:latin typeface="+mn-lt"/>
                          <a:ea typeface="+mn-ea"/>
                          <a:cs typeface="+mn-cs"/>
                        </a:rPr>
                        <a:t>The</a:t>
                      </a:r>
                      <a:r>
                        <a:rPr kumimoji="1" lang="en-US" sz="1100" kern="1200" baseline="0" dirty="0" smtClean="0">
                          <a:solidFill>
                            <a:schemeClr val="tx1"/>
                          </a:solidFill>
                          <a:effectLst/>
                          <a:latin typeface="+mn-lt"/>
                          <a:ea typeface="+mn-ea"/>
                          <a:cs typeface="+mn-cs"/>
                        </a:rPr>
                        <a:t> handle instance corresponding to handle ID</a:t>
                      </a:r>
                      <a:endParaRPr kumimoji="1" lang="en-US" sz="11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11971006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HANDLE 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61</a:t>
            </a:fld>
            <a:endParaRPr lang="de-DE" dirty="0">
              <a:solidFill>
                <a:srgbClr val="06418C"/>
              </a:solidFill>
            </a:endParaRPr>
          </a:p>
        </p:txBody>
      </p:sp>
      <p:sp>
        <p:nvSpPr>
          <p:cNvPr id="33" name="Oval 32"/>
          <p:cNvSpPr/>
          <p:nvPr/>
        </p:nvSpPr>
        <p:spPr>
          <a:xfrm>
            <a:off x="8328248" y="2018469"/>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42" name="Straight Arrow Connector 41"/>
          <p:cNvCxnSpPr>
            <a:stCxn id="33" idx="4"/>
            <a:endCxn id="12" idx="0"/>
          </p:cNvCxnSpPr>
          <p:nvPr/>
        </p:nvCxnSpPr>
        <p:spPr>
          <a:xfrm flipH="1">
            <a:off x="8903229" y="2362291"/>
            <a:ext cx="1" cy="256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328248" y="4149080"/>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47" name="Straight Arrow Connector 46"/>
          <p:cNvCxnSpPr>
            <a:stCxn id="48" idx="2"/>
            <a:endCxn id="44" idx="0"/>
          </p:cNvCxnSpPr>
          <p:nvPr/>
        </p:nvCxnSpPr>
        <p:spPr>
          <a:xfrm>
            <a:off x="8903229" y="3861048"/>
            <a:ext cx="1"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751942" y="3356992"/>
            <a:ext cx="2302574" cy="50405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Free handle[</a:t>
            </a:r>
            <a:r>
              <a:rPr lang="en-US" sz="900" dirty="0" err="1" smtClean="0"/>
              <a:t>handle_id</a:t>
            </a:r>
            <a:r>
              <a:rPr lang="en-US" sz="900" dirty="0" smtClean="0"/>
              <a:t> - 1]</a:t>
            </a:r>
          </a:p>
          <a:p>
            <a:pPr algn="ctr"/>
            <a:r>
              <a:rPr lang="en-US" sz="900" dirty="0" smtClean="0"/>
              <a:t>Set handle[</a:t>
            </a:r>
            <a:r>
              <a:rPr lang="en-US" sz="900" dirty="0" err="1" smtClean="0"/>
              <a:t>handle_id</a:t>
            </a:r>
            <a:r>
              <a:rPr lang="en-US" sz="900" dirty="0" smtClean="0"/>
              <a:t> - 1] to NULL</a:t>
            </a:r>
            <a:endParaRPr lang="en-US" sz="900" dirty="0"/>
          </a:p>
        </p:txBody>
      </p:sp>
      <p:sp>
        <p:nvSpPr>
          <p:cNvPr id="12" name="Flowchart: Decision 11"/>
          <p:cNvSpPr/>
          <p:nvPr/>
        </p:nvSpPr>
        <p:spPr>
          <a:xfrm>
            <a:off x="7751942" y="2619140"/>
            <a:ext cx="2302574" cy="433303"/>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Valid handle_id?</a:t>
            </a:r>
            <a:endParaRPr lang="en-US" sz="900" dirty="0"/>
          </a:p>
        </p:txBody>
      </p:sp>
      <p:cxnSp>
        <p:nvCxnSpPr>
          <p:cNvPr id="10" name="Straight Arrow Connector 9"/>
          <p:cNvCxnSpPr>
            <a:stCxn id="12" idx="2"/>
            <a:endCxn id="48" idx="0"/>
          </p:cNvCxnSpPr>
          <p:nvPr/>
        </p:nvCxnSpPr>
        <p:spPr>
          <a:xfrm>
            <a:off x="8903229" y="3052443"/>
            <a:ext cx="0" cy="30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960027" y="2606400"/>
            <a:ext cx="254151" cy="230832"/>
          </a:xfrm>
          <a:prstGeom prst="rect">
            <a:avLst/>
          </a:prstGeom>
          <a:noFill/>
        </p:spPr>
        <p:txBody>
          <a:bodyPr wrap="square" rtlCol="0">
            <a:spAutoFit/>
          </a:bodyPr>
          <a:lstStyle/>
          <a:p>
            <a:r>
              <a:rPr lang="en-US" sz="900" dirty="0"/>
              <a:t>F</a:t>
            </a:r>
          </a:p>
        </p:txBody>
      </p:sp>
      <p:sp>
        <p:nvSpPr>
          <p:cNvPr id="22" name="Oval 21"/>
          <p:cNvSpPr/>
          <p:nvPr/>
        </p:nvSpPr>
        <p:spPr>
          <a:xfrm>
            <a:off x="10324683" y="2667496"/>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endParaRPr lang="en-US" sz="900" dirty="0" smtClean="0"/>
          </a:p>
        </p:txBody>
      </p:sp>
      <p:cxnSp>
        <p:nvCxnSpPr>
          <p:cNvPr id="23" name="Straight Arrow Connector 22"/>
          <p:cNvCxnSpPr>
            <a:stCxn id="12" idx="3"/>
            <a:endCxn id="22" idx="2"/>
          </p:cNvCxnSpPr>
          <p:nvPr/>
        </p:nvCxnSpPr>
        <p:spPr>
          <a:xfrm flipV="1">
            <a:off x="10054516" y="2835791"/>
            <a:ext cx="2701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911238" y="3037472"/>
            <a:ext cx="254151" cy="230832"/>
          </a:xfrm>
          <a:prstGeom prst="rect">
            <a:avLst/>
          </a:prstGeom>
          <a:noFill/>
        </p:spPr>
        <p:txBody>
          <a:bodyPr wrap="square" rtlCol="0">
            <a:spAutoFit/>
          </a:bodyPr>
          <a:lstStyle/>
          <a:p>
            <a:r>
              <a:rPr lang="en-US" sz="900" dirty="0" smtClean="0"/>
              <a:t>T</a:t>
            </a:r>
            <a:endParaRPr lang="en-US" sz="900" dirty="0"/>
          </a:p>
        </p:txBody>
      </p:sp>
      <p:sp>
        <p:nvSpPr>
          <p:cNvPr id="18" name="Content Placeholder 4"/>
          <p:cNvSpPr txBox="1">
            <a:spLocks/>
          </p:cNvSpPr>
          <p:nvPr/>
        </p:nvSpPr>
        <p:spPr>
          <a:xfrm>
            <a:off x="1080000" y="1052736"/>
            <a:ext cx="5951854"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q"/>
            </a:pPr>
            <a:r>
              <a:rPr lang="en-US" dirty="0" err="1"/>
              <a:t>xf_adsp_base_free_handle</a:t>
            </a:r>
            <a:r>
              <a:rPr lang="en-US" dirty="0" smtClean="0"/>
              <a:t>()</a:t>
            </a:r>
          </a:p>
        </p:txBody>
      </p:sp>
      <p:graphicFrame>
        <p:nvGraphicFramePr>
          <p:cNvPr id="19" name="Table 18"/>
          <p:cNvGraphicFramePr>
            <a:graphicFrameLocks noGrp="1"/>
          </p:cNvGraphicFramePr>
          <p:nvPr>
            <p:extLst>
              <p:ext uri="{D42A27DB-BD31-4B8C-83A1-F6EECF244321}">
                <p14:modId xmlns:p14="http://schemas.microsoft.com/office/powerpoint/2010/main" val="2443063512"/>
              </p:ext>
            </p:extLst>
          </p:nvPr>
        </p:nvGraphicFramePr>
        <p:xfrm>
          <a:off x="585400" y="1511335"/>
          <a:ext cx="5640665" cy="1141145"/>
        </p:xfrm>
        <a:graphic>
          <a:graphicData uri="http://schemas.openxmlformats.org/drawingml/2006/table">
            <a:tbl>
              <a:tblPr firstRow="1" firstCol="1" bandRow="1">
                <a:tableStyleId>{5940675A-B579-460E-94D1-54222C63F5DA}</a:tableStyleId>
              </a:tblPr>
              <a:tblGrid>
                <a:gridCol w="816129"/>
                <a:gridCol w="1094071"/>
                <a:gridCol w="3730465"/>
              </a:tblGrid>
              <a:tr h="228229">
                <a:tc>
                  <a:txBody>
                    <a:bodyPr/>
                    <a:lstStyle/>
                    <a:p>
                      <a:pPr marL="0" marR="0">
                        <a:lnSpc>
                          <a:spcPct val="107000"/>
                        </a:lnSpc>
                        <a:spcBef>
                          <a:spcPts val="0"/>
                        </a:spcBef>
                        <a:spcAft>
                          <a:spcPts val="0"/>
                        </a:spcAft>
                      </a:pPr>
                      <a:r>
                        <a:rPr lang="en-US" sz="1100" dirty="0">
                          <a:effectLst/>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latin typeface="+mn-lt"/>
                          <a:ea typeface="+mn-ea"/>
                          <a:cs typeface="+mn-cs"/>
                        </a:rPr>
                        <a:t>This</a:t>
                      </a:r>
                      <a:r>
                        <a:rPr lang="en-US" sz="1100" baseline="0" dirty="0" smtClean="0">
                          <a:effectLst/>
                          <a:latin typeface="+mn-lt"/>
                          <a:ea typeface="+mn-ea"/>
                          <a:cs typeface="+mn-cs"/>
                        </a:rPr>
                        <a:t> API releases the registered handle instance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rPr>
                        <a:t>static int xf_adsp_base_free_handle(int handle_id)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mn-lt"/>
                          <a:ea typeface="+mn-ea"/>
                          <a:cs typeface="+mn-cs"/>
                        </a:rPr>
                        <a:t>int</a:t>
                      </a:r>
                      <a:r>
                        <a:rPr lang="en-US" sz="1100" baseline="0" dirty="0" smtClean="0">
                          <a:effectLst/>
                          <a:latin typeface="+mn-lt"/>
                          <a:ea typeface="+mn-ea"/>
                          <a:cs typeface="+mn-cs"/>
                        </a:rPr>
                        <a:t> handle_id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The ID</a:t>
                      </a:r>
                      <a:r>
                        <a:rPr lang="en-US" sz="1100" baseline="0" dirty="0" smtClean="0">
                          <a:effectLst/>
                        </a:rPr>
                        <a:t> which component has registered into ADSP 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dirty="0">
                          <a:effectLst/>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-EINVAL</a:t>
                      </a:r>
                    </a:p>
                  </a:txBody>
                  <a:tcPr marL="68580" marR="68580" marT="0" marB="0"/>
                </a:tc>
                <a:tc>
                  <a:txBody>
                    <a:bodyPr/>
                    <a:lstStyle/>
                    <a:p>
                      <a:pPr marL="0" marR="0">
                        <a:lnSpc>
                          <a:spcPct val="107000"/>
                        </a:lnSpc>
                        <a:spcBef>
                          <a:spcPts val="0"/>
                        </a:spcBef>
                        <a:spcAft>
                          <a:spcPts val="0"/>
                        </a:spcAft>
                      </a:pPr>
                      <a:r>
                        <a:rPr kumimoji="1" lang="en-US" sz="1100" kern="1200" dirty="0" smtClean="0">
                          <a:solidFill>
                            <a:schemeClr val="tx1"/>
                          </a:solidFill>
                          <a:effectLst/>
                          <a:latin typeface="+mn-lt"/>
                          <a:ea typeface="+mn-ea"/>
                          <a:cs typeface="+mn-cs"/>
                        </a:rPr>
                        <a:t>Invalid handle ID</a:t>
                      </a:r>
                      <a:endParaRPr kumimoji="1" lang="en-US" sz="1100" kern="1200" dirty="0">
                        <a:solidFill>
                          <a:schemeClr val="tx1"/>
                        </a:solidFill>
                        <a:effectLst/>
                        <a:latin typeface="+mn-lt"/>
                        <a:ea typeface="+mn-ea"/>
                        <a:cs typeface="+mn-cs"/>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0</a:t>
                      </a:r>
                    </a:p>
                  </a:txBody>
                  <a:tcPr marL="68580" marR="68580" marT="0" marB="0"/>
                </a:tc>
                <a:tc>
                  <a:txBody>
                    <a:bodyPr/>
                    <a:lstStyle/>
                    <a:p>
                      <a:pPr marL="0" marR="0">
                        <a:lnSpc>
                          <a:spcPct val="107000"/>
                        </a:lnSpc>
                        <a:spcBef>
                          <a:spcPts val="0"/>
                        </a:spcBef>
                        <a:spcAft>
                          <a:spcPts val="0"/>
                        </a:spcAft>
                      </a:pPr>
                      <a:r>
                        <a:rPr kumimoji="1" lang="en-US" sz="1100" kern="1200" dirty="0" smtClean="0">
                          <a:solidFill>
                            <a:schemeClr val="tx1"/>
                          </a:solidFill>
                          <a:effectLst/>
                          <a:latin typeface="+mn-lt"/>
                          <a:ea typeface="+mn-ea"/>
                          <a:cs typeface="+mn-cs"/>
                        </a:rPr>
                        <a:t>Release handle instance</a:t>
                      </a:r>
                      <a:r>
                        <a:rPr kumimoji="1" lang="en-US" sz="1100" kern="1200" baseline="0" dirty="0" smtClean="0">
                          <a:solidFill>
                            <a:schemeClr val="tx1"/>
                          </a:solidFill>
                          <a:effectLst/>
                          <a:latin typeface="+mn-lt"/>
                          <a:ea typeface="+mn-ea"/>
                          <a:cs typeface="+mn-cs"/>
                        </a:rPr>
                        <a:t> successful</a:t>
                      </a:r>
                      <a:endParaRPr kumimoji="1" lang="en-US" sz="11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3864226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p:sp>
      <p:sp>
        <p:nvSpPr>
          <p:cNvPr id="3" name="Slide Number Placehold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62</a:t>
            </a:fld>
            <a:endParaRPr lang="de-DE" dirty="0">
              <a:solidFill>
                <a:srgbClr val="06418C"/>
              </a:solidFill>
            </a:endParaRPr>
          </a:p>
        </p:txBody>
      </p:sp>
      <p:sp>
        <p:nvSpPr>
          <p:cNvPr id="6" name="Text Placeholder 5"/>
          <p:cNvSpPr>
            <a:spLocks noGrp="1"/>
          </p:cNvSpPr>
          <p:nvPr>
            <p:ph type="body" sz="quarter" idx="11"/>
          </p:nvPr>
        </p:nvSpPr>
        <p:spPr>
          <a:xfrm>
            <a:off x="468000" y="808025"/>
            <a:ext cx="7920000" cy="964065"/>
          </a:xfrm>
        </p:spPr>
        <p:txBody>
          <a:bodyPr anchor="ctr"/>
          <a:lstStyle/>
          <a:p>
            <a:r>
              <a:rPr lang="en-US" dirty="0" smtClean="0"/>
              <a:t>APPENDIX</a:t>
            </a:r>
          </a:p>
        </p:txBody>
      </p:sp>
      <p:sp>
        <p:nvSpPr>
          <p:cNvPr id="2" name="TextBox 1"/>
          <p:cNvSpPr txBox="1"/>
          <p:nvPr/>
        </p:nvSpPr>
        <p:spPr>
          <a:xfrm>
            <a:off x="468000" y="1916832"/>
            <a:ext cx="11253600" cy="2862322"/>
          </a:xfrm>
          <a:prstGeom prst="rect">
            <a:avLst/>
          </a:prstGeom>
          <a:noFill/>
        </p:spPr>
        <p:txBody>
          <a:bodyPr wrap="square" rtlCol="0">
            <a:spAutoFit/>
          </a:bodyPr>
          <a:lstStyle/>
          <a:p>
            <a:pPr marL="400050" indent="-400050">
              <a:buFont typeface="+mj-lt"/>
              <a:buAutoNum type="romanUcPeriod"/>
            </a:pPr>
            <a:r>
              <a:rPr lang="en-US" dirty="0" smtClean="0">
                <a:solidFill>
                  <a:schemeClr val="bg1">
                    <a:lumMod val="85000"/>
                  </a:schemeClr>
                </a:solidFill>
              </a:rPr>
              <a:t>Overview</a:t>
            </a:r>
          </a:p>
          <a:p>
            <a:pPr marL="400050" indent="-400050">
              <a:buFont typeface="+mj-lt"/>
              <a:buAutoNum type="romanUcPeriod"/>
            </a:pPr>
            <a:r>
              <a:rPr lang="en-US" dirty="0" smtClean="0"/>
              <a:t>ADSP Base</a:t>
            </a:r>
          </a:p>
          <a:p>
            <a:pPr marL="857250" lvl="1" indent="-400050">
              <a:buFont typeface="Wingdings" panose="05000000000000000000" pitchFamily="2" charset="2"/>
              <a:buChar char="Ø"/>
            </a:pPr>
            <a:r>
              <a:rPr lang="en-US" dirty="0" smtClean="0">
                <a:solidFill>
                  <a:schemeClr val="bg1">
                    <a:lumMod val="85000"/>
                  </a:schemeClr>
                </a:solidFill>
              </a:rPr>
              <a:t>Introduction</a:t>
            </a:r>
          </a:p>
          <a:p>
            <a:pPr marL="857250" lvl="1" indent="-400050">
              <a:buFont typeface="Wingdings" panose="05000000000000000000" pitchFamily="2" charset="2"/>
              <a:buChar char="Ø"/>
            </a:pPr>
            <a:r>
              <a:rPr lang="en-US" dirty="0" smtClean="0">
                <a:solidFill>
                  <a:schemeClr val="bg1">
                    <a:lumMod val="85000"/>
                  </a:schemeClr>
                </a:solidFill>
              </a:rPr>
              <a:t>Base Control</a:t>
            </a:r>
          </a:p>
          <a:p>
            <a:pPr marL="857250" lvl="1" indent="-400050">
              <a:buFont typeface="Wingdings" panose="05000000000000000000" pitchFamily="2" charset="2"/>
              <a:buChar char="Ø"/>
            </a:pPr>
            <a:r>
              <a:rPr lang="en-US" dirty="0" smtClean="0">
                <a:solidFill>
                  <a:schemeClr val="bg1">
                    <a:lumMod val="85000"/>
                  </a:schemeClr>
                </a:solidFill>
              </a:rPr>
              <a:t>Internal Controls</a:t>
            </a:r>
            <a:endParaRPr lang="en-US" dirty="0">
              <a:solidFill>
                <a:schemeClr val="bg1">
                  <a:lumMod val="85000"/>
                </a:schemeClr>
              </a:solidFill>
            </a:endParaRPr>
          </a:p>
          <a:p>
            <a:pPr marL="1314450" lvl="2" indent="-400050">
              <a:buFont typeface="Wingdings" panose="05000000000000000000" pitchFamily="2" charset="2"/>
              <a:buChar char="v"/>
            </a:pPr>
            <a:r>
              <a:rPr lang="en-US" dirty="0" smtClean="0">
                <a:solidFill>
                  <a:schemeClr val="bg1">
                    <a:lumMod val="85000"/>
                  </a:schemeClr>
                </a:solidFill>
              </a:rPr>
              <a:t>Handle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t>Message </a:t>
            </a:r>
            <a:r>
              <a:rPr lang="en-US" dirty="0"/>
              <a:t>Control</a:t>
            </a:r>
          </a:p>
          <a:p>
            <a:pPr marL="1314450" lvl="2" indent="-400050">
              <a:buFont typeface="Wingdings" panose="05000000000000000000" pitchFamily="2" charset="2"/>
              <a:buChar char="v"/>
            </a:pPr>
            <a:r>
              <a:rPr lang="en-US" dirty="0" smtClean="0">
                <a:solidFill>
                  <a:schemeClr val="bg1">
                    <a:lumMod val="85000"/>
                  </a:schemeClr>
                </a:solidFill>
              </a:rPr>
              <a:t>Response Thread</a:t>
            </a:r>
          </a:p>
          <a:p>
            <a:pPr marL="1314450" lvl="2" indent="-400050">
              <a:buFont typeface="Wingdings" panose="05000000000000000000" pitchFamily="2" charset="2"/>
              <a:buChar char="v"/>
            </a:pPr>
            <a:r>
              <a:rPr lang="en-US" dirty="0" smtClean="0">
                <a:solidFill>
                  <a:schemeClr val="bg1">
                    <a:lumMod val="85000"/>
                  </a:schemeClr>
                </a:solidFill>
              </a:rPr>
              <a:t>Other APIs</a:t>
            </a:r>
          </a:p>
          <a:p>
            <a:pPr marL="400050" indent="-400050">
              <a:buFont typeface="+mj-lt"/>
              <a:buAutoNum type="romanUcPeriod"/>
            </a:pPr>
            <a:r>
              <a:rPr lang="en-US" dirty="0" smtClean="0">
                <a:solidFill>
                  <a:schemeClr val="bg1">
                    <a:lumMod val="85000"/>
                  </a:schemeClr>
                </a:solidFill>
              </a:rPr>
              <a:t>Proxy Driver Interface - Extension Interface</a:t>
            </a:r>
          </a:p>
        </p:txBody>
      </p:sp>
    </p:spTree>
    <p:extLst>
      <p:ext uri="{BB962C8B-B14F-4D97-AF65-F5344CB8AC3E}">
        <p14:creationId xmlns:p14="http://schemas.microsoft.com/office/powerpoint/2010/main" val="14768116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Message Control</a:t>
            </a:r>
            <a:endParaRPr lang="en-US" dirty="0"/>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63</a:t>
            </a:fld>
            <a:endParaRPr lang="de-DE" dirty="0">
              <a:solidFill>
                <a:srgbClr val="06418C"/>
              </a:solidFill>
            </a:endParaRPr>
          </a:p>
        </p:txBody>
      </p:sp>
      <p:sp>
        <p:nvSpPr>
          <p:cNvPr id="21" name="Oval 20"/>
          <p:cNvSpPr/>
          <p:nvPr/>
        </p:nvSpPr>
        <p:spPr>
          <a:xfrm>
            <a:off x="8974534" y="1898738"/>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29" idx="0"/>
          </p:cNvCxnSpPr>
          <p:nvPr/>
        </p:nvCxnSpPr>
        <p:spPr>
          <a:xfrm>
            <a:off x="9549516" y="2242560"/>
            <a:ext cx="2027" cy="322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974534" y="3321909"/>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29" name="Rectangle 28"/>
          <p:cNvSpPr/>
          <p:nvPr/>
        </p:nvSpPr>
        <p:spPr>
          <a:xfrm>
            <a:off x="8400256" y="2564904"/>
            <a:ext cx="2302574" cy="39696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a:t>
            </a:r>
            <a:r>
              <a:rPr lang="en-US" sz="900" dirty="0"/>
              <a:t>the function </a:t>
            </a:r>
            <a:r>
              <a:rPr lang="en-US" sz="900" dirty="0" smtClean="0"/>
              <a:t>xf_adsp_base_send()</a:t>
            </a:r>
            <a:endParaRPr lang="en-US" sz="900" dirty="0"/>
          </a:p>
        </p:txBody>
      </p:sp>
      <p:cxnSp>
        <p:nvCxnSpPr>
          <p:cNvPr id="11" name="Straight Arrow Connector 10"/>
          <p:cNvCxnSpPr>
            <a:stCxn id="29" idx="2"/>
            <a:endCxn id="37" idx="0"/>
          </p:cNvCxnSpPr>
          <p:nvPr/>
        </p:nvCxnSpPr>
        <p:spPr>
          <a:xfrm flipH="1">
            <a:off x="9549516" y="2961868"/>
            <a:ext cx="2027" cy="360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4"/>
          <p:cNvSpPr txBox="1">
            <a:spLocks/>
          </p:cNvSpPr>
          <p:nvPr/>
        </p:nvSpPr>
        <p:spPr>
          <a:xfrm>
            <a:off x="1080000" y="1052736"/>
            <a:ext cx="5951854"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q"/>
            </a:pPr>
            <a:r>
              <a:rPr lang="en-US" dirty="0" err="1"/>
              <a:t>xf_send</a:t>
            </a:r>
            <a:r>
              <a:rPr lang="en-US" dirty="0" smtClean="0"/>
              <a:t>()</a:t>
            </a:r>
          </a:p>
        </p:txBody>
      </p:sp>
      <p:graphicFrame>
        <p:nvGraphicFramePr>
          <p:cNvPr id="13" name="Table 12"/>
          <p:cNvGraphicFramePr>
            <a:graphicFrameLocks noGrp="1"/>
          </p:cNvGraphicFramePr>
          <p:nvPr>
            <p:extLst>
              <p:ext uri="{D42A27DB-BD31-4B8C-83A1-F6EECF244321}">
                <p14:modId xmlns:p14="http://schemas.microsoft.com/office/powerpoint/2010/main" val="1020190148"/>
              </p:ext>
            </p:extLst>
          </p:nvPr>
        </p:nvGraphicFramePr>
        <p:xfrm>
          <a:off x="585400" y="1511335"/>
          <a:ext cx="6662728" cy="1402237"/>
        </p:xfrm>
        <a:graphic>
          <a:graphicData uri="http://schemas.openxmlformats.org/drawingml/2006/table">
            <a:tbl>
              <a:tblPr firstRow="1" firstCol="1" bandRow="1">
                <a:tableStyleId>{5940675A-B579-460E-94D1-54222C63F5DA}</a:tableStyleId>
              </a:tblPr>
              <a:tblGrid>
                <a:gridCol w="816129"/>
                <a:gridCol w="1598127"/>
                <a:gridCol w="4248472"/>
              </a:tblGrid>
              <a:tr h="228229">
                <a:tc>
                  <a:txBody>
                    <a:bodyPr/>
                    <a:lstStyle/>
                    <a:p>
                      <a:pPr marL="0" marR="0">
                        <a:lnSpc>
                          <a:spcPct val="107000"/>
                        </a:lnSpc>
                        <a:spcBef>
                          <a:spcPts val="0"/>
                        </a:spcBef>
                        <a:spcAft>
                          <a:spcPts val="0"/>
                        </a:spcAft>
                      </a:pPr>
                      <a:r>
                        <a:rPr lang="en-US" sz="1100" dirty="0">
                          <a:effectLst/>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latin typeface="+mn-lt"/>
                          <a:ea typeface="+mn-ea"/>
                          <a:cs typeface="+mn-cs"/>
                        </a:rPr>
                        <a:t>This</a:t>
                      </a:r>
                      <a:r>
                        <a:rPr lang="en-US" sz="1100" baseline="0" dirty="0" smtClean="0">
                          <a:effectLst/>
                          <a:latin typeface="+mn-lt"/>
                          <a:ea typeface="+mn-ea"/>
                          <a:cs typeface="+mn-cs"/>
                        </a:rPr>
                        <a:t> API sends a command message to proxy driver, which will be transferred to ADSP through proxy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de-DE" sz="1100" dirty="0" smtClean="0">
                          <a:effectLst/>
                        </a:rPr>
                        <a:t>static inline int xf_send(struct xf_message *msg)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dirty="0">
                          <a:effectLst/>
                        </a:rPr>
                        <a:t>Parameter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de-DE" sz="1100" dirty="0" smtClean="0">
                          <a:effectLst/>
                        </a:rPr>
                        <a:t>struct xf_message *msg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Message buffer which want</a:t>
                      </a:r>
                      <a:r>
                        <a:rPr lang="en-US" sz="1100" baseline="0" dirty="0" smtClean="0">
                          <a:effectLst/>
                        </a:rPr>
                        <a:t> to be sent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dirty="0">
                          <a:effectLst/>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Client data is invalid, or it has not registered to proxy driver yet.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6631134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Message 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64</a:t>
            </a:fld>
            <a:endParaRPr lang="de-DE" dirty="0">
              <a:solidFill>
                <a:srgbClr val="06418C"/>
              </a:solidFill>
            </a:endParaRPr>
          </a:p>
        </p:txBody>
      </p:sp>
      <p:sp>
        <p:nvSpPr>
          <p:cNvPr id="21" name="Oval 20"/>
          <p:cNvSpPr/>
          <p:nvPr/>
        </p:nvSpPr>
        <p:spPr>
          <a:xfrm>
            <a:off x="8974534" y="1898738"/>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29" idx="0"/>
          </p:cNvCxnSpPr>
          <p:nvPr/>
        </p:nvCxnSpPr>
        <p:spPr>
          <a:xfrm>
            <a:off x="9549516" y="2242560"/>
            <a:ext cx="2027" cy="322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8974534" y="3321909"/>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29" name="Rectangle 28"/>
          <p:cNvSpPr/>
          <p:nvPr/>
        </p:nvSpPr>
        <p:spPr>
          <a:xfrm>
            <a:off x="8400256" y="2564904"/>
            <a:ext cx="2302574" cy="39696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a:t>
            </a:r>
            <a:r>
              <a:rPr lang="en-US" sz="900" dirty="0"/>
              <a:t>the function </a:t>
            </a:r>
            <a:r>
              <a:rPr lang="en-US" sz="900" dirty="0" smtClean="0"/>
              <a:t>xf_adsp_base_recv()</a:t>
            </a:r>
            <a:endParaRPr lang="en-US" sz="900" dirty="0"/>
          </a:p>
        </p:txBody>
      </p:sp>
      <p:cxnSp>
        <p:nvCxnSpPr>
          <p:cNvPr id="11" name="Straight Arrow Connector 10"/>
          <p:cNvCxnSpPr>
            <a:stCxn id="29" idx="2"/>
            <a:endCxn id="37" idx="0"/>
          </p:cNvCxnSpPr>
          <p:nvPr/>
        </p:nvCxnSpPr>
        <p:spPr>
          <a:xfrm flipH="1">
            <a:off x="9549516" y="2961868"/>
            <a:ext cx="2027" cy="360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4"/>
          <p:cNvSpPr txBox="1">
            <a:spLocks/>
          </p:cNvSpPr>
          <p:nvPr/>
        </p:nvSpPr>
        <p:spPr>
          <a:xfrm>
            <a:off x="1080000" y="1052736"/>
            <a:ext cx="5951854"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q"/>
            </a:pPr>
            <a:r>
              <a:rPr lang="en-US" dirty="0" err="1"/>
              <a:t>xf_receive</a:t>
            </a:r>
            <a:r>
              <a:rPr lang="en-US" dirty="0" smtClean="0"/>
              <a:t>()</a:t>
            </a:r>
          </a:p>
        </p:txBody>
      </p:sp>
      <p:graphicFrame>
        <p:nvGraphicFramePr>
          <p:cNvPr id="13" name="Table 12"/>
          <p:cNvGraphicFramePr>
            <a:graphicFrameLocks noGrp="1"/>
          </p:cNvGraphicFramePr>
          <p:nvPr>
            <p:extLst>
              <p:ext uri="{D42A27DB-BD31-4B8C-83A1-F6EECF244321}">
                <p14:modId xmlns:p14="http://schemas.microsoft.com/office/powerpoint/2010/main" val="760712995"/>
              </p:ext>
            </p:extLst>
          </p:nvPr>
        </p:nvGraphicFramePr>
        <p:xfrm>
          <a:off x="585400" y="1511335"/>
          <a:ext cx="6806744" cy="1532783"/>
        </p:xfrm>
        <a:graphic>
          <a:graphicData uri="http://schemas.openxmlformats.org/drawingml/2006/table">
            <a:tbl>
              <a:tblPr firstRow="1" firstCol="1" bandRow="1">
                <a:tableStyleId>{5940675A-B579-460E-94D1-54222C63F5DA}</a:tableStyleId>
              </a:tblPr>
              <a:tblGrid>
                <a:gridCol w="816129"/>
                <a:gridCol w="1598127"/>
                <a:gridCol w="4392488"/>
              </a:tblGrid>
              <a:tr h="228229">
                <a:tc>
                  <a:txBody>
                    <a:bodyPr/>
                    <a:lstStyle/>
                    <a:p>
                      <a:pPr marL="0" marR="0">
                        <a:lnSpc>
                          <a:spcPct val="107000"/>
                        </a:lnSpc>
                        <a:spcBef>
                          <a:spcPts val="0"/>
                        </a:spcBef>
                        <a:spcAft>
                          <a:spcPts val="0"/>
                        </a:spcAft>
                      </a:pPr>
                      <a:r>
                        <a:rPr lang="en-US" sz="1100" dirty="0">
                          <a:effectLst/>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latin typeface="+mn-lt"/>
                          <a:ea typeface="+mn-ea"/>
                          <a:cs typeface="+mn-cs"/>
                        </a:rPr>
                        <a:t>This</a:t>
                      </a:r>
                      <a:r>
                        <a:rPr lang="en-US" sz="1100" baseline="0" dirty="0" smtClean="0">
                          <a:effectLst/>
                          <a:latin typeface="+mn-lt"/>
                          <a:ea typeface="+mn-ea"/>
                          <a:cs typeface="+mn-cs"/>
                        </a:rPr>
                        <a:t> API gets the response message from client message queue, which has been gotten by proxy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rPr>
                        <a:t>static inline </a:t>
                      </a:r>
                      <a:r>
                        <a:rPr lang="en-US" sz="1100" dirty="0" err="1" smtClean="0">
                          <a:effectLst/>
                        </a:rPr>
                        <a:t>int</a:t>
                      </a:r>
                      <a:r>
                        <a:rPr lang="en-US" sz="1100" dirty="0" smtClean="0">
                          <a:effectLst/>
                        </a:rPr>
                        <a:t> </a:t>
                      </a:r>
                      <a:r>
                        <a:rPr lang="en-US" sz="1100" dirty="0" err="1" smtClean="0">
                          <a:effectLst/>
                        </a:rPr>
                        <a:t>xf_receive</a:t>
                      </a:r>
                      <a:r>
                        <a:rPr lang="en-US" sz="1100" dirty="0" smtClean="0">
                          <a:effectLst/>
                        </a:rPr>
                        <a:t>(</a:t>
                      </a:r>
                      <a:r>
                        <a:rPr lang="en-US" sz="1100" dirty="0" err="1" smtClean="0">
                          <a:effectLst/>
                        </a:rPr>
                        <a:t>struct</a:t>
                      </a:r>
                      <a:r>
                        <a:rPr lang="en-US" sz="1100" dirty="0" smtClean="0">
                          <a:effectLst/>
                        </a:rPr>
                        <a:t> </a:t>
                      </a:r>
                      <a:r>
                        <a:rPr lang="en-US" sz="1100" dirty="0" err="1" smtClean="0">
                          <a:effectLst/>
                        </a:rPr>
                        <a:t>xf_message</a:t>
                      </a:r>
                      <a:r>
                        <a:rPr lang="en-US" sz="1100" dirty="0" smtClean="0">
                          <a:effectLst/>
                        </a:rPr>
                        <a:t> *</a:t>
                      </a:r>
                      <a:r>
                        <a:rPr lang="en-US" sz="1100" dirty="0" err="1" smtClean="0">
                          <a:effectLst/>
                        </a:rPr>
                        <a:t>msg</a:t>
                      </a:r>
                      <a:r>
                        <a:rPr lang="en-US" sz="1100" dirty="0" smtClean="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dirty="0">
                          <a:effectLst/>
                        </a:rPr>
                        <a:t>Parameter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de-DE" sz="1100" dirty="0" smtClean="0">
                          <a:effectLst/>
                        </a:rPr>
                        <a:t>struct xf_message *msg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Message buffer which stored the response</a:t>
                      </a:r>
                      <a:r>
                        <a:rPr lang="en-US" sz="1100" baseline="0" dirty="0" smtClean="0">
                          <a:effectLst/>
                        </a:rPr>
                        <a:t> message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dirty="0">
                          <a:effectLst/>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Client data is invalid, or it has not registered to proxy driver yet, or the response message is invalid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528531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Message Control</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65</a:t>
            </a:fld>
            <a:endParaRPr lang="de-DE" dirty="0">
              <a:solidFill>
                <a:srgbClr val="06418C"/>
              </a:solidFill>
            </a:endParaRPr>
          </a:p>
        </p:txBody>
      </p:sp>
      <p:sp>
        <p:nvSpPr>
          <p:cNvPr id="12" name="Oval 11"/>
          <p:cNvSpPr/>
          <p:nvPr/>
        </p:nvSpPr>
        <p:spPr>
          <a:xfrm>
            <a:off x="8186293" y="908720"/>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13" name="Straight Arrow Connector 12"/>
          <p:cNvCxnSpPr>
            <a:stCxn id="12" idx="4"/>
            <a:endCxn id="35" idx="0"/>
          </p:cNvCxnSpPr>
          <p:nvPr/>
        </p:nvCxnSpPr>
        <p:spPr>
          <a:xfrm>
            <a:off x="8761275" y="1252542"/>
            <a:ext cx="2027" cy="160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186293" y="5888871"/>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15" name="Rectangle 14"/>
          <p:cNvSpPr/>
          <p:nvPr/>
        </p:nvSpPr>
        <p:spPr>
          <a:xfrm>
            <a:off x="7612016" y="1916832"/>
            <a:ext cx="2302574" cy="38292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Send the message to proxy </a:t>
            </a:r>
            <a:r>
              <a:rPr lang="en-US" sz="900" dirty="0"/>
              <a:t>by calling </a:t>
            </a:r>
            <a:r>
              <a:rPr lang="en-US" sz="900" dirty="0" smtClean="0"/>
              <a:t>xf_adsp_base_send()</a:t>
            </a:r>
            <a:endParaRPr lang="en-US" sz="900" dirty="0"/>
          </a:p>
        </p:txBody>
      </p:sp>
      <p:cxnSp>
        <p:nvCxnSpPr>
          <p:cNvPr id="17" name="Straight Arrow Connector 16"/>
          <p:cNvCxnSpPr>
            <a:stCxn id="15" idx="2"/>
            <a:endCxn id="25" idx="0"/>
          </p:cNvCxnSpPr>
          <p:nvPr/>
        </p:nvCxnSpPr>
        <p:spPr>
          <a:xfrm flipH="1">
            <a:off x="8763302" y="2299760"/>
            <a:ext cx="1" cy="14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7612015" y="2440918"/>
            <a:ext cx="2302574" cy="433303"/>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26" name="Straight Arrow Connector 25"/>
          <p:cNvCxnSpPr>
            <a:stCxn id="25" idx="2"/>
            <a:endCxn id="33" idx="0"/>
          </p:cNvCxnSpPr>
          <p:nvPr/>
        </p:nvCxnSpPr>
        <p:spPr>
          <a:xfrm>
            <a:off x="8763302" y="2874221"/>
            <a:ext cx="0" cy="19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0346637" y="2483425"/>
            <a:ext cx="1437995"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a:t>
            </a:r>
            <a:r>
              <a:rPr lang="en-US" sz="900"/>
              <a:t> </a:t>
            </a:r>
            <a:r>
              <a:rPr lang="en-US" sz="900" smtClean="0"/>
              <a:t>-EINVAL</a:t>
            </a:r>
            <a:endParaRPr lang="en-US" sz="900" dirty="0"/>
          </a:p>
        </p:txBody>
      </p:sp>
      <p:cxnSp>
        <p:nvCxnSpPr>
          <p:cNvPr id="28" name="Straight Arrow Connector 27"/>
          <p:cNvCxnSpPr>
            <a:stCxn id="25" idx="3"/>
            <a:endCxn id="27" idx="2"/>
          </p:cNvCxnSpPr>
          <p:nvPr/>
        </p:nvCxnSpPr>
        <p:spPr>
          <a:xfrm flipV="1">
            <a:off x="9914589" y="2651720"/>
            <a:ext cx="432048" cy="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847029" y="2420888"/>
            <a:ext cx="254151" cy="230832"/>
          </a:xfrm>
          <a:prstGeom prst="rect">
            <a:avLst/>
          </a:prstGeom>
          <a:noFill/>
        </p:spPr>
        <p:txBody>
          <a:bodyPr wrap="square" rtlCol="0">
            <a:spAutoFit/>
          </a:bodyPr>
          <a:lstStyle/>
          <a:p>
            <a:r>
              <a:rPr lang="en-US" sz="900" dirty="0"/>
              <a:t>F</a:t>
            </a:r>
          </a:p>
        </p:txBody>
      </p:sp>
      <p:sp>
        <p:nvSpPr>
          <p:cNvPr id="31" name="TextBox 30"/>
          <p:cNvSpPr txBox="1"/>
          <p:nvPr/>
        </p:nvSpPr>
        <p:spPr>
          <a:xfrm>
            <a:off x="8765531" y="2838128"/>
            <a:ext cx="293443" cy="230832"/>
          </a:xfrm>
          <a:prstGeom prst="rect">
            <a:avLst/>
          </a:prstGeom>
          <a:noFill/>
        </p:spPr>
        <p:txBody>
          <a:bodyPr wrap="square" rtlCol="0">
            <a:spAutoFit/>
          </a:bodyPr>
          <a:lstStyle/>
          <a:p>
            <a:r>
              <a:rPr lang="en-US" sz="900" dirty="0"/>
              <a:t>T</a:t>
            </a:r>
          </a:p>
        </p:txBody>
      </p:sp>
      <p:sp>
        <p:nvSpPr>
          <p:cNvPr id="33" name="Rectangle 32"/>
          <p:cNvSpPr/>
          <p:nvPr/>
        </p:nvSpPr>
        <p:spPr>
          <a:xfrm>
            <a:off x="7612015" y="3068960"/>
            <a:ext cx="2302574" cy="48535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Sleep and wait for the wake up from response thread </a:t>
            </a:r>
            <a:r>
              <a:rPr lang="en-US" sz="900" dirty="0"/>
              <a:t>by calling </a:t>
            </a:r>
            <a:r>
              <a:rPr lang="en-US" sz="900" dirty="0" smtClean="0"/>
              <a:t>wait_event_interruptible()</a:t>
            </a:r>
            <a:endParaRPr lang="en-US" sz="900" dirty="0"/>
          </a:p>
        </p:txBody>
      </p:sp>
      <p:sp>
        <p:nvSpPr>
          <p:cNvPr id="35" name="Rectangle 34"/>
          <p:cNvSpPr/>
          <p:nvPr/>
        </p:nvSpPr>
        <p:spPr>
          <a:xfrm>
            <a:off x="7612015" y="1412776"/>
            <a:ext cx="2302574" cy="37195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Set </a:t>
            </a:r>
            <a:r>
              <a:rPr lang="en-US" sz="900" dirty="0" smtClean="0"/>
              <a:t>base_flag to zero for the waiting from response thread</a:t>
            </a:r>
            <a:endParaRPr lang="en-US" sz="900" dirty="0"/>
          </a:p>
        </p:txBody>
      </p:sp>
      <p:cxnSp>
        <p:nvCxnSpPr>
          <p:cNvPr id="36" name="Straight Arrow Connector 35"/>
          <p:cNvCxnSpPr>
            <a:stCxn id="35" idx="2"/>
            <a:endCxn id="15" idx="0"/>
          </p:cNvCxnSpPr>
          <p:nvPr/>
        </p:nvCxnSpPr>
        <p:spPr>
          <a:xfrm>
            <a:off x="8763302" y="1784729"/>
            <a:ext cx="1" cy="132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612015" y="4293096"/>
            <a:ext cx="2302574" cy="36155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Copy </a:t>
            </a:r>
            <a:r>
              <a:rPr lang="en-US" sz="900" dirty="0" smtClean="0"/>
              <a:t>base_msg to the input message buffer</a:t>
            </a:r>
          </a:p>
        </p:txBody>
      </p:sp>
      <p:cxnSp>
        <p:nvCxnSpPr>
          <p:cNvPr id="42" name="Straight Arrow Connector 41"/>
          <p:cNvCxnSpPr>
            <a:stCxn id="33" idx="2"/>
            <a:endCxn id="43" idx="0"/>
          </p:cNvCxnSpPr>
          <p:nvPr/>
        </p:nvCxnSpPr>
        <p:spPr>
          <a:xfrm>
            <a:off x="8763302" y="3554314"/>
            <a:ext cx="0" cy="1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Decision 42"/>
          <p:cNvSpPr/>
          <p:nvPr/>
        </p:nvSpPr>
        <p:spPr>
          <a:xfrm>
            <a:off x="7612015" y="3665054"/>
            <a:ext cx="2302574" cy="433303"/>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44" name="Straight Arrow Connector 43"/>
          <p:cNvCxnSpPr>
            <a:stCxn id="43" idx="2"/>
            <a:endCxn id="38" idx="0"/>
          </p:cNvCxnSpPr>
          <p:nvPr/>
        </p:nvCxnSpPr>
        <p:spPr>
          <a:xfrm>
            <a:off x="8763302" y="4098357"/>
            <a:ext cx="0" cy="19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0346637" y="3714112"/>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p>
        </p:txBody>
      </p:sp>
      <p:cxnSp>
        <p:nvCxnSpPr>
          <p:cNvPr id="46" name="Straight Arrow Connector 45"/>
          <p:cNvCxnSpPr>
            <a:stCxn id="43" idx="3"/>
            <a:endCxn id="45" idx="2"/>
          </p:cNvCxnSpPr>
          <p:nvPr/>
        </p:nvCxnSpPr>
        <p:spPr>
          <a:xfrm>
            <a:off x="9914589" y="3881706"/>
            <a:ext cx="432048" cy="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847029" y="3645024"/>
            <a:ext cx="254151" cy="230832"/>
          </a:xfrm>
          <a:prstGeom prst="rect">
            <a:avLst/>
          </a:prstGeom>
          <a:noFill/>
        </p:spPr>
        <p:txBody>
          <a:bodyPr wrap="square" rtlCol="0">
            <a:spAutoFit/>
          </a:bodyPr>
          <a:lstStyle/>
          <a:p>
            <a:r>
              <a:rPr lang="en-US" sz="900" dirty="0"/>
              <a:t>F</a:t>
            </a:r>
          </a:p>
        </p:txBody>
      </p:sp>
      <p:sp>
        <p:nvSpPr>
          <p:cNvPr id="48" name="TextBox 47"/>
          <p:cNvSpPr txBox="1"/>
          <p:nvPr/>
        </p:nvSpPr>
        <p:spPr>
          <a:xfrm>
            <a:off x="8765531" y="4077072"/>
            <a:ext cx="293443" cy="230832"/>
          </a:xfrm>
          <a:prstGeom prst="rect">
            <a:avLst/>
          </a:prstGeom>
          <a:noFill/>
        </p:spPr>
        <p:txBody>
          <a:bodyPr wrap="square" rtlCol="0">
            <a:spAutoFit/>
          </a:bodyPr>
          <a:lstStyle/>
          <a:p>
            <a:r>
              <a:rPr lang="en-US" sz="900" dirty="0"/>
              <a:t>T</a:t>
            </a:r>
          </a:p>
        </p:txBody>
      </p:sp>
      <p:sp>
        <p:nvSpPr>
          <p:cNvPr id="66" name="Flowchart: Decision 65"/>
          <p:cNvSpPr/>
          <p:nvPr/>
        </p:nvSpPr>
        <p:spPr>
          <a:xfrm>
            <a:off x="7411213" y="4819901"/>
            <a:ext cx="2700122" cy="883331"/>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The response message’s opcode is difference from command message’s opcode</a:t>
            </a:r>
            <a:endParaRPr lang="en-US" sz="900" dirty="0"/>
          </a:p>
        </p:txBody>
      </p:sp>
      <p:sp>
        <p:nvSpPr>
          <p:cNvPr id="67" name="Oval 66"/>
          <p:cNvSpPr/>
          <p:nvPr/>
        </p:nvSpPr>
        <p:spPr>
          <a:xfrm>
            <a:off x="10346637" y="5093271"/>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endParaRPr lang="en-US" sz="900" dirty="0" smtClean="0"/>
          </a:p>
        </p:txBody>
      </p:sp>
      <p:cxnSp>
        <p:nvCxnSpPr>
          <p:cNvPr id="68" name="Straight Arrow Connector 67"/>
          <p:cNvCxnSpPr>
            <a:stCxn id="66" idx="3"/>
            <a:endCxn id="67" idx="2"/>
          </p:cNvCxnSpPr>
          <p:nvPr/>
        </p:nvCxnSpPr>
        <p:spPr>
          <a:xfrm flipV="1">
            <a:off x="10111335" y="5261566"/>
            <a:ext cx="2353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0041080" y="5034340"/>
            <a:ext cx="254151" cy="230832"/>
          </a:xfrm>
          <a:prstGeom prst="rect">
            <a:avLst/>
          </a:prstGeom>
          <a:noFill/>
        </p:spPr>
        <p:txBody>
          <a:bodyPr wrap="square" rtlCol="0">
            <a:spAutoFit/>
          </a:bodyPr>
          <a:lstStyle/>
          <a:p>
            <a:r>
              <a:rPr lang="en-US" sz="900" dirty="0"/>
              <a:t>F</a:t>
            </a:r>
          </a:p>
        </p:txBody>
      </p:sp>
      <p:cxnSp>
        <p:nvCxnSpPr>
          <p:cNvPr id="71" name="Straight Arrow Connector 70"/>
          <p:cNvCxnSpPr>
            <a:stCxn id="38" idx="2"/>
            <a:endCxn id="66" idx="0"/>
          </p:cNvCxnSpPr>
          <p:nvPr/>
        </p:nvCxnSpPr>
        <p:spPr>
          <a:xfrm flipH="1">
            <a:off x="8761274" y="4654646"/>
            <a:ext cx="2028" cy="16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6" idx="2"/>
            <a:endCxn id="14" idx="0"/>
          </p:cNvCxnSpPr>
          <p:nvPr/>
        </p:nvCxnSpPr>
        <p:spPr>
          <a:xfrm>
            <a:off x="8761274" y="5703232"/>
            <a:ext cx="1" cy="185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765531" y="5647201"/>
            <a:ext cx="293443" cy="230832"/>
          </a:xfrm>
          <a:prstGeom prst="rect">
            <a:avLst/>
          </a:prstGeom>
          <a:noFill/>
        </p:spPr>
        <p:txBody>
          <a:bodyPr wrap="square" rtlCol="0">
            <a:spAutoFit/>
          </a:bodyPr>
          <a:lstStyle/>
          <a:p>
            <a:r>
              <a:rPr lang="en-US" sz="900" dirty="0"/>
              <a:t>T</a:t>
            </a:r>
          </a:p>
        </p:txBody>
      </p:sp>
      <p:sp>
        <p:nvSpPr>
          <p:cNvPr id="37" name="Content Placeholder 4"/>
          <p:cNvSpPr txBox="1">
            <a:spLocks/>
          </p:cNvSpPr>
          <p:nvPr/>
        </p:nvSpPr>
        <p:spPr>
          <a:xfrm>
            <a:off x="1080000" y="1052736"/>
            <a:ext cx="5951854"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q"/>
            </a:pPr>
            <a:r>
              <a:rPr lang="en-US" dirty="0" err="1"/>
              <a:t>xf_send_and_receive</a:t>
            </a:r>
            <a:r>
              <a:rPr lang="en-US" dirty="0" smtClean="0"/>
              <a:t>()</a:t>
            </a:r>
          </a:p>
        </p:txBody>
      </p:sp>
      <p:graphicFrame>
        <p:nvGraphicFramePr>
          <p:cNvPr id="39" name="Table 38"/>
          <p:cNvGraphicFramePr>
            <a:graphicFrameLocks noGrp="1"/>
          </p:cNvGraphicFramePr>
          <p:nvPr>
            <p:extLst>
              <p:ext uri="{D42A27DB-BD31-4B8C-83A1-F6EECF244321}">
                <p14:modId xmlns:p14="http://schemas.microsoft.com/office/powerpoint/2010/main" val="4031619674"/>
              </p:ext>
            </p:extLst>
          </p:nvPr>
        </p:nvGraphicFramePr>
        <p:xfrm>
          <a:off x="585400" y="1511335"/>
          <a:ext cx="6662728" cy="1891559"/>
        </p:xfrm>
        <a:graphic>
          <a:graphicData uri="http://schemas.openxmlformats.org/drawingml/2006/table">
            <a:tbl>
              <a:tblPr firstRow="1" firstCol="1" bandRow="1">
                <a:tableStyleId>{5940675A-B579-460E-94D1-54222C63F5DA}</a:tableStyleId>
              </a:tblPr>
              <a:tblGrid>
                <a:gridCol w="816129"/>
                <a:gridCol w="1598127"/>
                <a:gridCol w="4248472"/>
              </a:tblGrid>
              <a:tr h="228229">
                <a:tc>
                  <a:txBody>
                    <a:bodyPr/>
                    <a:lstStyle/>
                    <a:p>
                      <a:pPr marL="0" marR="0">
                        <a:lnSpc>
                          <a:spcPct val="107000"/>
                        </a:lnSpc>
                        <a:spcBef>
                          <a:spcPts val="0"/>
                        </a:spcBef>
                        <a:spcAft>
                          <a:spcPts val="0"/>
                        </a:spcAft>
                      </a:pPr>
                      <a:r>
                        <a:rPr lang="en-US" sz="1100" dirty="0">
                          <a:effectLst/>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latin typeface="+mn-lt"/>
                          <a:ea typeface="+mn-ea"/>
                          <a:cs typeface="+mn-cs"/>
                        </a:rPr>
                        <a:t>This</a:t>
                      </a:r>
                      <a:r>
                        <a:rPr lang="en-US" sz="1100" baseline="0" dirty="0" smtClean="0">
                          <a:effectLst/>
                          <a:latin typeface="+mn-lt"/>
                          <a:ea typeface="+mn-ea"/>
                          <a:cs typeface="+mn-cs"/>
                        </a:rPr>
                        <a:t> API sends a command message to proxy driver (which will be transferred to ADSP through proxy process), and waits for the response message by the wake up signal from response thread.</a:t>
                      </a: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rPr>
                        <a:t>static </a:t>
                      </a:r>
                      <a:r>
                        <a:rPr lang="en-US" sz="1100" dirty="0" err="1" smtClean="0">
                          <a:effectLst/>
                        </a:rPr>
                        <a:t>int</a:t>
                      </a:r>
                      <a:r>
                        <a:rPr lang="en-US" sz="1100" dirty="0" smtClean="0">
                          <a:effectLst/>
                        </a:rPr>
                        <a:t> </a:t>
                      </a:r>
                      <a:r>
                        <a:rPr lang="en-US" sz="1100" dirty="0" err="1" smtClean="0">
                          <a:effectLst/>
                        </a:rPr>
                        <a:t>xf_send_and_receive</a:t>
                      </a:r>
                      <a:r>
                        <a:rPr lang="en-US" sz="1100" dirty="0" smtClean="0">
                          <a:effectLst/>
                        </a:rPr>
                        <a:t>(</a:t>
                      </a:r>
                      <a:r>
                        <a:rPr lang="en-US" sz="1100" dirty="0" err="1" smtClean="0">
                          <a:effectLst/>
                        </a:rPr>
                        <a:t>struct</a:t>
                      </a:r>
                      <a:r>
                        <a:rPr lang="en-US" sz="1100" dirty="0" smtClean="0">
                          <a:effectLst/>
                        </a:rPr>
                        <a:t> </a:t>
                      </a:r>
                      <a:r>
                        <a:rPr lang="en-US" sz="1100" dirty="0" err="1" smtClean="0">
                          <a:effectLst/>
                        </a:rPr>
                        <a:t>xf_message</a:t>
                      </a:r>
                      <a:r>
                        <a:rPr lang="en-US" sz="1100" dirty="0" smtClean="0">
                          <a:effectLst/>
                        </a:rPr>
                        <a:t> *</a:t>
                      </a:r>
                      <a:r>
                        <a:rPr lang="en-US" sz="1100" dirty="0" err="1" smtClean="0">
                          <a:effectLst/>
                        </a:rPr>
                        <a:t>msg</a:t>
                      </a:r>
                      <a:r>
                        <a:rPr lang="en-US" sz="1100" dirty="0" smtClean="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dirty="0">
                          <a:effectLst/>
                        </a:rPr>
                        <a:t>Parameter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de-DE" sz="1100" dirty="0" smtClean="0">
                          <a:effectLst/>
                        </a:rPr>
                        <a:t>struct xf_message *msg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Message buffer which stored the response</a:t>
                      </a:r>
                      <a:r>
                        <a:rPr lang="en-US" sz="1100" baseline="0" dirty="0" smtClean="0">
                          <a:effectLst/>
                        </a:rPr>
                        <a:t> message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dirty="0">
                          <a:effectLst/>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Arial" panose="020B0604020202020204" pitchFamily="34" charset="0"/>
                          <a:ea typeface="MS Gothic" panose="020B0609070205080204" pitchFamily="49" charset="-128"/>
                          <a:cs typeface="Times New Roman" panose="02020603050405020304" pitchFamily="18" charset="0"/>
                        </a:rPr>
                        <a:t>Client data is invalid, or it has not registered to proxy driver yet, or the response message is invalid,</a:t>
                      </a:r>
                      <a:r>
                        <a:rPr lang="en-US" sz="1100" baseline="0" dirty="0" smtClean="0">
                          <a:effectLst/>
                          <a:latin typeface="Arial" panose="020B0604020202020204" pitchFamily="34" charset="0"/>
                          <a:ea typeface="MS Gothic" panose="020B0609070205080204" pitchFamily="49" charset="-128"/>
                          <a:cs typeface="Times New Roman" panose="02020603050405020304" pitchFamily="18" charset="0"/>
                        </a:rPr>
                        <a:t> or the message caused an fatal error from ADSP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141139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p:sp>
      <p:sp>
        <p:nvSpPr>
          <p:cNvPr id="3" name="Slide Number Placehold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66</a:t>
            </a:fld>
            <a:endParaRPr lang="de-DE" dirty="0">
              <a:solidFill>
                <a:srgbClr val="06418C"/>
              </a:solidFill>
            </a:endParaRPr>
          </a:p>
        </p:txBody>
      </p:sp>
      <p:sp>
        <p:nvSpPr>
          <p:cNvPr id="6" name="Text Placeholder 5"/>
          <p:cNvSpPr>
            <a:spLocks noGrp="1"/>
          </p:cNvSpPr>
          <p:nvPr>
            <p:ph type="body" sz="quarter" idx="11"/>
          </p:nvPr>
        </p:nvSpPr>
        <p:spPr>
          <a:xfrm>
            <a:off x="468000" y="808025"/>
            <a:ext cx="7920000" cy="964065"/>
          </a:xfrm>
        </p:spPr>
        <p:txBody>
          <a:bodyPr anchor="ctr"/>
          <a:lstStyle/>
          <a:p>
            <a:r>
              <a:rPr lang="en-US" dirty="0" smtClean="0"/>
              <a:t>APPENDIX</a:t>
            </a:r>
          </a:p>
        </p:txBody>
      </p:sp>
      <p:sp>
        <p:nvSpPr>
          <p:cNvPr id="2" name="TextBox 1"/>
          <p:cNvSpPr txBox="1"/>
          <p:nvPr/>
        </p:nvSpPr>
        <p:spPr>
          <a:xfrm>
            <a:off x="468000" y="1916832"/>
            <a:ext cx="11253600" cy="2862322"/>
          </a:xfrm>
          <a:prstGeom prst="rect">
            <a:avLst/>
          </a:prstGeom>
          <a:noFill/>
        </p:spPr>
        <p:txBody>
          <a:bodyPr wrap="square" rtlCol="0">
            <a:spAutoFit/>
          </a:bodyPr>
          <a:lstStyle/>
          <a:p>
            <a:pPr marL="400050" indent="-400050">
              <a:buFont typeface="+mj-lt"/>
              <a:buAutoNum type="romanUcPeriod"/>
            </a:pPr>
            <a:r>
              <a:rPr lang="en-US" dirty="0" smtClean="0">
                <a:solidFill>
                  <a:schemeClr val="bg1">
                    <a:lumMod val="85000"/>
                  </a:schemeClr>
                </a:solidFill>
              </a:rPr>
              <a:t>Overview</a:t>
            </a:r>
          </a:p>
          <a:p>
            <a:pPr marL="400050" indent="-400050">
              <a:buFont typeface="+mj-lt"/>
              <a:buAutoNum type="romanUcPeriod"/>
            </a:pPr>
            <a:r>
              <a:rPr lang="en-US" dirty="0" smtClean="0"/>
              <a:t>ADSP Base</a:t>
            </a:r>
          </a:p>
          <a:p>
            <a:pPr marL="857250" lvl="1" indent="-400050">
              <a:buFont typeface="Wingdings" panose="05000000000000000000" pitchFamily="2" charset="2"/>
              <a:buChar char="Ø"/>
            </a:pPr>
            <a:r>
              <a:rPr lang="en-US" dirty="0" smtClean="0">
                <a:solidFill>
                  <a:schemeClr val="bg1">
                    <a:lumMod val="85000"/>
                  </a:schemeClr>
                </a:solidFill>
              </a:rPr>
              <a:t>Introduction</a:t>
            </a:r>
          </a:p>
          <a:p>
            <a:pPr marL="857250" lvl="1" indent="-400050">
              <a:buFont typeface="Wingdings" panose="05000000000000000000" pitchFamily="2" charset="2"/>
              <a:buChar char="Ø"/>
            </a:pPr>
            <a:r>
              <a:rPr lang="en-US" dirty="0" smtClean="0">
                <a:solidFill>
                  <a:schemeClr val="bg1">
                    <a:lumMod val="85000"/>
                  </a:schemeClr>
                </a:solidFill>
              </a:rPr>
              <a:t>Base Control</a:t>
            </a:r>
          </a:p>
          <a:p>
            <a:pPr marL="857250" lvl="1" indent="-400050">
              <a:buFont typeface="Wingdings" panose="05000000000000000000" pitchFamily="2" charset="2"/>
              <a:buChar char="Ø"/>
            </a:pPr>
            <a:r>
              <a:rPr lang="en-US" dirty="0" smtClean="0">
                <a:solidFill>
                  <a:schemeClr val="bg1">
                    <a:lumMod val="85000"/>
                  </a:schemeClr>
                </a:solidFill>
              </a:rPr>
              <a:t>Internal Controls</a:t>
            </a:r>
            <a:endParaRPr lang="en-US" dirty="0">
              <a:solidFill>
                <a:schemeClr val="bg1">
                  <a:lumMod val="85000"/>
                </a:schemeClr>
              </a:solidFill>
            </a:endParaRPr>
          </a:p>
          <a:p>
            <a:pPr marL="1314450" lvl="2" indent="-400050">
              <a:buFont typeface="Wingdings" panose="05000000000000000000" pitchFamily="2" charset="2"/>
              <a:buChar char="v"/>
            </a:pPr>
            <a:r>
              <a:rPr lang="en-US" dirty="0" smtClean="0">
                <a:solidFill>
                  <a:schemeClr val="bg1">
                    <a:lumMod val="85000"/>
                  </a:schemeClr>
                </a:solidFill>
              </a:rPr>
              <a:t>Handle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Message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t>Response Thread</a:t>
            </a:r>
          </a:p>
          <a:p>
            <a:pPr marL="1314450" lvl="2" indent="-400050">
              <a:buFont typeface="Wingdings" panose="05000000000000000000" pitchFamily="2" charset="2"/>
              <a:buChar char="v"/>
            </a:pPr>
            <a:r>
              <a:rPr lang="en-US" dirty="0" smtClean="0">
                <a:solidFill>
                  <a:schemeClr val="bg1">
                    <a:lumMod val="85000"/>
                  </a:schemeClr>
                </a:solidFill>
              </a:rPr>
              <a:t>Other APIs</a:t>
            </a:r>
          </a:p>
          <a:p>
            <a:pPr marL="400050" indent="-400050">
              <a:buFont typeface="+mj-lt"/>
              <a:buAutoNum type="romanUcPeriod"/>
            </a:pPr>
            <a:r>
              <a:rPr lang="en-US" dirty="0" smtClean="0">
                <a:solidFill>
                  <a:schemeClr val="bg1">
                    <a:lumMod val="85000"/>
                  </a:schemeClr>
                </a:solidFill>
              </a:rPr>
              <a:t>Proxy Driver Interface - Extension Interface</a:t>
            </a:r>
          </a:p>
        </p:txBody>
      </p:sp>
    </p:spTree>
    <p:extLst>
      <p:ext uri="{BB962C8B-B14F-4D97-AF65-F5344CB8AC3E}">
        <p14:creationId xmlns:p14="http://schemas.microsoft.com/office/powerpoint/2010/main" val="10959552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Response Thread</a:t>
            </a:r>
            <a:endParaRPr lang="en-US" dirty="0"/>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67</a:t>
            </a:fld>
            <a:endParaRPr lang="de-DE" dirty="0">
              <a:solidFill>
                <a:srgbClr val="06418C"/>
              </a:solidFill>
            </a:endParaRPr>
          </a:p>
        </p:txBody>
      </p:sp>
      <p:sp>
        <p:nvSpPr>
          <p:cNvPr id="33" name="Oval 32"/>
          <p:cNvSpPr/>
          <p:nvPr/>
        </p:nvSpPr>
        <p:spPr>
          <a:xfrm>
            <a:off x="9235585" y="1124744"/>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42" name="Straight Arrow Connector 41"/>
          <p:cNvCxnSpPr>
            <a:stCxn id="33" idx="4"/>
            <a:endCxn id="12" idx="0"/>
          </p:cNvCxnSpPr>
          <p:nvPr/>
        </p:nvCxnSpPr>
        <p:spPr>
          <a:xfrm flipH="1">
            <a:off x="9810566" y="1468566"/>
            <a:ext cx="1" cy="15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0980153" y="2926808"/>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48" name="Rectangle 47"/>
          <p:cNvSpPr/>
          <p:nvPr/>
        </p:nvSpPr>
        <p:spPr>
          <a:xfrm>
            <a:off x="8753768" y="2260654"/>
            <a:ext cx="2113596" cy="50405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Waiting for the valid message in client queue or the condition (wait_flag) is set </a:t>
            </a:r>
            <a:r>
              <a:rPr lang="en-US" sz="900" dirty="0"/>
              <a:t>by calling </a:t>
            </a:r>
            <a:r>
              <a:rPr lang="en-US" sz="900" dirty="0" smtClean="0"/>
              <a:t>xf_adsp_base_poll()</a:t>
            </a:r>
            <a:endParaRPr lang="en-US" sz="900" dirty="0"/>
          </a:p>
        </p:txBody>
      </p:sp>
      <p:sp>
        <p:nvSpPr>
          <p:cNvPr id="12" name="Flowchart: Decision 11"/>
          <p:cNvSpPr/>
          <p:nvPr/>
        </p:nvSpPr>
        <p:spPr>
          <a:xfrm>
            <a:off x="8753768" y="1625322"/>
            <a:ext cx="2113596" cy="46200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kthread_should_stop() == 0?</a:t>
            </a:r>
            <a:endParaRPr lang="en-US" sz="900" dirty="0"/>
          </a:p>
        </p:txBody>
      </p:sp>
      <p:cxnSp>
        <p:nvCxnSpPr>
          <p:cNvPr id="10" name="Straight Arrow Connector 9"/>
          <p:cNvCxnSpPr>
            <a:stCxn id="12" idx="2"/>
            <a:endCxn id="48" idx="0"/>
          </p:cNvCxnSpPr>
          <p:nvPr/>
        </p:nvCxnSpPr>
        <p:spPr>
          <a:xfrm>
            <a:off x="9810566" y="2087322"/>
            <a:ext cx="0" cy="17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867364" y="1612582"/>
            <a:ext cx="254151" cy="230832"/>
          </a:xfrm>
          <a:prstGeom prst="rect">
            <a:avLst/>
          </a:prstGeom>
          <a:noFill/>
        </p:spPr>
        <p:txBody>
          <a:bodyPr wrap="square" rtlCol="0">
            <a:spAutoFit/>
          </a:bodyPr>
          <a:lstStyle/>
          <a:p>
            <a:r>
              <a:rPr lang="en-US" sz="900" dirty="0"/>
              <a:t>F</a:t>
            </a:r>
          </a:p>
        </p:txBody>
      </p:sp>
      <p:sp>
        <p:nvSpPr>
          <p:cNvPr id="26" name="TextBox 25"/>
          <p:cNvSpPr txBox="1"/>
          <p:nvPr/>
        </p:nvSpPr>
        <p:spPr>
          <a:xfrm>
            <a:off x="9810566" y="2043545"/>
            <a:ext cx="254151" cy="230832"/>
          </a:xfrm>
          <a:prstGeom prst="rect">
            <a:avLst/>
          </a:prstGeom>
          <a:noFill/>
        </p:spPr>
        <p:txBody>
          <a:bodyPr wrap="square" rtlCol="0">
            <a:spAutoFit/>
          </a:bodyPr>
          <a:lstStyle/>
          <a:p>
            <a:r>
              <a:rPr lang="en-US" sz="900" dirty="0" smtClean="0"/>
              <a:t>T</a:t>
            </a:r>
            <a:endParaRPr lang="en-US" sz="900" dirty="0"/>
          </a:p>
        </p:txBody>
      </p:sp>
      <p:sp>
        <p:nvSpPr>
          <p:cNvPr id="43" name="Flowchart: Decision 42"/>
          <p:cNvSpPr/>
          <p:nvPr/>
        </p:nvSpPr>
        <p:spPr>
          <a:xfrm>
            <a:off x="8753768" y="2906428"/>
            <a:ext cx="2113596" cy="364911"/>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Have a valid message?</a:t>
            </a:r>
            <a:endParaRPr lang="en-US" sz="900" dirty="0"/>
          </a:p>
        </p:txBody>
      </p:sp>
      <p:cxnSp>
        <p:nvCxnSpPr>
          <p:cNvPr id="40" name="Straight Arrow Connector 39"/>
          <p:cNvCxnSpPr>
            <a:stCxn id="48" idx="2"/>
            <a:endCxn id="43" idx="0"/>
          </p:cNvCxnSpPr>
          <p:nvPr/>
        </p:nvCxnSpPr>
        <p:spPr>
          <a:xfrm>
            <a:off x="9810566" y="2764710"/>
            <a:ext cx="0" cy="14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8753768" y="3412782"/>
            <a:ext cx="2113596" cy="30393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Receive the message from client queue </a:t>
            </a:r>
            <a:r>
              <a:rPr lang="en-US" sz="900" dirty="0"/>
              <a:t>by calling </a:t>
            </a:r>
            <a:r>
              <a:rPr lang="en-US" sz="900" dirty="0" smtClean="0"/>
              <a:t>xf_receive()</a:t>
            </a:r>
            <a:endParaRPr lang="en-US" sz="900" dirty="0"/>
          </a:p>
        </p:txBody>
      </p:sp>
      <p:cxnSp>
        <p:nvCxnSpPr>
          <p:cNvPr id="52" name="Straight Arrow Connector 51"/>
          <p:cNvCxnSpPr>
            <a:stCxn id="43" idx="2"/>
            <a:endCxn id="50" idx="0"/>
          </p:cNvCxnSpPr>
          <p:nvPr/>
        </p:nvCxnSpPr>
        <p:spPr>
          <a:xfrm>
            <a:off x="9810566" y="3271339"/>
            <a:ext cx="0" cy="141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8739745" y="3844830"/>
            <a:ext cx="2141642" cy="46900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the client ID (id) from received message ID </a:t>
            </a:r>
            <a:r>
              <a:rPr lang="en-US" sz="900" dirty="0"/>
              <a:t>by macro </a:t>
            </a:r>
            <a:r>
              <a:rPr lang="en-US" sz="900" dirty="0" smtClean="0"/>
              <a:t>XF_AP_CLIENT()</a:t>
            </a:r>
            <a:endParaRPr lang="en-US" sz="900" dirty="0"/>
          </a:p>
        </p:txBody>
      </p:sp>
      <p:cxnSp>
        <p:nvCxnSpPr>
          <p:cNvPr id="58" name="Straight Arrow Connector 57"/>
          <p:cNvCxnSpPr>
            <a:stCxn id="50" idx="2"/>
            <a:endCxn id="56" idx="0"/>
          </p:cNvCxnSpPr>
          <p:nvPr/>
        </p:nvCxnSpPr>
        <p:spPr>
          <a:xfrm>
            <a:off x="9810566" y="3716718"/>
            <a:ext cx="0" cy="12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Decision 67"/>
          <p:cNvSpPr/>
          <p:nvPr/>
        </p:nvSpPr>
        <p:spPr>
          <a:xfrm>
            <a:off x="8753768" y="4437112"/>
            <a:ext cx="2113596" cy="284011"/>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id ≠ 0?</a:t>
            </a:r>
            <a:endParaRPr lang="en-US" sz="900" dirty="0"/>
          </a:p>
        </p:txBody>
      </p:sp>
      <p:cxnSp>
        <p:nvCxnSpPr>
          <p:cNvPr id="70" name="Straight Arrow Connector 69"/>
          <p:cNvCxnSpPr>
            <a:stCxn id="56" idx="2"/>
            <a:endCxn id="68" idx="0"/>
          </p:cNvCxnSpPr>
          <p:nvPr/>
        </p:nvCxnSpPr>
        <p:spPr>
          <a:xfrm>
            <a:off x="9810566" y="4313830"/>
            <a:ext cx="0" cy="12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739742" y="4869159"/>
            <a:ext cx="2141646" cy="36315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the handle instance from the given ID</a:t>
            </a:r>
            <a:endParaRPr lang="en-US" sz="900" dirty="0"/>
          </a:p>
        </p:txBody>
      </p:sp>
      <p:cxnSp>
        <p:nvCxnSpPr>
          <p:cNvPr id="81" name="Straight Arrow Connector 80"/>
          <p:cNvCxnSpPr>
            <a:stCxn id="68" idx="2"/>
            <a:endCxn id="79" idx="0"/>
          </p:cNvCxnSpPr>
          <p:nvPr/>
        </p:nvCxnSpPr>
        <p:spPr>
          <a:xfrm flipH="1">
            <a:off x="9810565" y="4721123"/>
            <a:ext cx="1" cy="148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Flowchart: Decision 83"/>
          <p:cNvSpPr/>
          <p:nvPr/>
        </p:nvSpPr>
        <p:spPr>
          <a:xfrm>
            <a:off x="8753768" y="5373216"/>
            <a:ext cx="2113596" cy="399461"/>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Valid handle?</a:t>
            </a:r>
            <a:endParaRPr lang="en-US" sz="900" dirty="0"/>
          </a:p>
        </p:txBody>
      </p:sp>
      <p:cxnSp>
        <p:nvCxnSpPr>
          <p:cNvPr id="86" name="Straight Arrow Connector 85"/>
          <p:cNvCxnSpPr>
            <a:stCxn id="79" idx="2"/>
            <a:endCxn id="84" idx="0"/>
          </p:cNvCxnSpPr>
          <p:nvPr/>
        </p:nvCxnSpPr>
        <p:spPr>
          <a:xfrm>
            <a:off x="9810565" y="5232312"/>
            <a:ext cx="1" cy="14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Flowchart: Decision 87"/>
          <p:cNvSpPr/>
          <p:nvPr/>
        </p:nvSpPr>
        <p:spPr>
          <a:xfrm>
            <a:off x="1154946" y="5384101"/>
            <a:ext cx="1556678" cy="91298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Message opcode == XF_EMPTY_THIS_BUFFER</a:t>
            </a:r>
          </a:p>
        </p:txBody>
      </p:sp>
      <p:sp>
        <p:nvSpPr>
          <p:cNvPr id="89" name="Flowchart: Decision 88"/>
          <p:cNvSpPr/>
          <p:nvPr/>
        </p:nvSpPr>
        <p:spPr>
          <a:xfrm>
            <a:off x="3034050" y="5379054"/>
            <a:ext cx="1621790" cy="92307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Message opcode == </a:t>
            </a:r>
            <a:r>
              <a:rPr lang="en-US" sz="900" dirty="0" smtClean="0"/>
              <a:t>XF_FILL_THIS_BUFFER</a:t>
            </a:r>
            <a:endParaRPr lang="en-US" sz="900" dirty="0"/>
          </a:p>
        </p:txBody>
      </p:sp>
      <p:sp>
        <p:nvSpPr>
          <p:cNvPr id="90" name="Flowchart: Decision 89"/>
          <p:cNvSpPr/>
          <p:nvPr/>
        </p:nvSpPr>
        <p:spPr>
          <a:xfrm>
            <a:off x="4867455" y="5377910"/>
            <a:ext cx="2452681" cy="924220"/>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t>Message opcode == </a:t>
            </a:r>
            <a:r>
              <a:rPr lang="en-US" sz="900" dirty="0" smtClean="0"/>
              <a:t>XF_SET_PARAM | XF_GET_PARAM |</a:t>
            </a:r>
          </a:p>
          <a:p>
            <a:pPr algn="ctr"/>
            <a:r>
              <a:rPr lang="en-US" sz="900" dirty="0" smtClean="0"/>
              <a:t>XF_ROUTE | XF_UNROUTE</a:t>
            </a:r>
            <a:endParaRPr lang="en-US" sz="900" dirty="0"/>
          </a:p>
        </p:txBody>
      </p:sp>
      <p:sp>
        <p:nvSpPr>
          <p:cNvPr id="93" name="Rectangle 92"/>
          <p:cNvSpPr/>
          <p:nvPr/>
        </p:nvSpPr>
        <p:spPr>
          <a:xfrm>
            <a:off x="5347533" y="4436860"/>
            <a:ext cx="1492523" cy="77746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Copy the received message to base_msg</a:t>
            </a:r>
          </a:p>
          <a:p>
            <a:pPr algn="ctr"/>
            <a:r>
              <a:rPr lang="en-US" sz="900" dirty="0" smtClean="0"/>
              <a:t>Set base_flag to one</a:t>
            </a:r>
          </a:p>
          <a:p>
            <a:pPr algn="ctr"/>
            <a:r>
              <a:rPr lang="en-US" sz="900" dirty="0" smtClean="0"/>
              <a:t>Wake up the base_wait </a:t>
            </a:r>
            <a:r>
              <a:rPr lang="en-US" sz="900" dirty="0"/>
              <a:t>by calling </a:t>
            </a:r>
            <a:r>
              <a:rPr lang="en-US" sz="900" dirty="0" smtClean="0"/>
              <a:t>wake_up()</a:t>
            </a:r>
            <a:endParaRPr lang="en-US" sz="900" dirty="0"/>
          </a:p>
        </p:txBody>
      </p:sp>
      <p:sp>
        <p:nvSpPr>
          <p:cNvPr id="97" name="TextBox 96"/>
          <p:cNvSpPr txBox="1"/>
          <p:nvPr/>
        </p:nvSpPr>
        <p:spPr>
          <a:xfrm>
            <a:off x="8534955" y="4385839"/>
            <a:ext cx="254151" cy="230832"/>
          </a:xfrm>
          <a:prstGeom prst="rect">
            <a:avLst/>
          </a:prstGeom>
          <a:noFill/>
        </p:spPr>
        <p:txBody>
          <a:bodyPr wrap="square" rtlCol="0">
            <a:spAutoFit/>
          </a:bodyPr>
          <a:lstStyle/>
          <a:p>
            <a:r>
              <a:rPr lang="en-US" sz="900" dirty="0"/>
              <a:t>F</a:t>
            </a:r>
          </a:p>
        </p:txBody>
      </p:sp>
      <p:cxnSp>
        <p:nvCxnSpPr>
          <p:cNvPr id="99" name="Elbow Connector 98"/>
          <p:cNvCxnSpPr>
            <a:stCxn id="43" idx="1"/>
            <a:endCxn id="12" idx="1"/>
          </p:cNvCxnSpPr>
          <p:nvPr/>
        </p:nvCxnSpPr>
        <p:spPr>
          <a:xfrm rot="10800000">
            <a:off x="8753768" y="1856322"/>
            <a:ext cx="12700" cy="1232562"/>
          </a:xfrm>
          <a:prstGeom prst="bentConnector3">
            <a:avLst>
              <a:gd name="adj1" fmla="val 66665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8532568" y="2857914"/>
            <a:ext cx="254151" cy="230832"/>
          </a:xfrm>
          <a:prstGeom prst="rect">
            <a:avLst/>
          </a:prstGeom>
          <a:noFill/>
        </p:spPr>
        <p:txBody>
          <a:bodyPr wrap="square" rtlCol="0">
            <a:spAutoFit/>
          </a:bodyPr>
          <a:lstStyle/>
          <a:p>
            <a:r>
              <a:rPr lang="en-US" sz="900" dirty="0"/>
              <a:t>F</a:t>
            </a:r>
          </a:p>
        </p:txBody>
      </p:sp>
      <p:sp>
        <p:nvSpPr>
          <p:cNvPr id="113" name="TextBox 112"/>
          <p:cNvSpPr txBox="1"/>
          <p:nvPr/>
        </p:nvSpPr>
        <p:spPr>
          <a:xfrm>
            <a:off x="9813522" y="3243707"/>
            <a:ext cx="254151" cy="230832"/>
          </a:xfrm>
          <a:prstGeom prst="rect">
            <a:avLst/>
          </a:prstGeom>
          <a:noFill/>
        </p:spPr>
        <p:txBody>
          <a:bodyPr wrap="square" rtlCol="0">
            <a:spAutoFit/>
          </a:bodyPr>
          <a:lstStyle/>
          <a:p>
            <a:r>
              <a:rPr lang="en-US" sz="900" dirty="0" smtClean="0"/>
              <a:t>T</a:t>
            </a:r>
            <a:endParaRPr lang="en-US" sz="900" dirty="0"/>
          </a:p>
        </p:txBody>
      </p:sp>
      <p:sp>
        <p:nvSpPr>
          <p:cNvPr id="114" name="TextBox 113"/>
          <p:cNvSpPr txBox="1"/>
          <p:nvPr/>
        </p:nvSpPr>
        <p:spPr>
          <a:xfrm>
            <a:off x="9810155" y="4710336"/>
            <a:ext cx="254151" cy="230832"/>
          </a:xfrm>
          <a:prstGeom prst="rect">
            <a:avLst/>
          </a:prstGeom>
          <a:noFill/>
        </p:spPr>
        <p:txBody>
          <a:bodyPr wrap="square" rtlCol="0">
            <a:spAutoFit/>
          </a:bodyPr>
          <a:lstStyle/>
          <a:p>
            <a:r>
              <a:rPr lang="en-US" sz="900" dirty="0" smtClean="0"/>
              <a:t>T</a:t>
            </a:r>
            <a:endParaRPr lang="en-US" sz="900" dirty="0"/>
          </a:p>
        </p:txBody>
      </p:sp>
      <p:sp>
        <p:nvSpPr>
          <p:cNvPr id="117" name="Rectangle 116"/>
          <p:cNvSpPr/>
          <p:nvPr/>
        </p:nvSpPr>
        <p:spPr>
          <a:xfrm>
            <a:off x="10971460" y="2245858"/>
            <a:ext cx="1158656" cy="51885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Exit the thread by calling do_exit(0)</a:t>
            </a:r>
            <a:endParaRPr lang="en-US" sz="900" dirty="0"/>
          </a:p>
        </p:txBody>
      </p:sp>
      <p:cxnSp>
        <p:nvCxnSpPr>
          <p:cNvPr id="119" name="Elbow Connector 118"/>
          <p:cNvCxnSpPr>
            <a:stCxn id="12" idx="3"/>
            <a:endCxn id="117" idx="0"/>
          </p:cNvCxnSpPr>
          <p:nvPr/>
        </p:nvCxnSpPr>
        <p:spPr>
          <a:xfrm>
            <a:off x="10867364" y="1856322"/>
            <a:ext cx="683424" cy="3895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7" idx="2"/>
            <a:endCxn id="44" idx="0"/>
          </p:cNvCxnSpPr>
          <p:nvPr/>
        </p:nvCxnSpPr>
        <p:spPr>
          <a:xfrm>
            <a:off x="11550788" y="2764710"/>
            <a:ext cx="4347" cy="162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89" idx="1"/>
            <a:endCxn id="88" idx="3"/>
          </p:cNvCxnSpPr>
          <p:nvPr/>
        </p:nvCxnSpPr>
        <p:spPr>
          <a:xfrm flipH="1">
            <a:off x="2711624" y="5840592"/>
            <a:ext cx="322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9810155" y="5748108"/>
            <a:ext cx="254151" cy="230832"/>
          </a:xfrm>
          <a:prstGeom prst="rect">
            <a:avLst/>
          </a:prstGeom>
          <a:noFill/>
        </p:spPr>
        <p:txBody>
          <a:bodyPr wrap="square" rtlCol="0">
            <a:spAutoFit/>
          </a:bodyPr>
          <a:lstStyle/>
          <a:p>
            <a:r>
              <a:rPr lang="en-US" sz="900" dirty="0" smtClean="0"/>
              <a:t>T</a:t>
            </a:r>
            <a:endParaRPr lang="en-US" sz="900" dirty="0"/>
          </a:p>
        </p:txBody>
      </p:sp>
      <p:sp>
        <p:nvSpPr>
          <p:cNvPr id="141" name="TextBox 140"/>
          <p:cNvSpPr txBox="1"/>
          <p:nvPr/>
        </p:nvSpPr>
        <p:spPr>
          <a:xfrm>
            <a:off x="1910543" y="5224904"/>
            <a:ext cx="254151" cy="230832"/>
          </a:xfrm>
          <a:prstGeom prst="rect">
            <a:avLst/>
          </a:prstGeom>
          <a:noFill/>
        </p:spPr>
        <p:txBody>
          <a:bodyPr wrap="square" rtlCol="0">
            <a:spAutoFit/>
          </a:bodyPr>
          <a:lstStyle/>
          <a:p>
            <a:r>
              <a:rPr lang="en-US" sz="900" dirty="0" smtClean="0"/>
              <a:t>T</a:t>
            </a:r>
            <a:endParaRPr lang="en-US" sz="900" dirty="0"/>
          </a:p>
        </p:txBody>
      </p:sp>
      <p:sp>
        <p:nvSpPr>
          <p:cNvPr id="142" name="TextBox 141"/>
          <p:cNvSpPr txBox="1"/>
          <p:nvPr/>
        </p:nvSpPr>
        <p:spPr>
          <a:xfrm>
            <a:off x="3835650" y="5214324"/>
            <a:ext cx="254151" cy="230832"/>
          </a:xfrm>
          <a:prstGeom prst="rect">
            <a:avLst/>
          </a:prstGeom>
          <a:noFill/>
        </p:spPr>
        <p:txBody>
          <a:bodyPr wrap="square" rtlCol="0">
            <a:spAutoFit/>
          </a:bodyPr>
          <a:lstStyle/>
          <a:p>
            <a:r>
              <a:rPr lang="en-US" sz="900" dirty="0" smtClean="0"/>
              <a:t>T</a:t>
            </a:r>
            <a:endParaRPr lang="en-US" sz="900" dirty="0"/>
          </a:p>
        </p:txBody>
      </p:sp>
      <p:sp>
        <p:nvSpPr>
          <p:cNvPr id="145" name="Rectangle 144"/>
          <p:cNvSpPr/>
          <p:nvPr/>
        </p:nvSpPr>
        <p:spPr>
          <a:xfrm>
            <a:off x="1283535" y="4873020"/>
            <a:ext cx="1296420" cy="36883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Call </a:t>
            </a:r>
            <a:r>
              <a:rPr lang="en-US" sz="900" dirty="0"/>
              <a:t>the callback </a:t>
            </a:r>
            <a:r>
              <a:rPr lang="en-US" sz="900" dirty="0" smtClean="0"/>
              <a:t>empty_buf_done()</a:t>
            </a:r>
            <a:endParaRPr lang="en-US" sz="900" dirty="0"/>
          </a:p>
        </p:txBody>
      </p:sp>
      <p:cxnSp>
        <p:nvCxnSpPr>
          <p:cNvPr id="147" name="Straight Arrow Connector 146"/>
          <p:cNvCxnSpPr>
            <a:stCxn id="88" idx="0"/>
            <a:endCxn id="145" idx="2"/>
          </p:cNvCxnSpPr>
          <p:nvPr/>
        </p:nvCxnSpPr>
        <p:spPr>
          <a:xfrm flipH="1" flipV="1">
            <a:off x="1931745" y="5241856"/>
            <a:ext cx="1540" cy="14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p:cNvCxnSpPr>
            <a:stCxn id="84" idx="2"/>
            <a:endCxn id="90" idx="3"/>
          </p:cNvCxnSpPr>
          <p:nvPr/>
        </p:nvCxnSpPr>
        <p:spPr>
          <a:xfrm rot="5400000">
            <a:off x="8531680" y="4561133"/>
            <a:ext cx="67343" cy="24904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90" idx="0"/>
            <a:endCxn id="93" idx="2"/>
          </p:cNvCxnSpPr>
          <p:nvPr/>
        </p:nvCxnSpPr>
        <p:spPr>
          <a:xfrm flipH="1" flipV="1">
            <a:off x="6093795" y="5214324"/>
            <a:ext cx="1" cy="16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90" idx="1"/>
            <a:endCxn id="89" idx="3"/>
          </p:cNvCxnSpPr>
          <p:nvPr/>
        </p:nvCxnSpPr>
        <p:spPr>
          <a:xfrm flipH="1">
            <a:off x="4655840" y="5840020"/>
            <a:ext cx="211615" cy="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3195401" y="4875861"/>
            <a:ext cx="1296610" cy="36315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Call </a:t>
            </a:r>
            <a:r>
              <a:rPr lang="en-US" sz="900" dirty="0"/>
              <a:t>the callback </a:t>
            </a:r>
            <a:r>
              <a:rPr lang="en-US" sz="900" dirty="0" smtClean="0"/>
              <a:t>fill_buf_done()</a:t>
            </a:r>
            <a:endParaRPr lang="en-US" sz="900" dirty="0"/>
          </a:p>
        </p:txBody>
      </p:sp>
      <p:cxnSp>
        <p:nvCxnSpPr>
          <p:cNvPr id="167" name="Straight Arrow Connector 166"/>
          <p:cNvCxnSpPr>
            <a:stCxn id="89" idx="0"/>
            <a:endCxn id="165" idx="2"/>
          </p:cNvCxnSpPr>
          <p:nvPr/>
        </p:nvCxnSpPr>
        <p:spPr>
          <a:xfrm flipH="1" flipV="1">
            <a:off x="3843706" y="5239015"/>
            <a:ext cx="1239" cy="14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688339" y="5632692"/>
            <a:ext cx="254151" cy="230832"/>
          </a:xfrm>
          <a:prstGeom prst="rect">
            <a:avLst/>
          </a:prstGeom>
          <a:noFill/>
        </p:spPr>
        <p:txBody>
          <a:bodyPr wrap="square" rtlCol="0">
            <a:spAutoFit/>
          </a:bodyPr>
          <a:lstStyle/>
          <a:p>
            <a:r>
              <a:rPr lang="en-US" sz="900" dirty="0"/>
              <a:t>F</a:t>
            </a:r>
          </a:p>
        </p:txBody>
      </p:sp>
      <p:sp>
        <p:nvSpPr>
          <p:cNvPr id="169" name="TextBox 168"/>
          <p:cNvSpPr txBox="1"/>
          <p:nvPr/>
        </p:nvSpPr>
        <p:spPr>
          <a:xfrm>
            <a:off x="2853260" y="5629569"/>
            <a:ext cx="254151" cy="230832"/>
          </a:xfrm>
          <a:prstGeom prst="rect">
            <a:avLst/>
          </a:prstGeom>
          <a:noFill/>
        </p:spPr>
        <p:txBody>
          <a:bodyPr wrap="square" rtlCol="0">
            <a:spAutoFit/>
          </a:bodyPr>
          <a:lstStyle/>
          <a:p>
            <a:r>
              <a:rPr lang="en-US" sz="900" dirty="0"/>
              <a:t>F</a:t>
            </a:r>
          </a:p>
        </p:txBody>
      </p:sp>
      <p:sp>
        <p:nvSpPr>
          <p:cNvPr id="171" name="Rectangle 170"/>
          <p:cNvSpPr/>
          <p:nvPr/>
        </p:nvSpPr>
        <p:spPr>
          <a:xfrm>
            <a:off x="854936" y="3529382"/>
            <a:ext cx="2064156" cy="114426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The opcode is invalid</a:t>
            </a:r>
            <a:r>
              <a:rPr lang="en-US" sz="900" dirty="0"/>
              <a:t> </a:t>
            </a:r>
            <a:r>
              <a:rPr lang="en-US" sz="900" dirty="0" smtClean="0"/>
              <a:t>indicate that an error has happened in ADSP</a:t>
            </a:r>
          </a:p>
          <a:p>
            <a:pPr algn="ctr"/>
            <a:r>
              <a:rPr lang="en-US" sz="900" dirty="0"/>
              <a:t>Call the callback </a:t>
            </a:r>
            <a:r>
              <a:rPr lang="en-US" sz="900" dirty="0" err="1"/>
              <a:t>event_hander</a:t>
            </a:r>
            <a:r>
              <a:rPr lang="en-US" sz="900" dirty="0" smtClean="0"/>
              <a:t>()</a:t>
            </a:r>
          </a:p>
          <a:p>
            <a:pPr algn="ctr"/>
            <a:r>
              <a:rPr lang="en-US" sz="900" dirty="0" smtClean="0"/>
              <a:t>Release the handle instance here </a:t>
            </a:r>
            <a:r>
              <a:rPr lang="en-US" sz="900" dirty="0"/>
              <a:t>by calling </a:t>
            </a:r>
            <a:r>
              <a:rPr lang="en-US" sz="900" dirty="0" smtClean="0"/>
              <a:t>xf_adsp_base_free_handle()</a:t>
            </a:r>
          </a:p>
          <a:p>
            <a:pPr algn="ctr"/>
            <a:r>
              <a:rPr lang="en-US" sz="900" dirty="0"/>
              <a:t>Set </a:t>
            </a:r>
            <a:r>
              <a:rPr lang="en-US" sz="900" dirty="0" smtClean="0"/>
              <a:t>base_flag to zero</a:t>
            </a:r>
          </a:p>
          <a:p>
            <a:pPr algn="ctr"/>
            <a:r>
              <a:rPr lang="en-US" sz="900" dirty="0"/>
              <a:t>Wake up </a:t>
            </a:r>
            <a:r>
              <a:rPr lang="en-US" sz="900" dirty="0" err="1" smtClean="0"/>
              <a:t>base_wait</a:t>
            </a:r>
            <a:endParaRPr lang="en-US" sz="900" dirty="0" smtClean="0"/>
          </a:p>
        </p:txBody>
      </p:sp>
      <p:cxnSp>
        <p:nvCxnSpPr>
          <p:cNvPr id="173" name="Elbow Connector 172"/>
          <p:cNvCxnSpPr>
            <a:stCxn id="88" idx="1"/>
            <a:endCxn id="171" idx="1"/>
          </p:cNvCxnSpPr>
          <p:nvPr/>
        </p:nvCxnSpPr>
        <p:spPr>
          <a:xfrm rot="10800000">
            <a:off x="854936" y="4101514"/>
            <a:ext cx="300010" cy="1739079"/>
          </a:xfrm>
          <a:prstGeom prst="bentConnector3">
            <a:avLst>
              <a:gd name="adj1" fmla="val 176197"/>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898908" y="5609188"/>
            <a:ext cx="254151" cy="230832"/>
          </a:xfrm>
          <a:prstGeom prst="rect">
            <a:avLst/>
          </a:prstGeom>
          <a:noFill/>
        </p:spPr>
        <p:txBody>
          <a:bodyPr wrap="square" rtlCol="0">
            <a:spAutoFit/>
          </a:bodyPr>
          <a:lstStyle/>
          <a:p>
            <a:r>
              <a:rPr lang="en-US" sz="900" dirty="0"/>
              <a:t>F</a:t>
            </a:r>
          </a:p>
        </p:txBody>
      </p:sp>
      <p:cxnSp>
        <p:nvCxnSpPr>
          <p:cNvPr id="198" name="Elbow Connector 197"/>
          <p:cNvCxnSpPr>
            <a:stCxn id="171" idx="3"/>
            <a:endCxn id="12" idx="1"/>
          </p:cNvCxnSpPr>
          <p:nvPr/>
        </p:nvCxnSpPr>
        <p:spPr>
          <a:xfrm flipV="1">
            <a:off x="2919092" y="1856322"/>
            <a:ext cx="5834676" cy="22451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45" idx="3"/>
          </p:cNvCxnSpPr>
          <p:nvPr/>
        </p:nvCxnSpPr>
        <p:spPr>
          <a:xfrm flipV="1">
            <a:off x="2579955" y="4101512"/>
            <a:ext cx="487007" cy="9559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Elbow Connector 205"/>
          <p:cNvCxnSpPr>
            <a:stCxn id="68" idx="1"/>
            <a:endCxn id="266" idx="2"/>
          </p:cNvCxnSpPr>
          <p:nvPr/>
        </p:nvCxnSpPr>
        <p:spPr>
          <a:xfrm rot="10800000">
            <a:off x="7920818" y="4187394"/>
            <a:ext cx="832951" cy="3917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6161256" y="5214324"/>
            <a:ext cx="254151" cy="230832"/>
          </a:xfrm>
          <a:prstGeom prst="rect">
            <a:avLst/>
          </a:prstGeom>
          <a:noFill/>
        </p:spPr>
        <p:txBody>
          <a:bodyPr wrap="square" rtlCol="0">
            <a:spAutoFit/>
          </a:bodyPr>
          <a:lstStyle/>
          <a:p>
            <a:r>
              <a:rPr lang="en-US" sz="900" dirty="0" smtClean="0"/>
              <a:t>T</a:t>
            </a:r>
            <a:endParaRPr lang="en-US" sz="900" dirty="0"/>
          </a:p>
        </p:txBody>
      </p:sp>
      <p:sp>
        <p:nvSpPr>
          <p:cNvPr id="266" name="Rectangle 265"/>
          <p:cNvSpPr/>
          <p:nvPr/>
        </p:nvSpPr>
        <p:spPr>
          <a:xfrm>
            <a:off x="7208124" y="3409929"/>
            <a:ext cx="1425386" cy="77746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Copy the received message to base_msg</a:t>
            </a:r>
          </a:p>
          <a:p>
            <a:pPr algn="ctr"/>
            <a:r>
              <a:rPr lang="en-US" sz="900" dirty="0" smtClean="0"/>
              <a:t>Set base_flag to one</a:t>
            </a:r>
          </a:p>
          <a:p>
            <a:pPr algn="ctr"/>
            <a:r>
              <a:rPr lang="en-US" sz="900" dirty="0" smtClean="0"/>
              <a:t>Wake up the base_wait </a:t>
            </a:r>
            <a:r>
              <a:rPr lang="en-US" sz="900" dirty="0"/>
              <a:t>by calling </a:t>
            </a:r>
            <a:r>
              <a:rPr lang="en-US" sz="900" dirty="0" smtClean="0"/>
              <a:t>wake_up()</a:t>
            </a:r>
            <a:endParaRPr lang="en-US" sz="900" dirty="0"/>
          </a:p>
        </p:txBody>
      </p:sp>
      <p:cxnSp>
        <p:nvCxnSpPr>
          <p:cNvPr id="305" name="Straight Arrow Connector 304"/>
          <p:cNvCxnSpPr>
            <a:stCxn id="165" idx="0"/>
          </p:cNvCxnSpPr>
          <p:nvPr/>
        </p:nvCxnSpPr>
        <p:spPr>
          <a:xfrm flipV="1">
            <a:off x="3843706" y="4101513"/>
            <a:ext cx="0" cy="77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a:stCxn id="93" idx="0"/>
          </p:cNvCxnSpPr>
          <p:nvPr/>
        </p:nvCxnSpPr>
        <p:spPr>
          <a:xfrm flipV="1">
            <a:off x="6093795" y="4101513"/>
            <a:ext cx="0" cy="33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9" name="Elbow Connector 308"/>
          <p:cNvCxnSpPr>
            <a:stCxn id="84" idx="1"/>
            <a:endCxn id="12" idx="1"/>
          </p:cNvCxnSpPr>
          <p:nvPr/>
        </p:nvCxnSpPr>
        <p:spPr>
          <a:xfrm rot="10800000">
            <a:off x="8753768" y="1856323"/>
            <a:ext cx="12700" cy="3716625"/>
          </a:xfrm>
          <a:prstGeom prst="bentConnector3">
            <a:avLst>
              <a:gd name="adj1" fmla="val 13475945"/>
            </a:avLst>
          </a:prstGeom>
          <a:ln>
            <a:tailEnd type="triangle"/>
          </a:ln>
        </p:spPr>
        <p:style>
          <a:lnRef idx="1">
            <a:schemeClr val="accent1"/>
          </a:lnRef>
          <a:fillRef idx="0">
            <a:schemeClr val="accent1"/>
          </a:fillRef>
          <a:effectRef idx="0">
            <a:schemeClr val="accent1"/>
          </a:effectRef>
          <a:fontRef idx="minor">
            <a:schemeClr val="tx1"/>
          </a:fontRef>
        </p:style>
      </p:cxnSp>
      <p:sp>
        <p:nvSpPr>
          <p:cNvPr id="315" name="TextBox 314"/>
          <p:cNvSpPr txBox="1"/>
          <p:nvPr/>
        </p:nvSpPr>
        <p:spPr>
          <a:xfrm>
            <a:off x="8532567" y="5373215"/>
            <a:ext cx="254151" cy="230832"/>
          </a:xfrm>
          <a:prstGeom prst="rect">
            <a:avLst/>
          </a:prstGeom>
          <a:noFill/>
        </p:spPr>
        <p:txBody>
          <a:bodyPr wrap="square" rtlCol="0">
            <a:spAutoFit/>
          </a:bodyPr>
          <a:lstStyle/>
          <a:p>
            <a:r>
              <a:rPr lang="en-US" sz="900" dirty="0"/>
              <a:t>F</a:t>
            </a:r>
          </a:p>
        </p:txBody>
      </p:sp>
      <p:cxnSp>
        <p:nvCxnSpPr>
          <p:cNvPr id="318" name="Elbow Connector 317"/>
          <p:cNvCxnSpPr>
            <a:stCxn id="266" idx="0"/>
            <a:endCxn id="12" idx="1"/>
          </p:cNvCxnSpPr>
          <p:nvPr/>
        </p:nvCxnSpPr>
        <p:spPr>
          <a:xfrm rot="5400000" flipH="1" flipV="1">
            <a:off x="7560489" y="2216651"/>
            <a:ext cx="1553607" cy="8329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4"/>
          <p:cNvSpPr txBox="1">
            <a:spLocks/>
          </p:cNvSpPr>
          <p:nvPr/>
        </p:nvSpPr>
        <p:spPr>
          <a:xfrm>
            <a:off x="1080000" y="1052736"/>
            <a:ext cx="5951854"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q"/>
            </a:pPr>
            <a:r>
              <a:rPr lang="en-US" dirty="0" err="1"/>
              <a:t>xf_response_thread</a:t>
            </a:r>
            <a:r>
              <a:rPr lang="en-US" dirty="0" smtClean="0"/>
              <a:t>()</a:t>
            </a:r>
          </a:p>
        </p:txBody>
      </p:sp>
      <p:graphicFrame>
        <p:nvGraphicFramePr>
          <p:cNvPr id="66" name="Table 65"/>
          <p:cNvGraphicFramePr>
            <a:graphicFrameLocks noGrp="1"/>
          </p:cNvGraphicFramePr>
          <p:nvPr>
            <p:extLst>
              <p:ext uri="{D42A27DB-BD31-4B8C-83A1-F6EECF244321}">
                <p14:modId xmlns:p14="http://schemas.microsoft.com/office/powerpoint/2010/main" val="18254955"/>
              </p:ext>
            </p:extLst>
          </p:nvPr>
        </p:nvGraphicFramePr>
        <p:xfrm>
          <a:off x="585400" y="1511335"/>
          <a:ext cx="6086664" cy="1402237"/>
        </p:xfrm>
        <a:graphic>
          <a:graphicData uri="http://schemas.openxmlformats.org/drawingml/2006/table">
            <a:tbl>
              <a:tblPr firstRow="1" firstCol="1" bandRow="1">
                <a:tableStyleId>{5940675A-B579-460E-94D1-54222C63F5DA}</a:tableStyleId>
              </a:tblPr>
              <a:tblGrid>
                <a:gridCol w="1118112"/>
                <a:gridCol w="1296144"/>
                <a:gridCol w="3672408"/>
              </a:tblGrid>
              <a:tr h="228229">
                <a:tc>
                  <a:txBody>
                    <a:bodyPr/>
                    <a:lstStyle/>
                    <a:p>
                      <a:pPr marL="0" marR="0">
                        <a:lnSpc>
                          <a:spcPct val="107000"/>
                        </a:lnSpc>
                        <a:spcBef>
                          <a:spcPts val="0"/>
                        </a:spcBef>
                        <a:spcAft>
                          <a:spcPts val="0"/>
                        </a:spcAft>
                      </a:pPr>
                      <a:r>
                        <a:rPr lang="en-US" sz="1100" dirty="0">
                          <a:effectLst/>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latin typeface="+mn-lt"/>
                          <a:ea typeface="+mn-ea"/>
                          <a:cs typeface="+mn-cs"/>
                        </a:rPr>
                        <a:t>This thread</a:t>
                      </a:r>
                      <a:r>
                        <a:rPr lang="en-US" sz="1100" baseline="0" dirty="0" smtClean="0">
                          <a:effectLst/>
                          <a:latin typeface="+mn-lt"/>
                          <a:ea typeface="+mn-ea"/>
                          <a:cs typeface="+mn-cs"/>
                        </a:rPr>
                        <a:t> is registered when ADSP base is created. And it is destroyed when ADSP base is destroyed. This thread waits the response message from client message queue and calls the callback functions or wake up the ADSP base’s waiting corresponding to the ID from response message’s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rPr>
                        <a:t>static int xf_response_thread(void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latin typeface="+mn-lt"/>
                          <a:ea typeface="+mn-ea"/>
                          <a:cs typeface="+mn-cs"/>
                        </a:rPr>
                        <a:t>void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Input data for thread usage </a:t>
                      </a:r>
                      <a:r>
                        <a:rPr lang="en-US" sz="1100" dirty="0" smtClean="0">
                          <a:solidFill>
                            <a:srgbClr val="FF0000"/>
                          </a:solidFill>
                          <a:effectLst/>
                        </a:rPr>
                        <a:t>(not use in</a:t>
                      </a:r>
                      <a:r>
                        <a:rPr lang="en-US" sz="1100" baseline="0" dirty="0" smtClean="0">
                          <a:solidFill>
                            <a:srgbClr val="FF0000"/>
                          </a:solidFill>
                          <a:effectLst/>
                        </a:rPr>
                        <a:t> this case)</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a:txBody>
                    <a:bodyPr/>
                    <a:lstStyle/>
                    <a:p>
                      <a:pPr marL="0" marR="0">
                        <a:lnSpc>
                          <a:spcPct val="107000"/>
                        </a:lnSpc>
                        <a:spcBef>
                          <a:spcPts val="0"/>
                        </a:spcBef>
                        <a:spcAft>
                          <a:spcPts val="0"/>
                        </a:spcAft>
                      </a:pPr>
                      <a:r>
                        <a:rPr lang="en-US" sz="1100" dirty="0">
                          <a:effectLst/>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0</a:t>
                      </a:r>
                    </a:p>
                  </a:txBody>
                  <a:tcPr marL="68580" marR="68580" marT="0" marB="0"/>
                </a:tc>
                <a:tc>
                  <a:txBody>
                    <a:bodyPr/>
                    <a:lstStyle/>
                    <a:p>
                      <a:pPr marL="0" marR="0">
                        <a:lnSpc>
                          <a:spcPct val="107000"/>
                        </a:lnSpc>
                        <a:spcBef>
                          <a:spcPts val="0"/>
                        </a:spcBef>
                        <a:spcAft>
                          <a:spcPts val="0"/>
                        </a:spcAft>
                      </a:pPr>
                      <a:r>
                        <a:rPr kumimoji="1" lang="en-US" sz="1100" kern="1200" dirty="0" smtClean="0">
                          <a:solidFill>
                            <a:schemeClr val="tx1"/>
                          </a:solidFill>
                          <a:effectLst/>
                          <a:latin typeface="+mn-lt"/>
                          <a:ea typeface="+mn-ea"/>
                          <a:cs typeface="+mn-cs"/>
                        </a:rPr>
                        <a:t>Success</a:t>
                      </a:r>
                      <a:endParaRPr kumimoji="1" lang="en-US" sz="11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13960902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p:sp>
      <p:sp>
        <p:nvSpPr>
          <p:cNvPr id="3" name="Slide Number Placehold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68</a:t>
            </a:fld>
            <a:endParaRPr lang="de-DE" dirty="0">
              <a:solidFill>
                <a:srgbClr val="06418C"/>
              </a:solidFill>
            </a:endParaRPr>
          </a:p>
        </p:txBody>
      </p:sp>
      <p:sp>
        <p:nvSpPr>
          <p:cNvPr id="6" name="Text Placeholder 5"/>
          <p:cNvSpPr>
            <a:spLocks noGrp="1"/>
          </p:cNvSpPr>
          <p:nvPr>
            <p:ph type="body" sz="quarter" idx="11"/>
          </p:nvPr>
        </p:nvSpPr>
        <p:spPr>
          <a:xfrm>
            <a:off x="468000" y="808025"/>
            <a:ext cx="7920000" cy="964065"/>
          </a:xfrm>
        </p:spPr>
        <p:txBody>
          <a:bodyPr anchor="ctr"/>
          <a:lstStyle/>
          <a:p>
            <a:r>
              <a:rPr lang="en-US" dirty="0" smtClean="0"/>
              <a:t>APPENDIX</a:t>
            </a:r>
          </a:p>
        </p:txBody>
      </p:sp>
      <p:sp>
        <p:nvSpPr>
          <p:cNvPr id="2" name="TextBox 1"/>
          <p:cNvSpPr txBox="1"/>
          <p:nvPr/>
        </p:nvSpPr>
        <p:spPr>
          <a:xfrm>
            <a:off x="468000" y="1916832"/>
            <a:ext cx="11253600" cy="2862322"/>
          </a:xfrm>
          <a:prstGeom prst="rect">
            <a:avLst/>
          </a:prstGeom>
          <a:noFill/>
        </p:spPr>
        <p:txBody>
          <a:bodyPr wrap="square" rtlCol="0">
            <a:spAutoFit/>
          </a:bodyPr>
          <a:lstStyle/>
          <a:p>
            <a:pPr marL="400050" indent="-400050">
              <a:buFont typeface="+mj-lt"/>
              <a:buAutoNum type="romanUcPeriod"/>
            </a:pPr>
            <a:r>
              <a:rPr lang="en-US" dirty="0" smtClean="0">
                <a:solidFill>
                  <a:schemeClr val="bg1">
                    <a:lumMod val="85000"/>
                  </a:schemeClr>
                </a:solidFill>
              </a:rPr>
              <a:t>Overview</a:t>
            </a:r>
          </a:p>
          <a:p>
            <a:pPr marL="400050" indent="-400050">
              <a:buFont typeface="+mj-lt"/>
              <a:buAutoNum type="romanUcPeriod"/>
            </a:pPr>
            <a:r>
              <a:rPr lang="en-US" dirty="0" smtClean="0"/>
              <a:t>ADSP Base</a:t>
            </a:r>
          </a:p>
          <a:p>
            <a:pPr marL="857250" lvl="1" indent="-400050">
              <a:buFont typeface="Wingdings" panose="05000000000000000000" pitchFamily="2" charset="2"/>
              <a:buChar char="Ø"/>
            </a:pPr>
            <a:r>
              <a:rPr lang="en-US" dirty="0" smtClean="0">
                <a:solidFill>
                  <a:schemeClr val="bg1">
                    <a:lumMod val="85000"/>
                  </a:schemeClr>
                </a:solidFill>
              </a:rPr>
              <a:t>Introduction</a:t>
            </a:r>
          </a:p>
          <a:p>
            <a:pPr marL="857250" lvl="1" indent="-400050">
              <a:buFont typeface="Wingdings" panose="05000000000000000000" pitchFamily="2" charset="2"/>
              <a:buChar char="Ø"/>
            </a:pPr>
            <a:r>
              <a:rPr lang="en-US" dirty="0" smtClean="0">
                <a:solidFill>
                  <a:schemeClr val="bg1">
                    <a:lumMod val="85000"/>
                  </a:schemeClr>
                </a:solidFill>
              </a:rPr>
              <a:t>Base Control</a:t>
            </a:r>
          </a:p>
          <a:p>
            <a:pPr marL="857250" lvl="1" indent="-400050">
              <a:buFont typeface="Wingdings" panose="05000000000000000000" pitchFamily="2" charset="2"/>
              <a:buChar char="Ø"/>
            </a:pPr>
            <a:r>
              <a:rPr lang="en-US" dirty="0" smtClean="0"/>
              <a:t>Internal Controls</a:t>
            </a:r>
            <a:endParaRPr lang="en-US" dirty="0"/>
          </a:p>
          <a:p>
            <a:pPr marL="1314450" lvl="2" indent="-400050">
              <a:buFont typeface="Wingdings" panose="05000000000000000000" pitchFamily="2" charset="2"/>
              <a:buChar char="v"/>
            </a:pPr>
            <a:r>
              <a:rPr lang="en-US" dirty="0" smtClean="0">
                <a:solidFill>
                  <a:schemeClr val="bg1">
                    <a:lumMod val="85000"/>
                  </a:schemeClr>
                </a:solidFill>
              </a:rPr>
              <a:t>Handle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Message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Response Thread</a:t>
            </a:r>
          </a:p>
          <a:p>
            <a:pPr marL="1314450" lvl="2" indent="-400050">
              <a:buFont typeface="Wingdings" panose="05000000000000000000" pitchFamily="2" charset="2"/>
              <a:buChar char="v"/>
            </a:pPr>
            <a:r>
              <a:rPr lang="en-US" dirty="0" smtClean="0"/>
              <a:t>Other APIs</a:t>
            </a:r>
          </a:p>
          <a:p>
            <a:pPr marL="400050" indent="-400050">
              <a:buFont typeface="+mj-lt"/>
              <a:buAutoNum type="romanUcPeriod"/>
            </a:pPr>
            <a:r>
              <a:rPr lang="en-US" dirty="0" smtClean="0">
                <a:solidFill>
                  <a:schemeClr val="bg1">
                    <a:lumMod val="85000"/>
                  </a:schemeClr>
                </a:solidFill>
              </a:rPr>
              <a:t>Proxy Driver Interface - Extension Interface</a:t>
            </a:r>
          </a:p>
        </p:txBody>
      </p:sp>
    </p:spTree>
    <p:extLst>
      <p:ext uri="{BB962C8B-B14F-4D97-AF65-F5344CB8AC3E}">
        <p14:creationId xmlns:p14="http://schemas.microsoft.com/office/powerpoint/2010/main" val="27058386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Other APIs</a:t>
            </a:r>
            <a:endParaRPr lang="en-US" dirty="0"/>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69</a:t>
            </a:fld>
            <a:endParaRPr lang="de-DE" dirty="0">
              <a:solidFill>
                <a:srgbClr val="06418C"/>
              </a:solidFill>
            </a:endParaRPr>
          </a:p>
        </p:txBody>
      </p:sp>
      <p:sp>
        <p:nvSpPr>
          <p:cNvPr id="33" name="Oval 32"/>
          <p:cNvSpPr/>
          <p:nvPr/>
        </p:nvSpPr>
        <p:spPr>
          <a:xfrm>
            <a:off x="8336256" y="1362478"/>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42" name="Straight Arrow Connector 41"/>
          <p:cNvCxnSpPr>
            <a:stCxn id="33" idx="4"/>
            <a:endCxn id="24" idx="0"/>
          </p:cNvCxnSpPr>
          <p:nvPr/>
        </p:nvCxnSpPr>
        <p:spPr>
          <a:xfrm>
            <a:off x="8911238" y="1706300"/>
            <a:ext cx="0" cy="252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328248" y="5985445"/>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cxnSp>
        <p:nvCxnSpPr>
          <p:cNvPr id="47" name="Straight Arrow Connector 46"/>
          <p:cNvCxnSpPr>
            <a:stCxn id="48" idx="2"/>
            <a:endCxn id="43" idx="0"/>
          </p:cNvCxnSpPr>
          <p:nvPr/>
        </p:nvCxnSpPr>
        <p:spPr>
          <a:xfrm flipH="1">
            <a:off x="8903228" y="5301208"/>
            <a:ext cx="1" cy="17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751942" y="4797152"/>
            <a:ext cx="2302574" cy="50405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Save the component id (comp_id) from the response message </a:t>
            </a:r>
            <a:r>
              <a:rPr lang="en-US" sz="900" dirty="0"/>
              <a:t>ID with macro </a:t>
            </a:r>
            <a:r>
              <a:rPr lang="en-US" sz="900" dirty="0" smtClean="0"/>
              <a:t>XF_MSG_SRC()</a:t>
            </a:r>
            <a:endParaRPr lang="en-US" sz="900" dirty="0"/>
          </a:p>
        </p:txBody>
      </p:sp>
      <p:sp>
        <p:nvSpPr>
          <p:cNvPr id="12" name="Flowchart: Decision 11"/>
          <p:cNvSpPr/>
          <p:nvPr/>
        </p:nvSpPr>
        <p:spPr>
          <a:xfrm>
            <a:off x="7759951" y="4152914"/>
            <a:ext cx="2302574" cy="433303"/>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10" name="Straight Arrow Connector 9"/>
          <p:cNvCxnSpPr>
            <a:stCxn id="12" idx="2"/>
            <a:endCxn id="48" idx="0"/>
          </p:cNvCxnSpPr>
          <p:nvPr/>
        </p:nvCxnSpPr>
        <p:spPr>
          <a:xfrm flipH="1">
            <a:off x="8903229" y="4586217"/>
            <a:ext cx="8009" cy="210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24866" y="4116204"/>
            <a:ext cx="254151" cy="230832"/>
          </a:xfrm>
          <a:prstGeom prst="rect">
            <a:avLst/>
          </a:prstGeom>
          <a:noFill/>
        </p:spPr>
        <p:txBody>
          <a:bodyPr wrap="square" rtlCol="0">
            <a:spAutoFit/>
          </a:bodyPr>
          <a:lstStyle/>
          <a:p>
            <a:r>
              <a:rPr lang="en-US" sz="900" dirty="0"/>
              <a:t>F</a:t>
            </a:r>
          </a:p>
        </p:txBody>
      </p:sp>
      <p:sp>
        <p:nvSpPr>
          <p:cNvPr id="26" name="TextBox 25"/>
          <p:cNvSpPr txBox="1"/>
          <p:nvPr/>
        </p:nvSpPr>
        <p:spPr>
          <a:xfrm>
            <a:off x="8911238" y="4580152"/>
            <a:ext cx="254151" cy="230832"/>
          </a:xfrm>
          <a:prstGeom prst="rect">
            <a:avLst/>
          </a:prstGeom>
          <a:noFill/>
        </p:spPr>
        <p:txBody>
          <a:bodyPr wrap="square" rtlCol="0">
            <a:spAutoFit/>
          </a:bodyPr>
          <a:lstStyle/>
          <a:p>
            <a:r>
              <a:rPr lang="en-US" sz="900" dirty="0" smtClean="0"/>
              <a:t>T</a:t>
            </a:r>
            <a:endParaRPr lang="en-US" sz="900" dirty="0"/>
          </a:p>
        </p:txBody>
      </p:sp>
      <p:sp>
        <p:nvSpPr>
          <p:cNvPr id="24" name="Rectangle 23"/>
          <p:cNvSpPr/>
          <p:nvPr/>
        </p:nvSpPr>
        <p:spPr>
          <a:xfrm>
            <a:off x="7759951" y="1958328"/>
            <a:ext cx="2302574" cy="37278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a buffer in aux_pool from base instance</a:t>
            </a:r>
            <a:endParaRPr lang="en-US" sz="900" dirty="0"/>
          </a:p>
        </p:txBody>
      </p:sp>
      <p:cxnSp>
        <p:nvCxnSpPr>
          <p:cNvPr id="14" name="Straight Arrow Connector 13"/>
          <p:cNvCxnSpPr>
            <a:stCxn id="24" idx="2"/>
            <a:endCxn id="29" idx="0"/>
          </p:cNvCxnSpPr>
          <p:nvPr/>
        </p:nvCxnSpPr>
        <p:spPr>
          <a:xfrm>
            <a:off x="8911238" y="2331108"/>
            <a:ext cx="0" cy="224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759951" y="2555597"/>
            <a:ext cx="2302574" cy="708648"/>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the message information</a:t>
            </a:r>
          </a:p>
          <a:p>
            <a:pPr algn="ctr"/>
            <a:r>
              <a:rPr lang="en-US" sz="900" dirty="0"/>
              <a:t>Opcode </a:t>
            </a:r>
            <a:r>
              <a:rPr lang="en-US" sz="900" dirty="0" smtClean="0"/>
              <a:t>is XF_REGISTER</a:t>
            </a:r>
          </a:p>
          <a:p>
            <a:pPr algn="ctr"/>
            <a:r>
              <a:rPr lang="en-US" sz="900" dirty="0" smtClean="0"/>
              <a:t>Length is name ID length</a:t>
            </a:r>
          </a:p>
          <a:p>
            <a:pPr algn="ctr"/>
            <a:r>
              <a:rPr lang="en-US" sz="900" dirty="0" smtClean="0"/>
              <a:t>Buffer is name ID value</a:t>
            </a:r>
            <a:endParaRPr lang="en-US" sz="900" dirty="0"/>
          </a:p>
        </p:txBody>
      </p:sp>
      <p:sp>
        <p:nvSpPr>
          <p:cNvPr id="34" name="Rectangle 33"/>
          <p:cNvSpPr/>
          <p:nvPr/>
        </p:nvSpPr>
        <p:spPr>
          <a:xfrm>
            <a:off x="7759951" y="3461524"/>
            <a:ext cx="2302574" cy="54354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Send the message and wait for the response </a:t>
            </a:r>
            <a:r>
              <a:rPr lang="en-US" sz="900" dirty="0"/>
              <a:t>by calling </a:t>
            </a:r>
            <a:r>
              <a:rPr lang="en-US" sz="900" dirty="0" smtClean="0"/>
              <a:t>xf_send_and_receive()</a:t>
            </a:r>
          </a:p>
        </p:txBody>
      </p:sp>
      <p:cxnSp>
        <p:nvCxnSpPr>
          <p:cNvPr id="27" name="Straight Arrow Connector 26"/>
          <p:cNvCxnSpPr>
            <a:stCxn id="29" idx="2"/>
            <a:endCxn id="34" idx="0"/>
          </p:cNvCxnSpPr>
          <p:nvPr/>
        </p:nvCxnSpPr>
        <p:spPr>
          <a:xfrm>
            <a:off x="8911238" y="3264245"/>
            <a:ext cx="0" cy="197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4" idx="2"/>
            <a:endCxn id="12" idx="0"/>
          </p:cNvCxnSpPr>
          <p:nvPr/>
        </p:nvCxnSpPr>
        <p:spPr>
          <a:xfrm>
            <a:off x="8911238" y="4005064"/>
            <a:ext cx="0" cy="147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751941" y="5472681"/>
            <a:ext cx="2302574" cy="281767"/>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buffer back to aux_pool</a:t>
            </a:r>
            <a:endParaRPr lang="en-US" sz="900" dirty="0"/>
          </a:p>
        </p:txBody>
      </p:sp>
      <p:cxnSp>
        <p:nvCxnSpPr>
          <p:cNvPr id="49" name="Straight Arrow Connector 48"/>
          <p:cNvCxnSpPr>
            <a:stCxn id="43" idx="2"/>
            <a:endCxn id="44" idx="0"/>
          </p:cNvCxnSpPr>
          <p:nvPr/>
        </p:nvCxnSpPr>
        <p:spPr>
          <a:xfrm>
            <a:off x="8903228" y="5754448"/>
            <a:ext cx="2" cy="230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2" idx="1"/>
            <a:endCxn id="43" idx="1"/>
          </p:cNvCxnSpPr>
          <p:nvPr/>
        </p:nvCxnSpPr>
        <p:spPr>
          <a:xfrm rot="10800000" flipV="1">
            <a:off x="7751941" y="4369565"/>
            <a:ext cx="8010" cy="1243999"/>
          </a:xfrm>
          <a:prstGeom prst="bentConnector3">
            <a:avLst>
              <a:gd name="adj1" fmla="val 295393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4"/>
          <p:cNvSpPr txBox="1">
            <a:spLocks/>
          </p:cNvSpPr>
          <p:nvPr/>
        </p:nvSpPr>
        <p:spPr>
          <a:xfrm>
            <a:off x="1080000" y="1052736"/>
            <a:ext cx="5951854"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q"/>
            </a:pPr>
            <a:r>
              <a:rPr lang="en-US" dirty="0" err="1"/>
              <a:t>xf_adsp_register</a:t>
            </a:r>
            <a:r>
              <a:rPr lang="en-US" dirty="0" smtClean="0"/>
              <a:t>()</a:t>
            </a:r>
          </a:p>
        </p:txBody>
      </p:sp>
      <p:graphicFrame>
        <p:nvGraphicFramePr>
          <p:cNvPr id="28" name="Table 27"/>
          <p:cNvGraphicFramePr>
            <a:graphicFrameLocks noGrp="1"/>
          </p:cNvGraphicFramePr>
          <p:nvPr>
            <p:extLst>
              <p:ext uri="{D42A27DB-BD31-4B8C-83A1-F6EECF244321}">
                <p14:modId xmlns:p14="http://schemas.microsoft.com/office/powerpoint/2010/main" val="2684479836"/>
              </p:ext>
            </p:extLst>
          </p:nvPr>
        </p:nvGraphicFramePr>
        <p:xfrm>
          <a:off x="585400" y="1511335"/>
          <a:ext cx="6734736" cy="1369374"/>
        </p:xfrm>
        <a:graphic>
          <a:graphicData uri="http://schemas.openxmlformats.org/drawingml/2006/table">
            <a:tbl>
              <a:tblPr firstRow="1" firstCol="1" bandRow="1">
                <a:tableStyleId>{5940675A-B579-460E-94D1-54222C63F5DA}</a:tableStyleId>
              </a:tblPr>
              <a:tblGrid>
                <a:gridCol w="816129"/>
                <a:gridCol w="1598127"/>
                <a:gridCol w="4320480"/>
              </a:tblGrid>
              <a:tr h="228229">
                <a:tc>
                  <a:txBody>
                    <a:bodyPr/>
                    <a:lstStyle/>
                    <a:p>
                      <a:pPr marL="0" marR="0">
                        <a:lnSpc>
                          <a:spcPct val="107000"/>
                        </a:lnSpc>
                        <a:spcBef>
                          <a:spcPts val="0"/>
                        </a:spcBef>
                        <a:spcAft>
                          <a:spcPts val="0"/>
                        </a:spcAft>
                      </a:pPr>
                      <a:r>
                        <a:rPr lang="en-US" sz="1100" dirty="0">
                          <a:effectLst/>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latin typeface="+mn-lt"/>
                          <a:ea typeface="+mn-ea"/>
                          <a:cs typeface="+mn-cs"/>
                        </a:rPr>
                        <a:t>This API register</a:t>
                      </a:r>
                      <a:r>
                        <a:rPr lang="en-US" sz="1100" baseline="0" dirty="0" smtClean="0">
                          <a:effectLst/>
                          <a:latin typeface="+mn-lt"/>
                          <a:ea typeface="+mn-ea"/>
                          <a:cs typeface="+mn-cs"/>
                        </a:rPr>
                        <a:t>s an ADSP plugin corresponding to the given name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dirty="0">
                          <a:effectLst/>
                        </a:rPr>
                        <a:t>Syntax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rPr>
                        <a:t>static int xf_adsp_register(char *name, int *comp_id)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2">
                  <a:txBody>
                    <a:bodyPr/>
                    <a:lstStyle/>
                    <a:p>
                      <a:pPr marL="0" marR="0">
                        <a:lnSpc>
                          <a:spcPct val="107000"/>
                        </a:lnSpc>
                        <a:spcBef>
                          <a:spcPts val="0"/>
                        </a:spcBef>
                        <a:spcAft>
                          <a:spcPts val="0"/>
                        </a:spcAft>
                      </a:pPr>
                      <a:r>
                        <a:rPr lang="en-US" sz="1100" dirty="0">
                          <a:effectLst/>
                        </a:rPr>
                        <a:t>Parameter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char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The name id of this component,</a:t>
                      </a:r>
                      <a:r>
                        <a:rPr lang="en-US" sz="1100" baseline="0" dirty="0" smtClean="0">
                          <a:effectLst/>
                        </a:rPr>
                        <a:t> which defined in ADSP framework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int *comp_id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The ID presents for the registered component in ADSP framework</a:t>
                      </a:r>
                      <a:endParaRPr kumimoji="1" lang="en-US" sz="1100" kern="1200" baseline="0" dirty="0">
                        <a:solidFill>
                          <a:schemeClr val="tx1"/>
                        </a:solidFill>
                        <a:effectLst/>
                        <a:latin typeface="+mn-lt"/>
                        <a:ea typeface="+mn-ea"/>
                        <a:cs typeface="+mn-cs"/>
                      </a:endParaRPr>
                    </a:p>
                  </a:txBody>
                  <a:tcPr marL="68580" marR="68580" marT="0" marB="0"/>
                </a:tc>
              </a:tr>
              <a:tr h="228229">
                <a:tc rowSpan="2">
                  <a:txBody>
                    <a:bodyPr/>
                    <a:lstStyle/>
                    <a:p>
                      <a:pPr marL="0" marR="0">
                        <a:lnSpc>
                          <a:spcPct val="107000"/>
                        </a:lnSpc>
                        <a:spcBef>
                          <a:spcPts val="0"/>
                        </a:spcBef>
                        <a:spcAft>
                          <a:spcPts val="0"/>
                        </a:spcAft>
                      </a:pPr>
                      <a:r>
                        <a:rPr lang="en-US" sz="1100" dirty="0">
                          <a:effectLst/>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-EINVAL</a:t>
                      </a: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Register cannot complete</a:t>
                      </a:r>
                      <a:endParaRPr kumimoji="1" lang="en-US" sz="1100" kern="1200" baseline="0" dirty="0">
                        <a:solidFill>
                          <a:schemeClr val="tx1"/>
                        </a:solidFill>
                        <a:effectLst/>
                        <a:latin typeface="+mn-lt"/>
                        <a:ea typeface="+mn-ea"/>
                        <a:cs typeface="+mn-cs"/>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0</a:t>
                      </a: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Register successful</a:t>
                      </a:r>
                      <a:endParaRPr kumimoji="1" lang="en-US" sz="1100" kern="1200" baseline="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3176366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80000" y="894745"/>
            <a:ext cx="9000000" cy="443198"/>
          </a:xfrm>
        </p:spPr>
        <p:txBody>
          <a:bodyPr/>
          <a:lstStyle/>
          <a:p>
            <a:r>
              <a:rPr lang="en-US" dirty="0" smtClean="0"/>
              <a:t>I. Overview</a:t>
            </a:r>
            <a:endParaRPr lang="en-US" dirty="0"/>
          </a:p>
        </p:txBody>
      </p:sp>
      <p:sp>
        <p:nvSpPr>
          <p:cNvPr id="87" name="Slide Number Placeholder 2"/>
          <p:cNvSpPr>
            <a:spLocks noGrp="1"/>
          </p:cNvSpPr>
          <p:nvPr>
            <p:ph type="sldNum" sz="quarter" idx="10"/>
          </p:nvPr>
        </p:nvSpPr>
        <p:spPr>
          <a:xfrm>
            <a:off x="5760000" y="6509924"/>
            <a:ext cx="672075" cy="161583"/>
          </a:xfrm>
        </p:spPr>
        <p:txBody>
          <a:bodyPr/>
          <a:lstStyle/>
          <a:p>
            <a:pPr algn="l"/>
            <a:r>
              <a:rPr lang="de-DE" dirty="0">
                <a:solidFill>
                  <a:srgbClr val="06418C"/>
                </a:solidFill>
              </a:rPr>
              <a:t>Page </a:t>
            </a:r>
            <a:r>
              <a:rPr lang="de-DE" dirty="0" smtClean="0">
                <a:solidFill>
                  <a:srgbClr val="06418C"/>
                </a:solidFill>
              </a:rPr>
              <a:t>2</a:t>
            </a:r>
            <a:endParaRPr lang="de-DE" dirty="0">
              <a:solidFill>
                <a:srgbClr val="06418C"/>
              </a:solidFill>
            </a:endParaRPr>
          </a:p>
        </p:txBody>
      </p:sp>
      <p:sp>
        <p:nvSpPr>
          <p:cNvPr id="2" name="Rectangle 1"/>
          <p:cNvSpPr/>
          <p:nvPr/>
        </p:nvSpPr>
        <p:spPr>
          <a:xfrm>
            <a:off x="695400" y="1482022"/>
            <a:ext cx="11017224" cy="3600986"/>
          </a:xfrm>
          <a:prstGeom prst="rect">
            <a:avLst/>
          </a:prstGeom>
        </p:spPr>
        <p:txBody>
          <a:bodyPr wrap="square">
            <a:spAutoFit/>
          </a:bodyPr>
          <a:lstStyle/>
          <a:p>
            <a:pPr lvl="0"/>
            <a:r>
              <a:rPr lang="en-US" sz="1200" b="1"/>
              <a:t>Codec driver</a:t>
            </a:r>
            <a:r>
              <a:rPr lang="en-US" sz="1200"/>
              <a:t>:</a:t>
            </a:r>
          </a:p>
          <a:p>
            <a:r>
              <a:rPr lang="en-US" sz="1200"/>
              <a:t>It represents interface for codecs.</a:t>
            </a:r>
          </a:p>
          <a:p>
            <a:r>
              <a:rPr lang="en-US" sz="1200"/>
              <a:t> </a:t>
            </a:r>
          </a:p>
          <a:p>
            <a:pPr lvl="0"/>
            <a:r>
              <a:rPr lang="en-US" sz="1200" b="1"/>
              <a:t>Codec DAI</a:t>
            </a:r>
            <a:r>
              <a:rPr lang="en-US" sz="1200"/>
              <a:t>:</a:t>
            </a:r>
          </a:p>
          <a:p>
            <a:r>
              <a:rPr lang="en-US" sz="1200"/>
              <a:t>The DAI for codecs to communicate with other drivers</a:t>
            </a:r>
          </a:p>
          <a:p>
            <a:r>
              <a:rPr lang="en-US" sz="1200"/>
              <a:t> </a:t>
            </a:r>
          </a:p>
          <a:p>
            <a:pPr lvl="0"/>
            <a:r>
              <a:rPr lang="en-US" sz="1200" b="1"/>
              <a:t>Machine driver</a:t>
            </a:r>
            <a:r>
              <a:rPr lang="en-US" sz="1200"/>
              <a:t>:</a:t>
            </a:r>
          </a:p>
          <a:p>
            <a:r>
              <a:rPr lang="en-US" sz="1200"/>
              <a:t>The ASoC machine (or board) driver is the code that glues together the platform driver and codec driver.</a:t>
            </a:r>
          </a:p>
          <a:p>
            <a:r>
              <a:rPr lang="en-US" sz="1200"/>
              <a:t> </a:t>
            </a:r>
          </a:p>
          <a:p>
            <a:pPr lvl="0"/>
            <a:r>
              <a:rPr lang="en-US" sz="1200" b="1"/>
              <a:t>Proxy E</a:t>
            </a:r>
            <a:r>
              <a:rPr lang="en-US" sz="1200" b="1" smtClean="0"/>
              <a:t>xtension </a:t>
            </a:r>
            <a:r>
              <a:rPr lang="en-US" sz="1200" b="1"/>
              <a:t>I</a:t>
            </a:r>
            <a:r>
              <a:rPr lang="en-US" sz="1200" b="1" smtClean="0"/>
              <a:t>nterface</a:t>
            </a:r>
            <a:r>
              <a:rPr lang="en-US" sz="1200"/>
              <a:t>:</a:t>
            </a:r>
          </a:p>
          <a:p>
            <a:r>
              <a:rPr lang="en-US" sz="1200"/>
              <a:t>APIs of methods through which ADSP Driver Extension communicates with shared memory area in Hardware side.</a:t>
            </a:r>
          </a:p>
          <a:p>
            <a:r>
              <a:rPr lang="en-US" sz="1200"/>
              <a:t> </a:t>
            </a:r>
          </a:p>
          <a:p>
            <a:pPr lvl="0"/>
            <a:r>
              <a:rPr lang="en-US" sz="1200" b="1"/>
              <a:t>Shared memory area</a:t>
            </a:r>
            <a:r>
              <a:rPr lang="en-US" sz="1200"/>
              <a:t>:</a:t>
            </a:r>
          </a:p>
          <a:p>
            <a:r>
              <a:rPr lang="en-US" sz="1200"/>
              <a:t>Shared memory is a memory area which can be read and written by both CPU and ADSP.</a:t>
            </a:r>
          </a:p>
          <a:p>
            <a:r>
              <a:rPr lang="en-US" sz="1200"/>
              <a:t> </a:t>
            </a:r>
          </a:p>
          <a:p>
            <a:pPr lvl="0"/>
            <a:r>
              <a:rPr lang="en-US" sz="1200" b="1"/>
              <a:t>ADSP</a:t>
            </a:r>
            <a:r>
              <a:rPr lang="en-US" sz="1200"/>
              <a:t>:</a:t>
            </a:r>
          </a:p>
          <a:p>
            <a:r>
              <a:rPr lang="en-US" sz="1200"/>
              <a:t>It is an audio DSP hardware unit. It provides ADSP framework which has the capability to control and execute multiple plugins (Renderer/Capture/Equalizer/TDM Renderer/TDM Capture) for playback, record, TDM and equalization. The communication between ADSP side and CPU side is performed by the interrupt, and the shared memory area.</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17352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Other APIs</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70</a:t>
            </a:fld>
            <a:endParaRPr lang="de-DE" dirty="0">
              <a:solidFill>
                <a:srgbClr val="06418C"/>
              </a:solidFill>
            </a:endParaRPr>
          </a:p>
        </p:txBody>
      </p:sp>
      <p:sp>
        <p:nvSpPr>
          <p:cNvPr id="33" name="Oval 32"/>
          <p:cNvSpPr/>
          <p:nvPr/>
        </p:nvSpPr>
        <p:spPr>
          <a:xfrm>
            <a:off x="8336256" y="2005058"/>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42" name="Straight Arrow Connector 41"/>
          <p:cNvCxnSpPr>
            <a:stCxn id="33" idx="4"/>
            <a:endCxn id="29" idx="0"/>
          </p:cNvCxnSpPr>
          <p:nvPr/>
        </p:nvCxnSpPr>
        <p:spPr>
          <a:xfrm>
            <a:off x="8911238" y="2348880"/>
            <a:ext cx="0" cy="284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8336256" y="4133977"/>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29" name="Rectangle 28"/>
          <p:cNvSpPr/>
          <p:nvPr/>
        </p:nvSpPr>
        <p:spPr>
          <a:xfrm>
            <a:off x="7759951" y="2632959"/>
            <a:ext cx="2302574" cy="63128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Set the message information with opcode XF_UNREGISTER and the given component id (comp_id)</a:t>
            </a:r>
            <a:endParaRPr lang="en-US" sz="900" dirty="0"/>
          </a:p>
        </p:txBody>
      </p:sp>
      <p:sp>
        <p:nvSpPr>
          <p:cNvPr id="34" name="Rectangle 33"/>
          <p:cNvSpPr/>
          <p:nvPr/>
        </p:nvSpPr>
        <p:spPr>
          <a:xfrm>
            <a:off x="7759951" y="3448336"/>
            <a:ext cx="2302574" cy="41271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function xf_send_and_receive()</a:t>
            </a:r>
          </a:p>
        </p:txBody>
      </p:sp>
      <p:cxnSp>
        <p:nvCxnSpPr>
          <p:cNvPr id="27" name="Straight Arrow Connector 26"/>
          <p:cNvCxnSpPr>
            <a:stCxn id="29" idx="2"/>
            <a:endCxn id="34" idx="0"/>
          </p:cNvCxnSpPr>
          <p:nvPr/>
        </p:nvCxnSpPr>
        <p:spPr>
          <a:xfrm>
            <a:off x="8911238" y="3264245"/>
            <a:ext cx="0" cy="184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4" idx="2"/>
            <a:endCxn id="44" idx="0"/>
          </p:cNvCxnSpPr>
          <p:nvPr/>
        </p:nvCxnSpPr>
        <p:spPr>
          <a:xfrm>
            <a:off x="8911238" y="3861048"/>
            <a:ext cx="0" cy="272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4"/>
          <p:cNvSpPr txBox="1">
            <a:spLocks/>
          </p:cNvSpPr>
          <p:nvPr/>
        </p:nvSpPr>
        <p:spPr>
          <a:xfrm>
            <a:off x="1080000" y="1052736"/>
            <a:ext cx="5951854" cy="268279"/>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q"/>
            </a:pPr>
            <a:r>
              <a:rPr lang="en-US" dirty="0" err="1"/>
              <a:t>xf_adsp_unregister</a:t>
            </a:r>
            <a:r>
              <a:rPr lang="en-US" dirty="0"/>
              <a:t>()</a:t>
            </a:r>
          </a:p>
        </p:txBody>
      </p:sp>
      <p:graphicFrame>
        <p:nvGraphicFramePr>
          <p:cNvPr id="15" name="Table 14"/>
          <p:cNvGraphicFramePr>
            <a:graphicFrameLocks noGrp="1"/>
          </p:cNvGraphicFramePr>
          <p:nvPr>
            <p:extLst>
              <p:ext uri="{D42A27DB-BD31-4B8C-83A1-F6EECF244321}">
                <p14:modId xmlns:p14="http://schemas.microsoft.com/office/powerpoint/2010/main" val="934712092"/>
              </p:ext>
            </p:extLst>
          </p:nvPr>
        </p:nvGraphicFramePr>
        <p:xfrm>
          <a:off x="585400" y="1511335"/>
          <a:ext cx="6590720" cy="1141145"/>
        </p:xfrm>
        <a:graphic>
          <a:graphicData uri="http://schemas.openxmlformats.org/drawingml/2006/table">
            <a:tbl>
              <a:tblPr firstRow="1" firstCol="1" bandRow="1">
                <a:tableStyleId>{5940675A-B579-460E-94D1-54222C63F5DA}</a:tableStyleId>
              </a:tblPr>
              <a:tblGrid>
                <a:gridCol w="816129"/>
                <a:gridCol w="1238087"/>
                <a:gridCol w="4536504"/>
              </a:tblGrid>
              <a:tr h="228229">
                <a:tc>
                  <a:txBody>
                    <a:bodyPr/>
                    <a:lstStyle/>
                    <a:p>
                      <a:pPr marL="0" marR="0">
                        <a:lnSpc>
                          <a:spcPct val="107000"/>
                        </a:lnSpc>
                        <a:spcBef>
                          <a:spcPts val="0"/>
                        </a:spcBef>
                        <a:spcAft>
                          <a:spcPts val="0"/>
                        </a:spcAft>
                      </a:pPr>
                      <a:r>
                        <a:rPr lang="en-US" sz="1100" dirty="0">
                          <a:effectLst/>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latin typeface="+mn-lt"/>
                          <a:ea typeface="+mn-ea"/>
                          <a:cs typeface="+mn-cs"/>
                        </a:rPr>
                        <a:t>This API unregister</a:t>
                      </a:r>
                      <a:r>
                        <a:rPr lang="en-US" sz="1100" baseline="0" dirty="0" smtClean="0">
                          <a:effectLst/>
                          <a:latin typeface="+mn-lt"/>
                          <a:ea typeface="+mn-ea"/>
                          <a:cs typeface="+mn-cs"/>
                        </a:rPr>
                        <a:t>s an ADSP plugin corresponding to the registered component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dirty="0">
                          <a:effectLst/>
                        </a:rPr>
                        <a:t>Syntax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smtClean="0">
                          <a:effectLst/>
                        </a:rPr>
                        <a:t>static int </a:t>
                      </a:r>
                      <a:r>
                        <a:rPr lang="en-US" sz="1100" dirty="0" err="1" smtClean="0">
                          <a:effectLst/>
                        </a:rPr>
                        <a:t>xf_adsp_unregister</a:t>
                      </a:r>
                      <a:r>
                        <a:rPr lang="en-US" sz="1100" dirty="0" smtClean="0">
                          <a:effectLst/>
                        </a:rPr>
                        <a:t>(int comp_id)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dirty="0">
                          <a:effectLst/>
                        </a:rPr>
                        <a:t>Parameter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int *comp_id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The ID presents for the registered component in ADSP framework</a:t>
                      </a:r>
                      <a:endParaRPr kumimoji="1" lang="en-US" sz="1100" kern="1200" baseline="0" dirty="0">
                        <a:solidFill>
                          <a:schemeClr val="tx1"/>
                        </a:solidFill>
                        <a:effectLst/>
                        <a:latin typeface="+mn-lt"/>
                        <a:ea typeface="+mn-ea"/>
                        <a:cs typeface="+mn-cs"/>
                      </a:endParaRPr>
                    </a:p>
                  </a:txBody>
                  <a:tcPr marL="68580" marR="68580" marT="0" marB="0"/>
                </a:tc>
              </a:tr>
              <a:tr h="228229">
                <a:tc rowSpan="2">
                  <a:txBody>
                    <a:bodyPr/>
                    <a:lstStyle/>
                    <a:p>
                      <a:pPr marL="0" marR="0">
                        <a:lnSpc>
                          <a:spcPct val="107000"/>
                        </a:lnSpc>
                        <a:spcBef>
                          <a:spcPts val="0"/>
                        </a:spcBef>
                        <a:spcAft>
                          <a:spcPts val="0"/>
                        </a:spcAft>
                      </a:pPr>
                      <a:r>
                        <a:rPr lang="en-US" sz="1100" dirty="0">
                          <a:effectLst/>
                        </a:rPr>
                        <a:t>Return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-EINVAL</a:t>
                      </a: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Unregister cannot complete</a:t>
                      </a:r>
                      <a:endParaRPr kumimoji="1" lang="en-US" sz="1100" kern="1200" baseline="0" dirty="0">
                        <a:solidFill>
                          <a:schemeClr val="tx1"/>
                        </a:solidFill>
                        <a:effectLst/>
                        <a:latin typeface="+mn-lt"/>
                        <a:ea typeface="+mn-ea"/>
                        <a:cs typeface="+mn-cs"/>
                      </a:endParaRPr>
                    </a:p>
                  </a:txBody>
                  <a:tcPr marL="68580" marR="68580" marT="0" marB="0"/>
                </a:tc>
              </a:tr>
              <a:tr h="228229">
                <a:tc vMerge="1">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smtClean="0">
                          <a:effectLst/>
                        </a:rPr>
                        <a:t>0</a:t>
                      </a:r>
                    </a:p>
                  </a:txBody>
                  <a:tcPr marL="68580" marR="68580" marT="0" marB="0"/>
                </a:tc>
                <a:tc>
                  <a:txBody>
                    <a:bodyPr/>
                    <a:lstStyle/>
                    <a:p>
                      <a:pPr marL="0" marR="0">
                        <a:lnSpc>
                          <a:spcPct val="107000"/>
                        </a:lnSpc>
                        <a:spcBef>
                          <a:spcPts val="0"/>
                        </a:spcBef>
                        <a:spcAft>
                          <a:spcPts val="0"/>
                        </a:spcAft>
                      </a:pPr>
                      <a:r>
                        <a:rPr kumimoji="1" lang="en-US" sz="1100" kern="1200" baseline="0" dirty="0" smtClean="0">
                          <a:solidFill>
                            <a:schemeClr val="tx1"/>
                          </a:solidFill>
                          <a:effectLst/>
                          <a:latin typeface="+mn-lt"/>
                          <a:ea typeface="+mn-ea"/>
                          <a:cs typeface="+mn-cs"/>
                        </a:rPr>
                        <a:t>Register successful</a:t>
                      </a:r>
                      <a:endParaRPr kumimoji="1" lang="en-US" sz="1100" kern="1200" baseline="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21771829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p:sp>
      <p:sp>
        <p:nvSpPr>
          <p:cNvPr id="3" name="Slide Number Placehold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71</a:t>
            </a:fld>
            <a:endParaRPr lang="de-DE" dirty="0">
              <a:solidFill>
                <a:srgbClr val="06418C"/>
              </a:solidFill>
            </a:endParaRPr>
          </a:p>
        </p:txBody>
      </p:sp>
      <p:sp>
        <p:nvSpPr>
          <p:cNvPr id="6" name="Text Placeholder 5"/>
          <p:cNvSpPr>
            <a:spLocks noGrp="1"/>
          </p:cNvSpPr>
          <p:nvPr>
            <p:ph type="body" sz="quarter" idx="11"/>
          </p:nvPr>
        </p:nvSpPr>
        <p:spPr>
          <a:xfrm>
            <a:off x="468000" y="808025"/>
            <a:ext cx="7920000" cy="964065"/>
          </a:xfrm>
        </p:spPr>
        <p:txBody>
          <a:bodyPr anchor="ctr"/>
          <a:lstStyle/>
          <a:p>
            <a:r>
              <a:rPr lang="en-US" dirty="0" smtClean="0"/>
              <a:t>APPENDIX</a:t>
            </a:r>
          </a:p>
        </p:txBody>
      </p:sp>
      <p:sp>
        <p:nvSpPr>
          <p:cNvPr id="2" name="TextBox 1"/>
          <p:cNvSpPr txBox="1"/>
          <p:nvPr/>
        </p:nvSpPr>
        <p:spPr>
          <a:xfrm>
            <a:off x="468000" y="1916832"/>
            <a:ext cx="11253600" cy="2862322"/>
          </a:xfrm>
          <a:prstGeom prst="rect">
            <a:avLst/>
          </a:prstGeom>
          <a:noFill/>
        </p:spPr>
        <p:txBody>
          <a:bodyPr wrap="square" rtlCol="0">
            <a:spAutoFit/>
          </a:bodyPr>
          <a:lstStyle/>
          <a:p>
            <a:pPr marL="400050" indent="-400050">
              <a:buFont typeface="+mj-lt"/>
              <a:buAutoNum type="romanUcPeriod"/>
            </a:pPr>
            <a:r>
              <a:rPr lang="en-US" dirty="0" smtClean="0">
                <a:solidFill>
                  <a:schemeClr val="bg1">
                    <a:lumMod val="85000"/>
                  </a:schemeClr>
                </a:solidFill>
              </a:rPr>
              <a:t>Overview</a:t>
            </a:r>
          </a:p>
          <a:p>
            <a:pPr marL="400050" indent="-400050">
              <a:buFont typeface="+mj-lt"/>
              <a:buAutoNum type="romanUcPeriod"/>
            </a:pPr>
            <a:r>
              <a:rPr lang="en-US" dirty="0" smtClean="0">
                <a:solidFill>
                  <a:schemeClr val="bg1">
                    <a:lumMod val="85000"/>
                  </a:schemeClr>
                </a:solidFill>
              </a:rPr>
              <a:t>ADSP Base</a:t>
            </a:r>
          </a:p>
          <a:p>
            <a:pPr marL="857250" lvl="1" indent="-400050">
              <a:buFont typeface="Wingdings" panose="05000000000000000000" pitchFamily="2" charset="2"/>
              <a:buChar char="Ø"/>
            </a:pPr>
            <a:r>
              <a:rPr lang="en-US" dirty="0" smtClean="0">
                <a:solidFill>
                  <a:schemeClr val="bg1">
                    <a:lumMod val="85000"/>
                  </a:schemeClr>
                </a:solidFill>
              </a:rPr>
              <a:t>Introduction</a:t>
            </a:r>
          </a:p>
          <a:p>
            <a:pPr marL="857250" lvl="1" indent="-400050">
              <a:buFont typeface="Wingdings" panose="05000000000000000000" pitchFamily="2" charset="2"/>
              <a:buChar char="Ø"/>
            </a:pPr>
            <a:r>
              <a:rPr lang="en-US" dirty="0" smtClean="0">
                <a:solidFill>
                  <a:schemeClr val="bg1">
                    <a:lumMod val="85000"/>
                  </a:schemeClr>
                </a:solidFill>
              </a:rPr>
              <a:t>Base Control</a:t>
            </a:r>
          </a:p>
          <a:p>
            <a:pPr marL="857250" lvl="1" indent="-400050">
              <a:buFont typeface="Wingdings" panose="05000000000000000000" pitchFamily="2" charset="2"/>
              <a:buChar char="Ø"/>
            </a:pPr>
            <a:r>
              <a:rPr lang="en-US" dirty="0" smtClean="0">
                <a:solidFill>
                  <a:schemeClr val="bg1">
                    <a:lumMod val="85000"/>
                  </a:schemeClr>
                </a:solidFill>
              </a:rPr>
              <a:t>Internal Controls</a:t>
            </a:r>
            <a:endParaRPr lang="en-US" dirty="0">
              <a:solidFill>
                <a:schemeClr val="bg1">
                  <a:lumMod val="85000"/>
                </a:schemeClr>
              </a:solidFill>
            </a:endParaRPr>
          </a:p>
          <a:p>
            <a:pPr marL="1314450" lvl="2" indent="-400050">
              <a:buFont typeface="Wingdings" panose="05000000000000000000" pitchFamily="2" charset="2"/>
              <a:buChar char="v"/>
            </a:pPr>
            <a:r>
              <a:rPr lang="en-US" dirty="0" smtClean="0">
                <a:solidFill>
                  <a:schemeClr val="bg1">
                    <a:lumMod val="85000"/>
                  </a:schemeClr>
                </a:solidFill>
              </a:rPr>
              <a:t>Handle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Message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Response Thread</a:t>
            </a:r>
          </a:p>
          <a:p>
            <a:pPr marL="1314450" lvl="2" indent="-400050">
              <a:buFont typeface="Wingdings" panose="05000000000000000000" pitchFamily="2" charset="2"/>
              <a:buChar char="v"/>
            </a:pPr>
            <a:r>
              <a:rPr lang="en-US" dirty="0" smtClean="0">
                <a:solidFill>
                  <a:schemeClr val="bg1">
                    <a:lumMod val="85000"/>
                  </a:schemeClr>
                </a:solidFill>
              </a:rPr>
              <a:t>Other APIs</a:t>
            </a:r>
          </a:p>
          <a:p>
            <a:pPr marL="400050" indent="-400050">
              <a:buFont typeface="+mj-lt"/>
              <a:buAutoNum type="romanUcPeriod"/>
            </a:pPr>
            <a:r>
              <a:rPr lang="en-US" dirty="0" smtClean="0"/>
              <a:t>Proxy Driver Interface - Extension Interface</a:t>
            </a:r>
          </a:p>
        </p:txBody>
      </p:sp>
    </p:spTree>
    <p:extLst>
      <p:ext uri="{BB962C8B-B14F-4D97-AF65-F5344CB8AC3E}">
        <p14:creationId xmlns:p14="http://schemas.microsoft.com/office/powerpoint/2010/main" val="31240152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Proxy Driver Interface - Extension Interface</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72</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This slide shows the simple detail architecture of ADSP base</a:t>
            </a:r>
          </a:p>
        </p:txBody>
      </p:sp>
      <p:sp>
        <p:nvSpPr>
          <p:cNvPr id="72" name="TextBox 71"/>
          <p:cNvSpPr txBox="1"/>
          <p:nvPr/>
        </p:nvSpPr>
        <p:spPr>
          <a:xfrm>
            <a:off x="6996117" y="1412776"/>
            <a:ext cx="3348355" cy="461665"/>
          </a:xfrm>
          <a:prstGeom prst="rect">
            <a:avLst/>
          </a:prstGeom>
          <a:noFill/>
        </p:spPr>
        <p:txBody>
          <a:bodyPr wrap="square" rtlCol="0">
            <a:spAutoFit/>
          </a:bodyPr>
          <a:lstStyle/>
          <a:p>
            <a:r>
              <a:rPr lang="en-US" sz="1200" dirty="0" smtClean="0">
                <a:solidFill>
                  <a:srgbClr val="FF0000"/>
                </a:solidFill>
              </a:rPr>
              <a:t>The red square is the extension interface part of proxy driver for ADSP base usage.</a:t>
            </a:r>
          </a:p>
        </p:txBody>
      </p:sp>
      <p:sp>
        <p:nvSpPr>
          <p:cNvPr id="129" name="Rectangle 128"/>
          <p:cNvSpPr/>
          <p:nvPr/>
        </p:nvSpPr>
        <p:spPr>
          <a:xfrm>
            <a:off x="1080000" y="4497968"/>
            <a:ext cx="5520056" cy="1224137"/>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Proxy driver</a:t>
            </a:r>
          </a:p>
        </p:txBody>
      </p:sp>
      <p:sp>
        <p:nvSpPr>
          <p:cNvPr id="136" name="Rectangle 135"/>
          <p:cNvSpPr/>
          <p:nvPr/>
        </p:nvSpPr>
        <p:spPr>
          <a:xfrm>
            <a:off x="1296023" y="4641985"/>
            <a:ext cx="5150240" cy="232573"/>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chemeClr val="bg1"/>
                </a:solidFill>
              </a:rPr>
              <a:t>Proxy Extension </a:t>
            </a:r>
            <a:r>
              <a:rPr lang="en-US" sz="1000" dirty="0" smtClean="0">
                <a:solidFill>
                  <a:schemeClr val="bg1"/>
                </a:solidFill>
              </a:rPr>
              <a:t>Interface</a:t>
            </a:r>
            <a:endParaRPr lang="en-US" sz="1000" dirty="0">
              <a:solidFill>
                <a:schemeClr val="bg1"/>
              </a:solidFill>
            </a:endParaRPr>
          </a:p>
        </p:txBody>
      </p:sp>
      <p:sp>
        <p:nvSpPr>
          <p:cNvPr id="143" name="Rectangle 142"/>
          <p:cNvSpPr/>
          <p:nvPr/>
        </p:nvSpPr>
        <p:spPr>
          <a:xfrm>
            <a:off x="4360247" y="5018575"/>
            <a:ext cx="2086016" cy="631522"/>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Client data</a:t>
            </a:r>
            <a:endParaRPr lang="en-US" sz="1000" dirty="0">
              <a:latin typeface="Arial" panose="020B0604020202020204" pitchFamily="34" charset="0"/>
              <a:ea typeface="Calibri" panose="020F0502020204030204" pitchFamily="34" charset="0"/>
            </a:endParaRPr>
          </a:p>
        </p:txBody>
      </p:sp>
      <p:sp>
        <p:nvSpPr>
          <p:cNvPr id="145" name="Rectangle 144"/>
          <p:cNvSpPr/>
          <p:nvPr/>
        </p:nvSpPr>
        <p:spPr>
          <a:xfrm>
            <a:off x="4491114" y="5143928"/>
            <a:ext cx="1898905"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Response message queue</a:t>
            </a:r>
            <a:endParaRPr lang="en-US" sz="1000" dirty="0"/>
          </a:p>
        </p:txBody>
      </p:sp>
      <p:sp>
        <p:nvSpPr>
          <p:cNvPr id="147" name="Rectangle 146"/>
          <p:cNvSpPr/>
          <p:nvPr/>
        </p:nvSpPr>
        <p:spPr>
          <a:xfrm>
            <a:off x="2183884" y="5143928"/>
            <a:ext cx="1898905" cy="216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Command message queue</a:t>
            </a:r>
            <a:endParaRPr lang="en-US" sz="1000" dirty="0"/>
          </a:p>
        </p:txBody>
      </p:sp>
      <p:sp>
        <p:nvSpPr>
          <p:cNvPr id="149" name="Rectangle 148"/>
          <p:cNvSpPr/>
          <p:nvPr/>
        </p:nvSpPr>
        <p:spPr>
          <a:xfrm>
            <a:off x="2090328" y="5018575"/>
            <a:ext cx="2086016" cy="637566"/>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Proxy data</a:t>
            </a:r>
            <a:endParaRPr lang="en-US" sz="1000" dirty="0">
              <a:latin typeface="Arial" panose="020B0604020202020204" pitchFamily="34" charset="0"/>
              <a:ea typeface="Calibri" panose="020F0502020204030204" pitchFamily="34" charset="0"/>
            </a:endParaRPr>
          </a:p>
        </p:txBody>
      </p:sp>
      <p:sp>
        <p:nvSpPr>
          <p:cNvPr id="152" name="Rectangle 151"/>
          <p:cNvSpPr/>
          <p:nvPr/>
        </p:nvSpPr>
        <p:spPr>
          <a:xfrm>
            <a:off x="911424" y="1412776"/>
            <a:ext cx="5832647" cy="468051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t>
            </a:r>
            <a:r>
              <a:rPr lang="en-US" sz="1100" kern="0" dirty="0" smtClean="0">
                <a:solidFill>
                  <a:srgbClr val="000000"/>
                </a:solidFill>
                <a:ea typeface="Times New Roman" panose="02020603050405020304" pitchFamily="18" charset="0"/>
              </a:rPr>
              <a:t>Driver</a:t>
            </a:r>
            <a:endParaRPr lang="en-US" sz="1100" kern="0" dirty="0">
              <a:solidFill>
                <a:srgbClr val="000000"/>
              </a:solidFill>
              <a:ea typeface="Times New Roman" panose="02020603050405020304" pitchFamily="18" charset="0"/>
            </a:endParaRPr>
          </a:p>
        </p:txBody>
      </p:sp>
      <p:sp>
        <p:nvSpPr>
          <p:cNvPr id="11" name="Rectangle 10"/>
          <p:cNvSpPr/>
          <p:nvPr/>
        </p:nvSpPr>
        <p:spPr>
          <a:xfrm>
            <a:off x="1199456" y="4581128"/>
            <a:ext cx="5328592" cy="363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4"/>
          <p:cNvSpPr txBox="1">
            <a:spLocks/>
          </p:cNvSpPr>
          <p:nvPr/>
        </p:nvSpPr>
        <p:spPr>
          <a:xfrm>
            <a:off x="7075382" y="2439269"/>
            <a:ext cx="4223912" cy="29546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v"/>
            </a:pPr>
            <a:r>
              <a:rPr lang="en-US" dirty="0" smtClean="0"/>
              <a:t>APIs for extension interface</a:t>
            </a:r>
          </a:p>
        </p:txBody>
      </p:sp>
      <p:sp>
        <p:nvSpPr>
          <p:cNvPr id="27" name="TextBox 26"/>
          <p:cNvSpPr txBox="1"/>
          <p:nvPr/>
        </p:nvSpPr>
        <p:spPr>
          <a:xfrm>
            <a:off x="7075382" y="2847888"/>
            <a:ext cx="4223912" cy="1535596"/>
          </a:xfrm>
          <a:prstGeom prst="rect">
            <a:avLst/>
          </a:prstGeom>
          <a:noFill/>
        </p:spPr>
        <p:txBody>
          <a:bodyPr wrap="square" numCol="1" rtlCol="0">
            <a:noAutofit/>
          </a:bodyPr>
          <a:lstStyle/>
          <a:p>
            <a:pPr marL="285750" indent="-285750">
              <a:buClr>
                <a:schemeClr val="tx1"/>
              </a:buClr>
              <a:buFont typeface="Wingdings" panose="05000000000000000000" pitchFamily="2" charset="2"/>
              <a:buChar char="q"/>
            </a:pPr>
            <a:r>
              <a:rPr lang="en-US" dirty="0" err="1" smtClean="0"/>
              <a:t>xf_adsp_base_client_register</a:t>
            </a:r>
            <a:endParaRPr lang="en-US" dirty="0" smtClean="0"/>
          </a:p>
          <a:p>
            <a:pPr marL="285750" indent="-285750">
              <a:buClr>
                <a:schemeClr val="tx1"/>
              </a:buClr>
              <a:buFont typeface="Wingdings" panose="05000000000000000000" pitchFamily="2" charset="2"/>
              <a:buChar char="q"/>
            </a:pPr>
            <a:r>
              <a:rPr lang="en-US" dirty="0" err="1"/>
              <a:t>xf_adsp_base_client_unregister</a:t>
            </a:r>
            <a:endParaRPr lang="en-US" dirty="0"/>
          </a:p>
          <a:p>
            <a:pPr marL="285750" indent="-285750">
              <a:buClr>
                <a:schemeClr val="tx1"/>
              </a:buClr>
              <a:buFont typeface="Wingdings" panose="05000000000000000000" pitchFamily="2" charset="2"/>
              <a:buChar char="q"/>
            </a:pPr>
            <a:r>
              <a:rPr lang="en-US" dirty="0" err="1"/>
              <a:t>xf_adsp_base_send</a:t>
            </a:r>
            <a:endParaRPr lang="en-US" dirty="0"/>
          </a:p>
          <a:p>
            <a:pPr marL="285750" indent="-285750">
              <a:buClr>
                <a:schemeClr val="tx1"/>
              </a:buClr>
              <a:buFont typeface="Wingdings" panose="05000000000000000000" pitchFamily="2" charset="2"/>
              <a:buChar char="q"/>
            </a:pPr>
            <a:r>
              <a:rPr lang="en-US" dirty="0" err="1"/>
              <a:t>xf_adsp_base_recv</a:t>
            </a:r>
            <a:endParaRPr lang="en-US" dirty="0"/>
          </a:p>
          <a:p>
            <a:pPr marL="285750" indent="-285750">
              <a:buClr>
                <a:schemeClr val="tx1"/>
              </a:buClr>
              <a:buFont typeface="Wingdings" panose="05000000000000000000" pitchFamily="2" charset="2"/>
              <a:buChar char="q"/>
            </a:pPr>
            <a:r>
              <a:rPr lang="en-US" dirty="0" err="1"/>
              <a:t>xf_adsp_base_poll</a:t>
            </a:r>
            <a:endParaRPr lang="en-US" dirty="0" smtClean="0"/>
          </a:p>
        </p:txBody>
      </p:sp>
      <p:sp>
        <p:nvSpPr>
          <p:cNvPr id="28" name="Rectangle 27"/>
          <p:cNvSpPr/>
          <p:nvPr/>
        </p:nvSpPr>
        <p:spPr>
          <a:xfrm>
            <a:off x="2495602" y="3019807"/>
            <a:ext cx="3959538" cy="456649"/>
          </a:xfrm>
          <a:prstGeom prst="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Handle</a:t>
            </a:r>
          </a:p>
          <a:p>
            <a:pPr algn="r"/>
            <a:r>
              <a:rPr lang="en-US" sz="1000" dirty="0" smtClean="0">
                <a:solidFill>
                  <a:schemeClr val="tx1"/>
                </a:solidFill>
              </a:rPr>
              <a:t>Control</a:t>
            </a:r>
            <a:endParaRPr lang="en-US" sz="1000" dirty="0">
              <a:solidFill>
                <a:schemeClr val="tx1"/>
              </a:solidFill>
            </a:endParaRPr>
          </a:p>
        </p:txBody>
      </p:sp>
      <p:sp>
        <p:nvSpPr>
          <p:cNvPr id="29" name="Rectangle 28"/>
          <p:cNvSpPr/>
          <p:nvPr/>
        </p:nvSpPr>
        <p:spPr>
          <a:xfrm>
            <a:off x="1080000" y="2296726"/>
            <a:ext cx="5520056" cy="1927798"/>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smtClean="0">
                <a:solidFill>
                  <a:srgbClr val="000000"/>
                </a:solidFill>
                <a:ea typeface="Times New Roman" panose="02020603050405020304" pitchFamily="18" charset="0"/>
              </a:rPr>
              <a:t>ADSP Base</a:t>
            </a:r>
            <a:endParaRPr lang="en-US" sz="1100" kern="0" dirty="0">
              <a:solidFill>
                <a:srgbClr val="000000"/>
              </a:solidFill>
              <a:ea typeface="Times New Roman" panose="02020603050405020304" pitchFamily="18" charset="0"/>
            </a:endParaRPr>
          </a:p>
        </p:txBody>
      </p:sp>
      <p:sp>
        <p:nvSpPr>
          <p:cNvPr id="30" name="Rectangle 29"/>
          <p:cNvSpPr/>
          <p:nvPr/>
        </p:nvSpPr>
        <p:spPr>
          <a:xfrm>
            <a:off x="1199457" y="2439269"/>
            <a:ext cx="890871" cy="1508373"/>
          </a:xfrm>
          <a:prstGeom prst="rect">
            <a:avLst/>
          </a:prstGeom>
          <a:solidFill>
            <a:schemeClr val="accent2">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a:latin typeface="Arial" panose="020B0604020202020204" pitchFamily="34" charset="0"/>
                <a:ea typeface="Calibri" panose="020F0502020204030204" pitchFamily="34" charset="0"/>
              </a:rPr>
              <a:t>Response thread</a:t>
            </a:r>
          </a:p>
        </p:txBody>
      </p:sp>
      <p:sp>
        <p:nvSpPr>
          <p:cNvPr id="31" name="Rectangle 30"/>
          <p:cNvSpPr/>
          <p:nvPr/>
        </p:nvSpPr>
        <p:spPr>
          <a:xfrm>
            <a:off x="1080000" y="1484784"/>
            <a:ext cx="5520056" cy="53922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ALSA Driver</a:t>
            </a:r>
          </a:p>
        </p:txBody>
      </p:sp>
      <p:sp>
        <p:nvSpPr>
          <p:cNvPr id="38" name="Rectangle 37"/>
          <p:cNvSpPr/>
          <p:nvPr/>
        </p:nvSpPr>
        <p:spPr>
          <a:xfrm>
            <a:off x="2495602" y="3601809"/>
            <a:ext cx="3950661" cy="351231"/>
          </a:xfrm>
          <a:prstGeom prst="rect">
            <a:avLst/>
          </a:prstGeom>
          <a:solidFill>
            <a:schemeClr val="accent6">
              <a:lumMod val="40000"/>
              <a:lumOff val="6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Message Control</a:t>
            </a:r>
            <a:endParaRPr lang="en-US" sz="1000" dirty="0">
              <a:latin typeface="Arial" panose="020B0604020202020204" pitchFamily="34" charset="0"/>
              <a:ea typeface="Calibri" panose="020F0502020204030204" pitchFamily="34" charset="0"/>
            </a:endParaRPr>
          </a:p>
        </p:txBody>
      </p:sp>
      <p:sp>
        <p:nvSpPr>
          <p:cNvPr id="39" name="Rectangle 38"/>
          <p:cNvSpPr/>
          <p:nvPr/>
        </p:nvSpPr>
        <p:spPr>
          <a:xfrm>
            <a:off x="2162338" y="2439269"/>
            <a:ext cx="4292802" cy="364306"/>
          </a:xfrm>
          <a:prstGeom prst="rect">
            <a:avLst/>
          </a:prstGeom>
          <a:solidFill>
            <a:schemeClr val="accent1">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Base Control</a:t>
            </a:r>
            <a:endParaRPr lang="en-US" sz="1000" dirty="0">
              <a:latin typeface="Arial" panose="020B0604020202020204" pitchFamily="34" charset="0"/>
              <a:ea typeface="Calibri" panose="020F0502020204030204" pitchFamily="34" charset="0"/>
            </a:endParaRPr>
          </a:p>
        </p:txBody>
      </p:sp>
      <p:sp>
        <p:nvSpPr>
          <p:cNvPr id="44" name="Rectangle 43"/>
          <p:cNvSpPr/>
          <p:nvPr/>
        </p:nvSpPr>
        <p:spPr>
          <a:xfrm>
            <a:off x="2595452" y="3079861"/>
            <a:ext cx="980268"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#1</a:t>
            </a:r>
            <a:endParaRPr lang="en-US" sz="1000" dirty="0">
              <a:solidFill>
                <a:srgbClr val="FFFFFF"/>
              </a:solidFill>
              <a:latin typeface="Arial" panose="020B0604020202020204" pitchFamily="34" charset="0"/>
              <a:ea typeface="Calibri" panose="020F0502020204030204" pitchFamily="34" charset="0"/>
            </a:endParaRPr>
          </a:p>
        </p:txBody>
      </p:sp>
      <p:sp>
        <p:nvSpPr>
          <p:cNvPr id="45" name="Rectangle 44"/>
          <p:cNvSpPr/>
          <p:nvPr/>
        </p:nvSpPr>
        <p:spPr>
          <a:xfrm>
            <a:off x="3791743" y="3079861"/>
            <a:ext cx="788225"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#2</a:t>
            </a:r>
            <a:endParaRPr lang="en-US" sz="1000" dirty="0">
              <a:solidFill>
                <a:srgbClr val="FFFFFF"/>
              </a:solidFill>
              <a:latin typeface="Arial" panose="020B0604020202020204" pitchFamily="34" charset="0"/>
              <a:ea typeface="Calibri" panose="020F0502020204030204" pitchFamily="34" charset="0"/>
            </a:endParaRPr>
          </a:p>
        </p:txBody>
      </p:sp>
      <p:sp>
        <p:nvSpPr>
          <p:cNvPr id="46" name="Rectangle 45"/>
          <p:cNvSpPr/>
          <p:nvPr/>
        </p:nvSpPr>
        <p:spPr>
          <a:xfrm>
            <a:off x="3918440" y="1602113"/>
            <a:ext cx="944314"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2</a:t>
            </a:r>
            <a:endParaRPr lang="en-US" sz="1000" dirty="0">
              <a:solidFill>
                <a:srgbClr val="FFFFFF"/>
              </a:solidFill>
              <a:latin typeface="Arial" panose="020B0604020202020204" pitchFamily="34" charset="0"/>
              <a:ea typeface="Calibri" panose="020F0502020204030204" pitchFamily="34" charset="0"/>
            </a:endParaRPr>
          </a:p>
        </p:txBody>
      </p:sp>
      <p:sp>
        <p:nvSpPr>
          <p:cNvPr id="47" name="Rectangle 46"/>
          <p:cNvSpPr/>
          <p:nvPr/>
        </p:nvSpPr>
        <p:spPr>
          <a:xfrm>
            <a:off x="5222794" y="1611329"/>
            <a:ext cx="1017222"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n</a:t>
            </a:r>
            <a:endParaRPr lang="en-US" sz="1000" dirty="0">
              <a:solidFill>
                <a:srgbClr val="FFFFFF"/>
              </a:solidFill>
              <a:latin typeface="Arial" panose="020B0604020202020204" pitchFamily="34" charset="0"/>
              <a:ea typeface="Calibri" panose="020F0502020204030204" pitchFamily="34" charset="0"/>
            </a:endParaRPr>
          </a:p>
        </p:txBody>
      </p:sp>
      <p:sp>
        <p:nvSpPr>
          <p:cNvPr id="48" name="Rectangle 47"/>
          <p:cNvSpPr/>
          <p:nvPr/>
        </p:nvSpPr>
        <p:spPr>
          <a:xfrm>
            <a:off x="2783632" y="1602113"/>
            <a:ext cx="1062797"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1</a:t>
            </a:r>
            <a:endParaRPr lang="en-US" sz="1000" dirty="0">
              <a:solidFill>
                <a:srgbClr val="FFFFFF"/>
              </a:solidFill>
              <a:latin typeface="Arial" panose="020B0604020202020204" pitchFamily="34" charset="0"/>
              <a:ea typeface="Calibri" panose="020F0502020204030204" pitchFamily="34" charset="0"/>
            </a:endParaRPr>
          </a:p>
        </p:txBody>
      </p:sp>
      <p:sp>
        <p:nvSpPr>
          <p:cNvPr id="49" name="Rectangle 48"/>
          <p:cNvSpPr/>
          <p:nvPr/>
        </p:nvSpPr>
        <p:spPr>
          <a:xfrm>
            <a:off x="4985244" y="3079861"/>
            <a:ext cx="827072"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Handle #n</a:t>
            </a:r>
            <a:endParaRPr lang="en-US" sz="1000" dirty="0">
              <a:solidFill>
                <a:srgbClr val="FFFFFF"/>
              </a:solidFill>
              <a:latin typeface="Arial" panose="020B0604020202020204" pitchFamily="34" charset="0"/>
              <a:ea typeface="Calibri" panose="020F0502020204030204" pitchFamily="34" charset="0"/>
            </a:endParaRPr>
          </a:p>
        </p:txBody>
      </p:sp>
      <p:sp>
        <p:nvSpPr>
          <p:cNvPr id="50" name="TextBox 49"/>
          <p:cNvSpPr txBox="1"/>
          <p:nvPr/>
        </p:nvSpPr>
        <p:spPr>
          <a:xfrm>
            <a:off x="4837155" y="1591931"/>
            <a:ext cx="415498" cy="369332"/>
          </a:xfrm>
          <a:prstGeom prst="rect">
            <a:avLst/>
          </a:prstGeom>
          <a:noFill/>
        </p:spPr>
        <p:txBody>
          <a:bodyPr wrap="none" rtlCol="0">
            <a:spAutoFit/>
          </a:bodyPr>
          <a:lstStyle/>
          <a:p>
            <a:r>
              <a:rPr lang="en-US" smtClean="0"/>
              <a:t>…</a:t>
            </a:r>
            <a:endParaRPr lang="en-US"/>
          </a:p>
        </p:txBody>
      </p:sp>
      <p:sp>
        <p:nvSpPr>
          <p:cNvPr id="51" name="TextBox 50"/>
          <p:cNvSpPr txBox="1"/>
          <p:nvPr/>
        </p:nvSpPr>
        <p:spPr>
          <a:xfrm>
            <a:off x="4569184" y="3080305"/>
            <a:ext cx="415498" cy="369332"/>
          </a:xfrm>
          <a:prstGeom prst="rect">
            <a:avLst/>
          </a:prstGeom>
          <a:noFill/>
        </p:spPr>
        <p:txBody>
          <a:bodyPr wrap="none" rtlCol="0">
            <a:spAutoFit/>
          </a:bodyPr>
          <a:lstStyle/>
          <a:p>
            <a:r>
              <a:rPr lang="en-US" smtClean="0"/>
              <a:t>…</a:t>
            </a:r>
            <a:endParaRPr lang="en-US"/>
          </a:p>
        </p:txBody>
      </p:sp>
    </p:spTree>
    <p:extLst>
      <p:ext uri="{BB962C8B-B14F-4D97-AF65-F5344CB8AC3E}">
        <p14:creationId xmlns:p14="http://schemas.microsoft.com/office/powerpoint/2010/main" val="2034612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Proxy Driver Interface - Extension Interface</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73</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a:t>xf_adsp_base_client_register</a:t>
            </a:r>
            <a:r>
              <a:rPr lang="en-US" dirty="0" smtClean="0"/>
              <a:t>()</a:t>
            </a:r>
          </a:p>
        </p:txBody>
      </p:sp>
      <p:sp>
        <p:nvSpPr>
          <p:cNvPr id="21" name="Oval 20"/>
          <p:cNvSpPr/>
          <p:nvPr/>
        </p:nvSpPr>
        <p:spPr>
          <a:xfrm>
            <a:off x="7339926" y="1844824"/>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27" idx="0"/>
          </p:cNvCxnSpPr>
          <p:nvPr/>
        </p:nvCxnSpPr>
        <p:spPr>
          <a:xfrm flipH="1">
            <a:off x="7914907" y="2188646"/>
            <a:ext cx="1" cy="20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816080" y="2389046"/>
            <a:ext cx="2197654" cy="35471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Allocate a new client memory </a:t>
            </a:r>
            <a:r>
              <a:rPr lang="en-US" sz="900" dirty="0"/>
              <a:t>by </a:t>
            </a:r>
            <a:r>
              <a:rPr lang="en-US" sz="900"/>
              <a:t>calling </a:t>
            </a:r>
            <a:r>
              <a:rPr lang="en-US" sz="900" smtClean="0"/>
              <a:t>err = xf_client_alloc</a:t>
            </a:r>
            <a:r>
              <a:rPr lang="en-US" sz="900" dirty="0" smtClean="0"/>
              <a:t>()</a:t>
            </a:r>
            <a:endParaRPr lang="en-US" sz="900" dirty="0"/>
          </a:p>
        </p:txBody>
      </p:sp>
      <p:cxnSp>
        <p:nvCxnSpPr>
          <p:cNvPr id="29" name="Straight Arrow Connector 28"/>
          <p:cNvCxnSpPr>
            <a:stCxn id="27" idx="2"/>
            <a:endCxn id="28" idx="0"/>
          </p:cNvCxnSpPr>
          <p:nvPr/>
        </p:nvCxnSpPr>
        <p:spPr>
          <a:xfrm flipH="1">
            <a:off x="7914906" y="2743756"/>
            <a:ext cx="1" cy="170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7899" y="5301208"/>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96" name="Rectangle 95"/>
          <p:cNvSpPr/>
          <p:nvPr/>
        </p:nvSpPr>
        <p:spPr>
          <a:xfrm>
            <a:off x="6816080" y="3501008"/>
            <a:ext cx="2197654" cy="35063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Initialize client waiting queue </a:t>
            </a:r>
            <a:r>
              <a:rPr lang="en-US" sz="900" dirty="0"/>
              <a:t>by calling </a:t>
            </a:r>
            <a:r>
              <a:rPr lang="en-US" sz="900" dirty="0" smtClean="0"/>
              <a:t>init_waitqueue_head()</a:t>
            </a:r>
            <a:endParaRPr lang="en-US" sz="900" dirty="0"/>
          </a:p>
        </p:txBody>
      </p:sp>
      <p:cxnSp>
        <p:nvCxnSpPr>
          <p:cNvPr id="95" name="Straight Arrow Connector 94"/>
          <p:cNvCxnSpPr>
            <a:stCxn id="28" idx="2"/>
            <a:endCxn id="96" idx="0"/>
          </p:cNvCxnSpPr>
          <p:nvPr/>
        </p:nvCxnSpPr>
        <p:spPr>
          <a:xfrm>
            <a:off x="7914906" y="3300609"/>
            <a:ext cx="1" cy="200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flipH="1">
            <a:off x="7914905" y="3851640"/>
            <a:ext cx="2" cy="153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7028971" y="2914423"/>
            <a:ext cx="1771870" cy="386186"/>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sp>
        <p:nvSpPr>
          <p:cNvPr id="31" name="Oval 30"/>
          <p:cNvSpPr/>
          <p:nvPr/>
        </p:nvSpPr>
        <p:spPr>
          <a:xfrm>
            <a:off x="9116035" y="2939221"/>
            <a:ext cx="1588477"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 err </a:t>
            </a:r>
            <a:endParaRPr lang="en-US" sz="900" dirty="0" smtClean="0"/>
          </a:p>
        </p:txBody>
      </p:sp>
      <p:cxnSp>
        <p:nvCxnSpPr>
          <p:cNvPr id="14" name="Straight Arrow Connector 13"/>
          <p:cNvCxnSpPr>
            <a:stCxn id="28" idx="3"/>
            <a:endCxn id="31" idx="2"/>
          </p:cNvCxnSpPr>
          <p:nvPr/>
        </p:nvCxnSpPr>
        <p:spPr>
          <a:xfrm>
            <a:off x="8800841" y="3107516"/>
            <a:ext cx="315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831362" y="2894315"/>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7925782" y="3270176"/>
            <a:ext cx="293443" cy="230832"/>
          </a:xfrm>
          <a:prstGeom prst="rect">
            <a:avLst/>
          </a:prstGeom>
          <a:noFill/>
        </p:spPr>
        <p:txBody>
          <a:bodyPr wrap="square" rtlCol="0">
            <a:spAutoFit/>
          </a:bodyPr>
          <a:lstStyle/>
          <a:p>
            <a:r>
              <a:rPr lang="en-US" sz="900" dirty="0"/>
              <a:t>T</a:t>
            </a:r>
          </a:p>
        </p:txBody>
      </p:sp>
      <p:sp>
        <p:nvSpPr>
          <p:cNvPr id="32" name="Rectangle 31"/>
          <p:cNvSpPr/>
          <p:nvPr/>
        </p:nvSpPr>
        <p:spPr>
          <a:xfrm>
            <a:off x="6816078" y="4005064"/>
            <a:ext cx="2197654" cy="46190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Initialize client pending message queue </a:t>
            </a:r>
            <a:r>
              <a:rPr lang="en-US" sz="900" dirty="0"/>
              <a:t>by calling </a:t>
            </a:r>
            <a:r>
              <a:rPr lang="en-US" sz="900" dirty="0" smtClean="0"/>
              <a:t>xf_msg_queue_init()</a:t>
            </a:r>
            <a:endParaRPr lang="en-US" sz="900" dirty="0"/>
          </a:p>
        </p:txBody>
      </p:sp>
      <p:sp>
        <p:nvSpPr>
          <p:cNvPr id="43" name="Rectangle 42"/>
          <p:cNvSpPr/>
          <p:nvPr/>
        </p:nvSpPr>
        <p:spPr>
          <a:xfrm>
            <a:off x="6814054" y="4610982"/>
            <a:ext cx="2197654" cy="47420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Register this client to proxy driver </a:t>
            </a:r>
            <a:r>
              <a:rPr lang="en-US" sz="900" dirty="0"/>
              <a:t>by calling </a:t>
            </a:r>
            <a:r>
              <a:rPr lang="en-US" sz="900" dirty="0" smtClean="0"/>
              <a:t>xf_client_register()</a:t>
            </a:r>
            <a:endParaRPr lang="en-US" sz="900" dirty="0"/>
          </a:p>
        </p:txBody>
      </p:sp>
      <p:cxnSp>
        <p:nvCxnSpPr>
          <p:cNvPr id="33" name="Straight Arrow Connector 32"/>
          <p:cNvCxnSpPr>
            <a:stCxn id="43" idx="2"/>
            <a:endCxn id="37" idx="0"/>
          </p:cNvCxnSpPr>
          <p:nvPr/>
        </p:nvCxnSpPr>
        <p:spPr>
          <a:xfrm>
            <a:off x="7912881" y="5085184"/>
            <a:ext cx="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2" idx="2"/>
            <a:endCxn id="43" idx="0"/>
          </p:cNvCxnSpPr>
          <p:nvPr/>
        </p:nvCxnSpPr>
        <p:spPr>
          <a:xfrm flipH="1">
            <a:off x="7912881" y="4466966"/>
            <a:ext cx="2024"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3301702697"/>
              </p:ext>
            </p:extLst>
          </p:nvPr>
        </p:nvGraphicFramePr>
        <p:xfrm>
          <a:off x="585400" y="1511335"/>
          <a:ext cx="5640665" cy="1369374"/>
        </p:xfrm>
        <a:graphic>
          <a:graphicData uri="http://schemas.openxmlformats.org/drawingml/2006/table">
            <a:tbl>
              <a:tblPr firstRow="1" firstCol="1" bandRow="1">
                <a:tableStyleId>{5940675A-B579-460E-94D1-54222C63F5DA}</a:tableStyleId>
              </a:tblPr>
              <a:tblGrid>
                <a:gridCol w="816129"/>
                <a:gridCol w="1670135"/>
                <a:gridCol w="3154401"/>
              </a:tblGrid>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registers a new client from proxy driver for ADSP base 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int xf_adsp_base_client_register(void **private_data)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void **private_data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The pointer to store the registered proxy client.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-ENOMEM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Cannot allocate memory for client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1160145" algn="ctr"/>
                        </a:tabLst>
                      </a:pPr>
                      <a:r>
                        <a:rPr lang="en-US" sz="1100" smtClean="0">
                          <a:effectLst/>
                          <a:latin typeface="Arial" panose="020B0604020202020204" pitchFamily="34" charset="0"/>
                          <a:ea typeface="MS Gothic" panose="020B0609070205080204" pitchFamily="49" charset="-128"/>
                          <a:cs typeface="Times New Roman" panose="02020603050405020304" pitchFamily="18" charset="0"/>
                        </a:rPr>
                        <a:t>-EBUSY</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Number of client in proxy has exceeded.</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503016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Proxy Driver Interface - Extension Interface</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74</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a:t>xf_adsp_base_client_unregister</a:t>
            </a:r>
            <a:r>
              <a:rPr lang="en-US" dirty="0" smtClean="0"/>
              <a:t>()</a:t>
            </a:r>
          </a:p>
        </p:txBody>
      </p:sp>
      <p:sp>
        <p:nvSpPr>
          <p:cNvPr id="21" name="Oval 20"/>
          <p:cNvSpPr/>
          <p:nvPr/>
        </p:nvSpPr>
        <p:spPr>
          <a:xfrm>
            <a:off x="7339926" y="1933050"/>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27" idx="0"/>
          </p:cNvCxnSpPr>
          <p:nvPr/>
        </p:nvCxnSpPr>
        <p:spPr>
          <a:xfrm flipH="1">
            <a:off x="7914907" y="2276872"/>
            <a:ext cx="1"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6814868" y="2492896"/>
            <a:ext cx="2200078" cy="418697"/>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Client pointer is valid?</a:t>
            </a:r>
            <a:endParaRPr lang="en-US" sz="900" dirty="0"/>
          </a:p>
        </p:txBody>
      </p:sp>
      <p:cxnSp>
        <p:nvCxnSpPr>
          <p:cNvPr id="29" name="Straight Arrow Connector 28"/>
          <p:cNvCxnSpPr>
            <a:stCxn id="27" idx="2"/>
            <a:endCxn id="28" idx="0"/>
          </p:cNvCxnSpPr>
          <p:nvPr/>
        </p:nvCxnSpPr>
        <p:spPr>
          <a:xfrm flipH="1">
            <a:off x="7914301" y="2911593"/>
            <a:ext cx="606" cy="18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7899" y="5121349"/>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96" name="Rectangle 95"/>
          <p:cNvSpPr/>
          <p:nvPr/>
        </p:nvSpPr>
        <p:spPr>
          <a:xfrm>
            <a:off x="6816080" y="3792484"/>
            <a:ext cx="2197654" cy="42860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Release all pending message in client </a:t>
            </a:r>
            <a:r>
              <a:rPr lang="en-US" sz="900" dirty="0"/>
              <a:t>by calling </a:t>
            </a:r>
            <a:r>
              <a:rPr lang="en-US" sz="900" dirty="0" smtClean="0"/>
              <a:t>xf_msg_free_all()</a:t>
            </a:r>
            <a:endParaRPr lang="en-US" sz="900" dirty="0"/>
          </a:p>
        </p:txBody>
      </p:sp>
      <p:cxnSp>
        <p:nvCxnSpPr>
          <p:cNvPr id="95" name="Straight Arrow Connector 94"/>
          <p:cNvCxnSpPr>
            <a:stCxn id="28" idx="2"/>
            <a:endCxn id="96" idx="0"/>
          </p:cNvCxnSpPr>
          <p:nvPr/>
        </p:nvCxnSpPr>
        <p:spPr>
          <a:xfrm>
            <a:off x="7914301" y="3569529"/>
            <a:ext cx="606" cy="22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flipH="1">
            <a:off x="7914905" y="4221087"/>
            <a:ext cx="2" cy="18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6814868" y="3093495"/>
            <a:ext cx="2198866" cy="476034"/>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Proxy data of client is valid?</a:t>
            </a:r>
            <a:endParaRPr lang="en-US" sz="900" dirty="0"/>
          </a:p>
        </p:txBody>
      </p:sp>
      <p:sp>
        <p:nvSpPr>
          <p:cNvPr id="39" name="TextBox 38"/>
          <p:cNvSpPr txBox="1"/>
          <p:nvPr/>
        </p:nvSpPr>
        <p:spPr>
          <a:xfrm>
            <a:off x="9013732" y="3108556"/>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7927530" y="3524867"/>
            <a:ext cx="293443" cy="230832"/>
          </a:xfrm>
          <a:prstGeom prst="rect">
            <a:avLst/>
          </a:prstGeom>
          <a:noFill/>
        </p:spPr>
        <p:txBody>
          <a:bodyPr wrap="square" rtlCol="0">
            <a:spAutoFit/>
          </a:bodyPr>
          <a:lstStyle/>
          <a:p>
            <a:r>
              <a:rPr lang="en-US" sz="900" dirty="0"/>
              <a:t>T</a:t>
            </a:r>
          </a:p>
        </p:txBody>
      </p:sp>
      <p:sp>
        <p:nvSpPr>
          <p:cNvPr id="32" name="Rectangle 31"/>
          <p:cNvSpPr/>
          <p:nvPr/>
        </p:nvSpPr>
        <p:spPr>
          <a:xfrm>
            <a:off x="6816078" y="4407258"/>
            <a:ext cx="2197654" cy="39021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Release client memory </a:t>
            </a:r>
            <a:r>
              <a:rPr lang="en-US" sz="900" dirty="0"/>
              <a:t>by calling </a:t>
            </a:r>
            <a:r>
              <a:rPr lang="en-US" sz="900" dirty="0" smtClean="0"/>
              <a:t>xf_client_free()</a:t>
            </a:r>
            <a:endParaRPr lang="en-US" sz="900" dirty="0"/>
          </a:p>
        </p:txBody>
      </p:sp>
      <p:cxnSp>
        <p:nvCxnSpPr>
          <p:cNvPr id="15" name="Straight Arrow Connector 14"/>
          <p:cNvCxnSpPr>
            <a:stCxn id="32" idx="2"/>
            <a:endCxn id="37" idx="0"/>
          </p:cNvCxnSpPr>
          <p:nvPr/>
        </p:nvCxnSpPr>
        <p:spPr>
          <a:xfrm flipH="1">
            <a:off x="7912881" y="4797474"/>
            <a:ext cx="2024" cy="323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264352" y="2533949"/>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endParaRPr lang="en-US" sz="900" dirty="0" smtClean="0"/>
          </a:p>
        </p:txBody>
      </p:sp>
      <p:cxnSp>
        <p:nvCxnSpPr>
          <p:cNvPr id="8" name="Straight Arrow Connector 7"/>
          <p:cNvCxnSpPr>
            <a:stCxn id="27" idx="3"/>
            <a:endCxn id="24" idx="2"/>
          </p:cNvCxnSpPr>
          <p:nvPr/>
        </p:nvCxnSpPr>
        <p:spPr>
          <a:xfrm flipV="1">
            <a:off x="9014946" y="2702244"/>
            <a:ext cx="2494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003471" y="2492896"/>
            <a:ext cx="254151" cy="230832"/>
          </a:xfrm>
          <a:prstGeom prst="rect">
            <a:avLst/>
          </a:prstGeom>
          <a:noFill/>
        </p:spPr>
        <p:txBody>
          <a:bodyPr wrap="square" rtlCol="0">
            <a:spAutoFit/>
          </a:bodyPr>
          <a:lstStyle/>
          <a:p>
            <a:r>
              <a:rPr lang="en-US" sz="900" dirty="0"/>
              <a:t>F</a:t>
            </a:r>
          </a:p>
        </p:txBody>
      </p:sp>
      <p:sp>
        <p:nvSpPr>
          <p:cNvPr id="34" name="TextBox 33"/>
          <p:cNvSpPr txBox="1"/>
          <p:nvPr/>
        </p:nvSpPr>
        <p:spPr>
          <a:xfrm>
            <a:off x="7925782" y="2852936"/>
            <a:ext cx="293443" cy="230832"/>
          </a:xfrm>
          <a:prstGeom prst="rect">
            <a:avLst/>
          </a:prstGeom>
          <a:noFill/>
        </p:spPr>
        <p:txBody>
          <a:bodyPr wrap="square" rtlCol="0">
            <a:spAutoFit/>
          </a:bodyPr>
          <a:lstStyle/>
          <a:p>
            <a:r>
              <a:rPr lang="en-US" sz="900" dirty="0"/>
              <a:t>T</a:t>
            </a:r>
          </a:p>
        </p:txBody>
      </p:sp>
      <p:cxnSp>
        <p:nvCxnSpPr>
          <p:cNvPr id="49" name="Elbow Connector 48"/>
          <p:cNvCxnSpPr>
            <a:stCxn id="28" idx="3"/>
            <a:endCxn id="37" idx="0"/>
          </p:cNvCxnSpPr>
          <p:nvPr/>
        </p:nvCxnSpPr>
        <p:spPr>
          <a:xfrm flipH="1">
            <a:off x="7912881" y="3331512"/>
            <a:ext cx="1100853" cy="1789837"/>
          </a:xfrm>
          <a:prstGeom prst="bentConnector4">
            <a:avLst>
              <a:gd name="adj1" fmla="val -30953"/>
              <a:gd name="adj2" fmla="val 9172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76153992"/>
              </p:ext>
            </p:extLst>
          </p:nvPr>
        </p:nvGraphicFramePr>
        <p:xfrm>
          <a:off x="585400" y="1511335"/>
          <a:ext cx="5640665" cy="1141145"/>
        </p:xfrm>
        <a:graphic>
          <a:graphicData uri="http://schemas.openxmlformats.org/drawingml/2006/table">
            <a:tbl>
              <a:tblPr firstRow="1" firstCol="1" bandRow="1">
                <a:tableStyleId>{5940675A-B579-460E-94D1-54222C63F5DA}</a:tableStyleId>
              </a:tblPr>
              <a:tblGrid>
                <a:gridCol w="816129"/>
                <a:gridCol w="1958167"/>
                <a:gridCol w="2866369"/>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frees the registered client to proxy driver.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int xf_adsp_base_client_unregister(void *private_data)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void *private_data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registered client of ADSP 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Client data is invalid.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576767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Proxy Driver Interface - Extension Interface</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75</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a:t>xf_adsp_base_send</a:t>
            </a:r>
            <a:r>
              <a:rPr lang="en-US" dirty="0" smtClean="0"/>
              <a:t>()</a:t>
            </a:r>
          </a:p>
        </p:txBody>
      </p:sp>
      <p:sp>
        <p:nvSpPr>
          <p:cNvPr id="21" name="Oval 20"/>
          <p:cNvSpPr/>
          <p:nvPr/>
        </p:nvSpPr>
        <p:spPr>
          <a:xfrm>
            <a:off x="7339926" y="1772816"/>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27" idx="0"/>
          </p:cNvCxnSpPr>
          <p:nvPr/>
        </p:nvCxnSpPr>
        <p:spPr>
          <a:xfrm flipH="1">
            <a:off x="7914907" y="2116638"/>
            <a:ext cx="1"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6814868" y="2332662"/>
            <a:ext cx="2200078" cy="418697"/>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Client pointer is valid?</a:t>
            </a:r>
            <a:endParaRPr lang="en-US" sz="900" dirty="0"/>
          </a:p>
        </p:txBody>
      </p:sp>
      <p:cxnSp>
        <p:nvCxnSpPr>
          <p:cNvPr id="29" name="Straight Arrow Connector 28"/>
          <p:cNvCxnSpPr>
            <a:stCxn id="27" idx="2"/>
            <a:endCxn id="28" idx="0"/>
          </p:cNvCxnSpPr>
          <p:nvPr/>
        </p:nvCxnSpPr>
        <p:spPr>
          <a:xfrm flipH="1">
            <a:off x="7914301" y="2751359"/>
            <a:ext cx="606" cy="18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7899" y="5789046"/>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96" name="Rectangle 95"/>
          <p:cNvSpPr/>
          <p:nvPr/>
        </p:nvSpPr>
        <p:spPr>
          <a:xfrm>
            <a:off x="6816080" y="3632249"/>
            <a:ext cx="2197654" cy="76414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Add the client ID into message ID for identifying the destination client when the message is responded from ADSP </a:t>
            </a:r>
            <a:r>
              <a:rPr lang="en-US" sz="900" dirty="0"/>
              <a:t>(using macro </a:t>
            </a:r>
            <a:r>
              <a:rPr lang="en-US" sz="900" dirty="0" smtClean="0"/>
              <a:t>XF_MSG_AP_FROM_USER)</a:t>
            </a:r>
            <a:endParaRPr lang="en-US" sz="900" dirty="0"/>
          </a:p>
        </p:txBody>
      </p:sp>
      <p:cxnSp>
        <p:nvCxnSpPr>
          <p:cNvPr id="95" name="Straight Arrow Connector 94"/>
          <p:cNvCxnSpPr>
            <a:stCxn id="28" idx="2"/>
            <a:endCxn id="96" idx="0"/>
          </p:cNvCxnSpPr>
          <p:nvPr/>
        </p:nvCxnSpPr>
        <p:spPr>
          <a:xfrm>
            <a:off x="7914301" y="3409295"/>
            <a:ext cx="606" cy="22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2" idx="0"/>
          </p:cNvCxnSpPr>
          <p:nvPr/>
        </p:nvCxnSpPr>
        <p:spPr>
          <a:xfrm flipH="1">
            <a:off x="7914905" y="4396393"/>
            <a:ext cx="2" cy="21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6814868" y="2933261"/>
            <a:ext cx="2198866" cy="476034"/>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Proxy data of client is valid?</a:t>
            </a:r>
            <a:endParaRPr lang="en-US" sz="900" dirty="0"/>
          </a:p>
        </p:txBody>
      </p:sp>
      <p:sp>
        <p:nvSpPr>
          <p:cNvPr id="39" name="TextBox 38"/>
          <p:cNvSpPr txBox="1"/>
          <p:nvPr/>
        </p:nvSpPr>
        <p:spPr>
          <a:xfrm>
            <a:off x="9013732" y="2948322"/>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7927530" y="3364633"/>
            <a:ext cx="293443" cy="230832"/>
          </a:xfrm>
          <a:prstGeom prst="rect">
            <a:avLst/>
          </a:prstGeom>
          <a:noFill/>
        </p:spPr>
        <p:txBody>
          <a:bodyPr wrap="square" rtlCol="0">
            <a:spAutoFit/>
          </a:bodyPr>
          <a:lstStyle/>
          <a:p>
            <a:r>
              <a:rPr lang="en-US" sz="900" dirty="0"/>
              <a:t>T</a:t>
            </a:r>
          </a:p>
        </p:txBody>
      </p:sp>
      <p:sp>
        <p:nvSpPr>
          <p:cNvPr id="32" name="Rectangle 31"/>
          <p:cNvSpPr/>
          <p:nvPr/>
        </p:nvSpPr>
        <p:spPr>
          <a:xfrm>
            <a:off x="6816078" y="4606742"/>
            <a:ext cx="2197654" cy="39021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Send the message to proxy queue by </a:t>
            </a:r>
            <a:r>
              <a:rPr lang="en-US" sz="900" dirty="0"/>
              <a:t>calling </a:t>
            </a:r>
            <a:r>
              <a:rPr lang="en-US" sz="900" dirty="0" smtClean="0"/>
              <a:t>xf_cmd_send()</a:t>
            </a:r>
            <a:endParaRPr lang="en-US" sz="900" dirty="0"/>
          </a:p>
        </p:txBody>
      </p:sp>
      <p:cxnSp>
        <p:nvCxnSpPr>
          <p:cNvPr id="15" name="Straight Arrow Connector 14"/>
          <p:cNvCxnSpPr>
            <a:stCxn id="32" idx="2"/>
            <a:endCxn id="38" idx="0"/>
          </p:cNvCxnSpPr>
          <p:nvPr/>
        </p:nvCxnSpPr>
        <p:spPr>
          <a:xfrm flipH="1">
            <a:off x="7912880" y="4996958"/>
            <a:ext cx="2025" cy="163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264352" y="2373715"/>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endParaRPr lang="en-US" sz="900" dirty="0" smtClean="0"/>
          </a:p>
        </p:txBody>
      </p:sp>
      <p:cxnSp>
        <p:nvCxnSpPr>
          <p:cNvPr id="8" name="Straight Arrow Connector 7"/>
          <p:cNvCxnSpPr>
            <a:stCxn id="27" idx="3"/>
            <a:endCxn id="24" idx="2"/>
          </p:cNvCxnSpPr>
          <p:nvPr/>
        </p:nvCxnSpPr>
        <p:spPr>
          <a:xfrm flipV="1">
            <a:off x="9014946" y="2542010"/>
            <a:ext cx="2494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003471" y="2332662"/>
            <a:ext cx="254151" cy="230832"/>
          </a:xfrm>
          <a:prstGeom prst="rect">
            <a:avLst/>
          </a:prstGeom>
          <a:noFill/>
        </p:spPr>
        <p:txBody>
          <a:bodyPr wrap="square" rtlCol="0">
            <a:spAutoFit/>
          </a:bodyPr>
          <a:lstStyle/>
          <a:p>
            <a:r>
              <a:rPr lang="en-US" sz="900" dirty="0"/>
              <a:t>F</a:t>
            </a:r>
          </a:p>
        </p:txBody>
      </p:sp>
      <p:sp>
        <p:nvSpPr>
          <p:cNvPr id="34" name="TextBox 33"/>
          <p:cNvSpPr txBox="1"/>
          <p:nvPr/>
        </p:nvSpPr>
        <p:spPr>
          <a:xfrm>
            <a:off x="7925782" y="2692702"/>
            <a:ext cx="293443" cy="230832"/>
          </a:xfrm>
          <a:prstGeom prst="rect">
            <a:avLst/>
          </a:prstGeom>
          <a:noFill/>
        </p:spPr>
        <p:txBody>
          <a:bodyPr wrap="square" rtlCol="0">
            <a:spAutoFit/>
          </a:bodyPr>
          <a:lstStyle/>
          <a:p>
            <a:r>
              <a:rPr lang="en-US" sz="900" dirty="0"/>
              <a:t>T</a:t>
            </a:r>
          </a:p>
        </p:txBody>
      </p:sp>
      <p:sp>
        <p:nvSpPr>
          <p:cNvPr id="25" name="Oval 24"/>
          <p:cNvSpPr/>
          <p:nvPr/>
        </p:nvSpPr>
        <p:spPr>
          <a:xfrm>
            <a:off x="9264352" y="3002983"/>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endParaRPr lang="en-US" sz="900" dirty="0" smtClean="0"/>
          </a:p>
        </p:txBody>
      </p:sp>
      <p:cxnSp>
        <p:nvCxnSpPr>
          <p:cNvPr id="9" name="Straight Arrow Connector 8"/>
          <p:cNvCxnSpPr>
            <a:stCxn id="28" idx="3"/>
            <a:endCxn id="25" idx="2"/>
          </p:cNvCxnSpPr>
          <p:nvPr/>
        </p:nvCxnSpPr>
        <p:spPr>
          <a:xfrm>
            <a:off x="9013734" y="3171278"/>
            <a:ext cx="250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Decision 37"/>
          <p:cNvSpPr/>
          <p:nvPr/>
        </p:nvSpPr>
        <p:spPr>
          <a:xfrm>
            <a:off x="6813447" y="5160537"/>
            <a:ext cx="2198866" cy="433303"/>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35" name="Straight Arrow Connector 34"/>
          <p:cNvCxnSpPr>
            <a:stCxn id="38" idx="2"/>
            <a:endCxn id="37" idx="0"/>
          </p:cNvCxnSpPr>
          <p:nvPr/>
        </p:nvCxnSpPr>
        <p:spPr>
          <a:xfrm>
            <a:off x="7912880" y="5593840"/>
            <a:ext cx="1" cy="19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8" idx="3"/>
            <a:endCxn id="33" idx="2"/>
          </p:cNvCxnSpPr>
          <p:nvPr/>
        </p:nvCxnSpPr>
        <p:spPr>
          <a:xfrm flipV="1">
            <a:off x="9012313" y="5374715"/>
            <a:ext cx="252039" cy="2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011257" y="5131702"/>
            <a:ext cx="254151" cy="230832"/>
          </a:xfrm>
          <a:prstGeom prst="rect">
            <a:avLst/>
          </a:prstGeom>
          <a:noFill/>
        </p:spPr>
        <p:txBody>
          <a:bodyPr wrap="square" rtlCol="0">
            <a:spAutoFit/>
          </a:bodyPr>
          <a:lstStyle/>
          <a:p>
            <a:r>
              <a:rPr lang="en-US" sz="900" dirty="0"/>
              <a:t>F</a:t>
            </a:r>
          </a:p>
        </p:txBody>
      </p:sp>
      <p:sp>
        <p:nvSpPr>
          <p:cNvPr id="51" name="TextBox 50"/>
          <p:cNvSpPr txBox="1"/>
          <p:nvPr/>
        </p:nvSpPr>
        <p:spPr>
          <a:xfrm>
            <a:off x="7929759" y="5543010"/>
            <a:ext cx="293443" cy="230832"/>
          </a:xfrm>
          <a:prstGeom prst="rect">
            <a:avLst/>
          </a:prstGeom>
          <a:noFill/>
        </p:spPr>
        <p:txBody>
          <a:bodyPr wrap="square" rtlCol="0">
            <a:spAutoFit/>
          </a:bodyPr>
          <a:lstStyle/>
          <a:p>
            <a:r>
              <a:rPr lang="en-US" sz="900" dirty="0"/>
              <a:t>T</a:t>
            </a:r>
          </a:p>
        </p:txBody>
      </p:sp>
      <p:graphicFrame>
        <p:nvGraphicFramePr>
          <p:cNvPr id="31" name="Table 30"/>
          <p:cNvGraphicFramePr>
            <a:graphicFrameLocks noGrp="1"/>
          </p:cNvGraphicFramePr>
          <p:nvPr>
            <p:extLst>
              <p:ext uri="{D42A27DB-BD31-4B8C-83A1-F6EECF244321}">
                <p14:modId xmlns:p14="http://schemas.microsoft.com/office/powerpoint/2010/main" val="1041245497"/>
              </p:ext>
            </p:extLst>
          </p:nvPr>
        </p:nvGraphicFramePr>
        <p:xfrm>
          <a:off x="585400" y="1511335"/>
          <a:ext cx="5640665" cy="1809854"/>
        </p:xfrm>
        <a:graphic>
          <a:graphicData uri="http://schemas.openxmlformats.org/drawingml/2006/table">
            <a:tbl>
              <a:tblPr firstRow="1" firstCol="1" bandRow="1">
                <a:tableStyleId>{5940675A-B579-460E-94D1-54222C63F5DA}</a:tableStyleId>
              </a:tblPr>
              <a:tblGrid>
                <a:gridCol w="816129"/>
                <a:gridCol w="1598127"/>
                <a:gridCol w="3226409"/>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sends a command message from ADSP base for ADSP transfer process from proxy driver.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xf_adsp_base_send</a:t>
                      </a:r>
                      <a:r>
                        <a:rPr lang="en-US" sz="1100" dirty="0">
                          <a:effectLst/>
                          <a:latin typeface="Arial" panose="020B0604020202020204" pitchFamily="34" charset="0"/>
                          <a:ea typeface="Calibri" panose="020F0502020204030204" pitchFamily="34" charset="0"/>
                          <a:cs typeface="Times New Roman" panose="02020603050405020304" pitchFamily="18" charset="0"/>
                        </a:rPr>
                        <a:t>(void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private_data</a:t>
                      </a:r>
                      <a:r>
                        <a:rPr lang="en-US" sz="1100" dirty="0">
                          <a:effectLst/>
                          <a:latin typeface="Arial" panose="020B0604020202020204" pitchFamily="34" charset="0"/>
                          <a:ea typeface="Calibri" panose="020F0502020204030204" pitchFamily="34" charset="0"/>
                          <a:cs typeface="Times New Roman" panose="02020603050405020304" pitchFamily="18" charset="0"/>
                        </a:rPr>
                        <a:t>, void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buf</a:t>
                      </a:r>
                      <a:r>
                        <a:rPr lang="en-US" sz="1100" dirty="0">
                          <a:effectLst/>
                          <a:latin typeface="Arial" panose="020B060402020202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void *private_data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Pointer to registered client of ADSP 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void *buf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command message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Client data is invalid, or it has not registered to proxy </a:t>
                      </a:r>
                      <a:r>
                        <a:rPr lang="en-US" sz="1100">
                          <a:effectLst/>
                          <a:latin typeface="Arial" panose="020B0604020202020204" pitchFamily="34" charset="0"/>
                          <a:ea typeface="MS Gothic" panose="020B0609070205080204" pitchFamily="49" charset="-128"/>
                          <a:cs typeface="Times New Roman" panose="02020603050405020304" pitchFamily="18" charset="0"/>
                        </a:rPr>
                        <a:t>driver </a:t>
                      </a:r>
                      <a:r>
                        <a:rPr lang="en-US" sz="1100" smtClean="0">
                          <a:effectLst/>
                          <a:latin typeface="Arial" panose="020B0604020202020204" pitchFamily="34" charset="0"/>
                          <a:ea typeface="MS Gothic" panose="020B0609070205080204" pitchFamily="49" charset="-128"/>
                          <a:cs typeface="Times New Roman" panose="02020603050405020304" pitchFamily="18" charset="0"/>
                        </a:rPr>
                        <a:t>yet,</a:t>
                      </a:r>
                      <a:r>
                        <a:rPr lang="en-US" sz="1100" baseline="0" smtClean="0">
                          <a:effectLst/>
                          <a:latin typeface="Arial" panose="020B0604020202020204" pitchFamily="34" charset="0"/>
                          <a:ea typeface="MS Gothic" panose="020B0609070205080204" pitchFamily="49" charset="-128"/>
                          <a:cs typeface="Times New Roman" panose="02020603050405020304" pitchFamily="18" charset="0"/>
                        </a:rPr>
                        <a:t> or cannot send message to proxy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33" name="Oval 32"/>
          <p:cNvSpPr/>
          <p:nvPr/>
        </p:nvSpPr>
        <p:spPr>
          <a:xfrm>
            <a:off x="9264352" y="5206420"/>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endParaRPr lang="en-US" sz="900" dirty="0" smtClean="0"/>
          </a:p>
        </p:txBody>
      </p:sp>
    </p:spTree>
    <p:extLst>
      <p:ext uri="{BB962C8B-B14F-4D97-AF65-F5344CB8AC3E}">
        <p14:creationId xmlns:p14="http://schemas.microsoft.com/office/powerpoint/2010/main" val="17162871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Proxy Driver Interface - Extension Interface</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76</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a:t>xf_adsp_base_recv</a:t>
            </a:r>
            <a:r>
              <a:rPr lang="en-US" dirty="0" smtClean="0"/>
              <a:t>()</a:t>
            </a:r>
          </a:p>
        </p:txBody>
      </p:sp>
      <p:sp>
        <p:nvSpPr>
          <p:cNvPr id="21" name="Oval 20"/>
          <p:cNvSpPr/>
          <p:nvPr/>
        </p:nvSpPr>
        <p:spPr>
          <a:xfrm>
            <a:off x="7339926" y="1356986"/>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27" idx="0"/>
          </p:cNvCxnSpPr>
          <p:nvPr/>
        </p:nvCxnSpPr>
        <p:spPr>
          <a:xfrm flipH="1">
            <a:off x="7914907" y="1700808"/>
            <a:ext cx="1" cy="23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6814868" y="1936779"/>
            <a:ext cx="2200078" cy="38253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Client pointer is valid?</a:t>
            </a:r>
            <a:endParaRPr lang="en-US" sz="900" dirty="0"/>
          </a:p>
        </p:txBody>
      </p:sp>
      <p:cxnSp>
        <p:nvCxnSpPr>
          <p:cNvPr id="29" name="Straight Arrow Connector 28"/>
          <p:cNvCxnSpPr>
            <a:stCxn id="27" idx="2"/>
            <a:endCxn id="28" idx="0"/>
          </p:cNvCxnSpPr>
          <p:nvPr/>
        </p:nvCxnSpPr>
        <p:spPr>
          <a:xfrm flipH="1">
            <a:off x="7914301" y="2319311"/>
            <a:ext cx="606" cy="127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7292" y="5913437"/>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96" name="Rectangle 95"/>
          <p:cNvSpPr/>
          <p:nvPr/>
        </p:nvSpPr>
        <p:spPr>
          <a:xfrm>
            <a:off x="6670852" y="5301208"/>
            <a:ext cx="2482844" cy="406303"/>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msg back to proxy message pool </a:t>
            </a:r>
            <a:r>
              <a:rPr lang="en-US" sz="900" dirty="0"/>
              <a:t>by calling </a:t>
            </a:r>
            <a:r>
              <a:rPr lang="en-US" sz="900" dirty="0" smtClean="0"/>
              <a:t>xf_msg_free()</a:t>
            </a:r>
            <a:endParaRPr lang="en-US" sz="900" dirty="0"/>
          </a:p>
        </p:txBody>
      </p:sp>
      <p:cxnSp>
        <p:nvCxnSpPr>
          <p:cNvPr id="95" name="Straight Arrow Connector 94"/>
          <p:cNvCxnSpPr>
            <a:stCxn id="28" idx="2"/>
            <a:endCxn id="32" idx="0"/>
          </p:cNvCxnSpPr>
          <p:nvPr/>
        </p:nvCxnSpPr>
        <p:spPr>
          <a:xfrm flipH="1">
            <a:off x="7912880" y="2852936"/>
            <a:ext cx="1421" cy="200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6814868" y="2446624"/>
            <a:ext cx="2198866" cy="406312"/>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Proxy data of client is valid?</a:t>
            </a:r>
            <a:endParaRPr lang="en-US" sz="900" dirty="0"/>
          </a:p>
        </p:txBody>
      </p:sp>
      <p:sp>
        <p:nvSpPr>
          <p:cNvPr id="39" name="TextBox 38"/>
          <p:cNvSpPr txBox="1"/>
          <p:nvPr/>
        </p:nvSpPr>
        <p:spPr>
          <a:xfrm>
            <a:off x="9013732" y="2420888"/>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7927530" y="2852936"/>
            <a:ext cx="293443" cy="230832"/>
          </a:xfrm>
          <a:prstGeom prst="rect">
            <a:avLst/>
          </a:prstGeom>
          <a:noFill/>
        </p:spPr>
        <p:txBody>
          <a:bodyPr wrap="square" rtlCol="0">
            <a:spAutoFit/>
          </a:bodyPr>
          <a:lstStyle/>
          <a:p>
            <a:r>
              <a:rPr lang="en-US" sz="900" dirty="0"/>
              <a:t>T</a:t>
            </a:r>
          </a:p>
        </p:txBody>
      </p:sp>
      <p:sp>
        <p:nvSpPr>
          <p:cNvPr id="32" name="Rectangle 31"/>
          <p:cNvSpPr/>
          <p:nvPr/>
        </p:nvSpPr>
        <p:spPr>
          <a:xfrm>
            <a:off x="6672064" y="3052993"/>
            <a:ext cx="2481632" cy="69043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Get the message msg from client’s message queue </a:t>
            </a:r>
            <a:r>
              <a:rPr lang="en-US" sz="900" dirty="0"/>
              <a:t>by calling </a:t>
            </a:r>
            <a:r>
              <a:rPr lang="en-US" sz="900" dirty="0" smtClean="0"/>
              <a:t>xf_cmd_recv().</a:t>
            </a:r>
          </a:p>
          <a:p>
            <a:pPr algn="ctr"/>
            <a:r>
              <a:rPr lang="en-US" sz="900" dirty="0" smtClean="0"/>
              <a:t>(This message buffer is gotten from proxy message pool in function xf_cmd_recv())</a:t>
            </a:r>
            <a:endParaRPr lang="en-US" sz="900" dirty="0"/>
          </a:p>
        </p:txBody>
      </p:sp>
      <p:sp>
        <p:nvSpPr>
          <p:cNvPr id="24" name="Oval 23"/>
          <p:cNvSpPr/>
          <p:nvPr/>
        </p:nvSpPr>
        <p:spPr>
          <a:xfrm>
            <a:off x="9264352" y="1959750"/>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endParaRPr lang="en-US" sz="900" dirty="0" smtClean="0"/>
          </a:p>
        </p:txBody>
      </p:sp>
      <p:cxnSp>
        <p:nvCxnSpPr>
          <p:cNvPr id="8" name="Straight Arrow Connector 7"/>
          <p:cNvCxnSpPr>
            <a:stCxn id="27" idx="3"/>
            <a:endCxn id="24" idx="2"/>
          </p:cNvCxnSpPr>
          <p:nvPr/>
        </p:nvCxnSpPr>
        <p:spPr>
          <a:xfrm>
            <a:off x="9014946" y="2128045"/>
            <a:ext cx="249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003471" y="1900614"/>
            <a:ext cx="254151" cy="230832"/>
          </a:xfrm>
          <a:prstGeom prst="rect">
            <a:avLst/>
          </a:prstGeom>
          <a:noFill/>
        </p:spPr>
        <p:txBody>
          <a:bodyPr wrap="square" rtlCol="0">
            <a:spAutoFit/>
          </a:bodyPr>
          <a:lstStyle/>
          <a:p>
            <a:r>
              <a:rPr lang="en-US" sz="900" dirty="0"/>
              <a:t>F</a:t>
            </a:r>
          </a:p>
        </p:txBody>
      </p:sp>
      <p:sp>
        <p:nvSpPr>
          <p:cNvPr id="34" name="TextBox 33"/>
          <p:cNvSpPr txBox="1"/>
          <p:nvPr/>
        </p:nvSpPr>
        <p:spPr>
          <a:xfrm>
            <a:off x="7925782" y="2260654"/>
            <a:ext cx="293443" cy="230832"/>
          </a:xfrm>
          <a:prstGeom prst="rect">
            <a:avLst/>
          </a:prstGeom>
          <a:noFill/>
        </p:spPr>
        <p:txBody>
          <a:bodyPr wrap="square" rtlCol="0">
            <a:spAutoFit/>
          </a:bodyPr>
          <a:lstStyle/>
          <a:p>
            <a:r>
              <a:rPr lang="en-US" sz="900" dirty="0"/>
              <a:t>T</a:t>
            </a:r>
          </a:p>
        </p:txBody>
      </p:sp>
      <p:sp>
        <p:nvSpPr>
          <p:cNvPr id="25" name="Oval 24"/>
          <p:cNvSpPr/>
          <p:nvPr/>
        </p:nvSpPr>
        <p:spPr>
          <a:xfrm>
            <a:off x="9257622" y="2481485"/>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endParaRPr lang="en-US" sz="900" dirty="0" smtClean="0"/>
          </a:p>
        </p:txBody>
      </p:sp>
      <p:cxnSp>
        <p:nvCxnSpPr>
          <p:cNvPr id="9" name="Straight Arrow Connector 8"/>
          <p:cNvCxnSpPr>
            <a:stCxn id="28" idx="3"/>
            <a:endCxn id="25" idx="2"/>
          </p:cNvCxnSpPr>
          <p:nvPr/>
        </p:nvCxnSpPr>
        <p:spPr>
          <a:xfrm>
            <a:off x="9013734" y="2649780"/>
            <a:ext cx="243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Decision 37"/>
          <p:cNvSpPr/>
          <p:nvPr/>
        </p:nvSpPr>
        <p:spPr>
          <a:xfrm>
            <a:off x="6813447" y="3900820"/>
            <a:ext cx="2198866" cy="433303"/>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35" name="Straight Arrow Connector 34"/>
          <p:cNvCxnSpPr>
            <a:stCxn id="38" idx="2"/>
            <a:endCxn id="56" idx="0"/>
          </p:cNvCxnSpPr>
          <p:nvPr/>
        </p:nvCxnSpPr>
        <p:spPr>
          <a:xfrm flipH="1">
            <a:off x="7912274" y="4334123"/>
            <a:ext cx="606" cy="210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9264352" y="3949176"/>
            <a:ext cx="1584176"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a:t>
            </a:r>
            <a:r>
              <a:rPr lang="en-US" sz="900"/>
              <a:t> </a:t>
            </a:r>
            <a:r>
              <a:rPr lang="en-US" sz="900" smtClean="0"/>
              <a:t>-EINVAL</a:t>
            </a:r>
            <a:endParaRPr lang="en-US" sz="900" dirty="0" smtClean="0"/>
          </a:p>
        </p:txBody>
      </p:sp>
      <p:cxnSp>
        <p:nvCxnSpPr>
          <p:cNvPr id="43" name="Straight Arrow Connector 42"/>
          <p:cNvCxnSpPr>
            <a:stCxn id="38" idx="3"/>
            <a:endCxn id="45" idx="2"/>
          </p:cNvCxnSpPr>
          <p:nvPr/>
        </p:nvCxnSpPr>
        <p:spPr>
          <a:xfrm flipV="1">
            <a:off x="9012313" y="4117471"/>
            <a:ext cx="2520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011257" y="3871985"/>
            <a:ext cx="254151" cy="230832"/>
          </a:xfrm>
          <a:prstGeom prst="rect">
            <a:avLst/>
          </a:prstGeom>
          <a:noFill/>
        </p:spPr>
        <p:txBody>
          <a:bodyPr wrap="square" rtlCol="0">
            <a:spAutoFit/>
          </a:bodyPr>
          <a:lstStyle/>
          <a:p>
            <a:r>
              <a:rPr lang="en-US" sz="900" dirty="0"/>
              <a:t>F</a:t>
            </a:r>
          </a:p>
        </p:txBody>
      </p:sp>
      <p:sp>
        <p:nvSpPr>
          <p:cNvPr id="51" name="TextBox 50"/>
          <p:cNvSpPr txBox="1"/>
          <p:nvPr/>
        </p:nvSpPr>
        <p:spPr>
          <a:xfrm>
            <a:off x="7925781" y="4304033"/>
            <a:ext cx="293443" cy="230832"/>
          </a:xfrm>
          <a:prstGeom prst="rect">
            <a:avLst/>
          </a:prstGeom>
          <a:noFill/>
        </p:spPr>
        <p:txBody>
          <a:bodyPr wrap="square" rtlCol="0">
            <a:spAutoFit/>
          </a:bodyPr>
          <a:lstStyle/>
          <a:p>
            <a:r>
              <a:rPr lang="en-US" sz="900" dirty="0"/>
              <a:t>T</a:t>
            </a:r>
          </a:p>
        </p:txBody>
      </p:sp>
      <p:cxnSp>
        <p:nvCxnSpPr>
          <p:cNvPr id="26" name="Straight Arrow Connector 25"/>
          <p:cNvCxnSpPr>
            <a:stCxn id="32" idx="2"/>
            <a:endCxn id="38" idx="0"/>
          </p:cNvCxnSpPr>
          <p:nvPr/>
        </p:nvCxnSpPr>
        <p:spPr>
          <a:xfrm>
            <a:off x="7912880" y="3743423"/>
            <a:ext cx="0" cy="15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6" idx="2"/>
            <a:endCxn id="37" idx="0"/>
          </p:cNvCxnSpPr>
          <p:nvPr/>
        </p:nvCxnSpPr>
        <p:spPr>
          <a:xfrm>
            <a:off x="7912274" y="5707511"/>
            <a:ext cx="0" cy="20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670852" y="4544427"/>
            <a:ext cx="2482844" cy="61276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Copy msg to input message buffer and</a:t>
            </a:r>
          </a:p>
          <a:p>
            <a:pPr algn="ctr"/>
            <a:r>
              <a:rPr lang="en-US" sz="900" dirty="0"/>
              <a:t>r</a:t>
            </a:r>
            <a:r>
              <a:rPr lang="en-US" sz="900" dirty="0" smtClean="0"/>
              <a:t>emove the added client ID from message ID (using </a:t>
            </a:r>
            <a:r>
              <a:rPr lang="en-US" sz="900" dirty="0"/>
              <a:t>macro </a:t>
            </a:r>
            <a:r>
              <a:rPr lang="en-US" sz="900" dirty="0" smtClean="0"/>
              <a:t>XF_MSG_AP_FROM_USER)</a:t>
            </a:r>
            <a:endParaRPr lang="en-US" sz="900" dirty="0"/>
          </a:p>
        </p:txBody>
      </p:sp>
      <p:cxnSp>
        <p:nvCxnSpPr>
          <p:cNvPr id="66" name="Straight Arrow Connector 65"/>
          <p:cNvCxnSpPr>
            <a:stCxn id="56" idx="2"/>
            <a:endCxn id="96" idx="0"/>
          </p:cNvCxnSpPr>
          <p:nvPr/>
        </p:nvCxnSpPr>
        <p:spPr>
          <a:xfrm>
            <a:off x="7912274" y="5157192"/>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3053904180"/>
              </p:ext>
            </p:extLst>
          </p:nvPr>
        </p:nvGraphicFramePr>
        <p:xfrm>
          <a:off x="585400" y="1511335"/>
          <a:ext cx="5640665" cy="1499920"/>
        </p:xfrm>
        <a:graphic>
          <a:graphicData uri="http://schemas.openxmlformats.org/drawingml/2006/table">
            <a:tbl>
              <a:tblPr firstRow="1" firstCol="1" bandRow="1">
                <a:tableStyleId>{5940675A-B579-460E-94D1-54222C63F5DA}</a:tableStyleId>
              </a:tblPr>
              <a:tblGrid>
                <a:gridCol w="816129"/>
                <a:gridCol w="1454111"/>
                <a:gridCol w="3370425"/>
              </a:tblGrid>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gets the message from client message queue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int xf_adsp_base_recv (void *private_data, void *buf)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void *private_data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registered client of ADSP 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void *buf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the stored message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Success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Client data is invalid, or it has not registered to proxy driver yet, or the response message is invalid.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452469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a:t>Proxy Driver Interface - Extension Interface</a:t>
            </a:r>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77</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a:t>xf_adsp_base_poll</a:t>
            </a:r>
            <a:r>
              <a:rPr lang="en-US" dirty="0" smtClean="0"/>
              <a:t>()</a:t>
            </a:r>
          </a:p>
        </p:txBody>
      </p:sp>
      <p:sp>
        <p:nvSpPr>
          <p:cNvPr id="21" name="Oval 20"/>
          <p:cNvSpPr/>
          <p:nvPr/>
        </p:nvSpPr>
        <p:spPr>
          <a:xfrm>
            <a:off x="7339926" y="1772816"/>
            <a:ext cx="1149963" cy="343822"/>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Begin job</a:t>
            </a:r>
          </a:p>
        </p:txBody>
      </p:sp>
      <p:cxnSp>
        <p:nvCxnSpPr>
          <p:cNvPr id="22" name="Straight Arrow Connector 21"/>
          <p:cNvCxnSpPr>
            <a:stCxn id="21" idx="4"/>
            <a:endCxn id="27" idx="0"/>
          </p:cNvCxnSpPr>
          <p:nvPr/>
        </p:nvCxnSpPr>
        <p:spPr>
          <a:xfrm flipH="1">
            <a:off x="7914907" y="2116638"/>
            <a:ext cx="1"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Decision 26"/>
          <p:cNvSpPr/>
          <p:nvPr/>
        </p:nvSpPr>
        <p:spPr>
          <a:xfrm>
            <a:off x="6814868" y="2332662"/>
            <a:ext cx="2200078" cy="418697"/>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Client or condition pointer are valid?</a:t>
            </a:r>
            <a:endParaRPr lang="en-US" sz="900" dirty="0"/>
          </a:p>
        </p:txBody>
      </p:sp>
      <p:cxnSp>
        <p:nvCxnSpPr>
          <p:cNvPr id="29" name="Straight Arrow Connector 28"/>
          <p:cNvCxnSpPr>
            <a:stCxn id="27" idx="2"/>
            <a:endCxn id="28" idx="0"/>
          </p:cNvCxnSpPr>
          <p:nvPr/>
        </p:nvCxnSpPr>
        <p:spPr>
          <a:xfrm flipH="1">
            <a:off x="7914301" y="2751359"/>
            <a:ext cx="606" cy="18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337898" y="5522923"/>
            <a:ext cx="1149963" cy="323875"/>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chemeClr val="dk1"/>
                </a:solidFill>
              </a:rPr>
              <a:t>End job</a:t>
            </a:r>
          </a:p>
        </p:txBody>
      </p:sp>
      <p:sp>
        <p:nvSpPr>
          <p:cNvPr id="96" name="Rectangle 95"/>
          <p:cNvSpPr/>
          <p:nvPr/>
        </p:nvSpPr>
        <p:spPr>
          <a:xfrm>
            <a:off x="6816080" y="3573016"/>
            <a:ext cx="2197654" cy="626839"/>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Wait for the valid response message from client queue or the condition value is set to one, or</a:t>
            </a:r>
          </a:p>
          <a:p>
            <a:pPr algn="ctr"/>
            <a:r>
              <a:rPr lang="en-US" sz="900" dirty="0" smtClean="0"/>
              <a:t>Receive thread destroy signal</a:t>
            </a:r>
            <a:endParaRPr lang="en-US" sz="900" dirty="0"/>
          </a:p>
        </p:txBody>
      </p:sp>
      <p:cxnSp>
        <p:nvCxnSpPr>
          <p:cNvPr id="95" name="Straight Arrow Connector 94"/>
          <p:cNvCxnSpPr>
            <a:stCxn id="28" idx="2"/>
            <a:endCxn id="96" idx="0"/>
          </p:cNvCxnSpPr>
          <p:nvPr/>
        </p:nvCxnSpPr>
        <p:spPr>
          <a:xfrm>
            <a:off x="7914301" y="3409295"/>
            <a:ext cx="606" cy="163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6" idx="2"/>
            <a:endCxn id="38" idx="0"/>
          </p:cNvCxnSpPr>
          <p:nvPr/>
        </p:nvCxnSpPr>
        <p:spPr>
          <a:xfrm flipH="1">
            <a:off x="7912880" y="4199855"/>
            <a:ext cx="2027" cy="122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Decision 27"/>
          <p:cNvSpPr/>
          <p:nvPr/>
        </p:nvSpPr>
        <p:spPr>
          <a:xfrm>
            <a:off x="6814868" y="2933261"/>
            <a:ext cx="2198866" cy="476034"/>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Condition value is valid?</a:t>
            </a:r>
            <a:endParaRPr lang="en-US" sz="900" dirty="0"/>
          </a:p>
        </p:txBody>
      </p:sp>
      <p:sp>
        <p:nvSpPr>
          <p:cNvPr id="39" name="TextBox 38"/>
          <p:cNvSpPr txBox="1"/>
          <p:nvPr/>
        </p:nvSpPr>
        <p:spPr>
          <a:xfrm>
            <a:off x="9013732" y="2948322"/>
            <a:ext cx="254151" cy="230832"/>
          </a:xfrm>
          <a:prstGeom prst="rect">
            <a:avLst/>
          </a:prstGeom>
          <a:noFill/>
        </p:spPr>
        <p:txBody>
          <a:bodyPr wrap="square" rtlCol="0">
            <a:spAutoFit/>
          </a:bodyPr>
          <a:lstStyle/>
          <a:p>
            <a:r>
              <a:rPr lang="en-US" sz="900" dirty="0"/>
              <a:t>F</a:t>
            </a:r>
          </a:p>
        </p:txBody>
      </p:sp>
      <p:sp>
        <p:nvSpPr>
          <p:cNvPr id="40" name="TextBox 39"/>
          <p:cNvSpPr txBox="1"/>
          <p:nvPr/>
        </p:nvSpPr>
        <p:spPr>
          <a:xfrm>
            <a:off x="7927530" y="3364633"/>
            <a:ext cx="293443" cy="230832"/>
          </a:xfrm>
          <a:prstGeom prst="rect">
            <a:avLst/>
          </a:prstGeom>
          <a:noFill/>
        </p:spPr>
        <p:txBody>
          <a:bodyPr wrap="square" rtlCol="0">
            <a:spAutoFit/>
          </a:bodyPr>
          <a:lstStyle/>
          <a:p>
            <a:r>
              <a:rPr lang="en-US" sz="900" dirty="0"/>
              <a:t>T</a:t>
            </a:r>
          </a:p>
        </p:txBody>
      </p:sp>
      <p:sp>
        <p:nvSpPr>
          <p:cNvPr id="24" name="Oval 23"/>
          <p:cNvSpPr/>
          <p:nvPr/>
        </p:nvSpPr>
        <p:spPr>
          <a:xfrm>
            <a:off x="9264352" y="2373715"/>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endParaRPr lang="en-US" sz="900" dirty="0" smtClean="0"/>
          </a:p>
        </p:txBody>
      </p:sp>
      <p:cxnSp>
        <p:nvCxnSpPr>
          <p:cNvPr id="8" name="Straight Arrow Connector 7"/>
          <p:cNvCxnSpPr>
            <a:stCxn id="27" idx="3"/>
            <a:endCxn id="24" idx="2"/>
          </p:cNvCxnSpPr>
          <p:nvPr/>
        </p:nvCxnSpPr>
        <p:spPr>
          <a:xfrm flipV="1">
            <a:off x="9014946" y="2542010"/>
            <a:ext cx="2494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003471" y="2332662"/>
            <a:ext cx="254151" cy="230832"/>
          </a:xfrm>
          <a:prstGeom prst="rect">
            <a:avLst/>
          </a:prstGeom>
          <a:noFill/>
        </p:spPr>
        <p:txBody>
          <a:bodyPr wrap="square" rtlCol="0">
            <a:spAutoFit/>
          </a:bodyPr>
          <a:lstStyle/>
          <a:p>
            <a:r>
              <a:rPr lang="en-US" sz="900" dirty="0"/>
              <a:t>F</a:t>
            </a:r>
          </a:p>
        </p:txBody>
      </p:sp>
      <p:sp>
        <p:nvSpPr>
          <p:cNvPr id="34" name="TextBox 33"/>
          <p:cNvSpPr txBox="1"/>
          <p:nvPr/>
        </p:nvSpPr>
        <p:spPr>
          <a:xfrm>
            <a:off x="7925782" y="2692702"/>
            <a:ext cx="293443" cy="230832"/>
          </a:xfrm>
          <a:prstGeom prst="rect">
            <a:avLst/>
          </a:prstGeom>
          <a:noFill/>
        </p:spPr>
        <p:txBody>
          <a:bodyPr wrap="square" rtlCol="0">
            <a:spAutoFit/>
          </a:bodyPr>
          <a:lstStyle/>
          <a:p>
            <a:r>
              <a:rPr lang="en-US" sz="900" dirty="0"/>
              <a:t>T</a:t>
            </a:r>
          </a:p>
        </p:txBody>
      </p:sp>
      <p:sp>
        <p:nvSpPr>
          <p:cNvPr id="25" name="Oval 24"/>
          <p:cNvSpPr/>
          <p:nvPr/>
        </p:nvSpPr>
        <p:spPr>
          <a:xfrm>
            <a:off x="9264352" y="3002983"/>
            <a:ext cx="1149963"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a:t>
            </a:r>
          </a:p>
          <a:p>
            <a:pPr algn="ctr"/>
            <a:r>
              <a:rPr lang="en-US" sz="900" dirty="0"/>
              <a:t>-EINVAL</a:t>
            </a:r>
            <a:endParaRPr lang="en-US" sz="900" dirty="0" smtClean="0"/>
          </a:p>
        </p:txBody>
      </p:sp>
      <p:cxnSp>
        <p:nvCxnSpPr>
          <p:cNvPr id="9" name="Straight Arrow Connector 8"/>
          <p:cNvCxnSpPr>
            <a:stCxn id="28" idx="3"/>
            <a:endCxn id="25" idx="2"/>
          </p:cNvCxnSpPr>
          <p:nvPr/>
        </p:nvCxnSpPr>
        <p:spPr>
          <a:xfrm>
            <a:off x="9013734" y="3171278"/>
            <a:ext cx="250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Flowchart: Decision 37"/>
          <p:cNvSpPr/>
          <p:nvPr/>
        </p:nvSpPr>
        <p:spPr>
          <a:xfrm>
            <a:off x="6813447" y="4321931"/>
            <a:ext cx="2198866" cy="433303"/>
          </a:xfrm>
          <a:prstGeom prst="flowChartDecision">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No error returned?</a:t>
            </a:r>
            <a:endParaRPr lang="en-US" sz="900" dirty="0"/>
          </a:p>
        </p:txBody>
      </p:sp>
      <p:cxnSp>
        <p:nvCxnSpPr>
          <p:cNvPr id="35" name="Straight Arrow Connector 34"/>
          <p:cNvCxnSpPr>
            <a:stCxn id="38" idx="2"/>
            <a:endCxn id="41" idx="0"/>
          </p:cNvCxnSpPr>
          <p:nvPr/>
        </p:nvCxnSpPr>
        <p:spPr>
          <a:xfrm>
            <a:off x="7912880" y="4755234"/>
            <a:ext cx="0" cy="23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9257622" y="4370287"/>
            <a:ext cx="1446889" cy="336590"/>
          </a:xfrm>
          <a:prstGeom prst="ellipse">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smtClean="0"/>
              <a:t>Return</a:t>
            </a:r>
            <a:r>
              <a:rPr lang="en-US" sz="900"/>
              <a:t> </a:t>
            </a:r>
            <a:r>
              <a:rPr lang="en-US" sz="900" smtClean="0"/>
              <a:t>-EINVAL</a:t>
            </a:r>
            <a:endParaRPr lang="en-US" sz="900" dirty="0" smtClean="0"/>
          </a:p>
        </p:txBody>
      </p:sp>
      <p:cxnSp>
        <p:nvCxnSpPr>
          <p:cNvPr id="43" name="Straight Arrow Connector 42"/>
          <p:cNvCxnSpPr>
            <a:stCxn id="38" idx="3"/>
            <a:endCxn id="45" idx="2"/>
          </p:cNvCxnSpPr>
          <p:nvPr/>
        </p:nvCxnSpPr>
        <p:spPr>
          <a:xfrm flipV="1">
            <a:off x="9012313" y="4538582"/>
            <a:ext cx="2453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011257" y="4293096"/>
            <a:ext cx="254151" cy="230832"/>
          </a:xfrm>
          <a:prstGeom prst="rect">
            <a:avLst/>
          </a:prstGeom>
          <a:noFill/>
        </p:spPr>
        <p:txBody>
          <a:bodyPr wrap="square" rtlCol="0">
            <a:spAutoFit/>
          </a:bodyPr>
          <a:lstStyle/>
          <a:p>
            <a:r>
              <a:rPr lang="en-US" sz="900" dirty="0"/>
              <a:t>F</a:t>
            </a:r>
          </a:p>
        </p:txBody>
      </p:sp>
      <p:sp>
        <p:nvSpPr>
          <p:cNvPr id="51" name="TextBox 50"/>
          <p:cNvSpPr txBox="1"/>
          <p:nvPr/>
        </p:nvSpPr>
        <p:spPr>
          <a:xfrm>
            <a:off x="7929759" y="4704404"/>
            <a:ext cx="293443" cy="230832"/>
          </a:xfrm>
          <a:prstGeom prst="rect">
            <a:avLst/>
          </a:prstGeom>
          <a:noFill/>
        </p:spPr>
        <p:txBody>
          <a:bodyPr wrap="square" rtlCol="0">
            <a:spAutoFit/>
          </a:bodyPr>
          <a:lstStyle/>
          <a:p>
            <a:r>
              <a:rPr lang="en-US" sz="900" dirty="0"/>
              <a:t>T</a:t>
            </a:r>
          </a:p>
        </p:txBody>
      </p:sp>
      <p:sp>
        <p:nvSpPr>
          <p:cNvPr id="41" name="Rectangle 40"/>
          <p:cNvSpPr/>
          <p:nvPr/>
        </p:nvSpPr>
        <p:spPr>
          <a:xfrm>
            <a:off x="6814053" y="4988297"/>
            <a:ext cx="2197654" cy="318094"/>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smtClean="0"/>
              <a:t>Return the condition value</a:t>
            </a:r>
            <a:endParaRPr lang="en-US" sz="900" dirty="0"/>
          </a:p>
        </p:txBody>
      </p:sp>
      <p:cxnSp>
        <p:nvCxnSpPr>
          <p:cNvPr id="19" name="Straight Arrow Connector 18"/>
          <p:cNvCxnSpPr>
            <a:stCxn id="41" idx="2"/>
            <a:endCxn id="37" idx="0"/>
          </p:cNvCxnSpPr>
          <p:nvPr/>
        </p:nvCxnSpPr>
        <p:spPr>
          <a:xfrm>
            <a:off x="7912880" y="5306391"/>
            <a:ext cx="0" cy="21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3641707734"/>
              </p:ext>
            </p:extLst>
          </p:nvPr>
        </p:nvGraphicFramePr>
        <p:xfrm>
          <a:off x="585400" y="1511335"/>
          <a:ext cx="5640665" cy="3065567"/>
        </p:xfrm>
        <a:graphic>
          <a:graphicData uri="http://schemas.openxmlformats.org/drawingml/2006/table">
            <a:tbl>
              <a:tblPr firstRow="1" firstCol="1" bandRow="1">
                <a:tableStyleId>{5940675A-B579-460E-94D1-54222C63F5DA}</a:tableStyleId>
              </a:tblPr>
              <a:tblGrid>
                <a:gridCol w="816129"/>
                <a:gridCol w="1454111"/>
                <a:gridCol w="3370425"/>
              </a:tblGrid>
              <a:tr h="228229">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Synopsis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This API sleeps and waits until there are a response message is available from client message queue or the condition flag becomes 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Syntax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xf_adsp_base_poll</a:t>
                      </a:r>
                      <a:r>
                        <a:rPr lang="en-US" sz="1100" dirty="0">
                          <a:effectLst/>
                          <a:latin typeface="Arial" panose="020B0604020202020204" pitchFamily="34" charset="0"/>
                          <a:ea typeface="Calibri" panose="020F0502020204030204" pitchFamily="34" charset="0"/>
                          <a:cs typeface="Times New Roman" panose="02020603050405020304" pitchFamily="18" charset="0"/>
                        </a:rPr>
                        <a:t> (void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private_data</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*condition)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r>
              <a:tr h="228229">
                <a:tc rowSpan="2">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void *private_data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Calibri" panose="020F0502020204030204" pitchFamily="34" charset="0"/>
                          <a:cs typeface="Times New Roman" panose="02020603050405020304" pitchFamily="18" charset="0"/>
                        </a:rPr>
                        <a:t>Pointer to registered client of ADSP 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dirty="0" err="1">
                          <a:effectLst/>
                          <a:latin typeface="Arial" panose="020B0604020202020204" pitchFamily="34" charset="0"/>
                          <a:ea typeface="Calibri" panose="020F0502020204030204" pitchFamily="34" charset="0"/>
                          <a:cs typeface="Times New Roman" panose="02020603050405020304" pitchFamily="18" charset="0"/>
                        </a:rPr>
                        <a:t>int</a:t>
                      </a:r>
                      <a:r>
                        <a:rPr lang="en-US" sz="1100" dirty="0">
                          <a:effectLst/>
                          <a:latin typeface="Arial" panose="020B0604020202020204" pitchFamily="34" charset="0"/>
                          <a:ea typeface="Calibri" panose="020F0502020204030204" pitchFamily="34" charset="0"/>
                          <a:cs typeface="Times New Roman" panose="02020603050405020304" pitchFamily="18" charset="0"/>
                        </a:rPr>
                        <a:t> *condition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Pointer to a waiting condition flag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Valid 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0: wait for the valid response message from client queue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1: cancel the waiting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rowSpan="3">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Return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Responded message is 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pPr>
                      <a:r>
                        <a:rPr lang="en-US" sz="1100">
                          <a:effectLst/>
                          <a:latin typeface="Arial" panose="020B0604020202020204" pitchFamily="34" charset="0"/>
                          <a:ea typeface="MS Gothic" panose="020B0609070205080204" pitchFamily="49" charset="-128"/>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Responded message is not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28229">
                <a:tc vMerge="1">
                  <a:txBody>
                    <a:bodyPr/>
                    <a:lstStyle/>
                    <a:p>
                      <a:endParaRPr lang="en-US"/>
                    </a:p>
                  </a:txBody>
                  <a:tcPr/>
                </a:tc>
                <a:tc>
                  <a:txBody>
                    <a:bodyPr/>
                    <a:lstStyle/>
                    <a:p>
                      <a:pPr marL="0" marR="0">
                        <a:lnSpc>
                          <a:spcPct val="107000"/>
                        </a:lnSpc>
                        <a:spcBef>
                          <a:spcPts val="0"/>
                        </a:spcBef>
                        <a:spcAft>
                          <a:spcPts val="0"/>
                        </a:spcAft>
                        <a:tabLst>
                          <a:tab pos="1160145" algn="ctr"/>
                        </a:tabLst>
                      </a:pPr>
                      <a:r>
                        <a:rPr lang="en-US" sz="1100">
                          <a:effectLst/>
                          <a:latin typeface="Arial" panose="020B0604020202020204" pitchFamily="34" charset="0"/>
                          <a:ea typeface="MS Gothic" panose="020B0609070205080204" pitchFamily="49" charset="-128"/>
                          <a:cs typeface="Times New Roman" panose="02020603050405020304" pitchFamily="18" charset="0"/>
                        </a:rPr>
                        <a:t>-EINVAL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MS Gothic" panose="020B0609070205080204" pitchFamily="49" charset="-128"/>
                          <a:cs typeface="Times New Roman" panose="02020603050405020304" pitchFamily="18" charset="0"/>
                        </a:rPr>
                        <a:t>Client or condition data is invalid, or the value of condition is </a:t>
                      </a:r>
                      <a:r>
                        <a:rPr lang="en-US" sz="1100">
                          <a:effectLst/>
                          <a:latin typeface="Arial" panose="020B0604020202020204" pitchFamily="34" charset="0"/>
                          <a:ea typeface="MS Gothic" panose="020B0609070205080204" pitchFamily="49" charset="-128"/>
                          <a:cs typeface="Times New Roman" panose="02020603050405020304" pitchFamily="18" charset="0"/>
                        </a:rPr>
                        <a:t>not </a:t>
                      </a:r>
                      <a:r>
                        <a:rPr lang="en-US" sz="1100" smtClean="0">
                          <a:effectLst/>
                          <a:latin typeface="Arial" panose="020B0604020202020204" pitchFamily="34" charset="0"/>
                          <a:ea typeface="MS Gothic" panose="020B0609070205080204" pitchFamily="49" charset="-128"/>
                          <a:cs typeface="Times New Roman" panose="02020603050405020304" pitchFamily="18" charset="0"/>
                        </a:rPr>
                        <a:t>supported, or the waiting of event is interrupted.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07345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1080000" y="1800000"/>
            <a:ext cx="5280000" cy="300339"/>
          </a:xfrm>
        </p:spPr>
        <p:txBody>
          <a:bodyPr/>
          <a:lstStyle/>
          <a:p>
            <a:r>
              <a:rPr lang="en-US" dirty="0"/>
              <a:t>Renesas.com</a:t>
            </a:r>
          </a:p>
        </p:txBody>
      </p:sp>
    </p:spTree>
    <p:extLst>
      <p:ext uri="{BB962C8B-B14F-4D97-AF65-F5344CB8AC3E}">
        <p14:creationId xmlns:p14="http://schemas.microsoft.com/office/powerpoint/2010/main" val="3372854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p:sp>
      <p:sp>
        <p:nvSpPr>
          <p:cNvPr id="3" name="Slide Number Placeholder 2"/>
          <p:cNvSpPr>
            <a:spLocks noGrp="1"/>
          </p:cNvSpPr>
          <p:nvPr>
            <p:ph type="sldNum" sz="quarter" idx="10"/>
          </p:nvPr>
        </p:nvSpPr>
        <p:spPr/>
        <p:txBody>
          <a:bodyPr/>
          <a:lstStyle/>
          <a:p>
            <a:pPr algn="l"/>
            <a:r>
              <a:rPr lang="de-DE" dirty="0">
                <a:solidFill>
                  <a:srgbClr val="06418C"/>
                </a:solidFill>
              </a:rPr>
              <a:t>Page </a:t>
            </a:r>
            <a:fld id="{3FD030EF-7044-4946-962A-5D7D09BD1B34}" type="slidenum">
              <a:rPr lang="de-DE">
                <a:solidFill>
                  <a:srgbClr val="06418C"/>
                </a:solidFill>
              </a:rPr>
              <a:pPr algn="l"/>
              <a:t>8</a:t>
            </a:fld>
            <a:endParaRPr lang="de-DE" dirty="0">
              <a:solidFill>
                <a:srgbClr val="06418C"/>
              </a:solidFill>
            </a:endParaRPr>
          </a:p>
        </p:txBody>
      </p:sp>
      <p:sp>
        <p:nvSpPr>
          <p:cNvPr id="6" name="Text Placeholder 5"/>
          <p:cNvSpPr>
            <a:spLocks noGrp="1"/>
          </p:cNvSpPr>
          <p:nvPr>
            <p:ph type="body" sz="quarter" idx="11"/>
          </p:nvPr>
        </p:nvSpPr>
        <p:spPr>
          <a:xfrm>
            <a:off x="468000" y="808025"/>
            <a:ext cx="7920000" cy="964065"/>
          </a:xfrm>
        </p:spPr>
        <p:txBody>
          <a:bodyPr anchor="ctr"/>
          <a:lstStyle/>
          <a:p>
            <a:r>
              <a:rPr lang="en-US" dirty="0" smtClean="0"/>
              <a:t>APPENDIX</a:t>
            </a:r>
          </a:p>
        </p:txBody>
      </p:sp>
      <p:sp>
        <p:nvSpPr>
          <p:cNvPr id="2" name="TextBox 1"/>
          <p:cNvSpPr txBox="1"/>
          <p:nvPr/>
        </p:nvSpPr>
        <p:spPr>
          <a:xfrm>
            <a:off x="468000" y="1916832"/>
            <a:ext cx="11253600" cy="2862322"/>
          </a:xfrm>
          <a:prstGeom prst="rect">
            <a:avLst/>
          </a:prstGeom>
          <a:noFill/>
        </p:spPr>
        <p:txBody>
          <a:bodyPr wrap="square" rtlCol="0">
            <a:spAutoFit/>
          </a:bodyPr>
          <a:lstStyle/>
          <a:p>
            <a:pPr marL="400050" indent="-400050">
              <a:buFont typeface="+mj-lt"/>
              <a:buAutoNum type="romanUcPeriod"/>
            </a:pPr>
            <a:r>
              <a:rPr lang="en-US" dirty="0" smtClean="0">
                <a:solidFill>
                  <a:schemeClr val="bg1">
                    <a:lumMod val="85000"/>
                  </a:schemeClr>
                </a:solidFill>
              </a:rPr>
              <a:t>Overview</a:t>
            </a:r>
          </a:p>
          <a:p>
            <a:pPr marL="400050" indent="-400050">
              <a:buFont typeface="+mj-lt"/>
              <a:buAutoNum type="romanUcPeriod"/>
            </a:pPr>
            <a:r>
              <a:rPr lang="en-US" dirty="0" smtClean="0"/>
              <a:t>ADSP Base</a:t>
            </a:r>
          </a:p>
          <a:p>
            <a:pPr marL="857250" lvl="1" indent="-400050">
              <a:buFont typeface="Wingdings" panose="05000000000000000000" pitchFamily="2" charset="2"/>
              <a:buChar char="Ø"/>
            </a:pPr>
            <a:r>
              <a:rPr lang="en-US" dirty="0" smtClean="0"/>
              <a:t>Introduction</a:t>
            </a:r>
          </a:p>
          <a:p>
            <a:pPr marL="857250" lvl="1" indent="-400050">
              <a:buFont typeface="Wingdings" panose="05000000000000000000" pitchFamily="2" charset="2"/>
              <a:buChar char="Ø"/>
            </a:pPr>
            <a:r>
              <a:rPr lang="en-US" dirty="0" smtClean="0">
                <a:solidFill>
                  <a:schemeClr val="bg1">
                    <a:lumMod val="85000"/>
                  </a:schemeClr>
                </a:solidFill>
              </a:rPr>
              <a:t>Base Control</a:t>
            </a:r>
          </a:p>
          <a:p>
            <a:pPr marL="857250" lvl="1" indent="-400050">
              <a:buFont typeface="Wingdings" panose="05000000000000000000" pitchFamily="2" charset="2"/>
              <a:buChar char="Ø"/>
            </a:pPr>
            <a:r>
              <a:rPr lang="en-US" dirty="0" smtClean="0">
                <a:solidFill>
                  <a:schemeClr val="bg1">
                    <a:lumMod val="85000"/>
                  </a:schemeClr>
                </a:solidFill>
              </a:rPr>
              <a:t>Internal Controls</a:t>
            </a:r>
            <a:endParaRPr lang="en-US" dirty="0">
              <a:solidFill>
                <a:schemeClr val="bg1">
                  <a:lumMod val="85000"/>
                </a:schemeClr>
              </a:solidFill>
            </a:endParaRPr>
          </a:p>
          <a:p>
            <a:pPr marL="1314450" lvl="2" indent="-400050">
              <a:buFont typeface="Wingdings" panose="05000000000000000000" pitchFamily="2" charset="2"/>
              <a:buChar char="v"/>
            </a:pPr>
            <a:r>
              <a:rPr lang="en-US" dirty="0" smtClean="0">
                <a:solidFill>
                  <a:schemeClr val="bg1">
                    <a:lumMod val="85000"/>
                  </a:schemeClr>
                </a:solidFill>
              </a:rPr>
              <a:t>Handle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Message </a:t>
            </a:r>
            <a:r>
              <a:rPr lang="en-US" dirty="0">
                <a:solidFill>
                  <a:schemeClr val="bg1">
                    <a:lumMod val="85000"/>
                  </a:schemeClr>
                </a:solidFill>
              </a:rPr>
              <a:t>Control</a:t>
            </a:r>
          </a:p>
          <a:p>
            <a:pPr marL="1314450" lvl="2" indent="-400050">
              <a:buFont typeface="Wingdings" panose="05000000000000000000" pitchFamily="2" charset="2"/>
              <a:buChar char="v"/>
            </a:pPr>
            <a:r>
              <a:rPr lang="en-US" dirty="0" smtClean="0">
                <a:solidFill>
                  <a:schemeClr val="bg1">
                    <a:lumMod val="85000"/>
                  </a:schemeClr>
                </a:solidFill>
              </a:rPr>
              <a:t>Response Thread</a:t>
            </a:r>
          </a:p>
          <a:p>
            <a:pPr marL="1314450" lvl="2" indent="-400050">
              <a:buFont typeface="Wingdings" panose="05000000000000000000" pitchFamily="2" charset="2"/>
              <a:buChar char="v"/>
            </a:pPr>
            <a:r>
              <a:rPr lang="en-US" dirty="0" smtClean="0">
                <a:solidFill>
                  <a:schemeClr val="bg1">
                    <a:lumMod val="85000"/>
                  </a:schemeClr>
                </a:solidFill>
              </a:rPr>
              <a:t>Other APIs</a:t>
            </a:r>
          </a:p>
          <a:p>
            <a:pPr marL="400050" indent="-400050">
              <a:buFont typeface="+mj-lt"/>
              <a:buAutoNum type="romanUcPeriod"/>
            </a:pPr>
            <a:r>
              <a:rPr lang="en-US" dirty="0" smtClean="0">
                <a:solidFill>
                  <a:schemeClr val="bg1">
                    <a:lumMod val="85000"/>
                  </a:schemeClr>
                </a:solidFill>
              </a:rPr>
              <a:t>Proxy Driver Interface - Extension Interface</a:t>
            </a:r>
          </a:p>
        </p:txBody>
      </p:sp>
    </p:spTree>
    <p:extLst>
      <p:ext uri="{BB962C8B-B14F-4D97-AF65-F5344CB8AC3E}">
        <p14:creationId xmlns:p14="http://schemas.microsoft.com/office/powerpoint/2010/main" val="2895435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04664"/>
            <a:ext cx="9912544" cy="443198"/>
          </a:xfrm>
        </p:spPr>
        <p:txBody>
          <a:bodyPr/>
          <a:lstStyle/>
          <a:p>
            <a:r>
              <a:rPr lang="en-US" dirty="0" smtClean="0"/>
              <a:t>INTRODUCTION</a:t>
            </a:r>
            <a:endParaRPr lang="en-US" dirty="0"/>
          </a:p>
        </p:txBody>
      </p:sp>
      <p:sp>
        <p:nvSpPr>
          <p:cNvPr id="3" name="Slide Number Placeholder 2"/>
          <p:cNvSpPr>
            <a:spLocks noGrp="1"/>
          </p:cNvSpPr>
          <p:nvPr>
            <p:ph type="sldNum" sz="quarter" idx="10"/>
          </p:nvPr>
        </p:nvSpPr>
        <p:spPr/>
        <p:txBody>
          <a:bodyPr/>
          <a:lstStyle/>
          <a:p>
            <a:pPr algn="l"/>
            <a:r>
              <a:rPr lang="de-DE" smtClean="0">
                <a:solidFill>
                  <a:srgbClr val="06418C"/>
                </a:solidFill>
              </a:rPr>
              <a:t>Page </a:t>
            </a:r>
            <a:fld id="{3FD030EF-7044-4946-962A-5D7D09BD1B34}" type="slidenum">
              <a:rPr lang="de-DE" smtClean="0">
                <a:solidFill>
                  <a:srgbClr val="06418C"/>
                </a:solidFill>
              </a:rPr>
              <a:pPr algn="l"/>
              <a:t>9</a:t>
            </a:fld>
            <a:endParaRPr lang="de-DE" dirty="0">
              <a:solidFill>
                <a:srgbClr val="06418C"/>
              </a:solidFill>
            </a:endParaRPr>
          </a:p>
        </p:txBody>
      </p:sp>
      <p:sp>
        <p:nvSpPr>
          <p:cNvPr id="5" name="Content Placeholder 4"/>
          <p:cNvSpPr>
            <a:spLocks noGrp="1"/>
          </p:cNvSpPr>
          <p:nvPr>
            <p:ph idx="1"/>
          </p:nvPr>
        </p:nvSpPr>
        <p:spPr>
          <a:xfrm>
            <a:off x="1080000" y="1052736"/>
            <a:ext cx="5951854" cy="295466"/>
          </a:xfrm>
        </p:spPr>
        <p:txBody>
          <a:bodyPr/>
          <a:lstStyle/>
          <a:p>
            <a:pPr marL="285750" indent="-285750">
              <a:buClr>
                <a:schemeClr val="tx1"/>
              </a:buClr>
              <a:buFont typeface="Wingdings" panose="05000000000000000000" pitchFamily="2" charset="2"/>
              <a:buChar char="q"/>
            </a:pPr>
            <a:r>
              <a:rPr lang="en-US" dirty="0" smtClean="0"/>
              <a:t>This slide shows the simple detail architecture of ADSP base</a:t>
            </a:r>
          </a:p>
        </p:txBody>
      </p:sp>
      <p:sp>
        <p:nvSpPr>
          <p:cNvPr id="72" name="TextBox 71"/>
          <p:cNvSpPr txBox="1"/>
          <p:nvPr/>
        </p:nvSpPr>
        <p:spPr>
          <a:xfrm>
            <a:off x="6745195" y="1412776"/>
            <a:ext cx="5281530" cy="3970318"/>
          </a:xfrm>
          <a:prstGeom prst="rect">
            <a:avLst/>
          </a:prstGeom>
          <a:noFill/>
        </p:spPr>
        <p:txBody>
          <a:bodyPr wrap="square" rtlCol="0">
            <a:spAutoFit/>
          </a:bodyPr>
          <a:lstStyle/>
          <a:p>
            <a:r>
              <a:rPr lang="en-US" sz="1200" dirty="0" smtClean="0">
                <a:solidFill>
                  <a:srgbClr val="FF0000"/>
                </a:solidFill>
              </a:rPr>
              <a:t>The red square includes the main blocks of ADSP base.</a:t>
            </a:r>
          </a:p>
          <a:p>
            <a:endParaRPr lang="en-US" sz="1200" dirty="0" smtClean="0"/>
          </a:p>
          <a:p>
            <a:pPr marL="171450" indent="-171450">
              <a:buFontTx/>
              <a:buChar char="-"/>
            </a:pPr>
            <a:r>
              <a:rPr lang="en-US" sz="1200" b="1" dirty="0" smtClean="0"/>
              <a:t>Base control </a:t>
            </a:r>
            <a:r>
              <a:rPr lang="en-US" sz="1200" dirty="0" smtClean="0"/>
              <a:t>is all the global APIs for ADSP ALSA driver usage. It controls ADSP ALSA </a:t>
            </a:r>
            <a:r>
              <a:rPr lang="en-US" sz="1200" smtClean="0"/>
              <a:t>components and </a:t>
            </a:r>
            <a:r>
              <a:rPr lang="en-US" sz="1200" dirty="0" smtClean="0"/>
              <a:t>other commands from ADSP ALSA driver.</a:t>
            </a:r>
          </a:p>
          <a:p>
            <a:pPr marL="171450" indent="-171450">
              <a:buFontTx/>
              <a:buChar char="-"/>
            </a:pPr>
            <a:endParaRPr lang="en-US" sz="1200" dirty="0"/>
          </a:p>
          <a:p>
            <a:pPr marL="171450" indent="-171450">
              <a:buFontTx/>
              <a:buChar char="-"/>
            </a:pPr>
            <a:r>
              <a:rPr lang="en-US" sz="1200" b="1" dirty="0" smtClean="0"/>
              <a:t>Handle control </a:t>
            </a:r>
            <a:r>
              <a:rPr lang="en-US" sz="1200" dirty="0" smtClean="0"/>
              <a:t>responds to control the handle data which ASDP ALSA components have registered to.</a:t>
            </a:r>
          </a:p>
          <a:p>
            <a:pPr marL="171450" indent="-171450">
              <a:buFontTx/>
              <a:buChar char="-"/>
            </a:pPr>
            <a:endParaRPr lang="en-US" sz="1200" dirty="0"/>
          </a:p>
          <a:p>
            <a:pPr marL="171450" indent="-171450">
              <a:buFontTx/>
              <a:buChar char="-"/>
            </a:pPr>
            <a:r>
              <a:rPr lang="en-US" sz="1200" b="1" dirty="0" smtClean="0"/>
              <a:t>Message control </a:t>
            </a:r>
            <a:r>
              <a:rPr lang="en-US" sz="1200" dirty="0" smtClean="0"/>
              <a:t>responds to control the sending and receiving message to and from ADSP.</a:t>
            </a:r>
          </a:p>
          <a:p>
            <a:pPr marL="171450" indent="-171450">
              <a:buFontTx/>
              <a:buChar char="-"/>
            </a:pPr>
            <a:endParaRPr lang="en-US" sz="1200" dirty="0"/>
          </a:p>
          <a:p>
            <a:pPr marL="171450" indent="-171450">
              <a:buFontTx/>
              <a:buChar char="-"/>
            </a:pPr>
            <a:r>
              <a:rPr lang="en-US" sz="1200" b="1" dirty="0" smtClean="0"/>
              <a:t>Response thread </a:t>
            </a:r>
            <a:r>
              <a:rPr lang="en-US" sz="1200" dirty="0" smtClean="0"/>
              <a:t>is created in the ADSP base’s initialization. This thread sleeps, waits, and gets the response messages from </a:t>
            </a:r>
            <a:r>
              <a:rPr lang="en-US" sz="1200" dirty="0"/>
              <a:t>ADSP </a:t>
            </a:r>
            <a:r>
              <a:rPr lang="en-US" sz="1200" dirty="0" smtClean="0"/>
              <a:t>independently.</a:t>
            </a:r>
          </a:p>
          <a:p>
            <a:pPr marL="171450" indent="-171450">
              <a:buFontTx/>
              <a:buChar char="-"/>
            </a:pPr>
            <a:endParaRPr lang="en-US" sz="1200" dirty="0"/>
          </a:p>
          <a:p>
            <a:pPr marL="171450" indent="-171450">
              <a:buFontTx/>
              <a:buChar char="-"/>
            </a:pPr>
            <a:r>
              <a:rPr lang="en-US" sz="1200" dirty="0" smtClean="0"/>
              <a:t>Beside these blocks, ADSP base also has some </a:t>
            </a:r>
            <a:r>
              <a:rPr lang="en-US" sz="1200" b="1" dirty="0" smtClean="0"/>
              <a:t>other APIs </a:t>
            </a:r>
            <a:r>
              <a:rPr lang="en-US" sz="1200" dirty="0" smtClean="0"/>
              <a:t>to support the control </a:t>
            </a:r>
            <a:r>
              <a:rPr lang="en-US" sz="1200" smtClean="0"/>
              <a:t>operation.</a:t>
            </a:r>
          </a:p>
          <a:p>
            <a:pPr marL="171450" indent="-171450">
              <a:buFontTx/>
              <a:buChar char="-"/>
            </a:pPr>
            <a:endParaRPr lang="en-US" sz="1200"/>
          </a:p>
          <a:p>
            <a:pPr marL="171450" indent="-171450">
              <a:buFontTx/>
              <a:buChar char="-"/>
            </a:pPr>
            <a:endParaRPr lang="en-US" sz="1200" dirty="0"/>
          </a:p>
          <a:p>
            <a:r>
              <a:rPr lang="en-US" sz="1200" smtClean="0"/>
              <a:t>[Note] Due to maximum of 256 components that can be registered, n = 256</a:t>
            </a:r>
          </a:p>
        </p:txBody>
      </p:sp>
      <p:sp>
        <p:nvSpPr>
          <p:cNvPr id="125" name="Rectangle 124"/>
          <p:cNvSpPr/>
          <p:nvPr/>
        </p:nvSpPr>
        <p:spPr>
          <a:xfrm>
            <a:off x="2495602" y="3019807"/>
            <a:ext cx="3959538" cy="456649"/>
          </a:xfrm>
          <a:prstGeom prst="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smtClean="0">
                <a:solidFill>
                  <a:schemeClr val="tx1"/>
                </a:solidFill>
              </a:rPr>
              <a:t>Handle</a:t>
            </a:r>
          </a:p>
          <a:p>
            <a:pPr algn="r"/>
            <a:r>
              <a:rPr lang="en-US" sz="1000" dirty="0" smtClean="0">
                <a:solidFill>
                  <a:schemeClr val="tx1"/>
                </a:solidFill>
              </a:rPr>
              <a:t>Control</a:t>
            </a:r>
            <a:endParaRPr lang="en-US" sz="1000" dirty="0">
              <a:solidFill>
                <a:schemeClr val="tx1"/>
              </a:solidFill>
            </a:endParaRPr>
          </a:p>
        </p:txBody>
      </p:sp>
      <p:sp>
        <p:nvSpPr>
          <p:cNvPr id="126" name="Rectangle 125"/>
          <p:cNvSpPr/>
          <p:nvPr/>
        </p:nvSpPr>
        <p:spPr>
          <a:xfrm>
            <a:off x="1080000" y="2296726"/>
            <a:ext cx="5520056" cy="1927798"/>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smtClean="0">
                <a:solidFill>
                  <a:srgbClr val="000000"/>
                </a:solidFill>
                <a:ea typeface="Times New Roman" panose="02020603050405020304" pitchFamily="18" charset="0"/>
              </a:rPr>
              <a:t>ADSP Base</a:t>
            </a:r>
            <a:endParaRPr lang="en-US" sz="1100" kern="0" dirty="0">
              <a:solidFill>
                <a:srgbClr val="000000"/>
              </a:solidFill>
              <a:ea typeface="Times New Roman" panose="02020603050405020304" pitchFamily="18" charset="0"/>
            </a:endParaRPr>
          </a:p>
        </p:txBody>
      </p:sp>
      <p:sp>
        <p:nvSpPr>
          <p:cNvPr id="127" name="Rectangle 126"/>
          <p:cNvSpPr/>
          <p:nvPr/>
        </p:nvSpPr>
        <p:spPr>
          <a:xfrm>
            <a:off x="1199457" y="2439269"/>
            <a:ext cx="890871" cy="1508373"/>
          </a:xfrm>
          <a:prstGeom prst="rect">
            <a:avLst/>
          </a:prstGeom>
          <a:solidFill>
            <a:schemeClr val="accent2">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a:latin typeface="Arial" panose="020B0604020202020204" pitchFamily="34" charset="0"/>
                <a:ea typeface="Calibri" panose="020F0502020204030204" pitchFamily="34" charset="0"/>
              </a:rPr>
              <a:t>Response thread</a:t>
            </a:r>
          </a:p>
        </p:txBody>
      </p:sp>
      <p:sp>
        <p:nvSpPr>
          <p:cNvPr id="128" name="Rectangle 127"/>
          <p:cNvSpPr/>
          <p:nvPr/>
        </p:nvSpPr>
        <p:spPr>
          <a:xfrm>
            <a:off x="1080000" y="1484784"/>
            <a:ext cx="5520056" cy="53922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ALSA Driver</a:t>
            </a:r>
          </a:p>
        </p:txBody>
      </p:sp>
      <p:sp>
        <p:nvSpPr>
          <p:cNvPr id="129" name="Rectangle 128"/>
          <p:cNvSpPr/>
          <p:nvPr/>
        </p:nvSpPr>
        <p:spPr>
          <a:xfrm>
            <a:off x="1080000" y="4497968"/>
            <a:ext cx="5520056" cy="1224137"/>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Proxy driver</a:t>
            </a:r>
          </a:p>
        </p:txBody>
      </p:sp>
      <p:sp>
        <p:nvSpPr>
          <p:cNvPr id="130" name="Rectangle 129"/>
          <p:cNvSpPr/>
          <p:nvPr/>
        </p:nvSpPr>
        <p:spPr>
          <a:xfrm>
            <a:off x="2595452" y="3079861"/>
            <a:ext cx="980268"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#1</a:t>
            </a:r>
            <a:endParaRPr lang="en-US" sz="1000" dirty="0">
              <a:solidFill>
                <a:srgbClr val="FFFFFF"/>
              </a:solidFill>
              <a:latin typeface="Arial" panose="020B0604020202020204" pitchFamily="34" charset="0"/>
              <a:ea typeface="Calibri" panose="020F0502020204030204" pitchFamily="34" charset="0"/>
            </a:endParaRPr>
          </a:p>
        </p:txBody>
      </p:sp>
      <p:sp>
        <p:nvSpPr>
          <p:cNvPr id="133" name="Rectangle 132"/>
          <p:cNvSpPr/>
          <p:nvPr/>
        </p:nvSpPr>
        <p:spPr>
          <a:xfrm>
            <a:off x="3791743" y="3079861"/>
            <a:ext cx="788225"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solidFill>
                  <a:srgbClr val="FFFFFF"/>
                </a:solidFill>
                <a:latin typeface="Arial" panose="020B0604020202020204" pitchFamily="34" charset="0"/>
                <a:ea typeface="Calibri" panose="020F0502020204030204" pitchFamily="34" charset="0"/>
              </a:rPr>
              <a:t>Handle #2</a:t>
            </a:r>
            <a:endParaRPr lang="en-US" sz="1000" dirty="0">
              <a:solidFill>
                <a:srgbClr val="FFFFFF"/>
              </a:solidFill>
              <a:latin typeface="Arial" panose="020B0604020202020204" pitchFamily="34" charset="0"/>
              <a:ea typeface="Calibri" panose="020F0502020204030204" pitchFamily="34" charset="0"/>
            </a:endParaRPr>
          </a:p>
        </p:txBody>
      </p:sp>
      <p:sp>
        <p:nvSpPr>
          <p:cNvPr id="136" name="Rectangle 135"/>
          <p:cNvSpPr/>
          <p:nvPr/>
        </p:nvSpPr>
        <p:spPr>
          <a:xfrm>
            <a:off x="1296023" y="4641985"/>
            <a:ext cx="5150240" cy="232573"/>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chemeClr val="bg1"/>
                </a:solidFill>
              </a:rPr>
              <a:t>Proxy Extension </a:t>
            </a:r>
            <a:r>
              <a:rPr lang="en-US" sz="1000" dirty="0" smtClean="0">
                <a:solidFill>
                  <a:schemeClr val="bg1"/>
                </a:solidFill>
              </a:rPr>
              <a:t>Interface</a:t>
            </a:r>
            <a:endParaRPr lang="en-US" sz="1000" dirty="0">
              <a:solidFill>
                <a:schemeClr val="bg1"/>
              </a:solidFill>
            </a:endParaRPr>
          </a:p>
        </p:txBody>
      </p:sp>
      <p:sp>
        <p:nvSpPr>
          <p:cNvPr id="137" name="Rectangle 136"/>
          <p:cNvSpPr/>
          <p:nvPr/>
        </p:nvSpPr>
        <p:spPr>
          <a:xfrm>
            <a:off x="3918440" y="1602113"/>
            <a:ext cx="944314"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2</a:t>
            </a:r>
            <a:endParaRPr lang="en-US" sz="1000" dirty="0">
              <a:solidFill>
                <a:srgbClr val="FFFFFF"/>
              </a:solidFill>
              <a:latin typeface="Arial" panose="020B0604020202020204" pitchFamily="34" charset="0"/>
              <a:ea typeface="Calibri" panose="020F0502020204030204" pitchFamily="34" charset="0"/>
            </a:endParaRPr>
          </a:p>
        </p:txBody>
      </p:sp>
      <p:sp>
        <p:nvSpPr>
          <p:cNvPr id="138" name="Rectangle 137"/>
          <p:cNvSpPr/>
          <p:nvPr/>
        </p:nvSpPr>
        <p:spPr>
          <a:xfrm>
            <a:off x="5222794" y="1611329"/>
            <a:ext cx="1017222"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n</a:t>
            </a:r>
            <a:endParaRPr lang="en-US" sz="1000" dirty="0">
              <a:solidFill>
                <a:srgbClr val="FFFFFF"/>
              </a:solidFill>
              <a:latin typeface="Arial" panose="020B0604020202020204" pitchFamily="34" charset="0"/>
              <a:ea typeface="Calibri" panose="020F0502020204030204" pitchFamily="34" charset="0"/>
            </a:endParaRPr>
          </a:p>
        </p:txBody>
      </p:sp>
      <p:sp>
        <p:nvSpPr>
          <p:cNvPr id="140" name="Rectangle 139"/>
          <p:cNvSpPr/>
          <p:nvPr/>
        </p:nvSpPr>
        <p:spPr>
          <a:xfrm>
            <a:off x="2495602" y="3601809"/>
            <a:ext cx="3950661" cy="351231"/>
          </a:xfrm>
          <a:prstGeom prst="rect">
            <a:avLst/>
          </a:prstGeom>
          <a:solidFill>
            <a:schemeClr val="accent6">
              <a:lumMod val="40000"/>
              <a:lumOff val="6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Message Control</a:t>
            </a:r>
            <a:endParaRPr lang="en-US" sz="1000" dirty="0">
              <a:latin typeface="Arial" panose="020B0604020202020204" pitchFamily="34" charset="0"/>
              <a:ea typeface="Calibri" panose="020F0502020204030204" pitchFamily="34" charset="0"/>
            </a:endParaRPr>
          </a:p>
        </p:txBody>
      </p:sp>
      <p:sp>
        <p:nvSpPr>
          <p:cNvPr id="143" name="Rectangle 142"/>
          <p:cNvSpPr/>
          <p:nvPr/>
        </p:nvSpPr>
        <p:spPr>
          <a:xfrm>
            <a:off x="4360247" y="5018575"/>
            <a:ext cx="2086016" cy="631522"/>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Client data</a:t>
            </a:r>
            <a:endParaRPr lang="en-US" sz="1000" dirty="0">
              <a:latin typeface="Arial" panose="020B0604020202020204" pitchFamily="34" charset="0"/>
              <a:ea typeface="Calibri" panose="020F0502020204030204" pitchFamily="34" charset="0"/>
            </a:endParaRPr>
          </a:p>
        </p:txBody>
      </p:sp>
      <p:sp>
        <p:nvSpPr>
          <p:cNvPr id="145" name="Rectangle 144"/>
          <p:cNvSpPr/>
          <p:nvPr/>
        </p:nvSpPr>
        <p:spPr>
          <a:xfrm>
            <a:off x="4491114" y="5143928"/>
            <a:ext cx="1898905"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Response message queue</a:t>
            </a:r>
            <a:endParaRPr lang="en-US" sz="1000" dirty="0"/>
          </a:p>
        </p:txBody>
      </p:sp>
      <p:sp>
        <p:nvSpPr>
          <p:cNvPr id="147" name="Rectangle 146"/>
          <p:cNvSpPr/>
          <p:nvPr/>
        </p:nvSpPr>
        <p:spPr>
          <a:xfrm>
            <a:off x="2183884" y="5143928"/>
            <a:ext cx="1898905" cy="216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Command message queue</a:t>
            </a:r>
            <a:endParaRPr lang="en-US" sz="1000" dirty="0"/>
          </a:p>
        </p:txBody>
      </p:sp>
      <p:sp>
        <p:nvSpPr>
          <p:cNvPr id="149" name="Rectangle 148"/>
          <p:cNvSpPr/>
          <p:nvPr/>
        </p:nvSpPr>
        <p:spPr>
          <a:xfrm>
            <a:off x="2090328" y="5018575"/>
            <a:ext cx="2086016" cy="637566"/>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000" dirty="0" smtClean="0">
                <a:latin typeface="Arial" panose="020B0604020202020204" pitchFamily="34" charset="0"/>
                <a:ea typeface="Calibri" panose="020F0502020204030204" pitchFamily="34" charset="0"/>
              </a:rPr>
              <a:t>Proxy data</a:t>
            </a:r>
            <a:endParaRPr lang="en-US" sz="1000" dirty="0">
              <a:latin typeface="Arial" panose="020B0604020202020204" pitchFamily="34" charset="0"/>
              <a:ea typeface="Calibri" panose="020F0502020204030204" pitchFamily="34" charset="0"/>
            </a:endParaRPr>
          </a:p>
        </p:txBody>
      </p:sp>
      <p:sp>
        <p:nvSpPr>
          <p:cNvPr id="152" name="Rectangle 151"/>
          <p:cNvSpPr/>
          <p:nvPr/>
        </p:nvSpPr>
        <p:spPr>
          <a:xfrm>
            <a:off x="911424" y="1412776"/>
            <a:ext cx="5832647" cy="4680519"/>
          </a:xfrm>
          <a:prstGeom prst="rect">
            <a:avLst/>
          </a:prstGeom>
          <a:noFill/>
          <a:ln w="12700" cap="flat" cmpd="sng" algn="ctr">
            <a:solidFill>
              <a:schemeClr val="tx1"/>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nSpc>
                <a:spcPct val="106000"/>
              </a:lnSpc>
              <a:spcAft>
                <a:spcPts val="800"/>
              </a:spcAft>
            </a:pPr>
            <a:r>
              <a:rPr lang="en-US" sz="1100" kern="0" dirty="0">
                <a:solidFill>
                  <a:srgbClr val="000000"/>
                </a:solidFill>
                <a:ea typeface="Times New Roman" panose="02020603050405020304" pitchFamily="18" charset="0"/>
              </a:rPr>
              <a:t>ADSP </a:t>
            </a:r>
            <a:r>
              <a:rPr lang="en-US" sz="1100" kern="0" dirty="0" smtClean="0">
                <a:solidFill>
                  <a:srgbClr val="000000"/>
                </a:solidFill>
                <a:ea typeface="Times New Roman" panose="02020603050405020304" pitchFamily="18" charset="0"/>
              </a:rPr>
              <a:t>Driver</a:t>
            </a:r>
            <a:endParaRPr lang="en-US" sz="1100" kern="0" dirty="0">
              <a:solidFill>
                <a:srgbClr val="000000"/>
              </a:solidFill>
              <a:ea typeface="Times New Roman" panose="02020603050405020304" pitchFamily="18" charset="0"/>
            </a:endParaRPr>
          </a:p>
        </p:txBody>
      </p:sp>
      <p:sp>
        <p:nvSpPr>
          <p:cNvPr id="163" name="Rectangle 162"/>
          <p:cNvSpPr/>
          <p:nvPr/>
        </p:nvSpPr>
        <p:spPr>
          <a:xfrm>
            <a:off x="2162338" y="2439269"/>
            <a:ext cx="4292802" cy="364306"/>
          </a:xfrm>
          <a:prstGeom prst="rect">
            <a:avLst/>
          </a:prstGeom>
          <a:solidFill>
            <a:schemeClr val="accent1">
              <a:lumMod val="20000"/>
              <a:lumOff val="80000"/>
            </a:schemeClr>
          </a:solidFill>
          <a:ln w="12700" cap="flat" cmpd="sng" algn="ctr">
            <a:solidFill>
              <a:schemeClr val="tx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dirty="0" smtClean="0">
                <a:latin typeface="Arial" panose="020B0604020202020204" pitchFamily="34" charset="0"/>
                <a:ea typeface="Calibri" panose="020F0502020204030204" pitchFamily="34" charset="0"/>
              </a:rPr>
              <a:t>Base Control</a:t>
            </a:r>
            <a:endParaRPr lang="en-US" sz="1000" dirty="0">
              <a:latin typeface="Arial" panose="020B0604020202020204" pitchFamily="34" charset="0"/>
              <a:ea typeface="Calibri" panose="020F0502020204030204" pitchFamily="34" charset="0"/>
            </a:endParaRPr>
          </a:p>
        </p:txBody>
      </p:sp>
      <p:sp>
        <p:nvSpPr>
          <p:cNvPr id="11" name="Rectangle 10"/>
          <p:cNvSpPr/>
          <p:nvPr/>
        </p:nvSpPr>
        <p:spPr>
          <a:xfrm>
            <a:off x="983433" y="2204864"/>
            <a:ext cx="5688631" cy="21409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783632" y="1602113"/>
            <a:ext cx="1062797" cy="330537"/>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Component 1</a:t>
            </a:r>
            <a:endParaRPr lang="en-US" sz="1000" dirty="0">
              <a:solidFill>
                <a:srgbClr val="FFFFFF"/>
              </a:solidFill>
              <a:latin typeface="Arial" panose="020B0604020202020204" pitchFamily="34" charset="0"/>
              <a:ea typeface="Calibri" panose="020F0502020204030204" pitchFamily="34" charset="0"/>
            </a:endParaRPr>
          </a:p>
        </p:txBody>
      </p:sp>
      <p:sp>
        <p:nvSpPr>
          <p:cNvPr id="31" name="Rectangle 30"/>
          <p:cNvSpPr/>
          <p:nvPr/>
        </p:nvSpPr>
        <p:spPr>
          <a:xfrm>
            <a:off x="4985244" y="3079861"/>
            <a:ext cx="827072" cy="36003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000" smtClean="0">
                <a:solidFill>
                  <a:srgbClr val="FFFFFF"/>
                </a:solidFill>
                <a:latin typeface="Arial" panose="020B0604020202020204" pitchFamily="34" charset="0"/>
                <a:ea typeface="Calibri" panose="020F0502020204030204" pitchFamily="34" charset="0"/>
              </a:rPr>
              <a:t>Handle #n</a:t>
            </a:r>
            <a:endParaRPr lang="en-US" sz="1000" dirty="0">
              <a:solidFill>
                <a:srgbClr val="FFFFFF"/>
              </a:solidFill>
              <a:latin typeface="Arial" panose="020B0604020202020204" pitchFamily="34" charset="0"/>
              <a:ea typeface="Calibri" panose="020F0502020204030204" pitchFamily="34" charset="0"/>
            </a:endParaRPr>
          </a:p>
        </p:txBody>
      </p:sp>
      <p:sp>
        <p:nvSpPr>
          <p:cNvPr id="4" name="TextBox 3"/>
          <p:cNvSpPr txBox="1"/>
          <p:nvPr/>
        </p:nvSpPr>
        <p:spPr>
          <a:xfrm>
            <a:off x="4837155" y="1591931"/>
            <a:ext cx="415498" cy="369332"/>
          </a:xfrm>
          <a:prstGeom prst="rect">
            <a:avLst/>
          </a:prstGeom>
          <a:noFill/>
        </p:spPr>
        <p:txBody>
          <a:bodyPr wrap="none" rtlCol="0">
            <a:spAutoFit/>
          </a:bodyPr>
          <a:lstStyle/>
          <a:p>
            <a:r>
              <a:rPr lang="en-US" smtClean="0"/>
              <a:t>…</a:t>
            </a:r>
            <a:endParaRPr lang="en-US"/>
          </a:p>
        </p:txBody>
      </p:sp>
      <p:sp>
        <p:nvSpPr>
          <p:cNvPr id="33" name="TextBox 32"/>
          <p:cNvSpPr txBox="1"/>
          <p:nvPr/>
        </p:nvSpPr>
        <p:spPr>
          <a:xfrm>
            <a:off x="4569184" y="3080305"/>
            <a:ext cx="415498" cy="369332"/>
          </a:xfrm>
          <a:prstGeom prst="rect">
            <a:avLst/>
          </a:prstGeom>
          <a:noFill/>
        </p:spPr>
        <p:txBody>
          <a:bodyPr wrap="none" rtlCol="0">
            <a:spAutoFit/>
          </a:bodyPr>
          <a:lstStyle/>
          <a:p>
            <a:r>
              <a:rPr lang="en-US" smtClean="0"/>
              <a:t>…</a:t>
            </a:r>
            <a:endParaRPr lang="en-US"/>
          </a:p>
        </p:txBody>
      </p:sp>
    </p:spTree>
    <p:extLst>
      <p:ext uri="{BB962C8B-B14F-4D97-AF65-F5344CB8AC3E}">
        <p14:creationId xmlns:p14="http://schemas.microsoft.com/office/powerpoint/2010/main" val="2828843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2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4.xml><?xml version="1.0" encoding="utf-8"?>
<a:theme xmlns:a="http://schemas.openxmlformats.org/drawingml/2006/main" name="3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Tentative_Renesas_PPT_for_CC_16_9__2015_08</Template>
  <TotalTime>4690</TotalTime>
  <Words>9515</Words>
  <Application>Microsoft Office PowerPoint</Application>
  <PresentationFormat>Widescreen</PresentationFormat>
  <Paragraphs>2276</Paragraphs>
  <Slides>78</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78</vt:i4>
      </vt:variant>
    </vt:vector>
  </HeadingPairs>
  <TitlesOfParts>
    <vt:vector size="92" baseType="lpstr">
      <vt:lpstr>MS Gothic</vt:lpstr>
      <vt:lpstr>ＭＳ Ｐゴシック</vt:lpstr>
      <vt:lpstr>Arial</vt:lpstr>
      <vt:lpstr>Arial Narrow</vt:lpstr>
      <vt:lpstr>Calibri</vt:lpstr>
      <vt:lpstr>メイリオ</vt:lpstr>
      <vt:lpstr>MS Mincho</vt:lpstr>
      <vt:lpstr>Symbol</vt:lpstr>
      <vt:lpstr>Times New Roman</vt:lpstr>
      <vt:lpstr>Wingdings</vt:lpstr>
      <vt:lpstr>151229_Renesas_Templates_16_9_EN</vt:lpstr>
      <vt:lpstr>1_151229_Renesas_Templates_16_9_EN</vt:lpstr>
      <vt:lpstr>2_151229_Renesas_Templates_16_9_EN</vt:lpstr>
      <vt:lpstr>3_151229_Renesas_Templates_16_9_EN</vt:lpstr>
      <vt:lpstr>PowerPoint Presentation</vt:lpstr>
      <vt:lpstr>PowerPoint Presentation</vt:lpstr>
      <vt:lpstr>PowerPoint Presentation</vt:lpstr>
      <vt:lpstr>PowerPoint Presentation</vt:lpstr>
      <vt:lpstr>I. Overview</vt:lpstr>
      <vt:lpstr>I. Overview</vt:lpstr>
      <vt:lpstr>I. Overview</vt:lpstr>
      <vt:lpstr>PowerPoint Presentation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PowerPoint Presentation</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Base control</vt:lpstr>
      <vt:lpstr>PowerPoint Presentation</vt:lpstr>
      <vt:lpstr>HANDLE Control</vt:lpstr>
      <vt:lpstr>HANDLE Control</vt:lpstr>
      <vt:lpstr>HANDLE Control</vt:lpstr>
      <vt:lpstr>HANDLE Control</vt:lpstr>
      <vt:lpstr>HANDLE Control</vt:lpstr>
      <vt:lpstr>PowerPoint Presentation</vt:lpstr>
      <vt:lpstr>Message Control</vt:lpstr>
      <vt:lpstr>Message Control</vt:lpstr>
      <vt:lpstr>Message Control</vt:lpstr>
      <vt:lpstr>PowerPoint Presentation</vt:lpstr>
      <vt:lpstr>Response Thread</vt:lpstr>
      <vt:lpstr>PowerPoint Presentation</vt:lpstr>
      <vt:lpstr>Other APIs</vt:lpstr>
      <vt:lpstr>Other APIs</vt:lpstr>
      <vt:lpstr>PowerPoint Presentation</vt:lpstr>
      <vt:lpstr>Proxy Driver Interface - Extension Interface</vt:lpstr>
      <vt:lpstr>Proxy Driver Interface - Extension Interface</vt:lpstr>
      <vt:lpstr>Proxy Driver Interface - Extension Interface</vt:lpstr>
      <vt:lpstr>Proxy Driver Interface - Extension Interface</vt:lpstr>
      <vt:lpstr>Proxy Driver Interface - Extension Interface</vt:lpstr>
      <vt:lpstr>Proxy Driver Interface - Extension Interface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tien.tran.uw@rvc.renesas.com</dc:creator>
  <cp:lastModifiedBy>Vu Phan</cp:lastModifiedBy>
  <cp:revision>968</cp:revision>
  <dcterms:created xsi:type="dcterms:W3CDTF">2015-08-18T12:30:57Z</dcterms:created>
  <dcterms:modified xsi:type="dcterms:W3CDTF">2018-10-31T06:12:33Z</dcterms:modified>
</cp:coreProperties>
</file>