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4"/>
  </p:notesMasterIdLst>
  <p:sldIdLst>
    <p:sldId id="257" r:id="rId2"/>
    <p:sldId id="385" r:id="rId3"/>
    <p:sldId id="386" r:id="rId4"/>
    <p:sldId id="403" r:id="rId5"/>
    <p:sldId id="408" r:id="rId6"/>
    <p:sldId id="402" r:id="rId7"/>
    <p:sldId id="404" r:id="rId8"/>
    <p:sldId id="411" r:id="rId9"/>
    <p:sldId id="405" r:id="rId10"/>
    <p:sldId id="416" r:id="rId11"/>
    <p:sldId id="396" r:id="rId12"/>
    <p:sldId id="397" r:id="rId13"/>
    <p:sldId id="400" r:id="rId14"/>
    <p:sldId id="398" r:id="rId15"/>
    <p:sldId id="410" r:id="rId16"/>
    <p:sldId id="407" r:id="rId17"/>
    <p:sldId id="399" r:id="rId18"/>
    <p:sldId id="406" r:id="rId19"/>
    <p:sldId id="417" r:id="rId20"/>
    <p:sldId id="412" r:id="rId21"/>
    <p:sldId id="401" r:id="rId22"/>
    <p:sldId id="363"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guide id="5" orient="horz" pos="4196">
          <p15:clr>
            <a:srgbClr val="A4A3A4"/>
          </p15:clr>
        </p15:guide>
        <p15:guide id="6" pos="4203">
          <p15:clr>
            <a:srgbClr val="A4A3A4"/>
          </p15:clr>
        </p15:guide>
        <p15:guide id="7" orient="horz" pos="41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3E5"/>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83" autoAdjust="0"/>
  </p:normalViewPr>
  <p:slideViewPr>
    <p:cSldViewPr showGuides="1">
      <p:cViewPr varScale="1">
        <p:scale>
          <a:sx n="123" d="100"/>
          <a:sy n="123" d="100"/>
        </p:scale>
        <p:origin x="114" y="240"/>
      </p:cViewPr>
      <p:guideLst>
        <p:guide orient="horz"/>
        <p:guide pos="3976"/>
        <p:guide orient="horz" pos="2472"/>
        <p:guide orient="horz" pos="1389"/>
        <p:guide orient="horz" pos="4196"/>
        <p:guide pos="4203"/>
        <p:guide orient="horz" pos="4186"/>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9/21/2017</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en-US" altLang="ja-JP" smtClean="0"/>
              <a:t>Click to edit Master text styles</a:t>
            </a:r>
          </a:p>
        </p:txBody>
      </p:sp>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smtClean="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smtClean="0"/>
              <a:t>Click to edit Master text styles</a:t>
            </a:r>
          </a:p>
          <a:p>
            <a:pPr lvl="1"/>
            <a:r>
              <a:rPr kumimoji="1" lang="en-US" altLang="ja-JP" noProof="0" smtClean="0"/>
              <a:t>Second level</a:t>
            </a:r>
          </a:p>
          <a:p>
            <a:pPr lvl="2"/>
            <a:r>
              <a:rPr kumimoji="1" lang="en-US" altLang="ja-JP" noProof="0" smtClean="0"/>
              <a:t>Third level</a:t>
            </a:r>
          </a:p>
          <a:p>
            <a:pPr lvl="3"/>
            <a:r>
              <a:rPr kumimoji="1" lang="en-US" altLang="ja-JP" noProof="0" smtClean="0"/>
              <a:t>Fourth level</a:t>
            </a:r>
          </a:p>
          <a:p>
            <a:pPr lvl="4"/>
            <a:r>
              <a:rPr kumimoji="1" lang="en-US" altLang="ja-JP" noProof="0" smtClean="0"/>
              <a:t>Fifth level</a:t>
            </a:r>
            <a:endParaRPr kumimoji="1" lang="en-US" noProof="0" dirty="0"/>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1854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en-US" altLang="ja-JP" smtClean="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83154"/>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altLang="ja-JP" dirty="0" smtClean="0"/>
              <a:t>CTU </a:t>
            </a:r>
            <a:r>
              <a:rPr kumimoji="1" lang="en-US" altLang="ja-JP" cap="all" dirty="0" smtClean="0"/>
              <a:t>/ mixer</a:t>
            </a:r>
            <a:endParaRPr kumimoji="1" lang="en-US" altLang="ja-JP" cap="all" dirty="0"/>
          </a:p>
          <a:p>
            <a:pPr lvl="1"/>
            <a:r>
              <a:rPr kumimoji="1" lang="en-US" altLang="ja-JP" cap="all" dirty="0" smtClean="0"/>
              <a:t>AUDIO – DSP Project</a:t>
            </a:r>
            <a:endParaRPr kumimoji="1" lang="en-US" altLang="ja-JP" sz="2000" cap="all" dirty="0"/>
          </a:p>
        </p:txBody>
      </p:sp>
      <p:sp>
        <p:nvSpPr>
          <p:cNvPr id="3" name="Textplatzhalter 2"/>
          <p:cNvSpPr>
            <a:spLocks noGrp="1"/>
          </p:cNvSpPr>
          <p:nvPr>
            <p:ph type="body" sz="quarter" idx="13"/>
          </p:nvPr>
        </p:nvSpPr>
        <p:spPr>
          <a:xfrm>
            <a:off x="1080000" y="2700000"/>
            <a:ext cx="5040000" cy="1594622"/>
          </a:xfrm>
        </p:spPr>
        <p:txBody>
          <a:bodyPr>
            <a:spAutoFit/>
          </a:bodyPr>
          <a:lstStyle/>
          <a:p>
            <a:r>
              <a:rPr lang="en-US" dirty="0"/>
              <a:t>Date</a:t>
            </a:r>
          </a:p>
          <a:p>
            <a:r>
              <a:rPr lang="en-US" dirty="0"/>
              <a:t>Name</a:t>
            </a:r>
          </a:p>
          <a:p>
            <a:r>
              <a:rPr lang="en-US" dirty="0"/>
              <a:t>Position, Department, </a:t>
            </a:r>
          </a:p>
          <a:p>
            <a:r>
              <a:rPr lang="en-US" dirty="0"/>
              <a:t>Unit</a:t>
            </a:r>
          </a:p>
          <a:p>
            <a:r>
              <a:rPr lang="en-US" dirty="0"/>
              <a:t>Renesas Electronics Corporation</a:t>
            </a:r>
          </a:p>
        </p:txBody>
      </p:sp>
      <p:sp>
        <p:nvSpPr>
          <p:cNvPr id="4" name="Textplatzhalter 3"/>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210882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cap="all" dirty="0" smtClean="0"/>
              <a:t>Update RENDERER/Capture 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10</a:t>
            </a:fld>
            <a:endParaRPr lang="de-DE" dirty="0"/>
          </a:p>
        </p:txBody>
      </p:sp>
      <p:grpSp>
        <p:nvGrpSpPr>
          <p:cNvPr id="4" name="Group 3"/>
          <p:cNvGrpSpPr/>
          <p:nvPr/>
        </p:nvGrpSpPr>
        <p:grpSpPr>
          <a:xfrm>
            <a:off x="2590800" y="2362200"/>
            <a:ext cx="7506372" cy="2071886"/>
            <a:chOff x="2590800" y="2362200"/>
            <a:chExt cx="7506372" cy="2071886"/>
          </a:xfrm>
        </p:grpSpPr>
        <p:sp>
          <p:nvSpPr>
            <p:cNvPr id="40" name="Rectangle 39"/>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6" name="Rectangle 5"/>
            <p:cNvSpPr/>
            <p:nvPr/>
          </p:nvSpPr>
          <p:spPr>
            <a:xfrm>
              <a:off x="2590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2</a:t>
              </a:r>
              <a:endParaRPr lang="en-US" sz="1600" dirty="0"/>
            </a:p>
          </p:txBody>
        </p:sp>
        <p:sp>
          <p:nvSpPr>
            <p:cNvPr id="7" name="Rectangle 6"/>
            <p:cNvSpPr/>
            <p:nvPr/>
          </p:nvSpPr>
          <p:spPr>
            <a:xfrm>
              <a:off x="2590800" y="343543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3</a:t>
              </a:r>
              <a:endParaRPr lang="en-US" sz="1600" dirty="0"/>
            </a:p>
          </p:txBody>
        </p:sp>
        <p:sp>
          <p:nvSpPr>
            <p:cNvPr id="8" name="Rectangle 7"/>
            <p:cNvSpPr/>
            <p:nvPr/>
          </p:nvSpPr>
          <p:spPr>
            <a:xfrm>
              <a:off x="2590800" y="3899078"/>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4</a:t>
              </a:r>
              <a:endParaRPr lang="en-US" sz="1600" dirty="0"/>
            </a:p>
          </p:txBody>
        </p:sp>
        <p:sp>
          <p:nvSpPr>
            <p:cNvPr id="9" name="Rectangle 8"/>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10" name="Rectangle 9"/>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11" name="Rectangle 10"/>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12" name="Rectangle 11"/>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sp>
          <p:nvSpPr>
            <p:cNvPr id="13" name="Rectangle 12"/>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a:endCxn id="9" idx="1"/>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3"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32"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34" idx="1"/>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36" idx="1"/>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a:off x="38100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1" idx="1"/>
            </p:cNvCxnSpPr>
            <p:nvPr/>
          </p:nvCxnSpPr>
          <p:spPr>
            <a:xfrm>
              <a:off x="3810000" y="3587839"/>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a:endCxn id="12" idx="1"/>
            </p:cNvCxnSpPr>
            <p:nvPr/>
          </p:nvCxnSpPr>
          <p:spPr>
            <a:xfrm>
              <a:off x="3810000" y="405147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34" name="Rectangle 33"/>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36" name="Rectangle 35"/>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42" name="TextBox 41"/>
            <p:cNvSpPr txBox="1"/>
            <p:nvPr/>
          </p:nvSpPr>
          <p:spPr>
            <a:xfrm>
              <a:off x="8090649" y="4064754"/>
              <a:ext cx="710451" cy="369332"/>
            </a:xfrm>
            <a:prstGeom prst="rect">
              <a:avLst/>
            </a:prstGeom>
            <a:noFill/>
          </p:spPr>
          <p:txBody>
            <a:bodyPr wrap="none" rtlCol="0">
              <a:spAutoFit/>
            </a:bodyPr>
            <a:lstStyle/>
            <a:p>
              <a:r>
                <a:rPr lang="en-US" dirty="0" smtClean="0"/>
                <a:t>CMD</a:t>
              </a:r>
              <a:endParaRPr lang="en-US" dirty="0"/>
            </a:p>
          </p:txBody>
        </p:sp>
      </p:grpSp>
      <p:sp>
        <p:nvSpPr>
          <p:cNvPr id="43" name="TextBox 42"/>
          <p:cNvSpPr txBox="1"/>
          <p:nvPr/>
        </p:nvSpPr>
        <p:spPr>
          <a:xfrm>
            <a:off x="963549" y="1981261"/>
            <a:ext cx="3913251" cy="338554"/>
          </a:xfrm>
          <a:prstGeom prst="rect">
            <a:avLst/>
          </a:prstGeom>
          <a:noFill/>
        </p:spPr>
        <p:txBody>
          <a:bodyPr wrap="none" rtlCol="0">
            <a:spAutoFit/>
          </a:bodyPr>
          <a:lstStyle/>
          <a:p>
            <a:r>
              <a:rPr lang="en-US" sz="1600" i="1" dirty="0" smtClean="0"/>
              <a:t>Module connection diagram for Renderer</a:t>
            </a:r>
            <a:endParaRPr lang="en-US" sz="1600" i="1" dirty="0"/>
          </a:p>
        </p:txBody>
      </p:sp>
      <p:graphicFrame>
        <p:nvGraphicFramePr>
          <p:cNvPr id="45" name="Table 44"/>
          <p:cNvGraphicFramePr>
            <a:graphicFrameLocks noGrp="1"/>
          </p:cNvGraphicFramePr>
          <p:nvPr>
            <p:extLst>
              <p:ext uri="{D42A27DB-BD31-4B8C-83A1-F6EECF244321}">
                <p14:modId xmlns:p14="http://schemas.microsoft.com/office/powerpoint/2010/main" val="988224629"/>
              </p:ext>
            </p:extLst>
          </p:nvPr>
        </p:nvGraphicFramePr>
        <p:xfrm>
          <a:off x="1080300" y="4686322"/>
          <a:ext cx="9892500" cy="1432560"/>
        </p:xfrm>
        <a:graphic>
          <a:graphicData uri="http://schemas.openxmlformats.org/drawingml/2006/table">
            <a:tbl>
              <a:tblPr firstRow="1" bandRow="1">
                <a:tableStyleId>{00A15C55-8517-42AA-B614-E9B94910E393}</a:tableStyleId>
              </a:tblPr>
              <a:tblGrid>
                <a:gridCol w="4939500"/>
                <a:gridCol w="2590800"/>
                <a:gridCol w="2362200"/>
              </a:tblGrid>
              <a:tr h="238574">
                <a:tc>
                  <a:txBody>
                    <a:bodyPr/>
                    <a:lstStyle/>
                    <a:p>
                      <a:r>
                        <a:rPr lang="en-US" sz="1400" dirty="0" smtClean="0"/>
                        <a:t>Plugin function</a:t>
                      </a:r>
                      <a:endParaRPr lang="en-US" sz="1400" dirty="0"/>
                    </a:p>
                  </a:txBody>
                  <a:tcPr/>
                </a:tc>
                <a:tc>
                  <a:txBody>
                    <a:bodyPr/>
                    <a:lstStyle/>
                    <a:p>
                      <a:r>
                        <a:rPr lang="en-US" sz="1400" dirty="0" smtClean="0"/>
                        <a:t>PCM input </a:t>
                      </a:r>
                      <a:r>
                        <a:rPr lang="en-US" sz="1400" baseline="0" dirty="0" smtClean="0"/>
                        <a:t>function</a:t>
                      </a:r>
                      <a:endParaRPr lang="en-US" sz="1400" dirty="0"/>
                    </a:p>
                  </a:txBody>
                  <a:tcPr/>
                </a:tc>
                <a:tc>
                  <a:txBody>
                    <a:bodyPr/>
                    <a:lstStyle/>
                    <a:p>
                      <a:r>
                        <a:rPr lang="en-US" sz="1400" dirty="0" smtClean="0"/>
                        <a:t>PCM output function</a:t>
                      </a:r>
                      <a:endParaRPr lang="en-US" sz="1400" dirty="0"/>
                    </a:p>
                  </a:txBody>
                  <a:tcPr/>
                </a:tc>
              </a:tr>
              <a:tr h="238574">
                <a:tc>
                  <a:txBody>
                    <a:bodyPr/>
                    <a:lstStyle/>
                    <a:p>
                      <a:r>
                        <a:rPr lang="en-US" sz="1400" dirty="0" smtClean="0">
                          <a:solidFill>
                            <a:schemeClr val="accent4">
                              <a:lumMod val="50000"/>
                            </a:schemeClr>
                          </a:solidFill>
                        </a:rPr>
                        <a:t>Mix and render</a:t>
                      </a:r>
                      <a:r>
                        <a:rPr lang="en-US" sz="1400" baseline="0" dirty="0" smtClean="0">
                          <a:solidFill>
                            <a:schemeClr val="accent4">
                              <a:lumMod val="50000"/>
                            </a:schemeClr>
                          </a:solidFill>
                        </a:rPr>
                        <a:t> </a:t>
                      </a:r>
                      <a:r>
                        <a:rPr lang="en-US" sz="1400" dirty="0" smtClean="0">
                          <a:solidFill>
                            <a:schemeClr val="accent4">
                              <a:lumMod val="50000"/>
                            </a:schemeClr>
                          </a:solidFill>
                        </a:rPr>
                        <a:t>from one or multiple Renderer</a:t>
                      </a:r>
                      <a:r>
                        <a:rPr lang="en-US" sz="1400" baseline="0" dirty="0" smtClean="0">
                          <a:solidFill>
                            <a:schemeClr val="accent4">
                              <a:lumMod val="50000"/>
                            </a:schemeClr>
                          </a:solidFill>
                        </a:rPr>
                        <a:t> </a:t>
                      </a:r>
                      <a:r>
                        <a:rPr lang="en-US" sz="1400" dirty="0" smtClean="0">
                          <a:solidFill>
                            <a:schemeClr val="accent4">
                              <a:lumMod val="50000"/>
                            </a:schemeClr>
                          </a:solidFill>
                        </a:rPr>
                        <a:t>to one SSI</a:t>
                      </a:r>
                    </a:p>
                  </a:txBody>
                  <a:tcPr/>
                </a:tc>
                <a:tc>
                  <a:txBody>
                    <a:bodyPr/>
                    <a:lstStyle/>
                    <a:p>
                      <a:r>
                        <a:rPr lang="en-US" sz="1400" dirty="0" smtClean="0">
                          <a:solidFill>
                            <a:schemeClr val="accent4">
                              <a:lumMod val="50000"/>
                            </a:schemeClr>
                          </a:solidFill>
                        </a:rPr>
                        <a:t>Channel number:</a:t>
                      </a:r>
                      <a:r>
                        <a:rPr lang="en-US" sz="1400" baseline="0" dirty="0" smtClean="0">
                          <a:solidFill>
                            <a:schemeClr val="accent4">
                              <a:lumMod val="50000"/>
                            </a:schemeClr>
                          </a:solidFill>
                        </a:rPr>
                        <a:t> 1/2/4/6/8 </a:t>
                      </a:r>
                      <a:r>
                        <a:rPr lang="en-US" sz="1400" baseline="0" dirty="0" err="1" smtClean="0">
                          <a:solidFill>
                            <a:schemeClr val="accent4">
                              <a:lumMod val="50000"/>
                            </a:schemeClr>
                          </a:solidFill>
                        </a:rPr>
                        <a:t>ch</a:t>
                      </a:r>
                      <a:endParaRPr lang="en-US" sz="1400" dirty="0" smtClean="0">
                        <a:solidFill>
                          <a:schemeClr val="accent4">
                            <a:lumMod val="50000"/>
                          </a:schemeClr>
                        </a:solidFill>
                      </a:endParaRPr>
                    </a:p>
                  </a:txBody>
                  <a:tcPr/>
                </a:tc>
                <a:tc>
                  <a:txBody>
                    <a:bodyPr/>
                    <a:lstStyle/>
                    <a:p>
                      <a:r>
                        <a:rPr lang="en-US" sz="1400" dirty="0" smtClean="0">
                          <a:solidFill>
                            <a:schemeClr val="accent4">
                              <a:lumMod val="50000"/>
                            </a:schemeClr>
                          </a:solidFill>
                        </a:rPr>
                        <a:t>Channel number:</a:t>
                      </a:r>
                      <a:r>
                        <a:rPr lang="en-US" sz="1400" baseline="0" dirty="0" smtClean="0">
                          <a:solidFill>
                            <a:schemeClr val="accent4">
                              <a:lumMod val="50000"/>
                            </a:schemeClr>
                          </a:solidFill>
                        </a:rPr>
                        <a:t> 1/2 </a:t>
                      </a:r>
                      <a:r>
                        <a:rPr lang="en-US" sz="1400" baseline="0" dirty="0" err="1" smtClean="0">
                          <a:solidFill>
                            <a:schemeClr val="accent4">
                              <a:lumMod val="50000"/>
                            </a:schemeClr>
                          </a:solidFill>
                        </a:rPr>
                        <a:t>ch</a:t>
                      </a:r>
                      <a:endParaRPr lang="en-US" sz="1400" dirty="0" smtClean="0">
                        <a:solidFill>
                          <a:schemeClr val="accent4">
                            <a:lumMod val="50000"/>
                          </a:schemeClr>
                        </a:solidFill>
                      </a:endParaRPr>
                    </a:p>
                  </a:txBody>
                  <a:tcPr/>
                </a:tc>
              </a:tr>
              <a:tr h="23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Support channel transfer from multiple channel (3.1/5.1/7.1)</a:t>
                      </a:r>
                      <a:r>
                        <a:rPr lang="en-US" sz="1400" baseline="0" dirty="0" smtClean="0">
                          <a:solidFill>
                            <a:schemeClr val="accent4">
                              <a:lumMod val="50000"/>
                            </a:schemeClr>
                          </a:solidFill>
                        </a:rPr>
                        <a:t> </a:t>
                      </a:r>
                      <a:r>
                        <a:rPr lang="en-US" sz="1400" dirty="0" smtClean="0">
                          <a:solidFill>
                            <a:schemeClr val="accent4">
                              <a:lumMod val="50000"/>
                            </a:schemeClr>
                          </a:solidFill>
                        </a:rPr>
                        <a:t>input to stereo output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Frequency</a:t>
                      </a:r>
                      <a:r>
                        <a:rPr lang="en-US" sz="1400" baseline="0" dirty="0" smtClean="0">
                          <a:solidFill>
                            <a:schemeClr val="accent4">
                              <a:lumMod val="50000"/>
                            </a:schemeClr>
                          </a:solidFill>
                        </a:rPr>
                        <a:t>: 32/44.1/48 kHz</a:t>
                      </a:r>
                      <a:endParaRPr lang="en-US" sz="1400" dirty="0" smtClean="0">
                        <a:solidFill>
                          <a:schemeClr val="accent4">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Frequency</a:t>
                      </a:r>
                      <a:r>
                        <a:rPr lang="en-US" sz="1400" baseline="0" dirty="0" smtClean="0">
                          <a:solidFill>
                            <a:schemeClr val="accent4">
                              <a:lumMod val="50000"/>
                            </a:schemeClr>
                          </a:solidFill>
                        </a:rPr>
                        <a:t>: 32/44.1/48 kHz</a:t>
                      </a:r>
                      <a:endParaRPr lang="en-US" sz="1400" dirty="0" smtClean="0">
                        <a:solidFill>
                          <a:schemeClr val="accent4">
                            <a:lumMod val="50000"/>
                          </a:schemeClr>
                        </a:solidFill>
                      </a:endParaRPr>
                    </a:p>
                  </a:txBody>
                  <a:tcPr/>
                </a:tc>
              </a:tr>
              <a:tr h="238574">
                <a:tc>
                  <a:txBody>
                    <a:bodyPr/>
                    <a:lstStyle/>
                    <a:p>
                      <a:endParaRPr lang="en-US" sz="1400" dirty="0">
                        <a:solidFill>
                          <a:schemeClr val="accent4">
                            <a:lumMod val="50000"/>
                          </a:schemeClr>
                        </a:solidFill>
                      </a:endParaRPr>
                    </a:p>
                  </a:txBody>
                  <a:tcPr/>
                </a:tc>
                <a:tc>
                  <a:txBody>
                    <a:bodyPr/>
                    <a:lstStyle/>
                    <a:p>
                      <a:r>
                        <a:rPr lang="en-US" sz="1400" dirty="0" smtClean="0">
                          <a:solidFill>
                            <a:schemeClr val="accent4">
                              <a:lumMod val="50000"/>
                            </a:schemeClr>
                          </a:solidFill>
                        </a:rPr>
                        <a:t>Bit-width:</a:t>
                      </a:r>
                      <a:r>
                        <a:rPr lang="en-US" sz="1400" baseline="0" dirty="0" smtClean="0">
                          <a:solidFill>
                            <a:schemeClr val="accent4">
                              <a:lumMod val="50000"/>
                            </a:schemeClr>
                          </a:solidFill>
                        </a:rPr>
                        <a:t> 16/24 bit</a:t>
                      </a:r>
                      <a:endParaRPr lang="en-US" sz="1400" dirty="0">
                        <a:solidFill>
                          <a:schemeClr val="accent4">
                            <a:lumMod val="50000"/>
                          </a:schemeClr>
                        </a:solidFill>
                      </a:endParaRPr>
                    </a:p>
                  </a:txBody>
                  <a:tcPr/>
                </a:tc>
                <a:tc>
                  <a:txBody>
                    <a:bodyPr/>
                    <a:lstStyle/>
                    <a:p>
                      <a:r>
                        <a:rPr lang="en-US" sz="1400" dirty="0" smtClean="0">
                          <a:solidFill>
                            <a:schemeClr val="accent4">
                              <a:lumMod val="50000"/>
                            </a:schemeClr>
                          </a:solidFill>
                        </a:rPr>
                        <a:t>Bit-width:</a:t>
                      </a:r>
                      <a:r>
                        <a:rPr lang="en-US" sz="1400" baseline="0" dirty="0" smtClean="0">
                          <a:solidFill>
                            <a:schemeClr val="accent4">
                              <a:lumMod val="50000"/>
                            </a:schemeClr>
                          </a:solidFill>
                        </a:rPr>
                        <a:t> 16/24 bit</a:t>
                      </a:r>
                      <a:endParaRPr lang="en-US" sz="1400" dirty="0">
                        <a:solidFill>
                          <a:schemeClr val="accent4">
                            <a:lumMod val="50000"/>
                          </a:schemeClr>
                        </a:solidFill>
                      </a:endParaRPr>
                    </a:p>
                  </a:txBody>
                  <a:tcPr/>
                </a:tc>
              </a:tr>
            </a:tbl>
          </a:graphicData>
        </a:graphic>
      </p:graphicFrame>
    </p:spTree>
    <p:extLst>
      <p:ext uri="{BB962C8B-B14F-4D97-AF65-F5344CB8AC3E}">
        <p14:creationId xmlns:p14="http://schemas.microsoft.com/office/powerpoint/2010/main" val="31659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11</a:t>
            </a:fld>
            <a:endParaRPr lang="de-DE"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9" name="Rectangle 8"/>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13" name="Rectangle 12"/>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a:endCxn id="9" idx="1"/>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3"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3"/>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Line Callout 1 (Accent Bar) 16"/>
          <p:cNvSpPr/>
          <p:nvPr/>
        </p:nvSpPr>
        <p:spPr>
          <a:xfrm>
            <a:off x="431800" y="5191060"/>
            <a:ext cx="6172200" cy="628332"/>
          </a:xfrm>
          <a:prstGeom prst="accentCallout1">
            <a:avLst>
              <a:gd name="adj1" fmla="val -17306"/>
              <a:gd name="adj2" fmla="val -708"/>
              <a:gd name="adj3" fmla="val -366567"/>
              <a:gd name="adj4" fmla="val 33196"/>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- 1</a:t>
            </a:r>
            <a:r>
              <a:rPr lang="en-US" sz="1600" baseline="30000" dirty="0" smtClean="0">
                <a:solidFill>
                  <a:schemeClr val="tx1"/>
                </a:solidFill>
              </a:rPr>
              <a:t>st</a:t>
            </a:r>
            <a:r>
              <a:rPr lang="en-US" sz="1600" dirty="0" smtClean="0">
                <a:solidFill>
                  <a:schemeClr val="tx1"/>
                </a:solidFill>
              </a:rPr>
              <a:t> Renderer goes to </a:t>
            </a:r>
            <a:r>
              <a:rPr lang="en-US" sz="1600" dirty="0" err="1" smtClean="0">
                <a:solidFill>
                  <a:schemeClr val="tx1"/>
                </a:solidFill>
              </a:rPr>
              <a:t>Init</a:t>
            </a:r>
            <a:r>
              <a:rPr lang="en-US" sz="1600" dirty="0" smtClean="0">
                <a:solidFill>
                  <a:schemeClr val="tx1"/>
                </a:solidFill>
              </a:rPr>
              <a:t>-processing firstly.</a:t>
            </a:r>
          </a:p>
          <a:p>
            <a:r>
              <a:rPr lang="en-US" sz="1600" dirty="0" smtClean="0">
                <a:solidFill>
                  <a:schemeClr val="tx1"/>
                </a:solidFill>
              </a:rPr>
              <a:t>- The route path will be set fully from SRC to SSI.</a:t>
            </a:r>
          </a:p>
          <a:p>
            <a:r>
              <a:rPr lang="en-US" sz="1600" dirty="0" smtClean="0">
                <a:solidFill>
                  <a:schemeClr val="tx1"/>
                </a:solidFill>
              </a:rPr>
              <a:t>- All module currently are activing and transferring data.</a:t>
            </a:r>
          </a:p>
        </p:txBody>
      </p:sp>
      <p:sp>
        <p:nvSpPr>
          <p:cNvPr id="19" name="Rectangle 18"/>
          <p:cNvSpPr/>
          <p:nvPr/>
        </p:nvSpPr>
        <p:spPr>
          <a:xfrm>
            <a:off x="5498725" y="2279232"/>
            <a:ext cx="4712075" cy="221656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283167" y="5638800"/>
            <a:ext cx="5375433" cy="738664"/>
          </a:xfrm>
          <a:prstGeom prst="rect">
            <a:avLst/>
          </a:prstGeom>
          <a:noFill/>
        </p:spPr>
        <p:txBody>
          <a:bodyPr wrap="square" rtlCol="0">
            <a:spAutoFit/>
          </a:bodyPr>
          <a:lstStyle/>
          <a:p>
            <a:r>
              <a:rPr lang="en-US" sz="1400" dirty="0" smtClean="0">
                <a:solidFill>
                  <a:srgbClr val="002060"/>
                </a:solidFill>
              </a:rPr>
              <a:t>The information of this connection including (CMD–DMA2</a:t>
            </a:r>
            <a:r>
              <a:rPr lang="en-US" sz="1400" dirty="0" smtClean="0">
                <a:solidFill>
                  <a:srgbClr val="002060"/>
                </a:solidFill>
                <a:sym typeface="Wingdings" panose="05000000000000000000" pitchFamily="2" charset="2"/>
              </a:rPr>
              <a:t>SSI) will be stored in the COM1 register for other plugin’s reference.</a:t>
            </a:r>
          </a:p>
          <a:p>
            <a:r>
              <a:rPr lang="en-US" sz="1400" dirty="0" smtClean="0">
                <a:solidFill>
                  <a:srgbClr val="002060"/>
                </a:solidFill>
                <a:sym typeface="Wingdings" panose="05000000000000000000" pitchFamily="2" charset="2"/>
              </a:rPr>
              <a:t>(</a:t>
            </a:r>
            <a:r>
              <a:rPr lang="en-US" sz="1400" i="1" dirty="0" smtClean="0">
                <a:solidFill>
                  <a:srgbClr val="002060"/>
                </a:solidFill>
                <a:sym typeface="Wingdings" panose="05000000000000000000" pitchFamily="2" charset="2"/>
              </a:rPr>
              <a:t>refer to page 13 for more information</a:t>
            </a:r>
            <a:r>
              <a:rPr lang="en-US" sz="1400" dirty="0" smtClean="0">
                <a:solidFill>
                  <a:srgbClr val="002060"/>
                </a:solidFill>
                <a:sym typeface="Wingdings" panose="05000000000000000000" pitchFamily="2" charset="2"/>
              </a:rPr>
              <a:t>)</a:t>
            </a:r>
            <a:endParaRPr lang="en-US" sz="1400" dirty="0">
              <a:solidFill>
                <a:srgbClr val="002060"/>
              </a:solidFill>
            </a:endParaRPr>
          </a:p>
        </p:txBody>
      </p:sp>
      <p:sp>
        <p:nvSpPr>
          <p:cNvPr id="28" name="Rectangle 27"/>
          <p:cNvSpPr/>
          <p:nvPr/>
        </p:nvSpPr>
        <p:spPr>
          <a:xfrm>
            <a:off x="2020236" y="3771461"/>
            <a:ext cx="2627964" cy="646331"/>
          </a:xfrm>
          <a:prstGeom prst="rect">
            <a:avLst/>
          </a:prstGeom>
        </p:spPr>
        <p:txBody>
          <a:bodyPr wrap="square">
            <a:spAutoFit/>
          </a:bodyPr>
          <a:lstStyle/>
          <a:p>
            <a:r>
              <a:rPr lang="en-US" sz="1200" i="1" dirty="0" smtClean="0">
                <a:solidFill>
                  <a:srgbClr val="0070C0"/>
                </a:solidFill>
              </a:rPr>
              <a:t>The route connection and SRC modules are presented in </a:t>
            </a:r>
            <a:r>
              <a:rPr lang="en-US" sz="1200" i="1" dirty="0" err="1" smtClean="0">
                <a:solidFill>
                  <a:srgbClr val="0070C0"/>
                </a:solidFill>
              </a:rPr>
              <a:t>CMDn_ROUTE_SELECT</a:t>
            </a:r>
            <a:r>
              <a:rPr lang="en-US" sz="1200" i="1" dirty="0" smtClean="0">
                <a:solidFill>
                  <a:srgbClr val="0070C0"/>
                </a:solidFill>
              </a:rPr>
              <a:t> register.</a:t>
            </a:r>
            <a:endParaRPr lang="en-US" sz="1200" i="1" dirty="0">
              <a:solidFill>
                <a:srgbClr val="0070C0"/>
              </a:solidFill>
            </a:endParaRPr>
          </a:p>
        </p:txBody>
      </p:sp>
      <p:cxnSp>
        <p:nvCxnSpPr>
          <p:cNvPr id="32" name="Straight Arrow Connector 31"/>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46" name="Rectangle 45"/>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47" name="Rectangle 46"/>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53" name="Rectangle 52"/>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cxnSp>
        <p:nvCxnSpPr>
          <p:cNvPr id="54" name="Straight Arrow Connector 53"/>
          <p:cNvCxnSpPr>
            <a:stCxn id="53" idx="3"/>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56" name="Rectangle 55"/>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cxnSp>
        <p:nvCxnSpPr>
          <p:cNvPr id="57" name="Straight Arrow Connector 56"/>
          <p:cNvCxnSpPr>
            <a:stCxn id="55" idx="3"/>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6" idx="3"/>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355725" y="2838450"/>
            <a:ext cx="978275" cy="1550412"/>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5562600" y="1541922"/>
            <a:ext cx="6400800" cy="622911"/>
          </a:xfrm>
          <a:prstGeom prst="borderCallout1">
            <a:avLst>
              <a:gd name="adj1" fmla="val 53181"/>
              <a:gd name="adj2" fmla="val -308"/>
              <a:gd name="adj3" fmla="val 228822"/>
              <a:gd name="adj4" fmla="val -6368"/>
            </a:avLst>
          </a:prstGeom>
          <a:no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2"/>
                </a:solidFill>
              </a:rPr>
              <a:t>What’s happen when SRC2 is used by another plugin without mixing with Renderer1?</a:t>
            </a:r>
          </a:p>
          <a:p>
            <a:r>
              <a:rPr lang="en-US" sz="1200" dirty="0" smtClean="0">
                <a:solidFill>
                  <a:srgbClr val="FF0000"/>
                </a:solidFill>
              </a:rPr>
              <a:t>=&gt; It is no problem for the output of Renderer1. Because data from SRC2 cannot be transferred to MIX when CTU1 is still disabled.</a:t>
            </a:r>
            <a:endParaRPr lang="en-US" sz="1200" dirty="0">
              <a:solidFill>
                <a:srgbClr val="FF0000"/>
              </a:solidFill>
            </a:endParaRPr>
          </a:p>
        </p:txBody>
      </p:sp>
      <p:sp>
        <p:nvSpPr>
          <p:cNvPr id="6" name="TextBox 5"/>
          <p:cNvSpPr txBox="1"/>
          <p:nvPr/>
        </p:nvSpPr>
        <p:spPr>
          <a:xfrm>
            <a:off x="3794343" y="2404169"/>
            <a:ext cx="683200" cy="307777"/>
          </a:xfrm>
          <a:prstGeom prst="rect">
            <a:avLst/>
          </a:prstGeom>
          <a:noFill/>
        </p:spPr>
        <p:txBody>
          <a:bodyPr wrap="none" rtlCol="0">
            <a:spAutoFit/>
          </a:bodyPr>
          <a:lstStyle/>
          <a:p>
            <a:r>
              <a:rPr lang="en-US" sz="1400" dirty="0" smtClean="0">
                <a:solidFill>
                  <a:srgbClr val="002060"/>
                </a:solidFill>
              </a:rPr>
              <a:t>DMA1</a:t>
            </a:r>
            <a:endParaRPr lang="en-US" sz="1400" dirty="0">
              <a:solidFill>
                <a:srgbClr val="002060"/>
              </a:solidFill>
            </a:endParaRPr>
          </a:p>
        </p:txBody>
      </p:sp>
      <p:sp>
        <p:nvSpPr>
          <p:cNvPr id="40" name="TextBox 39"/>
          <p:cNvSpPr txBox="1"/>
          <p:nvPr/>
        </p:nvSpPr>
        <p:spPr>
          <a:xfrm>
            <a:off x="8878600" y="2640291"/>
            <a:ext cx="683200" cy="307777"/>
          </a:xfrm>
          <a:prstGeom prst="rect">
            <a:avLst/>
          </a:prstGeom>
          <a:noFill/>
        </p:spPr>
        <p:txBody>
          <a:bodyPr wrap="none" rtlCol="0">
            <a:spAutoFit/>
          </a:bodyPr>
          <a:lstStyle/>
          <a:p>
            <a:r>
              <a:rPr lang="en-US" sz="1400" dirty="0" smtClean="0">
                <a:solidFill>
                  <a:srgbClr val="002060"/>
                </a:solidFill>
              </a:rPr>
              <a:t>DMA2</a:t>
            </a:r>
            <a:endParaRPr lang="en-US" sz="1400" dirty="0">
              <a:solidFill>
                <a:srgbClr val="00206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56446267"/>
              </p:ext>
            </p:extLst>
          </p:nvPr>
        </p:nvGraphicFramePr>
        <p:xfrm>
          <a:off x="5760000" y="5144863"/>
          <a:ext cx="5638798" cy="472930"/>
        </p:xfrm>
        <a:graphic>
          <a:graphicData uri="http://schemas.openxmlformats.org/drawingml/2006/table">
            <a:tbl>
              <a:tblPr/>
              <a:tblGrid>
                <a:gridCol w="656151"/>
                <a:gridCol w="656151"/>
                <a:gridCol w="656151"/>
                <a:gridCol w="861198"/>
                <a:gridCol w="645899"/>
                <a:gridCol w="656151"/>
                <a:gridCol w="861198"/>
                <a:gridCol w="645899"/>
              </a:tblGrid>
              <a:tr h="236465">
                <a:tc>
                  <a:txBody>
                    <a:bodyPr/>
                    <a:lstStyle/>
                    <a:p>
                      <a:pPr algn="ctr" fontAlgn="b"/>
                      <a:r>
                        <a:rPr lang="en-US" sz="1200" b="0" i="0" u="none" strike="noStrike" dirty="0">
                          <a:solidFill>
                            <a:srgbClr val="002060"/>
                          </a:solidFill>
                          <a:effectLst/>
                          <a:latin typeface="+mj-lt"/>
                        </a:rPr>
                        <a:t>bit</a:t>
                      </a:r>
                    </a:p>
                  </a:txBody>
                  <a:tcPr marL="0" marR="0" marT="0" marB="0" anchor="b">
                    <a:lnL>
                      <a:noFill/>
                    </a:lnL>
                    <a:lnR>
                      <a:noFill/>
                    </a:lnR>
                    <a:lnT>
                      <a:noFill/>
                    </a:lnT>
                    <a:lnB>
                      <a:noFill/>
                    </a:lnB>
                  </a:tcPr>
                </a:tc>
                <a:tc>
                  <a:txBody>
                    <a:bodyPr/>
                    <a:lstStyle/>
                    <a:p>
                      <a:pPr algn="ctr" fontAlgn="b"/>
                      <a:r>
                        <a:rPr lang="en-US" sz="1200" b="0" i="0" u="none" strike="noStrike" dirty="0">
                          <a:solidFill>
                            <a:srgbClr val="002060"/>
                          </a:solidFill>
                          <a:effectLst/>
                          <a:latin typeface="+mj-lt"/>
                        </a:rPr>
                        <a:t>31 ~ </a:t>
                      </a:r>
                      <a:r>
                        <a:rPr lang="en-US" sz="1200" b="0" i="0" u="none" strike="noStrike" dirty="0" smtClean="0">
                          <a:solidFill>
                            <a:srgbClr val="002060"/>
                          </a:solidFill>
                          <a:effectLst/>
                          <a:latin typeface="+mj-lt"/>
                        </a:rPr>
                        <a:t>22</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21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18</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17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12</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11</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10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7</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6 </a:t>
                      </a:r>
                      <a:r>
                        <a:rPr lang="en-US" sz="1200" b="0" i="0" u="none" strike="noStrike" dirty="0">
                          <a:solidFill>
                            <a:srgbClr val="002060"/>
                          </a:solidFill>
                          <a:effectLst/>
                          <a:latin typeface="+mj-lt"/>
                        </a:rPr>
                        <a:t>~ 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2060"/>
                          </a:solidFill>
                          <a:effectLst/>
                          <a:latin typeface="+mj-lt"/>
                        </a:rPr>
                        <a:t>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236465">
                <a:tc>
                  <a:txBody>
                    <a:bodyPr/>
                    <a:lstStyle/>
                    <a:p>
                      <a:pPr algn="ctr" fontAlgn="b"/>
                      <a:r>
                        <a:rPr lang="en-US" sz="1200" b="0" i="0" u="none" strike="noStrike">
                          <a:solidFill>
                            <a:srgbClr val="002060"/>
                          </a:solidFill>
                          <a:effectLst/>
                          <a:latin typeface="+mj-lt"/>
                        </a:rPr>
                        <a:t>COM1</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a:t>
                      </a:r>
                      <a:endParaRPr lang="en-US" sz="1200" b="0" i="0" u="none" strike="noStrike" dirty="0">
                        <a:solidFill>
                          <a:srgbClr val="00206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2060"/>
                          </a:solidFill>
                          <a:effectLst/>
                          <a:latin typeface="+mj-lt"/>
                        </a:rPr>
                        <a:t>SSI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a:solidFill>
                            <a:srgbClr val="002060"/>
                          </a:solidFill>
                          <a:effectLst/>
                          <a:latin typeface="+mj-lt"/>
                        </a:rPr>
                        <a:t>ADMA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a:solidFill>
                            <a:srgbClr val="002060"/>
                          </a:solidFill>
                          <a:effectLst/>
                          <a:latin typeface="+mj-lt"/>
                        </a:rPr>
                        <a:t>CMD1 bit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a:solidFill>
                            <a:srgbClr val="002060"/>
                          </a:solidFill>
                          <a:effectLst/>
                          <a:latin typeface="+mj-lt"/>
                        </a:rPr>
                        <a:t>SSI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2060"/>
                          </a:solidFill>
                          <a:effectLst/>
                          <a:latin typeface="+mj-lt"/>
                        </a:rPr>
                        <a:t>ADMA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2060"/>
                          </a:solidFill>
                          <a:effectLst/>
                          <a:latin typeface="+mj-lt"/>
                        </a:rPr>
                        <a:t>CMD0 bit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cxnSp>
        <p:nvCxnSpPr>
          <p:cNvPr id="15" name="Straight Connector 14"/>
          <p:cNvCxnSpPr/>
          <p:nvPr/>
        </p:nvCxnSpPr>
        <p:spPr>
          <a:xfrm>
            <a:off x="5498725" y="4495800"/>
            <a:ext cx="3721475" cy="864946"/>
          </a:xfrm>
          <a:prstGeom prst="line">
            <a:avLst/>
          </a:prstGeom>
          <a:ln w="12700">
            <a:solidFill>
              <a:schemeClr val="accent2">
                <a:lumMod val="60000"/>
                <a:lumOff val="40000"/>
              </a:schemeClr>
            </a:solidFill>
            <a:prstDash val="lgDash"/>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a:endCxn id="8" idx="3"/>
          </p:cNvCxnSpPr>
          <p:nvPr/>
        </p:nvCxnSpPr>
        <p:spPr>
          <a:xfrm>
            <a:off x="10255800" y="4554908"/>
            <a:ext cx="1142998" cy="826420"/>
          </a:xfrm>
          <a:prstGeom prst="line">
            <a:avLst/>
          </a:prstGeom>
          <a:ln w="12700">
            <a:solidFill>
              <a:schemeClr val="accent2">
                <a:lumMod val="60000"/>
                <a:lumOff val="40000"/>
              </a:schemeClr>
            </a:solidFill>
            <a:prstDash val="lgDash"/>
          </a:ln>
        </p:spPr>
        <p:style>
          <a:lnRef idx="1">
            <a:schemeClr val="accent2"/>
          </a:lnRef>
          <a:fillRef idx="0">
            <a:schemeClr val="accent2"/>
          </a:fillRef>
          <a:effectRef idx="0">
            <a:schemeClr val="accent2"/>
          </a:effectRef>
          <a:fontRef idx="minor">
            <a:schemeClr val="tx1"/>
          </a:fontRef>
        </p:style>
      </p:cxnSp>
      <p:sp>
        <p:nvSpPr>
          <p:cNvPr id="43" name="Rectangle 42"/>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154720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12</a:t>
            </a:fld>
            <a:endParaRPr lang="de-DE"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6" name="Rectangle 5"/>
          <p:cNvSpPr/>
          <p:nvPr/>
        </p:nvSpPr>
        <p:spPr>
          <a:xfrm>
            <a:off x="2590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2</a:t>
            </a:r>
            <a:endParaRPr lang="en-US" sz="16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a:off x="38100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ine Callout 1 (Accent Bar) 29"/>
          <p:cNvSpPr/>
          <p:nvPr/>
        </p:nvSpPr>
        <p:spPr>
          <a:xfrm>
            <a:off x="631200" y="5105400"/>
            <a:ext cx="9198600" cy="1171149"/>
          </a:xfrm>
          <a:prstGeom prst="accentCallout1">
            <a:avLst>
              <a:gd name="adj1" fmla="val -17306"/>
              <a:gd name="adj2" fmla="val -708"/>
              <a:gd name="adj3" fmla="val -171067"/>
              <a:gd name="adj4" fmla="val 15968"/>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600" dirty="0" smtClean="0">
                <a:solidFill>
                  <a:schemeClr val="tx1"/>
                </a:solidFill>
              </a:rPr>
              <a:t>2</a:t>
            </a:r>
            <a:r>
              <a:rPr lang="en-US" sz="1600" baseline="30000" dirty="0" smtClean="0">
                <a:solidFill>
                  <a:schemeClr val="tx1"/>
                </a:solidFill>
              </a:rPr>
              <a:t>nd</a:t>
            </a:r>
            <a:r>
              <a:rPr lang="en-US" sz="1600" dirty="0" smtClean="0">
                <a:solidFill>
                  <a:schemeClr val="tx1"/>
                </a:solidFill>
              </a:rPr>
              <a:t> Renderer now is going to </a:t>
            </a:r>
            <a:r>
              <a:rPr lang="en-US" sz="1600" dirty="0" err="1" smtClean="0">
                <a:solidFill>
                  <a:schemeClr val="tx1"/>
                </a:solidFill>
              </a:rPr>
              <a:t>Init</a:t>
            </a:r>
            <a:r>
              <a:rPr lang="en-US" sz="1600" dirty="0" smtClean="0">
                <a:solidFill>
                  <a:schemeClr val="tx1"/>
                </a:solidFill>
              </a:rPr>
              <a:t>-processing.</a:t>
            </a:r>
          </a:p>
          <a:p>
            <a:pPr marL="285750" indent="-285750">
              <a:buFontTx/>
              <a:buChar char="-"/>
            </a:pPr>
            <a:r>
              <a:rPr lang="en-US" sz="1600" dirty="0" smtClean="0">
                <a:solidFill>
                  <a:schemeClr val="tx1"/>
                </a:solidFill>
              </a:rPr>
              <a:t>If SSI is being enabled. It will be implied that the mixing function is required for 2</a:t>
            </a:r>
            <a:r>
              <a:rPr lang="en-US" sz="1600" baseline="30000" dirty="0" smtClean="0">
                <a:solidFill>
                  <a:schemeClr val="tx1"/>
                </a:solidFill>
              </a:rPr>
              <a:t>nd</a:t>
            </a:r>
            <a:r>
              <a:rPr lang="en-US" sz="1600" dirty="0" smtClean="0">
                <a:solidFill>
                  <a:schemeClr val="tx1"/>
                </a:solidFill>
              </a:rPr>
              <a:t> Renderer.</a:t>
            </a:r>
          </a:p>
          <a:p>
            <a:pPr marL="285750" indent="-285750">
              <a:buFontTx/>
              <a:buChar char="-"/>
            </a:pPr>
            <a:r>
              <a:rPr lang="en-US" sz="1600" dirty="0" smtClean="0">
                <a:solidFill>
                  <a:srgbClr val="FF0000"/>
                </a:solidFill>
              </a:rPr>
              <a:t>In this case, it is mandatory that 1</a:t>
            </a:r>
            <a:r>
              <a:rPr lang="en-US" sz="1600" baseline="30000" dirty="0" smtClean="0">
                <a:solidFill>
                  <a:srgbClr val="FF0000"/>
                </a:solidFill>
              </a:rPr>
              <a:t>st</a:t>
            </a:r>
            <a:r>
              <a:rPr lang="en-US" sz="1600" dirty="0" smtClean="0">
                <a:solidFill>
                  <a:srgbClr val="FF0000"/>
                </a:solidFill>
              </a:rPr>
              <a:t> and 2</a:t>
            </a:r>
            <a:r>
              <a:rPr lang="en-US" sz="1600" baseline="30000" dirty="0" smtClean="0">
                <a:solidFill>
                  <a:srgbClr val="FF0000"/>
                </a:solidFill>
              </a:rPr>
              <a:t>nd</a:t>
            </a:r>
            <a:r>
              <a:rPr lang="en-US" sz="1600" dirty="0" smtClean="0">
                <a:solidFill>
                  <a:srgbClr val="FF0000"/>
                </a:solidFill>
              </a:rPr>
              <a:t> stream have to same the output data format (number of output channel, volume rate, output sampling rate, PCM width). If NOT, plugin will return error of hardware busy.</a:t>
            </a:r>
          </a:p>
        </p:txBody>
      </p:sp>
      <p:sp>
        <p:nvSpPr>
          <p:cNvPr id="34" name="Rectangle 33"/>
          <p:cNvSpPr/>
          <p:nvPr/>
        </p:nvSpPr>
        <p:spPr>
          <a:xfrm>
            <a:off x="6591300" y="2293598"/>
            <a:ext cx="3771900" cy="2202202"/>
          </a:xfrm>
          <a:prstGeom prst="rect">
            <a:avLst/>
          </a:prstGeom>
          <a:noFill/>
          <a:ln w="31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515101" y="4502762"/>
            <a:ext cx="4267199" cy="523220"/>
          </a:xfrm>
          <a:prstGeom prst="rect">
            <a:avLst/>
          </a:prstGeom>
          <a:noFill/>
        </p:spPr>
        <p:txBody>
          <a:bodyPr wrap="square" rtlCol="0">
            <a:spAutoFit/>
          </a:bodyPr>
          <a:lstStyle/>
          <a:p>
            <a:r>
              <a:rPr lang="en-US" sz="1400" dirty="0" smtClean="0">
                <a:solidFill>
                  <a:srgbClr val="0070C0"/>
                </a:solidFill>
              </a:rPr>
              <a:t>This area does </a:t>
            </a:r>
            <a:r>
              <a:rPr lang="en-US" sz="1400" dirty="0" smtClean="0">
                <a:solidFill>
                  <a:srgbClr val="FF0000"/>
                </a:solidFill>
              </a:rPr>
              <a:t>NOT</a:t>
            </a:r>
            <a:r>
              <a:rPr lang="en-US" sz="1400" dirty="0" smtClean="0">
                <a:solidFill>
                  <a:srgbClr val="0070C0"/>
                </a:solidFill>
              </a:rPr>
              <a:t> need to setup in 2</a:t>
            </a:r>
            <a:r>
              <a:rPr lang="en-US" sz="1400" baseline="30000" dirty="0" smtClean="0">
                <a:solidFill>
                  <a:srgbClr val="0070C0"/>
                </a:solidFill>
              </a:rPr>
              <a:t>nd</a:t>
            </a:r>
            <a:r>
              <a:rPr lang="en-US" sz="1400" dirty="0" smtClean="0">
                <a:solidFill>
                  <a:srgbClr val="0070C0"/>
                </a:solidFill>
              </a:rPr>
              <a:t> Renderer. It has been set in 1</a:t>
            </a:r>
            <a:r>
              <a:rPr lang="en-US" sz="1400" baseline="30000" dirty="0" smtClean="0">
                <a:solidFill>
                  <a:srgbClr val="0070C0"/>
                </a:solidFill>
              </a:rPr>
              <a:t>st</a:t>
            </a:r>
            <a:r>
              <a:rPr lang="en-US" sz="1400" dirty="0" smtClean="0">
                <a:solidFill>
                  <a:srgbClr val="0070C0"/>
                </a:solidFill>
              </a:rPr>
              <a:t> Renderer’s </a:t>
            </a:r>
            <a:r>
              <a:rPr lang="en-US" sz="1400" dirty="0" err="1" smtClean="0">
                <a:solidFill>
                  <a:srgbClr val="0070C0"/>
                </a:solidFill>
              </a:rPr>
              <a:t>Init</a:t>
            </a:r>
            <a:r>
              <a:rPr lang="en-US" sz="1400" dirty="0" smtClean="0">
                <a:solidFill>
                  <a:srgbClr val="0070C0"/>
                </a:solidFill>
              </a:rPr>
              <a:t>-processing.</a:t>
            </a:r>
            <a:endParaRPr lang="en-US" sz="1400" dirty="0">
              <a:solidFill>
                <a:srgbClr val="0070C0"/>
              </a:solidFill>
            </a:endParaRPr>
          </a:p>
        </p:txBody>
      </p:sp>
      <p:sp>
        <p:nvSpPr>
          <p:cNvPr id="40" name="Rectangle 39"/>
          <p:cNvSpPr/>
          <p:nvPr/>
        </p:nvSpPr>
        <p:spPr>
          <a:xfrm>
            <a:off x="2438400" y="2895600"/>
            <a:ext cx="4114128" cy="463639"/>
          </a:xfrm>
          <a:prstGeom prst="rect">
            <a:avLst/>
          </a:prstGeom>
          <a:no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52507" y="3493655"/>
            <a:ext cx="2654979" cy="738664"/>
          </a:xfrm>
          <a:prstGeom prst="rect">
            <a:avLst/>
          </a:prstGeom>
          <a:noFill/>
        </p:spPr>
        <p:txBody>
          <a:bodyPr wrap="square" rtlCol="0">
            <a:spAutoFit/>
          </a:bodyPr>
          <a:lstStyle/>
          <a:p>
            <a:r>
              <a:rPr lang="en-US" sz="1400" dirty="0" smtClean="0">
                <a:solidFill>
                  <a:srgbClr val="0070C0"/>
                </a:solidFill>
              </a:rPr>
              <a:t>2</a:t>
            </a:r>
            <a:r>
              <a:rPr lang="en-US" sz="1400" baseline="30000" dirty="0" smtClean="0">
                <a:solidFill>
                  <a:srgbClr val="0070C0"/>
                </a:solidFill>
              </a:rPr>
              <a:t>nd</a:t>
            </a:r>
            <a:r>
              <a:rPr lang="en-US" sz="1400" dirty="0" smtClean="0">
                <a:solidFill>
                  <a:srgbClr val="0070C0"/>
                </a:solidFill>
              </a:rPr>
              <a:t> Renderer will connect to SRC2 because SRC0 was activated in the first data path.</a:t>
            </a:r>
            <a:endParaRPr lang="en-US" sz="1400" dirty="0">
              <a:solidFill>
                <a:srgbClr val="0070C0"/>
              </a:solidFill>
            </a:endParaRPr>
          </a:p>
        </p:txBody>
      </p:sp>
      <p:sp>
        <p:nvSpPr>
          <p:cNvPr id="7" name="12-Point Star 6"/>
          <p:cNvSpPr/>
          <p:nvPr/>
        </p:nvSpPr>
        <p:spPr>
          <a:xfrm>
            <a:off x="9906000" y="4919990"/>
            <a:ext cx="1828800" cy="1356559"/>
          </a:xfrm>
          <a:prstGeom prst="star12">
            <a:avLst>
              <a:gd name="adj" fmla="val 3844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chemeClr val="tx2">
                    <a:lumMod val="50000"/>
                  </a:schemeClr>
                </a:solidFill>
              </a:rPr>
              <a:t>How to check this condition?</a:t>
            </a:r>
            <a:endParaRPr lang="en-US" sz="1400" dirty="0">
              <a:solidFill>
                <a:schemeClr val="tx2">
                  <a:lumMod val="50000"/>
                </a:schemeClr>
              </a:solidFill>
            </a:endParaRPr>
          </a:p>
        </p:txBody>
      </p:sp>
      <p:sp>
        <p:nvSpPr>
          <p:cNvPr id="43" name="Rectangle 42"/>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44" name="Rectangle 43"/>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47" name="Rectangle 46"/>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cxnSp>
        <p:nvCxnSpPr>
          <p:cNvPr id="48" name="Straight Arrow Connector 47"/>
          <p:cNvCxnSpPr>
            <a:stCxn id="43" idx="3"/>
            <a:endCxn id="47"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3"/>
            <a:endCxn id="56"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cxnSp>
        <p:nvCxnSpPr>
          <p:cNvPr id="67" name="Straight Arrow Connector 66"/>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70" name="Rectangle 69"/>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73" name="Rectangle 72"/>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74" name="Rectangle 73"/>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cxnSp>
        <p:nvCxnSpPr>
          <p:cNvPr id="75" name="Straight Arrow Connector 74"/>
          <p:cNvCxnSpPr>
            <a:stCxn id="73" idx="3"/>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4" idx="3"/>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373429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13</a:t>
            </a:fld>
            <a:endParaRPr lang="de-DE"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6" name="Rectangle 5"/>
          <p:cNvSpPr/>
          <p:nvPr/>
        </p:nvSpPr>
        <p:spPr>
          <a:xfrm>
            <a:off x="2590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2</a:t>
            </a:r>
            <a:endParaRPr lang="en-US" sz="16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a:off x="38100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12-Point Star 6"/>
          <p:cNvSpPr/>
          <p:nvPr/>
        </p:nvSpPr>
        <p:spPr>
          <a:xfrm>
            <a:off x="508000" y="4495800"/>
            <a:ext cx="1828800" cy="1356559"/>
          </a:xfrm>
          <a:prstGeom prst="star12">
            <a:avLst>
              <a:gd name="adj" fmla="val 3844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chemeClr val="tx2">
                    <a:lumMod val="50000"/>
                  </a:schemeClr>
                </a:solidFill>
              </a:rPr>
              <a:t>How to check this condition?</a:t>
            </a:r>
            <a:endParaRPr lang="en-US" sz="1400" dirty="0">
              <a:solidFill>
                <a:schemeClr val="tx2">
                  <a:lumMod val="50000"/>
                </a:schemeClr>
              </a:solidFill>
            </a:endParaRPr>
          </a:p>
        </p:txBody>
      </p:sp>
      <p:sp>
        <p:nvSpPr>
          <p:cNvPr id="35" name="TextBox 34"/>
          <p:cNvSpPr txBox="1"/>
          <p:nvPr/>
        </p:nvSpPr>
        <p:spPr>
          <a:xfrm>
            <a:off x="2590800" y="4833524"/>
            <a:ext cx="7543800" cy="954107"/>
          </a:xfrm>
          <a:prstGeom prst="rect">
            <a:avLst/>
          </a:prstGeom>
          <a:solidFill>
            <a:schemeClr val="accent3">
              <a:lumMod val="20000"/>
              <a:lumOff val="80000"/>
            </a:schemeClr>
          </a:solidFill>
        </p:spPr>
        <p:txBody>
          <a:bodyPr wrap="square" rtlCol="0">
            <a:spAutoFit/>
          </a:bodyPr>
          <a:lstStyle/>
          <a:p>
            <a:pPr marL="285750" indent="-285750">
              <a:buFont typeface="Wingdings" panose="05000000000000000000" pitchFamily="2" charset="2"/>
              <a:buChar char="ü"/>
            </a:pPr>
            <a:r>
              <a:rPr lang="en-US" sz="1400" dirty="0" smtClean="0">
                <a:solidFill>
                  <a:srgbClr val="0070C0"/>
                </a:solidFill>
              </a:rPr>
              <a:t>Get register </a:t>
            </a:r>
            <a:r>
              <a:rPr lang="en-US" sz="1400" dirty="0" err="1" smtClean="0">
                <a:solidFill>
                  <a:srgbClr val="0070C0"/>
                </a:solidFill>
              </a:rPr>
              <a:t>SRCm_ADINR</a:t>
            </a:r>
            <a:r>
              <a:rPr lang="en-US" sz="1400" dirty="0" smtClean="0">
                <a:solidFill>
                  <a:srgbClr val="0070C0"/>
                </a:solidFill>
              </a:rPr>
              <a:t> for </a:t>
            </a:r>
            <a:r>
              <a:rPr lang="en-US" sz="1400" dirty="0" smtClean="0">
                <a:solidFill>
                  <a:srgbClr val="FF0000"/>
                </a:solidFill>
              </a:rPr>
              <a:t>PCM width </a:t>
            </a:r>
            <a:r>
              <a:rPr lang="en-US" sz="1400" dirty="0">
                <a:solidFill>
                  <a:srgbClr val="0070C0"/>
                </a:solidFill>
              </a:rPr>
              <a:t>checking.</a:t>
            </a:r>
            <a:endParaRPr lang="en-US" sz="1400" dirty="0" smtClean="0">
              <a:solidFill>
                <a:srgbClr val="0070C0"/>
              </a:solidFill>
            </a:endParaRPr>
          </a:p>
          <a:p>
            <a:pPr marL="285750" indent="-285750">
              <a:buFont typeface="Wingdings" panose="05000000000000000000" pitchFamily="2" charset="2"/>
              <a:buChar char="ü"/>
            </a:pPr>
            <a:r>
              <a:rPr lang="en-US" sz="1400" dirty="0" smtClean="0">
                <a:solidFill>
                  <a:srgbClr val="0070C0"/>
                </a:solidFill>
              </a:rPr>
              <a:t>Get </a:t>
            </a:r>
            <a:r>
              <a:rPr lang="en-US" sz="1400" dirty="0" err="1" smtClean="0">
                <a:solidFill>
                  <a:srgbClr val="0070C0"/>
                </a:solidFill>
              </a:rPr>
              <a:t>DVCp_VOLnR</a:t>
            </a:r>
            <a:r>
              <a:rPr lang="en-US" sz="1400" dirty="0" smtClean="0">
                <a:solidFill>
                  <a:srgbClr val="0070C0"/>
                </a:solidFill>
              </a:rPr>
              <a:t> for </a:t>
            </a:r>
            <a:r>
              <a:rPr lang="en-US" sz="1400" dirty="0" smtClean="0">
                <a:solidFill>
                  <a:srgbClr val="FF0000"/>
                </a:solidFill>
              </a:rPr>
              <a:t>volume rate</a:t>
            </a:r>
            <a:r>
              <a:rPr lang="en-US" sz="1400" dirty="0" smtClean="0">
                <a:solidFill>
                  <a:srgbClr val="0070C0"/>
                </a:solidFill>
              </a:rPr>
              <a:t> checking.</a:t>
            </a:r>
          </a:p>
          <a:p>
            <a:pPr marL="285750" indent="-285750">
              <a:buFont typeface="Wingdings" panose="05000000000000000000" pitchFamily="2" charset="2"/>
              <a:buChar char="ü"/>
            </a:pPr>
            <a:r>
              <a:rPr lang="en-US" sz="1400" dirty="0" smtClean="0">
                <a:solidFill>
                  <a:srgbClr val="0070C0"/>
                </a:solidFill>
              </a:rPr>
              <a:t>Get </a:t>
            </a:r>
            <a:r>
              <a:rPr lang="en-US" sz="1400" dirty="0" err="1" smtClean="0">
                <a:solidFill>
                  <a:srgbClr val="0070C0"/>
                </a:solidFill>
              </a:rPr>
              <a:t>SSICRn</a:t>
            </a:r>
            <a:r>
              <a:rPr lang="en-US" sz="1400" dirty="0" smtClean="0">
                <a:solidFill>
                  <a:srgbClr val="0070C0"/>
                </a:solidFill>
              </a:rPr>
              <a:t> for </a:t>
            </a:r>
            <a:r>
              <a:rPr lang="en-US" sz="1400" dirty="0" smtClean="0">
                <a:solidFill>
                  <a:srgbClr val="FF0000"/>
                </a:solidFill>
              </a:rPr>
              <a:t>output channel</a:t>
            </a:r>
            <a:r>
              <a:rPr lang="en-US" sz="1400" dirty="0">
                <a:solidFill>
                  <a:srgbClr val="0070C0"/>
                </a:solidFill>
              </a:rPr>
              <a:t> checking</a:t>
            </a:r>
            <a:r>
              <a:rPr lang="en-US" sz="1400" dirty="0" smtClean="0">
                <a:solidFill>
                  <a:srgbClr val="0070C0"/>
                </a:solidFill>
              </a:rPr>
              <a:t>.</a:t>
            </a:r>
          </a:p>
          <a:p>
            <a:pPr marL="285750" indent="-285750">
              <a:buFont typeface="Wingdings" panose="05000000000000000000" pitchFamily="2" charset="2"/>
              <a:buChar char="ü"/>
            </a:pPr>
            <a:r>
              <a:rPr lang="en-US" sz="1400" dirty="0">
                <a:solidFill>
                  <a:srgbClr val="0070C0"/>
                </a:solidFill>
              </a:rPr>
              <a:t>Get </a:t>
            </a:r>
            <a:r>
              <a:rPr lang="en-US" sz="1400" dirty="0" smtClean="0">
                <a:solidFill>
                  <a:srgbClr val="0070C0"/>
                </a:solidFill>
              </a:rPr>
              <a:t>CMDOUT_TIMSEL for </a:t>
            </a:r>
            <a:r>
              <a:rPr lang="en-US" sz="1400" dirty="0" smtClean="0">
                <a:solidFill>
                  <a:srgbClr val="FF0000"/>
                </a:solidFill>
              </a:rPr>
              <a:t>output frequency </a:t>
            </a:r>
            <a:r>
              <a:rPr lang="en-US" sz="1400" dirty="0" smtClean="0">
                <a:solidFill>
                  <a:srgbClr val="0070C0"/>
                </a:solidFill>
              </a:rPr>
              <a:t>checking.</a:t>
            </a:r>
            <a:endParaRPr lang="en-US" sz="1400" dirty="0">
              <a:solidFill>
                <a:srgbClr val="0070C0"/>
              </a:solidFill>
            </a:endParaRPr>
          </a:p>
        </p:txBody>
      </p:sp>
      <p:sp>
        <p:nvSpPr>
          <p:cNvPr id="43" name="Rectangle 42"/>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44" name="Rectangle 43"/>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47" name="Rectangle 46"/>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cxnSp>
        <p:nvCxnSpPr>
          <p:cNvPr id="48" name="Straight Arrow Connector 47"/>
          <p:cNvCxnSpPr>
            <a:stCxn id="43" idx="3"/>
            <a:endCxn id="47"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3"/>
            <a:endCxn id="56"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cxnSp>
        <p:nvCxnSpPr>
          <p:cNvPr id="69" name="Straight Arrow Connector 68"/>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72" name="Rectangle 71"/>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73" name="Rectangle 72"/>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74" name="Rectangle 73"/>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cxnSp>
        <p:nvCxnSpPr>
          <p:cNvPr id="75" name="Straight Arrow Connector 74"/>
          <p:cNvCxnSpPr>
            <a:stCxn id="73" idx="3"/>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4" idx="3"/>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350439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14</a:t>
            </a:fld>
            <a:endParaRPr lang="de-DE"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6" name="Rectangle 5"/>
          <p:cNvSpPr/>
          <p:nvPr/>
        </p:nvSpPr>
        <p:spPr>
          <a:xfrm>
            <a:off x="2590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2</a:t>
            </a:r>
            <a:endParaRPr lang="en-US" sz="1600" dirty="0"/>
          </a:p>
        </p:txBody>
      </p:sp>
      <p:sp>
        <p:nvSpPr>
          <p:cNvPr id="7" name="Rectangle 6"/>
          <p:cNvSpPr/>
          <p:nvPr/>
        </p:nvSpPr>
        <p:spPr>
          <a:xfrm>
            <a:off x="2590800" y="343543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3</a:t>
            </a:r>
            <a:endParaRPr lang="en-US" sz="1600" dirty="0"/>
          </a:p>
        </p:txBody>
      </p:sp>
      <p:sp>
        <p:nvSpPr>
          <p:cNvPr id="8" name="Rectangle 7"/>
          <p:cNvSpPr/>
          <p:nvPr/>
        </p:nvSpPr>
        <p:spPr>
          <a:xfrm>
            <a:off x="2590800" y="3899078"/>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4</a:t>
            </a:r>
            <a:endParaRPr lang="en-US" sz="16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a:off x="38100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p:cNvCxnSpPr>
          <p:nvPr/>
        </p:nvCxnSpPr>
        <p:spPr>
          <a:xfrm>
            <a:off x="3810000" y="3587839"/>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p:cNvCxnSpPr>
          <p:nvPr/>
        </p:nvCxnSpPr>
        <p:spPr>
          <a:xfrm>
            <a:off x="3810000" y="405147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ine Callout 1 (Accent Bar) 29"/>
          <p:cNvSpPr/>
          <p:nvPr/>
        </p:nvSpPr>
        <p:spPr>
          <a:xfrm>
            <a:off x="1676400" y="5029200"/>
            <a:ext cx="5257800" cy="228600"/>
          </a:xfrm>
          <a:prstGeom prst="accentCallout1">
            <a:avLst>
              <a:gd name="adj1" fmla="val -17306"/>
              <a:gd name="adj2" fmla="val -708"/>
              <a:gd name="adj3" fmla="val -505680"/>
              <a:gd name="adj4" fmla="val 15701"/>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600" dirty="0" smtClean="0">
                <a:solidFill>
                  <a:schemeClr val="tx1"/>
                </a:solidFill>
              </a:rPr>
              <a:t>3</a:t>
            </a:r>
            <a:r>
              <a:rPr lang="en-US" sz="1600" baseline="30000" dirty="0" smtClean="0">
                <a:solidFill>
                  <a:schemeClr val="tx1"/>
                </a:solidFill>
              </a:rPr>
              <a:t>rd</a:t>
            </a:r>
            <a:r>
              <a:rPr lang="en-US" sz="1600" dirty="0" smtClean="0">
                <a:solidFill>
                  <a:schemeClr val="tx1"/>
                </a:solidFill>
              </a:rPr>
              <a:t> and 4</a:t>
            </a:r>
            <a:r>
              <a:rPr lang="en-US" sz="1600" baseline="30000" dirty="0" smtClean="0">
                <a:solidFill>
                  <a:schemeClr val="tx1"/>
                </a:solidFill>
              </a:rPr>
              <a:t>th</a:t>
            </a:r>
            <a:r>
              <a:rPr lang="en-US" sz="1600" dirty="0" smtClean="0">
                <a:solidFill>
                  <a:schemeClr val="tx1"/>
                </a:solidFill>
              </a:rPr>
              <a:t> Renderer is the same as 2</a:t>
            </a:r>
            <a:r>
              <a:rPr lang="en-US" sz="1600" baseline="30000" dirty="0" smtClean="0">
                <a:solidFill>
                  <a:schemeClr val="tx1"/>
                </a:solidFill>
              </a:rPr>
              <a:t>nd</a:t>
            </a:r>
            <a:r>
              <a:rPr lang="en-US" sz="1600" dirty="0" smtClean="0">
                <a:solidFill>
                  <a:schemeClr val="tx1"/>
                </a:solidFill>
              </a:rPr>
              <a:t> Renderer.</a:t>
            </a:r>
          </a:p>
        </p:txBody>
      </p:sp>
      <p:sp>
        <p:nvSpPr>
          <p:cNvPr id="54" name="Rectangle 53"/>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55" name="Rectangle 54"/>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56" name="Rectangle 55"/>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57" name="Rectangle 56"/>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sp>
        <p:nvSpPr>
          <p:cNvPr id="58" name="Rectangle 57"/>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cxnSp>
        <p:nvCxnSpPr>
          <p:cNvPr id="59" name="Straight Arrow Connector 58"/>
          <p:cNvCxnSpPr>
            <a:stCxn id="54" idx="3"/>
            <a:endCxn id="58"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67"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3"/>
            <a:endCxn id="68" idx="1"/>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7" idx="3"/>
            <a:endCxn id="69" idx="1"/>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68" name="Rectangle 67"/>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69" name="Rectangle 68"/>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36" name="Rectangle 35"/>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345880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15</a:t>
            </a:fld>
            <a:endParaRPr lang="de-DE" dirty="0"/>
          </a:p>
        </p:txBody>
      </p:sp>
      <p:graphicFrame>
        <p:nvGraphicFramePr>
          <p:cNvPr id="36" name="Table 35"/>
          <p:cNvGraphicFramePr>
            <a:graphicFrameLocks noGrp="1"/>
          </p:cNvGraphicFramePr>
          <p:nvPr>
            <p:extLst>
              <p:ext uri="{D42A27DB-BD31-4B8C-83A1-F6EECF244321}">
                <p14:modId xmlns:p14="http://schemas.microsoft.com/office/powerpoint/2010/main" val="2299255439"/>
              </p:ext>
            </p:extLst>
          </p:nvPr>
        </p:nvGraphicFramePr>
        <p:xfrm>
          <a:off x="701829" y="3352800"/>
          <a:ext cx="6368614" cy="429192"/>
        </p:xfrm>
        <a:graphic>
          <a:graphicData uri="http://schemas.openxmlformats.org/drawingml/2006/table">
            <a:tbl>
              <a:tblPr/>
              <a:tblGrid>
                <a:gridCol w="741075"/>
                <a:gridCol w="741075"/>
                <a:gridCol w="741075"/>
                <a:gridCol w="972660"/>
                <a:gridCol w="729497"/>
                <a:gridCol w="741075"/>
                <a:gridCol w="972660"/>
                <a:gridCol w="729497"/>
              </a:tblGrid>
              <a:tr h="214596">
                <a:tc>
                  <a:txBody>
                    <a:bodyPr/>
                    <a:lstStyle/>
                    <a:p>
                      <a:pPr algn="l" fontAlgn="b"/>
                      <a:r>
                        <a:rPr lang="en-US" sz="1200" b="0" i="0" u="none" strike="noStrike" dirty="0">
                          <a:solidFill>
                            <a:srgbClr val="002060"/>
                          </a:solidFill>
                          <a:effectLst/>
                          <a:latin typeface="+mj-lt"/>
                        </a:rPr>
                        <a:t>bit</a:t>
                      </a:r>
                    </a:p>
                  </a:txBody>
                  <a:tcPr marL="0" marR="0" marT="0" marB="0" anchor="b">
                    <a:lnL>
                      <a:noFill/>
                    </a:lnL>
                    <a:lnR>
                      <a:noFill/>
                    </a:lnR>
                    <a:lnT>
                      <a:noFill/>
                    </a:lnT>
                    <a:lnB>
                      <a:noFill/>
                    </a:lnB>
                  </a:tcPr>
                </a:tc>
                <a:tc>
                  <a:txBody>
                    <a:bodyPr/>
                    <a:lstStyle/>
                    <a:p>
                      <a:pPr algn="ctr" fontAlgn="b"/>
                      <a:r>
                        <a:rPr lang="en-US" sz="1200" b="0" i="0" u="none" strike="noStrike" dirty="0">
                          <a:solidFill>
                            <a:srgbClr val="002060"/>
                          </a:solidFill>
                          <a:effectLst/>
                          <a:latin typeface="+mj-lt"/>
                        </a:rPr>
                        <a:t>31 ~ </a:t>
                      </a:r>
                      <a:r>
                        <a:rPr lang="en-US" sz="1200" b="0" i="0" u="none" strike="noStrike" dirty="0" smtClean="0">
                          <a:solidFill>
                            <a:srgbClr val="002060"/>
                          </a:solidFill>
                          <a:effectLst/>
                          <a:latin typeface="+mj-lt"/>
                        </a:rPr>
                        <a:t>22</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21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18</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17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12</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11</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10 </a:t>
                      </a:r>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7</a:t>
                      </a:r>
                      <a:endParaRPr lang="en-US" sz="1200" b="0" i="0" u="none" strike="noStrike" dirty="0">
                        <a:solidFill>
                          <a:srgbClr val="002060"/>
                        </a:solidFill>
                        <a:effectLst/>
                        <a:latin typeface="+mj-lt"/>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6 </a:t>
                      </a:r>
                      <a:r>
                        <a:rPr lang="en-US" sz="1200" b="0" i="0" u="none" strike="noStrike" dirty="0">
                          <a:solidFill>
                            <a:srgbClr val="002060"/>
                          </a:solidFill>
                          <a:effectLst/>
                          <a:latin typeface="+mj-lt"/>
                        </a:rPr>
                        <a:t>~ 1</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2060"/>
                          </a:solidFill>
                          <a:effectLst/>
                          <a:latin typeface="+mj-lt"/>
                        </a:rPr>
                        <a:t>0</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214596">
                <a:tc>
                  <a:txBody>
                    <a:bodyPr/>
                    <a:lstStyle/>
                    <a:p>
                      <a:pPr algn="l" fontAlgn="b"/>
                      <a:r>
                        <a:rPr lang="en-US" sz="1200" b="0" i="0" u="none" strike="noStrike" dirty="0">
                          <a:solidFill>
                            <a:srgbClr val="002060"/>
                          </a:solidFill>
                          <a:effectLst/>
                          <a:latin typeface="+mj-lt"/>
                        </a:rPr>
                        <a:t>COM1</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2060"/>
                          </a:solidFill>
                          <a:effectLst/>
                          <a:latin typeface="+mj-lt"/>
                        </a:rPr>
                        <a:t> </a:t>
                      </a:r>
                      <a:r>
                        <a:rPr lang="en-US" sz="1200" b="0" i="0" u="none" strike="noStrike" dirty="0" smtClean="0">
                          <a:solidFill>
                            <a:srgbClr val="002060"/>
                          </a:solidFill>
                          <a:effectLst/>
                          <a:latin typeface="+mj-lt"/>
                        </a:rPr>
                        <a:t>…</a:t>
                      </a:r>
                      <a:endParaRPr lang="en-US" sz="1200" b="0" i="0" u="none" strike="noStrike" dirty="0">
                        <a:solidFill>
                          <a:srgbClr val="00206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2060"/>
                          </a:solidFill>
                          <a:effectLst/>
                          <a:latin typeface="+mj-lt"/>
                        </a:rPr>
                        <a:t>SSI</a:t>
                      </a:r>
                      <a:r>
                        <a:rPr lang="en-US" sz="1200" b="0" i="0" u="none" strike="noStrike" baseline="0" dirty="0" smtClean="0">
                          <a:solidFill>
                            <a:srgbClr val="002060"/>
                          </a:solidFill>
                          <a:effectLst/>
                          <a:latin typeface="+mj-lt"/>
                        </a:rPr>
                        <a:t> </a:t>
                      </a:r>
                      <a:r>
                        <a:rPr lang="en-US" sz="1200" b="0" i="0" u="none" strike="noStrike" dirty="0" smtClean="0">
                          <a:solidFill>
                            <a:srgbClr val="002060"/>
                          </a:solidFill>
                          <a:effectLst/>
                          <a:latin typeface="+mj-lt"/>
                        </a:rPr>
                        <a:t>index</a:t>
                      </a:r>
                      <a:endParaRPr lang="en-US" sz="1200" b="0" i="0" u="none" strike="noStrike" dirty="0">
                        <a:solidFill>
                          <a:srgbClr val="00206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a:solidFill>
                            <a:srgbClr val="002060"/>
                          </a:solidFill>
                          <a:effectLst/>
                          <a:latin typeface="+mj-lt"/>
                        </a:rPr>
                        <a:t>ADMA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a:solidFill>
                            <a:srgbClr val="002060"/>
                          </a:solidFill>
                          <a:effectLst/>
                          <a:latin typeface="+mj-lt"/>
                        </a:rPr>
                        <a:t>CMD1 bit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b"/>
                      <a:r>
                        <a:rPr lang="en-US" sz="1200" b="0" i="0" u="none" strike="noStrike" dirty="0" smtClean="0">
                          <a:solidFill>
                            <a:srgbClr val="002060"/>
                          </a:solidFill>
                          <a:effectLst/>
                          <a:latin typeface="+mj-lt"/>
                        </a:rPr>
                        <a:t>SSI</a:t>
                      </a:r>
                      <a:r>
                        <a:rPr lang="en-US" sz="1200" b="0" i="0" u="none" strike="noStrike" baseline="0" dirty="0" smtClean="0">
                          <a:solidFill>
                            <a:srgbClr val="002060"/>
                          </a:solidFill>
                          <a:effectLst/>
                          <a:latin typeface="+mj-lt"/>
                        </a:rPr>
                        <a:t> </a:t>
                      </a:r>
                      <a:r>
                        <a:rPr lang="en-US" sz="1200" b="0" i="0" u="none" strike="noStrike" dirty="0" smtClean="0">
                          <a:solidFill>
                            <a:srgbClr val="002060"/>
                          </a:solidFill>
                          <a:effectLst/>
                          <a:latin typeface="+mj-lt"/>
                        </a:rPr>
                        <a:t>index</a:t>
                      </a:r>
                      <a:endParaRPr lang="en-US" sz="1200" b="0" i="0" u="none" strike="noStrike" dirty="0">
                        <a:solidFill>
                          <a:srgbClr val="00206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2060"/>
                          </a:solidFill>
                          <a:effectLst/>
                          <a:latin typeface="+mj-lt"/>
                        </a:rPr>
                        <a:t>ADMA index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sz="1200" b="0" i="0" u="none" strike="noStrike" dirty="0">
                          <a:solidFill>
                            <a:srgbClr val="002060"/>
                          </a:solidFill>
                          <a:effectLst/>
                          <a:latin typeface="+mj-lt"/>
                        </a:rPr>
                        <a:t>CMD0 bit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74164514"/>
              </p:ext>
            </p:extLst>
          </p:nvPr>
        </p:nvGraphicFramePr>
        <p:xfrm>
          <a:off x="694066" y="4587240"/>
          <a:ext cx="4944734" cy="1737360"/>
        </p:xfrm>
        <a:graphic>
          <a:graphicData uri="http://schemas.openxmlformats.org/drawingml/2006/table">
            <a:tbl>
              <a:tblPr firstRow="1" bandRow="1">
                <a:tableStyleId>{68D230F3-CF80-4859-8CE7-A43EE81993B5}</a:tableStyleId>
              </a:tblPr>
              <a:tblGrid>
                <a:gridCol w="1371019"/>
                <a:gridCol w="3573715"/>
              </a:tblGrid>
              <a:tr h="600777">
                <a:tc>
                  <a:txBody>
                    <a:bodyPr/>
                    <a:lstStyle/>
                    <a:p>
                      <a:r>
                        <a:rPr lang="en-US" sz="1200" b="0" dirty="0" err="1" smtClean="0">
                          <a:latin typeface="+mj-lt"/>
                        </a:rPr>
                        <a:t>CMDn</a:t>
                      </a:r>
                      <a:r>
                        <a:rPr lang="en-US" sz="1200" b="0" dirty="0" smtClean="0">
                          <a:latin typeface="+mj-lt"/>
                        </a:rPr>
                        <a:t> bit</a:t>
                      </a:r>
                      <a:endParaRPr lang="en-US" sz="1200" b="0" dirty="0">
                        <a:latin typeface="+mj-lt"/>
                      </a:endParaRPr>
                    </a:p>
                  </a:txBody>
                  <a:tcPr/>
                </a:tc>
                <a:tc>
                  <a:txBody>
                    <a:bodyPr/>
                    <a:lstStyle/>
                    <a:p>
                      <a:r>
                        <a:rPr lang="en-US" sz="1200" b="0" dirty="0" err="1" smtClean="0">
                          <a:latin typeface="+mj-lt"/>
                        </a:rPr>
                        <a:t>CMDn</a:t>
                      </a:r>
                      <a:r>
                        <a:rPr lang="en-US" sz="1200" b="0" baseline="0" dirty="0" smtClean="0">
                          <a:latin typeface="+mj-lt"/>
                        </a:rPr>
                        <a:t> working status</a:t>
                      </a:r>
                      <a:endParaRPr lang="en-US" sz="1200" b="0" dirty="0" smtClean="0">
                        <a:latin typeface="+mj-lt"/>
                      </a:endParaRPr>
                    </a:p>
                    <a:p>
                      <a:r>
                        <a:rPr lang="en-US" sz="1200" b="0" dirty="0" smtClean="0">
                          <a:latin typeface="+mj-lt"/>
                        </a:rPr>
                        <a:t>0	: Inactivating</a:t>
                      </a:r>
                    </a:p>
                    <a:p>
                      <a:r>
                        <a:rPr lang="en-US" sz="1200" b="0" dirty="0" smtClean="0">
                          <a:latin typeface="+mj-lt"/>
                        </a:rPr>
                        <a:t>1	: Activating</a:t>
                      </a:r>
                      <a:endParaRPr lang="en-US" sz="1200" b="0" i="0" dirty="0" smtClean="0">
                        <a:latin typeface="+mj-lt"/>
                      </a:endParaRPr>
                    </a:p>
                  </a:txBody>
                  <a:tcPr/>
                </a:tc>
              </a:tr>
              <a:tr h="600777">
                <a:tc>
                  <a:txBody>
                    <a:bodyPr/>
                    <a:lstStyle/>
                    <a:p>
                      <a:r>
                        <a:rPr lang="en-US" sz="1200" dirty="0" smtClean="0">
                          <a:latin typeface="+mj-lt"/>
                        </a:rPr>
                        <a:t>ADMA index</a:t>
                      </a:r>
                      <a:endParaRPr lang="en-US" sz="1200" b="0" dirty="0">
                        <a:latin typeface="+mj-lt"/>
                      </a:endParaRPr>
                    </a:p>
                  </a:txBody>
                  <a:tcPr/>
                </a:tc>
                <a:tc>
                  <a:txBody>
                    <a:bodyPr/>
                    <a:lstStyle/>
                    <a:p>
                      <a:r>
                        <a:rPr lang="en-US" sz="1200" dirty="0" smtClean="0">
                          <a:latin typeface="+mj-lt"/>
                        </a:rPr>
                        <a:t>ADMA</a:t>
                      </a:r>
                      <a:r>
                        <a:rPr lang="en-US" sz="1200" baseline="0" dirty="0" smtClean="0">
                          <a:latin typeface="+mj-lt"/>
                        </a:rPr>
                        <a:t> module </a:t>
                      </a:r>
                      <a:r>
                        <a:rPr lang="en-US" sz="1200" dirty="0" smtClean="0">
                          <a:latin typeface="+mj-lt"/>
                        </a:rPr>
                        <a:t>connects between CMD and SSI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j-lt"/>
                        </a:rPr>
                        <a:t>0-28	: Audio-</a:t>
                      </a:r>
                      <a:r>
                        <a:rPr lang="en-US" sz="1200" dirty="0" err="1" smtClean="0">
                          <a:latin typeface="+mj-lt"/>
                        </a:rPr>
                        <a:t>DMACpp</a:t>
                      </a:r>
                      <a:r>
                        <a:rPr lang="en-US" sz="1200" dirty="0" smtClean="0">
                          <a:latin typeface="+mj-lt"/>
                        </a:rPr>
                        <a:t>[0-28]</a:t>
                      </a:r>
                    </a:p>
                    <a:p>
                      <a:r>
                        <a:rPr lang="en-US" sz="1200" dirty="0" smtClean="0">
                          <a:latin typeface="+mj-lt"/>
                        </a:rPr>
                        <a:t>29-60	: Audio-DMAC[0-31]</a:t>
                      </a:r>
                      <a:endParaRPr lang="en-US" sz="1200" i="0" dirty="0" smtClean="0">
                        <a:latin typeface="+mj-lt"/>
                      </a:endParaRPr>
                    </a:p>
                  </a:txBody>
                  <a:tcPr/>
                </a:tc>
              </a:tr>
              <a:tr h="429126">
                <a:tc>
                  <a:txBody>
                    <a:bodyPr/>
                    <a:lstStyle/>
                    <a:p>
                      <a:r>
                        <a:rPr lang="en-US" sz="1200" dirty="0" smtClean="0">
                          <a:latin typeface="+mj-lt"/>
                        </a:rPr>
                        <a:t>SSI index</a:t>
                      </a:r>
                      <a:endParaRPr lang="en-US" sz="12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j-lt"/>
                        </a:rPr>
                        <a:t>SSI module</a:t>
                      </a:r>
                      <a:r>
                        <a:rPr lang="en-US" sz="1200" baseline="0" dirty="0" smtClean="0">
                          <a:latin typeface="+mj-lt"/>
                        </a:rPr>
                        <a:t> </a:t>
                      </a:r>
                      <a:r>
                        <a:rPr lang="en-US" sz="1200" dirty="0" smtClean="0">
                          <a:latin typeface="+mj-lt"/>
                        </a:rPr>
                        <a:t>connects to CMD correspondingly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j-lt"/>
                        </a:rPr>
                        <a:t>0-9	: SSI[0</a:t>
                      </a:r>
                      <a:r>
                        <a:rPr lang="en-US" sz="1200" baseline="0" dirty="0" smtClean="0">
                          <a:latin typeface="+mj-lt"/>
                        </a:rPr>
                        <a:t>-9]</a:t>
                      </a:r>
                      <a:endParaRPr lang="en-US" sz="1200" b="0" i="0" dirty="0" smtClean="0">
                        <a:latin typeface="+mj-lt"/>
                      </a:endParaRPr>
                    </a:p>
                  </a:txBody>
                  <a:tcPr/>
                </a:tc>
              </a:tr>
            </a:tbl>
          </a:graphicData>
        </a:graphic>
      </p:graphicFrame>
      <p:grpSp>
        <p:nvGrpSpPr>
          <p:cNvPr id="6" name="Group 5"/>
          <p:cNvGrpSpPr/>
          <p:nvPr/>
        </p:nvGrpSpPr>
        <p:grpSpPr>
          <a:xfrm>
            <a:off x="7391400" y="1371600"/>
            <a:ext cx="4648200" cy="4648200"/>
            <a:chOff x="7391400" y="1371600"/>
            <a:chExt cx="4648200" cy="4648200"/>
          </a:xfrm>
        </p:grpSpPr>
        <p:sp>
          <p:nvSpPr>
            <p:cNvPr id="50" name="Rectangle 49"/>
            <p:cNvSpPr/>
            <p:nvPr/>
          </p:nvSpPr>
          <p:spPr>
            <a:xfrm>
              <a:off x="7391400" y="1905000"/>
              <a:ext cx="4648200" cy="3061620"/>
            </a:xfrm>
            <a:prstGeom prst="rect">
              <a:avLst/>
            </a:prstGeom>
            <a:solidFill>
              <a:schemeClr val="bg1">
                <a:lumMod val="9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8044972" y="1371600"/>
              <a:ext cx="1661160" cy="448592"/>
            </a:xfrm>
            <a:prstGeom prst="ellipse">
              <a:avLst/>
            </a:prstGeom>
            <a:solidFill>
              <a:schemeClr val="bg1">
                <a:lumMod val="95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Plugin start with </a:t>
              </a:r>
              <a:r>
                <a:rPr lang="en-US" sz="1200" dirty="0" err="1" smtClean="0">
                  <a:solidFill>
                    <a:srgbClr val="002060"/>
                  </a:solidFill>
                </a:rPr>
                <a:t>SSIx</a:t>
              </a:r>
              <a:endParaRPr lang="en-US" sz="1200" dirty="0">
                <a:solidFill>
                  <a:srgbClr val="002060"/>
                </a:solidFill>
              </a:endParaRPr>
            </a:p>
          </p:txBody>
        </p:sp>
        <p:sp>
          <p:nvSpPr>
            <p:cNvPr id="10" name="Rectangle 9"/>
            <p:cNvSpPr/>
            <p:nvPr/>
          </p:nvSpPr>
          <p:spPr>
            <a:xfrm>
              <a:off x="7710644" y="2743200"/>
              <a:ext cx="2329817" cy="655031"/>
            </a:xfrm>
            <a:prstGeom prst="rect">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Get info of </a:t>
              </a:r>
              <a:r>
                <a:rPr lang="en-US" sz="1200" dirty="0" err="1" smtClean="0">
                  <a:solidFill>
                    <a:srgbClr val="002060"/>
                  </a:solidFill>
                </a:rPr>
                <a:t>CMDm</a:t>
              </a:r>
              <a:r>
                <a:rPr lang="en-US" sz="1200" dirty="0" smtClean="0">
                  <a:solidFill>
                    <a:srgbClr val="002060"/>
                  </a:solidFill>
                </a:rPr>
                <a:t>, </a:t>
              </a:r>
              <a:r>
                <a:rPr lang="en-US" sz="1200" dirty="0" err="1" smtClean="0">
                  <a:solidFill>
                    <a:srgbClr val="002060"/>
                  </a:solidFill>
                </a:rPr>
                <a:t>ADMAm</a:t>
              </a:r>
              <a:r>
                <a:rPr lang="en-US" sz="1200" dirty="0" smtClean="0">
                  <a:solidFill>
                    <a:srgbClr val="002060"/>
                  </a:solidFill>
                </a:rPr>
                <a:t>, </a:t>
              </a:r>
              <a:r>
                <a:rPr lang="en-US" sz="1200" dirty="0" err="1" smtClean="0">
                  <a:solidFill>
                    <a:srgbClr val="002060"/>
                  </a:solidFill>
                </a:rPr>
                <a:t>SSIm</a:t>
              </a:r>
              <a:r>
                <a:rPr lang="en-US" sz="1200" dirty="0" smtClean="0">
                  <a:solidFill>
                    <a:srgbClr val="002060"/>
                  </a:solidFill>
                </a:rPr>
                <a:t> module from COM1 register and compare with </a:t>
              </a:r>
              <a:r>
                <a:rPr lang="en-US" sz="1200" dirty="0" err="1" smtClean="0">
                  <a:solidFill>
                    <a:srgbClr val="002060"/>
                  </a:solidFill>
                </a:rPr>
                <a:t>SSIx</a:t>
              </a:r>
              <a:endParaRPr lang="en-US" sz="1200" dirty="0">
                <a:solidFill>
                  <a:srgbClr val="002060"/>
                </a:solidFill>
              </a:endParaRPr>
            </a:p>
          </p:txBody>
        </p:sp>
        <p:sp>
          <p:nvSpPr>
            <p:cNvPr id="11" name="Flowchart: Decision 10"/>
            <p:cNvSpPr/>
            <p:nvPr/>
          </p:nvSpPr>
          <p:spPr>
            <a:xfrm>
              <a:off x="7772400" y="2045403"/>
              <a:ext cx="2206307" cy="533400"/>
            </a:xfrm>
            <a:prstGeom prst="flowChartDecision">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solidFill>
                    <a:srgbClr val="002060"/>
                  </a:solidFill>
                </a:rPr>
                <a:t>SSIx</a:t>
              </a:r>
              <a:r>
                <a:rPr lang="en-US" sz="1200" dirty="0" smtClean="0">
                  <a:solidFill>
                    <a:srgbClr val="002060"/>
                  </a:solidFill>
                </a:rPr>
                <a:t> is enabled?</a:t>
              </a:r>
              <a:endParaRPr lang="en-US" sz="1200" dirty="0">
                <a:solidFill>
                  <a:srgbClr val="002060"/>
                </a:solidFill>
              </a:endParaRPr>
            </a:p>
          </p:txBody>
        </p:sp>
        <p:sp>
          <p:nvSpPr>
            <p:cNvPr id="42" name="Flowchart: Decision 41"/>
            <p:cNvSpPr/>
            <p:nvPr/>
          </p:nvSpPr>
          <p:spPr>
            <a:xfrm>
              <a:off x="7772400" y="3569013"/>
              <a:ext cx="2206308" cy="469587"/>
            </a:xfrm>
            <a:prstGeom prst="flowChartDecision">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smtClean="0">
                  <a:solidFill>
                    <a:srgbClr val="002060"/>
                  </a:solidFill>
                </a:rPr>
                <a:t>SSIm</a:t>
              </a:r>
              <a:r>
                <a:rPr lang="en-US" sz="1200" dirty="0" smtClean="0">
                  <a:solidFill>
                    <a:srgbClr val="002060"/>
                  </a:solidFill>
                </a:rPr>
                <a:t>=</a:t>
              </a:r>
              <a:r>
                <a:rPr lang="en-US" sz="1200" dirty="0" err="1" smtClean="0">
                  <a:solidFill>
                    <a:srgbClr val="002060"/>
                  </a:solidFill>
                </a:rPr>
                <a:t>SSIx</a:t>
              </a:r>
              <a:r>
                <a:rPr lang="en-US" sz="1200" dirty="0" smtClean="0">
                  <a:solidFill>
                    <a:srgbClr val="002060"/>
                  </a:solidFill>
                </a:rPr>
                <a:t>?</a:t>
              </a:r>
              <a:endParaRPr lang="en-US" sz="1200" dirty="0">
                <a:solidFill>
                  <a:srgbClr val="002060"/>
                </a:solidFill>
              </a:endParaRPr>
            </a:p>
          </p:txBody>
        </p:sp>
        <p:sp>
          <p:nvSpPr>
            <p:cNvPr id="43" name="Rectangle 42"/>
            <p:cNvSpPr/>
            <p:nvPr/>
          </p:nvSpPr>
          <p:spPr>
            <a:xfrm>
              <a:off x="7710644" y="4246352"/>
              <a:ext cx="2330492" cy="630448"/>
            </a:xfrm>
            <a:prstGeom prst="rect">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Get </a:t>
              </a:r>
              <a:r>
                <a:rPr lang="en-US" sz="1200" dirty="0" err="1" smtClean="0">
                  <a:solidFill>
                    <a:srgbClr val="002060"/>
                  </a:solidFill>
                </a:rPr>
                <a:t>CMDm_ROUTE_SELECT</a:t>
              </a:r>
              <a:r>
                <a:rPr lang="en-US" sz="1200" dirty="0" smtClean="0">
                  <a:solidFill>
                    <a:srgbClr val="002060"/>
                  </a:solidFill>
                </a:rPr>
                <a:t> register and connect to the corresponding SRC module</a:t>
              </a:r>
              <a:endParaRPr lang="en-US" sz="1200" dirty="0">
                <a:solidFill>
                  <a:srgbClr val="002060"/>
                </a:solidFill>
              </a:endParaRPr>
            </a:p>
          </p:txBody>
        </p:sp>
        <p:sp>
          <p:nvSpPr>
            <p:cNvPr id="44" name="Oval 43"/>
            <p:cNvSpPr/>
            <p:nvPr/>
          </p:nvSpPr>
          <p:spPr>
            <a:xfrm>
              <a:off x="10259352" y="2045403"/>
              <a:ext cx="1729673" cy="533400"/>
            </a:xfrm>
            <a:prstGeom prst="ellipse">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Operate as normal cases</a:t>
              </a:r>
              <a:endParaRPr lang="en-US" sz="1200" dirty="0">
                <a:solidFill>
                  <a:srgbClr val="002060"/>
                </a:solidFill>
              </a:endParaRPr>
            </a:p>
          </p:txBody>
        </p:sp>
        <p:sp>
          <p:nvSpPr>
            <p:cNvPr id="45" name="Oval 44"/>
            <p:cNvSpPr/>
            <p:nvPr/>
          </p:nvSpPr>
          <p:spPr>
            <a:xfrm>
              <a:off x="10237660" y="3537106"/>
              <a:ext cx="1729673" cy="533400"/>
            </a:xfrm>
            <a:prstGeom prst="ellipse">
              <a:avLst/>
            </a:prstGeom>
            <a:solidFill>
              <a:schemeClr val="tx2">
                <a:lumMod val="20000"/>
                <a:lumOff val="80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C00000"/>
                  </a:solidFill>
                </a:rPr>
                <a:t>Return error of hardware busy</a:t>
              </a:r>
              <a:endParaRPr lang="en-US" sz="1200" dirty="0">
                <a:solidFill>
                  <a:srgbClr val="C00000"/>
                </a:solidFill>
              </a:endParaRPr>
            </a:p>
          </p:txBody>
        </p:sp>
        <p:sp>
          <p:nvSpPr>
            <p:cNvPr id="47" name="Oval 46"/>
            <p:cNvSpPr/>
            <p:nvPr/>
          </p:nvSpPr>
          <p:spPr>
            <a:xfrm>
              <a:off x="8044972" y="5571600"/>
              <a:ext cx="1661160" cy="448200"/>
            </a:xfrm>
            <a:prstGeom prst="ellipse">
              <a:avLst/>
            </a:prstGeom>
            <a:solidFill>
              <a:schemeClr val="bg1">
                <a:lumMod val="95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Plugin stop</a:t>
              </a:r>
              <a:endParaRPr lang="en-US" sz="1200" dirty="0">
                <a:solidFill>
                  <a:srgbClr val="002060"/>
                </a:solidFill>
              </a:endParaRPr>
            </a:p>
          </p:txBody>
        </p:sp>
        <p:sp>
          <p:nvSpPr>
            <p:cNvPr id="48" name="Rectangle 47"/>
            <p:cNvSpPr/>
            <p:nvPr/>
          </p:nvSpPr>
          <p:spPr>
            <a:xfrm>
              <a:off x="7710644" y="5056441"/>
              <a:ext cx="2330492" cy="353759"/>
            </a:xfrm>
            <a:prstGeom prst="rect">
              <a:avLst/>
            </a:prstGeom>
            <a:solidFill>
              <a:schemeClr val="bg1">
                <a:lumMod val="95000"/>
              </a:schemeClr>
            </a:solidFill>
            <a:ln w="95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002060"/>
                  </a:solidFill>
                </a:rPr>
                <a:t>Executing</a:t>
              </a:r>
              <a:endParaRPr lang="en-US" sz="1200" dirty="0">
                <a:solidFill>
                  <a:srgbClr val="002060"/>
                </a:solidFill>
              </a:endParaRPr>
            </a:p>
          </p:txBody>
        </p:sp>
        <p:cxnSp>
          <p:nvCxnSpPr>
            <p:cNvPr id="15" name="Straight Arrow Connector 14"/>
            <p:cNvCxnSpPr>
              <a:stCxn id="9" idx="4"/>
              <a:endCxn id="11" idx="0"/>
            </p:cNvCxnSpPr>
            <p:nvPr/>
          </p:nvCxnSpPr>
          <p:spPr>
            <a:xfrm>
              <a:off x="8875552" y="1820192"/>
              <a:ext cx="2" cy="22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44" idx="2"/>
            </p:cNvCxnSpPr>
            <p:nvPr/>
          </p:nvCxnSpPr>
          <p:spPr>
            <a:xfrm>
              <a:off x="9978707" y="2312103"/>
              <a:ext cx="280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0" idx="0"/>
            </p:cNvCxnSpPr>
            <p:nvPr/>
          </p:nvCxnSpPr>
          <p:spPr>
            <a:xfrm flipH="1">
              <a:off x="8875553" y="2578803"/>
              <a:ext cx="1" cy="164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2"/>
              <a:endCxn id="42" idx="0"/>
            </p:cNvCxnSpPr>
            <p:nvPr/>
          </p:nvCxnSpPr>
          <p:spPr>
            <a:xfrm>
              <a:off x="8875553" y="3398231"/>
              <a:ext cx="1" cy="170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2" idx="3"/>
              <a:endCxn id="45" idx="2"/>
            </p:cNvCxnSpPr>
            <p:nvPr/>
          </p:nvCxnSpPr>
          <p:spPr>
            <a:xfrm flipV="1">
              <a:off x="9978708" y="3803806"/>
              <a:ext cx="258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2" idx="2"/>
              <a:endCxn id="43" idx="0"/>
            </p:cNvCxnSpPr>
            <p:nvPr/>
          </p:nvCxnSpPr>
          <p:spPr>
            <a:xfrm>
              <a:off x="8875554" y="4038600"/>
              <a:ext cx="336" cy="207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3" idx="2"/>
              <a:endCxn id="48" idx="0"/>
            </p:cNvCxnSpPr>
            <p:nvPr/>
          </p:nvCxnSpPr>
          <p:spPr>
            <a:xfrm>
              <a:off x="8875890" y="4876800"/>
              <a:ext cx="0" cy="179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47" idx="0"/>
            </p:cNvCxnSpPr>
            <p:nvPr/>
          </p:nvCxnSpPr>
          <p:spPr>
            <a:xfrm flipH="1">
              <a:off x="8875552" y="5410200"/>
              <a:ext cx="338" cy="16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948975" y="2088992"/>
              <a:ext cx="279244" cy="276999"/>
            </a:xfrm>
            <a:prstGeom prst="rect">
              <a:avLst/>
            </a:prstGeom>
            <a:noFill/>
          </p:spPr>
          <p:txBody>
            <a:bodyPr wrap="none" rtlCol="0">
              <a:spAutoFit/>
            </a:bodyPr>
            <a:lstStyle/>
            <a:p>
              <a:r>
                <a:rPr lang="en-US" sz="1200" dirty="0" smtClean="0">
                  <a:solidFill>
                    <a:srgbClr val="002060"/>
                  </a:solidFill>
                </a:rPr>
                <a:t>F</a:t>
              </a:r>
              <a:endParaRPr lang="en-US" sz="1200" dirty="0">
                <a:solidFill>
                  <a:srgbClr val="002060"/>
                </a:solidFill>
              </a:endParaRPr>
            </a:p>
          </p:txBody>
        </p:sp>
        <p:sp>
          <p:nvSpPr>
            <p:cNvPr id="72" name="TextBox 71"/>
            <p:cNvSpPr txBox="1"/>
            <p:nvPr/>
          </p:nvSpPr>
          <p:spPr>
            <a:xfrm>
              <a:off x="9948975" y="3477571"/>
              <a:ext cx="279244" cy="276999"/>
            </a:xfrm>
            <a:prstGeom prst="rect">
              <a:avLst/>
            </a:prstGeom>
            <a:noFill/>
          </p:spPr>
          <p:txBody>
            <a:bodyPr wrap="none" rtlCol="0">
              <a:spAutoFit/>
            </a:bodyPr>
            <a:lstStyle/>
            <a:p>
              <a:r>
                <a:rPr lang="en-US" sz="1200" dirty="0" smtClean="0">
                  <a:solidFill>
                    <a:srgbClr val="002060"/>
                  </a:solidFill>
                </a:rPr>
                <a:t>F</a:t>
              </a:r>
              <a:endParaRPr lang="en-US" sz="1200" dirty="0">
                <a:solidFill>
                  <a:srgbClr val="002060"/>
                </a:solidFill>
              </a:endParaRPr>
            </a:p>
          </p:txBody>
        </p:sp>
        <p:sp>
          <p:nvSpPr>
            <p:cNvPr id="73" name="TextBox 72"/>
            <p:cNvSpPr txBox="1"/>
            <p:nvPr/>
          </p:nvSpPr>
          <p:spPr>
            <a:xfrm>
              <a:off x="8995220" y="3941832"/>
              <a:ext cx="279244" cy="276999"/>
            </a:xfrm>
            <a:prstGeom prst="rect">
              <a:avLst/>
            </a:prstGeom>
            <a:noFill/>
          </p:spPr>
          <p:txBody>
            <a:bodyPr wrap="none" rtlCol="0">
              <a:spAutoFit/>
            </a:bodyPr>
            <a:lstStyle/>
            <a:p>
              <a:r>
                <a:rPr lang="en-US" sz="1200" dirty="0" smtClean="0">
                  <a:solidFill>
                    <a:srgbClr val="002060"/>
                  </a:solidFill>
                </a:rPr>
                <a:t>T</a:t>
              </a:r>
              <a:endParaRPr lang="en-US" sz="1200" dirty="0">
                <a:solidFill>
                  <a:srgbClr val="002060"/>
                </a:solidFill>
              </a:endParaRPr>
            </a:p>
          </p:txBody>
        </p:sp>
        <p:sp>
          <p:nvSpPr>
            <p:cNvPr id="74" name="TextBox 73"/>
            <p:cNvSpPr txBox="1"/>
            <p:nvPr/>
          </p:nvSpPr>
          <p:spPr>
            <a:xfrm>
              <a:off x="8908710" y="2528038"/>
              <a:ext cx="279244" cy="276999"/>
            </a:xfrm>
            <a:prstGeom prst="rect">
              <a:avLst/>
            </a:prstGeom>
            <a:noFill/>
          </p:spPr>
          <p:txBody>
            <a:bodyPr wrap="none" rtlCol="0">
              <a:spAutoFit/>
            </a:bodyPr>
            <a:lstStyle/>
            <a:p>
              <a:r>
                <a:rPr lang="en-US" sz="1200" dirty="0" smtClean="0">
                  <a:solidFill>
                    <a:srgbClr val="002060"/>
                  </a:solidFill>
                </a:rPr>
                <a:t>T</a:t>
              </a:r>
              <a:endParaRPr lang="en-US" sz="1200" dirty="0">
                <a:solidFill>
                  <a:srgbClr val="002060"/>
                </a:solidFill>
              </a:endParaRPr>
            </a:p>
          </p:txBody>
        </p:sp>
        <p:sp>
          <p:nvSpPr>
            <p:cNvPr id="51" name="TextBox 50"/>
            <p:cNvSpPr txBox="1"/>
            <p:nvPr/>
          </p:nvSpPr>
          <p:spPr>
            <a:xfrm>
              <a:off x="10452838" y="4656302"/>
              <a:ext cx="1558440" cy="276999"/>
            </a:xfrm>
            <a:prstGeom prst="rect">
              <a:avLst/>
            </a:prstGeom>
            <a:noFill/>
          </p:spPr>
          <p:txBody>
            <a:bodyPr wrap="none" rtlCol="0">
              <a:spAutoFit/>
            </a:bodyPr>
            <a:lstStyle/>
            <a:p>
              <a:r>
                <a:rPr lang="en-US" sz="1200" dirty="0" err="1" smtClean="0">
                  <a:solidFill>
                    <a:srgbClr val="002060"/>
                  </a:solidFill>
                </a:rPr>
                <a:t>Init</a:t>
              </a:r>
              <a:r>
                <a:rPr lang="en-US" sz="1200" dirty="0" smtClean="0">
                  <a:solidFill>
                    <a:srgbClr val="002060"/>
                  </a:solidFill>
                </a:rPr>
                <a:t>-processing state</a:t>
              </a:r>
              <a:endParaRPr lang="en-US" sz="1200" dirty="0">
                <a:solidFill>
                  <a:srgbClr val="002060"/>
                </a:solidFill>
              </a:endParaRPr>
            </a:p>
          </p:txBody>
        </p:sp>
      </p:grpSp>
      <p:sp>
        <p:nvSpPr>
          <p:cNvPr id="75" name="TextBox 74"/>
          <p:cNvSpPr txBox="1"/>
          <p:nvPr/>
        </p:nvSpPr>
        <p:spPr>
          <a:xfrm>
            <a:off x="614218" y="1608596"/>
            <a:ext cx="6600176" cy="1415772"/>
          </a:xfrm>
          <a:prstGeom prst="rect">
            <a:avLst/>
          </a:prstGeom>
          <a:noFill/>
        </p:spPr>
        <p:txBody>
          <a:bodyPr wrap="square" rtlCol="0">
            <a:spAutoFit/>
          </a:bodyPr>
          <a:lstStyle/>
          <a:p>
            <a:pPr marL="171450" indent="-171450">
              <a:buFont typeface="Wingdings" panose="05000000000000000000" pitchFamily="2" charset="2"/>
              <a:buChar char="v"/>
            </a:pPr>
            <a:r>
              <a:rPr lang="en-US" sz="1600" b="1" dirty="0" smtClean="0"/>
              <a:t>COM register solution:</a:t>
            </a:r>
          </a:p>
          <a:p>
            <a:r>
              <a:rPr lang="en-US" sz="1400" dirty="0" smtClean="0"/>
              <a:t>When using 4 Renderer for mixing data, the 2</a:t>
            </a:r>
            <a:r>
              <a:rPr lang="en-US" sz="1400" baseline="30000" dirty="0" smtClean="0"/>
              <a:t>nd</a:t>
            </a:r>
            <a:r>
              <a:rPr lang="en-US" sz="1400" dirty="0" smtClean="0"/>
              <a:t> , 3</a:t>
            </a:r>
            <a:r>
              <a:rPr lang="en-US" sz="1400" baseline="30000" dirty="0" smtClean="0"/>
              <a:t>rd</a:t>
            </a:r>
            <a:r>
              <a:rPr lang="en-US" sz="1400" dirty="0" smtClean="0"/>
              <a:t>  and 4</a:t>
            </a:r>
            <a:r>
              <a:rPr lang="en-US" sz="1400" baseline="30000" dirty="0" smtClean="0"/>
              <a:t>th</a:t>
            </a:r>
            <a:r>
              <a:rPr lang="en-US" sz="1400" dirty="0" smtClean="0"/>
              <a:t> Renderer have to know what CMD/DMAC/SSI module are used in the 1</a:t>
            </a:r>
            <a:r>
              <a:rPr lang="en-US" sz="1400" baseline="30000" dirty="0" smtClean="0"/>
              <a:t>st</a:t>
            </a:r>
            <a:r>
              <a:rPr lang="en-US" sz="1400" dirty="0" smtClean="0"/>
              <a:t> Renderer. So that they can connect to the right destination. By using COM register (the registers belong to ADSP module and used for software purpose), plugin can get these information quickly and easily.</a:t>
            </a:r>
            <a:endParaRPr lang="en-US" sz="1400" dirty="0"/>
          </a:p>
        </p:txBody>
      </p:sp>
      <p:sp>
        <p:nvSpPr>
          <p:cNvPr id="4" name="Right Brace 3"/>
          <p:cNvSpPr/>
          <p:nvPr/>
        </p:nvSpPr>
        <p:spPr>
          <a:xfrm rot="5400000">
            <a:off x="5754269" y="2699027"/>
            <a:ext cx="182364" cy="2449984"/>
          </a:xfrm>
          <a:prstGeom prst="righ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1" name="Right Brace 30"/>
          <p:cNvSpPr/>
          <p:nvPr/>
        </p:nvSpPr>
        <p:spPr>
          <a:xfrm rot="5400000">
            <a:off x="3304285" y="2699027"/>
            <a:ext cx="182364" cy="2449984"/>
          </a:xfrm>
          <a:prstGeom prst="righ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5" name="TextBox 4"/>
          <p:cNvSpPr txBox="1"/>
          <p:nvPr/>
        </p:nvSpPr>
        <p:spPr>
          <a:xfrm>
            <a:off x="2449628" y="3938441"/>
            <a:ext cx="1428596" cy="276999"/>
          </a:xfrm>
          <a:prstGeom prst="rect">
            <a:avLst/>
          </a:prstGeom>
          <a:noFill/>
        </p:spPr>
        <p:txBody>
          <a:bodyPr wrap="none" rtlCol="0">
            <a:spAutoFit/>
          </a:bodyPr>
          <a:lstStyle/>
          <a:p>
            <a:r>
              <a:rPr lang="en-US" sz="1200" dirty="0" smtClean="0">
                <a:latin typeface="+mj-lt"/>
              </a:rPr>
              <a:t>CMD1 connection info</a:t>
            </a:r>
            <a:endParaRPr lang="en-US" sz="1200" dirty="0">
              <a:latin typeface="+mj-lt"/>
            </a:endParaRPr>
          </a:p>
        </p:txBody>
      </p:sp>
      <p:sp>
        <p:nvSpPr>
          <p:cNvPr id="33" name="TextBox 32"/>
          <p:cNvSpPr txBox="1"/>
          <p:nvPr/>
        </p:nvSpPr>
        <p:spPr>
          <a:xfrm>
            <a:off x="4824005" y="3938441"/>
            <a:ext cx="1428596" cy="276999"/>
          </a:xfrm>
          <a:prstGeom prst="rect">
            <a:avLst/>
          </a:prstGeom>
          <a:noFill/>
        </p:spPr>
        <p:txBody>
          <a:bodyPr wrap="none" rtlCol="0">
            <a:spAutoFit/>
          </a:bodyPr>
          <a:lstStyle/>
          <a:p>
            <a:r>
              <a:rPr lang="en-US" sz="1200" dirty="0" smtClean="0">
                <a:latin typeface="+mj-lt"/>
              </a:rPr>
              <a:t>CMD0 connection info</a:t>
            </a:r>
            <a:endParaRPr lang="en-US" sz="1200" dirty="0">
              <a:latin typeface="+mj-lt"/>
            </a:endParaRPr>
          </a:p>
        </p:txBody>
      </p:sp>
      <p:sp>
        <p:nvSpPr>
          <p:cNvPr id="38" name="Rectangle 37"/>
          <p:cNvSpPr/>
          <p:nvPr/>
        </p:nvSpPr>
        <p:spPr>
          <a:xfrm>
            <a:off x="9978707" y="5795700"/>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372403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16</a:t>
            </a:fld>
            <a:endParaRPr lang="de-DE" dirty="0"/>
          </a:p>
        </p:txBody>
      </p:sp>
      <p:sp>
        <p:nvSpPr>
          <p:cNvPr id="5" name="Rectangle 4"/>
          <p:cNvSpPr/>
          <p:nvPr/>
        </p:nvSpPr>
        <p:spPr>
          <a:xfrm>
            <a:off x="2590800" y="25146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1</a:t>
            </a:r>
            <a:endParaRPr lang="en-US" sz="1600" dirty="0"/>
          </a:p>
        </p:txBody>
      </p:sp>
      <p:sp>
        <p:nvSpPr>
          <p:cNvPr id="6" name="Rectangle 5"/>
          <p:cNvSpPr/>
          <p:nvPr/>
        </p:nvSpPr>
        <p:spPr>
          <a:xfrm>
            <a:off x="2590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2</a:t>
            </a:r>
            <a:endParaRPr lang="en-US" sz="1600" dirty="0"/>
          </a:p>
        </p:txBody>
      </p:sp>
      <p:sp>
        <p:nvSpPr>
          <p:cNvPr id="7" name="Rectangle 6"/>
          <p:cNvSpPr/>
          <p:nvPr/>
        </p:nvSpPr>
        <p:spPr>
          <a:xfrm>
            <a:off x="2590800" y="343543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3</a:t>
            </a:r>
            <a:endParaRPr lang="en-US" sz="1600" dirty="0"/>
          </a:p>
        </p:txBody>
      </p:sp>
      <p:sp>
        <p:nvSpPr>
          <p:cNvPr id="8" name="Rectangle 7"/>
          <p:cNvSpPr/>
          <p:nvPr/>
        </p:nvSpPr>
        <p:spPr>
          <a:xfrm>
            <a:off x="2590800" y="3899078"/>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Renderer 4</a:t>
            </a:r>
            <a:endParaRPr lang="en-US" sz="16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 idx="3"/>
          </p:cNvCxnSpPr>
          <p:nvPr/>
        </p:nvCxnSpPr>
        <p:spPr>
          <a:xfrm>
            <a:off x="3810000" y="26670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a:off x="3810000" y="312420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p:cNvCxnSpPr>
          <p:nvPr/>
        </p:nvCxnSpPr>
        <p:spPr>
          <a:xfrm>
            <a:off x="3810000" y="3587839"/>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p:cNvCxnSpPr>
          <p:nvPr/>
        </p:nvCxnSpPr>
        <p:spPr>
          <a:xfrm>
            <a:off x="3810000" y="405147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55" name="Rectangle 54"/>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56" name="Rectangle 55"/>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57" name="Rectangle 56"/>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sp>
        <p:nvSpPr>
          <p:cNvPr id="58" name="Rectangle 57"/>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cxnSp>
        <p:nvCxnSpPr>
          <p:cNvPr id="59" name="Straight Arrow Connector 58"/>
          <p:cNvCxnSpPr>
            <a:stCxn id="54" idx="3"/>
            <a:endCxn id="58"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67"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6" idx="3"/>
            <a:endCxn id="68" idx="1"/>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7" idx="3"/>
            <a:endCxn id="69" idx="1"/>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68" name="Rectangle 67"/>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69" name="Rectangle 68"/>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4" name="TextBox 3"/>
          <p:cNvSpPr txBox="1"/>
          <p:nvPr/>
        </p:nvSpPr>
        <p:spPr>
          <a:xfrm>
            <a:off x="609600" y="4479272"/>
            <a:ext cx="10972800" cy="1846659"/>
          </a:xfrm>
          <a:prstGeom prst="rect">
            <a:avLst/>
          </a:prstGeom>
          <a:noFill/>
        </p:spPr>
        <p:txBody>
          <a:bodyPr wrap="square" rtlCol="0">
            <a:spAutoFit/>
          </a:bodyPr>
          <a:lstStyle/>
          <a:p>
            <a:r>
              <a:rPr lang="en-US" sz="1600" b="1" u="sng" dirty="0"/>
              <a:t>Ending procedure:</a:t>
            </a:r>
          </a:p>
          <a:p>
            <a:pPr marL="342900" indent="-342900">
              <a:buAutoNum type="arabicPeriod"/>
            </a:pPr>
            <a:r>
              <a:rPr lang="en-US" sz="1600" dirty="0"/>
              <a:t>When </a:t>
            </a:r>
            <a:r>
              <a:rPr lang="en-US" sz="1600" dirty="0" smtClean="0"/>
              <a:t>Renderer1 </a:t>
            </a:r>
            <a:r>
              <a:rPr lang="en-US" sz="1600" dirty="0"/>
              <a:t>is ending. It will check all the SRC </a:t>
            </a:r>
            <a:r>
              <a:rPr lang="en-US" sz="1600" dirty="0" smtClean="0"/>
              <a:t>modules. If </a:t>
            </a:r>
            <a:r>
              <a:rPr lang="en-US" sz="1600" dirty="0"/>
              <a:t>they still enable, </a:t>
            </a:r>
            <a:r>
              <a:rPr lang="en-US" sz="1600" dirty="0" smtClean="0"/>
              <a:t>Renderer1 </a:t>
            </a:r>
            <a:r>
              <a:rPr lang="en-US" sz="1600" dirty="0"/>
              <a:t>will disable SRC0 and </a:t>
            </a:r>
            <a:r>
              <a:rPr lang="en-US" sz="1600" dirty="0" smtClean="0"/>
              <a:t>goes </a:t>
            </a:r>
            <a:r>
              <a:rPr lang="en-US" sz="1600" dirty="0"/>
              <a:t>to ending processing</a:t>
            </a:r>
            <a:r>
              <a:rPr lang="en-US" sz="1600" dirty="0" smtClean="0"/>
              <a:t>. CMD and SSI are still activating after Renderer1 stops.</a:t>
            </a:r>
            <a:endParaRPr lang="en-US" sz="1600" dirty="0"/>
          </a:p>
          <a:p>
            <a:pPr marL="342900" indent="-342900">
              <a:buAutoNum type="arabicPeriod"/>
            </a:pPr>
            <a:r>
              <a:rPr lang="en-US" sz="1600" dirty="0" smtClean="0"/>
              <a:t>When Renderer2 and Renderer3 </a:t>
            </a:r>
            <a:r>
              <a:rPr lang="en-US" sz="1600" dirty="0"/>
              <a:t>are ending. It is the same as </a:t>
            </a:r>
            <a:r>
              <a:rPr lang="en-US" sz="1600" dirty="0" smtClean="0"/>
              <a:t>Renderer1, only </a:t>
            </a:r>
            <a:r>
              <a:rPr lang="en-US" sz="1600" dirty="0"/>
              <a:t>SRC2 and SRC3 are disabled.</a:t>
            </a:r>
          </a:p>
          <a:p>
            <a:pPr marL="342900" indent="-342900">
              <a:buAutoNum type="arabicPeriod"/>
            </a:pPr>
            <a:r>
              <a:rPr lang="en-US" sz="1600" dirty="0"/>
              <a:t>When the last plugin-Renderer4 is ending. </a:t>
            </a:r>
            <a:r>
              <a:rPr lang="en-US" sz="1600" dirty="0" smtClean="0"/>
              <a:t>After checking SRC0/2/3 modules and if they are disabled</a:t>
            </a:r>
            <a:r>
              <a:rPr lang="en-US" sz="1600" dirty="0"/>
              <a:t>,</a:t>
            </a:r>
            <a:r>
              <a:rPr lang="en-US" sz="1600" dirty="0" smtClean="0"/>
              <a:t> </a:t>
            </a:r>
            <a:r>
              <a:rPr lang="en-US" sz="1600" dirty="0"/>
              <a:t>It will disable all the remain hardware </a:t>
            </a:r>
            <a:r>
              <a:rPr lang="en-US" sz="1600" dirty="0" smtClean="0"/>
              <a:t>modules </a:t>
            </a:r>
            <a:r>
              <a:rPr lang="en-US" sz="1600" dirty="0"/>
              <a:t>(CMD, SSI) and </a:t>
            </a:r>
            <a:r>
              <a:rPr lang="en-US" sz="1600" dirty="0" smtClean="0"/>
              <a:t>goes </a:t>
            </a:r>
            <a:r>
              <a:rPr lang="en-US" sz="1600" dirty="0"/>
              <a:t>to ending processing.</a:t>
            </a:r>
          </a:p>
          <a:p>
            <a:endParaRPr lang="en-US" sz="1600" dirty="0"/>
          </a:p>
        </p:txBody>
      </p:sp>
      <p:sp>
        <p:nvSpPr>
          <p:cNvPr id="40" name="Oval 39"/>
          <p:cNvSpPr/>
          <p:nvPr/>
        </p:nvSpPr>
        <p:spPr>
          <a:xfrm>
            <a:off x="4254875" y="2362201"/>
            <a:ext cx="1212475" cy="2026662"/>
          </a:xfrm>
          <a:prstGeom prst="ellipse">
            <a:avLst/>
          </a:prstGeom>
          <a:noFill/>
          <a:ln w="127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ine Callout 1 41"/>
          <p:cNvSpPr/>
          <p:nvPr/>
        </p:nvSpPr>
        <p:spPr>
          <a:xfrm>
            <a:off x="5562600" y="1660386"/>
            <a:ext cx="3886200" cy="504447"/>
          </a:xfrm>
          <a:prstGeom prst="borderCallout1">
            <a:avLst>
              <a:gd name="adj1" fmla="val 53181"/>
              <a:gd name="adj2" fmla="val -308"/>
              <a:gd name="adj3" fmla="val 165988"/>
              <a:gd name="adj4" fmla="val -10863"/>
            </a:avLst>
          </a:prstGeom>
          <a:no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2"/>
                </a:solidFill>
              </a:rPr>
              <a:t>Check these modules status in the ending procedure</a:t>
            </a:r>
            <a:endParaRPr lang="en-US" sz="1200" dirty="0">
              <a:solidFill>
                <a:srgbClr val="FF0000"/>
              </a:solidFill>
            </a:endParaRPr>
          </a:p>
        </p:txBody>
      </p:sp>
      <p:sp>
        <p:nvSpPr>
          <p:cNvPr id="43" name="Rectangle 42"/>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367822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17</a:t>
            </a:fld>
            <a:endParaRPr lang="de-DE" dirty="0"/>
          </a:p>
        </p:txBody>
      </p:sp>
      <p:sp>
        <p:nvSpPr>
          <p:cNvPr id="4" name="Rectangle 3"/>
          <p:cNvSpPr/>
          <p:nvPr/>
        </p:nvSpPr>
        <p:spPr>
          <a:xfrm>
            <a:off x="1045656" y="3819399"/>
            <a:ext cx="10668000" cy="14478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smtClean="0">
                <a:solidFill>
                  <a:srgbClr val="FF0000"/>
                </a:solidFill>
              </a:rPr>
              <a:t>Can user set different volume rate in each stream?</a:t>
            </a:r>
          </a:p>
          <a:p>
            <a:r>
              <a:rPr lang="en-US" sz="1600" dirty="0" smtClean="0">
                <a:solidFill>
                  <a:schemeClr val="tx2">
                    <a:lumMod val="50000"/>
                  </a:schemeClr>
                </a:solidFill>
              </a:rPr>
              <a:t>=&gt; Mixer has function to select gain level for each inputs. But the gain value is always less </a:t>
            </a:r>
            <a:r>
              <a:rPr lang="en-US" sz="1600" dirty="0">
                <a:solidFill>
                  <a:schemeClr val="tx2">
                    <a:lumMod val="50000"/>
                  </a:schemeClr>
                </a:solidFill>
              </a:rPr>
              <a:t>than zero (0dB - </a:t>
            </a:r>
            <a:r>
              <a:rPr lang="en-US" sz="2000" dirty="0">
                <a:solidFill>
                  <a:schemeClr val="tx2">
                    <a:lumMod val="50000"/>
                  </a:schemeClr>
                </a:solidFill>
              </a:rPr>
              <a:t>-</a:t>
            </a:r>
            <a:r>
              <a:rPr lang="en-US" dirty="0" smtClean="0">
                <a:solidFill>
                  <a:schemeClr val="tx2">
                    <a:lumMod val="50000"/>
                  </a:schemeClr>
                </a:solidFill>
              </a:rPr>
              <a:t>∞</a:t>
            </a:r>
            <a:r>
              <a:rPr lang="en-US" sz="1600" dirty="0" smtClean="0">
                <a:solidFill>
                  <a:schemeClr val="tx2">
                    <a:lumMod val="50000"/>
                  </a:schemeClr>
                </a:solidFill>
              </a:rPr>
              <a:t>). For this use case, it is better when all stream have a same volume rate setting.</a:t>
            </a:r>
          </a:p>
          <a:p>
            <a:pPr marL="285750" indent="-285750">
              <a:buFont typeface="Arial" panose="020B0604020202020204" pitchFamily="34" charset="0"/>
              <a:buChar char="•"/>
            </a:pPr>
            <a:endParaRPr lang="en-US" sz="1600" dirty="0">
              <a:solidFill>
                <a:schemeClr val="tx2">
                  <a:lumMod val="50000"/>
                </a:schemeClr>
              </a:solidFill>
            </a:endParaRPr>
          </a:p>
        </p:txBody>
      </p:sp>
      <p:sp>
        <p:nvSpPr>
          <p:cNvPr id="54" name="Rectangle 53"/>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grpSp>
        <p:nvGrpSpPr>
          <p:cNvPr id="55" name="Group 54"/>
          <p:cNvGrpSpPr/>
          <p:nvPr/>
        </p:nvGrpSpPr>
        <p:grpSpPr>
          <a:xfrm>
            <a:off x="5181600" y="2109304"/>
            <a:ext cx="5272073" cy="1389687"/>
            <a:chOff x="1080000" y="1740279"/>
            <a:chExt cx="5272073" cy="1389687"/>
          </a:xfrm>
        </p:grpSpPr>
        <p:sp>
          <p:nvSpPr>
            <p:cNvPr id="56" name="Rectangle 55"/>
            <p:cNvSpPr/>
            <p:nvPr/>
          </p:nvSpPr>
          <p:spPr>
            <a:xfrm>
              <a:off x="3042878" y="1740279"/>
              <a:ext cx="2519722" cy="138392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7" name="TextBox 56"/>
            <p:cNvSpPr txBox="1"/>
            <p:nvPr/>
          </p:nvSpPr>
          <p:spPr>
            <a:xfrm>
              <a:off x="5095410" y="2899134"/>
              <a:ext cx="533924" cy="230832"/>
            </a:xfrm>
            <a:prstGeom prst="rect">
              <a:avLst/>
            </a:prstGeom>
            <a:noFill/>
          </p:spPr>
          <p:txBody>
            <a:bodyPr wrap="square" rtlCol="0">
              <a:spAutoFit/>
            </a:bodyPr>
            <a:lstStyle/>
            <a:p>
              <a:r>
                <a:rPr lang="en-US" sz="900" dirty="0" smtClean="0"/>
                <a:t>CMD0</a:t>
              </a:r>
              <a:endParaRPr lang="en-US" sz="900" dirty="0"/>
            </a:p>
          </p:txBody>
        </p:sp>
        <p:sp>
          <p:nvSpPr>
            <p:cNvPr id="58" name="Rectangle 57"/>
            <p:cNvSpPr/>
            <p:nvPr/>
          </p:nvSpPr>
          <p:spPr>
            <a:xfrm>
              <a:off x="1080000" y="1828800"/>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1</a:t>
              </a:r>
              <a:endParaRPr lang="en-US" sz="1000" dirty="0"/>
            </a:p>
          </p:txBody>
        </p:sp>
        <p:sp>
          <p:nvSpPr>
            <p:cNvPr id="59" name="Rectangle 58"/>
            <p:cNvSpPr/>
            <p:nvPr/>
          </p:nvSpPr>
          <p:spPr>
            <a:xfrm>
              <a:off x="1080000" y="2158774"/>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2</a:t>
              </a:r>
              <a:endParaRPr lang="en-US" sz="1000" dirty="0"/>
            </a:p>
          </p:txBody>
        </p:sp>
        <p:sp>
          <p:nvSpPr>
            <p:cNvPr id="60" name="Rectangle 59"/>
            <p:cNvSpPr/>
            <p:nvPr/>
          </p:nvSpPr>
          <p:spPr>
            <a:xfrm>
              <a:off x="1080000" y="2493396"/>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3</a:t>
              </a:r>
              <a:endParaRPr lang="en-US" sz="1000" dirty="0"/>
            </a:p>
          </p:txBody>
        </p:sp>
        <p:sp>
          <p:nvSpPr>
            <p:cNvPr id="61" name="Rectangle 60"/>
            <p:cNvSpPr/>
            <p:nvPr/>
          </p:nvSpPr>
          <p:spPr>
            <a:xfrm>
              <a:off x="1080000" y="2828017"/>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4</a:t>
              </a:r>
              <a:endParaRPr lang="en-US" sz="1000" dirty="0"/>
            </a:p>
          </p:txBody>
        </p:sp>
        <p:sp>
          <p:nvSpPr>
            <p:cNvPr id="62" name="Rectangle 61"/>
            <p:cNvSpPr/>
            <p:nvPr/>
          </p:nvSpPr>
          <p:spPr>
            <a:xfrm>
              <a:off x="2417970" y="1828800"/>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1</a:t>
              </a:r>
              <a:endParaRPr lang="en-US" sz="900" dirty="0"/>
            </a:p>
          </p:txBody>
        </p:sp>
        <p:sp>
          <p:nvSpPr>
            <p:cNvPr id="63" name="Rectangle 62"/>
            <p:cNvSpPr/>
            <p:nvPr/>
          </p:nvSpPr>
          <p:spPr>
            <a:xfrm>
              <a:off x="2417970" y="2158774"/>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2</a:t>
              </a:r>
              <a:endParaRPr lang="en-US" sz="900" dirty="0"/>
            </a:p>
          </p:txBody>
        </p:sp>
        <p:sp>
          <p:nvSpPr>
            <p:cNvPr id="64" name="Rectangle 63"/>
            <p:cNvSpPr/>
            <p:nvPr/>
          </p:nvSpPr>
          <p:spPr>
            <a:xfrm>
              <a:off x="2417970" y="2493396"/>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3</a:t>
              </a:r>
              <a:endParaRPr lang="en-US" sz="900" dirty="0"/>
            </a:p>
          </p:txBody>
        </p:sp>
        <p:sp>
          <p:nvSpPr>
            <p:cNvPr id="65" name="Rectangle 64"/>
            <p:cNvSpPr/>
            <p:nvPr/>
          </p:nvSpPr>
          <p:spPr>
            <a:xfrm>
              <a:off x="2417970" y="2828017"/>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4</a:t>
              </a:r>
              <a:endParaRPr lang="en-US" sz="900" dirty="0"/>
            </a:p>
          </p:txBody>
        </p:sp>
        <p:sp>
          <p:nvSpPr>
            <p:cNvPr id="66" name="Rectangle 65"/>
            <p:cNvSpPr/>
            <p:nvPr/>
          </p:nvSpPr>
          <p:spPr>
            <a:xfrm>
              <a:off x="4237609" y="1828800"/>
              <a:ext cx="481669" cy="12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MIX</a:t>
              </a:r>
              <a:endParaRPr lang="en-US" sz="1050" dirty="0"/>
            </a:p>
          </p:txBody>
        </p:sp>
        <p:cxnSp>
          <p:nvCxnSpPr>
            <p:cNvPr id="67" name="Straight Arrow Connector 66"/>
            <p:cNvCxnSpPr>
              <a:stCxn id="58" idx="3"/>
              <a:endCxn id="62" idx="1"/>
            </p:cNvCxnSpPr>
            <p:nvPr/>
          </p:nvCxnSpPr>
          <p:spPr>
            <a:xfrm>
              <a:off x="1936301" y="1938791"/>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3"/>
              <a:endCxn id="63" idx="1"/>
            </p:cNvCxnSpPr>
            <p:nvPr/>
          </p:nvCxnSpPr>
          <p:spPr>
            <a:xfrm>
              <a:off x="1936301" y="2268766"/>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0" idx="3"/>
              <a:endCxn id="64" idx="1"/>
            </p:cNvCxnSpPr>
            <p:nvPr/>
          </p:nvCxnSpPr>
          <p:spPr>
            <a:xfrm>
              <a:off x="1936301" y="2603387"/>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1" idx="3"/>
              <a:endCxn id="65" idx="1"/>
            </p:cNvCxnSpPr>
            <p:nvPr/>
          </p:nvCxnSpPr>
          <p:spPr>
            <a:xfrm>
              <a:off x="1936301" y="2938009"/>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6" idx="3"/>
              <a:endCxn id="72" idx="1"/>
            </p:cNvCxnSpPr>
            <p:nvPr/>
          </p:nvCxnSpPr>
          <p:spPr>
            <a:xfrm flipV="1">
              <a:off x="4719278" y="2436077"/>
              <a:ext cx="187316"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906594" y="2158774"/>
              <a:ext cx="535188" cy="5546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DVC</a:t>
              </a:r>
              <a:endParaRPr lang="en-US" sz="1050" dirty="0"/>
            </a:p>
          </p:txBody>
        </p:sp>
        <p:sp>
          <p:nvSpPr>
            <p:cNvPr id="73" name="Rectangle 72"/>
            <p:cNvSpPr/>
            <p:nvPr/>
          </p:nvSpPr>
          <p:spPr>
            <a:xfrm>
              <a:off x="5816885" y="2158774"/>
              <a:ext cx="535188" cy="55460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SSI</a:t>
              </a:r>
              <a:endParaRPr lang="en-US" sz="1050" dirty="0"/>
            </a:p>
          </p:txBody>
        </p:sp>
        <p:cxnSp>
          <p:nvCxnSpPr>
            <p:cNvPr id="74" name="Straight Arrow Connector 73"/>
            <p:cNvCxnSpPr>
              <a:stCxn id="72" idx="3"/>
              <a:endCxn id="73" idx="1"/>
            </p:cNvCxnSpPr>
            <p:nvPr/>
          </p:nvCxnSpPr>
          <p:spPr>
            <a:xfrm>
              <a:off x="5441782" y="2436077"/>
              <a:ext cx="375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3266058" y="1828800"/>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0</a:t>
              </a:r>
              <a:endParaRPr lang="en-US" sz="900" dirty="0"/>
            </a:p>
          </p:txBody>
        </p:sp>
        <p:cxnSp>
          <p:nvCxnSpPr>
            <p:cNvPr id="76" name="Straight Arrow Connector 75"/>
            <p:cNvCxnSpPr>
              <a:endCxn id="75" idx="1"/>
            </p:cNvCxnSpPr>
            <p:nvPr/>
          </p:nvCxnSpPr>
          <p:spPr>
            <a:xfrm>
              <a:off x="2942208" y="1937690"/>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84" idx="1"/>
            </p:cNvCxnSpPr>
            <p:nvPr/>
          </p:nvCxnSpPr>
          <p:spPr>
            <a:xfrm>
              <a:off x="2942208" y="2264362"/>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3805808" y="1937690"/>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3805808" y="2247492"/>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805808" y="259563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3805808" y="291770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85" idx="1"/>
            </p:cNvCxnSpPr>
            <p:nvPr/>
          </p:nvCxnSpPr>
          <p:spPr>
            <a:xfrm>
              <a:off x="2942208" y="2595634"/>
              <a:ext cx="323850" cy="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86" idx="1"/>
            </p:cNvCxnSpPr>
            <p:nvPr/>
          </p:nvCxnSpPr>
          <p:spPr>
            <a:xfrm>
              <a:off x="2942208" y="2926906"/>
              <a:ext cx="323850" cy="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266058" y="21554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1</a:t>
              </a:r>
              <a:endParaRPr lang="en-US" sz="900" dirty="0"/>
            </a:p>
          </p:txBody>
        </p:sp>
        <p:sp>
          <p:nvSpPr>
            <p:cNvPr id="85" name="Rectangle 84"/>
            <p:cNvSpPr/>
            <p:nvPr/>
          </p:nvSpPr>
          <p:spPr>
            <a:xfrm>
              <a:off x="3266058" y="248716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2</a:t>
              </a:r>
              <a:endParaRPr lang="en-US" sz="900" dirty="0"/>
            </a:p>
          </p:txBody>
        </p:sp>
        <p:sp>
          <p:nvSpPr>
            <p:cNvPr id="86" name="Rectangle 85"/>
            <p:cNvSpPr/>
            <p:nvPr/>
          </p:nvSpPr>
          <p:spPr>
            <a:xfrm>
              <a:off x="3266058" y="28183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3</a:t>
              </a:r>
              <a:endParaRPr lang="en-US" sz="900" dirty="0"/>
            </a:p>
          </p:txBody>
        </p:sp>
      </p:grpSp>
    </p:spTree>
    <p:extLst>
      <p:ext uri="{BB962C8B-B14F-4D97-AF65-F5344CB8AC3E}">
        <p14:creationId xmlns:p14="http://schemas.microsoft.com/office/powerpoint/2010/main" val="87531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18</a:t>
            </a:fld>
            <a:endParaRPr lang="de-DE" dirty="0"/>
          </a:p>
        </p:txBody>
      </p:sp>
      <p:sp>
        <p:nvSpPr>
          <p:cNvPr id="4" name="Rectangle 3"/>
          <p:cNvSpPr/>
          <p:nvPr/>
        </p:nvSpPr>
        <p:spPr>
          <a:xfrm>
            <a:off x="1045656" y="3810000"/>
            <a:ext cx="10668000" cy="238891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smtClean="0">
                <a:solidFill>
                  <a:srgbClr val="FF0000"/>
                </a:solidFill>
              </a:rPr>
              <a:t>What should we update in Renderer to add CTU/MIX function?</a:t>
            </a:r>
          </a:p>
          <a:p>
            <a:pPr marL="342900" indent="-342900">
              <a:buAutoNum type="arabicParenR"/>
            </a:pPr>
            <a:r>
              <a:rPr lang="en-US" sz="1600" dirty="0" smtClean="0">
                <a:solidFill>
                  <a:schemeClr val="tx2">
                    <a:lumMod val="50000"/>
                  </a:schemeClr>
                </a:solidFill>
              </a:rPr>
              <a:t>Remove option about SRC module index in set parameters phase. It doesn’t need to set SRC module, plugin can control and select the most suitable one to execute task.</a:t>
            </a:r>
          </a:p>
          <a:p>
            <a:pPr marL="342900" indent="-342900">
              <a:buAutoNum type="arabicParenR"/>
            </a:pPr>
            <a:r>
              <a:rPr lang="en-US" sz="1600" dirty="0" smtClean="0">
                <a:solidFill>
                  <a:schemeClr val="tx2">
                    <a:lumMod val="50000"/>
                  </a:schemeClr>
                </a:solidFill>
              </a:rPr>
              <a:t>Now the input stream can be 4 or 6 or 8 channels instead of only 1 or 2 channels (for using CTU function). So the whole source code will be updated to deal this condition.</a:t>
            </a:r>
          </a:p>
          <a:p>
            <a:pPr marL="342900" indent="-342900">
              <a:buAutoNum type="arabicParenR"/>
            </a:pPr>
            <a:r>
              <a:rPr lang="en-US" sz="1600" dirty="0" smtClean="0">
                <a:solidFill>
                  <a:schemeClr val="tx2">
                    <a:lumMod val="50000"/>
                  </a:schemeClr>
                </a:solidFill>
              </a:rPr>
              <a:t>Add more parameters for Renderer plugin such as </a:t>
            </a:r>
            <a:r>
              <a:rPr lang="en-US" sz="1600" dirty="0">
                <a:solidFill>
                  <a:srgbClr val="0070C0"/>
                </a:solidFill>
              </a:rPr>
              <a:t>input </a:t>
            </a:r>
            <a:r>
              <a:rPr lang="en-US" sz="1600" dirty="0" smtClean="0">
                <a:solidFill>
                  <a:srgbClr val="0070C0"/>
                </a:solidFill>
              </a:rPr>
              <a:t>channel, output channel.</a:t>
            </a:r>
          </a:p>
          <a:p>
            <a:pPr marL="342900" indent="-342900">
              <a:buAutoNum type="arabicParenR"/>
            </a:pPr>
            <a:r>
              <a:rPr lang="en-US" sz="1600" dirty="0" smtClean="0">
                <a:solidFill>
                  <a:schemeClr val="tx2">
                    <a:lumMod val="50000"/>
                  </a:schemeClr>
                </a:solidFill>
              </a:rPr>
              <a:t>Update source code to checking the consistency of output data format between Renderers (get registers information of hardware (refer page 11)).</a:t>
            </a:r>
          </a:p>
          <a:p>
            <a:pPr marL="342900" indent="-342900">
              <a:buAutoNum type="arabicParenR"/>
            </a:pPr>
            <a:r>
              <a:rPr lang="en-US" sz="1600" dirty="0" smtClean="0">
                <a:solidFill>
                  <a:schemeClr val="tx2">
                    <a:lumMod val="50000"/>
                  </a:schemeClr>
                </a:solidFill>
              </a:rPr>
              <a:t>Update source code for ending procedure.</a:t>
            </a:r>
            <a:endParaRPr lang="en-US" sz="1600" dirty="0">
              <a:solidFill>
                <a:schemeClr val="tx2">
                  <a:lumMod val="50000"/>
                </a:schemeClr>
              </a:solidFill>
            </a:endParaRPr>
          </a:p>
        </p:txBody>
      </p:sp>
      <p:grpSp>
        <p:nvGrpSpPr>
          <p:cNvPr id="13" name="Group 12"/>
          <p:cNvGrpSpPr/>
          <p:nvPr/>
        </p:nvGrpSpPr>
        <p:grpSpPr>
          <a:xfrm>
            <a:off x="5181600" y="2109304"/>
            <a:ext cx="5272073" cy="1389687"/>
            <a:chOff x="1080000" y="1740279"/>
            <a:chExt cx="5272073" cy="1389687"/>
          </a:xfrm>
        </p:grpSpPr>
        <p:sp>
          <p:nvSpPr>
            <p:cNvPr id="50" name="Rectangle 49"/>
            <p:cNvSpPr/>
            <p:nvPr/>
          </p:nvSpPr>
          <p:spPr>
            <a:xfrm>
              <a:off x="3042878" y="1740279"/>
              <a:ext cx="2519722" cy="138392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1" name="TextBox 50"/>
            <p:cNvSpPr txBox="1"/>
            <p:nvPr/>
          </p:nvSpPr>
          <p:spPr>
            <a:xfrm>
              <a:off x="5095410" y="2899134"/>
              <a:ext cx="533924" cy="230832"/>
            </a:xfrm>
            <a:prstGeom prst="rect">
              <a:avLst/>
            </a:prstGeom>
            <a:noFill/>
          </p:spPr>
          <p:txBody>
            <a:bodyPr wrap="square" rtlCol="0">
              <a:spAutoFit/>
            </a:bodyPr>
            <a:lstStyle/>
            <a:p>
              <a:r>
                <a:rPr lang="en-US" sz="900" dirty="0" smtClean="0"/>
                <a:t>CMD0</a:t>
              </a:r>
              <a:endParaRPr lang="en-US" sz="900" dirty="0"/>
            </a:p>
          </p:txBody>
        </p:sp>
        <p:sp>
          <p:nvSpPr>
            <p:cNvPr id="5" name="Rectangle 4"/>
            <p:cNvSpPr/>
            <p:nvPr/>
          </p:nvSpPr>
          <p:spPr>
            <a:xfrm>
              <a:off x="1080000" y="1828800"/>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1</a:t>
              </a:r>
              <a:endParaRPr lang="en-US" sz="1000" dirty="0"/>
            </a:p>
          </p:txBody>
        </p:sp>
        <p:sp>
          <p:nvSpPr>
            <p:cNvPr id="6" name="Rectangle 5"/>
            <p:cNvSpPr/>
            <p:nvPr/>
          </p:nvSpPr>
          <p:spPr>
            <a:xfrm>
              <a:off x="1080000" y="2158774"/>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2</a:t>
              </a:r>
              <a:endParaRPr lang="en-US" sz="1000" dirty="0"/>
            </a:p>
          </p:txBody>
        </p:sp>
        <p:sp>
          <p:nvSpPr>
            <p:cNvPr id="7" name="Rectangle 6"/>
            <p:cNvSpPr/>
            <p:nvPr/>
          </p:nvSpPr>
          <p:spPr>
            <a:xfrm>
              <a:off x="1080000" y="2493396"/>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3</a:t>
              </a:r>
              <a:endParaRPr lang="en-US" sz="1000" dirty="0"/>
            </a:p>
          </p:txBody>
        </p:sp>
        <p:sp>
          <p:nvSpPr>
            <p:cNvPr id="8" name="Rectangle 7"/>
            <p:cNvSpPr/>
            <p:nvPr/>
          </p:nvSpPr>
          <p:spPr>
            <a:xfrm>
              <a:off x="1080000" y="2828017"/>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4</a:t>
              </a:r>
              <a:endParaRPr lang="en-US" sz="1000" dirty="0"/>
            </a:p>
          </p:txBody>
        </p:sp>
        <p:sp>
          <p:nvSpPr>
            <p:cNvPr id="9" name="Rectangle 8"/>
            <p:cNvSpPr/>
            <p:nvPr/>
          </p:nvSpPr>
          <p:spPr>
            <a:xfrm>
              <a:off x="2417970" y="1828800"/>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1</a:t>
              </a:r>
              <a:endParaRPr lang="en-US" sz="900" dirty="0"/>
            </a:p>
          </p:txBody>
        </p:sp>
        <p:sp>
          <p:nvSpPr>
            <p:cNvPr id="10" name="Rectangle 9"/>
            <p:cNvSpPr/>
            <p:nvPr/>
          </p:nvSpPr>
          <p:spPr>
            <a:xfrm>
              <a:off x="2417970" y="2158774"/>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2</a:t>
              </a:r>
              <a:endParaRPr lang="en-US" sz="900" dirty="0"/>
            </a:p>
          </p:txBody>
        </p:sp>
        <p:sp>
          <p:nvSpPr>
            <p:cNvPr id="11" name="Rectangle 10"/>
            <p:cNvSpPr/>
            <p:nvPr/>
          </p:nvSpPr>
          <p:spPr>
            <a:xfrm>
              <a:off x="2417970" y="2493396"/>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3</a:t>
              </a:r>
              <a:endParaRPr lang="en-US" sz="900" dirty="0"/>
            </a:p>
          </p:txBody>
        </p:sp>
        <p:sp>
          <p:nvSpPr>
            <p:cNvPr id="12" name="Rectangle 11"/>
            <p:cNvSpPr/>
            <p:nvPr/>
          </p:nvSpPr>
          <p:spPr>
            <a:xfrm>
              <a:off x="2417970" y="2828017"/>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4</a:t>
              </a:r>
              <a:endParaRPr lang="en-US" sz="900" dirty="0"/>
            </a:p>
          </p:txBody>
        </p:sp>
        <p:sp>
          <p:nvSpPr>
            <p:cNvPr id="14" name="Rectangle 13"/>
            <p:cNvSpPr/>
            <p:nvPr/>
          </p:nvSpPr>
          <p:spPr>
            <a:xfrm>
              <a:off x="4237609" y="1828800"/>
              <a:ext cx="481669" cy="12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MIX</a:t>
              </a:r>
              <a:endParaRPr lang="en-US" sz="1050" dirty="0"/>
            </a:p>
          </p:txBody>
        </p:sp>
        <p:cxnSp>
          <p:nvCxnSpPr>
            <p:cNvPr id="16" name="Straight Arrow Connector 15"/>
            <p:cNvCxnSpPr>
              <a:stCxn id="5" idx="3"/>
              <a:endCxn id="9" idx="1"/>
            </p:cNvCxnSpPr>
            <p:nvPr/>
          </p:nvCxnSpPr>
          <p:spPr>
            <a:xfrm>
              <a:off x="1936301" y="1938791"/>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a:off x="1936301" y="2268766"/>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1" idx="1"/>
            </p:cNvCxnSpPr>
            <p:nvPr/>
          </p:nvCxnSpPr>
          <p:spPr>
            <a:xfrm>
              <a:off x="1936301" y="2603387"/>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a:endCxn id="12" idx="1"/>
            </p:cNvCxnSpPr>
            <p:nvPr/>
          </p:nvCxnSpPr>
          <p:spPr>
            <a:xfrm>
              <a:off x="1936301" y="2938009"/>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4719278" y="2436077"/>
              <a:ext cx="187316"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906594" y="2158774"/>
              <a:ext cx="535188" cy="5546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DVC</a:t>
              </a:r>
              <a:endParaRPr lang="en-US" sz="1050" dirty="0"/>
            </a:p>
          </p:txBody>
        </p:sp>
        <p:sp>
          <p:nvSpPr>
            <p:cNvPr id="39" name="Rectangle 38"/>
            <p:cNvSpPr/>
            <p:nvPr/>
          </p:nvSpPr>
          <p:spPr>
            <a:xfrm>
              <a:off x="5816885" y="2158774"/>
              <a:ext cx="535188" cy="55460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SSI</a:t>
              </a:r>
              <a:endParaRPr lang="en-US" sz="1050" dirty="0"/>
            </a:p>
          </p:txBody>
        </p:sp>
        <p:cxnSp>
          <p:nvCxnSpPr>
            <p:cNvPr id="41" name="Straight Arrow Connector 40"/>
            <p:cNvCxnSpPr>
              <a:stCxn id="38" idx="3"/>
              <a:endCxn id="39" idx="1"/>
            </p:cNvCxnSpPr>
            <p:nvPr/>
          </p:nvCxnSpPr>
          <p:spPr>
            <a:xfrm>
              <a:off x="5441782" y="2436077"/>
              <a:ext cx="375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266058" y="1828800"/>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0</a:t>
              </a:r>
              <a:endParaRPr lang="en-US" sz="900" dirty="0"/>
            </a:p>
          </p:txBody>
        </p:sp>
        <p:cxnSp>
          <p:nvCxnSpPr>
            <p:cNvPr id="34" name="Straight Arrow Connector 33"/>
            <p:cNvCxnSpPr>
              <a:endCxn id="32" idx="1"/>
            </p:cNvCxnSpPr>
            <p:nvPr/>
          </p:nvCxnSpPr>
          <p:spPr>
            <a:xfrm>
              <a:off x="2942208" y="1937690"/>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7" idx="1"/>
            </p:cNvCxnSpPr>
            <p:nvPr/>
          </p:nvCxnSpPr>
          <p:spPr>
            <a:xfrm>
              <a:off x="2942208" y="2264362"/>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05808" y="1937690"/>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805808" y="2247492"/>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05808" y="259563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805808" y="291770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1"/>
            </p:cNvCxnSpPr>
            <p:nvPr/>
          </p:nvCxnSpPr>
          <p:spPr>
            <a:xfrm>
              <a:off x="2942208" y="2595634"/>
              <a:ext cx="323850" cy="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1"/>
            </p:cNvCxnSpPr>
            <p:nvPr/>
          </p:nvCxnSpPr>
          <p:spPr>
            <a:xfrm>
              <a:off x="2942208" y="2926906"/>
              <a:ext cx="323850" cy="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66058" y="21554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1</a:t>
              </a:r>
              <a:endParaRPr lang="en-US" sz="900" dirty="0"/>
            </a:p>
          </p:txBody>
        </p:sp>
        <p:sp>
          <p:nvSpPr>
            <p:cNvPr id="48" name="Rectangle 47"/>
            <p:cNvSpPr/>
            <p:nvPr/>
          </p:nvSpPr>
          <p:spPr>
            <a:xfrm>
              <a:off x="3266058" y="248716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2</a:t>
              </a:r>
              <a:endParaRPr lang="en-US" sz="900" dirty="0"/>
            </a:p>
          </p:txBody>
        </p:sp>
        <p:sp>
          <p:nvSpPr>
            <p:cNvPr id="49" name="Rectangle 48"/>
            <p:cNvSpPr/>
            <p:nvPr/>
          </p:nvSpPr>
          <p:spPr>
            <a:xfrm>
              <a:off x="3266058" y="28183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3</a:t>
              </a:r>
              <a:endParaRPr lang="en-US" sz="900" dirty="0"/>
            </a:p>
          </p:txBody>
        </p:sp>
      </p:grpSp>
      <p:sp>
        <p:nvSpPr>
          <p:cNvPr id="53" name="Rectangle 52"/>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201469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dirty="0"/>
              <a:t>Update </a:t>
            </a:r>
            <a:r>
              <a:rPr lang="en-US" sz="2000" dirty="0" smtClean="0"/>
              <a:t>RENDERER</a:t>
            </a:r>
            <a:r>
              <a:rPr lang="en-US" sz="2000" dirty="0"/>
              <a:t>/Capture</a:t>
            </a:r>
            <a:r>
              <a:rPr lang="en-US" sz="2000" dirty="0" smtClean="0"/>
              <a:t> </a:t>
            </a:r>
            <a:r>
              <a:rPr lang="en-US" sz="2000" cap="all" dirty="0" smtClean="0"/>
              <a:t>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19</a:t>
            </a:fld>
            <a:endParaRPr lang="de-DE" dirty="0"/>
          </a:p>
        </p:txBody>
      </p:sp>
      <p:sp>
        <p:nvSpPr>
          <p:cNvPr id="4" name="Rectangle 3"/>
          <p:cNvSpPr/>
          <p:nvPr/>
        </p:nvSpPr>
        <p:spPr>
          <a:xfrm>
            <a:off x="1045656" y="3810000"/>
            <a:ext cx="10668000" cy="238891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smtClean="0">
                <a:solidFill>
                  <a:srgbClr val="FF0000"/>
                </a:solidFill>
              </a:rPr>
              <a:t>What should we update in Capture to add CTU/MIX function?</a:t>
            </a:r>
          </a:p>
          <a:p>
            <a:pPr marL="342900" indent="-342900">
              <a:buAutoNum type="arabicParenR"/>
            </a:pPr>
            <a:r>
              <a:rPr lang="en-US" sz="1600" dirty="0" smtClean="0">
                <a:solidFill>
                  <a:schemeClr val="tx2">
                    <a:lumMod val="50000"/>
                  </a:schemeClr>
                </a:solidFill>
              </a:rPr>
              <a:t>Remove option about SRC module index in set parameters phase. It doesn’t need to set SRC module, plugin can control and select the most suitable one to execute task.</a:t>
            </a:r>
          </a:p>
          <a:p>
            <a:pPr marL="342900" indent="-342900">
              <a:buAutoNum type="arabicParenR"/>
            </a:pPr>
            <a:r>
              <a:rPr lang="en-US" sz="1600" dirty="0" smtClean="0">
                <a:solidFill>
                  <a:schemeClr val="tx2">
                    <a:lumMod val="50000"/>
                  </a:schemeClr>
                </a:solidFill>
              </a:rPr>
              <a:t>Now the input stream can be 4 or 6 or 8 channels instead of only 1 or 2 channels (for using CTU function). So the whole source code will be updated to deal this condition.</a:t>
            </a:r>
          </a:p>
          <a:p>
            <a:pPr marL="342900" indent="-342900">
              <a:buAutoNum type="arabicParenR"/>
            </a:pPr>
            <a:r>
              <a:rPr lang="en-US" sz="1600" dirty="0" smtClean="0">
                <a:solidFill>
                  <a:schemeClr val="tx2">
                    <a:lumMod val="50000"/>
                  </a:schemeClr>
                </a:solidFill>
              </a:rPr>
              <a:t>Add more parameters for Renderer plugin such as </a:t>
            </a:r>
            <a:r>
              <a:rPr lang="en-US" sz="1600" dirty="0">
                <a:solidFill>
                  <a:srgbClr val="0070C0"/>
                </a:solidFill>
              </a:rPr>
              <a:t>input </a:t>
            </a:r>
            <a:r>
              <a:rPr lang="en-US" sz="1600" dirty="0" smtClean="0">
                <a:solidFill>
                  <a:srgbClr val="0070C0"/>
                </a:solidFill>
              </a:rPr>
              <a:t>channel, output channel.</a:t>
            </a:r>
          </a:p>
          <a:p>
            <a:pPr marL="342900" indent="-342900">
              <a:buAutoNum type="arabicParenR"/>
            </a:pPr>
            <a:r>
              <a:rPr lang="en-US" sz="1600" dirty="0" smtClean="0">
                <a:solidFill>
                  <a:schemeClr val="tx2">
                    <a:lumMod val="50000"/>
                  </a:schemeClr>
                </a:solidFill>
              </a:rPr>
              <a:t>Update driver configuration support multiple SSI mode (use multiple SSI) and TDM mode (use channel transfer function)</a:t>
            </a:r>
            <a:endParaRPr lang="en-US" sz="1600" dirty="0">
              <a:solidFill>
                <a:schemeClr val="tx2">
                  <a:lumMod val="50000"/>
                </a:schemeClr>
              </a:solidFill>
            </a:endParaRPr>
          </a:p>
        </p:txBody>
      </p:sp>
      <p:grpSp>
        <p:nvGrpSpPr>
          <p:cNvPr id="13" name="Group 12"/>
          <p:cNvGrpSpPr/>
          <p:nvPr/>
        </p:nvGrpSpPr>
        <p:grpSpPr>
          <a:xfrm>
            <a:off x="5181600" y="2109304"/>
            <a:ext cx="5272073" cy="1389687"/>
            <a:chOff x="1080000" y="1740279"/>
            <a:chExt cx="5272073" cy="1389687"/>
          </a:xfrm>
        </p:grpSpPr>
        <p:sp>
          <p:nvSpPr>
            <p:cNvPr id="50" name="Rectangle 49"/>
            <p:cNvSpPr/>
            <p:nvPr/>
          </p:nvSpPr>
          <p:spPr>
            <a:xfrm>
              <a:off x="3042878" y="1740279"/>
              <a:ext cx="2519722" cy="138392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1" name="TextBox 50"/>
            <p:cNvSpPr txBox="1"/>
            <p:nvPr/>
          </p:nvSpPr>
          <p:spPr>
            <a:xfrm>
              <a:off x="5095410" y="2899134"/>
              <a:ext cx="533924" cy="230832"/>
            </a:xfrm>
            <a:prstGeom prst="rect">
              <a:avLst/>
            </a:prstGeom>
            <a:noFill/>
          </p:spPr>
          <p:txBody>
            <a:bodyPr wrap="square" rtlCol="0">
              <a:spAutoFit/>
            </a:bodyPr>
            <a:lstStyle/>
            <a:p>
              <a:r>
                <a:rPr lang="en-US" sz="900" dirty="0" smtClean="0"/>
                <a:t>CMD0</a:t>
              </a:r>
              <a:endParaRPr lang="en-US" sz="900" dirty="0"/>
            </a:p>
          </p:txBody>
        </p:sp>
        <p:sp>
          <p:nvSpPr>
            <p:cNvPr id="5" name="Rectangle 4"/>
            <p:cNvSpPr/>
            <p:nvPr/>
          </p:nvSpPr>
          <p:spPr>
            <a:xfrm>
              <a:off x="1080000" y="1828800"/>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1</a:t>
              </a:r>
              <a:endParaRPr lang="en-US" sz="1000" dirty="0"/>
            </a:p>
          </p:txBody>
        </p:sp>
        <p:sp>
          <p:nvSpPr>
            <p:cNvPr id="6" name="Rectangle 5"/>
            <p:cNvSpPr/>
            <p:nvPr/>
          </p:nvSpPr>
          <p:spPr>
            <a:xfrm>
              <a:off x="1080000" y="2158774"/>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2</a:t>
              </a:r>
              <a:endParaRPr lang="en-US" sz="1000" dirty="0"/>
            </a:p>
          </p:txBody>
        </p:sp>
        <p:sp>
          <p:nvSpPr>
            <p:cNvPr id="7" name="Rectangle 6"/>
            <p:cNvSpPr/>
            <p:nvPr/>
          </p:nvSpPr>
          <p:spPr>
            <a:xfrm>
              <a:off x="1080000" y="2493396"/>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3</a:t>
              </a:r>
              <a:endParaRPr lang="en-US" sz="1000" dirty="0"/>
            </a:p>
          </p:txBody>
        </p:sp>
        <p:sp>
          <p:nvSpPr>
            <p:cNvPr id="8" name="Rectangle 7"/>
            <p:cNvSpPr/>
            <p:nvPr/>
          </p:nvSpPr>
          <p:spPr>
            <a:xfrm>
              <a:off x="1080000" y="2828017"/>
              <a:ext cx="856301" cy="21998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Renderer 4</a:t>
              </a:r>
              <a:endParaRPr lang="en-US" sz="1000" dirty="0"/>
            </a:p>
          </p:txBody>
        </p:sp>
        <p:sp>
          <p:nvSpPr>
            <p:cNvPr id="9" name="Rectangle 8"/>
            <p:cNvSpPr/>
            <p:nvPr/>
          </p:nvSpPr>
          <p:spPr>
            <a:xfrm>
              <a:off x="2417970" y="1828800"/>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1</a:t>
              </a:r>
              <a:endParaRPr lang="en-US" sz="900" dirty="0"/>
            </a:p>
          </p:txBody>
        </p:sp>
        <p:sp>
          <p:nvSpPr>
            <p:cNvPr id="10" name="Rectangle 9"/>
            <p:cNvSpPr/>
            <p:nvPr/>
          </p:nvSpPr>
          <p:spPr>
            <a:xfrm>
              <a:off x="2417970" y="2158774"/>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2</a:t>
              </a:r>
              <a:endParaRPr lang="en-US" sz="900" dirty="0"/>
            </a:p>
          </p:txBody>
        </p:sp>
        <p:sp>
          <p:nvSpPr>
            <p:cNvPr id="11" name="Rectangle 10"/>
            <p:cNvSpPr/>
            <p:nvPr/>
          </p:nvSpPr>
          <p:spPr>
            <a:xfrm>
              <a:off x="2417970" y="2493396"/>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3</a:t>
              </a:r>
              <a:endParaRPr lang="en-US" sz="900" dirty="0"/>
            </a:p>
          </p:txBody>
        </p:sp>
        <p:sp>
          <p:nvSpPr>
            <p:cNvPr id="12" name="Rectangle 11"/>
            <p:cNvSpPr/>
            <p:nvPr/>
          </p:nvSpPr>
          <p:spPr>
            <a:xfrm>
              <a:off x="2417970" y="2828017"/>
              <a:ext cx="535188" cy="219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SRC 4</a:t>
              </a:r>
              <a:endParaRPr lang="en-US" sz="900" dirty="0"/>
            </a:p>
          </p:txBody>
        </p:sp>
        <p:sp>
          <p:nvSpPr>
            <p:cNvPr id="14" name="Rectangle 13"/>
            <p:cNvSpPr/>
            <p:nvPr/>
          </p:nvSpPr>
          <p:spPr>
            <a:xfrm>
              <a:off x="4237609" y="1828800"/>
              <a:ext cx="481669" cy="12192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MIX</a:t>
              </a:r>
              <a:endParaRPr lang="en-US" sz="1050" dirty="0"/>
            </a:p>
          </p:txBody>
        </p:sp>
        <p:cxnSp>
          <p:nvCxnSpPr>
            <p:cNvPr id="16" name="Straight Arrow Connector 15"/>
            <p:cNvCxnSpPr>
              <a:stCxn id="5" idx="3"/>
              <a:endCxn id="9" idx="1"/>
            </p:cNvCxnSpPr>
            <p:nvPr/>
          </p:nvCxnSpPr>
          <p:spPr>
            <a:xfrm>
              <a:off x="1936301" y="1938791"/>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a:off x="1936301" y="2268766"/>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1" idx="1"/>
            </p:cNvCxnSpPr>
            <p:nvPr/>
          </p:nvCxnSpPr>
          <p:spPr>
            <a:xfrm>
              <a:off x="1936301" y="2603387"/>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a:endCxn id="12" idx="1"/>
            </p:cNvCxnSpPr>
            <p:nvPr/>
          </p:nvCxnSpPr>
          <p:spPr>
            <a:xfrm>
              <a:off x="1936301" y="2938009"/>
              <a:ext cx="481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4719278" y="2436077"/>
              <a:ext cx="187316"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906594" y="2158774"/>
              <a:ext cx="535188" cy="5546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DVC</a:t>
              </a:r>
              <a:endParaRPr lang="en-US" sz="1050" dirty="0"/>
            </a:p>
          </p:txBody>
        </p:sp>
        <p:sp>
          <p:nvSpPr>
            <p:cNvPr id="39" name="Rectangle 38"/>
            <p:cNvSpPr/>
            <p:nvPr/>
          </p:nvSpPr>
          <p:spPr>
            <a:xfrm>
              <a:off x="5816885" y="2158774"/>
              <a:ext cx="535188" cy="55460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SSI</a:t>
              </a:r>
              <a:endParaRPr lang="en-US" sz="1050" dirty="0"/>
            </a:p>
          </p:txBody>
        </p:sp>
        <p:cxnSp>
          <p:nvCxnSpPr>
            <p:cNvPr id="41" name="Straight Arrow Connector 40"/>
            <p:cNvCxnSpPr>
              <a:stCxn id="38" idx="3"/>
              <a:endCxn id="39" idx="1"/>
            </p:cNvCxnSpPr>
            <p:nvPr/>
          </p:nvCxnSpPr>
          <p:spPr>
            <a:xfrm>
              <a:off x="5441782" y="2436077"/>
              <a:ext cx="375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266058" y="1828800"/>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0</a:t>
              </a:r>
              <a:endParaRPr lang="en-US" sz="900" dirty="0"/>
            </a:p>
          </p:txBody>
        </p:sp>
        <p:cxnSp>
          <p:nvCxnSpPr>
            <p:cNvPr id="34" name="Straight Arrow Connector 33"/>
            <p:cNvCxnSpPr>
              <a:endCxn id="32" idx="1"/>
            </p:cNvCxnSpPr>
            <p:nvPr/>
          </p:nvCxnSpPr>
          <p:spPr>
            <a:xfrm>
              <a:off x="2942208" y="1937690"/>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7" idx="1"/>
            </p:cNvCxnSpPr>
            <p:nvPr/>
          </p:nvCxnSpPr>
          <p:spPr>
            <a:xfrm>
              <a:off x="2942208" y="2264362"/>
              <a:ext cx="323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05808" y="1937690"/>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805808" y="2247492"/>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805808" y="259563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805808" y="2917704"/>
              <a:ext cx="431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1"/>
            </p:cNvCxnSpPr>
            <p:nvPr/>
          </p:nvCxnSpPr>
          <p:spPr>
            <a:xfrm>
              <a:off x="2942208" y="2595634"/>
              <a:ext cx="323850" cy="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1"/>
            </p:cNvCxnSpPr>
            <p:nvPr/>
          </p:nvCxnSpPr>
          <p:spPr>
            <a:xfrm>
              <a:off x="2942208" y="2926906"/>
              <a:ext cx="323850" cy="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66058" y="21554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1</a:t>
              </a:r>
              <a:endParaRPr lang="en-US" sz="900" dirty="0"/>
            </a:p>
          </p:txBody>
        </p:sp>
        <p:sp>
          <p:nvSpPr>
            <p:cNvPr id="48" name="Rectangle 47"/>
            <p:cNvSpPr/>
            <p:nvPr/>
          </p:nvSpPr>
          <p:spPr>
            <a:xfrm>
              <a:off x="3266058" y="248716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2</a:t>
              </a:r>
              <a:endParaRPr lang="en-US" sz="900" dirty="0"/>
            </a:p>
          </p:txBody>
        </p:sp>
        <p:sp>
          <p:nvSpPr>
            <p:cNvPr id="49" name="Rectangle 48"/>
            <p:cNvSpPr/>
            <p:nvPr/>
          </p:nvSpPr>
          <p:spPr>
            <a:xfrm>
              <a:off x="3266058" y="2818371"/>
              <a:ext cx="539750" cy="21778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CTU 3</a:t>
              </a:r>
              <a:endParaRPr lang="en-US" sz="900" dirty="0"/>
            </a:p>
          </p:txBody>
        </p:sp>
      </p:grpSp>
      <p:sp>
        <p:nvSpPr>
          <p:cNvPr id="53" name="Rectangle 52"/>
          <p:cNvSpPr/>
          <p:nvPr/>
        </p:nvSpPr>
        <p:spPr>
          <a:xfrm>
            <a:off x="1074336" y="1651728"/>
            <a:ext cx="1745064" cy="304800"/>
          </a:xfrm>
          <a:prstGeom prst="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smtClean="0"/>
              <a:t>Use case analysis</a:t>
            </a:r>
            <a:endParaRPr lang="en-US" sz="1400" dirty="0"/>
          </a:p>
        </p:txBody>
      </p:sp>
    </p:spTree>
    <p:extLst>
      <p:ext uri="{BB962C8B-B14F-4D97-AF65-F5344CB8AC3E}">
        <p14:creationId xmlns:p14="http://schemas.microsoft.com/office/powerpoint/2010/main" val="212081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1080000" y="1800000"/>
            <a:ext cx="9000000" cy="1348061"/>
          </a:xfrm>
        </p:spPr>
        <p:txBody>
          <a:bodyPr/>
          <a:lstStyle/>
          <a:p>
            <a:r>
              <a:rPr lang="en-US" dirty="0" smtClean="0"/>
              <a:t>CTU/MIXER INTRODUCTION</a:t>
            </a:r>
            <a:r>
              <a:rPr lang="en-US" dirty="0"/>
              <a:t>	</a:t>
            </a:r>
            <a:r>
              <a:rPr lang="en-US" b="1" dirty="0"/>
              <a:t>Page </a:t>
            </a:r>
            <a:r>
              <a:rPr lang="en-US" b="1" dirty="0" smtClean="0"/>
              <a:t>03</a:t>
            </a:r>
            <a:endParaRPr lang="en-US" b="1" dirty="0"/>
          </a:p>
          <a:p>
            <a:r>
              <a:rPr lang="en-US" dirty="0" smtClean="0">
                <a:solidFill>
                  <a:schemeClr val="bg1">
                    <a:lumMod val="75000"/>
                  </a:schemeClr>
                </a:solidFill>
              </a:rPr>
              <a:t>USE CASE 1 – UPDATE RENDERER</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09</a:t>
            </a:r>
            <a:endParaRPr lang="en-US" dirty="0">
              <a:solidFill>
                <a:schemeClr val="bg1">
                  <a:lumMod val="75000"/>
                </a:schemeClr>
              </a:solidFill>
            </a:endParaRPr>
          </a:p>
          <a:p>
            <a:r>
              <a:rPr lang="en-US" dirty="0" smtClean="0">
                <a:solidFill>
                  <a:schemeClr val="bg1">
                    <a:lumMod val="75000"/>
                  </a:schemeClr>
                </a:solidFill>
              </a:rPr>
              <a:t>USE CASE 2 – DEVELOP NEW PLUGIN</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21</a:t>
            </a:r>
            <a:endParaRPr lang="en-US" b="1" dirty="0">
              <a:solidFill>
                <a:schemeClr val="bg1">
                  <a:lumMod val="75000"/>
                </a:schemeClr>
              </a:solidFill>
            </a:endParaRPr>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1080000" y="1800000"/>
            <a:ext cx="9000000" cy="1348061"/>
          </a:xfrm>
        </p:spPr>
        <p:txBody>
          <a:bodyPr/>
          <a:lstStyle/>
          <a:p>
            <a:r>
              <a:rPr lang="en-US" dirty="0" smtClean="0">
                <a:solidFill>
                  <a:schemeClr val="bg1">
                    <a:lumMod val="75000"/>
                  </a:schemeClr>
                </a:solidFill>
              </a:rPr>
              <a:t>CTU/MIXER INTRODUCTION</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03</a:t>
            </a:r>
            <a:endParaRPr lang="en-US" b="1" dirty="0">
              <a:solidFill>
                <a:schemeClr val="bg1">
                  <a:lumMod val="75000"/>
                </a:schemeClr>
              </a:solidFill>
            </a:endParaRPr>
          </a:p>
          <a:p>
            <a:r>
              <a:rPr lang="en-US" dirty="0" smtClean="0">
                <a:solidFill>
                  <a:schemeClr val="bg1">
                    <a:lumMod val="75000"/>
                  </a:schemeClr>
                </a:solidFill>
              </a:rPr>
              <a:t>USE CASE 1 – UPDATE RENDERER</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09</a:t>
            </a:r>
            <a:endParaRPr lang="en-US" dirty="0">
              <a:solidFill>
                <a:schemeClr val="bg1">
                  <a:lumMod val="75000"/>
                </a:schemeClr>
              </a:solidFill>
            </a:endParaRPr>
          </a:p>
          <a:p>
            <a:r>
              <a:rPr lang="en-US" dirty="0" smtClean="0"/>
              <a:t>USE CASE 2 – DEVELOP NEW PLUGIN</a:t>
            </a:r>
            <a:r>
              <a:rPr lang="en-US" dirty="0"/>
              <a:t>	</a:t>
            </a:r>
            <a:r>
              <a:rPr lang="en-US" b="1" dirty="0"/>
              <a:t>Page </a:t>
            </a:r>
            <a:r>
              <a:rPr lang="en-US" b="1" dirty="0" smtClean="0"/>
              <a:t>21</a:t>
            </a:r>
            <a:endParaRPr lang="en-US" b="1"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20</a:t>
            </a:fld>
            <a:endParaRPr lang="de-DE" dirty="0"/>
          </a:p>
        </p:txBody>
      </p:sp>
    </p:spTree>
    <p:extLst>
      <p:ext uri="{BB962C8B-B14F-4D97-AF65-F5344CB8AC3E}">
        <p14:creationId xmlns:p14="http://schemas.microsoft.com/office/powerpoint/2010/main" val="6775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2</a:t>
            </a:r>
            <a:r>
              <a:rPr lang="en-US" dirty="0"/>
              <a:t/>
            </a:r>
            <a:br>
              <a:rPr lang="en-US" dirty="0"/>
            </a:br>
            <a:r>
              <a:rPr lang="en-US" sz="2000" cap="all" dirty="0" smtClean="0"/>
              <a:t>develop new plugin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21</a:t>
            </a:fld>
            <a:endParaRPr lang="de-DE" dirty="0"/>
          </a:p>
        </p:txBody>
      </p:sp>
      <p:grpSp>
        <p:nvGrpSpPr>
          <p:cNvPr id="5" name="Group 4"/>
          <p:cNvGrpSpPr/>
          <p:nvPr/>
        </p:nvGrpSpPr>
        <p:grpSpPr>
          <a:xfrm>
            <a:off x="685800" y="2362200"/>
            <a:ext cx="9411372" cy="2071886"/>
            <a:chOff x="685800" y="2362200"/>
            <a:chExt cx="9411372" cy="2071886"/>
          </a:xfrm>
        </p:grpSpPr>
        <p:sp>
          <p:nvSpPr>
            <p:cNvPr id="40" name="Rectangle 39"/>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10" name="Rectangle 9"/>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11" name="Rectangle 10"/>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12" name="Rectangle 11"/>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sp>
          <p:nvSpPr>
            <p:cNvPr id="13" name="Rectangle 12"/>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43" idx="3"/>
              <a:endCxn id="9" idx="1"/>
            </p:cNvCxnSpPr>
            <p:nvPr/>
          </p:nvCxnSpPr>
          <p:spPr>
            <a:xfrm flipV="1">
              <a:off x="1905000" y="2667000"/>
              <a:ext cx="2590800" cy="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3"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32"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34" idx="1"/>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36" idx="1"/>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3"/>
              <a:endCxn id="10" idx="1"/>
            </p:cNvCxnSpPr>
            <p:nvPr/>
          </p:nvCxnSpPr>
          <p:spPr>
            <a:xfrm>
              <a:off x="1905000" y="3124200"/>
              <a:ext cx="259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5" idx="3"/>
              <a:endCxn id="11" idx="1"/>
            </p:cNvCxnSpPr>
            <p:nvPr/>
          </p:nvCxnSpPr>
          <p:spPr>
            <a:xfrm>
              <a:off x="1905000" y="3587839"/>
              <a:ext cx="2590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6" idx="3"/>
              <a:endCxn id="12" idx="1"/>
            </p:cNvCxnSpPr>
            <p:nvPr/>
          </p:nvCxnSpPr>
          <p:spPr>
            <a:xfrm>
              <a:off x="1907146" y="4051478"/>
              <a:ext cx="25886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sp>
          <p:nvSpPr>
            <p:cNvPr id="39" name="Rectangle 38"/>
            <p:cNvSpPr/>
            <p:nvPr/>
          </p:nvSpPr>
          <p:spPr>
            <a:xfrm>
              <a:off x="9335172" y="2971800"/>
              <a:ext cx="762000" cy="76843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a:t>
              </a:r>
              <a:endParaRPr lang="en-US" dirty="0"/>
            </a:p>
          </p:txBody>
        </p:sp>
        <p:cxnSp>
          <p:nvCxnSpPr>
            <p:cNvPr id="41" name="Straight Arrow Connector 40"/>
            <p:cNvCxnSpPr>
              <a:stCxn id="38" idx="3"/>
              <a:endCxn id="39" idx="1"/>
            </p:cNvCxnSpPr>
            <p:nvPr/>
          </p:nvCxnSpPr>
          <p:spPr>
            <a:xfrm>
              <a:off x="8801100" y="3356020"/>
              <a:ext cx="53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34" name="Rectangle 33"/>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36" name="Rectangle 35"/>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42" name="TextBox 41"/>
            <p:cNvSpPr txBox="1"/>
            <p:nvPr/>
          </p:nvSpPr>
          <p:spPr>
            <a:xfrm>
              <a:off x="8090649" y="4064754"/>
              <a:ext cx="838691" cy="369332"/>
            </a:xfrm>
            <a:prstGeom prst="rect">
              <a:avLst/>
            </a:prstGeom>
            <a:noFill/>
          </p:spPr>
          <p:txBody>
            <a:bodyPr wrap="none" rtlCol="0">
              <a:spAutoFit/>
            </a:bodyPr>
            <a:lstStyle/>
            <a:p>
              <a:r>
                <a:rPr lang="en-US" dirty="0" smtClean="0"/>
                <a:t>CMD0</a:t>
              </a:r>
              <a:endParaRPr lang="en-US" dirty="0"/>
            </a:p>
          </p:txBody>
        </p:sp>
        <p:sp>
          <p:nvSpPr>
            <p:cNvPr id="4" name="Rectangle 3"/>
            <p:cNvSpPr/>
            <p:nvPr/>
          </p:nvSpPr>
          <p:spPr>
            <a:xfrm>
              <a:off x="2324772" y="2362200"/>
              <a:ext cx="1624179" cy="2057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Mixer</a:t>
              </a:r>
            </a:p>
            <a:p>
              <a:pPr algn="ctr"/>
              <a:r>
                <a:rPr lang="en-US" dirty="0" smtClean="0"/>
                <a:t>plugin</a:t>
              </a:r>
              <a:endParaRPr lang="en-US" dirty="0"/>
            </a:p>
          </p:txBody>
        </p:sp>
        <p:sp>
          <p:nvSpPr>
            <p:cNvPr id="43" name="Rectangle 42"/>
            <p:cNvSpPr/>
            <p:nvPr/>
          </p:nvSpPr>
          <p:spPr>
            <a:xfrm>
              <a:off x="685800" y="251674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Memory 1</a:t>
              </a:r>
              <a:endParaRPr lang="en-US" sz="1600" dirty="0"/>
            </a:p>
          </p:txBody>
        </p:sp>
        <p:sp>
          <p:nvSpPr>
            <p:cNvPr id="44" name="Rectangle 43"/>
            <p:cNvSpPr/>
            <p:nvPr/>
          </p:nvSpPr>
          <p:spPr>
            <a:xfrm>
              <a:off x="685800" y="2971800"/>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Memory 2</a:t>
              </a:r>
            </a:p>
          </p:txBody>
        </p:sp>
        <p:sp>
          <p:nvSpPr>
            <p:cNvPr id="45" name="Rectangle 44"/>
            <p:cNvSpPr/>
            <p:nvPr/>
          </p:nvSpPr>
          <p:spPr>
            <a:xfrm>
              <a:off x="685800" y="343543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Memory 3</a:t>
              </a:r>
            </a:p>
          </p:txBody>
        </p:sp>
        <p:sp>
          <p:nvSpPr>
            <p:cNvPr id="46" name="Rectangle 45"/>
            <p:cNvSpPr/>
            <p:nvPr/>
          </p:nvSpPr>
          <p:spPr>
            <a:xfrm>
              <a:off x="687946" y="3899078"/>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Memory 4</a:t>
              </a:r>
            </a:p>
          </p:txBody>
        </p:sp>
      </p:grpSp>
      <p:sp>
        <p:nvSpPr>
          <p:cNvPr id="48" name="Rectangle 47"/>
          <p:cNvSpPr/>
          <p:nvPr/>
        </p:nvSpPr>
        <p:spPr>
          <a:xfrm>
            <a:off x="762000" y="4717376"/>
            <a:ext cx="10668000" cy="15768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smtClean="0">
                <a:solidFill>
                  <a:schemeClr val="tx2">
                    <a:lumMod val="50000"/>
                  </a:schemeClr>
                </a:solidFill>
              </a:rPr>
              <a:t>The mixer plugin is responsible for transfer data from input ports to correspond output hardware module (SRC).</a:t>
            </a:r>
          </a:p>
          <a:p>
            <a:pPr marL="285750" indent="-285750">
              <a:buFont typeface="Arial" panose="020B0604020202020204" pitchFamily="34" charset="0"/>
              <a:buChar char="•"/>
            </a:pPr>
            <a:r>
              <a:rPr lang="en-US" sz="1600" dirty="0">
                <a:solidFill>
                  <a:schemeClr val="tx2">
                    <a:lumMod val="50000"/>
                  </a:schemeClr>
                </a:solidFill>
              </a:rPr>
              <a:t>The mixer plugin has </a:t>
            </a:r>
            <a:r>
              <a:rPr lang="en-US" sz="1600" dirty="0" smtClean="0">
                <a:solidFill>
                  <a:schemeClr val="tx2">
                    <a:lumMod val="50000"/>
                  </a:schemeClr>
                </a:solidFill>
              </a:rPr>
              <a:t>1~4 input ports.</a:t>
            </a:r>
          </a:p>
          <a:p>
            <a:pPr marL="285750" indent="-285750">
              <a:buFont typeface="Arial" panose="020B0604020202020204" pitchFamily="34" charset="0"/>
              <a:buChar char="•"/>
            </a:pPr>
            <a:r>
              <a:rPr lang="en-US" sz="1600" dirty="0" smtClean="0">
                <a:solidFill>
                  <a:schemeClr val="tx2">
                    <a:lumMod val="50000"/>
                  </a:schemeClr>
                </a:solidFill>
              </a:rPr>
              <a:t>The data will be mixed into one stream and then output to SSI.</a:t>
            </a:r>
          </a:p>
          <a:p>
            <a:pPr marL="285750" indent="-285750">
              <a:buFont typeface="Arial" panose="020B0604020202020204" pitchFamily="34" charset="0"/>
              <a:buChar char="•"/>
            </a:pPr>
            <a:r>
              <a:rPr lang="en-US" sz="1600" dirty="0" smtClean="0">
                <a:solidFill>
                  <a:schemeClr val="tx2">
                    <a:lumMod val="50000"/>
                  </a:schemeClr>
                </a:solidFill>
              </a:rPr>
              <a:t>The input channel can be 1/2/4/6/8. The output channel can be 1 or 2.</a:t>
            </a:r>
          </a:p>
          <a:p>
            <a:pPr marL="285750" indent="-285750">
              <a:buFont typeface="Arial" panose="020B0604020202020204" pitchFamily="34" charset="0"/>
              <a:buChar char="•"/>
            </a:pPr>
            <a:r>
              <a:rPr lang="en-US" sz="1600" dirty="0" smtClean="0">
                <a:solidFill>
                  <a:schemeClr val="tx2">
                    <a:lumMod val="50000"/>
                  </a:schemeClr>
                </a:solidFill>
              </a:rPr>
              <a:t>It can set difference volume rate for input PCMs.</a:t>
            </a:r>
          </a:p>
          <a:p>
            <a:pPr marL="285750" indent="-285750">
              <a:buFont typeface="Arial" panose="020B0604020202020204" pitchFamily="34" charset="0"/>
              <a:buChar char="•"/>
            </a:pPr>
            <a:r>
              <a:rPr lang="en-US" sz="1600" dirty="0" smtClean="0">
                <a:solidFill>
                  <a:schemeClr val="tx2">
                    <a:lumMod val="50000"/>
                  </a:schemeClr>
                </a:solidFill>
              </a:rPr>
              <a:t>The input PCMs can have difference channel format.</a:t>
            </a:r>
          </a:p>
        </p:txBody>
      </p:sp>
    </p:spTree>
    <p:extLst>
      <p:ext uri="{BB962C8B-B14F-4D97-AF65-F5344CB8AC3E}">
        <p14:creationId xmlns:p14="http://schemas.microsoft.com/office/powerpoint/2010/main" val="1937452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800000"/>
            <a:ext cx="5280000" cy="300339"/>
          </a:xfrm>
        </p:spPr>
        <p:txBody>
          <a:bodyPr/>
          <a:lstStyle/>
          <a:p>
            <a:r>
              <a:rPr lang="en-US" dirty="0"/>
              <a:t>Renesas.com</a:t>
            </a:r>
          </a:p>
        </p:txBody>
      </p:sp>
    </p:spTree>
    <p:extLst>
      <p:ext uri="{BB962C8B-B14F-4D97-AF65-F5344CB8AC3E}">
        <p14:creationId xmlns:p14="http://schemas.microsoft.com/office/powerpoint/2010/main" val="337285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CTU – channel transfer unit</a:t>
            </a:r>
            <a:br>
              <a:rPr lang="en-US" cap="all" dirty="0" smtClean="0"/>
            </a:br>
            <a:r>
              <a:rPr lang="en-US" sz="2000" cap="all" dirty="0" smtClean="0"/>
              <a:t>introduction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a:t>
            </a:fld>
            <a:endParaRPr lang="de-DE" dirty="0"/>
          </a:p>
        </p:txBody>
      </p:sp>
      <p:sp>
        <p:nvSpPr>
          <p:cNvPr id="19" name="Rectangle 18"/>
          <p:cNvSpPr/>
          <p:nvPr/>
        </p:nvSpPr>
        <p:spPr>
          <a:xfrm>
            <a:off x="973124" y="1765518"/>
            <a:ext cx="6880614" cy="2677656"/>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err="1" smtClean="0"/>
              <a:t>Downmixing</a:t>
            </a:r>
            <a:r>
              <a:rPr lang="en-US" sz="1600" b="1" dirty="0" smtClean="0"/>
              <a:t> and splitter functions</a:t>
            </a:r>
          </a:p>
          <a:p>
            <a:pPr marL="285750" indent="-285750">
              <a:lnSpc>
                <a:spcPct val="150000"/>
              </a:lnSpc>
              <a:buFontTx/>
              <a:buChar char="-"/>
            </a:pPr>
            <a:r>
              <a:rPr lang="en-US" sz="1600" dirty="0" smtClean="0"/>
              <a:t>Conversion </a:t>
            </a:r>
            <a:r>
              <a:rPr lang="en-US" sz="1600" dirty="0"/>
              <a:t>of eight input channels into two output </a:t>
            </a:r>
            <a:r>
              <a:rPr lang="en-US" sz="1600" dirty="0" smtClean="0"/>
              <a:t>channels</a:t>
            </a:r>
            <a:endParaRPr lang="en-US" sz="1600" dirty="0"/>
          </a:p>
          <a:p>
            <a:pPr marL="285750" indent="-285750">
              <a:lnSpc>
                <a:spcPct val="150000"/>
              </a:lnSpc>
              <a:buFontTx/>
              <a:buChar char="-"/>
            </a:pPr>
            <a:r>
              <a:rPr lang="en-US" sz="1600" dirty="0" smtClean="0"/>
              <a:t>Conversion </a:t>
            </a:r>
            <a:r>
              <a:rPr lang="en-US" sz="1600" dirty="0"/>
              <a:t>of six input channels into two output </a:t>
            </a:r>
            <a:r>
              <a:rPr lang="en-US" sz="1600" dirty="0" smtClean="0"/>
              <a:t>channels</a:t>
            </a:r>
          </a:p>
          <a:p>
            <a:pPr marL="285750" indent="-285750">
              <a:lnSpc>
                <a:spcPct val="150000"/>
              </a:lnSpc>
              <a:buFontTx/>
              <a:buChar char="-"/>
            </a:pPr>
            <a:r>
              <a:rPr lang="en-US" sz="1600" dirty="0" smtClean="0">
                <a:solidFill>
                  <a:schemeClr val="bg1">
                    <a:lumMod val="75000"/>
                  </a:schemeClr>
                </a:solidFill>
              </a:rPr>
              <a:t>Conversion </a:t>
            </a:r>
            <a:r>
              <a:rPr lang="en-US" sz="1600" dirty="0">
                <a:solidFill>
                  <a:schemeClr val="bg1">
                    <a:lumMod val="75000"/>
                  </a:schemeClr>
                </a:solidFill>
              </a:rPr>
              <a:t>of two input channels into four sets of two output </a:t>
            </a:r>
            <a:r>
              <a:rPr lang="en-US" sz="1600" dirty="0" smtClean="0">
                <a:solidFill>
                  <a:schemeClr val="bg1">
                    <a:lumMod val="75000"/>
                  </a:schemeClr>
                </a:solidFill>
              </a:rPr>
              <a:t>channels</a:t>
            </a:r>
          </a:p>
          <a:p>
            <a:pPr marL="285750" indent="-285750">
              <a:lnSpc>
                <a:spcPct val="150000"/>
              </a:lnSpc>
              <a:buFontTx/>
              <a:buChar char="-"/>
            </a:pPr>
            <a:r>
              <a:rPr lang="en-US" sz="1600" dirty="0" smtClean="0">
                <a:solidFill>
                  <a:schemeClr val="bg1">
                    <a:lumMod val="75000"/>
                  </a:schemeClr>
                </a:solidFill>
              </a:rPr>
              <a:t>Conversion </a:t>
            </a:r>
            <a:r>
              <a:rPr lang="en-US" sz="1600" dirty="0">
                <a:solidFill>
                  <a:schemeClr val="bg1">
                    <a:lumMod val="75000"/>
                  </a:schemeClr>
                </a:solidFill>
              </a:rPr>
              <a:t>of one input channel into eight sets of one output </a:t>
            </a:r>
            <a:r>
              <a:rPr lang="en-US" sz="1600" dirty="0" smtClean="0">
                <a:solidFill>
                  <a:schemeClr val="bg1">
                    <a:lumMod val="75000"/>
                  </a:schemeClr>
                </a:solidFill>
              </a:rPr>
              <a:t>channel</a:t>
            </a:r>
          </a:p>
          <a:p>
            <a:pPr marL="285750" indent="-285750">
              <a:lnSpc>
                <a:spcPct val="150000"/>
              </a:lnSpc>
              <a:buFontTx/>
              <a:buChar char="-"/>
            </a:pPr>
            <a:r>
              <a:rPr lang="en-US" sz="1600" dirty="0" smtClean="0"/>
              <a:t>No conversion</a:t>
            </a:r>
            <a:endParaRPr lang="en-US" sz="1600" dirty="0"/>
          </a:p>
          <a:p>
            <a:pPr>
              <a:lnSpc>
                <a:spcPct val="150000"/>
              </a:lnSpc>
            </a:pPr>
            <a:endParaRPr lang="en-US" sz="1600" dirty="0"/>
          </a:p>
        </p:txBody>
      </p:sp>
      <p:grpSp>
        <p:nvGrpSpPr>
          <p:cNvPr id="4" name="Group 3"/>
          <p:cNvGrpSpPr/>
          <p:nvPr/>
        </p:nvGrpSpPr>
        <p:grpSpPr>
          <a:xfrm>
            <a:off x="8279947" y="2352539"/>
            <a:ext cx="2609988" cy="628922"/>
            <a:chOff x="8279947" y="2352539"/>
            <a:chExt cx="2609988" cy="628922"/>
          </a:xfrm>
        </p:grpSpPr>
        <p:sp>
          <p:nvSpPr>
            <p:cNvPr id="13" name="Rectangle 12"/>
            <p:cNvSpPr/>
            <p:nvPr/>
          </p:nvSpPr>
          <p:spPr>
            <a:xfrm>
              <a:off x="9244929" y="2352539"/>
              <a:ext cx="806496" cy="62892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CTU</a:t>
              </a:r>
              <a:endParaRPr lang="en-US" sz="1600" dirty="0"/>
            </a:p>
          </p:txBody>
        </p:sp>
        <p:cxnSp>
          <p:nvCxnSpPr>
            <p:cNvPr id="29" name="Straight Arrow Connector 28"/>
            <p:cNvCxnSpPr/>
            <p:nvPr/>
          </p:nvCxnSpPr>
          <p:spPr>
            <a:xfrm>
              <a:off x="8630802" y="2667000"/>
              <a:ext cx="627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79947" y="2403869"/>
              <a:ext cx="628698" cy="338554"/>
            </a:xfrm>
            <a:prstGeom prst="rect">
              <a:avLst/>
            </a:prstGeom>
            <a:noFill/>
          </p:spPr>
          <p:txBody>
            <a:bodyPr wrap="none" rtlCol="0">
              <a:spAutoFit/>
            </a:bodyPr>
            <a:lstStyle/>
            <a:p>
              <a:r>
                <a:rPr lang="en-US" sz="1600" dirty="0" smtClean="0"/>
                <a:t>input</a:t>
              </a:r>
              <a:endParaRPr lang="en-US" sz="1600" dirty="0"/>
            </a:p>
          </p:txBody>
        </p:sp>
        <p:sp>
          <p:nvSpPr>
            <p:cNvPr id="52" name="TextBox 51"/>
            <p:cNvSpPr txBox="1"/>
            <p:nvPr/>
          </p:nvSpPr>
          <p:spPr>
            <a:xfrm>
              <a:off x="10134600" y="2403869"/>
              <a:ext cx="755335" cy="338554"/>
            </a:xfrm>
            <a:prstGeom prst="rect">
              <a:avLst/>
            </a:prstGeom>
            <a:noFill/>
          </p:spPr>
          <p:txBody>
            <a:bodyPr wrap="none" rtlCol="0">
              <a:spAutoFit/>
            </a:bodyPr>
            <a:lstStyle/>
            <a:p>
              <a:r>
                <a:rPr lang="en-US" sz="1600" dirty="0" smtClean="0"/>
                <a:t>output</a:t>
              </a:r>
              <a:endParaRPr lang="en-US" sz="1600" dirty="0"/>
            </a:p>
          </p:txBody>
        </p:sp>
        <p:cxnSp>
          <p:nvCxnSpPr>
            <p:cNvPr id="62" name="Straight Arrow Connector 61"/>
            <p:cNvCxnSpPr/>
            <p:nvPr/>
          </p:nvCxnSpPr>
          <p:spPr>
            <a:xfrm>
              <a:off x="10051425" y="2657475"/>
              <a:ext cx="392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7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CTU – channel transfer unit</a:t>
            </a:r>
            <a:br>
              <a:rPr lang="en-US" cap="all" dirty="0" smtClean="0"/>
            </a:br>
            <a:r>
              <a:rPr lang="en-US" sz="2000" cap="all" dirty="0" smtClean="0"/>
              <a:t>Setting procedure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a:t>
            </a:fld>
            <a:endParaRPr lang="de-DE" dirty="0"/>
          </a:p>
        </p:txBody>
      </p:sp>
      <p:sp>
        <p:nvSpPr>
          <p:cNvPr id="8" name="Rectangle 7"/>
          <p:cNvSpPr/>
          <p:nvPr/>
        </p:nvSpPr>
        <p:spPr>
          <a:xfrm>
            <a:off x="990600" y="1752600"/>
            <a:ext cx="6124575" cy="954107"/>
          </a:xfrm>
          <a:prstGeom prst="rect">
            <a:avLst/>
          </a:prstGeom>
          <a:solidFill>
            <a:schemeClr val="bg1">
              <a:lumMod val="85000"/>
            </a:schemeClr>
          </a:solidFill>
        </p:spPr>
        <p:txBody>
          <a:bodyPr wrap="square">
            <a:spAutoFit/>
          </a:bodyPr>
          <a:lstStyle/>
          <a:p>
            <a:r>
              <a:rPr lang="en-US" sz="1400" b="1" u="sng" dirty="0">
                <a:solidFill>
                  <a:srgbClr val="000000"/>
                </a:solidFill>
                <a:latin typeface="Calibri" panose="020F0502020204030204" pitchFamily="34" charset="0"/>
              </a:rPr>
              <a:t>CTU Activation</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CTUn_SWRSR.SWRST</a:t>
            </a:r>
            <a:r>
              <a:rPr lang="en-US" sz="1400" dirty="0">
                <a:solidFill>
                  <a:srgbClr val="000000"/>
                </a:solidFill>
                <a:latin typeface="Calibri" panose="020F0502020204030204" pitchFamily="34" charset="0"/>
              </a:rPr>
              <a:t> = 0;       // Reset CTU, set software reset</a:t>
            </a:r>
          </a:p>
          <a:p>
            <a:r>
              <a:rPr lang="en-US" sz="1400" dirty="0" err="1">
                <a:solidFill>
                  <a:srgbClr val="000000"/>
                </a:solidFill>
                <a:latin typeface="Calibri" panose="020F0502020204030204" pitchFamily="34" charset="0"/>
              </a:rPr>
              <a:t>CTUn_SWRSR.SWRST</a:t>
            </a:r>
            <a:r>
              <a:rPr lang="en-US" sz="1400" dirty="0">
                <a:solidFill>
                  <a:srgbClr val="000000"/>
                </a:solidFill>
                <a:latin typeface="Calibri" panose="020F0502020204030204" pitchFamily="34" charset="0"/>
              </a:rPr>
              <a:t> = 1;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Put to operation state, clear software reset</a:t>
            </a:r>
            <a:endParaRPr lang="en-US" sz="1400" dirty="0">
              <a:solidFill>
                <a:srgbClr val="000000"/>
              </a:solidFill>
              <a:effectLst/>
              <a:latin typeface="Calibri" panose="020F0502020204030204" pitchFamily="34" charset="0"/>
            </a:endParaRPr>
          </a:p>
        </p:txBody>
      </p:sp>
      <p:sp>
        <p:nvSpPr>
          <p:cNvPr id="9" name="Rectangle 8"/>
          <p:cNvSpPr/>
          <p:nvPr/>
        </p:nvSpPr>
        <p:spPr>
          <a:xfrm>
            <a:off x="981075" y="3080109"/>
            <a:ext cx="6096000" cy="2893100"/>
          </a:xfrm>
          <a:prstGeom prst="rect">
            <a:avLst/>
          </a:prstGeom>
          <a:solidFill>
            <a:schemeClr val="bg1">
              <a:lumMod val="85000"/>
            </a:schemeClr>
          </a:solidFill>
        </p:spPr>
        <p:txBody>
          <a:bodyPr>
            <a:spAutoFit/>
          </a:bodyPr>
          <a:lstStyle/>
          <a:p>
            <a:r>
              <a:rPr lang="en-US" sz="1400" b="1" u="sng" dirty="0">
                <a:solidFill>
                  <a:srgbClr val="000000"/>
                </a:solidFill>
                <a:latin typeface="Calibri" panose="020F0502020204030204" pitchFamily="34" charset="0"/>
              </a:rPr>
              <a:t>CTU Initial value setting</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CTUn_CTUIR.INIT</a:t>
            </a:r>
            <a:r>
              <a:rPr lang="en-US" sz="1400" dirty="0">
                <a:solidFill>
                  <a:srgbClr val="000000"/>
                </a:solidFill>
                <a:latin typeface="Calibri" panose="020F0502020204030204" pitchFamily="34" charset="0"/>
              </a:rPr>
              <a:t> = 1;              // Initialize the operation of the CTU internal circuits</a:t>
            </a: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CTUn_ADINR.CHNUM</a:t>
            </a:r>
            <a:r>
              <a:rPr lang="en-US" sz="1400" dirty="0">
                <a:solidFill>
                  <a:srgbClr val="000000"/>
                </a:solidFill>
                <a:latin typeface="Calibri" panose="020F0502020204030204" pitchFamily="34" charset="0"/>
              </a:rPr>
              <a:t> = 2;     // set channel (1/2/4/6/8 are also supported)</a:t>
            </a: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CTUn_CPMDR</a:t>
            </a:r>
            <a:r>
              <a:rPr lang="en-US" sz="1400" dirty="0">
                <a:solidFill>
                  <a:srgbClr val="000000"/>
                </a:solidFill>
                <a:latin typeface="Calibri" panose="020F0502020204030204" pitchFamily="34" charset="0"/>
              </a:rPr>
              <a:t> = 0;                   // set the data pass</a:t>
            </a:r>
          </a:p>
          <a:p>
            <a:r>
              <a:rPr lang="en-US" sz="1400" dirty="0" err="1">
                <a:solidFill>
                  <a:srgbClr val="000000"/>
                </a:solidFill>
                <a:latin typeface="Calibri" panose="020F0502020204030204" pitchFamily="34" charset="0"/>
              </a:rPr>
              <a:t>CTUn_SCMDR</a:t>
            </a:r>
            <a:r>
              <a:rPr lang="en-US" sz="1400" dirty="0">
                <a:solidFill>
                  <a:srgbClr val="000000"/>
                </a:solidFill>
                <a:latin typeface="Calibri" panose="020F0502020204030204" pitchFamily="34" charset="0"/>
              </a:rPr>
              <a:t> = 0;                   // </a:t>
            </a:r>
            <a:r>
              <a:rPr lang="en-US" sz="1400" dirty="0" smtClean="0">
                <a:solidFill>
                  <a:srgbClr val="000000"/>
                </a:solidFill>
                <a:latin typeface="Calibri" panose="020F0502020204030204" pitchFamily="34" charset="0"/>
              </a:rPr>
              <a:t>no operation about the scale matrix</a:t>
            </a:r>
            <a:endParaRPr lang="en-US" sz="1400" dirty="0">
              <a:solidFill>
                <a:srgbClr val="000000"/>
              </a:solidFill>
              <a:latin typeface="Calibri" panose="020F0502020204030204" pitchFamily="34" charset="0"/>
            </a:endParaRPr>
          </a:p>
          <a:p>
            <a:r>
              <a:rPr lang="en-US" sz="1400" dirty="0" smtClean="0">
                <a:solidFill>
                  <a:schemeClr val="bg1">
                    <a:lumMod val="75000"/>
                  </a:schemeClr>
                </a:solidFill>
                <a:latin typeface="Calibri" panose="020F0502020204030204" pitchFamily="34" charset="0"/>
              </a:rPr>
              <a:t>//CTUn_SV00R </a:t>
            </a:r>
            <a:r>
              <a:rPr lang="en-US" sz="1400" dirty="0">
                <a:solidFill>
                  <a:schemeClr val="bg1">
                    <a:lumMod val="75000"/>
                  </a:schemeClr>
                </a:solidFill>
                <a:latin typeface="Calibri" panose="020F0502020204030204" pitchFamily="34" charset="0"/>
              </a:rPr>
              <a:t>= 0x400000      // set the scale value </a:t>
            </a:r>
            <a:r>
              <a:rPr lang="en-US" sz="1400" dirty="0" smtClean="0">
                <a:solidFill>
                  <a:schemeClr val="bg1">
                    <a:lumMod val="75000"/>
                  </a:schemeClr>
                </a:solidFill>
                <a:latin typeface="Calibri" panose="020F0502020204030204" pitchFamily="34" charset="0"/>
              </a:rPr>
              <a:t>for channel 0 of </a:t>
            </a:r>
            <a:r>
              <a:rPr lang="en-US" sz="1400" dirty="0">
                <a:solidFill>
                  <a:schemeClr val="bg1">
                    <a:lumMod val="75000"/>
                  </a:schemeClr>
                </a:solidFill>
                <a:latin typeface="Calibri" panose="020F0502020204030204" pitchFamily="34" charset="0"/>
              </a:rPr>
              <a:t>matrix row </a:t>
            </a:r>
            <a:r>
              <a:rPr lang="en-US" sz="1400" dirty="0" smtClean="0">
                <a:solidFill>
                  <a:schemeClr val="bg1">
                    <a:lumMod val="75000"/>
                  </a:schemeClr>
                </a:solidFill>
                <a:latin typeface="Calibri" panose="020F0502020204030204" pitchFamily="34" charset="0"/>
              </a:rPr>
              <a:t>0</a:t>
            </a:r>
          </a:p>
          <a:p>
            <a:r>
              <a:rPr lang="en-US" sz="1400" dirty="0" smtClean="0">
                <a:solidFill>
                  <a:schemeClr val="bg1">
                    <a:lumMod val="75000"/>
                  </a:schemeClr>
                </a:solidFill>
                <a:latin typeface="Calibri" panose="020F0502020204030204" pitchFamily="34" charset="0"/>
              </a:rPr>
              <a:t>//CTUn_SV11R </a:t>
            </a:r>
            <a:r>
              <a:rPr lang="en-US" sz="1400" dirty="0">
                <a:solidFill>
                  <a:schemeClr val="bg1">
                    <a:lumMod val="75000"/>
                  </a:schemeClr>
                </a:solidFill>
                <a:latin typeface="Calibri" panose="020F0502020204030204" pitchFamily="34" charset="0"/>
              </a:rPr>
              <a:t>= 0x400000      // set the scale value </a:t>
            </a:r>
            <a:r>
              <a:rPr lang="en-US" sz="1400" dirty="0" smtClean="0">
                <a:solidFill>
                  <a:schemeClr val="bg1">
                    <a:lumMod val="75000"/>
                  </a:schemeClr>
                </a:solidFill>
                <a:latin typeface="Calibri" panose="020F0502020204030204" pitchFamily="34" charset="0"/>
              </a:rPr>
              <a:t>for channel 1 of matrix row 1</a:t>
            </a:r>
            <a:endParaRPr lang="en-US" sz="1400" dirty="0">
              <a:solidFill>
                <a:schemeClr val="bg1">
                  <a:lumMod val="75000"/>
                </a:schemeClr>
              </a:solidFill>
              <a:latin typeface="Calibri" panose="020F0502020204030204" pitchFamily="34" charset="0"/>
            </a:endParaRPr>
          </a:p>
          <a:p>
            <a:r>
              <a:rPr lang="en-US" sz="1400" dirty="0" smtClean="0">
                <a:solidFill>
                  <a:schemeClr val="bg1">
                    <a:lumMod val="75000"/>
                  </a:schemeClr>
                </a:solidFill>
                <a:latin typeface="Calibri" panose="020F0502020204030204" pitchFamily="34" charset="0"/>
              </a:rPr>
              <a:t>//CTUn_SV30R </a:t>
            </a:r>
            <a:r>
              <a:rPr lang="en-US" sz="1400" dirty="0">
                <a:solidFill>
                  <a:schemeClr val="bg1">
                    <a:lumMod val="75000"/>
                  </a:schemeClr>
                </a:solidFill>
                <a:latin typeface="Calibri" panose="020F0502020204030204" pitchFamily="34" charset="0"/>
              </a:rPr>
              <a:t>= 0x400000      // set the scale </a:t>
            </a:r>
            <a:r>
              <a:rPr lang="en-US" sz="1400" dirty="0" smtClean="0">
                <a:solidFill>
                  <a:schemeClr val="bg1">
                    <a:lumMod val="75000"/>
                  </a:schemeClr>
                </a:solidFill>
                <a:latin typeface="Calibri" panose="020F0502020204030204" pitchFamily="34" charset="0"/>
              </a:rPr>
              <a:t>value for channel 3 of matrix row 3</a:t>
            </a:r>
            <a:endParaRPr lang="en-US" sz="1400" dirty="0">
              <a:solidFill>
                <a:schemeClr val="bg1">
                  <a:lumMod val="75000"/>
                </a:schemeClr>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CTUn_CTUIR.INIT</a:t>
            </a:r>
            <a:r>
              <a:rPr lang="en-US" sz="1400" dirty="0">
                <a:solidFill>
                  <a:srgbClr val="000000"/>
                </a:solidFill>
                <a:latin typeface="Calibri" panose="020F0502020204030204" pitchFamily="34" charset="0"/>
              </a:rPr>
              <a:t> = 0;             // </a:t>
            </a:r>
            <a:r>
              <a:rPr lang="en-US" sz="1400" dirty="0" smtClean="0">
                <a:solidFill>
                  <a:srgbClr val="000000"/>
                </a:solidFill>
                <a:latin typeface="Calibri" panose="020F0502020204030204" pitchFamily="34" charset="0"/>
              </a:rPr>
              <a:t>cancel </a:t>
            </a:r>
            <a:r>
              <a:rPr lang="en-US" sz="1400" dirty="0">
                <a:solidFill>
                  <a:srgbClr val="000000"/>
                </a:solidFill>
                <a:latin typeface="Calibri" panose="020F0502020204030204" pitchFamily="34" charset="0"/>
              </a:rPr>
              <a:t>initial and go to processing state</a:t>
            </a:r>
            <a:endParaRPr lang="en-US" sz="1400" dirty="0">
              <a:solidFill>
                <a:srgbClr val="000000"/>
              </a:solidFill>
              <a:effectLst/>
              <a:latin typeface="Calibri" panose="020F0502020204030204" pitchFamily="34" charset="0"/>
            </a:endParaRPr>
          </a:p>
        </p:txBody>
      </p:sp>
      <p:sp>
        <p:nvSpPr>
          <p:cNvPr id="10" name="Rectangle 9"/>
          <p:cNvSpPr/>
          <p:nvPr/>
        </p:nvSpPr>
        <p:spPr>
          <a:xfrm>
            <a:off x="7543800" y="1752600"/>
            <a:ext cx="4343400" cy="954107"/>
          </a:xfrm>
          <a:prstGeom prst="rect">
            <a:avLst/>
          </a:prstGeom>
          <a:solidFill>
            <a:schemeClr val="bg1">
              <a:lumMod val="85000"/>
            </a:schemeClr>
          </a:solidFill>
        </p:spPr>
        <p:txBody>
          <a:bodyPr wrap="square">
            <a:spAutoFit/>
          </a:bodyPr>
          <a:lstStyle/>
          <a:p>
            <a:r>
              <a:rPr lang="en-US" sz="1400" b="1" u="sng" dirty="0">
                <a:solidFill>
                  <a:srgbClr val="000000"/>
                </a:solidFill>
                <a:latin typeface="Calibri" panose="020F0502020204030204" pitchFamily="34" charset="0"/>
              </a:rPr>
              <a:t>CTU Halting:</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CTUn_CTUIR.INIT</a:t>
            </a:r>
            <a:r>
              <a:rPr lang="en-US" sz="1400" dirty="0">
                <a:solidFill>
                  <a:srgbClr val="000000"/>
                </a:solidFill>
                <a:latin typeface="Calibri" panose="020F0502020204030204" pitchFamily="34" charset="0"/>
              </a:rPr>
              <a:t> = 1;              // Initialize the </a:t>
            </a:r>
            <a:r>
              <a:rPr lang="en-US" sz="1400" dirty="0" smtClean="0">
                <a:solidFill>
                  <a:srgbClr val="000000"/>
                </a:solidFill>
                <a:latin typeface="Calibri" panose="020F0502020204030204" pitchFamily="34" charset="0"/>
              </a:rPr>
              <a:t>operation</a:t>
            </a:r>
          </a:p>
          <a:p>
            <a:r>
              <a:rPr lang="en-US" sz="1400" dirty="0" err="1" smtClean="0">
                <a:solidFill>
                  <a:srgbClr val="000000"/>
                </a:solidFill>
                <a:latin typeface="Calibri" panose="020F0502020204030204" pitchFamily="34" charset="0"/>
              </a:rPr>
              <a:t>CTUn_SWRSR.SWRST</a:t>
            </a:r>
            <a:r>
              <a:rPr lang="en-US" sz="1400" dirty="0" smtClean="0">
                <a:solidFill>
                  <a:srgbClr val="000000"/>
                </a:solidFill>
                <a:latin typeface="Calibri" panose="020F0502020204030204" pitchFamily="34" charset="0"/>
              </a:rPr>
              <a:t> </a:t>
            </a:r>
            <a:r>
              <a:rPr lang="en-US" sz="1400" dirty="0">
                <a:solidFill>
                  <a:srgbClr val="000000"/>
                </a:solidFill>
                <a:latin typeface="Calibri" panose="020F0502020204030204" pitchFamily="34" charset="0"/>
              </a:rPr>
              <a:t>= 0;       // Set software reset</a:t>
            </a:r>
            <a:endParaRPr lang="en-US" sz="14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87397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CTU – channel transfer unit</a:t>
            </a:r>
            <a:br>
              <a:rPr lang="en-US" cap="all" dirty="0" smtClean="0"/>
            </a:br>
            <a:r>
              <a:rPr lang="en-US" sz="2000" cap="all" dirty="0" err="1" smtClean="0"/>
              <a:t>downmixing</a:t>
            </a:r>
            <a:r>
              <a:rPr lang="en-US" sz="2000" cap="all" dirty="0" smtClean="0"/>
              <a:t> solution for conversion of 5.1/7.1 to stereo</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a:t>
            </a:fld>
            <a:endParaRPr lang="de-DE" dirty="0"/>
          </a:p>
        </p:txBody>
      </p:sp>
      <p:sp>
        <p:nvSpPr>
          <p:cNvPr id="5" name="Rectangle 4"/>
          <p:cNvSpPr/>
          <p:nvPr/>
        </p:nvSpPr>
        <p:spPr>
          <a:xfrm>
            <a:off x="945675" y="1828800"/>
            <a:ext cx="10103325"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sz="1600" dirty="0" smtClean="0">
                <a:solidFill>
                  <a:srgbClr val="002060"/>
                </a:solidFill>
              </a:rPr>
              <a:t>Left </a:t>
            </a:r>
            <a:r>
              <a:rPr lang="en-US" sz="1600" dirty="0">
                <a:solidFill>
                  <a:srgbClr val="002060"/>
                </a:solidFill>
              </a:rPr>
              <a:t>= 0 </a:t>
            </a:r>
            <a:r>
              <a:rPr lang="en-US" sz="1600" dirty="0" smtClean="0">
                <a:solidFill>
                  <a:srgbClr val="002060"/>
                </a:solidFill>
              </a:rPr>
              <a:t>dB (or </a:t>
            </a:r>
            <a:r>
              <a:rPr lang="en-US" sz="1600" dirty="0">
                <a:solidFill>
                  <a:srgbClr val="002060"/>
                </a:solidFill>
              </a:rPr>
              <a:t>full)</a:t>
            </a:r>
          </a:p>
          <a:p>
            <a:pPr marL="285750" indent="-285750">
              <a:buFont typeface="Arial" panose="020B0604020202020204" pitchFamily="34" charset="0"/>
              <a:buChar char="•"/>
            </a:pPr>
            <a:r>
              <a:rPr lang="en-US" sz="1600" dirty="0" smtClean="0">
                <a:solidFill>
                  <a:srgbClr val="002060"/>
                </a:solidFill>
              </a:rPr>
              <a:t>Right </a:t>
            </a:r>
            <a:r>
              <a:rPr lang="en-US" sz="1600" dirty="0">
                <a:solidFill>
                  <a:srgbClr val="002060"/>
                </a:solidFill>
              </a:rPr>
              <a:t>= </a:t>
            </a:r>
            <a:r>
              <a:rPr lang="en-US" sz="1600" dirty="0" smtClean="0">
                <a:solidFill>
                  <a:srgbClr val="002060"/>
                </a:solidFill>
              </a:rPr>
              <a:t>0 dB</a:t>
            </a:r>
            <a:endParaRPr lang="en-US" sz="1600" dirty="0">
              <a:solidFill>
                <a:srgbClr val="002060"/>
              </a:solidFill>
            </a:endParaRPr>
          </a:p>
          <a:p>
            <a:pPr marL="285750" indent="-285750">
              <a:buFont typeface="Arial" panose="020B0604020202020204" pitchFamily="34" charset="0"/>
              <a:buChar char="•"/>
            </a:pPr>
            <a:r>
              <a:rPr lang="en-US" sz="1600" dirty="0" smtClean="0">
                <a:solidFill>
                  <a:srgbClr val="002060"/>
                </a:solidFill>
              </a:rPr>
              <a:t>Center </a:t>
            </a:r>
            <a:r>
              <a:rPr lang="en-US" sz="1600" dirty="0">
                <a:solidFill>
                  <a:srgbClr val="002060"/>
                </a:solidFill>
              </a:rPr>
              <a:t>= -3 </a:t>
            </a:r>
            <a:r>
              <a:rPr lang="en-US" sz="1600" dirty="0" smtClean="0">
                <a:solidFill>
                  <a:srgbClr val="002060"/>
                </a:solidFill>
              </a:rPr>
              <a:t>dB (the </a:t>
            </a:r>
            <a:r>
              <a:rPr lang="en-US" sz="1600" dirty="0">
                <a:solidFill>
                  <a:srgbClr val="002060"/>
                </a:solidFill>
              </a:rPr>
              <a:t>reason for this is covered in the article on Pan-Law)</a:t>
            </a:r>
          </a:p>
          <a:p>
            <a:pPr marL="285750" indent="-285750">
              <a:buFont typeface="Arial" panose="020B0604020202020204" pitchFamily="34" charset="0"/>
              <a:buChar char="•"/>
            </a:pPr>
            <a:r>
              <a:rPr lang="en-US" sz="1600" dirty="0" smtClean="0">
                <a:solidFill>
                  <a:srgbClr val="002060"/>
                </a:solidFill>
              </a:rPr>
              <a:t>LFE </a:t>
            </a:r>
            <a:r>
              <a:rPr lang="en-US" sz="1600" dirty="0">
                <a:solidFill>
                  <a:srgbClr val="002060"/>
                </a:solidFill>
              </a:rPr>
              <a:t>= -3 </a:t>
            </a:r>
            <a:r>
              <a:rPr lang="en-US" sz="1600" dirty="0" smtClean="0">
                <a:solidFill>
                  <a:srgbClr val="002060"/>
                </a:solidFill>
              </a:rPr>
              <a:t>dB (the </a:t>
            </a:r>
            <a:r>
              <a:rPr lang="en-US" sz="1600" dirty="0">
                <a:solidFill>
                  <a:srgbClr val="002060"/>
                </a:solidFill>
              </a:rPr>
              <a:t>default is always “off</a:t>
            </a:r>
            <a:r>
              <a:rPr lang="en-US" sz="1600" dirty="0" smtClean="0">
                <a:solidFill>
                  <a:srgbClr val="002060"/>
                </a:solidFill>
              </a:rPr>
              <a:t>”)</a:t>
            </a:r>
            <a:endParaRPr lang="en-US" sz="1600" dirty="0">
              <a:solidFill>
                <a:srgbClr val="002060"/>
              </a:solidFill>
            </a:endParaRPr>
          </a:p>
          <a:p>
            <a:pPr marL="285750" indent="-285750">
              <a:buFont typeface="Arial" panose="020B0604020202020204" pitchFamily="34" charset="0"/>
              <a:buChar char="•"/>
            </a:pPr>
            <a:r>
              <a:rPr lang="en-US" sz="1600" dirty="0" smtClean="0">
                <a:solidFill>
                  <a:srgbClr val="002060"/>
                </a:solidFill>
              </a:rPr>
              <a:t>Ls/</a:t>
            </a:r>
            <a:r>
              <a:rPr lang="en-US" sz="1600" dirty="0" err="1" smtClean="0">
                <a:solidFill>
                  <a:srgbClr val="002060"/>
                </a:solidFill>
              </a:rPr>
              <a:t>Rs</a:t>
            </a:r>
            <a:r>
              <a:rPr lang="en-US" sz="1600" dirty="0" smtClean="0">
                <a:solidFill>
                  <a:srgbClr val="002060"/>
                </a:solidFill>
              </a:rPr>
              <a:t> </a:t>
            </a:r>
            <a:r>
              <a:rPr lang="en-US" sz="1600" dirty="0">
                <a:solidFill>
                  <a:srgbClr val="002060"/>
                </a:solidFill>
              </a:rPr>
              <a:t>= -</a:t>
            </a:r>
            <a:r>
              <a:rPr lang="en-US" sz="1600" dirty="0" smtClean="0">
                <a:solidFill>
                  <a:srgbClr val="002060"/>
                </a:solidFill>
              </a:rPr>
              <a:t>6 dB</a:t>
            </a:r>
            <a:endParaRPr lang="en-US" sz="1600" dirty="0">
              <a:solidFill>
                <a:srgbClr val="002060"/>
              </a:solidFill>
            </a:endParaRPr>
          </a:p>
          <a:p>
            <a:pPr marL="285750" indent="-285750">
              <a:buFont typeface="Arial" panose="020B0604020202020204" pitchFamily="34" charset="0"/>
              <a:buChar char="•"/>
            </a:pPr>
            <a:r>
              <a:rPr lang="en-US" sz="1600" dirty="0" smtClean="0">
                <a:solidFill>
                  <a:srgbClr val="002060"/>
                </a:solidFill>
              </a:rPr>
              <a:t>Lm/Rm </a:t>
            </a:r>
            <a:r>
              <a:rPr lang="en-US" sz="1600" dirty="0">
                <a:solidFill>
                  <a:srgbClr val="002060"/>
                </a:solidFill>
              </a:rPr>
              <a:t>= -</a:t>
            </a:r>
            <a:r>
              <a:rPr lang="en-US" sz="1600" dirty="0" smtClean="0">
                <a:solidFill>
                  <a:srgbClr val="002060"/>
                </a:solidFill>
              </a:rPr>
              <a:t>6 dB</a:t>
            </a:r>
            <a:endParaRPr lang="en-US" sz="1600" dirty="0">
              <a:solidFill>
                <a:srgbClr val="002060"/>
              </a:solidFill>
            </a:endParaRPr>
          </a:p>
        </p:txBody>
      </p:sp>
    </p:spTree>
    <p:extLst>
      <p:ext uri="{BB962C8B-B14F-4D97-AF65-F5344CB8AC3E}">
        <p14:creationId xmlns:p14="http://schemas.microsoft.com/office/powerpoint/2010/main" val="396556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MIX - mixer</a:t>
            </a:r>
            <a:br>
              <a:rPr lang="en-US" cap="all" dirty="0" smtClean="0"/>
            </a:br>
            <a:r>
              <a:rPr lang="en-US" sz="2000" cap="all" dirty="0" smtClean="0"/>
              <a:t>introduction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6</a:t>
            </a:fld>
            <a:endParaRPr lang="de-DE" dirty="0"/>
          </a:p>
        </p:txBody>
      </p:sp>
      <p:grpSp>
        <p:nvGrpSpPr>
          <p:cNvPr id="5" name="Group 4"/>
          <p:cNvGrpSpPr/>
          <p:nvPr/>
        </p:nvGrpSpPr>
        <p:grpSpPr>
          <a:xfrm>
            <a:off x="8686800" y="1800761"/>
            <a:ext cx="2485284" cy="1524000"/>
            <a:chOff x="9114601" y="1752600"/>
            <a:chExt cx="2485284" cy="1524000"/>
          </a:xfrm>
        </p:grpSpPr>
        <p:sp>
          <p:nvSpPr>
            <p:cNvPr id="14" name="Rectangle 13"/>
            <p:cNvSpPr/>
            <p:nvPr/>
          </p:nvSpPr>
          <p:spPr>
            <a:xfrm>
              <a:off x="10108575" y="1981200"/>
              <a:ext cx="685800" cy="1295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22" name="Straight Arrow Connector 21"/>
            <p:cNvCxnSpPr/>
            <p:nvPr/>
          </p:nvCxnSpPr>
          <p:spPr>
            <a:xfrm>
              <a:off x="9498975" y="20980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498975" y="2430558"/>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498975" y="280419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498975" y="3116938"/>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p:cNvCxnSpPr>
            <p:nvPr/>
          </p:nvCxnSpPr>
          <p:spPr>
            <a:xfrm flipV="1">
              <a:off x="10794375" y="2626432"/>
              <a:ext cx="266700" cy="2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114601" y="1752600"/>
              <a:ext cx="941051" cy="464312"/>
            </a:xfrm>
            <a:prstGeom prst="rect">
              <a:avLst/>
            </a:prstGeom>
            <a:noFill/>
          </p:spPr>
          <p:txBody>
            <a:bodyPr wrap="none" rtlCol="0">
              <a:spAutoFit/>
            </a:bodyPr>
            <a:lstStyle/>
            <a:p>
              <a:r>
                <a:rPr lang="en-US" sz="1600" dirty="0" smtClean="0"/>
                <a:t>input 1</a:t>
              </a:r>
              <a:endParaRPr lang="en-US" sz="1600" dirty="0"/>
            </a:p>
          </p:txBody>
        </p:sp>
        <p:sp>
          <p:nvSpPr>
            <p:cNvPr id="34" name="TextBox 33"/>
            <p:cNvSpPr txBox="1"/>
            <p:nvPr/>
          </p:nvSpPr>
          <p:spPr>
            <a:xfrm>
              <a:off x="9114602" y="2133600"/>
              <a:ext cx="941051" cy="464312"/>
            </a:xfrm>
            <a:prstGeom prst="rect">
              <a:avLst/>
            </a:prstGeom>
            <a:noFill/>
          </p:spPr>
          <p:txBody>
            <a:bodyPr wrap="none" rtlCol="0">
              <a:spAutoFit/>
            </a:bodyPr>
            <a:lstStyle/>
            <a:p>
              <a:r>
                <a:rPr lang="en-US" sz="1600" dirty="0" smtClean="0"/>
                <a:t>input 2</a:t>
              </a:r>
              <a:endParaRPr lang="en-US" sz="1600" dirty="0"/>
            </a:p>
          </p:txBody>
        </p:sp>
        <p:sp>
          <p:nvSpPr>
            <p:cNvPr id="36" name="TextBox 35"/>
            <p:cNvSpPr txBox="1"/>
            <p:nvPr/>
          </p:nvSpPr>
          <p:spPr>
            <a:xfrm>
              <a:off x="9117349" y="2507488"/>
              <a:ext cx="941051" cy="464312"/>
            </a:xfrm>
            <a:prstGeom prst="rect">
              <a:avLst/>
            </a:prstGeom>
            <a:noFill/>
          </p:spPr>
          <p:txBody>
            <a:bodyPr wrap="none" rtlCol="0">
              <a:spAutoFit/>
            </a:bodyPr>
            <a:lstStyle/>
            <a:p>
              <a:r>
                <a:rPr lang="en-US" sz="1600" dirty="0" smtClean="0"/>
                <a:t>input 3</a:t>
              </a:r>
              <a:endParaRPr lang="en-US" sz="1600" dirty="0"/>
            </a:p>
          </p:txBody>
        </p:sp>
        <p:sp>
          <p:nvSpPr>
            <p:cNvPr id="40" name="TextBox 39"/>
            <p:cNvSpPr txBox="1"/>
            <p:nvPr/>
          </p:nvSpPr>
          <p:spPr>
            <a:xfrm>
              <a:off x="9114601" y="2812288"/>
              <a:ext cx="941051" cy="464312"/>
            </a:xfrm>
            <a:prstGeom prst="rect">
              <a:avLst/>
            </a:prstGeom>
            <a:noFill/>
          </p:spPr>
          <p:txBody>
            <a:bodyPr wrap="none" rtlCol="0">
              <a:spAutoFit/>
            </a:bodyPr>
            <a:lstStyle/>
            <a:p>
              <a:r>
                <a:rPr lang="en-US" sz="1600" dirty="0" smtClean="0"/>
                <a:t>input 4</a:t>
              </a:r>
              <a:endParaRPr lang="en-US" sz="1600" dirty="0"/>
            </a:p>
          </p:txBody>
        </p:sp>
        <p:sp>
          <p:nvSpPr>
            <p:cNvPr id="42" name="TextBox 41"/>
            <p:cNvSpPr txBox="1"/>
            <p:nvPr/>
          </p:nvSpPr>
          <p:spPr>
            <a:xfrm>
              <a:off x="10844550" y="2293112"/>
              <a:ext cx="755335" cy="338554"/>
            </a:xfrm>
            <a:prstGeom prst="rect">
              <a:avLst/>
            </a:prstGeom>
            <a:noFill/>
          </p:spPr>
          <p:txBody>
            <a:bodyPr wrap="none" rtlCol="0">
              <a:spAutoFit/>
            </a:bodyPr>
            <a:lstStyle/>
            <a:p>
              <a:r>
                <a:rPr lang="en-US" sz="1600" dirty="0" smtClean="0"/>
                <a:t>output</a:t>
              </a:r>
              <a:endParaRPr lang="en-US" sz="1600" dirty="0"/>
            </a:p>
          </p:txBody>
        </p:sp>
      </p:grpSp>
      <p:sp>
        <p:nvSpPr>
          <p:cNvPr id="44" name="Rectangle 43"/>
          <p:cNvSpPr/>
          <p:nvPr/>
        </p:nvSpPr>
        <p:spPr>
          <a:xfrm>
            <a:off x="973124" y="1800761"/>
            <a:ext cx="6880614" cy="46166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smtClean="0">
                <a:solidFill>
                  <a:srgbClr val="000000"/>
                </a:solidFill>
              </a:rPr>
              <a:t>Mixing </a:t>
            </a:r>
            <a:r>
              <a:rPr lang="en-US" sz="1600" dirty="0">
                <a:solidFill>
                  <a:srgbClr val="000000"/>
                </a:solidFill>
              </a:rPr>
              <a:t>(adds) two to four sources into </a:t>
            </a:r>
            <a:r>
              <a:rPr lang="en-US" sz="1600" dirty="0" smtClean="0">
                <a:solidFill>
                  <a:srgbClr val="000000"/>
                </a:solidFill>
              </a:rPr>
              <a:t>one</a:t>
            </a:r>
            <a:endParaRPr lang="en-US" sz="1600" dirty="0">
              <a:solidFill>
                <a:srgbClr val="000000"/>
              </a:solidFill>
            </a:endParaRPr>
          </a:p>
        </p:txBody>
      </p:sp>
    </p:spTree>
    <p:extLst>
      <p:ext uri="{BB962C8B-B14F-4D97-AF65-F5344CB8AC3E}">
        <p14:creationId xmlns:p14="http://schemas.microsoft.com/office/powerpoint/2010/main" val="17265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MIX - mixer</a:t>
            </a:r>
            <a:br>
              <a:rPr lang="en-US" cap="all" dirty="0" smtClean="0"/>
            </a:br>
            <a:r>
              <a:rPr lang="en-US" sz="2000" cap="all" dirty="0" smtClean="0"/>
              <a:t>setting procedure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a:t>
            </a:fld>
            <a:endParaRPr lang="de-DE" dirty="0"/>
          </a:p>
        </p:txBody>
      </p:sp>
      <p:sp>
        <p:nvSpPr>
          <p:cNvPr id="5" name="Rectangle 4"/>
          <p:cNvSpPr/>
          <p:nvPr/>
        </p:nvSpPr>
        <p:spPr>
          <a:xfrm>
            <a:off x="990600" y="1752600"/>
            <a:ext cx="6096000" cy="954107"/>
          </a:xfrm>
          <a:prstGeom prst="rect">
            <a:avLst/>
          </a:prstGeom>
          <a:solidFill>
            <a:schemeClr val="bg1">
              <a:lumMod val="85000"/>
            </a:schemeClr>
          </a:solidFill>
        </p:spPr>
        <p:txBody>
          <a:bodyPr>
            <a:spAutoFit/>
          </a:bodyPr>
          <a:lstStyle/>
          <a:p>
            <a:r>
              <a:rPr lang="en-US" sz="1400" b="1" u="sng" dirty="0">
                <a:solidFill>
                  <a:srgbClr val="000000"/>
                </a:solidFill>
                <a:latin typeface="Calibri" panose="020F0502020204030204" pitchFamily="34" charset="0"/>
              </a:rPr>
              <a:t>MIX Activation:</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MIXp_SWRSR.SWRST</a:t>
            </a:r>
            <a:r>
              <a:rPr lang="en-US" sz="1400" dirty="0">
                <a:solidFill>
                  <a:srgbClr val="000000"/>
                </a:solidFill>
                <a:latin typeface="Calibri" panose="020F0502020204030204" pitchFamily="34" charset="0"/>
              </a:rPr>
              <a:t> = 0;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Set software reset for MIX</a:t>
            </a:r>
          </a:p>
          <a:p>
            <a:r>
              <a:rPr lang="en-US" sz="1400" dirty="0" err="1">
                <a:solidFill>
                  <a:srgbClr val="000000"/>
                </a:solidFill>
                <a:latin typeface="Calibri" panose="020F0502020204030204" pitchFamily="34" charset="0"/>
              </a:rPr>
              <a:t>MIXp_SWRSR.SWRST</a:t>
            </a:r>
            <a:r>
              <a:rPr lang="en-US" sz="1400" dirty="0">
                <a:solidFill>
                  <a:srgbClr val="000000"/>
                </a:solidFill>
                <a:latin typeface="Calibri" panose="020F0502020204030204" pitchFamily="34" charset="0"/>
              </a:rPr>
              <a:t> = 1</a:t>
            </a:r>
            <a:r>
              <a:rPr lang="en-US" sz="1400" dirty="0" smtClean="0">
                <a:solidFill>
                  <a:srgbClr val="000000"/>
                </a:solidFill>
                <a:latin typeface="Calibri" panose="020F0502020204030204" pitchFamily="34" charset="0"/>
              </a:rPr>
              <a:t>;       </a:t>
            </a:r>
            <a:r>
              <a:rPr lang="en-US" sz="1400" dirty="0">
                <a:solidFill>
                  <a:srgbClr val="000000"/>
                </a:solidFill>
                <a:latin typeface="Calibri" panose="020F0502020204030204" pitchFamily="34" charset="0"/>
              </a:rPr>
              <a:t>// Clear reset bit,  change to operating </a:t>
            </a:r>
            <a:r>
              <a:rPr lang="en-US" sz="1400" dirty="0" smtClean="0">
                <a:solidFill>
                  <a:srgbClr val="000000"/>
                </a:solidFill>
                <a:latin typeface="Calibri" panose="020F0502020204030204" pitchFamily="34" charset="0"/>
              </a:rPr>
              <a:t>state</a:t>
            </a:r>
            <a:endParaRPr lang="en-US" sz="1400" dirty="0">
              <a:solidFill>
                <a:srgbClr val="000000"/>
              </a:solidFill>
              <a:latin typeface="Calibri" panose="020F0502020204030204" pitchFamily="34" charset="0"/>
            </a:endParaRPr>
          </a:p>
        </p:txBody>
      </p:sp>
      <p:sp>
        <p:nvSpPr>
          <p:cNvPr id="6" name="Rectangle 5"/>
          <p:cNvSpPr/>
          <p:nvPr/>
        </p:nvSpPr>
        <p:spPr>
          <a:xfrm>
            <a:off x="990600" y="2819700"/>
            <a:ext cx="6096000" cy="3323987"/>
          </a:xfrm>
          <a:prstGeom prst="rect">
            <a:avLst/>
          </a:prstGeom>
          <a:solidFill>
            <a:schemeClr val="bg1">
              <a:lumMod val="85000"/>
            </a:schemeClr>
          </a:solidFill>
        </p:spPr>
        <p:txBody>
          <a:bodyPr>
            <a:spAutoFit/>
          </a:bodyPr>
          <a:lstStyle/>
          <a:p>
            <a:r>
              <a:rPr lang="en-US" sz="1400" b="1" u="sng" dirty="0">
                <a:solidFill>
                  <a:srgbClr val="000000"/>
                </a:solidFill>
                <a:latin typeface="Calibri" panose="020F0502020204030204" pitchFamily="34" charset="0"/>
              </a:rPr>
              <a:t>MIX Initial Value Setting:</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MIXp_MIXIR.INIT</a:t>
            </a:r>
            <a:r>
              <a:rPr lang="en-US" sz="1400" dirty="0">
                <a:solidFill>
                  <a:srgbClr val="000000"/>
                </a:solidFill>
                <a:latin typeface="Calibri" panose="020F0502020204030204" pitchFamily="34" charset="0"/>
              </a:rPr>
              <a:t> = 1;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Initialization </a:t>
            </a:r>
            <a:r>
              <a:rPr lang="en-US" sz="1400" dirty="0" smtClean="0">
                <a:solidFill>
                  <a:srgbClr val="000000"/>
                </a:solidFill>
                <a:latin typeface="Calibri" panose="020F0502020204030204" pitchFamily="34" charset="0"/>
              </a:rPr>
              <a:t>state</a:t>
            </a:r>
            <a:endParaRPr lang="en-US" sz="1400" dirty="0">
              <a:solidFill>
                <a:srgbClr val="000000"/>
              </a:solidFill>
              <a:latin typeface="Calibri" panose="020F0502020204030204" pitchFamily="34" charset="0"/>
            </a:endParaRPr>
          </a:p>
          <a:p>
            <a:r>
              <a:rPr lang="en-US" sz="1400" dirty="0" err="1">
                <a:solidFill>
                  <a:srgbClr val="000000"/>
                </a:solidFill>
                <a:latin typeface="Calibri" panose="020F0502020204030204" pitchFamily="34" charset="0"/>
              </a:rPr>
              <a:t>MIXp_ADINR.CHNUM</a:t>
            </a:r>
            <a:r>
              <a:rPr lang="en-US" sz="1400" dirty="0">
                <a:solidFill>
                  <a:srgbClr val="000000"/>
                </a:solidFill>
                <a:latin typeface="Calibri" panose="020F0502020204030204" pitchFamily="34" charset="0"/>
              </a:rPr>
              <a:t> = </a:t>
            </a:r>
            <a:r>
              <a:rPr lang="en-US" sz="1400" dirty="0" smtClean="0">
                <a:solidFill>
                  <a:srgbClr val="000000"/>
                </a:solidFill>
                <a:latin typeface="Calibri" panose="020F0502020204030204" pitchFamily="34" charset="0"/>
              </a:rPr>
              <a:t>2;     // </a:t>
            </a:r>
            <a:r>
              <a:rPr lang="en-US" sz="1400" dirty="0">
                <a:solidFill>
                  <a:srgbClr val="000000"/>
                </a:solidFill>
                <a:latin typeface="Calibri" panose="020F0502020204030204" pitchFamily="34" charset="0"/>
              </a:rPr>
              <a:t>set the output channel of </a:t>
            </a:r>
            <a:r>
              <a:rPr lang="en-US" sz="1400" dirty="0" smtClean="0">
                <a:solidFill>
                  <a:srgbClr val="000000"/>
                </a:solidFill>
                <a:latin typeface="Calibri" panose="020F0502020204030204" pitchFamily="34" charset="0"/>
              </a:rPr>
              <a:t>mixer</a:t>
            </a:r>
            <a:endParaRPr lang="en-US" sz="1400" dirty="0">
              <a:solidFill>
                <a:srgbClr val="000000"/>
              </a:solidFill>
              <a:latin typeface="Calibri" panose="020F0502020204030204" pitchFamily="34" charset="0"/>
            </a:endParaRPr>
          </a:p>
          <a:p>
            <a:r>
              <a:rPr lang="en-US" sz="1400" dirty="0" err="1">
                <a:solidFill>
                  <a:srgbClr val="000000"/>
                </a:solidFill>
                <a:latin typeface="Calibri" panose="020F0502020204030204" pitchFamily="34" charset="0"/>
              </a:rPr>
              <a:t>MIXp_MIXMR</a:t>
            </a:r>
            <a:r>
              <a:rPr lang="en-US" sz="1400" dirty="0">
                <a:solidFill>
                  <a:srgbClr val="000000"/>
                </a:solidFill>
                <a:latin typeface="Calibri" panose="020F0502020204030204" pitchFamily="34" charset="0"/>
              </a:rPr>
              <a:t> = 0;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Set mode volume step or volume ramp</a:t>
            </a:r>
          </a:p>
          <a:p>
            <a:r>
              <a:rPr lang="en-US" sz="1400" dirty="0" err="1">
                <a:solidFill>
                  <a:srgbClr val="000000"/>
                </a:solidFill>
                <a:latin typeface="Calibri" panose="020F0502020204030204" pitchFamily="34" charset="0"/>
              </a:rPr>
              <a:t>MIXp_MVPDR</a:t>
            </a:r>
            <a:r>
              <a:rPr lang="en-US" sz="1400" dirty="0">
                <a:solidFill>
                  <a:srgbClr val="000000"/>
                </a:solidFill>
                <a:latin typeface="Calibri" panose="020F0502020204030204" pitchFamily="34" charset="0"/>
              </a:rPr>
              <a:t> = 0;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Set decibel that changed by one sample</a:t>
            </a: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MIXp_MDBER.MIXDBEN</a:t>
            </a:r>
            <a:r>
              <a:rPr lang="en-US" sz="1400" dirty="0">
                <a:solidFill>
                  <a:srgbClr val="000000"/>
                </a:solidFill>
                <a:latin typeface="Calibri" panose="020F0502020204030204" pitchFamily="34" charset="0"/>
              </a:rPr>
              <a:t> = 0; // Disable the setting of dB for system A/B/C/D</a:t>
            </a:r>
          </a:p>
          <a:p>
            <a:r>
              <a:rPr lang="en-US" sz="1400" dirty="0" err="1">
                <a:solidFill>
                  <a:srgbClr val="000000"/>
                </a:solidFill>
                <a:latin typeface="Calibri" panose="020F0502020204030204" pitchFamily="34" charset="0"/>
              </a:rPr>
              <a:t>MIXp_MDBAR</a:t>
            </a:r>
            <a:r>
              <a:rPr lang="en-US" sz="1400" dirty="0">
                <a:solidFill>
                  <a:srgbClr val="000000"/>
                </a:solidFill>
                <a:latin typeface="Calibri" panose="020F0502020204030204" pitchFamily="34" charset="0"/>
              </a:rPr>
              <a:t> = 0;                   // Set decibel of system A</a:t>
            </a:r>
          </a:p>
          <a:p>
            <a:r>
              <a:rPr lang="en-US" sz="1400" dirty="0" err="1">
                <a:solidFill>
                  <a:srgbClr val="000000"/>
                </a:solidFill>
                <a:latin typeface="Calibri" panose="020F0502020204030204" pitchFamily="34" charset="0"/>
              </a:rPr>
              <a:t>MIXp_MDBBR</a:t>
            </a:r>
            <a:r>
              <a:rPr lang="en-US" sz="1400" dirty="0">
                <a:solidFill>
                  <a:srgbClr val="000000"/>
                </a:solidFill>
                <a:latin typeface="Calibri" panose="020F0502020204030204" pitchFamily="34" charset="0"/>
              </a:rPr>
              <a:t> = 0;                   // Set decibel of system B</a:t>
            </a:r>
          </a:p>
          <a:p>
            <a:r>
              <a:rPr lang="en-US" sz="1400" dirty="0" err="1">
                <a:solidFill>
                  <a:srgbClr val="000000"/>
                </a:solidFill>
                <a:latin typeface="Calibri" panose="020F0502020204030204" pitchFamily="34" charset="0"/>
              </a:rPr>
              <a:t>MIXp_MDBCR</a:t>
            </a:r>
            <a:r>
              <a:rPr lang="en-US" sz="1400" dirty="0">
                <a:solidFill>
                  <a:srgbClr val="000000"/>
                </a:solidFill>
                <a:latin typeface="Calibri" panose="020F0502020204030204" pitchFamily="34" charset="0"/>
              </a:rPr>
              <a:t> = 0;                   // Set decibel of system C</a:t>
            </a:r>
          </a:p>
          <a:p>
            <a:r>
              <a:rPr lang="en-US" sz="1400" dirty="0" err="1">
                <a:solidFill>
                  <a:srgbClr val="000000"/>
                </a:solidFill>
                <a:latin typeface="Calibri" panose="020F0502020204030204" pitchFamily="34" charset="0"/>
              </a:rPr>
              <a:t>MIXp_MDBDR</a:t>
            </a:r>
            <a:r>
              <a:rPr lang="en-US" sz="1400" dirty="0">
                <a:solidFill>
                  <a:srgbClr val="000000"/>
                </a:solidFill>
                <a:latin typeface="Calibri" panose="020F0502020204030204" pitchFamily="34" charset="0"/>
              </a:rPr>
              <a:t> = 0;                   // Set decibel of system D</a:t>
            </a:r>
          </a:p>
          <a:p>
            <a:r>
              <a:rPr lang="en-US" sz="1400" dirty="0" err="1">
                <a:solidFill>
                  <a:srgbClr val="000000"/>
                </a:solidFill>
                <a:latin typeface="Calibri" panose="020F0502020204030204" pitchFamily="34" charset="0"/>
              </a:rPr>
              <a:t>MIXp_MDBER.MIXDBEN</a:t>
            </a:r>
            <a:r>
              <a:rPr lang="en-US" sz="1400" dirty="0">
                <a:solidFill>
                  <a:srgbClr val="000000"/>
                </a:solidFill>
                <a:latin typeface="Calibri" panose="020F0502020204030204" pitchFamily="34" charset="0"/>
              </a:rPr>
              <a:t> = 1; // Enable the setting of dB for system A/B/C/D</a:t>
            </a: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MIXp_MIXIR.INIT</a:t>
            </a:r>
            <a:r>
              <a:rPr lang="en-US" sz="1400" dirty="0">
                <a:solidFill>
                  <a:srgbClr val="000000"/>
                </a:solidFill>
                <a:latin typeface="Calibri" panose="020F0502020204030204" pitchFamily="34" charset="0"/>
              </a:rPr>
              <a:t> = 0; </a:t>
            </a:r>
            <a:r>
              <a:rPr lang="en-US" sz="1400" dirty="0" smtClean="0">
                <a:solidFill>
                  <a:srgbClr val="000000"/>
                </a:solidFill>
                <a:latin typeface="Calibri" panose="020F0502020204030204" pitchFamily="34" charset="0"/>
              </a:rPr>
              <a:t>             // </a:t>
            </a:r>
            <a:r>
              <a:rPr lang="en-US" sz="1400" dirty="0">
                <a:solidFill>
                  <a:srgbClr val="000000"/>
                </a:solidFill>
                <a:latin typeface="Calibri" panose="020F0502020204030204" pitchFamily="34" charset="0"/>
              </a:rPr>
              <a:t>Processing state</a:t>
            </a:r>
            <a:endParaRPr lang="en-US" sz="1400" dirty="0">
              <a:solidFill>
                <a:srgbClr val="000000"/>
              </a:solidFill>
              <a:effectLst/>
              <a:latin typeface="Calibri" panose="020F0502020204030204" pitchFamily="34" charset="0"/>
            </a:endParaRPr>
          </a:p>
        </p:txBody>
      </p:sp>
      <p:sp>
        <p:nvSpPr>
          <p:cNvPr id="7" name="Rectangle 6"/>
          <p:cNvSpPr/>
          <p:nvPr/>
        </p:nvSpPr>
        <p:spPr>
          <a:xfrm>
            <a:off x="7391400" y="1752600"/>
            <a:ext cx="4343400" cy="954107"/>
          </a:xfrm>
          <a:prstGeom prst="rect">
            <a:avLst/>
          </a:prstGeom>
          <a:solidFill>
            <a:schemeClr val="bg1">
              <a:lumMod val="85000"/>
            </a:schemeClr>
          </a:solidFill>
        </p:spPr>
        <p:txBody>
          <a:bodyPr wrap="square">
            <a:spAutoFit/>
          </a:bodyPr>
          <a:lstStyle/>
          <a:p>
            <a:r>
              <a:rPr lang="en-US" sz="1400" b="1" u="sng" dirty="0">
                <a:solidFill>
                  <a:srgbClr val="000000"/>
                </a:solidFill>
                <a:latin typeface="Calibri" panose="020F0502020204030204" pitchFamily="34" charset="0"/>
              </a:rPr>
              <a:t>MIX Halting:</a:t>
            </a:r>
            <a:endParaRPr lang="en-US" sz="1400" dirty="0">
              <a:solidFill>
                <a:srgbClr val="000000"/>
              </a:solidFill>
              <a:latin typeface="Calibri" panose="020F0502020204030204" pitchFamily="34" charset="0"/>
            </a:endParaRPr>
          </a:p>
          <a:p>
            <a:r>
              <a:rPr lang="en-US" sz="1400" dirty="0">
                <a:solidFill>
                  <a:srgbClr val="000000"/>
                </a:solidFill>
                <a:latin typeface="Calibri" panose="020F0502020204030204" pitchFamily="34" charset="0"/>
              </a:rPr>
              <a:t> </a:t>
            </a:r>
          </a:p>
          <a:p>
            <a:r>
              <a:rPr lang="en-US" sz="1400" dirty="0" err="1">
                <a:solidFill>
                  <a:srgbClr val="000000"/>
                </a:solidFill>
                <a:latin typeface="Calibri" panose="020F0502020204030204" pitchFamily="34" charset="0"/>
              </a:rPr>
              <a:t>MIXp_MIXIR.INIT</a:t>
            </a:r>
            <a:r>
              <a:rPr lang="en-US" sz="1400" dirty="0">
                <a:solidFill>
                  <a:srgbClr val="000000"/>
                </a:solidFill>
                <a:latin typeface="Calibri" panose="020F0502020204030204" pitchFamily="34" charset="0"/>
              </a:rPr>
              <a:t> = 1;         // Initialization state</a:t>
            </a:r>
          </a:p>
          <a:p>
            <a:r>
              <a:rPr lang="en-US" sz="1400" dirty="0" err="1">
                <a:solidFill>
                  <a:srgbClr val="000000"/>
                </a:solidFill>
                <a:latin typeface="Calibri" panose="020F0502020204030204" pitchFamily="34" charset="0"/>
              </a:rPr>
              <a:t>MIXp_SWRSR.SWRST</a:t>
            </a:r>
            <a:r>
              <a:rPr lang="en-US" sz="1400" dirty="0">
                <a:solidFill>
                  <a:srgbClr val="000000"/>
                </a:solidFill>
                <a:latin typeface="Calibri" panose="020F0502020204030204" pitchFamily="34" charset="0"/>
              </a:rPr>
              <a:t> = 0;  // Set software reset for MIX</a:t>
            </a:r>
            <a:endParaRPr lang="en-US" sz="140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7436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1080000" y="1800000"/>
            <a:ext cx="9000000" cy="1348061"/>
          </a:xfrm>
        </p:spPr>
        <p:txBody>
          <a:bodyPr/>
          <a:lstStyle/>
          <a:p>
            <a:r>
              <a:rPr lang="en-US" dirty="0" smtClean="0">
                <a:solidFill>
                  <a:schemeClr val="bg1">
                    <a:lumMod val="75000"/>
                  </a:schemeClr>
                </a:solidFill>
              </a:rPr>
              <a:t>CTU/MIXER INTRODUCTION</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03</a:t>
            </a:r>
            <a:endParaRPr lang="en-US" b="1" dirty="0">
              <a:solidFill>
                <a:schemeClr val="bg1">
                  <a:lumMod val="75000"/>
                </a:schemeClr>
              </a:solidFill>
            </a:endParaRPr>
          </a:p>
          <a:p>
            <a:r>
              <a:rPr lang="en-US" dirty="0" smtClean="0"/>
              <a:t>USE CASE 1 – UPDATE RENDERER</a:t>
            </a:r>
            <a:r>
              <a:rPr lang="en-US" dirty="0"/>
              <a:t>	</a:t>
            </a:r>
            <a:r>
              <a:rPr lang="en-US" b="1" dirty="0"/>
              <a:t>Page </a:t>
            </a:r>
            <a:r>
              <a:rPr lang="en-US" b="1" dirty="0" smtClean="0"/>
              <a:t>09</a:t>
            </a:r>
            <a:endParaRPr lang="en-US" dirty="0"/>
          </a:p>
          <a:p>
            <a:r>
              <a:rPr lang="en-US" dirty="0" smtClean="0">
                <a:solidFill>
                  <a:schemeClr val="bg1">
                    <a:lumMod val="75000"/>
                  </a:schemeClr>
                </a:solidFill>
              </a:rPr>
              <a:t>USE CASE 2 – DEVELOP NEW PLUGIN</a:t>
            </a:r>
            <a:r>
              <a:rPr lang="en-US" dirty="0">
                <a:solidFill>
                  <a:schemeClr val="bg1">
                    <a:lumMod val="75000"/>
                  </a:schemeClr>
                </a:solidFill>
              </a:rPr>
              <a:t>	</a:t>
            </a:r>
            <a:r>
              <a:rPr lang="en-US" b="1" dirty="0">
                <a:solidFill>
                  <a:schemeClr val="bg1">
                    <a:lumMod val="75000"/>
                  </a:schemeClr>
                </a:solidFill>
              </a:rPr>
              <a:t>Page </a:t>
            </a:r>
            <a:r>
              <a:rPr lang="en-US" b="1" dirty="0" smtClean="0">
                <a:solidFill>
                  <a:schemeClr val="bg1">
                    <a:lumMod val="75000"/>
                  </a:schemeClr>
                </a:solidFill>
              </a:rPr>
              <a:t>21</a:t>
            </a:r>
            <a:endParaRPr lang="en-US" b="1" dirty="0">
              <a:solidFill>
                <a:schemeClr val="bg1">
                  <a:lumMod val="75000"/>
                </a:schemeClr>
              </a:solidFill>
            </a:endParaRPr>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a:t>
            </a:fld>
            <a:endParaRPr lang="de-DE" dirty="0"/>
          </a:p>
        </p:txBody>
      </p:sp>
    </p:spTree>
    <p:extLst>
      <p:ext uri="{BB962C8B-B14F-4D97-AF65-F5344CB8AC3E}">
        <p14:creationId xmlns:p14="http://schemas.microsoft.com/office/powerpoint/2010/main" val="347581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smtClean="0"/>
              <a:t>USE CASE 1</a:t>
            </a:r>
            <a:br>
              <a:rPr lang="en-US" cap="all" dirty="0" smtClean="0"/>
            </a:br>
            <a:r>
              <a:rPr lang="en-US" sz="2000" cap="all" dirty="0" smtClean="0"/>
              <a:t>Update RENDERER/Capture TO CONNECT CTU/MIXER internally</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a:t>
            </a:fld>
            <a:endParaRPr lang="de-DE" dirty="0"/>
          </a:p>
        </p:txBody>
      </p:sp>
      <p:sp>
        <p:nvSpPr>
          <p:cNvPr id="40" name="Rectangle 39"/>
          <p:cNvSpPr/>
          <p:nvPr/>
        </p:nvSpPr>
        <p:spPr>
          <a:xfrm>
            <a:off x="5562600" y="2362200"/>
            <a:ext cx="3352800" cy="20574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495800" y="25146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0</a:t>
            </a:r>
            <a:endParaRPr lang="en-US" sz="1400" dirty="0"/>
          </a:p>
        </p:txBody>
      </p:sp>
      <p:sp>
        <p:nvSpPr>
          <p:cNvPr id="10" name="Rectangle 9"/>
          <p:cNvSpPr/>
          <p:nvPr/>
        </p:nvSpPr>
        <p:spPr>
          <a:xfrm>
            <a:off x="4495800" y="2971800"/>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2</a:t>
            </a:r>
            <a:endParaRPr lang="en-US" sz="1400" dirty="0"/>
          </a:p>
        </p:txBody>
      </p:sp>
      <p:sp>
        <p:nvSpPr>
          <p:cNvPr id="11" name="Rectangle 10"/>
          <p:cNvSpPr/>
          <p:nvPr/>
        </p:nvSpPr>
        <p:spPr>
          <a:xfrm>
            <a:off x="4495800" y="3435439"/>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3</a:t>
            </a:r>
            <a:endParaRPr lang="en-US" sz="1400" dirty="0"/>
          </a:p>
        </p:txBody>
      </p:sp>
      <p:sp>
        <p:nvSpPr>
          <p:cNvPr id="12" name="Rectangle 11"/>
          <p:cNvSpPr/>
          <p:nvPr/>
        </p:nvSpPr>
        <p:spPr>
          <a:xfrm>
            <a:off x="4495800" y="3899078"/>
            <a:ext cx="762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SRC 4</a:t>
            </a:r>
            <a:endParaRPr lang="en-US" sz="1400" dirty="0"/>
          </a:p>
        </p:txBody>
      </p:sp>
      <p:sp>
        <p:nvSpPr>
          <p:cNvPr id="13" name="Rectangle 12"/>
          <p:cNvSpPr/>
          <p:nvPr/>
        </p:nvSpPr>
        <p:spPr>
          <a:xfrm>
            <a:off x="5715000" y="25146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0</a:t>
            </a:r>
            <a:endParaRPr lang="en-US" sz="1400" dirty="0"/>
          </a:p>
        </p:txBody>
      </p:sp>
      <p:sp>
        <p:nvSpPr>
          <p:cNvPr id="14" name="Rectangle 13"/>
          <p:cNvSpPr/>
          <p:nvPr/>
        </p:nvSpPr>
        <p:spPr>
          <a:xfrm>
            <a:off x="7086600" y="2514600"/>
            <a:ext cx="685800" cy="168927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a:t>
            </a:r>
            <a:endParaRPr lang="en-US" dirty="0"/>
          </a:p>
        </p:txBody>
      </p:sp>
      <p:cxnSp>
        <p:nvCxnSpPr>
          <p:cNvPr id="16" name="Straight Arrow Connector 15"/>
          <p:cNvCxnSpPr>
            <a:stCxn id="58" idx="3"/>
            <a:endCxn id="9" idx="1"/>
          </p:cNvCxnSpPr>
          <p:nvPr/>
        </p:nvCxnSpPr>
        <p:spPr>
          <a:xfrm flipV="1">
            <a:off x="3733800" y="2667000"/>
            <a:ext cx="762000" cy="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3" idx="1"/>
          </p:cNvCxnSpPr>
          <p:nvPr/>
        </p:nvCxnSpPr>
        <p:spPr>
          <a:xfrm>
            <a:off x="5257800" y="26670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32" idx="1"/>
          </p:cNvCxnSpPr>
          <p:nvPr/>
        </p:nvCxnSpPr>
        <p:spPr>
          <a:xfrm>
            <a:off x="52578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477000" y="26670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77000" y="310058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477000" y="35878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77000" y="40386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3"/>
            <a:endCxn id="34" idx="1"/>
          </p:cNvCxnSpPr>
          <p:nvPr/>
        </p:nvCxnSpPr>
        <p:spPr>
          <a:xfrm>
            <a:off x="5257800" y="3587839"/>
            <a:ext cx="45720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36" idx="1"/>
          </p:cNvCxnSpPr>
          <p:nvPr/>
        </p:nvCxnSpPr>
        <p:spPr>
          <a:xfrm>
            <a:off x="5257800" y="4051478"/>
            <a:ext cx="457200" cy="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4" idx="3"/>
            <a:endCxn id="10" idx="1"/>
          </p:cNvCxnSpPr>
          <p:nvPr/>
        </p:nvCxnSpPr>
        <p:spPr>
          <a:xfrm>
            <a:off x="3733800" y="3124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5" idx="3"/>
            <a:endCxn id="11" idx="1"/>
          </p:cNvCxnSpPr>
          <p:nvPr/>
        </p:nvCxnSpPr>
        <p:spPr>
          <a:xfrm>
            <a:off x="3733800" y="3587839"/>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6" idx="3"/>
            <a:endCxn id="12" idx="1"/>
          </p:cNvCxnSpPr>
          <p:nvPr/>
        </p:nvCxnSpPr>
        <p:spPr>
          <a:xfrm>
            <a:off x="3727971" y="4051478"/>
            <a:ext cx="76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38" idx="1"/>
          </p:cNvCxnSpPr>
          <p:nvPr/>
        </p:nvCxnSpPr>
        <p:spPr>
          <a:xfrm flipV="1">
            <a:off x="7772400" y="3356020"/>
            <a:ext cx="266700" cy="3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039100" y="2971800"/>
            <a:ext cx="762000" cy="76843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DVC</a:t>
            </a:r>
            <a:endParaRPr lang="en-US" dirty="0"/>
          </a:p>
        </p:txBody>
      </p:sp>
      <p:cxnSp>
        <p:nvCxnSpPr>
          <p:cNvPr id="41" name="Straight Arrow Connector 40"/>
          <p:cNvCxnSpPr>
            <a:stCxn id="38" idx="3"/>
            <a:endCxn id="59" idx="1"/>
          </p:cNvCxnSpPr>
          <p:nvPr/>
        </p:nvCxnSpPr>
        <p:spPr>
          <a:xfrm flipV="1">
            <a:off x="8801100" y="3356019"/>
            <a:ext cx="4191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15000" y="2971800"/>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1</a:t>
            </a:r>
            <a:endParaRPr lang="en-US" sz="1400" dirty="0"/>
          </a:p>
        </p:txBody>
      </p:sp>
      <p:sp>
        <p:nvSpPr>
          <p:cNvPr id="34" name="Rectangle 33"/>
          <p:cNvSpPr/>
          <p:nvPr/>
        </p:nvSpPr>
        <p:spPr>
          <a:xfrm>
            <a:off x="5715000" y="3436024"/>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2</a:t>
            </a:r>
            <a:endParaRPr lang="en-US" sz="1400" dirty="0"/>
          </a:p>
        </p:txBody>
      </p:sp>
      <p:sp>
        <p:nvSpPr>
          <p:cNvPr id="36" name="Rectangle 35"/>
          <p:cNvSpPr/>
          <p:nvPr/>
        </p:nvSpPr>
        <p:spPr>
          <a:xfrm>
            <a:off x="5715000" y="3899576"/>
            <a:ext cx="762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CTU 3</a:t>
            </a:r>
            <a:endParaRPr lang="en-US" sz="1400" dirty="0"/>
          </a:p>
        </p:txBody>
      </p:sp>
      <p:sp>
        <p:nvSpPr>
          <p:cNvPr id="42" name="TextBox 41"/>
          <p:cNvSpPr txBox="1"/>
          <p:nvPr/>
        </p:nvSpPr>
        <p:spPr>
          <a:xfrm>
            <a:off x="8090649" y="4064754"/>
            <a:ext cx="710451" cy="369332"/>
          </a:xfrm>
          <a:prstGeom prst="rect">
            <a:avLst/>
          </a:prstGeom>
          <a:noFill/>
        </p:spPr>
        <p:txBody>
          <a:bodyPr wrap="none" rtlCol="0">
            <a:spAutoFit/>
          </a:bodyPr>
          <a:lstStyle/>
          <a:p>
            <a:r>
              <a:rPr lang="en-US" dirty="0" smtClean="0"/>
              <a:t>CMD</a:t>
            </a:r>
            <a:endParaRPr lang="en-US" dirty="0"/>
          </a:p>
        </p:txBody>
      </p:sp>
      <p:sp>
        <p:nvSpPr>
          <p:cNvPr id="15" name="TextBox 14"/>
          <p:cNvSpPr txBox="1"/>
          <p:nvPr/>
        </p:nvSpPr>
        <p:spPr>
          <a:xfrm>
            <a:off x="963549" y="1981261"/>
            <a:ext cx="3788217" cy="338554"/>
          </a:xfrm>
          <a:prstGeom prst="rect">
            <a:avLst/>
          </a:prstGeom>
          <a:noFill/>
        </p:spPr>
        <p:txBody>
          <a:bodyPr wrap="none" rtlCol="0">
            <a:spAutoFit/>
          </a:bodyPr>
          <a:lstStyle/>
          <a:p>
            <a:r>
              <a:rPr lang="en-US" sz="1600" i="1" dirty="0" smtClean="0"/>
              <a:t>Module connection diagram for Capture</a:t>
            </a:r>
            <a:endParaRPr lang="en-US" sz="1600" i="1" dirty="0"/>
          </a:p>
        </p:txBody>
      </p:sp>
      <p:sp>
        <p:nvSpPr>
          <p:cNvPr id="58" name="Rectangle 57"/>
          <p:cNvSpPr/>
          <p:nvPr/>
        </p:nvSpPr>
        <p:spPr>
          <a:xfrm>
            <a:off x="2895600" y="2515313"/>
            <a:ext cx="838200" cy="30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 1</a:t>
            </a:r>
            <a:endParaRPr lang="en-US" dirty="0"/>
          </a:p>
        </p:txBody>
      </p:sp>
      <p:sp>
        <p:nvSpPr>
          <p:cNvPr id="59" name="Rectangle 58"/>
          <p:cNvSpPr/>
          <p:nvPr/>
        </p:nvSpPr>
        <p:spPr>
          <a:xfrm>
            <a:off x="9220200" y="3203619"/>
            <a:ext cx="1219200" cy="304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Capture</a:t>
            </a:r>
            <a:endParaRPr lang="en-US" sz="1600" dirty="0"/>
          </a:p>
        </p:txBody>
      </p:sp>
      <p:sp>
        <p:nvSpPr>
          <p:cNvPr id="64" name="Rectangle 63"/>
          <p:cNvSpPr/>
          <p:nvPr/>
        </p:nvSpPr>
        <p:spPr>
          <a:xfrm>
            <a:off x="2895600" y="2971800"/>
            <a:ext cx="838200" cy="30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 2</a:t>
            </a:r>
            <a:endParaRPr lang="en-US" dirty="0"/>
          </a:p>
        </p:txBody>
      </p:sp>
      <p:sp>
        <p:nvSpPr>
          <p:cNvPr id="65" name="Rectangle 64"/>
          <p:cNvSpPr/>
          <p:nvPr/>
        </p:nvSpPr>
        <p:spPr>
          <a:xfrm>
            <a:off x="2895600" y="3435439"/>
            <a:ext cx="838200" cy="30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 3</a:t>
            </a:r>
            <a:endParaRPr lang="en-US" dirty="0"/>
          </a:p>
        </p:txBody>
      </p:sp>
      <p:sp>
        <p:nvSpPr>
          <p:cNvPr id="66" name="Rectangle 65"/>
          <p:cNvSpPr/>
          <p:nvPr/>
        </p:nvSpPr>
        <p:spPr>
          <a:xfrm>
            <a:off x="2889771" y="3899078"/>
            <a:ext cx="838200" cy="304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SSI 4</a:t>
            </a:r>
            <a:endParaRPr lang="en-US" dirty="0"/>
          </a:p>
        </p:txBody>
      </p:sp>
      <p:graphicFrame>
        <p:nvGraphicFramePr>
          <p:cNvPr id="82" name="Table 81"/>
          <p:cNvGraphicFramePr>
            <a:graphicFrameLocks noGrp="1"/>
          </p:cNvGraphicFramePr>
          <p:nvPr>
            <p:extLst>
              <p:ext uri="{D42A27DB-BD31-4B8C-83A1-F6EECF244321}">
                <p14:modId xmlns:p14="http://schemas.microsoft.com/office/powerpoint/2010/main" val="1456568741"/>
              </p:ext>
            </p:extLst>
          </p:nvPr>
        </p:nvGraphicFramePr>
        <p:xfrm>
          <a:off x="1080300" y="4686322"/>
          <a:ext cx="9892500" cy="1432560"/>
        </p:xfrm>
        <a:graphic>
          <a:graphicData uri="http://schemas.openxmlformats.org/drawingml/2006/table">
            <a:tbl>
              <a:tblPr firstRow="1" bandRow="1">
                <a:tableStyleId>{00A15C55-8517-42AA-B614-E9B94910E393}</a:tableStyleId>
              </a:tblPr>
              <a:tblGrid>
                <a:gridCol w="4939500"/>
                <a:gridCol w="2590800"/>
                <a:gridCol w="2362200"/>
              </a:tblGrid>
              <a:tr h="238574">
                <a:tc>
                  <a:txBody>
                    <a:bodyPr/>
                    <a:lstStyle/>
                    <a:p>
                      <a:r>
                        <a:rPr lang="en-US" sz="1400" dirty="0" smtClean="0"/>
                        <a:t>Plugin function</a:t>
                      </a:r>
                      <a:endParaRPr lang="en-US" sz="1400" dirty="0"/>
                    </a:p>
                  </a:txBody>
                  <a:tcPr/>
                </a:tc>
                <a:tc>
                  <a:txBody>
                    <a:bodyPr/>
                    <a:lstStyle/>
                    <a:p>
                      <a:r>
                        <a:rPr lang="en-US" sz="1400" dirty="0" smtClean="0"/>
                        <a:t>PCM input </a:t>
                      </a:r>
                      <a:r>
                        <a:rPr lang="en-US" sz="1400" baseline="0" dirty="0" smtClean="0"/>
                        <a:t>function</a:t>
                      </a:r>
                      <a:endParaRPr lang="en-US" sz="1400" dirty="0"/>
                    </a:p>
                  </a:txBody>
                  <a:tcPr/>
                </a:tc>
                <a:tc>
                  <a:txBody>
                    <a:bodyPr/>
                    <a:lstStyle/>
                    <a:p>
                      <a:r>
                        <a:rPr lang="en-US" sz="1400" dirty="0" smtClean="0"/>
                        <a:t>PCM output function</a:t>
                      </a:r>
                      <a:endParaRPr lang="en-US" sz="1400" dirty="0"/>
                    </a:p>
                  </a:txBody>
                  <a:tcPr/>
                </a:tc>
              </a:tr>
              <a:tr h="238574">
                <a:tc>
                  <a:txBody>
                    <a:bodyPr/>
                    <a:lstStyle/>
                    <a:p>
                      <a:r>
                        <a:rPr lang="en-US" sz="1400" dirty="0" smtClean="0">
                          <a:solidFill>
                            <a:schemeClr val="accent4">
                              <a:lumMod val="50000"/>
                            </a:schemeClr>
                          </a:solidFill>
                        </a:rPr>
                        <a:t>Capture and mix from one or multiple SSI to one stereo file</a:t>
                      </a:r>
                    </a:p>
                  </a:txBody>
                  <a:tcPr/>
                </a:tc>
                <a:tc>
                  <a:txBody>
                    <a:bodyPr/>
                    <a:lstStyle/>
                    <a:p>
                      <a:r>
                        <a:rPr lang="en-US" sz="1400" dirty="0" smtClean="0">
                          <a:solidFill>
                            <a:schemeClr val="accent4">
                              <a:lumMod val="50000"/>
                            </a:schemeClr>
                          </a:solidFill>
                        </a:rPr>
                        <a:t>Channel number:</a:t>
                      </a:r>
                      <a:r>
                        <a:rPr lang="en-US" sz="1400" baseline="0" dirty="0" smtClean="0">
                          <a:solidFill>
                            <a:schemeClr val="accent4">
                              <a:lumMod val="50000"/>
                            </a:schemeClr>
                          </a:solidFill>
                        </a:rPr>
                        <a:t> 1/2/4/6/8 </a:t>
                      </a:r>
                      <a:r>
                        <a:rPr lang="en-US" sz="1400" baseline="0" dirty="0" err="1" smtClean="0">
                          <a:solidFill>
                            <a:schemeClr val="accent4">
                              <a:lumMod val="50000"/>
                            </a:schemeClr>
                          </a:solidFill>
                        </a:rPr>
                        <a:t>ch</a:t>
                      </a:r>
                      <a:endParaRPr lang="en-US" sz="1400" dirty="0" smtClean="0">
                        <a:solidFill>
                          <a:schemeClr val="accent4">
                            <a:lumMod val="50000"/>
                          </a:schemeClr>
                        </a:solidFill>
                      </a:endParaRPr>
                    </a:p>
                  </a:txBody>
                  <a:tcPr/>
                </a:tc>
                <a:tc>
                  <a:txBody>
                    <a:bodyPr/>
                    <a:lstStyle/>
                    <a:p>
                      <a:r>
                        <a:rPr lang="en-US" sz="1400" dirty="0" smtClean="0">
                          <a:solidFill>
                            <a:schemeClr val="accent4">
                              <a:lumMod val="50000"/>
                            </a:schemeClr>
                          </a:solidFill>
                        </a:rPr>
                        <a:t>Channel number:</a:t>
                      </a:r>
                      <a:r>
                        <a:rPr lang="en-US" sz="1400" baseline="0" dirty="0" smtClean="0">
                          <a:solidFill>
                            <a:schemeClr val="accent4">
                              <a:lumMod val="50000"/>
                            </a:schemeClr>
                          </a:solidFill>
                        </a:rPr>
                        <a:t> 1/2 </a:t>
                      </a:r>
                      <a:r>
                        <a:rPr lang="en-US" sz="1400" baseline="0" dirty="0" err="1" smtClean="0">
                          <a:solidFill>
                            <a:schemeClr val="accent4">
                              <a:lumMod val="50000"/>
                            </a:schemeClr>
                          </a:solidFill>
                        </a:rPr>
                        <a:t>ch</a:t>
                      </a:r>
                      <a:endParaRPr lang="en-US" sz="1400" dirty="0" smtClean="0">
                        <a:solidFill>
                          <a:schemeClr val="accent4">
                            <a:lumMod val="50000"/>
                          </a:schemeClr>
                        </a:solidFill>
                      </a:endParaRPr>
                    </a:p>
                  </a:txBody>
                  <a:tcPr/>
                </a:tc>
              </a:tr>
              <a:tr h="238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Support channel transfer from multiple channel (3.1/5.1/7.1)</a:t>
                      </a:r>
                      <a:r>
                        <a:rPr lang="en-US" sz="1400" baseline="0" dirty="0" smtClean="0">
                          <a:solidFill>
                            <a:schemeClr val="accent4">
                              <a:lumMod val="50000"/>
                            </a:schemeClr>
                          </a:solidFill>
                        </a:rPr>
                        <a:t> </a:t>
                      </a:r>
                      <a:r>
                        <a:rPr lang="en-US" sz="1400" dirty="0" smtClean="0">
                          <a:solidFill>
                            <a:schemeClr val="accent4">
                              <a:lumMod val="50000"/>
                            </a:schemeClr>
                          </a:solidFill>
                        </a:rPr>
                        <a:t>input to stereo output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Frequency</a:t>
                      </a:r>
                      <a:r>
                        <a:rPr lang="en-US" sz="1400" baseline="0" dirty="0" smtClean="0">
                          <a:solidFill>
                            <a:schemeClr val="accent4">
                              <a:lumMod val="50000"/>
                            </a:schemeClr>
                          </a:solidFill>
                        </a:rPr>
                        <a:t>: 32/44.1/48 kHz</a:t>
                      </a:r>
                      <a:endParaRPr lang="en-US" sz="1400" dirty="0" smtClean="0">
                        <a:solidFill>
                          <a:schemeClr val="accent4">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4">
                              <a:lumMod val="50000"/>
                            </a:schemeClr>
                          </a:solidFill>
                        </a:rPr>
                        <a:t>Frequency</a:t>
                      </a:r>
                      <a:r>
                        <a:rPr lang="en-US" sz="1400" baseline="0" dirty="0" smtClean="0">
                          <a:solidFill>
                            <a:schemeClr val="accent4">
                              <a:lumMod val="50000"/>
                            </a:schemeClr>
                          </a:solidFill>
                        </a:rPr>
                        <a:t>: 32/44.1/48 kHz</a:t>
                      </a:r>
                      <a:endParaRPr lang="en-US" sz="1400" dirty="0" smtClean="0">
                        <a:solidFill>
                          <a:schemeClr val="accent4">
                            <a:lumMod val="50000"/>
                          </a:schemeClr>
                        </a:solidFill>
                      </a:endParaRPr>
                    </a:p>
                  </a:txBody>
                  <a:tcPr/>
                </a:tc>
              </a:tr>
              <a:tr h="238574">
                <a:tc>
                  <a:txBody>
                    <a:bodyPr/>
                    <a:lstStyle/>
                    <a:p>
                      <a:endParaRPr lang="en-US" sz="1400" dirty="0">
                        <a:solidFill>
                          <a:schemeClr val="accent4">
                            <a:lumMod val="50000"/>
                          </a:schemeClr>
                        </a:solidFill>
                      </a:endParaRPr>
                    </a:p>
                  </a:txBody>
                  <a:tcPr/>
                </a:tc>
                <a:tc>
                  <a:txBody>
                    <a:bodyPr/>
                    <a:lstStyle/>
                    <a:p>
                      <a:r>
                        <a:rPr lang="en-US" sz="1400" dirty="0" smtClean="0">
                          <a:solidFill>
                            <a:schemeClr val="accent4">
                              <a:lumMod val="50000"/>
                            </a:schemeClr>
                          </a:solidFill>
                        </a:rPr>
                        <a:t>Bit-width:</a:t>
                      </a:r>
                      <a:r>
                        <a:rPr lang="en-US" sz="1400" baseline="0" dirty="0" smtClean="0">
                          <a:solidFill>
                            <a:schemeClr val="accent4">
                              <a:lumMod val="50000"/>
                            </a:schemeClr>
                          </a:solidFill>
                        </a:rPr>
                        <a:t> 16/24 bit</a:t>
                      </a:r>
                      <a:endParaRPr lang="en-US" sz="1400" dirty="0">
                        <a:solidFill>
                          <a:schemeClr val="accent4">
                            <a:lumMod val="50000"/>
                          </a:schemeClr>
                        </a:solidFill>
                      </a:endParaRPr>
                    </a:p>
                  </a:txBody>
                  <a:tcPr/>
                </a:tc>
                <a:tc>
                  <a:txBody>
                    <a:bodyPr/>
                    <a:lstStyle/>
                    <a:p>
                      <a:r>
                        <a:rPr lang="en-US" sz="1400" dirty="0" smtClean="0">
                          <a:solidFill>
                            <a:schemeClr val="accent4">
                              <a:lumMod val="50000"/>
                            </a:schemeClr>
                          </a:solidFill>
                        </a:rPr>
                        <a:t>Bit-width:</a:t>
                      </a:r>
                      <a:r>
                        <a:rPr lang="en-US" sz="1400" baseline="0" dirty="0" smtClean="0">
                          <a:solidFill>
                            <a:schemeClr val="accent4">
                              <a:lumMod val="50000"/>
                            </a:schemeClr>
                          </a:solidFill>
                        </a:rPr>
                        <a:t> 16/24 bit</a:t>
                      </a:r>
                      <a:endParaRPr lang="en-US" sz="1400" dirty="0">
                        <a:solidFill>
                          <a:schemeClr val="accent4">
                            <a:lumMod val="50000"/>
                          </a:schemeClr>
                        </a:solidFill>
                      </a:endParaRPr>
                    </a:p>
                  </a:txBody>
                  <a:tcPr/>
                </a:tc>
              </a:tr>
            </a:tbl>
          </a:graphicData>
        </a:graphic>
      </p:graphicFrame>
    </p:spTree>
    <p:extLst>
      <p:ext uri="{BB962C8B-B14F-4D97-AF65-F5344CB8AC3E}">
        <p14:creationId xmlns:p14="http://schemas.microsoft.com/office/powerpoint/2010/main" val="3226360319"/>
      </p:ext>
    </p:extLst>
  </p:cSld>
  <p:clrMapOvr>
    <a:masterClrMapping/>
  </p:clrMapOvr>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B845AF6B-63B0-4B5C-9985-E07F0662172F}" vid="{C5D954A1-801D-4644-81BF-6D358F5BA2FD}"/>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CTU&amp;MIXER</Template>
  <TotalTime>4414</TotalTime>
  <Words>1687</Words>
  <Application>Microsoft Office PowerPoint</Application>
  <PresentationFormat>Widescreen</PresentationFormat>
  <Paragraphs>434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メイリオ</vt:lpstr>
      <vt:lpstr>Symbol</vt:lpstr>
      <vt:lpstr>Wingdings</vt:lpstr>
      <vt:lpstr>151229_Renesas_Templates_16_9_EN</vt:lpstr>
      <vt:lpstr>PowerPoint Presentation</vt:lpstr>
      <vt:lpstr>Agenda</vt:lpstr>
      <vt:lpstr>CTU – channel transfer unit introduction</vt:lpstr>
      <vt:lpstr>CTU – channel transfer unit Setting procedure</vt:lpstr>
      <vt:lpstr>CTU – channel transfer unit downmixing solution for conversion of 5.1/7.1 to stereo</vt:lpstr>
      <vt:lpstr>MIX - mixer introduction</vt:lpstr>
      <vt:lpstr>MIX - mixer setting procedure</vt:lpstr>
      <vt:lpstr>Agenda</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USE CASE 1 Update RENDERER/Capture TO CONNECT CTU/MIXER internally</vt:lpstr>
      <vt:lpstr>Agenda</vt:lpstr>
      <vt:lpstr>USE CASE 2 develop new plugin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Tien Tran</dc:creator>
  <cp:lastModifiedBy>Tien Tran</cp:lastModifiedBy>
  <cp:revision>376</cp:revision>
  <dcterms:created xsi:type="dcterms:W3CDTF">2017-08-07T06:20:24Z</dcterms:created>
  <dcterms:modified xsi:type="dcterms:W3CDTF">2017-09-21T06:19:19Z</dcterms:modified>
</cp:coreProperties>
</file>