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  <p:sldMasterId id="2147483752" r:id="rId2"/>
  </p:sldMasterIdLst>
  <p:notesMasterIdLst>
    <p:notesMasterId r:id="rId28"/>
  </p:notesMasterIdLst>
  <p:sldIdLst>
    <p:sldId id="257" r:id="rId3"/>
    <p:sldId id="385" r:id="rId4"/>
    <p:sldId id="325" r:id="rId5"/>
    <p:sldId id="389" r:id="rId6"/>
    <p:sldId id="414" r:id="rId7"/>
    <p:sldId id="415" r:id="rId8"/>
    <p:sldId id="444" r:id="rId9"/>
    <p:sldId id="438" r:id="rId10"/>
    <p:sldId id="441" r:id="rId11"/>
    <p:sldId id="439" r:id="rId12"/>
    <p:sldId id="445" r:id="rId13"/>
    <p:sldId id="446" r:id="rId14"/>
    <p:sldId id="449" r:id="rId15"/>
    <p:sldId id="451" r:id="rId16"/>
    <p:sldId id="453" r:id="rId17"/>
    <p:sldId id="460" r:id="rId18"/>
    <p:sldId id="461" r:id="rId19"/>
    <p:sldId id="455" r:id="rId20"/>
    <p:sldId id="456" r:id="rId21"/>
    <p:sldId id="457" r:id="rId22"/>
    <p:sldId id="462" r:id="rId23"/>
    <p:sldId id="458" r:id="rId24"/>
    <p:sldId id="450" r:id="rId25"/>
    <p:sldId id="459" r:id="rId26"/>
    <p:sldId id="463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2" autoAdjust="0"/>
    <p:restoredTop sz="94671" autoAdjust="0"/>
  </p:normalViewPr>
  <p:slideViewPr>
    <p:cSldViewPr showGuides="1">
      <p:cViewPr>
        <p:scale>
          <a:sx n="77" d="100"/>
          <a:sy n="77" d="100"/>
        </p:scale>
        <p:origin x="-1752" y="-822"/>
      </p:cViewPr>
      <p:guideLst>
        <p:guide orient="horz"/>
        <p:guide orient="horz" pos="2472"/>
        <p:guide orient="horz" pos="1389"/>
        <p:guide pos="3976"/>
      </p:guideLst>
    </p:cSldViewPr>
  </p:slideViewPr>
  <p:outlineViewPr>
    <p:cViewPr>
      <p:scale>
        <a:sx n="33" d="100"/>
        <a:sy n="33" d="100"/>
      </p:scale>
      <p:origin x="12" y="48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92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25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41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25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25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25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74917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2769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all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04086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60390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67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73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79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60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3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56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07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41411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3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65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041010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506751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2769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all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29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 userDrawn="1"/>
        </p:nvSpPr>
        <p:spPr>
          <a:xfrm>
            <a:off x="468000" y="65424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</a:t>
            </a:r>
            <a:r>
              <a:rPr lang="en-US" sz="800" b="1" i="0" u="none" strike="noStrike" kern="1200" baseline="0" dirty="0" err="1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68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8358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 userDrawn="1"/>
        </p:nvSpPr>
        <p:spPr>
          <a:xfrm>
            <a:off x="468000" y="6527594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</a:t>
            </a:r>
            <a:r>
              <a:rPr lang="en-US" sz="800" b="1" i="0" u="none" strike="noStrike" kern="1200" baseline="0" dirty="0" err="1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2952000" y="6505376"/>
            <a:ext cx="1531100" cy="1875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721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7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Word_Document1.docx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プレースホルダー 8"/>
          <p:cNvPicPr>
            <a:picLocks noGrp="1"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583" b="12583"/>
          <a:stretch/>
        </p:blipFill>
        <p:spPr>
          <a:xfrm>
            <a:off x="437736" y="-27384"/>
            <a:ext cx="11346896" cy="6156000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sz="2000" cap="all" dirty="0"/>
              <a:t>EQUALIZER INVESTIGATION</a:t>
            </a:r>
          </a:p>
          <a:p>
            <a:endParaRPr kumimoji="1" lang="en-US" altLang="ja-JP" sz="2000" cap="all" dirty="0" smtClean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</p:spPr>
        <p:txBody>
          <a:bodyPr/>
          <a:lstStyle/>
          <a:p>
            <a:r>
              <a:rPr lang="en-US" altLang="ja-JP" dirty="0" smtClean="0"/>
              <a:t>April 2016</a:t>
            </a:r>
          </a:p>
        </p:txBody>
      </p:sp>
      <p:sp>
        <p:nvSpPr>
          <p:cNvPr id="5" name="Textplatzhalter 3"/>
          <p:cNvSpPr>
            <a:spLocks noGrp="1"/>
          </p:cNvSpPr>
          <p:nvPr/>
        </p:nvSpPr>
        <p:spPr>
          <a:xfrm>
            <a:off x="1071184" y="3501008"/>
            <a:ext cx="5040000" cy="1348401"/>
          </a:xfrm>
          <a:prstGeom prst="rect">
            <a:avLst/>
          </a:prstGeom>
          <a:solidFill>
            <a:srgbClr val="9D9D9D"/>
          </a:solidFill>
        </p:spPr>
        <p:txBody>
          <a:bodyPr vert="horz" lIns="252000" tIns="180000" rIns="180000" bIns="18000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1600" b="0" kern="1200" cap="none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Date April.29 2016</a:t>
            </a:r>
          </a:p>
          <a:p>
            <a:r>
              <a:rPr lang="de-DE" dirty="0" smtClean="0"/>
              <a:t>Name Phan Nhat Vu</a:t>
            </a:r>
          </a:p>
          <a:p>
            <a:r>
              <a:rPr lang="en-US" dirty="0"/>
              <a:t>R-Car Software Solution 2 Group</a:t>
            </a:r>
            <a:endParaRPr lang="de-DE" dirty="0" smtClean="0"/>
          </a:p>
          <a:p>
            <a:r>
              <a:rPr lang="de-DE" dirty="0" smtClean="0"/>
              <a:t>Audio Project </a:t>
            </a:r>
          </a:p>
        </p:txBody>
      </p:sp>
    </p:spTree>
    <p:extLst>
      <p:ext uri="{BB962C8B-B14F-4D97-AF65-F5344CB8AC3E}">
        <p14:creationId xmlns:p14="http://schemas.microsoft.com/office/powerpoint/2010/main" val="21088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cap="all" dirty="0" smtClean="0"/>
              <a:t>Parametric </a:t>
            </a:r>
            <a:r>
              <a:rPr lang="en-US" cap="all" dirty="0"/>
              <a:t>Equalizer</a:t>
            </a:r>
            <a:r>
              <a:rPr lang="en-US" cap="all" dirty="0" smtClean="0"/>
              <a:t/>
            </a:r>
            <a:br>
              <a:rPr lang="en-US" cap="all" dirty="0" smtClean="0"/>
            </a:br>
            <a:r>
              <a:rPr lang="en-US" sz="2000" cap="all" dirty="0" smtClean="0"/>
              <a:t>EXAMPLE</a:t>
            </a:r>
            <a:endParaRPr lang="en-US" sz="2000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199456" y="4897373"/>
            <a:ext cx="4464496" cy="563744"/>
          </a:xfrm>
        </p:spPr>
        <p:txBody>
          <a:bodyPr/>
          <a:lstStyle/>
          <a:p>
            <a:pPr algn="ctr"/>
            <a:r>
              <a:rPr lang="en-US" b="1" dirty="0"/>
              <a:t>Frequency response of Peaking/Notch, Bass, and Treble filters </a:t>
            </a:r>
            <a:r>
              <a:rPr lang="en-US" b="1" dirty="0" smtClean="0"/>
              <a:t>signal</a:t>
            </a:r>
            <a:r>
              <a:rPr lang="en-US" dirty="0"/>
              <a:t>.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pic>
        <p:nvPicPr>
          <p:cNvPr id="2050" name="Picture 2" descr="parametric_g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916832"/>
            <a:ext cx="5400600" cy="270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parametric_total_ga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3572516"/>
            <a:ext cx="5292080" cy="264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Inhaltsplatzhalter 1"/>
          <p:cNvSpPr txBox="1">
            <a:spLocks/>
          </p:cNvSpPr>
          <p:nvPr/>
        </p:nvSpPr>
        <p:spPr>
          <a:xfrm>
            <a:off x="7176120" y="3134717"/>
            <a:ext cx="4464496" cy="26827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Total gain of example filters</a:t>
            </a:r>
          </a:p>
        </p:txBody>
      </p:sp>
    </p:spTree>
    <p:extLst>
      <p:ext uri="{BB962C8B-B14F-4D97-AF65-F5344CB8AC3E}">
        <p14:creationId xmlns:p14="http://schemas.microsoft.com/office/powerpoint/2010/main" val="138647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プレースホルダー 4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830" b="15830"/>
          <a:stretch>
            <a:fillRect/>
          </a:stretch>
        </p:blipFill>
        <p:spPr/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de-DE" dirty="0" smtClean="0"/>
              <a:t>EQUALIZER FLOW CHART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722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1"/>
            <a:ext cx="9000000" cy="443198"/>
          </a:xfrm>
        </p:spPr>
        <p:txBody>
          <a:bodyPr/>
          <a:lstStyle/>
          <a:p>
            <a:r>
              <a:rPr lang="en-US" cap="all" dirty="0" smtClean="0"/>
              <a:t>FLOW CHART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grpSp>
        <p:nvGrpSpPr>
          <p:cNvPr id="8" name="Group 7"/>
          <p:cNvGrpSpPr/>
          <p:nvPr/>
        </p:nvGrpSpPr>
        <p:grpSpPr>
          <a:xfrm>
            <a:off x="5087888" y="917203"/>
            <a:ext cx="2080052" cy="5245200"/>
            <a:chOff x="0" y="0"/>
            <a:chExt cx="1568005" cy="3954083"/>
          </a:xfrm>
        </p:grpSpPr>
        <p:sp>
          <p:nvSpPr>
            <p:cNvPr id="9" name="Rounded Rectangle 8"/>
            <p:cNvSpPr/>
            <p:nvPr/>
          </p:nvSpPr>
          <p:spPr>
            <a:xfrm>
              <a:off x="37171" y="0"/>
              <a:ext cx="1530834" cy="4978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Get audio data </a:t>
              </a:r>
              <a:endParaRPr lang="en-US" sz="12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7171" y="669073"/>
              <a:ext cx="1530350" cy="49720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Get </a:t>
              </a:r>
              <a:r>
                <a:rPr lang="en-US" sz="12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parameter( channel, </a:t>
              </a:r>
              <a:r>
                <a:rPr lang="en-US" sz="1200" dirty="0" err="1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fs,bits</a:t>
              </a:r>
              <a:r>
                <a:rPr lang="en-US" sz="1200" dirty="0" smtClean="0">
                  <a:solidFill>
                    <a:srgbClr val="000000"/>
                  </a:solidFill>
                  <a:ea typeface="Calibri"/>
                  <a:cs typeface="Times New Roman"/>
                </a:rPr>
                <a:t>)</a:t>
              </a:r>
              <a:endParaRPr lang="en-US" sz="12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7171" y="1323278"/>
              <a:ext cx="1530834" cy="4978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Set </a:t>
              </a:r>
              <a:r>
                <a:rPr lang="en-US" sz="12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coefficients of </a:t>
              </a:r>
              <a:r>
                <a:rPr lang="en-US" sz="1200" dirty="0" err="1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Biquad</a:t>
              </a:r>
              <a:r>
                <a:rPr lang="en-US" sz="12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 filters</a:t>
              </a:r>
              <a:endParaRPr lang="en-US" sz="12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7171" y="2014653"/>
              <a:ext cx="1530834" cy="4978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200" dirty="0">
                  <a:solidFill>
                    <a:srgbClr val="000000"/>
                  </a:solidFill>
                  <a:ea typeface="Calibri"/>
                  <a:cs typeface="Times New Roman"/>
                </a:rPr>
                <a:t>Reset </a:t>
              </a:r>
              <a:r>
                <a:rPr lang="en-US" sz="1200" dirty="0" err="1">
                  <a:solidFill>
                    <a:srgbClr val="000000"/>
                  </a:solidFill>
                  <a:ea typeface="Calibri"/>
                  <a:cs typeface="Times New Roman"/>
                </a:rPr>
                <a:t>Biquad</a:t>
              </a:r>
              <a:r>
                <a:rPr lang="en-US" sz="1200" dirty="0">
                  <a:solidFill>
                    <a:srgbClr val="000000"/>
                  </a:solidFill>
                  <a:ea typeface="Calibri"/>
                  <a:cs typeface="Times New Roman"/>
                </a:rPr>
                <a:t> filters</a:t>
              </a:r>
              <a:endParaRPr lang="en-US" sz="12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0" y="2735765"/>
              <a:ext cx="1530350" cy="49720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Execute </a:t>
              </a:r>
              <a:r>
                <a:rPr lang="en-US" sz="1200" dirty="0" err="1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Biquad</a:t>
              </a:r>
              <a:r>
                <a:rPr lang="en-US" sz="12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 filters</a:t>
              </a:r>
              <a:endParaRPr lang="en-US" sz="12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0" y="3456878"/>
              <a:ext cx="1530350" cy="49720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Write data</a:t>
              </a:r>
              <a:endParaRPr lang="en-US" sz="120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788019" y="498087"/>
              <a:ext cx="0" cy="1718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825190" y="1167161"/>
              <a:ext cx="0" cy="1718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80585" y="1843668"/>
              <a:ext cx="0" cy="1718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43414" y="3233853"/>
              <a:ext cx="0" cy="2228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743414" y="2505307"/>
              <a:ext cx="0" cy="2304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288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プレースホルダー 4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830" b="15830"/>
          <a:stretch>
            <a:fillRect/>
          </a:stretch>
        </p:blipFill>
        <p:spPr/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de-DE" dirty="0" smtClean="0"/>
              <a:t>EQUALIZER CORE FUNCTIONS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747750" y="2780928"/>
            <a:ext cx="74888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/>
              <a:t>Calculate Peak filter coefficients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Calculate </a:t>
            </a:r>
            <a:r>
              <a:rPr lang="en-US" dirty="0" smtClean="0"/>
              <a:t>Bass filter </a:t>
            </a:r>
            <a:r>
              <a:rPr lang="en-US" dirty="0"/>
              <a:t>coefficients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Calculate </a:t>
            </a:r>
            <a:r>
              <a:rPr lang="en-US" dirty="0" smtClean="0"/>
              <a:t>Treble filter </a:t>
            </a:r>
            <a:r>
              <a:rPr lang="en-US" dirty="0"/>
              <a:t>coefficients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Calculate </a:t>
            </a:r>
            <a:r>
              <a:rPr lang="en-US" dirty="0" smtClean="0"/>
              <a:t>Through filter coefficients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0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3"/>
            <a:ext cx="9000000" cy="720197"/>
          </a:xfrm>
        </p:spPr>
        <p:txBody>
          <a:bodyPr/>
          <a:lstStyle/>
          <a:p>
            <a:r>
              <a:rPr lang="en-US" dirty="0"/>
              <a:t>Calculate Peak filter coefficients</a:t>
            </a:r>
            <a:br>
              <a:rPr lang="en-US" dirty="0"/>
            </a:br>
            <a:r>
              <a:rPr lang="en-US" sz="2000" dirty="0" smtClean="0"/>
              <a:t>Formula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83432" y="1741017"/>
            <a:ext cx="71228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ea typeface="MS Mincho" pitchFamily="49" charset="-128"/>
                <a:cs typeface="Times New Roman" pitchFamily="18" charset="0"/>
              </a:rPr>
              <a:t>Transfer function of peaking/notch filter in z-domain is given by the following.</a:t>
            </a:r>
            <a:endParaRPr kumimoji="0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(Body)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(Body)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521915"/>
              </p:ext>
            </p:extLst>
          </p:nvPr>
        </p:nvGraphicFramePr>
        <p:xfrm>
          <a:off x="1136695" y="2344326"/>
          <a:ext cx="4637434" cy="1156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3" imgW="4137605" imgH="1020231" progId="Equation.3">
                  <p:embed/>
                </p:oleObj>
              </mc:Choice>
              <mc:Fallback>
                <p:oleObj name="Equation" r:id="rId3" imgW="4137605" imgH="102023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95" y="2344326"/>
                        <a:ext cx="4637434" cy="11566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657107"/>
              </p:ext>
            </p:extLst>
          </p:nvPr>
        </p:nvGraphicFramePr>
        <p:xfrm>
          <a:off x="1130663" y="4725144"/>
          <a:ext cx="2733090" cy="962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5" imgW="1841500" imgH="647700" progId="Equation.3">
                  <p:embed/>
                </p:oleObj>
              </mc:Choice>
              <mc:Fallback>
                <p:oleObj name="Equation" r:id="rId5" imgW="1841500" imgH="647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663" y="4725144"/>
                        <a:ext cx="2733090" cy="9629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130662" y="3645024"/>
            <a:ext cx="474931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600" dirty="0" smtClean="0">
                <a:latin typeface="Arial (Body)"/>
                <a:ea typeface="MS Mincho" pitchFamily="49" charset="-128"/>
                <a:cs typeface="Times New Roman" pitchFamily="18" charset="0"/>
              </a:rPr>
              <a:t>A: </a:t>
            </a:r>
            <a:r>
              <a:rPr lang="en-US" altLang="ja-JP" sz="1600" dirty="0"/>
              <a:t>G</a:t>
            </a:r>
            <a:r>
              <a:rPr lang="en-US" sz="1600" dirty="0" smtClean="0"/>
              <a:t>ain </a:t>
            </a:r>
            <a:r>
              <a:rPr lang="en-US" sz="1600" dirty="0"/>
              <a:t>at a center frequency </a:t>
            </a:r>
            <a:r>
              <a:rPr lang="en-US" altLang="ja-JP" sz="1600" dirty="0" smtClean="0">
                <a:latin typeface="Arial (Body)"/>
                <a:ea typeface="MS Mincho" pitchFamily="49" charset="-128"/>
                <a:cs typeface="Times New Roman" pitchFamily="18" charset="0"/>
              </a:rPr>
              <a:t>of Peak filter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ea typeface="MS Mincho" pitchFamily="49" charset="-128"/>
                <a:cs typeface="Times New Roman" pitchFamily="18" charset="0"/>
              </a:rPr>
              <a:t>Q:</a:t>
            </a:r>
            <a:r>
              <a:rPr kumimoji="0" lang="en-US" altLang="ja-JP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ea typeface="MS Mincho" pitchFamily="49" charset="-128"/>
                <a:cs typeface="Times New Roman" pitchFamily="18" charset="0"/>
              </a:rPr>
              <a:t> Band width of Peak filter</a:t>
            </a:r>
            <a:endParaRPr kumimoji="0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(Body)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(Body)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1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3"/>
            <a:ext cx="9000000" cy="720197"/>
          </a:xfrm>
        </p:spPr>
        <p:txBody>
          <a:bodyPr/>
          <a:lstStyle/>
          <a:p>
            <a:r>
              <a:rPr lang="en-US" dirty="0"/>
              <a:t>Calculate Peak filter coefficients</a:t>
            </a:r>
            <a:br>
              <a:rPr lang="en-US" dirty="0"/>
            </a:br>
            <a:r>
              <a:rPr lang="en-US" sz="2000" dirty="0" smtClean="0"/>
              <a:t>Formula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15</a:t>
            </a:fld>
            <a:endParaRPr lang="de-DE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83432" y="1741017"/>
            <a:ext cx="25085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C</a:t>
            </a:r>
            <a:r>
              <a:rPr lang="en-US" sz="1600" dirty="0" smtClean="0"/>
              <a:t>oefficients </a:t>
            </a:r>
            <a:r>
              <a:rPr lang="en-US" sz="1600" dirty="0"/>
              <a:t>of </a:t>
            </a:r>
            <a:r>
              <a:rPr lang="en-US" sz="1600" dirty="0" smtClean="0"/>
              <a:t>Peak filter:</a:t>
            </a:r>
            <a:endParaRPr kumimoji="0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(Body)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(Body)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496944"/>
              </p:ext>
            </p:extLst>
          </p:nvPr>
        </p:nvGraphicFramePr>
        <p:xfrm>
          <a:off x="1631504" y="2204864"/>
          <a:ext cx="3384376" cy="3579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3" imgW="2476500" imgH="2616200" progId="Equation.3">
                  <p:embed/>
                </p:oleObj>
              </mc:Choice>
              <mc:Fallback>
                <p:oleObj name="Equation" r:id="rId3" imgW="2476500" imgH="2616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504" y="2204864"/>
                        <a:ext cx="3384376" cy="35796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294" y="2305124"/>
            <a:ext cx="4976372" cy="299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157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3"/>
            <a:ext cx="9000000" cy="720197"/>
          </a:xfrm>
        </p:spPr>
        <p:txBody>
          <a:bodyPr/>
          <a:lstStyle/>
          <a:p>
            <a:r>
              <a:rPr lang="en-US" dirty="0"/>
              <a:t>Calculate Peak </a:t>
            </a:r>
            <a:r>
              <a:rPr lang="en-US" dirty="0" smtClean="0"/>
              <a:t>filter </a:t>
            </a:r>
            <a:r>
              <a:rPr lang="en-US" dirty="0"/>
              <a:t>coefficients</a:t>
            </a:r>
            <a:br>
              <a:rPr lang="en-US" dirty="0"/>
            </a:br>
            <a:r>
              <a:rPr lang="en-US" sz="2000" dirty="0" smtClean="0"/>
              <a:t>Implementation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55440" y="1916832"/>
            <a:ext cx="95050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/>
              <a:t>EQ_calcPeakingCoef</a:t>
            </a:r>
            <a:r>
              <a:rPr lang="en-US" sz="1600" b="1" dirty="0"/>
              <a:t>( long *</a:t>
            </a:r>
            <a:r>
              <a:rPr lang="en-US" sz="1600" b="1" dirty="0" err="1"/>
              <a:t>coef</a:t>
            </a:r>
            <a:r>
              <a:rPr lang="en-US" sz="1600" b="1" dirty="0"/>
              <a:t>, long </a:t>
            </a:r>
            <a:r>
              <a:rPr lang="en-US" sz="1600" b="1" dirty="0" err="1"/>
              <a:t>fs</a:t>
            </a:r>
            <a:r>
              <a:rPr lang="en-US" sz="1600" b="1" dirty="0"/>
              <a:t>, long fc, long gain, long q, 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b="1" dirty="0" err="1"/>
              <a:t>nn</a:t>
            </a:r>
            <a:r>
              <a:rPr lang="en-US" sz="1600" b="1" dirty="0"/>
              <a:t>, 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b="1" dirty="0" err="1"/>
              <a:t>dn</a:t>
            </a:r>
            <a:r>
              <a:rPr lang="en-US" sz="1600" b="1" dirty="0"/>
              <a:t> </a:t>
            </a:r>
            <a:r>
              <a:rPr lang="en-US" sz="1600" b="1" dirty="0" smtClean="0"/>
              <a:t>)</a:t>
            </a:r>
          </a:p>
          <a:p>
            <a:endParaRPr lang="en-US" sz="1600" b="1" dirty="0" smtClean="0"/>
          </a:p>
          <a:p>
            <a:r>
              <a:rPr lang="en-US" sz="1600" dirty="0"/>
              <a:t>Input parameter: </a:t>
            </a:r>
          </a:p>
          <a:p>
            <a:r>
              <a:rPr lang="en-US" sz="1600" u="sng" dirty="0" err="1"/>
              <a:t>fs</a:t>
            </a:r>
            <a:r>
              <a:rPr lang="en-US" sz="1600" dirty="0"/>
              <a:t>:        </a:t>
            </a:r>
            <a:r>
              <a:rPr lang="en-US" sz="1600" dirty="0" smtClean="0"/>
              <a:t>	Sampling </a:t>
            </a:r>
            <a:r>
              <a:rPr lang="en-US" sz="1600" dirty="0"/>
              <a:t>Frequency                          </a:t>
            </a:r>
          </a:p>
          <a:p>
            <a:r>
              <a:rPr lang="en-US" sz="1600" u="sng" dirty="0"/>
              <a:t>fc</a:t>
            </a:r>
            <a:r>
              <a:rPr lang="en-US" sz="1600" dirty="0"/>
              <a:t>:         </a:t>
            </a:r>
            <a:r>
              <a:rPr lang="en-US" sz="1600" dirty="0" smtClean="0"/>
              <a:t>	Peaking/Notch </a:t>
            </a:r>
            <a:r>
              <a:rPr lang="en-US" sz="1600" dirty="0"/>
              <a:t>Frequency                     </a:t>
            </a:r>
          </a:p>
          <a:p>
            <a:r>
              <a:rPr lang="en-US" sz="1600" dirty="0"/>
              <a:t>gain:     </a:t>
            </a:r>
            <a:r>
              <a:rPr lang="en-US" sz="1600" dirty="0" smtClean="0"/>
              <a:t>	Gain </a:t>
            </a:r>
            <a:r>
              <a:rPr lang="en-US" sz="1600" dirty="0"/>
              <a:t>(not dB)                               </a:t>
            </a:r>
          </a:p>
          <a:p>
            <a:r>
              <a:rPr lang="en-US" sz="1600" dirty="0"/>
              <a:t>q:          </a:t>
            </a:r>
            <a:r>
              <a:rPr lang="en-US" sz="1600" dirty="0" smtClean="0"/>
              <a:t>	Band </a:t>
            </a:r>
            <a:r>
              <a:rPr lang="en-US" sz="1600" dirty="0"/>
              <a:t>Width Parameter                        </a:t>
            </a:r>
          </a:p>
          <a:p>
            <a:r>
              <a:rPr lang="en-US" sz="1600" u="sng" dirty="0" err="1"/>
              <a:t>nn</a:t>
            </a:r>
            <a:r>
              <a:rPr lang="en-US" sz="1600" dirty="0"/>
              <a:t>:         </a:t>
            </a:r>
            <a:r>
              <a:rPr lang="en-US" sz="1600" dirty="0" smtClean="0"/>
              <a:t>	Numerator </a:t>
            </a:r>
            <a:r>
              <a:rPr lang="en-US" sz="1600" dirty="0"/>
              <a:t>coefficients shift down number    </a:t>
            </a:r>
          </a:p>
          <a:p>
            <a:r>
              <a:rPr lang="en-US" sz="1600" u="sng" dirty="0" err="1"/>
              <a:t>dn</a:t>
            </a:r>
            <a:r>
              <a:rPr lang="en-US" sz="1600" dirty="0"/>
              <a:t>:         </a:t>
            </a:r>
            <a:r>
              <a:rPr lang="en-US" sz="1600" dirty="0" smtClean="0"/>
              <a:t>	Denominator </a:t>
            </a:r>
            <a:r>
              <a:rPr lang="en-US" sz="1600" dirty="0"/>
              <a:t>coefficients shift down number   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0712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3"/>
            <a:ext cx="9000000" cy="720197"/>
          </a:xfrm>
        </p:spPr>
        <p:txBody>
          <a:bodyPr/>
          <a:lstStyle/>
          <a:p>
            <a:r>
              <a:rPr lang="en-US" dirty="0"/>
              <a:t>Calculate Peak </a:t>
            </a:r>
            <a:r>
              <a:rPr lang="en-US" dirty="0" smtClean="0"/>
              <a:t>filter </a:t>
            </a:r>
            <a:r>
              <a:rPr lang="en-US" dirty="0"/>
              <a:t>coefficients</a:t>
            </a:r>
            <a:br>
              <a:rPr lang="en-US" dirty="0"/>
            </a:br>
            <a:r>
              <a:rPr lang="en-US" sz="2000" dirty="0" smtClean="0"/>
              <a:t>Implementation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17</a:t>
            </a:fld>
            <a:endParaRPr lang="de-DE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55440" y="1916832"/>
            <a:ext cx="95050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Step 1: </a:t>
            </a:r>
            <a:r>
              <a:rPr lang="en-US" sz="1600" dirty="0"/>
              <a:t>Convert Gain </a:t>
            </a:r>
            <a:r>
              <a:rPr lang="en-US" sz="1600" dirty="0" smtClean="0"/>
              <a:t> (</a:t>
            </a:r>
            <a:r>
              <a:rPr lang="en-US" sz="1600" dirty="0"/>
              <a:t>Q4.28) and Q (Q5.27) data format to format of </a:t>
            </a:r>
            <a:r>
              <a:rPr lang="en-US" sz="1600" dirty="0" err="1"/>
              <a:t>Biquad</a:t>
            </a:r>
            <a:r>
              <a:rPr lang="en-US" sz="1600" dirty="0"/>
              <a:t> filter coefficients (Q6.26).</a:t>
            </a:r>
          </a:p>
          <a:p>
            <a:endParaRPr lang="en-US" sz="16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55440" y="2609329"/>
            <a:ext cx="23042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ea typeface="Calibri" pitchFamily="34" charset="0"/>
                <a:cs typeface="Times New Roman" pitchFamily="18" charset="0"/>
              </a:rPr>
              <a:t>Step 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ea typeface="Calibri" pitchFamily="34" charset="0"/>
                <a:cs typeface="Times New Roman" pitchFamily="18" charset="0"/>
              </a:rPr>
              <a:t>: Calculate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: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882335"/>
              </p:ext>
            </p:extLst>
          </p:nvPr>
        </p:nvGraphicFramePr>
        <p:xfrm>
          <a:off x="2979738" y="2527300"/>
          <a:ext cx="16224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3" imgW="1193760" imgH="622080" progId="Equation.3">
                  <p:embed/>
                </p:oleObj>
              </mc:Choice>
              <mc:Fallback>
                <p:oleObj name="Equation" r:id="rId3" imgW="1193760" imgH="622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738" y="2527300"/>
                        <a:ext cx="1622425" cy="841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015880" y="2609329"/>
            <a:ext cx="58031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ea typeface="Calibri" pitchFamily="34" charset="0"/>
                <a:cs typeface="Times New Roman" pitchFamily="18" charset="0"/>
              </a:rPr>
              <a:t> =&gt; Result format is Q6.26. 1 value is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ea typeface="Calibri" pitchFamily="34" charset="0"/>
                <a:cs typeface="Times New Roman" pitchFamily="18" charset="0"/>
              </a:rPr>
              <a:t> also converted to Q6.26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(Body)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2792" y="3498105"/>
            <a:ext cx="7975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Step 3</a:t>
            </a:r>
            <a:r>
              <a:rPr lang="en-US" sz="1600" dirty="0" smtClean="0"/>
              <a:t>: Then </a:t>
            </a:r>
            <a:r>
              <a:rPr lang="en-US" sz="1600" dirty="0"/>
              <a:t>calculate all coefficients of </a:t>
            </a:r>
            <a:r>
              <a:rPr lang="en-US" sz="1600" dirty="0" err="1"/>
              <a:t>Biquad</a:t>
            </a:r>
            <a:r>
              <a:rPr lang="en-US" sz="1600" dirty="0"/>
              <a:t> filter with format Q6.26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93627" y="4158646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Example:</a:t>
            </a:r>
            <a:endParaRPr lang="en-US" sz="1600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666228"/>
              </p:ext>
            </p:extLst>
          </p:nvPr>
        </p:nvGraphicFramePr>
        <p:xfrm>
          <a:off x="2351584" y="3974225"/>
          <a:ext cx="3581193" cy="707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5" imgW="2311400" imgH="457200" progId="Equation.3">
                  <p:embed/>
                </p:oleObj>
              </mc:Choice>
              <mc:Fallback>
                <p:oleObj name="Equation" r:id="rId5" imgW="23114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4" y="3974225"/>
                        <a:ext cx="3581193" cy="7073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1076532" y="4869160"/>
            <a:ext cx="63799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Step 4</a:t>
            </a:r>
            <a:r>
              <a:rPr lang="en-US" sz="1600" dirty="0" smtClean="0"/>
              <a:t>: </a:t>
            </a:r>
            <a:r>
              <a:rPr lang="en-US" sz="1600" dirty="0"/>
              <a:t>convert </a:t>
            </a:r>
            <a:r>
              <a:rPr lang="en-US" sz="1600" dirty="0" smtClean="0"/>
              <a:t>coefficients </a:t>
            </a:r>
            <a:r>
              <a:rPr lang="en-US" sz="1600" dirty="0"/>
              <a:t>to integer 32 bit</a:t>
            </a:r>
          </a:p>
        </p:txBody>
      </p:sp>
    </p:spTree>
    <p:extLst>
      <p:ext uri="{BB962C8B-B14F-4D97-AF65-F5344CB8AC3E}">
        <p14:creationId xmlns:p14="http://schemas.microsoft.com/office/powerpoint/2010/main" val="12811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3"/>
            <a:ext cx="9000000" cy="720197"/>
          </a:xfrm>
        </p:spPr>
        <p:txBody>
          <a:bodyPr/>
          <a:lstStyle/>
          <a:p>
            <a:r>
              <a:rPr lang="en-US" dirty="0"/>
              <a:t>Calculate </a:t>
            </a:r>
            <a:r>
              <a:rPr lang="en-US" dirty="0" smtClean="0"/>
              <a:t>Bass filter </a:t>
            </a:r>
            <a:r>
              <a:rPr lang="en-US" dirty="0"/>
              <a:t>coefficients</a:t>
            </a:r>
            <a:br>
              <a:rPr lang="en-US" dirty="0"/>
            </a:br>
            <a:r>
              <a:rPr lang="en-US" sz="2000" dirty="0" smtClean="0"/>
              <a:t>Formula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18</a:t>
            </a:fld>
            <a:endParaRPr lang="de-DE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83432" y="1741017"/>
            <a:ext cx="627966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ea typeface="MS Mincho" pitchFamily="49" charset="-128"/>
                <a:cs typeface="Times New Roman" pitchFamily="18" charset="0"/>
              </a:rPr>
              <a:t>Transfer function of bass filter in z-domain is given by the following.</a:t>
            </a:r>
            <a:endParaRPr kumimoji="0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(Body)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(Body)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411018"/>
              </p:ext>
            </p:extLst>
          </p:nvPr>
        </p:nvGraphicFramePr>
        <p:xfrm>
          <a:off x="1130663" y="4725144"/>
          <a:ext cx="2733090" cy="962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3" imgW="1841500" imgH="647700" progId="Equation.3">
                  <p:embed/>
                </p:oleObj>
              </mc:Choice>
              <mc:Fallback>
                <p:oleObj name="Equation" r:id="rId3" imgW="18415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663" y="4725144"/>
                        <a:ext cx="2733090" cy="9629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130662" y="3645024"/>
            <a:ext cx="474931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600" dirty="0" smtClean="0">
                <a:latin typeface="Arial (Body)"/>
                <a:ea typeface="MS Mincho" pitchFamily="49" charset="-128"/>
                <a:cs typeface="Times New Roman" pitchFamily="18" charset="0"/>
              </a:rPr>
              <a:t>A: </a:t>
            </a:r>
            <a:r>
              <a:rPr lang="en-US" altLang="ja-JP" sz="1600" dirty="0"/>
              <a:t>G</a:t>
            </a:r>
            <a:r>
              <a:rPr lang="en-US" sz="1600" dirty="0" smtClean="0"/>
              <a:t>ain </a:t>
            </a:r>
            <a:r>
              <a:rPr lang="en-US" sz="1600" dirty="0"/>
              <a:t>at a center frequency </a:t>
            </a:r>
            <a:r>
              <a:rPr lang="en-US" altLang="ja-JP" sz="1600" dirty="0" smtClean="0">
                <a:latin typeface="Arial (Body)"/>
                <a:ea typeface="MS Mincho" pitchFamily="49" charset="-128"/>
                <a:cs typeface="Times New Roman" pitchFamily="18" charset="0"/>
              </a:rPr>
              <a:t>of Bass filter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ea typeface="MS Mincho" pitchFamily="49" charset="-128"/>
                <a:cs typeface="Times New Roman" pitchFamily="18" charset="0"/>
              </a:rPr>
              <a:t>Q:</a:t>
            </a:r>
            <a:r>
              <a:rPr kumimoji="0" lang="en-US" altLang="ja-JP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ea typeface="MS Mincho" pitchFamily="49" charset="-128"/>
                <a:cs typeface="Times New Roman" pitchFamily="18" charset="0"/>
              </a:rPr>
              <a:t> Band width of Bass filter</a:t>
            </a:r>
            <a:endParaRPr kumimoji="0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(Body)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(Body)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846417"/>
              </p:ext>
            </p:extLst>
          </p:nvPr>
        </p:nvGraphicFramePr>
        <p:xfrm>
          <a:off x="1151083" y="2132856"/>
          <a:ext cx="5271817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5" imgW="4025900" imgH="990600" progId="Equation.3">
                  <p:embed/>
                </p:oleObj>
              </mc:Choice>
              <mc:Fallback>
                <p:oleObj name="Equation" r:id="rId5" imgW="4025900" imgH="990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083" y="2132856"/>
                        <a:ext cx="5271817" cy="1296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398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3"/>
            <a:ext cx="9000000" cy="720197"/>
          </a:xfrm>
        </p:spPr>
        <p:txBody>
          <a:bodyPr/>
          <a:lstStyle/>
          <a:p>
            <a:r>
              <a:rPr lang="en-US" dirty="0"/>
              <a:t>Calculate </a:t>
            </a:r>
            <a:r>
              <a:rPr lang="en-US" dirty="0" smtClean="0"/>
              <a:t>Bass filter </a:t>
            </a:r>
            <a:r>
              <a:rPr lang="en-US" dirty="0"/>
              <a:t>coefficients</a:t>
            </a:r>
            <a:br>
              <a:rPr lang="en-US" dirty="0"/>
            </a:br>
            <a:r>
              <a:rPr lang="en-US" sz="2000" dirty="0" smtClean="0"/>
              <a:t>Formula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19</a:t>
            </a:fld>
            <a:endParaRPr lang="de-DE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83432" y="1741017"/>
            <a:ext cx="24972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C</a:t>
            </a:r>
            <a:r>
              <a:rPr lang="en-US" sz="1600" dirty="0" smtClean="0"/>
              <a:t>oefficients </a:t>
            </a:r>
            <a:r>
              <a:rPr lang="en-US" sz="1600" dirty="0"/>
              <a:t>of B</a:t>
            </a:r>
            <a:r>
              <a:rPr lang="en-US" sz="1600" dirty="0" smtClean="0"/>
              <a:t>ass filter:</a:t>
            </a:r>
            <a:endParaRPr kumimoji="0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(Body)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(Body)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181159"/>
              </p:ext>
            </p:extLst>
          </p:nvPr>
        </p:nvGraphicFramePr>
        <p:xfrm>
          <a:off x="6289675" y="1825625"/>
          <a:ext cx="4078288" cy="431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3" imgW="2641320" imgH="2793960" progId="Equation.3">
                  <p:embed/>
                </p:oleObj>
              </mc:Choice>
              <mc:Fallback>
                <p:oleObj name="Equation" r:id="rId3" imgW="2641320" imgH="27939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9675" y="1825625"/>
                        <a:ext cx="4078288" cy="4310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864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400657"/>
          </a:xfrm>
        </p:spPr>
        <p:txBody>
          <a:bodyPr/>
          <a:lstStyle/>
          <a:p>
            <a:r>
              <a:rPr lang="de-DE" dirty="0" smtClean="0"/>
              <a:t>Introduction	</a:t>
            </a:r>
            <a:r>
              <a:rPr lang="de-DE" dirty="0"/>
              <a:t> 3</a:t>
            </a:r>
            <a:endParaRPr lang="de-DE" dirty="0" smtClean="0"/>
          </a:p>
          <a:p>
            <a:r>
              <a:rPr lang="de-DE" dirty="0"/>
              <a:t>Required </a:t>
            </a:r>
            <a:r>
              <a:rPr lang="de-DE" dirty="0" smtClean="0"/>
              <a:t>specification	9</a:t>
            </a:r>
          </a:p>
          <a:p>
            <a:r>
              <a:rPr lang="de-DE" dirty="0" smtClean="0"/>
              <a:t>Equalizer flow </a:t>
            </a:r>
            <a:r>
              <a:rPr lang="de-DE" dirty="0"/>
              <a:t>c</a:t>
            </a:r>
            <a:r>
              <a:rPr lang="de-DE" dirty="0" smtClean="0"/>
              <a:t>hart</a:t>
            </a:r>
            <a:r>
              <a:rPr lang="de-DE" dirty="0"/>
              <a:t>	</a:t>
            </a:r>
            <a:r>
              <a:rPr lang="de-DE" dirty="0" smtClean="0"/>
              <a:t>14</a:t>
            </a:r>
            <a:endParaRPr lang="de-DE" dirty="0"/>
          </a:p>
          <a:p>
            <a:r>
              <a:rPr lang="de-DE" dirty="0"/>
              <a:t>Equalizer </a:t>
            </a:r>
            <a:r>
              <a:rPr lang="de-DE" dirty="0" smtClean="0"/>
              <a:t>core functions </a:t>
            </a:r>
            <a:r>
              <a:rPr lang="de-DE" dirty="0"/>
              <a:t>	</a:t>
            </a:r>
            <a:r>
              <a:rPr lang="de-DE" dirty="0" smtClean="0"/>
              <a:t>16</a:t>
            </a:r>
            <a:endParaRPr lang="de-DE" dirty="0"/>
          </a:p>
          <a:p>
            <a:r>
              <a:rPr lang="de-DE" dirty="0" smtClean="0"/>
              <a:t>Equalizer operations	26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25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3"/>
            <a:ext cx="9000000" cy="720197"/>
          </a:xfrm>
        </p:spPr>
        <p:txBody>
          <a:bodyPr/>
          <a:lstStyle/>
          <a:p>
            <a:r>
              <a:rPr lang="en-US" dirty="0"/>
              <a:t>Calculate </a:t>
            </a:r>
            <a:r>
              <a:rPr lang="en-US" dirty="0" smtClean="0"/>
              <a:t>Bass filter </a:t>
            </a:r>
            <a:r>
              <a:rPr lang="en-US" dirty="0"/>
              <a:t>coefficients</a:t>
            </a:r>
            <a:br>
              <a:rPr lang="en-US" dirty="0"/>
            </a:br>
            <a:r>
              <a:rPr lang="en-US" sz="2000" dirty="0" smtClean="0"/>
              <a:t>Implementation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20</a:t>
            </a:fld>
            <a:endParaRPr lang="de-DE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55440" y="1916832"/>
            <a:ext cx="95050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/>
              <a:t>EQ_calcBassCoef</a:t>
            </a:r>
            <a:r>
              <a:rPr lang="en-US" sz="1600" b="1" dirty="0"/>
              <a:t>( long *</a:t>
            </a:r>
            <a:r>
              <a:rPr lang="en-US" sz="1600" b="1" dirty="0" err="1"/>
              <a:t>coef</a:t>
            </a:r>
            <a:r>
              <a:rPr lang="en-US" sz="1600" b="1" dirty="0"/>
              <a:t>, long </a:t>
            </a:r>
            <a:r>
              <a:rPr lang="en-US" sz="1600" b="1" dirty="0" err="1"/>
              <a:t>fs</a:t>
            </a:r>
            <a:r>
              <a:rPr lang="en-US" sz="1600" b="1" dirty="0"/>
              <a:t>, long fc, long gain, long q, 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b="1" dirty="0" err="1"/>
              <a:t>nn</a:t>
            </a:r>
            <a:r>
              <a:rPr lang="en-US" sz="1600" b="1" dirty="0"/>
              <a:t>, 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b="1" dirty="0" err="1"/>
              <a:t>dn</a:t>
            </a:r>
            <a:r>
              <a:rPr lang="en-US" sz="1600" b="1" dirty="0"/>
              <a:t>, long </a:t>
            </a:r>
            <a:r>
              <a:rPr lang="en-US" sz="1600" b="1" dirty="0" err="1"/>
              <a:t>gain_base</a:t>
            </a:r>
            <a:r>
              <a:rPr lang="en-US" sz="1600" b="1" dirty="0"/>
              <a:t> )</a:t>
            </a:r>
            <a:endParaRPr lang="en-US" sz="1600" b="1" dirty="0" smtClean="0"/>
          </a:p>
          <a:p>
            <a:r>
              <a:rPr lang="en-US" sz="1600" dirty="0"/>
              <a:t>Input parameter: </a:t>
            </a:r>
          </a:p>
          <a:p>
            <a:r>
              <a:rPr lang="en-US" sz="1600" u="sng" dirty="0" err="1"/>
              <a:t>fs</a:t>
            </a:r>
            <a:r>
              <a:rPr lang="en-US" sz="1600" dirty="0"/>
              <a:t>:        </a:t>
            </a:r>
            <a:r>
              <a:rPr lang="en-US" sz="1600" dirty="0" smtClean="0"/>
              <a:t>		Sampling </a:t>
            </a:r>
            <a:r>
              <a:rPr lang="en-US" sz="1600" dirty="0"/>
              <a:t>Frequency                          </a:t>
            </a:r>
          </a:p>
          <a:p>
            <a:r>
              <a:rPr lang="en-US" sz="1600" u="sng" dirty="0"/>
              <a:t>fc</a:t>
            </a:r>
            <a:r>
              <a:rPr lang="en-US" sz="1600" dirty="0"/>
              <a:t>:         </a:t>
            </a:r>
            <a:r>
              <a:rPr lang="en-US" sz="1600" dirty="0" smtClean="0"/>
              <a:t>		Peaking/Notch </a:t>
            </a:r>
            <a:r>
              <a:rPr lang="en-US" sz="1600" dirty="0"/>
              <a:t>Frequency                     </a:t>
            </a:r>
          </a:p>
          <a:p>
            <a:r>
              <a:rPr lang="en-US" sz="1600" dirty="0"/>
              <a:t>gain:     </a:t>
            </a:r>
            <a:r>
              <a:rPr lang="en-US" sz="1600" dirty="0" smtClean="0"/>
              <a:t>		Gain at center frequency (not </a:t>
            </a:r>
            <a:r>
              <a:rPr lang="en-US" sz="1600" dirty="0"/>
              <a:t>dB)                               </a:t>
            </a:r>
          </a:p>
          <a:p>
            <a:r>
              <a:rPr lang="en-US" sz="1600" dirty="0"/>
              <a:t>q:          </a:t>
            </a:r>
            <a:r>
              <a:rPr lang="en-US" sz="1600" dirty="0" smtClean="0"/>
              <a:t>		Band </a:t>
            </a:r>
            <a:r>
              <a:rPr lang="en-US" sz="1600" dirty="0"/>
              <a:t>Width Parameter                        </a:t>
            </a:r>
          </a:p>
          <a:p>
            <a:r>
              <a:rPr lang="en-US" sz="1600" u="sng" dirty="0" err="1"/>
              <a:t>nn</a:t>
            </a:r>
            <a:r>
              <a:rPr lang="en-US" sz="1600" dirty="0"/>
              <a:t>:         </a:t>
            </a:r>
            <a:r>
              <a:rPr lang="en-US" sz="1600" dirty="0" smtClean="0"/>
              <a:t>		Numerator </a:t>
            </a:r>
            <a:r>
              <a:rPr lang="en-US" sz="1600" dirty="0"/>
              <a:t>coefficients shift down number    </a:t>
            </a:r>
          </a:p>
          <a:p>
            <a:r>
              <a:rPr lang="en-US" sz="1600" u="sng" dirty="0" err="1"/>
              <a:t>dn</a:t>
            </a:r>
            <a:r>
              <a:rPr lang="en-US" sz="1600" dirty="0"/>
              <a:t>:         </a:t>
            </a:r>
            <a:r>
              <a:rPr lang="en-US" sz="1600" dirty="0" smtClean="0"/>
              <a:t>		Denominator </a:t>
            </a:r>
            <a:r>
              <a:rPr lang="en-US" sz="1600" dirty="0"/>
              <a:t>coefficients shift down number   </a:t>
            </a:r>
          </a:p>
          <a:p>
            <a:r>
              <a:rPr lang="en-US" sz="1600" dirty="0" err="1" smtClean="0"/>
              <a:t>gain_base</a:t>
            </a:r>
            <a:r>
              <a:rPr lang="en-US" sz="1600" b="1" dirty="0" smtClean="0"/>
              <a:t> 	</a:t>
            </a:r>
            <a:r>
              <a:rPr lang="en-US" sz="1600" dirty="0" smtClean="0"/>
              <a:t>Gain for all frequency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458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3"/>
            <a:ext cx="9000000" cy="720197"/>
          </a:xfrm>
        </p:spPr>
        <p:txBody>
          <a:bodyPr/>
          <a:lstStyle/>
          <a:p>
            <a:r>
              <a:rPr lang="en-US" dirty="0"/>
              <a:t>Calculate Bass </a:t>
            </a:r>
            <a:r>
              <a:rPr lang="en-US" dirty="0" smtClean="0"/>
              <a:t>filter </a:t>
            </a:r>
            <a:r>
              <a:rPr lang="en-US" dirty="0"/>
              <a:t>coefficients</a:t>
            </a:r>
            <a:br>
              <a:rPr lang="en-US" dirty="0"/>
            </a:br>
            <a:r>
              <a:rPr lang="en-US" sz="2000" dirty="0" smtClean="0"/>
              <a:t>Implementation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21</a:t>
            </a:fld>
            <a:endParaRPr lang="de-DE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55440" y="1916832"/>
            <a:ext cx="95050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Step 1: </a:t>
            </a:r>
            <a:r>
              <a:rPr lang="en-US" sz="1600" dirty="0"/>
              <a:t>Convert Gain Calculate:  =&gt; Result format is Q6.26</a:t>
            </a:r>
          </a:p>
          <a:p>
            <a:r>
              <a:rPr lang="en-US" sz="1600" dirty="0" smtClean="0"/>
              <a:t>(</a:t>
            </a:r>
            <a:r>
              <a:rPr lang="en-US" sz="1600" dirty="0"/>
              <a:t>Q4.28) and Q (Q5.27) data format to format of </a:t>
            </a:r>
            <a:r>
              <a:rPr lang="en-US" sz="1600" dirty="0" err="1"/>
              <a:t>Biquad</a:t>
            </a:r>
            <a:r>
              <a:rPr lang="en-US" sz="1600" dirty="0"/>
              <a:t> filter coefficients (Q6.26).</a:t>
            </a:r>
          </a:p>
          <a:p>
            <a:endParaRPr lang="en-US" sz="16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55440" y="2609329"/>
            <a:ext cx="23042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ea typeface="Calibri" pitchFamily="34" charset="0"/>
                <a:cs typeface="Times New Roman" pitchFamily="18" charset="0"/>
              </a:rPr>
              <a:t>Step 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ea typeface="Calibri" pitchFamily="34" charset="0"/>
                <a:cs typeface="Times New Roman" pitchFamily="18" charset="0"/>
              </a:rPr>
              <a:t>: Calculate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: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444440"/>
              </p:ext>
            </p:extLst>
          </p:nvPr>
        </p:nvGraphicFramePr>
        <p:xfrm>
          <a:off x="2783632" y="2527836"/>
          <a:ext cx="2016224" cy="840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Equation" r:id="rId3" imgW="1485900" imgH="622300" progId="Equation.3">
                  <p:embed/>
                </p:oleObj>
              </mc:Choice>
              <mc:Fallback>
                <p:oleObj name="Equation" r:id="rId3" imgW="1485900" imgH="62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632" y="2527836"/>
                        <a:ext cx="2016224" cy="8400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015880" y="2609329"/>
            <a:ext cx="58031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ea typeface="Calibri" pitchFamily="34" charset="0"/>
                <a:cs typeface="Times New Roman" pitchFamily="18" charset="0"/>
              </a:rPr>
              <a:t> =&gt; Result format is Q6.26. 1 value is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ea typeface="Calibri" pitchFamily="34" charset="0"/>
                <a:cs typeface="Times New Roman" pitchFamily="18" charset="0"/>
              </a:rPr>
              <a:t> also converted to Q6.26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(Body)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2792" y="3498105"/>
            <a:ext cx="7975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Step 3</a:t>
            </a:r>
            <a:r>
              <a:rPr lang="en-US" sz="1600" dirty="0" smtClean="0"/>
              <a:t>: Then </a:t>
            </a:r>
            <a:r>
              <a:rPr lang="en-US" sz="1600" dirty="0"/>
              <a:t>calculate all coefficients of </a:t>
            </a:r>
            <a:r>
              <a:rPr lang="en-US" sz="1600" dirty="0" err="1"/>
              <a:t>Biquad</a:t>
            </a:r>
            <a:r>
              <a:rPr lang="en-US" sz="1600" dirty="0"/>
              <a:t> filter with format Q6.26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93627" y="4158646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Example:</a:t>
            </a:r>
            <a:endParaRPr lang="en-US" sz="1600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55440" y="4869160"/>
            <a:ext cx="63799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Step 4</a:t>
            </a:r>
            <a:r>
              <a:rPr lang="en-US" sz="1600" dirty="0" smtClean="0"/>
              <a:t>: </a:t>
            </a:r>
            <a:r>
              <a:rPr lang="en-US" sz="1600" dirty="0"/>
              <a:t>convert </a:t>
            </a:r>
            <a:r>
              <a:rPr lang="en-US" sz="1600" dirty="0" smtClean="0"/>
              <a:t>coefficients </a:t>
            </a:r>
            <a:r>
              <a:rPr lang="en-US" sz="1600" dirty="0"/>
              <a:t>to integer 32 bit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554731"/>
              </p:ext>
            </p:extLst>
          </p:nvPr>
        </p:nvGraphicFramePr>
        <p:xfrm>
          <a:off x="2495600" y="4038316"/>
          <a:ext cx="2939506" cy="57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Equation" r:id="rId5" imgW="2577960" imgH="507960" progId="Equation.3">
                  <p:embed/>
                </p:oleObj>
              </mc:Choice>
              <mc:Fallback>
                <p:oleObj name="Equation" r:id="rId5" imgW="257796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5600" y="4038316"/>
                        <a:ext cx="2939506" cy="579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927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3"/>
            <a:ext cx="9000000" cy="720197"/>
          </a:xfrm>
        </p:spPr>
        <p:txBody>
          <a:bodyPr/>
          <a:lstStyle/>
          <a:p>
            <a:r>
              <a:rPr lang="en-US" dirty="0"/>
              <a:t>Calculate </a:t>
            </a:r>
            <a:r>
              <a:rPr lang="en-US" dirty="0" smtClean="0"/>
              <a:t>Treble filter </a:t>
            </a:r>
            <a:r>
              <a:rPr lang="en-US" dirty="0"/>
              <a:t>coefficients</a:t>
            </a:r>
            <a:br>
              <a:rPr lang="en-US" dirty="0"/>
            </a:br>
            <a:r>
              <a:rPr lang="en-US" sz="2000" dirty="0" smtClean="0"/>
              <a:t>Formula and implementation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22</a:t>
            </a:fld>
            <a:endParaRPr lang="de-DE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27448" y="1844824"/>
            <a:ext cx="82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Treble filter coefficients are derived from Bass filter coefficients calculation.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Set </a:t>
            </a:r>
            <a:r>
              <a:rPr lang="en-US" sz="1600" dirty="0"/>
              <a:t>Fc = (</a:t>
            </a:r>
            <a:r>
              <a:rPr lang="en-US" sz="1600" dirty="0" err="1"/>
              <a:t>Fs</a:t>
            </a:r>
            <a:r>
              <a:rPr lang="en-US" sz="1600" dirty="0"/>
              <a:t>/2 – Fc) and calculate Bass coefficients.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Then</a:t>
            </a:r>
            <a:r>
              <a:rPr lang="en-US" sz="1600" dirty="0"/>
              <a:t>, treble filter coefficients are given by changing the sign of b[1] and a[1] (b[1] = -b[1] and a[1] = -a[1]).</a:t>
            </a:r>
          </a:p>
        </p:txBody>
      </p:sp>
    </p:spTree>
    <p:extLst>
      <p:ext uri="{BB962C8B-B14F-4D97-AF65-F5344CB8AC3E}">
        <p14:creationId xmlns:p14="http://schemas.microsoft.com/office/powerpoint/2010/main" val="391491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プレースホルダー 4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830" b="15830"/>
          <a:stretch>
            <a:fillRect/>
          </a:stretch>
        </p:blipFill>
        <p:spPr/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de-DE" dirty="0" smtClean="0"/>
              <a:t>EQUALIZER OPERATIONS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23</a:t>
            </a:fld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747750" y="2780928"/>
            <a:ext cx="74888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Multiplication </a:t>
            </a:r>
            <a:r>
              <a:rPr lang="en-US" dirty="0" smtClean="0"/>
              <a:t>Operation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/>
              <a:t>Division Operation 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/>
              <a:t>Tang Operation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/>
              <a:t>Square root Operation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14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3"/>
            <a:ext cx="9000000" cy="443198"/>
          </a:xfrm>
        </p:spPr>
        <p:txBody>
          <a:bodyPr/>
          <a:lstStyle/>
          <a:p>
            <a:r>
              <a:rPr lang="en-US" dirty="0"/>
              <a:t>Multiplication </a:t>
            </a:r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24</a:t>
            </a:fld>
            <a:endParaRPr lang="de-DE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27448" y="1844824"/>
            <a:ext cx="31683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/>
              <a:t>EQ_mul</a:t>
            </a:r>
            <a:r>
              <a:rPr lang="en-US" sz="1600" b="1" dirty="0"/>
              <a:t>( long a, long b, </a:t>
            </a:r>
            <a:r>
              <a:rPr lang="en-US" sz="1600" b="1" dirty="0" err="1"/>
              <a:t>int</a:t>
            </a:r>
            <a:r>
              <a:rPr lang="en-US" sz="1600" b="1" dirty="0"/>
              <a:t> n </a:t>
            </a:r>
            <a:r>
              <a:rPr lang="en-US" sz="1600" b="1" dirty="0" smtClean="0"/>
              <a:t>)</a:t>
            </a:r>
          </a:p>
          <a:p>
            <a:r>
              <a:rPr lang="en-US" sz="1600" dirty="0" smtClean="0"/>
              <a:t>Input parameter:</a:t>
            </a:r>
          </a:p>
          <a:p>
            <a:r>
              <a:rPr lang="en-US" sz="1600" dirty="0" smtClean="0"/>
              <a:t>a</a:t>
            </a:r>
            <a:r>
              <a:rPr lang="en-US" sz="1600" dirty="0"/>
              <a:t>: input </a:t>
            </a:r>
            <a:r>
              <a:rPr lang="en-US" sz="1600" dirty="0" smtClean="0"/>
              <a:t>data0</a:t>
            </a:r>
          </a:p>
          <a:p>
            <a:r>
              <a:rPr lang="en-US" sz="1600" dirty="0" smtClean="0"/>
              <a:t>b</a:t>
            </a:r>
            <a:r>
              <a:rPr lang="en-US" sz="1600" dirty="0"/>
              <a:t>: input data1                      </a:t>
            </a:r>
            <a:endParaRPr lang="en-US" sz="1600" dirty="0" smtClean="0"/>
          </a:p>
          <a:p>
            <a:r>
              <a:rPr lang="en-US" sz="1600" dirty="0" smtClean="0"/>
              <a:t>n</a:t>
            </a:r>
            <a:r>
              <a:rPr lang="en-US" sz="1600" dirty="0"/>
              <a:t>: integer part bits of input </a:t>
            </a:r>
            <a:r>
              <a:rPr lang="en-US" sz="1600" dirty="0" smtClean="0"/>
              <a:t>data</a:t>
            </a:r>
          </a:p>
          <a:p>
            <a:pPr lvl="4"/>
            <a:r>
              <a:rPr lang="en-US" sz="1600" dirty="0" smtClean="0"/>
              <a:t>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6362" y="1556792"/>
            <a:ext cx="732013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{   </a:t>
            </a:r>
            <a:r>
              <a:rPr lang="en-US" sz="1600" b="1" dirty="0" smtClean="0"/>
              <a:t>long </a:t>
            </a:r>
            <a:r>
              <a:rPr lang="en-US" sz="1600" b="1" dirty="0" err="1"/>
              <a:t>aH</a:t>
            </a:r>
            <a:r>
              <a:rPr lang="en-US" sz="1600" b="1" dirty="0"/>
              <a:t>, </a:t>
            </a:r>
            <a:r>
              <a:rPr lang="en-US" sz="1600" b="1" dirty="0" err="1"/>
              <a:t>aL</a:t>
            </a:r>
            <a:r>
              <a:rPr lang="en-US" sz="1600" b="1" dirty="0"/>
              <a:t>, </a:t>
            </a:r>
            <a:r>
              <a:rPr lang="en-US" sz="1600" b="1" dirty="0" err="1"/>
              <a:t>bH</a:t>
            </a:r>
            <a:r>
              <a:rPr lang="en-US" sz="1600" b="1" dirty="0"/>
              <a:t>, </a:t>
            </a:r>
            <a:r>
              <a:rPr lang="en-US" sz="1600" b="1" dirty="0" err="1"/>
              <a:t>bL</a:t>
            </a:r>
            <a:r>
              <a:rPr lang="en-US" sz="1600" b="1" dirty="0"/>
              <a:t>;</a:t>
            </a:r>
          </a:p>
          <a:p>
            <a:r>
              <a:rPr lang="en-US" sz="1600" dirty="0"/>
              <a:t>    </a:t>
            </a:r>
            <a:r>
              <a:rPr lang="en-US" sz="1600" b="1" dirty="0"/>
              <a:t>long </a:t>
            </a:r>
            <a:r>
              <a:rPr lang="en-US" sz="1600" b="1" dirty="0" err="1"/>
              <a:t>resultL</a:t>
            </a:r>
            <a:r>
              <a:rPr lang="en-US" sz="1600" b="1" dirty="0"/>
              <a:t>, </a:t>
            </a:r>
            <a:r>
              <a:rPr lang="en-US" sz="1600" b="1" dirty="0" err="1"/>
              <a:t>resultM</a:t>
            </a:r>
            <a:r>
              <a:rPr lang="en-US" sz="1600" b="1" dirty="0"/>
              <a:t>, resultM0, resultM1, </a:t>
            </a:r>
            <a:r>
              <a:rPr lang="en-US" sz="1600" b="1" dirty="0" err="1"/>
              <a:t>resultH</a:t>
            </a:r>
            <a:r>
              <a:rPr lang="en-US" sz="1600" b="1" dirty="0"/>
              <a:t>;</a:t>
            </a:r>
          </a:p>
          <a:p>
            <a:r>
              <a:rPr lang="en-US" sz="1600" dirty="0"/>
              <a:t>    </a:t>
            </a:r>
            <a:r>
              <a:rPr lang="en-US" sz="1600" b="1" dirty="0"/>
              <a:t>long result;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aH</a:t>
            </a:r>
            <a:r>
              <a:rPr lang="en-US" sz="1600" dirty="0"/>
              <a:t> = (a &gt;&gt; 16);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aL</a:t>
            </a:r>
            <a:r>
              <a:rPr lang="en-US" sz="1600" dirty="0"/>
              <a:t> = (a &amp; 0xffff);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bH</a:t>
            </a:r>
            <a:r>
              <a:rPr lang="en-US" sz="1600" dirty="0"/>
              <a:t> = (b &gt;&gt; 16);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bL</a:t>
            </a:r>
            <a:r>
              <a:rPr lang="en-US" sz="1600" dirty="0"/>
              <a:t> = (b &amp; 0xffff);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resultL</a:t>
            </a:r>
            <a:r>
              <a:rPr lang="en-US" sz="1600" dirty="0"/>
              <a:t> = </a:t>
            </a:r>
            <a:r>
              <a:rPr lang="en-US" sz="1600" dirty="0" err="1"/>
              <a:t>aL</a:t>
            </a:r>
            <a:r>
              <a:rPr lang="en-US" sz="1600" dirty="0"/>
              <a:t> * </a:t>
            </a:r>
            <a:r>
              <a:rPr lang="en-US" sz="1600" dirty="0" err="1"/>
              <a:t>bL</a:t>
            </a:r>
            <a:r>
              <a:rPr lang="en-US" sz="1600" dirty="0"/>
              <a:t>;</a:t>
            </a:r>
          </a:p>
          <a:p>
            <a:r>
              <a:rPr lang="en-US" sz="1600" dirty="0"/>
              <a:t>    resultM0 = </a:t>
            </a:r>
            <a:r>
              <a:rPr lang="en-US" sz="1600" dirty="0" err="1"/>
              <a:t>aH</a:t>
            </a:r>
            <a:r>
              <a:rPr lang="en-US" sz="1600" dirty="0"/>
              <a:t> * </a:t>
            </a:r>
            <a:r>
              <a:rPr lang="en-US" sz="1600" dirty="0" err="1"/>
              <a:t>bL</a:t>
            </a:r>
            <a:r>
              <a:rPr lang="en-US" sz="1600" dirty="0"/>
              <a:t>;</a:t>
            </a:r>
          </a:p>
          <a:p>
            <a:r>
              <a:rPr lang="en-US" sz="1600" dirty="0"/>
              <a:t>    resultM1 = </a:t>
            </a:r>
            <a:r>
              <a:rPr lang="en-US" sz="1600" dirty="0" err="1"/>
              <a:t>aL</a:t>
            </a:r>
            <a:r>
              <a:rPr lang="en-US" sz="1600" dirty="0"/>
              <a:t> * </a:t>
            </a:r>
            <a:r>
              <a:rPr lang="en-US" sz="1600" dirty="0" err="1"/>
              <a:t>bH</a:t>
            </a:r>
            <a:r>
              <a:rPr lang="en-US" sz="1600" dirty="0"/>
              <a:t> + (</a:t>
            </a:r>
            <a:r>
              <a:rPr lang="en-US" sz="1600" b="1" dirty="0"/>
              <a:t>long)((unsigned long)</a:t>
            </a:r>
            <a:r>
              <a:rPr lang="en-US" sz="1600" b="1" dirty="0" err="1"/>
              <a:t>resultL</a:t>
            </a:r>
            <a:r>
              <a:rPr lang="en-US" sz="1600" b="1" dirty="0"/>
              <a:t> &gt;&gt; 16);</a:t>
            </a:r>
          </a:p>
          <a:p>
            <a:r>
              <a:rPr lang="pt-BR" sz="1600" dirty="0"/>
              <a:t>    resultM = (resultM0 &gt;&gt; (15 - n)) + (resultM1 &gt;&gt; (15 - n)) + 1;  // rounding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resultH</a:t>
            </a:r>
            <a:r>
              <a:rPr lang="en-US" sz="1600" dirty="0"/>
              <a:t> = </a:t>
            </a:r>
            <a:r>
              <a:rPr lang="en-US" sz="1600" dirty="0" err="1"/>
              <a:t>aH</a:t>
            </a:r>
            <a:r>
              <a:rPr lang="en-US" sz="1600" dirty="0"/>
              <a:t> * </a:t>
            </a:r>
            <a:r>
              <a:rPr lang="en-US" sz="1600" dirty="0" err="1"/>
              <a:t>bH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    result = (</a:t>
            </a:r>
            <a:r>
              <a:rPr lang="en-US" sz="1600" dirty="0" err="1"/>
              <a:t>resultH</a:t>
            </a:r>
            <a:r>
              <a:rPr lang="en-US" sz="1600" dirty="0"/>
              <a:t> &lt;&lt; n) + (</a:t>
            </a:r>
            <a:r>
              <a:rPr lang="en-US" sz="1600" dirty="0" err="1"/>
              <a:t>resultM</a:t>
            </a:r>
            <a:r>
              <a:rPr lang="en-US" sz="1600" dirty="0"/>
              <a:t> &gt;&gt; 1);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b="1" dirty="0"/>
              <a:t>return result</a:t>
            </a:r>
            <a:r>
              <a:rPr lang="en-US" sz="1600" b="1" dirty="0" smtClean="0"/>
              <a:t>; </a:t>
            </a:r>
            <a:r>
              <a:rPr lang="en-US" sz="1600" dirty="0"/>
              <a:t>}</a:t>
            </a:r>
          </a:p>
          <a:p>
            <a:endParaRPr lang="en-US" sz="1600" dirty="0"/>
          </a:p>
          <a:p>
            <a:pPr lvl="4"/>
            <a:r>
              <a:rPr lang="en-US" sz="1600" dirty="0" smtClean="0"/>
              <a:t>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48309" y="3789040"/>
            <a:ext cx="31683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Format data of result is fixed point n.32-n (Q6.26) </a:t>
            </a:r>
          </a:p>
          <a:p>
            <a:pPr lvl="4"/>
            <a:r>
              <a:rPr lang="en-US" sz="160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9961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3"/>
            <a:ext cx="3215800" cy="443198"/>
          </a:xfrm>
        </p:spPr>
        <p:txBody>
          <a:bodyPr/>
          <a:lstStyle/>
          <a:p>
            <a:r>
              <a:rPr lang="en-US" dirty="0" smtClean="0"/>
              <a:t>Division Operation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25</a:t>
            </a:fld>
            <a:endParaRPr lang="de-DE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27448" y="1844824"/>
            <a:ext cx="31683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/>
              <a:t>EQ_div</a:t>
            </a:r>
            <a:r>
              <a:rPr lang="en-US" sz="1600" b="1" dirty="0" smtClean="0"/>
              <a:t>( </a:t>
            </a:r>
            <a:r>
              <a:rPr lang="en-US" sz="1600" b="1" dirty="0"/>
              <a:t>long a, long b, </a:t>
            </a:r>
            <a:r>
              <a:rPr lang="en-US" sz="1600" b="1" dirty="0" err="1"/>
              <a:t>int</a:t>
            </a:r>
            <a:r>
              <a:rPr lang="en-US" sz="1600" b="1" dirty="0"/>
              <a:t> n </a:t>
            </a:r>
            <a:r>
              <a:rPr lang="en-US" sz="1600" b="1" dirty="0" smtClean="0"/>
              <a:t>)</a:t>
            </a:r>
          </a:p>
          <a:p>
            <a:r>
              <a:rPr lang="en-US" sz="1600" dirty="0" smtClean="0"/>
              <a:t>Input parameter:</a:t>
            </a:r>
          </a:p>
          <a:p>
            <a:r>
              <a:rPr lang="en-US" sz="1600" dirty="0" smtClean="0"/>
              <a:t>a</a:t>
            </a:r>
            <a:r>
              <a:rPr lang="en-US" sz="1600" dirty="0"/>
              <a:t>: input </a:t>
            </a:r>
            <a:r>
              <a:rPr lang="en-US" sz="1600" dirty="0" smtClean="0"/>
              <a:t>data0</a:t>
            </a:r>
          </a:p>
          <a:p>
            <a:r>
              <a:rPr lang="en-US" sz="1600" dirty="0" smtClean="0"/>
              <a:t>b</a:t>
            </a:r>
            <a:r>
              <a:rPr lang="en-US" sz="1600" dirty="0"/>
              <a:t>: input data1                      </a:t>
            </a:r>
            <a:endParaRPr lang="en-US" sz="1600" dirty="0" smtClean="0"/>
          </a:p>
          <a:p>
            <a:r>
              <a:rPr lang="en-US" sz="1600" dirty="0" smtClean="0"/>
              <a:t>n</a:t>
            </a:r>
            <a:r>
              <a:rPr lang="en-US" sz="1600" dirty="0"/>
              <a:t>: integer part bits of input </a:t>
            </a:r>
            <a:r>
              <a:rPr lang="en-US" sz="1600" dirty="0" smtClean="0"/>
              <a:t>data</a:t>
            </a:r>
          </a:p>
          <a:p>
            <a:r>
              <a:rPr lang="en-US" sz="1600" dirty="0"/>
              <a:t>Format data of result is fixed point n.32-n (Q6.26) </a:t>
            </a:r>
          </a:p>
          <a:p>
            <a:endParaRPr lang="en-US" sz="1600" dirty="0" smtClean="0"/>
          </a:p>
          <a:p>
            <a:pPr lvl="4"/>
            <a:r>
              <a:rPr lang="en-US" sz="1600" dirty="0" smtClean="0"/>
              <a:t>  </a:t>
            </a:r>
          </a:p>
        </p:txBody>
      </p:sp>
      <p:sp>
        <p:nvSpPr>
          <p:cNvPr id="12" name="Titel 1"/>
          <p:cNvSpPr txBox="1">
            <a:spLocks/>
          </p:cNvSpPr>
          <p:nvPr/>
        </p:nvSpPr>
        <p:spPr>
          <a:xfrm>
            <a:off x="7104112" y="908720"/>
            <a:ext cx="32158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Tang Operation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44072" y="1812791"/>
            <a:ext cx="4788490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EQ_tan32i( long angle, </a:t>
            </a:r>
            <a:r>
              <a:rPr lang="en-US" sz="1600" b="1" dirty="0" err="1"/>
              <a:t>int</a:t>
            </a:r>
            <a:r>
              <a:rPr lang="en-US" sz="1600" b="1" dirty="0"/>
              <a:t> n </a:t>
            </a:r>
            <a:r>
              <a:rPr lang="en-US" sz="1600" b="1" dirty="0" smtClean="0"/>
              <a:t>)</a:t>
            </a:r>
          </a:p>
          <a:p>
            <a:r>
              <a:rPr lang="en-US" sz="1600" dirty="0"/>
              <a:t>Input parameter:</a:t>
            </a:r>
          </a:p>
          <a:p>
            <a:r>
              <a:rPr lang="en-US" sz="1600" dirty="0" smtClean="0"/>
              <a:t>angle: radian</a:t>
            </a:r>
            <a:endParaRPr lang="en-US" sz="1600" dirty="0"/>
          </a:p>
          <a:p>
            <a:r>
              <a:rPr lang="en-US" sz="1600" dirty="0" smtClean="0"/>
              <a:t>n</a:t>
            </a:r>
            <a:r>
              <a:rPr lang="en-US" sz="1600" dirty="0"/>
              <a:t>: integer part bits of input </a:t>
            </a:r>
            <a:r>
              <a:rPr lang="en-US" sz="1600" dirty="0" smtClean="0"/>
              <a:t>data</a:t>
            </a:r>
          </a:p>
          <a:p>
            <a:r>
              <a:rPr lang="en-US" sz="1600" dirty="0"/>
              <a:t>Format data of result is fixed point n.32-n (Q6.26</a:t>
            </a:r>
            <a:r>
              <a:rPr lang="en-US" sz="1600" dirty="0" smtClean="0"/>
              <a:t>)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1127448" y="4510089"/>
            <a:ext cx="3888432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Square root Operation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44072" y="4291568"/>
            <a:ext cx="467307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EQ_sqrt32i</a:t>
            </a:r>
            <a:r>
              <a:rPr lang="en-US" sz="1600" b="1" dirty="0"/>
              <a:t>( long data, </a:t>
            </a:r>
            <a:r>
              <a:rPr lang="en-US" sz="1600" b="1" dirty="0" err="1"/>
              <a:t>int</a:t>
            </a:r>
            <a:r>
              <a:rPr lang="en-US" sz="1600" b="1" dirty="0"/>
              <a:t> n </a:t>
            </a:r>
            <a:r>
              <a:rPr lang="en-US" sz="1600" b="1" dirty="0" smtClean="0"/>
              <a:t>)</a:t>
            </a:r>
          </a:p>
          <a:p>
            <a:r>
              <a:rPr lang="en-US" sz="1600" dirty="0"/>
              <a:t>Input parameter:</a:t>
            </a:r>
          </a:p>
          <a:p>
            <a:r>
              <a:rPr lang="en-US" sz="1600" dirty="0" smtClean="0"/>
              <a:t>Data</a:t>
            </a:r>
          </a:p>
          <a:p>
            <a:r>
              <a:rPr lang="en-US" sz="1600" dirty="0" smtClean="0"/>
              <a:t>n</a:t>
            </a:r>
            <a:r>
              <a:rPr lang="en-US" sz="1600" dirty="0"/>
              <a:t>: integer part bits of input data</a:t>
            </a:r>
          </a:p>
          <a:p>
            <a:r>
              <a:rPr lang="en-US" sz="1600" dirty="0"/>
              <a:t>Format data of result is fixed point n.32-n (Q6.26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4603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プレースホルダー 4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830" b="15830"/>
          <a:stretch>
            <a:fillRect/>
          </a:stretch>
        </p:blipFill>
        <p:spPr/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kumimoji="1" lang="en-US" altLang="ja-JP" cap="all" dirty="0" smtClean="0"/>
              <a:t>Introduction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279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cap="all" dirty="0" smtClean="0"/>
              <a:t>Introduction</a:t>
            </a:r>
            <a:r>
              <a:rPr lang="en-US" cap="all" dirty="0"/>
              <a:t/>
            </a:r>
            <a:br>
              <a:rPr lang="en-US" cap="all" dirty="0"/>
            </a:br>
            <a:endParaRPr lang="en-US" sz="2000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79277"/>
          </a:xfrm>
        </p:spPr>
        <p:txBody>
          <a:bodyPr/>
          <a:lstStyle/>
          <a:p>
            <a:r>
              <a:rPr lang="en-US" dirty="0"/>
              <a:t>Equalization (British: </a:t>
            </a:r>
            <a:r>
              <a:rPr lang="en-US" dirty="0" err="1"/>
              <a:t>equalisation</a:t>
            </a:r>
            <a:r>
              <a:rPr lang="en-US" dirty="0"/>
              <a:t>) is the process of adjusting the balance between frequency components within an electronic signal. </a:t>
            </a:r>
          </a:p>
          <a:p>
            <a:r>
              <a:rPr lang="en-US" dirty="0"/>
              <a:t>Equalizer strengthens (boost) or weakens (cut) the energy of specific frequency bands.</a:t>
            </a:r>
          </a:p>
          <a:p>
            <a:r>
              <a:rPr lang="en-US" dirty="0"/>
              <a:t>It includes 4 functions: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Parametric Equalizer and/or Graphic </a:t>
            </a:r>
            <a:r>
              <a:rPr lang="en-US" dirty="0" smtClean="0"/>
              <a:t>Equalizer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Bass-Treble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Surround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Dynamic </a:t>
            </a:r>
            <a:r>
              <a:rPr lang="en-US" dirty="0"/>
              <a:t>Range Compression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731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15803"/>
            <a:ext cx="9624512" cy="1163395"/>
          </a:xfrm>
        </p:spPr>
        <p:txBody>
          <a:bodyPr/>
          <a:lstStyle/>
          <a:p>
            <a:r>
              <a:rPr lang="en-US" dirty="0" smtClean="0"/>
              <a:t>PARAMETRIC EQUALIZER AND/OR GRAPHIC EQUALIZER</a:t>
            </a:r>
            <a:r>
              <a:rPr lang="en-US" cap="all" dirty="0"/>
              <a:t/>
            </a:r>
            <a:br>
              <a:rPr lang="en-US" cap="all" dirty="0"/>
            </a:br>
            <a:endParaRPr lang="en-US" sz="20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8976440" cy="3557897"/>
          </a:xfrm>
        </p:spPr>
        <p:txBody>
          <a:bodyPr/>
          <a:lstStyle/>
          <a:p>
            <a:r>
              <a:rPr lang="en-US" dirty="0"/>
              <a:t>It is difficult to build full range speakers in a TV and speakers built in a TV are small and their location are not proper position. So, it is necessary to adjust frequency characteristics of sound to correct the characteristics of speakers.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Graphic Equalizer is also used to correct the speaker characteristics. It has a fixed band frequency and band width. When the gain of all band are the same, the total frequency response have to be flat.</a:t>
            </a:r>
          </a:p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398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1"/>
            <a:ext cx="9000000" cy="443198"/>
          </a:xfrm>
        </p:spPr>
        <p:txBody>
          <a:bodyPr/>
          <a:lstStyle/>
          <a:p>
            <a:r>
              <a:rPr lang="en-US" cap="all" dirty="0" smtClean="0"/>
              <a:t>Bass-Treble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1127448" y="1772816"/>
            <a:ext cx="8904432" cy="961802"/>
          </a:xfrm>
        </p:spPr>
        <p:txBody>
          <a:bodyPr/>
          <a:lstStyle/>
          <a:p>
            <a:r>
              <a:rPr lang="en-US" dirty="0"/>
              <a:t>The small sound of low frequency and high frequency is hardly perceived by acoustic sense of human. And it is necessary to boost low frequency and high frequency sound.</a:t>
            </a:r>
          </a:p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297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プレースホルダー 4"/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830" b="15830"/>
          <a:stretch>
            <a:fillRect/>
          </a:stretch>
        </p:blipFill>
        <p:spPr/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de-DE" dirty="0" smtClean="0"/>
              <a:t>REQUIRED SPECIFICATION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36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cap="all" dirty="0" smtClean="0"/>
              <a:t>Parametric </a:t>
            </a:r>
            <a:r>
              <a:rPr lang="en-US" cap="all" dirty="0"/>
              <a:t>Equalizer</a:t>
            </a:r>
            <a:r>
              <a:rPr lang="en-US" cap="all" dirty="0" smtClean="0"/>
              <a:t/>
            </a:r>
            <a:br>
              <a:rPr lang="en-US" cap="all" dirty="0" smtClean="0"/>
            </a:br>
            <a:endParaRPr lang="en-US" sz="2000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7176120" y="5517232"/>
            <a:ext cx="2808312" cy="504056"/>
          </a:xfrm>
        </p:spPr>
        <p:txBody>
          <a:bodyPr/>
          <a:lstStyle/>
          <a:p>
            <a:r>
              <a:rPr lang="en-US" dirty="0"/>
              <a:t>GUI of a parametric equalizer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618407" y="2136021"/>
            <a:ext cx="7573593" cy="3222047"/>
          </a:xfrm>
          <a:prstGeom prst="rect">
            <a:avLst/>
          </a:prstGeom>
        </p:spPr>
      </p:pic>
      <p:sp>
        <p:nvSpPr>
          <p:cNvPr id="8" name="Inhaltsplatzhalter 1"/>
          <p:cNvSpPr txBox="1">
            <a:spLocks/>
          </p:cNvSpPr>
          <p:nvPr/>
        </p:nvSpPr>
        <p:spPr>
          <a:xfrm>
            <a:off x="983431" y="2151168"/>
            <a:ext cx="3634975" cy="2966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Composed of 7 </a:t>
            </a:r>
            <a:r>
              <a:rPr lang="en-US" dirty="0" err="1" smtClean="0"/>
              <a:t>biquad</a:t>
            </a:r>
            <a:r>
              <a:rPr lang="en-US" dirty="0" smtClean="0"/>
              <a:t> </a:t>
            </a:r>
            <a:r>
              <a:rPr lang="en-US" dirty="0"/>
              <a:t>filters in cascade connection for one </a:t>
            </a:r>
            <a:r>
              <a:rPr lang="en-US" dirty="0" smtClean="0"/>
              <a:t>channel and 2 Bass-Treble filters.</a:t>
            </a:r>
          </a:p>
          <a:p>
            <a:r>
              <a:rPr lang="en-US" dirty="0"/>
              <a:t>C</a:t>
            </a:r>
            <a:r>
              <a:rPr lang="en-US" dirty="0" smtClean="0"/>
              <a:t>oefficients </a:t>
            </a:r>
            <a:r>
              <a:rPr lang="en-US" dirty="0"/>
              <a:t>can be set to each </a:t>
            </a:r>
            <a:r>
              <a:rPr lang="en-US" dirty="0" err="1"/>
              <a:t>biquad</a:t>
            </a:r>
            <a:r>
              <a:rPr lang="en-US" dirty="0"/>
              <a:t> filters arbitrarily</a:t>
            </a:r>
            <a:r>
              <a:rPr lang="en-US" dirty="0" smtClean="0"/>
              <a:t>.</a:t>
            </a:r>
          </a:p>
          <a:p>
            <a:r>
              <a:rPr lang="en-US" dirty="0"/>
              <a:t>Filter type of each </a:t>
            </a:r>
            <a:r>
              <a:rPr lang="en-US" dirty="0" err="1"/>
              <a:t>Biquad</a:t>
            </a:r>
            <a:r>
              <a:rPr lang="en-US" dirty="0"/>
              <a:t> filter can be selected from ‘Peaking/Notch’, ‘Bass’ and ‘Treble’  filter.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2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sp>
        <p:nvSpPr>
          <p:cNvPr id="8" name="Inhaltsplatzhalter 1"/>
          <p:cNvSpPr txBox="1">
            <a:spLocks/>
          </p:cNvSpPr>
          <p:nvPr/>
        </p:nvSpPr>
        <p:spPr>
          <a:xfrm>
            <a:off x="3719736" y="209896"/>
            <a:ext cx="7056784" cy="26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User setting parameters for Parametric Equalizer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21375"/>
              </p:ext>
            </p:extLst>
          </p:nvPr>
        </p:nvGraphicFramePr>
        <p:xfrm>
          <a:off x="1343472" y="692696"/>
          <a:ext cx="9663113" cy="584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Document" r:id="rId5" imgW="6269478" imgH="3780526" progId="Word.Document.12">
                  <p:embed/>
                </p:oleObj>
              </mc:Choice>
              <mc:Fallback>
                <p:oleObj name="Document" r:id="rId5" imgW="6269478" imgH="37805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43472" y="692696"/>
                        <a:ext cx="9663113" cy="584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25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nesas 2015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ntative_Renesas_PPT_for_CC_16_9__2015_08.pptx" id="{5603F6B3-4C6E-4E92-8ECA-4417D8F4684A}" vid="{E94785EC-3B00-43E5-8E8D-4E15F8F78F85}"/>
    </a:ext>
  </a:extLst>
</a:theme>
</file>

<file path=ppt/theme/theme2.xml><?xml version="1.0" encoding="utf-8"?>
<a:theme xmlns:a="http://schemas.openxmlformats.org/drawingml/2006/main" name="Renesas 2015_confidential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ntative_Renesas_PPT_for_CC_16_9__2015_08.pptx" id="{5603F6B3-4C6E-4E92-8ECA-4417D8F4684A}" vid="{E94785EC-3B00-43E5-8E8D-4E15F8F78F85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Tentative_Renesas_PPT_for_CC_16_9__2015_08</Template>
  <TotalTime>1941</TotalTime>
  <Words>1013</Words>
  <Application>Microsoft Office PowerPoint</Application>
  <PresentationFormat>Custom</PresentationFormat>
  <Paragraphs>191</Paragraphs>
  <Slides>25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Renesas 2015</vt:lpstr>
      <vt:lpstr>Renesas 2015_confidential</vt:lpstr>
      <vt:lpstr>Document</vt:lpstr>
      <vt:lpstr>Equation</vt:lpstr>
      <vt:lpstr>PowerPoint Presentation</vt:lpstr>
      <vt:lpstr>Agenda</vt:lpstr>
      <vt:lpstr>PowerPoint Presentation</vt:lpstr>
      <vt:lpstr>Introduction </vt:lpstr>
      <vt:lpstr>PARAMETRIC EQUALIZER AND/OR GRAPHIC EQUALIZER </vt:lpstr>
      <vt:lpstr>Bass-Treble</vt:lpstr>
      <vt:lpstr>PowerPoint Presentation</vt:lpstr>
      <vt:lpstr>Parametric Equalizer </vt:lpstr>
      <vt:lpstr>PowerPoint Presentation</vt:lpstr>
      <vt:lpstr>Parametric Equalizer EXAMPLE</vt:lpstr>
      <vt:lpstr>PowerPoint Presentation</vt:lpstr>
      <vt:lpstr>FLOW CHART</vt:lpstr>
      <vt:lpstr>PowerPoint Presentation</vt:lpstr>
      <vt:lpstr>Calculate Peak filter coefficients Formula</vt:lpstr>
      <vt:lpstr>Calculate Peak filter coefficients Formula</vt:lpstr>
      <vt:lpstr>Calculate Peak filter coefficients Implementation</vt:lpstr>
      <vt:lpstr>Calculate Peak filter coefficients Implementation</vt:lpstr>
      <vt:lpstr>Calculate Bass filter coefficients Formula</vt:lpstr>
      <vt:lpstr>Calculate Bass filter coefficients Formula</vt:lpstr>
      <vt:lpstr>Calculate Bass filter coefficients Implementation</vt:lpstr>
      <vt:lpstr>Calculate Bass filter coefficients Implementation</vt:lpstr>
      <vt:lpstr>Calculate Treble filter coefficients Formula and implementation</vt:lpstr>
      <vt:lpstr>PowerPoint Presentation</vt:lpstr>
      <vt:lpstr>Multiplication Operation</vt:lpstr>
      <vt:lpstr>Division Operation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Sabine Mayr</dc:creator>
  <cp:lastModifiedBy>Vu Nhat. Phan</cp:lastModifiedBy>
  <cp:revision>117</cp:revision>
  <dcterms:created xsi:type="dcterms:W3CDTF">2015-08-18T12:30:57Z</dcterms:created>
  <dcterms:modified xsi:type="dcterms:W3CDTF">2016-05-06T07:23:50Z</dcterms:modified>
</cp:coreProperties>
</file>