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6"/>
  </p:notesMasterIdLst>
  <p:sldIdLst>
    <p:sldId id="257" r:id="rId2"/>
    <p:sldId id="385" r:id="rId3"/>
    <p:sldId id="390" r:id="rId4"/>
    <p:sldId id="387" r:id="rId5"/>
    <p:sldId id="403" r:id="rId6"/>
    <p:sldId id="404" r:id="rId7"/>
    <p:sldId id="405" r:id="rId8"/>
    <p:sldId id="421" r:id="rId9"/>
    <p:sldId id="422" r:id="rId10"/>
    <p:sldId id="407" r:id="rId11"/>
    <p:sldId id="408" r:id="rId12"/>
    <p:sldId id="391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02" r:id="rId22"/>
    <p:sldId id="419" r:id="rId23"/>
    <p:sldId id="420" r:id="rId24"/>
    <p:sldId id="363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0941" autoAdjust="0"/>
  </p:normalViewPr>
  <p:slideViewPr>
    <p:cSldViewPr showGuides="1">
      <p:cViewPr varScale="1">
        <p:scale>
          <a:sx n="106" d="100"/>
          <a:sy n="106" d="100"/>
        </p:scale>
        <p:origin x="-696" y="-96"/>
      </p:cViewPr>
      <p:guideLst>
        <p:guide orient="horz"/>
        <p:guide orient="horz" pos="2472"/>
        <p:guide orient="horz" pos="1389"/>
        <p:guide pos="3976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8/19/2016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5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command looks up which server “origin” is, fetches any data from it that the local doesn’t yet have, and updates the local database, moving the origin/master pointer to its new.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4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command looks up which server “origin” is, fetches any data from it that the local doesn’t yet have, and updates the local database, moving the origin/master pointer to its new.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4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command looks up which server “origin” is, fetches any data from it that the local doesn’t yet have, and updates the local database, moving the origin/master pointer to its new.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4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command looks up which server “origin” is, fetches any data from it that the local doesn’t yet have, and updates the local database, moving the origin/master pointer to its new.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45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command looks up which server “origin” is, fetches any data from it that the local doesn’t yet have, and updates the local database, moving the origin/master pointer to its new.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4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command looks up which server “origin” is, fetches any data from it that the local doesn’t yet have, and updates the local database, moving the origin/master pointer to its new.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45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command looks up which server “origin” is, fetches any data from it that the local doesn’t yet have, and updates the local database, moving the origin/master pointer to its new.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4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 smtClean="0"/>
              <a:t>Tools training</a:t>
            </a:r>
          </a:p>
          <a:p>
            <a:endParaRPr kumimoji="1" lang="en-US" altLang="ja-JP" cap="all" dirty="0" smtClean="0"/>
          </a:p>
          <a:p>
            <a:r>
              <a:rPr kumimoji="1" lang="en-US" altLang="ja-JP" sz="2800" cap="all" dirty="0" smtClean="0"/>
              <a:t>Basic </a:t>
            </a:r>
            <a:r>
              <a:rPr kumimoji="1" lang="en-US" altLang="ja-JP" sz="2800" cap="all" dirty="0" err="1" smtClean="0"/>
              <a:t>git</a:t>
            </a:r>
            <a:endParaRPr kumimoji="1" lang="en-US" altLang="ja-JP" sz="28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dirty="0" smtClean="0"/>
              <a:t>Date: may. 16 2016</a:t>
            </a:r>
            <a:endParaRPr lang="en-US" dirty="0"/>
          </a:p>
          <a:p>
            <a:r>
              <a:rPr lang="en-US" dirty="0" smtClean="0"/>
              <a:t>Name: </a:t>
            </a:r>
            <a:r>
              <a:rPr lang="en-US" dirty="0" err="1" smtClean="0"/>
              <a:t>tien</a:t>
            </a:r>
            <a:r>
              <a:rPr lang="en-US" dirty="0" smtClean="0"/>
              <a:t> </a:t>
            </a:r>
            <a:r>
              <a:rPr lang="en-US" dirty="0" err="1" smtClean="0"/>
              <a:t>tran</a:t>
            </a:r>
            <a:endParaRPr lang="en-US" dirty="0"/>
          </a:p>
          <a:p>
            <a:r>
              <a:rPr lang="en-US" dirty="0" smtClean="0"/>
              <a:t>R-car software solution 2</a:t>
            </a:r>
            <a:endParaRPr lang="en-US" dirty="0"/>
          </a:p>
          <a:p>
            <a:r>
              <a:rPr lang="en-US" dirty="0" smtClean="0"/>
              <a:t>Middleware 1 team</a:t>
            </a:r>
            <a:endParaRPr lang="en-US" dirty="0"/>
          </a:p>
          <a:p>
            <a:r>
              <a:rPr lang="en-US" dirty="0" err="1"/>
              <a:t>Renesas</a:t>
            </a:r>
            <a:r>
              <a:rPr lang="en-US" dirty="0"/>
              <a:t> </a:t>
            </a:r>
            <a:r>
              <a:rPr lang="en-US" dirty="0"/>
              <a:t> </a:t>
            </a:r>
            <a:r>
              <a:rPr lang="en-US" dirty="0" smtClean="0"/>
              <a:t>Electronics </a:t>
            </a:r>
            <a:r>
              <a:rPr lang="en-US" dirty="0"/>
              <a:t>Corporation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Basic Branching and Merging</a:t>
            </a:r>
            <a:endParaRPr kumimoji="1" lang="en-GB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102108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Merging and Conflict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n-US" sz="1600" dirty="0" smtClean="0">
                <a:solidFill>
                  <a:schemeClr val="tx1"/>
                </a:solidFill>
              </a:rPr>
              <a:t>If you changed the same part of the same file differently in the two branches you’re merging together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=&gt; Merge conflict appears.</a:t>
            </a: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612659"/>
            <a:ext cx="6477001" cy="64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743200" y="46482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7200" y="46482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05600" y="3429000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6" idx="1"/>
            <a:endCxn id="25" idx="3"/>
          </p:cNvCxnSpPr>
          <p:nvPr/>
        </p:nvCxnSpPr>
        <p:spPr>
          <a:xfrm flipH="1">
            <a:off x="3886200" y="4876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2"/>
            <a:endCxn id="38" idx="0"/>
          </p:cNvCxnSpPr>
          <p:nvPr/>
        </p:nvCxnSpPr>
        <p:spPr>
          <a:xfrm>
            <a:off x="7277100" y="38862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19200" y="46482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43" idx="1"/>
            <a:endCxn id="26" idx="3"/>
          </p:cNvCxnSpPr>
          <p:nvPr/>
        </p:nvCxnSpPr>
        <p:spPr>
          <a:xfrm flipH="1" flipV="1">
            <a:off x="5410200" y="48768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05600" y="40767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C’’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5" idx="1"/>
            <a:endCxn id="36" idx="3"/>
          </p:cNvCxnSpPr>
          <p:nvPr/>
        </p:nvCxnSpPr>
        <p:spPr>
          <a:xfrm flipH="1">
            <a:off x="2362200" y="4876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05600" y="5715000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>
            <a:stCxn id="41" idx="0"/>
            <a:endCxn id="43" idx="2"/>
          </p:cNvCxnSpPr>
          <p:nvPr/>
        </p:nvCxnSpPr>
        <p:spPr>
          <a:xfrm flipV="1">
            <a:off x="7277100" y="5562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705600" y="51054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C’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8" idx="1"/>
            <a:endCxn id="26" idx="3"/>
          </p:cNvCxnSpPr>
          <p:nvPr/>
        </p:nvCxnSpPr>
        <p:spPr>
          <a:xfrm flipH="1">
            <a:off x="5410200" y="4305300"/>
            <a:ext cx="12954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829800" y="46482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5" idx="1"/>
            <a:endCxn id="38" idx="3"/>
          </p:cNvCxnSpPr>
          <p:nvPr/>
        </p:nvCxnSpPr>
        <p:spPr>
          <a:xfrm flipH="1" flipV="1">
            <a:off x="7848600" y="4305300"/>
            <a:ext cx="19812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5" idx="1"/>
            <a:endCxn id="43" idx="3"/>
          </p:cNvCxnSpPr>
          <p:nvPr/>
        </p:nvCxnSpPr>
        <p:spPr>
          <a:xfrm flipH="1">
            <a:off x="7848600" y="4876800"/>
            <a:ext cx="1981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xplosion 2 45"/>
          <p:cNvSpPr/>
          <p:nvPr/>
        </p:nvSpPr>
        <p:spPr>
          <a:xfrm>
            <a:off x="7848600" y="4038600"/>
            <a:ext cx="2065216" cy="1676400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Merge Conflict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8" name="Line Callout 1 (No Border) 47"/>
          <p:cNvSpPr/>
          <p:nvPr/>
        </p:nvSpPr>
        <p:spPr>
          <a:xfrm>
            <a:off x="8458200" y="3505200"/>
            <a:ext cx="1363784" cy="400050"/>
          </a:xfrm>
          <a:prstGeom prst="callout1">
            <a:avLst>
              <a:gd name="adj1" fmla="val 18750"/>
              <a:gd name="adj2" fmla="val -8333"/>
              <a:gd name="adj3" fmla="val 143758"/>
              <a:gd name="adj4" fmla="val -40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Modified “</a:t>
            </a:r>
            <a:r>
              <a:rPr lang="en-US" sz="1100" dirty="0" err="1" smtClean="0"/>
              <a:t>test.c</a:t>
            </a:r>
            <a:r>
              <a:rPr lang="en-US" sz="1100" dirty="0" smtClean="0"/>
              <a:t>”</a:t>
            </a:r>
          </a:p>
          <a:p>
            <a:pPr algn="ctr"/>
            <a:r>
              <a:rPr lang="en-US" sz="1100" dirty="0" smtClean="0"/>
              <a:t>in line 9</a:t>
            </a:r>
            <a:endParaRPr lang="en-US" sz="1100" dirty="0"/>
          </a:p>
        </p:txBody>
      </p:sp>
      <p:sp>
        <p:nvSpPr>
          <p:cNvPr id="51" name="Line Callout 1 (No Border) 50"/>
          <p:cNvSpPr/>
          <p:nvPr/>
        </p:nvSpPr>
        <p:spPr>
          <a:xfrm>
            <a:off x="8458200" y="5772150"/>
            <a:ext cx="1363784" cy="400050"/>
          </a:xfrm>
          <a:prstGeom prst="callout1">
            <a:avLst>
              <a:gd name="adj1" fmla="val 73451"/>
              <a:gd name="adj2" fmla="val -5468"/>
              <a:gd name="adj3" fmla="val -47695"/>
              <a:gd name="adj4" fmla="val -36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Modified “</a:t>
            </a:r>
            <a:r>
              <a:rPr lang="en-US" sz="1100" dirty="0" err="1" smtClean="0"/>
              <a:t>test.c</a:t>
            </a:r>
            <a:r>
              <a:rPr lang="en-US" sz="1100" dirty="0" smtClean="0"/>
              <a:t>”</a:t>
            </a:r>
          </a:p>
          <a:p>
            <a:pPr algn="ctr"/>
            <a:r>
              <a:rPr lang="en-US" sz="1100" dirty="0"/>
              <a:t>in line </a:t>
            </a:r>
            <a:r>
              <a:rPr lang="en-US" sz="1100" dirty="0" smtClean="0"/>
              <a:t>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15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Basic Branching and Merging</a:t>
            </a:r>
            <a:endParaRPr kumimoji="1" lang="en-GB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102108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Merging and Conflict</a:t>
            </a: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09875"/>
            <a:ext cx="44481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060126" y="2359223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 contain: </a:t>
            </a:r>
            <a:r>
              <a:rPr lang="en-US" sz="1400" dirty="0" err="1" smtClean="0"/>
              <a:t>test.c</a:t>
            </a:r>
            <a:endParaRPr lang="en-US" sz="1400" dirty="0"/>
          </a:p>
        </p:txBody>
      </p:sp>
      <p:sp>
        <p:nvSpPr>
          <p:cNvPr id="6" name="Striped Right Arrow 5"/>
          <p:cNvSpPr/>
          <p:nvPr/>
        </p:nvSpPr>
        <p:spPr>
          <a:xfrm>
            <a:off x="5257800" y="3048000"/>
            <a:ext cx="1600200" cy="685800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2464475"/>
            <a:ext cx="46666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By hand: </a:t>
            </a:r>
          </a:p>
          <a:p>
            <a:r>
              <a:rPr lang="en-US" dirty="0"/>
              <a:t> </a:t>
            </a:r>
            <a:r>
              <a:rPr lang="en-US" dirty="0" smtClean="0"/>
              <a:t>Remove all the </a:t>
            </a:r>
            <a:r>
              <a:rPr lang="en-US" dirty="0" smtClean="0">
                <a:solidFill>
                  <a:srgbClr val="FF0000"/>
                </a:solidFill>
              </a:rPr>
              <a:t>&lt;&lt;&lt;&lt;&lt;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=====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&gt;&gt;&gt;&gt;&gt; </a:t>
            </a:r>
            <a:r>
              <a:rPr lang="en-US" dirty="0" smtClean="0"/>
              <a:t>lines</a:t>
            </a:r>
          </a:p>
          <a:p>
            <a:r>
              <a:rPr lang="en-US" dirty="0" smtClean="0"/>
              <a:t> and recommit again this file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/>
                </a:solidFill>
              </a:rPr>
              <a:t>By tools: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276931" y="4114800"/>
            <a:ext cx="2743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mergetool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569660"/>
          </a:xfrm>
        </p:spPr>
        <p:txBody>
          <a:bodyPr/>
          <a:lstStyle/>
          <a:p>
            <a:r>
              <a:rPr lang="de-DE" sz="2000" dirty="0" smtClean="0"/>
              <a:t>Basic Branching and Merging</a:t>
            </a:r>
          </a:p>
          <a:p>
            <a:r>
              <a:rPr lang="de-DE" sz="2000" dirty="0" smtClean="0">
                <a:solidFill>
                  <a:schemeClr val="tx2"/>
                </a:solidFill>
              </a:rPr>
              <a:t>Remote Branches</a:t>
            </a:r>
            <a:endParaRPr lang="de-DE" sz="2000" b="1" dirty="0">
              <a:solidFill>
                <a:schemeClr val="tx2"/>
              </a:solidFill>
            </a:endParaRPr>
          </a:p>
          <a:p>
            <a:r>
              <a:rPr lang="de-DE" sz="2000" dirty="0" smtClean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13946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981200" y="1828800"/>
            <a:ext cx="6248400" cy="1676400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Remote Branches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2819400" y="2286000"/>
            <a:ext cx="3769946" cy="1011115"/>
            <a:chOff x="2819400" y="2286000"/>
            <a:chExt cx="3769946" cy="1011115"/>
          </a:xfrm>
        </p:grpSpPr>
        <p:sp>
          <p:nvSpPr>
            <p:cNvPr id="10" name="Rectangle 9"/>
            <p:cNvSpPr/>
            <p:nvPr/>
          </p:nvSpPr>
          <p:spPr>
            <a:xfrm>
              <a:off x="4267200" y="2916115"/>
              <a:ext cx="990600" cy="381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98746" y="2916115"/>
              <a:ext cx="990600" cy="381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98746" y="2286000"/>
              <a:ext cx="9906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master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1"/>
              <a:endCxn id="10" idx="3"/>
            </p:cNvCxnSpPr>
            <p:nvPr/>
          </p:nvCxnSpPr>
          <p:spPr>
            <a:xfrm flipH="1">
              <a:off x="5257800" y="3106615"/>
              <a:ext cx="3409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11" idx="0"/>
            </p:cNvCxnSpPr>
            <p:nvPr/>
          </p:nvCxnSpPr>
          <p:spPr>
            <a:xfrm>
              <a:off x="6094046" y="2667000"/>
              <a:ext cx="0" cy="249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819400" y="2916115"/>
              <a:ext cx="990600" cy="381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0" idx="1"/>
              <a:endCxn id="16" idx="3"/>
            </p:cNvCxnSpPr>
            <p:nvPr/>
          </p:nvCxnSpPr>
          <p:spPr>
            <a:xfrm flipH="1">
              <a:off x="3810000" y="3106615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892578" y="1856601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git.ourcompany.com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4001" y="4038600"/>
            <a:ext cx="7534030" cy="2209800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6720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98746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32046" y="4505569"/>
            <a:ext cx="1523999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origin/master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7" idx="1"/>
            <a:endCxn id="26" idx="3"/>
          </p:cNvCxnSpPr>
          <p:nvPr/>
        </p:nvCxnSpPr>
        <p:spPr>
          <a:xfrm flipH="1">
            <a:off x="5257800" y="5316415"/>
            <a:ext cx="3409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  <a:endCxn id="27" idx="0"/>
          </p:cNvCxnSpPr>
          <p:nvPr/>
        </p:nvCxnSpPr>
        <p:spPr>
          <a:xfrm>
            <a:off x="6094046" y="4886569"/>
            <a:ext cx="0" cy="239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1940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6" idx="1"/>
            <a:endCxn id="33" idx="3"/>
          </p:cNvCxnSpPr>
          <p:nvPr/>
        </p:nvCxnSpPr>
        <p:spPr>
          <a:xfrm flipH="1">
            <a:off x="3810000" y="531641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55332" y="4066401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My computer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50631" y="5791200"/>
            <a:ext cx="1086827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40" idx="0"/>
            <a:endCxn id="27" idx="2"/>
          </p:cNvCxnSpPr>
          <p:nvPr/>
        </p:nvCxnSpPr>
        <p:spPr>
          <a:xfrm flipV="1">
            <a:off x="6094045" y="5506915"/>
            <a:ext cx="1" cy="28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2978178" y="3541854"/>
            <a:ext cx="146022" cy="4572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243710" y="3616565"/>
            <a:ext cx="468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entury Gothic" panose="020B0502020202020204" pitchFamily="34" charset="0"/>
              </a:rPr>
              <a:t>g</a:t>
            </a:r>
            <a:r>
              <a:rPr lang="en-US" sz="1400" dirty="0" err="1" smtClean="0">
                <a:latin typeface="Century Gothic" panose="020B0502020202020204" pitchFamily="34" charset="0"/>
              </a:rPr>
              <a:t>it</a:t>
            </a:r>
            <a:r>
              <a:rPr lang="en-US" sz="1400" dirty="0" smtClean="0">
                <a:latin typeface="Century Gothic" panose="020B0502020202020204" pitchFamily="34" charset="0"/>
              </a:rPr>
              <a:t> clone </a:t>
            </a:r>
            <a:r>
              <a:rPr lang="en-US" sz="1400" dirty="0" err="1" smtClean="0">
                <a:latin typeface="Century Gothic" panose="020B0502020202020204" pitchFamily="34" charset="0"/>
              </a:rPr>
              <a:t>janedoe@git.ourcompany.com:project.git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63000" y="18566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and local repositories after cloning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76831" y="450093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branch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76831" y="579242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Remote Branches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102108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Fetch:</a:t>
            </a: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1676400"/>
            <a:ext cx="3733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fetch [remote]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1" y="2133600"/>
            <a:ext cx="7534030" cy="1676400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67200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598746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76831" y="2557641"/>
            <a:ext cx="990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3" idx="1"/>
            <a:endCxn id="22" idx="3"/>
          </p:cNvCxnSpPr>
          <p:nvPr/>
        </p:nvCxnSpPr>
        <p:spPr>
          <a:xfrm flipH="1">
            <a:off x="5257800" y="3411415"/>
            <a:ext cx="3409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45" idx="0"/>
          </p:cNvCxnSpPr>
          <p:nvPr/>
        </p:nvCxnSpPr>
        <p:spPr>
          <a:xfrm>
            <a:off x="7572131" y="2938641"/>
            <a:ext cx="0" cy="28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19400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1"/>
            <a:endCxn id="27" idx="3"/>
          </p:cNvCxnSpPr>
          <p:nvPr/>
        </p:nvCxnSpPr>
        <p:spPr>
          <a:xfrm flipH="1">
            <a:off x="3810000" y="341141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92578" y="2161401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git.ourcompany.com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4001" y="4264222"/>
            <a:ext cx="7534030" cy="1984177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6720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598746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2046" y="4505569"/>
            <a:ext cx="1523999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origin/master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32" idx="1"/>
            <a:endCxn id="31" idx="3"/>
          </p:cNvCxnSpPr>
          <p:nvPr/>
        </p:nvCxnSpPr>
        <p:spPr>
          <a:xfrm flipH="1">
            <a:off x="5257800" y="5316415"/>
            <a:ext cx="3409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32" idx="0"/>
          </p:cNvCxnSpPr>
          <p:nvPr/>
        </p:nvCxnSpPr>
        <p:spPr>
          <a:xfrm>
            <a:off x="6094046" y="4886569"/>
            <a:ext cx="0" cy="239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940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1" idx="1"/>
            <a:endCxn id="36" idx="3"/>
          </p:cNvCxnSpPr>
          <p:nvPr/>
        </p:nvCxnSpPr>
        <p:spPr>
          <a:xfrm flipH="1">
            <a:off x="3810000" y="531641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55332" y="4264223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My computer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28717" y="5791200"/>
            <a:ext cx="1086827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9" idx="0"/>
            <a:endCxn id="55" idx="2"/>
          </p:cNvCxnSpPr>
          <p:nvPr/>
        </p:nvCxnSpPr>
        <p:spPr>
          <a:xfrm flipV="1">
            <a:off x="7572131" y="5504910"/>
            <a:ext cx="0" cy="286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076831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7" name="Straight Arrow Connector 6"/>
          <p:cNvCxnSpPr>
            <a:stCxn id="45" idx="1"/>
            <a:endCxn id="23" idx="3"/>
          </p:cNvCxnSpPr>
          <p:nvPr/>
        </p:nvCxnSpPr>
        <p:spPr>
          <a:xfrm flipH="1">
            <a:off x="6589346" y="3411415"/>
            <a:ext cx="487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076831" y="5123910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5" idx="1"/>
            <a:endCxn id="32" idx="3"/>
          </p:cNvCxnSpPr>
          <p:nvPr/>
        </p:nvCxnSpPr>
        <p:spPr>
          <a:xfrm flipH="1">
            <a:off x="6589346" y="5314410"/>
            <a:ext cx="487485" cy="2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Remote Branches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102108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Fetch:</a:t>
            </a: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1676400"/>
            <a:ext cx="3733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fetch [remote]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1" y="2133600"/>
            <a:ext cx="7534030" cy="1676400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67200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598746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76831" y="2557641"/>
            <a:ext cx="990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3" idx="1"/>
            <a:endCxn id="22" idx="3"/>
          </p:cNvCxnSpPr>
          <p:nvPr/>
        </p:nvCxnSpPr>
        <p:spPr>
          <a:xfrm flipH="1">
            <a:off x="5257800" y="3411415"/>
            <a:ext cx="3409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45" idx="0"/>
          </p:cNvCxnSpPr>
          <p:nvPr/>
        </p:nvCxnSpPr>
        <p:spPr>
          <a:xfrm>
            <a:off x="7572131" y="2938641"/>
            <a:ext cx="0" cy="28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19400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1"/>
            <a:endCxn id="27" idx="3"/>
          </p:cNvCxnSpPr>
          <p:nvPr/>
        </p:nvCxnSpPr>
        <p:spPr>
          <a:xfrm flipH="1">
            <a:off x="3810000" y="341141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92578" y="2161401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git.ourcompany.com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4001" y="4264222"/>
            <a:ext cx="7534030" cy="1984177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6720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598746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10131" y="4267200"/>
            <a:ext cx="1523999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origin/master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32" idx="1"/>
            <a:endCxn id="31" idx="3"/>
          </p:cNvCxnSpPr>
          <p:nvPr/>
        </p:nvCxnSpPr>
        <p:spPr>
          <a:xfrm flipH="1">
            <a:off x="5257800" y="5316415"/>
            <a:ext cx="3409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46" idx="0"/>
          </p:cNvCxnSpPr>
          <p:nvPr/>
        </p:nvCxnSpPr>
        <p:spPr>
          <a:xfrm>
            <a:off x="7572131" y="46482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940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1" idx="1"/>
            <a:endCxn id="36" idx="3"/>
          </p:cNvCxnSpPr>
          <p:nvPr/>
        </p:nvCxnSpPr>
        <p:spPr>
          <a:xfrm flipH="1">
            <a:off x="3810000" y="531641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55332" y="4264223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My computer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2978178" y="3810000"/>
            <a:ext cx="146022" cy="45422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76831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7" name="Straight Arrow Connector 6"/>
          <p:cNvCxnSpPr>
            <a:stCxn id="45" idx="1"/>
            <a:endCxn id="23" idx="3"/>
          </p:cNvCxnSpPr>
          <p:nvPr/>
        </p:nvCxnSpPr>
        <p:spPr>
          <a:xfrm flipH="1">
            <a:off x="6589346" y="3411415"/>
            <a:ext cx="487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76831" y="4800600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6" idx="1"/>
            <a:endCxn id="32" idx="3"/>
          </p:cNvCxnSpPr>
          <p:nvPr/>
        </p:nvCxnSpPr>
        <p:spPr>
          <a:xfrm flipH="1">
            <a:off x="6589346" y="4991100"/>
            <a:ext cx="487485" cy="32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43710" y="3883223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entury Gothic" panose="020B0502020202020204" pitchFamily="34" charset="0"/>
              </a:rPr>
              <a:t>g</a:t>
            </a:r>
            <a:r>
              <a:rPr lang="en-US" sz="1400" dirty="0" err="1" smtClean="0">
                <a:latin typeface="Century Gothic" panose="020B0502020202020204" pitchFamily="34" charset="0"/>
              </a:rPr>
              <a:t>it</a:t>
            </a:r>
            <a:r>
              <a:rPr lang="en-US" sz="1400" dirty="0" smtClean="0">
                <a:latin typeface="Century Gothic" panose="020B0502020202020204" pitchFamily="34" charset="0"/>
              </a:rPr>
              <a:t> fetch origin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20200" y="2133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fetch update the remote reference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028717" y="5867400"/>
            <a:ext cx="1086827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2" idx="0"/>
            <a:endCxn id="44" idx="2"/>
          </p:cNvCxnSpPr>
          <p:nvPr/>
        </p:nvCxnSpPr>
        <p:spPr>
          <a:xfrm flipV="1">
            <a:off x="7572131" y="5715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076831" y="5334000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4" idx="1"/>
            <a:endCxn id="32" idx="3"/>
          </p:cNvCxnSpPr>
          <p:nvPr/>
        </p:nvCxnSpPr>
        <p:spPr>
          <a:xfrm flipH="1" flipV="1">
            <a:off x="6589346" y="5316415"/>
            <a:ext cx="487485" cy="208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Remote Branches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102108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Pulling:</a:t>
            </a: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1676400"/>
            <a:ext cx="3733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pull [remote] [branch]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1" y="2133600"/>
            <a:ext cx="7534030" cy="1676400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67200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598746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76831" y="2557641"/>
            <a:ext cx="990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3" idx="1"/>
            <a:endCxn id="22" idx="3"/>
          </p:cNvCxnSpPr>
          <p:nvPr/>
        </p:nvCxnSpPr>
        <p:spPr>
          <a:xfrm flipH="1">
            <a:off x="5257800" y="3411415"/>
            <a:ext cx="3409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45" idx="0"/>
          </p:cNvCxnSpPr>
          <p:nvPr/>
        </p:nvCxnSpPr>
        <p:spPr>
          <a:xfrm>
            <a:off x="7572131" y="2938641"/>
            <a:ext cx="0" cy="28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19400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1"/>
            <a:endCxn id="27" idx="3"/>
          </p:cNvCxnSpPr>
          <p:nvPr/>
        </p:nvCxnSpPr>
        <p:spPr>
          <a:xfrm flipH="1">
            <a:off x="3810000" y="341141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92578" y="2161401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git.ourcompany.com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4001" y="4264222"/>
            <a:ext cx="7534030" cy="1984177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6720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598746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2046" y="4505569"/>
            <a:ext cx="1523999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origin/master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32" idx="1"/>
            <a:endCxn id="31" idx="3"/>
          </p:cNvCxnSpPr>
          <p:nvPr/>
        </p:nvCxnSpPr>
        <p:spPr>
          <a:xfrm flipH="1">
            <a:off x="5257800" y="5316415"/>
            <a:ext cx="3409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32" idx="0"/>
          </p:cNvCxnSpPr>
          <p:nvPr/>
        </p:nvCxnSpPr>
        <p:spPr>
          <a:xfrm>
            <a:off x="6094046" y="4886569"/>
            <a:ext cx="0" cy="239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940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1" idx="1"/>
            <a:endCxn id="36" idx="3"/>
          </p:cNvCxnSpPr>
          <p:nvPr/>
        </p:nvCxnSpPr>
        <p:spPr>
          <a:xfrm flipH="1">
            <a:off x="3810000" y="531641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55332" y="4264223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My computer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76831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7" name="Straight Arrow Connector 6"/>
          <p:cNvCxnSpPr>
            <a:stCxn id="45" idx="1"/>
            <a:endCxn id="23" idx="3"/>
          </p:cNvCxnSpPr>
          <p:nvPr/>
        </p:nvCxnSpPr>
        <p:spPr>
          <a:xfrm flipH="1">
            <a:off x="6589346" y="3411415"/>
            <a:ext cx="487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028717" y="5791200"/>
            <a:ext cx="1086827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>
            <a:stCxn id="41" idx="0"/>
            <a:endCxn id="43" idx="2"/>
          </p:cNvCxnSpPr>
          <p:nvPr/>
        </p:nvCxnSpPr>
        <p:spPr>
          <a:xfrm flipV="1">
            <a:off x="7572131" y="5504910"/>
            <a:ext cx="0" cy="286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076831" y="5123910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1"/>
            <a:endCxn id="32" idx="3"/>
          </p:cNvCxnSpPr>
          <p:nvPr/>
        </p:nvCxnSpPr>
        <p:spPr>
          <a:xfrm flipH="1">
            <a:off x="6589346" y="5314410"/>
            <a:ext cx="487485" cy="2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Remote Branches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102108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Pulling:</a:t>
            </a: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1676400"/>
            <a:ext cx="3733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pull [remote] [branch]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1" y="2133600"/>
            <a:ext cx="7534030" cy="1676400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67200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598746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76831" y="2557641"/>
            <a:ext cx="990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3" idx="1"/>
            <a:endCxn id="22" idx="3"/>
          </p:cNvCxnSpPr>
          <p:nvPr/>
        </p:nvCxnSpPr>
        <p:spPr>
          <a:xfrm flipH="1">
            <a:off x="5257800" y="3411415"/>
            <a:ext cx="3409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45" idx="0"/>
          </p:cNvCxnSpPr>
          <p:nvPr/>
        </p:nvCxnSpPr>
        <p:spPr>
          <a:xfrm>
            <a:off x="7572131" y="2938641"/>
            <a:ext cx="0" cy="28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19400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1"/>
            <a:endCxn id="27" idx="3"/>
          </p:cNvCxnSpPr>
          <p:nvPr/>
        </p:nvCxnSpPr>
        <p:spPr>
          <a:xfrm flipH="1">
            <a:off x="3810000" y="341141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92578" y="2161401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git.ourcompany.com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4001" y="4264222"/>
            <a:ext cx="7534030" cy="1984177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6720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598746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4" name="Straight Arrow Connector 33"/>
          <p:cNvCxnSpPr>
            <a:stCxn id="32" idx="1"/>
            <a:endCxn id="31" idx="3"/>
          </p:cNvCxnSpPr>
          <p:nvPr/>
        </p:nvCxnSpPr>
        <p:spPr>
          <a:xfrm flipH="1">
            <a:off x="5257800" y="5316415"/>
            <a:ext cx="3409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940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1" idx="1"/>
            <a:endCxn id="36" idx="3"/>
          </p:cNvCxnSpPr>
          <p:nvPr/>
        </p:nvCxnSpPr>
        <p:spPr>
          <a:xfrm flipH="1">
            <a:off x="3810000" y="531641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55332" y="4264223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My computer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2978178" y="3810000"/>
            <a:ext cx="146022" cy="45422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76831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7" name="Straight Arrow Connector 6"/>
          <p:cNvCxnSpPr>
            <a:stCxn id="45" idx="1"/>
            <a:endCxn id="23" idx="3"/>
          </p:cNvCxnSpPr>
          <p:nvPr/>
        </p:nvCxnSpPr>
        <p:spPr>
          <a:xfrm flipH="1">
            <a:off x="6589346" y="3411415"/>
            <a:ext cx="487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43710" y="3883223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entury Gothic" panose="020B0502020202020204" pitchFamily="34" charset="0"/>
              </a:rPr>
              <a:t>g</a:t>
            </a:r>
            <a:r>
              <a:rPr lang="en-US" sz="1400" dirty="0" err="1" smtClean="0">
                <a:latin typeface="Century Gothic" panose="020B0502020202020204" pitchFamily="34" charset="0"/>
              </a:rPr>
              <a:t>it</a:t>
            </a:r>
            <a:r>
              <a:rPr lang="en-US" sz="1400" dirty="0" smtClean="0">
                <a:latin typeface="Century Gothic" panose="020B0502020202020204" pitchFamily="34" charset="0"/>
              </a:rPr>
              <a:t> pull origin master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96130" y="2133600"/>
            <a:ext cx="31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pull = </a:t>
            </a:r>
            <a:r>
              <a:rPr lang="en-US" dirty="0" err="1" smtClean="0"/>
              <a:t>git</a:t>
            </a:r>
            <a:r>
              <a:rPr lang="en-US" dirty="0" smtClean="0"/>
              <a:t> fetch + </a:t>
            </a:r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810131" y="4267200"/>
            <a:ext cx="1523999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origin/master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2" idx="2"/>
            <a:endCxn id="44" idx="0"/>
          </p:cNvCxnSpPr>
          <p:nvPr/>
        </p:nvCxnSpPr>
        <p:spPr>
          <a:xfrm>
            <a:off x="7572131" y="46482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076831" y="4800600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4" idx="1"/>
          </p:cNvCxnSpPr>
          <p:nvPr/>
        </p:nvCxnSpPr>
        <p:spPr>
          <a:xfrm flipH="1">
            <a:off x="6589346" y="4991100"/>
            <a:ext cx="487485" cy="32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028717" y="5867400"/>
            <a:ext cx="1086827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48" idx="0"/>
            <a:endCxn id="53" idx="2"/>
          </p:cNvCxnSpPr>
          <p:nvPr/>
        </p:nvCxnSpPr>
        <p:spPr>
          <a:xfrm flipV="1">
            <a:off x="7572131" y="5715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076831" y="5334000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1"/>
          </p:cNvCxnSpPr>
          <p:nvPr/>
        </p:nvCxnSpPr>
        <p:spPr>
          <a:xfrm flipH="1" flipV="1">
            <a:off x="6589346" y="5316415"/>
            <a:ext cx="487485" cy="208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Remote Branches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102108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Pulling:</a:t>
            </a: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1676400"/>
            <a:ext cx="3733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pull [remote] [branch]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1" y="2133600"/>
            <a:ext cx="7534030" cy="1676400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67200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598746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76831" y="2557641"/>
            <a:ext cx="990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3" idx="1"/>
            <a:endCxn id="22" idx="3"/>
          </p:cNvCxnSpPr>
          <p:nvPr/>
        </p:nvCxnSpPr>
        <p:spPr>
          <a:xfrm flipH="1">
            <a:off x="5257800" y="3411415"/>
            <a:ext cx="3409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45" idx="0"/>
          </p:cNvCxnSpPr>
          <p:nvPr/>
        </p:nvCxnSpPr>
        <p:spPr>
          <a:xfrm>
            <a:off x="7572131" y="2938641"/>
            <a:ext cx="0" cy="28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19400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1"/>
            <a:endCxn id="27" idx="3"/>
          </p:cNvCxnSpPr>
          <p:nvPr/>
        </p:nvCxnSpPr>
        <p:spPr>
          <a:xfrm flipH="1">
            <a:off x="3810000" y="341141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92578" y="2161401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git.ourcompany.com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4000" y="4264222"/>
            <a:ext cx="8839199" cy="2060378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6720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598746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4" name="Straight Arrow Connector 33"/>
          <p:cNvCxnSpPr>
            <a:stCxn id="32" idx="1"/>
            <a:endCxn id="31" idx="3"/>
          </p:cNvCxnSpPr>
          <p:nvPr/>
        </p:nvCxnSpPr>
        <p:spPr>
          <a:xfrm flipH="1">
            <a:off x="5257800" y="5316415"/>
            <a:ext cx="3409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940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1" idx="1"/>
            <a:endCxn id="36" idx="3"/>
          </p:cNvCxnSpPr>
          <p:nvPr/>
        </p:nvCxnSpPr>
        <p:spPr>
          <a:xfrm flipH="1">
            <a:off x="3810000" y="531641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55332" y="4264223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My computer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2978178" y="3810000"/>
            <a:ext cx="146022" cy="45422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76831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7" name="Straight Arrow Connector 6"/>
          <p:cNvCxnSpPr>
            <a:stCxn id="45" idx="1"/>
            <a:endCxn id="23" idx="3"/>
          </p:cNvCxnSpPr>
          <p:nvPr/>
        </p:nvCxnSpPr>
        <p:spPr>
          <a:xfrm flipH="1">
            <a:off x="6589346" y="3411415"/>
            <a:ext cx="487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43710" y="3883223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entury Gothic" panose="020B0502020202020204" pitchFamily="34" charset="0"/>
              </a:rPr>
              <a:t>g</a:t>
            </a:r>
            <a:r>
              <a:rPr lang="en-US" sz="1400" dirty="0" err="1" smtClean="0">
                <a:latin typeface="Century Gothic" panose="020B0502020202020204" pitchFamily="34" charset="0"/>
              </a:rPr>
              <a:t>it</a:t>
            </a:r>
            <a:r>
              <a:rPr lang="en-US" sz="1400" dirty="0" smtClean="0">
                <a:latin typeface="Century Gothic" panose="020B0502020202020204" pitchFamily="34" charset="0"/>
              </a:rPr>
              <a:t> pull origin master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96130" y="2133600"/>
            <a:ext cx="317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pull = </a:t>
            </a:r>
            <a:r>
              <a:rPr lang="en-US" dirty="0" err="1" smtClean="0"/>
              <a:t>git</a:t>
            </a:r>
            <a:r>
              <a:rPr lang="en-US" dirty="0" smtClean="0"/>
              <a:t> fetch + </a:t>
            </a:r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34130" y="4418111"/>
            <a:ext cx="1523999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origin/master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2" idx="2"/>
            <a:endCxn id="35" idx="0"/>
          </p:cNvCxnSpPr>
          <p:nvPr/>
        </p:nvCxnSpPr>
        <p:spPr>
          <a:xfrm>
            <a:off x="9096130" y="4799111"/>
            <a:ext cx="0" cy="326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076831" y="4800600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4" idx="1"/>
          </p:cNvCxnSpPr>
          <p:nvPr/>
        </p:nvCxnSpPr>
        <p:spPr>
          <a:xfrm flipH="1">
            <a:off x="6589346" y="4991100"/>
            <a:ext cx="487485" cy="32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52716" y="5867400"/>
            <a:ext cx="1086827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stCxn id="48" idx="0"/>
            <a:endCxn id="35" idx="2"/>
          </p:cNvCxnSpPr>
          <p:nvPr/>
        </p:nvCxnSpPr>
        <p:spPr>
          <a:xfrm flipV="1">
            <a:off x="9096130" y="5506915"/>
            <a:ext cx="0" cy="360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076831" y="5334000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1"/>
          </p:cNvCxnSpPr>
          <p:nvPr/>
        </p:nvCxnSpPr>
        <p:spPr>
          <a:xfrm flipH="1" flipV="1">
            <a:off x="6589346" y="5316415"/>
            <a:ext cx="487485" cy="208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60083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5" idx="1"/>
            <a:endCxn id="44" idx="3"/>
          </p:cNvCxnSpPr>
          <p:nvPr/>
        </p:nvCxnSpPr>
        <p:spPr>
          <a:xfrm flipH="1" flipV="1">
            <a:off x="8067431" y="4991100"/>
            <a:ext cx="533399" cy="32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5" idx="1"/>
            <a:endCxn id="53" idx="3"/>
          </p:cNvCxnSpPr>
          <p:nvPr/>
        </p:nvCxnSpPr>
        <p:spPr>
          <a:xfrm flipH="1">
            <a:off x="8067431" y="5316415"/>
            <a:ext cx="533399" cy="208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Remote Branches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102108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Pushing:</a:t>
            </a: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1676400"/>
            <a:ext cx="3733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push [remote] [branch]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1" y="2133600"/>
            <a:ext cx="7534030" cy="1676400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67200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598746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98746" y="2557641"/>
            <a:ext cx="990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3" idx="1"/>
            <a:endCxn id="22" idx="3"/>
          </p:cNvCxnSpPr>
          <p:nvPr/>
        </p:nvCxnSpPr>
        <p:spPr>
          <a:xfrm flipH="1">
            <a:off x="5257800" y="3411415"/>
            <a:ext cx="3409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23" idx="0"/>
          </p:cNvCxnSpPr>
          <p:nvPr/>
        </p:nvCxnSpPr>
        <p:spPr>
          <a:xfrm>
            <a:off x="6094046" y="2938641"/>
            <a:ext cx="0" cy="28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19400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1"/>
            <a:endCxn id="27" idx="3"/>
          </p:cNvCxnSpPr>
          <p:nvPr/>
        </p:nvCxnSpPr>
        <p:spPr>
          <a:xfrm flipH="1">
            <a:off x="3810000" y="341141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92578" y="2161401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git.ourcompany.com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4001" y="4264222"/>
            <a:ext cx="7534030" cy="1984177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6720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598746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2046" y="4505569"/>
            <a:ext cx="1523999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origin/master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32" idx="1"/>
            <a:endCxn id="31" idx="3"/>
          </p:cNvCxnSpPr>
          <p:nvPr/>
        </p:nvCxnSpPr>
        <p:spPr>
          <a:xfrm flipH="1">
            <a:off x="5257800" y="5316415"/>
            <a:ext cx="3409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32" idx="0"/>
          </p:cNvCxnSpPr>
          <p:nvPr/>
        </p:nvCxnSpPr>
        <p:spPr>
          <a:xfrm>
            <a:off x="6094046" y="4886569"/>
            <a:ext cx="0" cy="239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940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1" idx="1"/>
            <a:endCxn id="36" idx="3"/>
          </p:cNvCxnSpPr>
          <p:nvPr/>
        </p:nvCxnSpPr>
        <p:spPr>
          <a:xfrm flipH="1">
            <a:off x="3810000" y="531641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55332" y="4264223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My computer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28717" y="5791200"/>
            <a:ext cx="1086827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9" idx="0"/>
            <a:endCxn id="55" idx="2"/>
          </p:cNvCxnSpPr>
          <p:nvPr/>
        </p:nvCxnSpPr>
        <p:spPr>
          <a:xfrm flipV="1">
            <a:off x="7572131" y="5504910"/>
            <a:ext cx="0" cy="286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076831" y="5123910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5" idx="1"/>
            <a:endCxn id="32" idx="3"/>
          </p:cNvCxnSpPr>
          <p:nvPr/>
        </p:nvCxnSpPr>
        <p:spPr>
          <a:xfrm flipH="1">
            <a:off x="6589346" y="5314410"/>
            <a:ext cx="487485" cy="2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569660"/>
          </a:xfrm>
        </p:spPr>
        <p:txBody>
          <a:bodyPr/>
          <a:lstStyle/>
          <a:p>
            <a:r>
              <a:rPr lang="de-DE" sz="2000" dirty="0" smtClean="0"/>
              <a:t>Basic Branching and Merging</a:t>
            </a:r>
          </a:p>
          <a:p>
            <a:r>
              <a:rPr lang="de-DE" sz="2000" dirty="0" smtClean="0"/>
              <a:t>Remote Branches</a:t>
            </a:r>
            <a:endParaRPr lang="de-DE" sz="2000" b="1" dirty="0"/>
          </a:p>
          <a:p>
            <a:r>
              <a:rPr lang="de-DE" sz="2000" dirty="0" smtClean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Remote Branches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102108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Pushing:</a:t>
            </a: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1676400"/>
            <a:ext cx="3733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push [remote] [branch]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1" y="2133600"/>
            <a:ext cx="7534030" cy="1676400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67200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598746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557641"/>
            <a:ext cx="990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3" idx="1"/>
            <a:endCxn id="22" idx="3"/>
          </p:cNvCxnSpPr>
          <p:nvPr/>
        </p:nvCxnSpPr>
        <p:spPr>
          <a:xfrm flipH="1">
            <a:off x="5257800" y="3411415"/>
            <a:ext cx="3409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45" idx="0"/>
          </p:cNvCxnSpPr>
          <p:nvPr/>
        </p:nvCxnSpPr>
        <p:spPr>
          <a:xfrm flipH="1">
            <a:off x="7572131" y="2938641"/>
            <a:ext cx="9769" cy="28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19400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1"/>
            <a:endCxn id="27" idx="3"/>
          </p:cNvCxnSpPr>
          <p:nvPr/>
        </p:nvCxnSpPr>
        <p:spPr>
          <a:xfrm flipH="1">
            <a:off x="3810000" y="341141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92578" y="2161401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git.ourcompany.com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4001" y="4264222"/>
            <a:ext cx="7534030" cy="1984177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6720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598746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10130" y="4418111"/>
            <a:ext cx="1523999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origin/master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32" idx="1"/>
            <a:endCxn id="31" idx="3"/>
          </p:cNvCxnSpPr>
          <p:nvPr/>
        </p:nvCxnSpPr>
        <p:spPr>
          <a:xfrm flipH="1">
            <a:off x="5257800" y="5316415"/>
            <a:ext cx="3409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55" idx="0"/>
          </p:cNvCxnSpPr>
          <p:nvPr/>
        </p:nvCxnSpPr>
        <p:spPr>
          <a:xfrm>
            <a:off x="7572130" y="4799111"/>
            <a:ext cx="1" cy="324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9400" y="5125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1" idx="1"/>
            <a:endCxn id="36" idx="3"/>
          </p:cNvCxnSpPr>
          <p:nvPr/>
        </p:nvCxnSpPr>
        <p:spPr>
          <a:xfrm flipH="1">
            <a:off x="3810000" y="531641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55332" y="4264223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entury Gothic" panose="020B0502020202020204" pitchFamily="34" charset="0"/>
              </a:rPr>
              <a:t>My computer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28717" y="5791200"/>
            <a:ext cx="1086827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9" idx="0"/>
            <a:endCxn id="55" idx="2"/>
          </p:cNvCxnSpPr>
          <p:nvPr/>
        </p:nvCxnSpPr>
        <p:spPr>
          <a:xfrm flipV="1">
            <a:off x="7572131" y="5504910"/>
            <a:ext cx="0" cy="286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076831" y="3220915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7" name="Straight Arrow Connector 6"/>
          <p:cNvCxnSpPr>
            <a:stCxn id="45" idx="1"/>
            <a:endCxn id="23" idx="3"/>
          </p:cNvCxnSpPr>
          <p:nvPr/>
        </p:nvCxnSpPr>
        <p:spPr>
          <a:xfrm flipH="1">
            <a:off x="6589346" y="3411415"/>
            <a:ext cx="487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076831" y="5123910"/>
            <a:ext cx="9906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5" idx="1"/>
            <a:endCxn id="32" idx="3"/>
          </p:cNvCxnSpPr>
          <p:nvPr/>
        </p:nvCxnSpPr>
        <p:spPr>
          <a:xfrm flipH="1">
            <a:off x="6589346" y="5314410"/>
            <a:ext cx="487485" cy="2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2978178" y="3810000"/>
            <a:ext cx="146022" cy="45422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43710" y="3883223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entury Gothic" panose="020B0502020202020204" pitchFamily="34" charset="0"/>
              </a:rPr>
              <a:t>g</a:t>
            </a:r>
            <a:r>
              <a:rPr lang="en-US" sz="1400" dirty="0" err="1" smtClean="0">
                <a:latin typeface="Century Gothic" panose="020B0502020202020204" pitchFamily="34" charset="0"/>
              </a:rPr>
              <a:t>it</a:t>
            </a:r>
            <a:r>
              <a:rPr lang="en-US" sz="1400" dirty="0" smtClean="0">
                <a:latin typeface="Century Gothic" panose="020B0502020202020204" pitchFamily="34" charset="0"/>
              </a:rPr>
              <a:t> push origin master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 smtClean="0"/>
              <a:t>Rebasing</a:t>
            </a:r>
            <a:endParaRPr lang="de-DE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914400" y="1676400"/>
            <a:ext cx="102870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Rebasing: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n-US" dirty="0" smtClean="0">
                <a:solidFill>
                  <a:schemeClr val="tx1"/>
                </a:solidFill>
              </a:rPr>
              <a:t>In the basically, both </a:t>
            </a:r>
            <a:r>
              <a:rPr lang="en-US" b="1" dirty="0" smtClean="0">
                <a:solidFill>
                  <a:schemeClr val="tx1"/>
                </a:solidFill>
              </a:rPr>
              <a:t>rebase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merge</a:t>
            </a:r>
            <a:r>
              <a:rPr lang="en-US" dirty="0" smtClean="0">
                <a:solidFill>
                  <a:schemeClr val="tx1"/>
                </a:solidFill>
              </a:rPr>
              <a:t> give the same result when perform an integrate change from one branch into another.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4010757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4010757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4712" y="2999642"/>
            <a:ext cx="919968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>
            <a:off x="1487791" y="4201257"/>
            <a:ext cx="1886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14" idx="0"/>
          </p:cNvCxnSpPr>
          <p:nvPr/>
        </p:nvCxnSpPr>
        <p:spPr>
          <a:xfrm>
            <a:off x="3334696" y="338064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5600" y="3609242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  <a:endCxn id="6" idx="3"/>
          </p:cNvCxnSpPr>
          <p:nvPr/>
        </p:nvCxnSpPr>
        <p:spPr>
          <a:xfrm flipH="1">
            <a:off x="2554591" y="3799742"/>
            <a:ext cx="341009" cy="40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46501" y="4904642"/>
            <a:ext cx="963499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18" idx="2"/>
          </p:cNvCxnSpPr>
          <p:nvPr/>
        </p:nvCxnSpPr>
        <p:spPr>
          <a:xfrm flipV="1">
            <a:off x="3328251" y="4752242"/>
            <a:ext cx="6445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95600" y="4371242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  <a:endCxn id="6" idx="3"/>
          </p:cNvCxnSpPr>
          <p:nvPr/>
        </p:nvCxnSpPr>
        <p:spPr>
          <a:xfrm flipH="1" flipV="1">
            <a:off x="2554591" y="4201257"/>
            <a:ext cx="341009" cy="360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873321" y="4010757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940121" y="4010757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0433832" y="3228242"/>
            <a:ext cx="919968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1"/>
            <a:endCxn id="64" idx="3"/>
          </p:cNvCxnSpPr>
          <p:nvPr/>
        </p:nvCxnSpPr>
        <p:spPr>
          <a:xfrm flipH="1">
            <a:off x="7751512" y="4201257"/>
            <a:ext cx="1886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2"/>
            <a:endCxn id="69" idx="0"/>
          </p:cNvCxnSpPr>
          <p:nvPr/>
        </p:nvCxnSpPr>
        <p:spPr>
          <a:xfrm>
            <a:off x="10893816" y="3609242"/>
            <a:ext cx="1" cy="389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454721" y="3998725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9159321" y="3609242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1"/>
            <a:endCxn id="65" idx="3"/>
          </p:cNvCxnSpPr>
          <p:nvPr/>
        </p:nvCxnSpPr>
        <p:spPr>
          <a:xfrm flipH="1">
            <a:off x="8818312" y="3799742"/>
            <a:ext cx="341009" cy="40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110222" y="4904642"/>
            <a:ext cx="963499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/>
          <p:cNvCxnSpPr>
            <a:stCxn id="72" idx="0"/>
            <a:endCxn id="74" idx="2"/>
          </p:cNvCxnSpPr>
          <p:nvPr/>
        </p:nvCxnSpPr>
        <p:spPr>
          <a:xfrm flipV="1">
            <a:off x="9591972" y="4752242"/>
            <a:ext cx="6445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159321" y="4371242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1"/>
            <a:endCxn id="65" idx="3"/>
          </p:cNvCxnSpPr>
          <p:nvPr/>
        </p:nvCxnSpPr>
        <p:spPr>
          <a:xfrm flipH="1" flipV="1">
            <a:off x="8818312" y="4201257"/>
            <a:ext cx="341009" cy="360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9" idx="1"/>
            <a:endCxn id="70" idx="3"/>
          </p:cNvCxnSpPr>
          <p:nvPr/>
        </p:nvCxnSpPr>
        <p:spPr>
          <a:xfrm flipH="1" flipV="1">
            <a:off x="10037512" y="3799742"/>
            <a:ext cx="417209" cy="389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1"/>
            <a:endCxn id="74" idx="3"/>
          </p:cNvCxnSpPr>
          <p:nvPr/>
        </p:nvCxnSpPr>
        <p:spPr>
          <a:xfrm flipH="1">
            <a:off x="10037512" y="4189225"/>
            <a:ext cx="417209" cy="372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267200" y="3962400"/>
            <a:ext cx="2106713" cy="381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git</a:t>
            </a:r>
            <a:r>
              <a:rPr lang="en-US" sz="1200" dirty="0" smtClean="0"/>
              <a:t> merge master testing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47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 smtClean="0"/>
              <a:t>Rebasing</a:t>
            </a:r>
            <a:endParaRPr lang="de-DE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22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914400" y="1676400"/>
            <a:ext cx="102870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Rebasing: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n-US" dirty="0" smtClean="0">
                <a:solidFill>
                  <a:schemeClr val="tx1"/>
                </a:solidFill>
              </a:rPr>
              <a:t>In the basically, both </a:t>
            </a:r>
            <a:r>
              <a:rPr lang="en-US" b="1" dirty="0" smtClean="0">
                <a:solidFill>
                  <a:schemeClr val="tx1"/>
                </a:solidFill>
              </a:rPr>
              <a:t>rebase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merge</a:t>
            </a:r>
            <a:r>
              <a:rPr lang="en-US" dirty="0" smtClean="0">
                <a:solidFill>
                  <a:schemeClr val="tx1"/>
                </a:solidFill>
              </a:rPr>
              <a:t> give the same result when perform an integrate change from one branch into another.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58000" y="4010757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924800" y="4010757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119889" y="2899378"/>
            <a:ext cx="919968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35" idx="1"/>
            <a:endCxn id="34" idx="3"/>
          </p:cNvCxnSpPr>
          <p:nvPr/>
        </p:nvCxnSpPr>
        <p:spPr>
          <a:xfrm flipH="1">
            <a:off x="7736191" y="4201257"/>
            <a:ext cx="1886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  <a:endCxn id="40" idx="0"/>
          </p:cNvCxnSpPr>
          <p:nvPr/>
        </p:nvCxnSpPr>
        <p:spPr>
          <a:xfrm>
            <a:off x="9579873" y="3280378"/>
            <a:ext cx="3223" cy="328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445513" y="3609242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D’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144000" y="3609242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40" idx="1"/>
            <a:endCxn id="35" idx="3"/>
          </p:cNvCxnSpPr>
          <p:nvPr/>
        </p:nvCxnSpPr>
        <p:spPr>
          <a:xfrm flipH="1">
            <a:off x="8802991" y="3799742"/>
            <a:ext cx="341009" cy="40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02859" y="2907398"/>
            <a:ext cx="963499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2" idx="2"/>
            <a:endCxn id="39" idx="0"/>
          </p:cNvCxnSpPr>
          <p:nvPr/>
        </p:nvCxnSpPr>
        <p:spPr>
          <a:xfrm>
            <a:off x="10884609" y="3288398"/>
            <a:ext cx="0" cy="320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144000" y="4371242"/>
            <a:ext cx="87819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44" idx="1"/>
            <a:endCxn id="35" idx="3"/>
          </p:cNvCxnSpPr>
          <p:nvPr/>
        </p:nvCxnSpPr>
        <p:spPr>
          <a:xfrm flipH="1" flipV="1">
            <a:off x="8802991" y="4201257"/>
            <a:ext cx="341009" cy="360485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0" idx="3"/>
          </p:cNvCxnSpPr>
          <p:nvPr/>
        </p:nvCxnSpPr>
        <p:spPr>
          <a:xfrm flipH="1">
            <a:off x="10022191" y="3799742"/>
            <a:ext cx="4233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267200" y="3962400"/>
            <a:ext cx="2106713" cy="381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git</a:t>
            </a:r>
            <a:r>
              <a:rPr lang="en-US" sz="1200" dirty="0" smtClean="0"/>
              <a:t> rebase master testing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609600" y="4010757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676400" y="4010757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74712" y="2999642"/>
            <a:ext cx="919968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stCxn id="48" idx="1"/>
            <a:endCxn id="47" idx="3"/>
          </p:cNvCxnSpPr>
          <p:nvPr/>
        </p:nvCxnSpPr>
        <p:spPr>
          <a:xfrm flipH="1">
            <a:off x="1487791" y="4201257"/>
            <a:ext cx="1886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2"/>
            <a:endCxn id="52" idx="0"/>
          </p:cNvCxnSpPr>
          <p:nvPr/>
        </p:nvCxnSpPr>
        <p:spPr>
          <a:xfrm>
            <a:off x="3334696" y="338064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895600" y="3609242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1"/>
            <a:endCxn id="48" idx="3"/>
          </p:cNvCxnSpPr>
          <p:nvPr/>
        </p:nvCxnSpPr>
        <p:spPr>
          <a:xfrm flipH="1">
            <a:off x="2554591" y="3799742"/>
            <a:ext cx="341009" cy="40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846501" y="4904642"/>
            <a:ext cx="963499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>
            <a:stCxn id="54" idx="0"/>
            <a:endCxn id="56" idx="2"/>
          </p:cNvCxnSpPr>
          <p:nvPr/>
        </p:nvCxnSpPr>
        <p:spPr>
          <a:xfrm flipV="1">
            <a:off x="3328251" y="4752242"/>
            <a:ext cx="6445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895600" y="4371242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6" idx="1"/>
            <a:endCxn id="48" idx="3"/>
          </p:cNvCxnSpPr>
          <p:nvPr/>
        </p:nvCxnSpPr>
        <p:spPr>
          <a:xfrm flipH="1" flipV="1">
            <a:off x="2554591" y="4201257"/>
            <a:ext cx="341009" cy="360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9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 smtClean="0"/>
              <a:t>Rebasing</a:t>
            </a:r>
            <a:endParaRPr lang="de-DE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23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914400" y="1676400"/>
            <a:ext cx="102870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Rebasing: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n-US" dirty="0" smtClean="0">
                <a:solidFill>
                  <a:schemeClr val="tx1"/>
                </a:solidFill>
              </a:rPr>
              <a:t>In the basically, both </a:t>
            </a:r>
            <a:r>
              <a:rPr lang="en-US" b="1" dirty="0" smtClean="0">
                <a:solidFill>
                  <a:schemeClr val="tx1"/>
                </a:solidFill>
              </a:rPr>
              <a:t>rebase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merge</a:t>
            </a:r>
            <a:r>
              <a:rPr lang="en-US" dirty="0" smtClean="0">
                <a:solidFill>
                  <a:schemeClr val="tx1"/>
                </a:solidFill>
              </a:rPr>
              <a:t> give the same result when perform an integrate change from one branch into another.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58000" y="4010757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924800" y="4010757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95778" y="3300893"/>
            <a:ext cx="919968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35" idx="1"/>
            <a:endCxn id="34" idx="3"/>
          </p:cNvCxnSpPr>
          <p:nvPr/>
        </p:nvCxnSpPr>
        <p:spPr>
          <a:xfrm flipH="1">
            <a:off x="7736191" y="4201257"/>
            <a:ext cx="1886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  <a:endCxn id="40" idx="0"/>
          </p:cNvCxnSpPr>
          <p:nvPr/>
        </p:nvCxnSpPr>
        <p:spPr>
          <a:xfrm>
            <a:off x="9555762" y="3681893"/>
            <a:ext cx="3223" cy="328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421402" y="4010757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D’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119889" y="4010757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0378748" y="3308913"/>
            <a:ext cx="963499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2" idx="2"/>
            <a:endCxn id="39" idx="0"/>
          </p:cNvCxnSpPr>
          <p:nvPr/>
        </p:nvCxnSpPr>
        <p:spPr>
          <a:xfrm>
            <a:off x="10860498" y="3689913"/>
            <a:ext cx="0" cy="320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0" idx="3"/>
          </p:cNvCxnSpPr>
          <p:nvPr/>
        </p:nvCxnSpPr>
        <p:spPr>
          <a:xfrm flipH="1">
            <a:off x="9998080" y="4201257"/>
            <a:ext cx="4233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267200" y="3962400"/>
            <a:ext cx="2106713" cy="381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git</a:t>
            </a:r>
            <a:r>
              <a:rPr lang="en-US" sz="1200" dirty="0" smtClean="0"/>
              <a:t> rebase master testing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609600" y="4010757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676400" y="4010757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74712" y="2999642"/>
            <a:ext cx="919968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stCxn id="48" idx="1"/>
            <a:endCxn id="47" idx="3"/>
          </p:cNvCxnSpPr>
          <p:nvPr/>
        </p:nvCxnSpPr>
        <p:spPr>
          <a:xfrm flipH="1">
            <a:off x="1487791" y="4201257"/>
            <a:ext cx="1886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2"/>
            <a:endCxn id="52" idx="0"/>
          </p:cNvCxnSpPr>
          <p:nvPr/>
        </p:nvCxnSpPr>
        <p:spPr>
          <a:xfrm>
            <a:off x="3334696" y="338064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895600" y="3609242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1"/>
            <a:endCxn id="48" idx="3"/>
          </p:cNvCxnSpPr>
          <p:nvPr/>
        </p:nvCxnSpPr>
        <p:spPr>
          <a:xfrm flipH="1">
            <a:off x="2554591" y="3799742"/>
            <a:ext cx="341009" cy="40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846501" y="4904642"/>
            <a:ext cx="963499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>
            <a:stCxn id="54" idx="0"/>
            <a:endCxn id="56" idx="2"/>
          </p:cNvCxnSpPr>
          <p:nvPr/>
        </p:nvCxnSpPr>
        <p:spPr>
          <a:xfrm flipV="1">
            <a:off x="3328251" y="4752242"/>
            <a:ext cx="6445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895600" y="4371242"/>
            <a:ext cx="878191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6" idx="1"/>
            <a:endCxn id="48" idx="3"/>
          </p:cNvCxnSpPr>
          <p:nvPr/>
        </p:nvCxnSpPr>
        <p:spPr>
          <a:xfrm flipH="1" flipV="1">
            <a:off x="2554591" y="4201257"/>
            <a:ext cx="341009" cy="360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40" idx="1"/>
            <a:endCxn id="35" idx="3"/>
          </p:cNvCxnSpPr>
          <p:nvPr/>
        </p:nvCxnSpPr>
        <p:spPr>
          <a:xfrm flipH="1">
            <a:off x="8802991" y="4201257"/>
            <a:ext cx="3168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4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569660"/>
          </a:xfrm>
        </p:spPr>
        <p:txBody>
          <a:bodyPr/>
          <a:lstStyle/>
          <a:p>
            <a:r>
              <a:rPr lang="de-DE" sz="2000" dirty="0" smtClean="0">
                <a:solidFill>
                  <a:schemeClr val="accent1">
                    <a:lumMod val="75000"/>
                  </a:schemeClr>
                </a:solidFill>
              </a:rPr>
              <a:t>Basic Branching and Merging</a:t>
            </a:r>
          </a:p>
          <a:p>
            <a:r>
              <a:rPr lang="de-DE" sz="2000" dirty="0" smtClean="0"/>
              <a:t>Remote Branches</a:t>
            </a:r>
            <a:endParaRPr lang="de-DE" sz="2000" b="1" dirty="0"/>
          </a:p>
          <a:p>
            <a:r>
              <a:rPr lang="de-DE" sz="2000" dirty="0" smtClean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3778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Basic Branching and Merging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102108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Create a New Branch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n-US" dirty="0" smtClean="0">
                <a:solidFill>
                  <a:schemeClr val="tx1"/>
                </a:solidFill>
              </a:rPr>
              <a:t>To create a new branch with name’s “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testing</a:t>
            </a:r>
            <a:r>
              <a:rPr lang="en-US" dirty="0" smtClean="0">
                <a:solidFill>
                  <a:schemeClr val="tx1"/>
                </a:solidFill>
              </a:rPr>
              <a:t>”: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sz="1600" dirty="0" smtClean="0">
              <a:solidFill>
                <a:schemeClr val="tx1"/>
              </a:solidFill>
            </a:endParaRPr>
          </a:p>
          <a:p>
            <a:pPr lvl="1"/>
            <a:endParaRPr lang="en-US" sz="16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n-US" dirty="0" smtClean="0">
                <a:solidFill>
                  <a:schemeClr val="tx1"/>
                </a:solidFill>
              </a:rPr>
              <a:t>To know what branch you’re current on: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2"/>
              </a:solidFill>
            </a:endParaRP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2362200"/>
            <a:ext cx="5867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branch testing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4572000"/>
            <a:ext cx="5867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log –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oneline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--decorate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054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76400" y="3124200"/>
            <a:ext cx="5867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branch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7239000" cy="62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9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7391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Basic Branching and Merging</a:t>
            </a:r>
            <a:endParaRPr kumimoji="1" lang="en-GB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102108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Switching Branches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switch to an existing branch, such as switch to “testing” branch: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sz="16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sz="16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sz="16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2438400"/>
            <a:ext cx="5867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checkout testing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2890" y="51816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a0c8c6c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36890" y="51816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b945724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60890" y="51816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64ef093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84890" y="51816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f43d103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08890" y="51816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4121957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372600" y="4495800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72600" y="5664559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66013" y="4495800"/>
            <a:ext cx="11430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11" idx="1"/>
            <a:endCxn id="4" idx="3"/>
          </p:cNvCxnSpPr>
          <p:nvPr/>
        </p:nvCxnSpPr>
        <p:spPr>
          <a:xfrm flipH="1">
            <a:off x="2855890" y="5410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  <a:endCxn id="11" idx="3"/>
          </p:cNvCxnSpPr>
          <p:nvPr/>
        </p:nvCxnSpPr>
        <p:spPr>
          <a:xfrm flipH="1">
            <a:off x="4379890" y="5410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  <a:endCxn id="12" idx="3"/>
          </p:cNvCxnSpPr>
          <p:nvPr/>
        </p:nvCxnSpPr>
        <p:spPr>
          <a:xfrm flipH="1">
            <a:off x="5903890" y="5410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  <a:endCxn id="13" idx="3"/>
          </p:cNvCxnSpPr>
          <p:nvPr/>
        </p:nvCxnSpPr>
        <p:spPr>
          <a:xfrm flipH="1">
            <a:off x="7427890" y="5410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3"/>
          </p:cNvCxnSpPr>
          <p:nvPr/>
        </p:nvCxnSpPr>
        <p:spPr>
          <a:xfrm flipH="1">
            <a:off x="8951890" y="4724400"/>
            <a:ext cx="4207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1"/>
          </p:cNvCxnSpPr>
          <p:nvPr/>
        </p:nvCxnSpPr>
        <p:spPr>
          <a:xfrm flipH="1" flipV="1">
            <a:off x="8951890" y="5410200"/>
            <a:ext cx="420710" cy="482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1"/>
            <a:endCxn id="15" idx="3"/>
          </p:cNvCxnSpPr>
          <p:nvPr/>
        </p:nvCxnSpPr>
        <p:spPr>
          <a:xfrm flipH="1">
            <a:off x="10515600" y="4724400"/>
            <a:ext cx="350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67052" y="34290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Before checkout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3048000"/>
            <a:ext cx="7485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 flipH="1">
            <a:off x="9332890" y="3440668"/>
            <a:ext cx="534162" cy="2931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10445234" y="3892034"/>
            <a:ext cx="457200" cy="2931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Basic Branching and Merging</a:t>
            </a:r>
            <a:endParaRPr kumimoji="1" lang="en-GB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102108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Switching Branches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switch to an existing branch, such as switch to “testing” branch: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sz="16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sz="16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sz="16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2438400"/>
            <a:ext cx="5867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checkout testing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7391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12890" y="51816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a0c8c6c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36890" y="51816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b945724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60890" y="51816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64ef093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84890" y="51816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f43d103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08890" y="51816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4121957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372600" y="4495800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72600" y="5664559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66013" y="5664559"/>
            <a:ext cx="11430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11" idx="1"/>
            <a:endCxn id="4" idx="3"/>
          </p:cNvCxnSpPr>
          <p:nvPr/>
        </p:nvCxnSpPr>
        <p:spPr>
          <a:xfrm flipH="1">
            <a:off x="2855890" y="5410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  <a:endCxn id="11" idx="3"/>
          </p:cNvCxnSpPr>
          <p:nvPr/>
        </p:nvCxnSpPr>
        <p:spPr>
          <a:xfrm flipH="1">
            <a:off x="4379890" y="5410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  <a:endCxn id="12" idx="3"/>
          </p:cNvCxnSpPr>
          <p:nvPr/>
        </p:nvCxnSpPr>
        <p:spPr>
          <a:xfrm flipH="1">
            <a:off x="5903890" y="5410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  <a:endCxn id="13" idx="3"/>
          </p:cNvCxnSpPr>
          <p:nvPr/>
        </p:nvCxnSpPr>
        <p:spPr>
          <a:xfrm flipH="1">
            <a:off x="7427890" y="5410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3"/>
          </p:cNvCxnSpPr>
          <p:nvPr/>
        </p:nvCxnSpPr>
        <p:spPr>
          <a:xfrm flipH="1">
            <a:off x="8951890" y="4724400"/>
            <a:ext cx="4207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1"/>
          </p:cNvCxnSpPr>
          <p:nvPr/>
        </p:nvCxnSpPr>
        <p:spPr>
          <a:xfrm flipH="1" flipV="1">
            <a:off x="8951890" y="5410200"/>
            <a:ext cx="420710" cy="482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1"/>
            <a:endCxn id="16" idx="3"/>
          </p:cNvCxnSpPr>
          <p:nvPr/>
        </p:nvCxnSpPr>
        <p:spPr>
          <a:xfrm flipH="1">
            <a:off x="10515600" y="5893159"/>
            <a:ext cx="350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867052" y="34290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fter checkout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flipH="1">
            <a:off x="9332890" y="3440668"/>
            <a:ext cx="534162" cy="2931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 flipH="1">
            <a:off x="10445234" y="3892034"/>
            <a:ext cx="457200" cy="2931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Basic Branching and Merging</a:t>
            </a:r>
            <a:endParaRPr kumimoji="1" lang="en-GB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102108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Merging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n-US" dirty="0" smtClean="0">
                <a:solidFill>
                  <a:schemeClr val="tx1"/>
                </a:solidFill>
              </a:rPr>
              <a:t>Suppose that we have modified something in “testing” branch and want to merge into “master” branch. You have to change the branch to master by using: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46482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67200" y="46482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67200" y="3962400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67200" y="3276600"/>
            <a:ext cx="11430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4" idx="1"/>
            <a:endCxn id="13" idx="3"/>
          </p:cNvCxnSpPr>
          <p:nvPr/>
        </p:nvCxnSpPr>
        <p:spPr>
          <a:xfrm flipH="1">
            <a:off x="3886200" y="4876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4" idx="0"/>
          </p:cNvCxnSpPr>
          <p:nvPr/>
        </p:nvCxnSpPr>
        <p:spPr>
          <a:xfrm>
            <a:off x="48387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28800" y="2667000"/>
            <a:ext cx="5867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checkout master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19200" y="46482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47" idx="1"/>
            <a:endCxn id="14" idx="3"/>
          </p:cNvCxnSpPr>
          <p:nvPr/>
        </p:nvCxnSpPr>
        <p:spPr>
          <a:xfrm flipH="1">
            <a:off x="5410200" y="4876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5" idx="0"/>
          </p:cNvCxnSpPr>
          <p:nvPr/>
        </p:nvCxnSpPr>
        <p:spPr>
          <a:xfrm>
            <a:off x="4828931" y="3733800"/>
            <a:ext cx="976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0" idx="3"/>
          </p:cNvCxnSpPr>
          <p:nvPr/>
        </p:nvCxnSpPr>
        <p:spPr>
          <a:xfrm flipH="1">
            <a:off x="2362200" y="4876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705600" y="5382126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45" idx="0"/>
            <a:endCxn id="47" idx="2"/>
          </p:cNvCxnSpPr>
          <p:nvPr/>
        </p:nvCxnSpPr>
        <p:spPr>
          <a:xfrm flipV="1">
            <a:off x="7277100" y="5105400"/>
            <a:ext cx="0" cy="276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705600" y="46482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Basic Branching and Merging</a:t>
            </a:r>
            <a:endParaRPr kumimoji="1" lang="en-GB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102108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Merging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n-US" dirty="0" smtClean="0">
                <a:solidFill>
                  <a:schemeClr val="tx1"/>
                </a:solidFill>
              </a:rPr>
              <a:t>Suppose that we have modified something in “testing” branch and want to merge into “master” branch. You have to change the branch to master by using: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–"/>
            </a:pP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then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46482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67200" y="46482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5600" y="3962400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3276600"/>
            <a:ext cx="11430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4" idx="1"/>
            <a:endCxn id="13" idx="3"/>
          </p:cNvCxnSpPr>
          <p:nvPr/>
        </p:nvCxnSpPr>
        <p:spPr>
          <a:xfrm flipH="1">
            <a:off x="3886200" y="4876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47" idx="0"/>
          </p:cNvCxnSpPr>
          <p:nvPr/>
        </p:nvCxnSpPr>
        <p:spPr>
          <a:xfrm>
            <a:off x="72771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28800" y="2667000"/>
            <a:ext cx="5867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checkout master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19200" y="46482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47" idx="1"/>
            <a:endCxn id="14" idx="3"/>
          </p:cNvCxnSpPr>
          <p:nvPr/>
        </p:nvCxnSpPr>
        <p:spPr>
          <a:xfrm flipH="1">
            <a:off x="5410200" y="4876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5" idx="0"/>
          </p:cNvCxnSpPr>
          <p:nvPr/>
        </p:nvCxnSpPr>
        <p:spPr>
          <a:xfrm>
            <a:off x="7267331" y="3733800"/>
            <a:ext cx="976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0" idx="3"/>
          </p:cNvCxnSpPr>
          <p:nvPr/>
        </p:nvCxnSpPr>
        <p:spPr>
          <a:xfrm flipH="1">
            <a:off x="2362200" y="4876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705600" y="5382126"/>
            <a:ext cx="1143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45" idx="0"/>
            <a:endCxn id="47" idx="2"/>
          </p:cNvCxnSpPr>
          <p:nvPr/>
        </p:nvCxnSpPr>
        <p:spPr>
          <a:xfrm flipV="1">
            <a:off x="7277100" y="5105400"/>
            <a:ext cx="0" cy="276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705600" y="46482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0" y="47360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 Forward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828800" y="3429000"/>
            <a:ext cx="3581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merge testing 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Basic Branching and Merging</a:t>
            </a:r>
            <a:endParaRPr kumimoji="1" lang="en-GB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914400" y="1676400"/>
            <a:ext cx="102108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</a:rPr>
              <a:t>Merging</a:t>
            </a:r>
          </a:p>
          <a:p>
            <a:pPr marL="800100" lvl="1" indent="-342900">
              <a:buFont typeface="Arial" panose="020B0604020202020204" pitchFamily="34" charset="0"/>
              <a:buChar char="–"/>
            </a:pPr>
            <a:r>
              <a:rPr lang="en-US" dirty="0" smtClean="0">
                <a:solidFill>
                  <a:schemeClr val="tx1"/>
                </a:solidFill>
              </a:rPr>
              <a:t>Suppose that we have modified something in “testing” branch and want to merge into “master” branch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05000" y="4435642"/>
            <a:ext cx="990600" cy="3930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62350" y="4046621"/>
            <a:ext cx="990600" cy="3930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62350" y="3406942"/>
            <a:ext cx="990600" cy="393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62350" y="2867526"/>
            <a:ext cx="990600" cy="393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4" idx="1"/>
            <a:endCxn id="13" idx="3"/>
          </p:cNvCxnSpPr>
          <p:nvPr/>
        </p:nvCxnSpPr>
        <p:spPr>
          <a:xfrm flipH="1">
            <a:off x="2895600" y="4243137"/>
            <a:ext cx="666750" cy="389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4" idx="0"/>
          </p:cNvCxnSpPr>
          <p:nvPr/>
        </p:nvCxnSpPr>
        <p:spPr>
          <a:xfrm>
            <a:off x="4057650" y="3799974"/>
            <a:ext cx="0" cy="246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5800" y="4435642"/>
            <a:ext cx="990600" cy="3930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47" idx="1"/>
            <a:endCxn id="13" idx="3"/>
          </p:cNvCxnSpPr>
          <p:nvPr/>
        </p:nvCxnSpPr>
        <p:spPr>
          <a:xfrm flipH="1" flipV="1">
            <a:off x="2895600" y="4632158"/>
            <a:ext cx="666750" cy="401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15" idx="0"/>
          </p:cNvCxnSpPr>
          <p:nvPr/>
        </p:nvCxnSpPr>
        <p:spPr>
          <a:xfrm>
            <a:off x="4057650" y="3260558"/>
            <a:ext cx="0" cy="14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1"/>
            <a:endCxn id="30" idx="3"/>
          </p:cNvCxnSpPr>
          <p:nvPr/>
        </p:nvCxnSpPr>
        <p:spPr>
          <a:xfrm flipH="1">
            <a:off x="1676400" y="4632158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62350" y="5486400"/>
            <a:ext cx="990600" cy="393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45" idx="0"/>
            <a:endCxn id="47" idx="2"/>
          </p:cNvCxnSpPr>
          <p:nvPr/>
        </p:nvCxnSpPr>
        <p:spPr>
          <a:xfrm flipV="1">
            <a:off x="4057650" y="5229727"/>
            <a:ext cx="0" cy="256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62350" y="4836695"/>
            <a:ext cx="990600" cy="3930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C’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0896600" y="4435642"/>
            <a:ext cx="990600" cy="3930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62850" y="4435642"/>
            <a:ext cx="990600" cy="393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220200" y="4046621"/>
            <a:ext cx="990600" cy="393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896600" y="3406942"/>
            <a:ext cx="990600" cy="393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896600" y="2867526"/>
            <a:ext cx="990600" cy="393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8" name="Straight Arrow Connector 37"/>
          <p:cNvCxnSpPr>
            <a:stCxn id="35" idx="1"/>
            <a:endCxn id="34" idx="3"/>
          </p:cNvCxnSpPr>
          <p:nvPr/>
        </p:nvCxnSpPr>
        <p:spPr>
          <a:xfrm flipH="1">
            <a:off x="8553450" y="4243137"/>
            <a:ext cx="666750" cy="389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3" idx="0"/>
          </p:cNvCxnSpPr>
          <p:nvPr/>
        </p:nvCxnSpPr>
        <p:spPr>
          <a:xfrm>
            <a:off x="11391900" y="3799974"/>
            <a:ext cx="0" cy="635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343650" y="4435642"/>
            <a:ext cx="990600" cy="3930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51" idx="1"/>
            <a:endCxn id="34" idx="3"/>
          </p:cNvCxnSpPr>
          <p:nvPr/>
        </p:nvCxnSpPr>
        <p:spPr>
          <a:xfrm flipH="1" flipV="1">
            <a:off x="8553450" y="4632158"/>
            <a:ext cx="666750" cy="401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2"/>
            <a:endCxn id="36" idx="0"/>
          </p:cNvCxnSpPr>
          <p:nvPr/>
        </p:nvCxnSpPr>
        <p:spPr>
          <a:xfrm>
            <a:off x="11391900" y="3260558"/>
            <a:ext cx="0" cy="14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1"/>
            <a:endCxn id="41" idx="3"/>
          </p:cNvCxnSpPr>
          <p:nvPr/>
        </p:nvCxnSpPr>
        <p:spPr>
          <a:xfrm flipH="1">
            <a:off x="7334250" y="4632158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220200" y="5466348"/>
            <a:ext cx="990600" cy="393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stCxn id="49" idx="0"/>
            <a:endCxn id="51" idx="2"/>
          </p:cNvCxnSpPr>
          <p:nvPr/>
        </p:nvCxnSpPr>
        <p:spPr>
          <a:xfrm flipV="1">
            <a:off x="9715500" y="5229727"/>
            <a:ext cx="0" cy="236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220200" y="4836695"/>
            <a:ext cx="990600" cy="393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C’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3" idx="1"/>
            <a:endCxn id="35" idx="3"/>
          </p:cNvCxnSpPr>
          <p:nvPr/>
        </p:nvCxnSpPr>
        <p:spPr>
          <a:xfrm flipH="1" flipV="1">
            <a:off x="10210800" y="4243137"/>
            <a:ext cx="685800" cy="389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1"/>
            <a:endCxn id="51" idx="3"/>
          </p:cNvCxnSpPr>
          <p:nvPr/>
        </p:nvCxnSpPr>
        <p:spPr>
          <a:xfrm flipH="1">
            <a:off x="10210800" y="4632158"/>
            <a:ext cx="685800" cy="401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257800" y="2867526"/>
            <a:ext cx="3505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    $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</a:rPr>
              <a:t> merge testing 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5257800" y="4343400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it_Branching_Investigatio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プレゼンテーション1" id="{59EB0A73-FB23-491E-ABD9-E36B82DE4CDE}" vid="{3EFFFAC1-9335-4032-9495-613CC9157AF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Git_Branching_Investigation</Template>
  <TotalTime>1074</TotalTime>
  <Words>1116</Words>
  <Application>Microsoft Office PowerPoint</Application>
  <PresentationFormat>Custom</PresentationFormat>
  <Paragraphs>379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Git_Branching_Investigation</vt:lpstr>
      <vt:lpstr>PowerPoint Presentation</vt:lpstr>
      <vt:lpstr>Agenda</vt:lpstr>
      <vt:lpstr>Agenda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Agenda</vt:lpstr>
      <vt:lpstr>Remote Branches</vt:lpstr>
      <vt:lpstr>Remote Branches</vt:lpstr>
      <vt:lpstr>Remote Branches</vt:lpstr>
      <vt:lpstr>Remote Branches</vt:lpstr>
      <vt:lpstr>Remote Branches</vt:lpstr>
      <vt:lpstr>Remote Branches</vt:lpstr>
      <vt:lpstr>Remote Branches</vt:lpstr>
      <vt:lpstr>Remote Branches</vt:lpstr>
      <vt:lpstr>Rebasing</vt:lpstr>
      <vt:lpstr>Rebasing</vt:lpstr>
      <vt:lpstr>Rebasing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Phi. Tran</dc:creator>
  <cp:lastModifiedBy>Tien Phi. Tran</cp:lastModifiedBy>
  <cp:revision>44</cp:revision>
  <dcterms:created xsi:type="dcterms:W3CDTF">2016-05-13T02:47:57Z</dcterms:created>
  <dcterms:modified xsi:type="dcterms:W3CDTF">2016-08-19T07:05:16Z</dcterms:modified>
</cp:coreProperties>
</file>