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8"/>
  </p:notesMasterIdLst>
  <p:sldIdLst>
    <p:sldId id="257" r:id="rId3"/>
    <p:sldId id="385" r:id="rId4"/>
    <p:sldId id="483" r:id="rId5"/>
    <p:sldId id="448" r:id="rId6"/>
    <p:sldId id="459" r:id="rId7"/>
    <p:sldId id="487" r:id="rId8"/>
    <p:sldId id="481" r:id="rId9"/>
    <p:sldId id="482" r:id="rId10"/>
    <p:sldId id="488" r:id="rId11"/>
    <p:sldId id="469" r:id="rId12"/>
    <p:sldId id="474" r:id="rId13"/>
    <p:sldId id="489" r:id="rId14"/>
    <p:sldId id="476" r:id="rId15"/>
    <p:sldId id="470" r:id="rId16"/>
    <p:sldId id="471" r:id="rId17"/>
    <p:sldId id="472" r:id="rId18"/>
    <p:sldId id="473" r:id="rId19"/>
    <p:sldId id="475" r:id="rId20"/>
    <p:sldId id="492" r:id="rId21"/>
    <p:sldId id="493" r:id="rId22"/>
    <p:sldId id="477" r:id="rId23"/>
    <p:sldId id="490" r:id="rId24"/>
    <p:sldId id="478" r:id="rId25"/>
    <p:sldId id="491" r:id="rId26"/>
    <p:sldId id="390"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B80C6-3B93-4C71-B8B3-51F1818C05E0}">
          <p14:sldIdLst>
            <p14:sldId id="257"/>
            <p14:sldId id="385"/>
            <p14:sldId id="483"/>
            <p14:sldId id="448"/>
            <p14:sldId id="459"/>
            <p14:sldId id="487"/>
            <p14:sldId id="481"/>
            <p14:sldId id="482"/>
            <p14:sldId id="488"/>
            <p14:sldId id="469"/>
            <p14:sldId id="474"/>
            <p14:sldId id="489"/>
            <p14:sldId id="476"/>
            <p14:sldId id="470"/>
            <p14:sldId id="471"/>
            <p14:sldId id="472"/>
            <p14:sldId id="473"/>
            <p14:sldId id="475"/>
            <p14:sldId id="492"/>
            <p14:sldId id="493"/>
            <p14:sldId id="477"/>
            <p14:sldId id="490"/>
            <p14:sldId id="478"/>
            <p14:sldId id="491"/>
            <p14:sldId id="390"/>
          </p14:sldIdLst>
        </p14:section>
      </p14:sectionLst>
    </p:ex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DF2"/>
    <a:srgbClr val="FBFDB5"/>
    <a:srgbClr val="56822A"/>
    <a:srgbClr val="7BB9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707" autoAdjust="0"/>
  </p:normalViewPr>
  <p:slideViewPr>
    <p:cSldViewPr showGuides="1">
      <p:cViewPr varScale="1">
        <p:scale>
          <a:sx n="106" d="100"/>
          <a:sy n="106" d="100"/>
        </p:scale>
        <p:origin x="564" y="114"/>
      </p:cViewPr>
      <p:guideLst>
        <p:guide orient="horz"/>
        <p:guide pos="3976"/>
        <p:guide orient="horz" pos="2472"/>
        <p:guide orient="horz" pos="1389"/>
      </p:guideLst>
    </p:cSldViewPr>
  </p:slideViewPr>
  <p:outlineViewPr>
    <p:cViewPr>
      <p:scale>
        <a:sx n="33" d="100"/>
        <a:sy n="33" d="100"/>
      </p:scale>
      <p:origin x="0" y="-138"/>
    </p:cViewPr>
  </p:outlineViewPr>
  <p:notesTextViewPr>
    <p:cViewPr>
      <p:scale>
        <a:sx n="3" d="2"/>
        <a:sy n="3" d="2"/>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10/24/2019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737696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12</a:t>
            </a:fld>
            <a:endParaRPr lang="en-US"/>
          </a:p>
        </p:txBody>
      </p:sp>
    </p:spTree>
    <p:extLst>
      <p:ext uri="{BB962C8B-B14F-4D97-AF65-F5344CB8AC3E}">
        <p14:creationId xmlns:p14="http://schemas.microsoft.com/office/powerpoint/2010/main" val="933314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13</a:t>
            </a:fld>
            <a:endParaRPr lang="en-US"/>
          </a:p>
        </p:txBody>
      </p:sp>
    </p:spTree>
    <p:extLst>
      <p:ext uri="{BB962C8B-B14F-4D97-AF65-F5344CB8AC3E}">
        <p14:creationId xmlns:p14="http://schemas.microsoft.com/office/powerpoint/2010/main" val="66839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14</a:t>
            </a:fld>
            <a:endParaRPr lang="en-US"/>
          </a:p>
        </p:txBody>
      </p:sp>
    </p:spTree>
    <p:extLst>
      <p:ext uri="{BB962C8B-B14F-4D97-AF65-F5344CB8AC3E}">
        <p14:creationId xmlns:p14="http://schemas.microsoft.com/office/powerpoint/2010/main" val="1386649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15</a:t>
            </a:fld>
            <a:endParaRPr lang="en-US"/>
          </a:p>
        </p:txBody>
      </p:sp>
    </p:spTree>
    <p:extLst>
      <p:ext uri="{BB962C8B-B14F-4D97-AF65-F5344CB8AC3E}">
        <p14:creationId xmlns:p14="http://schemas.microsoft.com/office/powerpoint/2010/main" val="3495051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16</a:t>
            </a:fld>
            <a:endParaRPr lang="en-US"/>
          </a:p>
        </p:txBody>
      </p:sp>
    </p:spTree>
    <p:extLst>
      <p:ext uri="{BB962C8B-B14F-4D97-AF65-F5344CB8AC3E}">
        <p14:creationId xmlns:p14="http://schemas.microsoft.com/office/powerpoint/2010/main" val="24489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17</a:t>
            </a:fld>
            <a:endParaRPr lang="en-US"/>
          </a:p>
        </p:txBody>
      </p:sp>
    </p:spTree>
    <p:extLst>
      <p:ext uri="{BB962C8B-B14F-4D97-AF65-F5344CB8AC3E}">
        <p14:creationId xmlns:p14="http://schemas.microsoft.com/office/powerpoint/2010/main" val="264073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18</a:t>
            </a:fld>
            <a:endParaRPr lang="en-US"/>
          </a:p>
        </p:txBody>
      </p:sp>
    </p:spTree>
    <p:extLst>
      <p:ext uri="{BB962C8B-B14F-4D97-AF65-F5344CB8AC3E}">
        <p14:creationId xmlns:p14="http://schemas.microsoft.com/office/powerpoint/2010/main" val="4037313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19</a:t>
            </a:fld>
            <a:endParaRPr lang="en-US"/>
          </a:p>
        </p:txBody>
      </p:sp>
    </p:spTree>
    <p:extLst>
      <p:ext uri="{BB962C8B-B14F-4D97-AF65-F5344CB8AC3E}">
        <p14:creationId xmlns:p14="http://schemas.microsoft.com/office/powerpoint/2010/main" val="180267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20</a:t>
            </a:fld>
            <a:endParaRPr lang="en-US"/>
          </a:p>
        </p:txBody>
      </p:sp>
    </p:spTree>
    <p:extLst>
      <p:ext uri="{BB962C8B-B14F-4D97-AF65-F5344CB8AC3E}">
        <p14:creationId xmlns:p14="http://schemas.microsoft.com/office/powerpoint/2010/main" val="1673067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21</a:t>
            </a:fld>
            <a:endParaRPr lang="en-US"/>
          </a:p>
        </p:txBody>
      </p:sp>
    </p:spTree>
    <p:extLst>
      <p:ext uri="{BB962C8B-B14F-4D97-AF65-F5344CB8AC3E}">
        <p14:creationId xmlns:p14="http://schemas.microsoft.com/office/powerpoint/2010/main" val="407094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A425D16B-934A-4DDA-AA9D-F9317AC24A5D}" type="slidenum">
              <a:rPr lang="en-US" smtClean="0"/>
              <a:t>4</a:t>
            </a:fld>
            <a:endParaRPr lang="en-US"/>
          </a:p>
        </p:txBody>
      </p:sp>
    </p:spTree>
    <p:extLst>
      <p:ext uri="{BB962C8B-B14F-4D97-AF65-F5344CB8AC3E}">
        <p14:creationId xmlns:p14="http://schemas.microsoft.com/office/powerpoint/2010/main" val="420219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22</a:t>
            </a:fld>
            <a:endParaRPr lang="en-US"/>
          </a:p>
        </p:txBody>
      </p:sp>
    </p:spTree>
    <p:extLst>
      <p:ext uri="{BB962C8B-B14F-4D97-AF65-F5344CB8AC3E}">
        <p14:creationId xmlns:p14="http://schemas.microsoft.com/office/powerpoint/2010/main" val="3906886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23</a:t>
            </a:fld>
            <a:endParaRPr lang="en-US"/>
          </a:p>
        </p:txBody>
      </p:sp>
    </p:spTree>
    <p:extLst>
      <p:ext uri="{BB962C8B-B14F-4D97-AF65-F5344CB8AC3E}">
        <p14:creationId xmlns:p14="http://schemas.microsoft.com/office/powerpoint/2010/main" val="1315662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24</a:t>
            </a:fld>
            <a:endParaRPr lang="en-US"/>
          </a:p>
        </p:txBody>
      </p:sp>
    </p:spTree>
    <p:extLst>
      <p:ext uri="{BB962C8B-B14F-4D97-AF65-F5344CB8AC3E}">
        <p14:creationId xmlns:p14="http://schemas.microsoft.com/office/powerpoint/2010/main" val="171345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5</a:t>
            </a:fld>
            <a:endParaRPr lang="en-US"/>
          </a:p>
        </p:txBody>
      </p:sp>
    </p:spTree>
    <p:extLst>
      <p:ext uri="{BB962C8B-B14F-4D97-AF65-F5344CB8AC3E}">
        <p14:creationId xmlns:p14="http://schemas.microsoft.com/office/powerpoint/2010/main" val="329862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6</a:t>
            </a:fld>
            <a:endParaRPr lang="en-US"/>
          </a:p>
        </p:txBody>
      </p:sp>
    </p:spTree>
    <p:extLst>
      <p:ext uri="{BB962C8B-B14F-4D97-AF65-F5344CB8AC3E}">
        <p14:creationId xmlns:p14="http://schemas.microsoft.com/office/powerpoint/2010/main" val="246117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7</a:t>
            </a:fld>
            <a:endParaRPr lang="en-US"/>
          </a:p>
        </p:txBody>
      </p:sp>
    </p:spTree>
    <p:extLst>
      <p:ext uri="{BB962C8B-B14F-4D97-AF65-F5344CB8AC3E}">
        <p14:creationId xmlns:p14="http://schemas.microsoft.com/office/powerpoint/2010/main" val="212121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48854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2031511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1358665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11</a:t>
            </a:fld>
            <a:endParaRPr lang="en-US"/>
          </a:p>
        </p:txBody>
      </p:sp>
    </p:spTree>
    <p:extLst>
      <p:ext uri="{BB962C8B-B14F-4D97-AF65-F5344CB8AC3E}">
        <p14:creationId xmlns:p14="http://schemas.microsoft.com/office/powerpoint/2010/main" val="2713100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1080000" y="-34835"/>
            <a:ext cx="5040000" cy="2592000"/>
          </a:xfrm>
        </p:spPr>
        <p:txBody>
          <a:bodyPr/>
          <a:lstStyle/>
          <a:p>
            <a:r>
              <a:rPr kumimoji="1" lang="en-US" altLang="ja-JP" cap="all" dirty="0" smtClean="0"/>
              <a:t>SSIU / SSI SETTING</a:t>
            </a:r>
          </a:p>
          <a:p>
            <a:r>
              <a:rPr lang="en-US" altLang="ja-JP" dirty="0" smtClean="0"/>
              <a:t>User's Manual</a:t>
            </a:r>
          </a:p>
          <a:p>
            <a:r>
              <a:rPr lang="en-US" altLang="ja-JP" dirty="0" smtClean="0"/>
              <a:t>ADSP Project</a:t>
            </a:r>
            <a:endParaRPr kumimoji="1" lang="en-US" altLang="ja-JP" cap="all" dirty="0"/>
          </a:p>
        </p:txBody>
      </p:sp>
      <p:sp>
        <p:nvSpPr>
          <p:cNvPr id="3" name="Textplatzhalter 2"/>
          <p:cNvSpPr>
            <a:spLocks noGrp="1"/>
          </p:cNvSpPr>
          <p:nvPr>
            <p:ph type="body" sz="quarter" idx="13"/>
          </p:nvPr>
        </p:nvSpPr>
        <p:spPr>
          <a:xfrm>
            <a:off x="1080000" y="2700000"/>
            <a:ext cx="5040000" cy="609737"/>
          </a:xfrm>
        </p:spPr>
        <p:txBody>
          <a:bodyPr/>
          <a:lstStyle/>
          <a:p>
            <a:r>
              <a:rPr lang="en-US" altLang="ja-JP" dirty="0" smtClean="0">
                <a:latin typeface="メイリオ" panose="020B0604030504040204" pitchFamily="50" charset="-128"/>
                <a:ea typeface="メイリオ" panose="020B0604030504040204" pitchFamily="50" charset="-128"/>
              </a:rPr>
              <a:t>21</a:t>
            </a:r>
            <a:r>
              <a:rPr lang="en-US" altLang="ja-JP" baseline="30000" dirty="0" smtClean="0">
                <a:latin typeface="メイリオ" panose="020B0604030504040204" pitchFamily="50" charset="-128"/>
                <a:ea typeface="メイリオ" panose="020B0604030504040204" pitchFamily="50" charset="-128"/>
              </a:rPr>
              <a:t>st</a:t>
            </a:r>
            <a:r>
              <a:rPr lang="en-US" altLang="ja-JP" dirty="0" smtClean="0">
                <a:latin typeface="メイリオ" panose="020B0604030504040204" pitchFamily="50" charset="-128"/>
                <a:ea typeface="メイリオ" panose="020B0604030504040204" pitchFamily="50" charset="-128"/>
              </a:rPr>
              <a:t> /MAR/2017</a:t>
            </a:r>
            <a:endParaRPr lang="en-US" altLang="ja-JP" dirty="0"/>
          </a:p>
        </p:txBody>
      </p:sp>
      <p:sp>
        <p:nvSpPr>
          <p:cNvPr id="4" name="テキスト プレースホルダー 3"/>
          <p:cNvSpPr>
            <a:spLocks noGrp="1"/>
          </p:cNvSpPr>
          <p:nvPr>
            <p:ph type="body" sz="quarter" idx="15"/>
          </p:nvPr>
        </p:nvSpPr>
        <p:spPr/>
        <p:txBody>
          <a:bodyPr/>
          <a:lstStyle/>
          <a:p>
            <a:endParaRPr kumimoji="1" lang="ja-JP" altLang="en-US" dirty="0"/>
          </a:p>
        </p:txBody>
      </p:sp>
    </p:spTree>
    <p:extLst>
      <p:ext uri="{BB962C8B-B14F-4D97-AF65-F5344CB8AC3E}">
        <p14:creationId xmlns:p14="http://schemas.microsoft.com/office/powerpoint/2010/main" val="210882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a:t>
            </a:r>
            <a:r>
              <a:rPr lang="en-US" sz="1400" b="1" dirty="0" smtClean="0">
                <a:solidFill>
                  <a:srgbClr val="002060"/>
                </a:solidFill>
              </a:rPr>
              <a:t>plugin.</a:t>
            </a:r>
            <a:endParaRPr lang="en-US" sz="1400" b="1" dirty="0">
              <a:solidFill>
                <a:srgbClr val="002060"/>
              </a:solidFill>
            </a:endParaRP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sampling frequency = 32000Hz</a:t>
            </a:r>
            <a:endParaRPr lang="en-US" sz="1400" i="1" dirty="0">
              <a:solidFill>
                <a:srgbClr val="002060"/>
              </a:solidFill>
            </a:endParaRPr>
          </a:p>
        </p:txBody>
      </p:sp>
      <p:sp>
        <p:nvSpPr>
          <p:cNvPr id="13" name="TextBox 12"/>
          <p:cNvSpPr txBox="1"/>
          <p:nvPr/>
        </p:nvSpPr>
        <p:spPr>
          <a:xfrm>
            <a:off x="2453873" y="2473369"/>
            <a:ext cx="3440365" cy="276999"/>
          </a:xfrm>
          <a:prstGeom prst="rect">
            <a:avLst/>
          </a:prstGeom>
          <a:noFill/>
        </p:spPr>
        <p:txBody>
          <a:bodyPr wrap="none" rtlCol="0">
            <a:spAutoFit/>
          </a:bodyPr>
          <a:lstStyle/>
          <a:p>
            <a:r>
              <a:rPr lang="en-US" sz="1200" dirty="0" smtClean="0">
                <a:solidFill>
                  <a:srgbClr val="002060"/>
                </a:solidFill>
              </a:rPr>
              <a:t>- Expected stereo output format for SSI module:</a:t>
            </a:r>
            <a:endParaRPr lang="en-US" sz="1200" dirty="0">
              <a:solidFill>
                <a:srgbClr val="00206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021549619"/>
              </p:ext>
            </p:extLst>
          </p:nvPr>
        </p:nvGraphicFramePr>
        <p:xfrm>
          <a:off x="4555824" y="3526248"/>
          <a:ext cx="2623085" cy="1554480"/>
        </p:xfrm>
        <a:graphic>
          <a:graphicData uri="http://schemas.openxmlformats.org/drawingml/2006/table">
            <a:tbl>
              <a:tblPr firstRow="1" bandRow="1">
                <a:tableStyleId>{5C22544A-7EE6-4342-B048-85BDC9FD1C3A}</a:tableStyleId>
              </a:tblPr>
              <a:tblGrid>
                <a:gridCol w="877787"/>
                <a:gridCol w="870936"/>
                <a:gridCol w="874362"/>
              </a:tblGrid>
              <a:tr h="243678">
                <a:tc>
                  <a:txBody>
                    <a:bodyPr/>
                    <a:lstStyle/>
                    <a:p>
                      <a:pPr algn="ctr"/>
                      <a:r>
                        <a:rPr lang="en-US" sz="1100" b="0" dirty="0" smtClean="0">
                          <a:solidFill>
                            <a:schemeClr val="tx1"/>
                          </a:solidFill>
                        </a:rPr>
                        <a:t>Data0</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a:t>
                      </a:r>
                      <a:r>
                        <a:rPr lang="en-US" sz="1100" b="0" baseline="0" dirty="0" smtClean="0">
                          <a:solidFill>
                            <a:schemeClr val="tx1"/>
                          </a:solidFill>
                        </a:rPr>
                        <a:t>-1</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678">
                <a:tc>
                  <a:txBody>
                    <a:bodyPr/>
                    <a:lstStyle/>
                    <a:p>
                      <a:pPr algn="ctr"/>
                      <a:r>
                        <a:rPr lang="en-US" sz="1100" b="0" dirty="0" smtClean="0">
                          <a:solidFill>
                            <a:schemeClr val="tx1"/>
                          </a:solidFill>
                        </a:rPr>
                        <a:t>Data0</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a:t>
                      </a:r>
                      <a:r>
                        <a:rPr lang="en-US" sz="1100" b="0" baseline="0" dirty="0" smtClean="0">
                          <a:solidFill>
                            <a:schemeClr val="tx1"/>
                          </a:solidFill>
                        </a:rPr>
                        <a:t>-2</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sz="1100" b="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678">
                <a:tc>
                  <a:txBody>
                    <a:bodyPr/>
                    <a:lstStyle/>
                    <a:p>
                      <a:pPr algn="ctr"/>
                      <a:r>
                        <a:rPr lang="en-US" sz="1100" b="0" dirty="0" smtClean="0">
                          <a:solidFill>
                            <a:schemeClr val="tx1"/>
                          </a:solidFill>
                        </a:rPr>
                        <a:t>Data1</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a:t>
                      </a:r>
                      <a:r>
                        <a:rPr lang="en-US" sz="1100" b="0" baseline="0" dirty="0" smtClean="0">
                          <a:solidFill>
                            <a:schemeClr val="tx1"/>
                          </a:solidFill>
                        </a:rPr>
                        <a:t>-1</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678">
                <a:tc>
                  <a:txBody>
                    <a:bodyPr/>
                    <a:lstStyle/>
                    <a:p>
                      <a:pPr algn="ctr"/>
                      <a:r>
                        <a:rPr lang="en-US" sz="1100" b="0" dirty="0" smtClean="0">
                          <a:solidFill>
                            <a:schemeClr val="tx1"/>
                          </a:solidFill>
                        </a:rPr>
                        <a:t>Data1</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Channel-2</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678">
                <a:tc>
                  <a:txBody>
                    <a:bodyPr/>
                    <a:lstStyle/>
                    <a:p>
                      <a:pPr algn="ctr"/>
                      <a:r>
                        <a:rPr lang="en-US" sz="1100" b="0" dirty="0" smtClean="0">
                          <a:solidFill>
                            <a:schemeClr val="tx1"/>
                          </a:solidFill>
                        </a:rPr>
                        <a:t>Data2</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Channel-1</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678">
                <a:tc>
                  <a:txBody>
                    <a:bodyPr/>
                    <a:lstStyle/>
                    <a:p>
                      <a:pPr algn="ctr"/>
                      <a:r>
                        <a:rPr lang="en-US" sz="1100" b="0" dirty="0" smtClean="0">
                          <a:solidFill>
                            <a:schemeClr val="tx1"/>
                          </a:solidFill>
                        </a:rPr>
                        <a:t>...</a:t>
                      </a: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a:t>
                      </a: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7" name="Oval Callout 16"/>
          <p:cNvSpPr/>
          <p:nvPr/>
        </p:nvSpPr>
        <p:spPr>
          <a:xfrm>
            <a:off x="7594091" y="3870689"/>
            <a:ext cx="1088214" cy="398354"/>
          </a:xfrm>
          <a:prstGeom prst="wedgeEllipseCallout">
            <a:avLst>
              <a:gd name="adj1" fmla="val -87088"/>
              <a:gd name="adj2" fmla="val -9075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A system word</a:t>
            </a:r>
            <a:endParaRPr lang="en-US" sz="1100" dirty="0"/>
          </a:p>
        </p:txBody>
      </p:sp>
      <p:sp>
        <p:nvSpPr>
          <p:cNvPr id="27" name="Oval Callout 26"/>
          <p:cNvSpPr/>
          <p:nvPr/>
        </p:nvSpPr>
        <p:spPr>
          <a:xfrm>
            <a:off x="6503383" y="5502996"/>
            <a:ext cx="1351052" cy="353612"/>
          </a:xfrm>
          <a:prstGeom prst="wedgeEllipseCallout">
            <a:avLst>
              <a:gd name="adj1" fmla="val -66987"/>
              <a:gd name="adj2" fmla="val -16571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A data word</a:t>
            </a:r>
            <a:endParaRPr lang="en-US" sz="1100" dirty="0"/>
          </a:p>
        </p:txBody>
      </p:sp>
      <p:sp>
        <p:nvSpPr>
          <p:cNvPr id="18" name="Rectangle 17"/>
          <p:cNvSpPr/>
          <p:nvPr/>
        </p:nvSpPr>
        <p:spPr>
          <a:xfrm>
            <a:off x="5436126" y="3526248"/>
            <a:ext cx="1742783" cy="2379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35412" y="4822235"/>
            <a:ext cx="830615" cy="25849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Brace 24"/>
          <p:cNvSpPr/>
          <p:nvPr/>
        </p:nvSpPr>
        <p:spPr>
          <a:xfrm rot="5400000">
            <a:off x="5777121" y="4842696"/>
            <a:ext cx="147197" cy="830615"/>
          </a:xfrm>
          <a:prstGeom prst="rightBrace">
            <a:avLst/>
          </a:prstGeom>
          <a:ln w="63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rot="16200000">
            <a:off x="6232209" y="2451370"/>
            <a:ext cx="149903" cy="1743497"/>
          </a:xfrm>
          <a:prstGeom prst="rightBrace">
            <a:avLst/>
          </a:prstGeom>
          <a:ln w="63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5442173" y="2996952"/>
            <a:ext cx="1851789" cy="261610"/>
          </a:xfrm>
          <a:prstGeom prst="rect">
            <a:avLst/>
          </a:prstGeom>
          <a:noFill/>
        </p:spPr>
        <p:txBody>
          <a:bodyPr wrap="none" rtlCol="0">
            <a:spAutoFit/>
          </a:bodyPr>
          <a:lstStyle/>
          <a:p>
            <a:r>
              <a:rPr lang="en-US" sz="1100" dirty="0" smtClean="0">
                <a:solidFill>
                  <a:srgbClr val="002060"/>
                </a:solidFill>
              </a:rPr>
              <a:t>32 bits system word length</a:t>
            </a:r>
            <a:endParaRPr lang="en-US" sz="1100" dirty="0">
              <a:solidFill>
                <a:srgbClr val="002060"/>
              </a:solidFill>
            </a:endParaRPr>
          </a:p>
        </p:txBody>
      </p:sp>
      <p:sp>
        <p:nvSpPr>
          <p:cNvPr id="40" name="TextBox 39"/>
          <p:cNvSpPr txBox="1"/>
          <p:nvPr/>
        </p:nvSpPr>
        <p:spPr>
          <a:xfrm>
            <a:off x="4565967" y="5327630"/>
            <a:ext cx="1680268" cy="261610"/>
          </a:xfrm>
          <a:prstGeom prst="rect">
            <a:avLst/>
          </a:prstGeom>
          <a:noFill/>
        </p:spPr>
        <p:txBody>
          <a:bodyPr wrap="none" rtlCol="0">
            <a:spAutoFit/>
          </a:bodyPr>
          <a:lstStyle/>
          <a:p>
            <a:r>
              <a:rPr lang="en-US" sz="1100" dirty="0">
                <a:solidFill>
                  <a:srgbClr val="002060"/>
                </a:solidFill>
              </a:rPr>
              <a:t>16 </a:t>
            </a:r>
            <a:r>
              <a:rPr lang="en-US" sz="1100" dirty="0" smtClean="0">
                <a:solidFill>
                  <a:srgbClr val="002060"/>
                </a:solidFill>
              </a:rPr>
              <a:t>bits data word length</a:t>
            </a:r>
            <a:endParaRPr lang="en-US" sz="1100" dirty="0">
              <a:solidFill>
                <a:srgbClr val="002060"/>
              </a:solidFill>
            </a:endParaRPr>
          </a:p>
        </p:txBody>
      </p:sp>
      <p:sp>
        <p:nvSpPr>
          <p:cNvPr id="26" name="TextBox 25"/>
          <p:cNvSpPr txBox="1"/>
          <p:nvPr/>
        </p:nvSpPr>
        <p:spPr>
          <a:xfrm>
            <a:off x="4951333" y="3246239"/>
            <a:ext cx="490840" cy="261610"/>
          </a:xfrm>
          <a:prstGeom prst="rect">
            <a:avLst/>
          </a:prstGeom>
          <a:noFill/>
        </p:spPr>
        <p:txBody>
          <a:bodyPr wrap="none" rtlCol="0">
            <a:spAutoFit/>
          </a:bodyPr>
          <a:lstStyle/>
          <a:p>
            <a:r>
              <a:rPr lang="en-US" sz="1100" dirty="0" smtClean="0">
                <a:solidFill>
                  <a:srgbClr val="002060"/>
                </a:solidFill>
              </a:rPr>
              <a:t>MSB</a:t>
            </a:r>
            <a:endParaRPr lang="en-US" sz="1100" dirty="0">
              <a:solidFill>
                <a:srgbClr val="002060"/>
              </a:solidFill>
            </a:endParaRPr>
          </a:p>
        </p:txBody>
      </p:sp>
      <p:sp>
        <p:nvSpPr>
          <p:cNvPr id="28" name="TextBox 27"/>
          <p:cNvSpPr txBox="1"/>
          <p:nvPr/>
        </p:nvSpPr>
        <p:spPr>
          <a:xfrm>
            <a:off x="7160316" y="3265333"/>
            <a:ext cx="452368" cy="261610"/>
          </a:xfrm>
          <a:prstGeom prst="rect">
            <a:avLst/>
          </a:prstGeom>
          <a:noFill/>
        </p:spPr>
        <p:txBody>
          <a:bodyPr wrap="none" rtlCol="0">
            <a:spAutoFit/>
          </a:bodyPr>
          <a:lstStyle/>
          <a:p>
            <a:r>
              <a:rPr lang="en-US" sz="1100" dirty="0" smtClean="0">
                <a:solidFill>
                  <a:srgbClr val="002060"/>
                </a:solidFill>
              </a:rPr>
              <a:t>LSB</a:t>
            </a:r>
            <a:endParaRPr lang="en-US" sz="1100" dirty="0">
              <a:solidFill>
                <a:srgbClr val="002060"/>
              </a:solidFill>
            </a:endParaRPr>
          </a:p>
        </p:txBody>
      </p:sp>
      <p:sp>
        <p:nvSpPr>
          <p:cNvPr id="48" name="Rectangle 47"/>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49" name="Rectangle 48"/>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50" name="Rectangle 4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51" name="Oval 50"/>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52" name="Oval 51"/>
          <p:cNvSpPr/>
          <p:nvPr/>
        </p:nvSpPr>
        <p:spPr>
          <a:xfrm>
            <a:off x="839419" y="2318486"/>
            <a:ext cx="1008110" cy="3572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Start</a:t>
            </a:r>
            <a:endParaRPr lang="en-US" sz="1000" dirty="0"/>
          </a:p>
        </p:txBody>
      </p:sp>
      <p:cxnSp>
        <p:nvCxnSpPr>
          <p:cNvPr id="53" name="Straight Arrow Connector 52"/>
          <p:cNvCxnSpPr>
            <a:stCxn id="52" idx="4"/>
            <a:endCxn id="48" idx="0"/>
          </p:cNvCxnSpPr>
          <p:nvPr/>
        </p:nvCxnSpPr>
        <p:spPr>
          <a:xfrm>
            <a:off x="1343474" y="2675710"/>
            <a:ext cx="0" cy="207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9" idx="2"/>
            <a:endCxn id="58"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7" idx="2"/>
            <a:endCxn id="5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58" name="Rectangle 57"/>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59" name="Rectangle 58"/>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60" name="Straight Arrow Connector 59"/>
          <p:cNvCxnSpPr>
            <a:stCxn id="58" idx="2"/>
            <a:endCxn id="49"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2"/>
            <a:endCxn id="57"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8" idx="2"/>
            <a:endCxn id="59"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700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a:t>
            </a:r>
            <a:r>
              <a:rPr lang="en-US" sz="1400" b="1" dirty="0" smtClean="0">
                <a:solidFill>
                  <a:srgbClr val="002060"/>
                </a:solidFill>
              </a:rPr>
              <a:t>plugin.</a:t>
            </a:r>
            <a:endParaRPr lang="en-US" sz="1400" b="1" dirty="0">
              <a:solidFill>
                <a:srgbClr val="002060"/>
              </a:solidFill>
            </a:endParaRP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13" name="TextBox 12"/>
          <p:cNvSpPr txBox="1"/>
          <p:nvPr/>
        </p:nvSpPr>
        <p:spPr>
          <a:xfrm>
            <a:off x="2453873" y="2473369"/>
            <a:ext cx="1754006" cy="276999"/>
          </a:xfrm>
          <a:prstGeom prst="rect">
            <a:avLst/>
          </a:prstGeom>
          <a:noFill/>
        </p:spPr>
        <p:txBody>
          <a:bodyPr wrap="none" rtlCol="0">
            <a:spAutoFit/>
          </a:bodyPr>
          <a:lstStyle/>
          <a:p>
            <a:r>
              <a:rPr lang="en-US" sz="1200" dirty="0" smtClean="0">
                <a:solidFill>
                  <a:srgbClr val="002060"/>
                </a:solidFill>
              </a:rPr>
              <a:t>- Serial clock selection:</a:t>
            </a:r>
            <a:endParaRPr lang="en-US" sz="1200" dirty="0">
              <a:solidFill>
                <a:srgbClr val="002060"/>
              </a:solidFill>
            </a:endParaRPr>
          </a:p>
        </p:txBody>
      </p:sp>
      <p:sp>
        <p:nvSpPr>
          <p:cNvPr id="122" name="TextBox 121"/>
          <p:cNvSpPr txBox="1"/>
          <p:nvPr/>
        </p:nvSpPr>
        <p:spPr>
          <a:xfrm>
            <a:off x="7373550" y="3929653"/>
            <a:ext cx="4267066" cy="923330"/>
          </a:xfrm>
          <a:prstGeom prst="rect">
            <a:avLst/>
          </a:prstGeom>
          <a:noFill/>
          <a:ln>
            <a:solidFill>
              <a:srgbClr val="FF0000"/>
            </a:solidFill>
          </a:ln>
        </p:spPr>
        <p:txBody>
          <a:bodyPr wrap="none" rtlCol="0">
            <a:spAutoFit/>
          </a:bodyPr>
          <a:lstStyle/>
          <a:p>
            <a:pPr marL="171450" indent="-171450">
              <a:lnSpc>
                <a:spcPct val="150000"/>
              </a:lnSpc>
              <a:buFont typeface="Wingdings" panose="05000000000000000000" pitchFamily="2" charset="2"/>
              <a:buChar char="q"/>
            </a:pPr>
            <a:r>
              <a:rPr lang="en-US" sz="1200" dirty="0" smtClean="0"/>
              <a:t>Note:</a:t>
            </a:r>
          </a:p>
          <a:p>
            <a:pPr marL="171450" indent="-171450">
              <a:lnSpc>
                <a:spcPct val="150000"/>
              </a:lnSpc>
              <a:buFontTx/>
              <a:buChar char="-"/>
            </a:pPr>
            <a:r>
              <a:rPr lang="en-US" sz="1200" dirty="0" smtClean="0"/>
              <a:t>AUDIO_CLKA (</a:t>
            </a:r>
            <a:r>
              <a:rPr lang="en-US" sz="1200" i="1" dirty="0" smtClean="0"/>
              <a:t>22.5792 MHz</a:t>
            </a:r>
            <a:r>
              <a:rPr lang="en-US" sz="1200" dirty="0" smtClean="0"/>
              <a:t>) using for </a:t>
            </a:r>
            <a:r>
              <a:rPr lang="en-US" sz="1200" i="1" dirty="0" smtClean="0"/>
              <a:t>44.1kHz, 88.2kHz</a:t>
            </a:r>
          </a:p>
          <a:p>
            <a:pPr marL="171450" indent="-171450">
              <a:lnSpc>
                <a:spcPct val="150000"/>
              </a:lnSpc>
              <a:buFontTx/>
              <a:buChar char="-"/>
            </a:pPr>
            <a:r>
              <a:rPr lang="en-US" sz="1200" dirty="0" smtClean="0"/>
              <a:t>AUDIO_CLKB (</a:t>
            </a:r>
            <a:r>
              <a:rPr lang="en-US" sz="1200" i="1" dirty="0" smtClean="0"/>
              <a:t>24.576MHz</a:t>
            </a:r>
            <a:r>
              <a:rPr lang="en-US" sz="1200" dirty="0" smtClean="0"/>
              <a:t>) using for </a:t>
            </a:r>
            <a:r>
              <a:rPr lang="en-US" sz="1200" i="1" dirty="0" smtClean="0"/>
              <a:t>48kHz, 96kHz</a:t>
            </a:r>
            <a:endParaRPr lang="en-US" sz="1200" i="1" dirty="0"/>
          </a:p>
        </p:txBody>
      </p:sp>
      <p:sp>
        <p:nvSpPr>
          <p:cNvPr id="123" name="TextBox 122"/>
          <p:cNvSpPr txBox="1"/>
          <p:nvPr/>
        </p:nvSpPr>
        <p:spPr>
          <a:xfrm>
            <a:off x="3076532" y="3933055"/>
            <a:ext cx="7053534" cy="2031325"/>
          </a:xfrm>
          <a:prstGeom prst="rect">
            <a:avLst/>
          </a:prstGeom>
          <a:noFill/>
        </p:spPr>
        <p:txBody>
          <a:bodyPr wrap="none" rtlCol="0">
            <a:spAutoFit/>
          </a:bodyPr>
          <a:lstStyle/>
          <a:p>
            <a:pPr>
              <a:lnSpc>
                <a:spcPct val="150000"/>
              </a:lnSpc>
            </a:pPr>
            <a:r>
              <a:rPr lang="en-US" sz="1200" i="1" dirty="0" smtClean="0">
                <a:solidFill>
                  <a:srgbClr val="FF0000"/>
                </a:solidFill>
              </a:rPr>
              <a:t>Serial bit clock frequency </a:t>
            </a:r>
            <a:r>
              <a:rPr lang="en-US" sz="1200" dirty="0" smtClean="0"/>
              <a:t>of SSI0 is </a:t>
            </a:r>
            <a:r>
              <a:rPr lang="en-US" sz="1200" b="1" dirty="0" smtClean="0"/>
              <a:t>32000Hz</a:t>
            </a:r>
            <a:r>
              <a:rPr lang="en-US" sz="1200" dirty="0"/>
              <a:t> </a:t>
            </a:r>
            <a:r>
              <a:rPr lang="en-US" sz="1200" dirty="0" smtClean="0"/>
              <a:t>.</a:t>
            </a:r>
          </a:p>
          <a:p>
            <a:pPr marL="228600" indent="-228600">
              <a:lnSpc>
                <a:spcPct val="150000"/>
              </a:lnSpc>
              <a:buFont typeface="Wingdings" panose="05000000000000000000" pitchFamily="2" charset="2"/>
              <a:buChar char="q"/>
            </a:pPr>
            <a:r>
              <a:rPr lang="en-US" sz="1200" b="1" dirty="0" smtClean="0"/>
              <a:t>ADG setting:</a:t>
            </a:r>
          </a:p>
          <a:p>
            <a:pPr>
              <a:lnSpc>
                <a:spcPct val="150000"/>
              </a:lnSpc>
            </a:pPr>
            <a:r>
              <a:rPr lang="en-US" sz="1200" dirty="0"/>
              <a:t> </a:t>
            </a:r>
            <a:r>
              <a:rPr lang="en-US" sz="1200" dirty="0" smtClean="0"/>
              <a:t>   - select </a:t>
            </a:r>
            <a:r>
              <a:rPr lang="en-US" sz="1200" b="1" dirty="0" smtClean="0">
                <a:solidFill>
                  <a:srgbClr val="FF0000"/>
                </a:solidFill>
              </a:rPr>
              <a:t>AUDIO_CLKB</a:t>
            </a:r>
          </a:p>
          <a:p>
            <a:pPr>
              <a:lnSpc>
                <a:spcPct val="150000"/>
              </a:lnSpc>
            </a:pPr>
            <a:r>
              <a:rPr lang="en-US" sz="1200" b="1" dirty="0">
                <a:solidFill>
                  <a:srgbClr val="FF0000"/>
                </a:solidFill>
              </a:rPr>
              <a:t> </a:t>
            </a:r>
            <a:r>
              <a:rPr lang="en-US" sz="1200" b="1" dirty="0" smtClean="0">
                <a:solidFill>
                  <a:srgbClr val="FF0000"/>
                </a:solidFill>
              </a:rPr>
              <a:t>   </a:t>
            </a:r>
            <a:r>
              <a:rPr lang="en-US" sz="1200" dirty="0" smtClean="0"/>
              <a:t>-</a:t>
            </a:r>
            <a:r>
              <a:rPr lang="en-US" sz="1200" b="1" dirty="0" smtClean="0"/>
              <a:t> </a:t>
            </a:r>
            <a:r>
              <a:rPr lang="en-US" sz="1200" dirty="0" smtClean="0"/>
              <a:t>division ratio = </a:t>
            </a:r>
            <a:r>
              <a:rPr lang="en-US" sz="1200" dirty="0" smtClean="0">
                <a:solidFill>
                  <a:srgbClr val="FF0000"/>
                </a:solidFill>
              </a:rPr>
              <a:t>0</a:t>
            </a:r>
          </a:p>
          <a:p>
            <a:pPr marL="171450" indent="-171450">
              <a:lnSpc>
                <a:spcPct val="150000"/>
              </a:lnSpc>
              <a:buFont typeface="Symbol" panose="05050102010706020507" pitchFamily="18" charset="2"/>
              <a:buChar char="Þ"/>
            </a:pPr>
            <a:r>
              <a:rPr lang="en-US" sz="1200" b="1" i="1" dirty="0" smtClean="0"/>
              <a:t>  ssi0_clkfs = ACLK_B/2 (= 12.288MHz)</a:t>
            </a:r>
          </a:p>
          <a:p>
            <a:pPr marL="171450" indent="-171450">
              <a:lnSpc>
                <a:spcPct val="150000"/>
              </a:lnSpc>
              <a:buFont typeface="Symbol" panose="05050102010706020507" pitchFamily="18" charset="2"/>
              <a:buChar char="Þ"/>
            </a:pPr>
            <a:endParaRPr lang="en-US" sz="1200" b="1" i="1" dirty="0"/>
          </a:p>
          <a:p>
            <a:pPr>
              <a:lnSpc>
                <a:spcPct val="150000"/>
              </a:lnSpc>
            </a:pPr>
            <a:r>
              <a:rPr lang="en-US" sz="1200" b="1" i="1" dirty="0" smtClean="0">
                <a:solidFill>
                  <a:srgbClr val="0070C0"/>
                </a:solidFill>
              </a:rPr>
              <a:t>* </a:t>
            </a:r>
            <a:r>
              <a:rPr lang="en-US" sz="1200" i="1" dirty="0" smtClean="0">
                <a:solidFill>
                  <a:srgbClr val="0070C0"/>
                </a:solidFill>
              </a:rPr>
              <a:t>This clock will be divided again by </a:t>
            </a:r>
            <a:r>
              <a:rPr lang="en-US" sz="1200" b="1" i="1" dirty="0" smtClean="0">
                <a:solidFill>
                  <a:srgbClr val="0070C0"/>
                </a:solidFill>
              </a:rPr>
              <a:t>clock divider </a:t>
            </a:r>
            <a:r>
              <a:rPr lang="en-US" sz="1200" i="1" dirty="0" smtClean="0">
                <a:solidFill>
                  <a:srgbClr val="0070C0"/>
                </a:solidFill>
              </a:rPr>
              <a:t>in SSI0 to generate 32000Hz for data transmission.</a:t>
            </a:r>
            <a:endParaRPr lang="en-US" sz="1200" b="1" i="1" dirty="0">
              <a:solidFill>
                <a:srgbClr val="0070C0"/>
              </a:solidFill>
            </a:endParaRPr>
          </a:p>
        </p:txBody>
      </p:sp>
      <p:grpSp>
        <p:nvGrpSpPr>
          <p:cNvPr id="142" name="Group 141"/>
          <p:cNvGrpSpPr/>
          <p:nvPr/>
        </p:nvGrpSpPr>
        <p:grpSpPr>
          <a:xfrm>
            <a:off x="3085177" y="2636912"/>
            <a:ext cx="6107167" cy="1123133"/>
            <a:chOff x="3392709" y="2593899"/>
            <a:chExt cx="6107167" cy="1123133"/>
          </a:xfrm>
        </p:grpSpPr>
        <p:cxnSp>
          <p:nvCxnSpPr>
            <p:cNvPr id="64" name="Straight Arrow Connector 63"/>
            <p:cNvCxnSpPr>
              <a:stCxn id="69" idx="3"/>
              <a:endCxn id="58" idx="1"/>
            </p:cNvCxnSpPr>
            <p:nvPr/>
          </p:nvCxnSpPr>
          <p:spPr>
            <a:xfrm flipV="1">
              <a:off x="7060619" y="3278107"/>
              <a:ext cx="927089" cy="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7913157" y="2708788"/>
              <a:ext cx="1586719" cy="893355"/>
              <a:chOff x="8040216" y="3074601"/>
              <a:chExt cx="1586719" cy="893355"/>
            </a:xfrm>
          </p:grpSpPr>
          <p:sp>
            <p:nvSpPr>
              <p:cNvPr id="58" name="Rectangle 57"/>
              <p:cNvSpPr/>
              <p:nvPr/>
            </p:nvSpPr>
            <p:spPr>
              <a:xfrm>
                <a:off x="8114767" y="3319884"/>
                <a:ext cx="1512168"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8719729" y="3547527"/>
                <a:ext cx="784982" cy="33737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n w="0"/>
                    <a:solidFill>
                      <a:schemeClr val="accent1"/>
                    </a:solidFill>
                    <a:effectLst>
                      <a:outerShdw blurRad="38100" dist="25400" dir="5400000" algn="ctr" rotWithShape="0">
                        <a:srgbClr val="6E747A">
                          <a:alpha val="43000"/>
                        </a:srgbClr>
                      </a:outerShdw>
                    </a:effectLst>
                  </a:rPr>
                  <a:t>clock divider</a:t>
                </a:r>
                <a:endParaRPr lang="en-US" sz="1000" dirty="0">
                  <a:ln w="0"/>
                  <a:solidFill>
                    <a:schemeClr val="accent1"/>
                  </a:solidFill>
                  <a:effectLst>
                    <a:outerShdw blurRad="38100" dist="25400" dir="5400000" algn="ctr" rotWithShape="0">
                      <a:srgbClr val="6E747A">
                        <a:alpha val="43000"/>
                      </a:srgbClr>
                    </a:outerShdw>
                  </a:effectLst>
                </a:endParaRPr>
              </a:p>
            </p:txBody>
          </p:sp>
          <p:sp>
            <p:nvSpPr>
              <p:cNvPr id="62" name="TextBox 61"/>
              <p:cNvSpPr txBox="1"/>
              <p:nvPr/>
            </p:nvSpPr>
            <p:spPr>
              <a:xfrm>
                <a:off x="8041304" y="3074601"/>
                <a:ext cx="518091" cy="276999"/>
              </a:xfrm>
              <a:prstGeom prst="rect">
                <a:avLst/>
              </a:prstGeom>
              <a:noFill/>
            </p:spPr>
            <p:txBody>
              <a:bodyPr wrap="none" rtlCol="0">
                <a:spAutoFit/>
              </a:bodyPr>
              <a:lstStyle/>
              <a:p>
                <a:r>
                  <a:rPr lang="en-US" sz="1200" dirty="0" smtClean="0"/>
                  <a:t>SSI0</a:t>
                </a:r>
                <a:endParaRPr lang="en-US" sz="1200" dirty="0"/>
              </a:p>
            </p:txBody>
          </p:sp>
          <p:sp>
            <p:nvSpPr>
              <p:cNvPr id="68" name="TextBox 67"/>
              <p:cNvSpPr txBox="1"/>
              <p:nvPr/>
            </p:nvSpPr>
            <p:spPr>
              <a:xfrm>
                <a:off x="8040216" y="3544310"/>
                <a:ext cx="583814" cy="215444"/>
              </a:xfrm>
              <a:prstGeom prst="rect">
                <a:avLst/>
              </a:prstGeom>
              <a:noFill/>
            </p:spPr>
            <p:txBody>
              <a:bodyPr wrap="none" rtlCol="0">
                <a:spAutoFit/>
              </a:bodyPr>
              <a:lstStyle/>
              <a:p>
                <a:r>
                  <a:rPr lang="en-US" sz="800" b="1" dirty="0" smtClean="0"/>
                  <a:t>CLK_FS</a:t>
                </a:r>
                <a:endParaRPr lang="en-US" sz="800" b="1" dirty="0"/>
              </a:p>
            </p:txBody>
          </p:sp>
        </p:grpSp>
        <p:sp>
          <p:nvSpPr>
            <p:cNvPr id="69" name="Rectangle 68"/>
            <p:cNvSpPr/>
            <p:nvPr/>
          </p:nvSpPr>
          <p:spPr>
            <a:xfrm>
              <a:off x="4803692" y="2842658"/>
              <a:ext cx="2256927" cy="87437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4" name="TextBox 103"/>
            <p:cNvSpPr txBox="1"/>
            <p:nvPr/>
          </p:nvSpPr>
          <p:spPr>
            <a:xfrm>
              <a:off x="4775351" y="2593899"/>
              <a:ext cx="518091" cy="276999"/>
            </a:xfrm>
            <a:prstGeom prst="rect">
              <a:avLst/>
            </a:prstGeom>
            <a:noFill/>
          </p:spPr>
          <p:txBody>
            <a:bodyPr wrap="none" rtlCol="0">
              <a:spAutoFit/>
            </a:bodyPr>
            <a:lstStyle/>
            <a:p>
              <a:r>
                <a:rPr lang="en-US" sz="1200" dirty="0" smtClean="0"/>
                <a:t>ADG</a:t>
              </a:r>
              <a:endParaRPr lang="en-US" sz="1200" dirty="0"/>
            </a:p>
          </p:txBody>
        </p:sp>
        <p:sp>
          <p:nvSpPr>
            <p:cNvPr id="110" name="TextBox 109"/>
            <p:cNvSpPr txBox="1"/>
            <p:nvPr/>
          </p:nvSpPr>
          <p:spPr>
            <a:xfrm>
              <a:off x="7001775" y="3072458"/>
              <a:ext cx="797013" cy="261610"/>
            </a:xfrm>
            <a:prstGeom prst="rect">
              <a:avLst/>
            </a:prstGeom>
            <a:noFill/>
          </p:spPr>
          <p:txBody>
            <a:bodyPr wrap="none" rtlCol="0">
              <a:spAutoFit/>
            </a:bodyPr>
            <a:lstStyle/>
            <a:p>
              <a:r>
                <a:rPr lang="en-US" sz="1050" i="1" dirty="0" smtClean="0"/>
                <a:t>ssi0_clkfs</a:t>
              </a:r>
              <a:endParaRPr lang="en-US" sz="1050" i="1" dirty="0"/>
            </a:p>
          </p:txBody>
        </p:sp>
        <p:cxnSp>
          <p:nvCxnSpPr>
            <p:cNvPr id="112" name="Straight Connector 111"/>
            <p:cNvCxnSpPr/>
            <p:nvPr/>
          </p:nvCxnSpPr>
          <p:spPr>
            <a:xfrm flipH="1">
              <a:off x="4369726" y="3047692"/>
              <a:ext cx="433968"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400749" y="2827905"/>
              <a:ext cx="1039067" cy="253916"/>
            </a:xfrm>
            <a:prstGeom prst="rect">
              <a:avLst/>
            </a:prstGeom>
            <a:noFill/>
          </p:spPr>
          <p:txBody>
            <a:bodyPr wrap="none" rtlCol="0">
              <a:spAutoFit/>
            </a:bodyPr>
            <a:lstStyle/>
            <a:p>
              <a:r>
                <a:rPr lang="en-US" sz="1050" dirty="0" smtClean="0"/>
                <a:t>AUDIO_CLKA</a:t>
              </a:r>
              <a:endParaRPr lang="en-US" sz="1050" dirty="0"/>
            </a:p>
          </p:txBody>
        </p:sp>
        <p:sp>
          <p:nvSpPr>
            <p:cNvPr id="117" name="TextBox 116"/>
            <p:cNvSpPr txBox="1"/>
            <p:nvPr/>
          </p:nvSpPr>
          <p:spPr>
            <a:xfrm>
              <a:off x="3392709" y="3088080"/>
              <a:ext cx="1069524" cy="253916"/>
            </a:xfrm>
            <a:prstGeom prst="rect">
              <a:avLst/>
            </a:prstGeom>
            <a:noFill/>
          </p:spPr>
          <p:txBody>
            <a:bodyPr wrap="none" rtlCol="0">
              <a:spAutoFit/>
            </a:bodyPr>
            <a:lstStyle/>
            <a:p>
              <a:r>
                <a:rPr lang="en-US" sz="1050" b="1" dirty="0" smtClean="0"/>
                <a:t>AUDIO_CLKB</a:t>
              </a:r>
              <a:endParaRPr lang="en-US" sz="1050" b="1" dirty="0"/>
            </a:p>
          </p:txBody>
        </p:sp>
        <p:sp>
          <p:nvSpPr>
            <p:cNvPr id="118" name="TextBox 117"/>
            <p:cNvSpPr txBox="1"/>
            <p:nvPr/>
          </p:nvSpPr>
          <p:spPr>
            <a:xfrm>
              <a:off x="3392734" y="3348227"/>
              <a:ext cx="1047082" cy="253916"/>
            </a:xfrm>
            <a:prstGeom prst="rect">
              <a:avLst/>
            </a:prstGeom>
            <a:noFill/>
          </p:spPr>
          <p:txBody>
            <a:bodyPr wrap="none" rtlCol="0">
              <a:spAutoFit/>
            </a:bodyPr>
            <a:lstStyle/>
            <a:p>
              <a:r>
                <a:rPr lang="en-US" sz="1050" dirty="0" smtClean="0"/>
                <a:t>AUDIO_CLKC</a:t>
              </a:r>
              <a:endParaRPr lang="en-US" sz="1050" dirty="0"/>
            </a:p>
          </p:txBody>
        </p:sp>
        <p:cxnSp>
          <p:nvCxnSpPr>
            <p:cNvPr id="120" name="Straight Connector 119"/>
            <p:cNvCxnSpPr/>
            <p:nvPr/>
          </p:nvCxnSpPr>
          <p:spPr>
            <a:xfrm flipH="1">
              <a:off x="4369726" y="3284820"/>
              <a:ext cx="433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4369726" y="3530989"/>
              <a:ext cx="43396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4932930" y="3065220"/>
              <a:ext cx="2027166" cy="441998"/>
              <a:chOff x="8173290" y="4637601"/>
              <a:chExt cx="2027166" cy="441998"/>
            </a:xfrm>
          </p:grpSpPr>
          <p:grpSp>
            <p:nvGrpSpPr>
              <p:cNvPr id="97" name="Group 96"/>
              <p:cNvGrpSpPr/>
              <p:nvPr/>
            </p:nvGrpSpPr>
            <p:grpSpPr>
              <a:xfrm>
                <a:off x="8173290" y="4637601"/>
                <a:ext cx="411957" cy="441998"/>
                <a:chOff x="5449438" y="5143982"/>
                <a:chExt cx="411957" cy="441998"/>
              </a:xfrm>
            </p:grpSpPr>
            <p:sp>
              <p:nvSpPr>
                <p:cNvPr id="73" name="Rectangle 72"/>
                <p:cNvSpPr/>
                <p:nvPr/>
              </p:nvSpPr>
              <p:spPr>
                <a:xfrm>
                  <a:off x="5449438" y="5143982"/>
                  <a:ext cx="411957" cy="4419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74" name="Group 73"/>
                <p:cNvGrpSpPr/>
                <p:nvPr/>
              </p:nvGrpSpPr>
              <p:grpSpPr>
                <a:xfrm>
                  <a:off x="5521371" y="5215990"/>
                  <a:ext cx="288032" cy="297982"/>
                  <a:chOff x="5159896" y="3356992"/>
                  <a:chExt cx="288032" cy="297982"/>
                </a:xfrm>
              </p:grpSpPr>
              <p:cxnSp>
                <p:nvCxnSpPr>
                  <p:cNvPr id="75" name="Straight Connector 74"/>
                  <p:cNvCxnSpPr/>
                  <p:nvPr/>
                </p:nvCxnSpPr>
                <p:spPr>
                  <a:xfrm>
                    <a:off x="5303912" y="3356992"/>
                    <a:ext cx="0" cy="297982"/>
                  </a:xfrm>
                  <a:prstGeom prst="line">
                    <a:avLst/>
                  </a:prstGeom>
                  <a:ln/>
                </p:spPr>
                <p:style>
                  <a:lnRef idx="1">
                    <a:schemeClr val="accent4"/>
                  </a:lnRef>
                  <a:fillRef idx="2">
                    <a:schemeClr val="accent4"/>
                  </a:fillRef>
                  <a:effectRef idx="1">
                    <a:schemeClr val="accent4"/>
                  </a:effectRef>
                  <a:fontRef idx="minor">
                    <a:schemeClr val="dk1"/>
                  </a:fontRef>
                </p:style>
              </p:cxnSp>
              <p:cxnSp>
                <p:nvCxnSpPr>
                  <p:cNvPr id="76" name="Straight Connector 75"/>
                  <p:cNvCxnSpPr/>
                  <p:nvPr/>
                </p:nvCxnSpPr>
                <p:spPr>
                  <a:xfrm flipH="1">
                    <a:off x="5159896" y="3429000"/>
                    <a:ext cx="144016"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77" name="Straight Connector 76"/>
                  <p:cNvCxnSpPr/>
                  <p:nvPr/>
                </p:nvCxnSpPr>
                <p:spPr>
                  <a:xfrm flipH="1">
                    <a:off x="5159896" y="3573016"/>
                    <a:ext cx="144016"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78" name="Straight Connector 77"/>
                  <p:cNvCxnSpPr/>
                  <p:nvPr/>
                </p:nvCxnSpPr>
                <p:spPr>
                  <a:xfrm flipH="1">
                    <a:off x="5303912" y="3501008"/>
                    <a:ext cx="144016" cy="0"/>
                  </a:xfrm>
                  <a:prstGeom prst="line">
                    <a:avLst/>
                  </a:prstGeom>
                </p:spPr>
                <p:style>
                  <a:lnRef idx="1">
                    <a:schemeClr val="accent4"/>
                  </a:lnRef>
                  <a:fillRef idx="2">
                    <a:schemeClr val="accent4"/>
                  </a:fillRef>
                  <a:effectRef idx="1">
                    <a:schemeClr val="accent4"/>
                  </a:effectRef>
                  <a:fontRef idx="minor">
                    <a:schemeClr val="dk1"/>
                  </a:fontRef>
                </p:style>
              </p:cxnSp>
            </p:grpSp>
          </p:grpSp>
          <p:sp>
            <p:nvSpPr>
              <p:cNvPr id="80" name="Rectangle 79"/>
              <p:cNvSpPr/>
              <p:nvPr/>
            </p:nvSpPr>
            <p:spPr>
              <a:xfrm>
                <a:off x="8669707" y="4637601"/>
                <a:ext cx="378621" cy="4419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n w="0"/>
                    <a:solidFill>
                      <a:schemeClr val="accent1"/>
                    </a:solidFill>
                    <a:effectLst>
                      <a:outerShdw blurRad="38100" dist="25400" dir="5400000" algn="ctr" rotWithShape="0">
                        <a:srgbClr val="6E747A">
                          <a:alpha val="43000"/>
                        </a:srgbClr>
                      </a:outerShdw>
                    </a:effectLst>
                  </a:rPr>
                  <a:t>d</a:t>
                </a:r>
                <a:r>
                  <a:rPr lang="en-US" sz="1200" dirty="0" smtClean="0">
                    <a:ln w="0"/>
                    <a:solidFill>
                      <a:schemeClr val="accent1"/>
                    </a:solidFill>
                    <a:effectLst>
                      <a:outerShdw blurRad="38100" dist="25400" dir="5400000" algn="ctr" rotWithShape="0">
                        <a:srgbClr val="6E747A">
                          <a:alpha val="43000"/>
                        </a:srgbClr>
                      </a:outerShdw>
                    </a:effectLst>
                  </a:rPr>
                  <a:t>iv</a:t>
                </a:r>
                <a:endParaRPr lang="en-US" sz="1200" dirty="0">
                  <a:ln w="0"/>
                  <a:solidFill>
                    <a:schemeClr val="accent1"/>
                  </a:solidFill>
                  <a:effectLst>
                    <a:outerShdw blurRad="38100" dist="25400" dir="5400000" algn="ctr" rotWithShape="0">
                      <a:srgbClr val="6E747A">
                        <a:alpha val="43000"/>
                      </a:srgbClr>
                    </a:outerShdw>
                  </a:effectLst>
                </a:endParaRPr>
              </a:p>
            </p:txBody>
          </p:sp>
          <p:grpSp>
            <p:nvGrpSpPr>
              <p:cNvPr id="96" name="Group 95"/>
              <p:cNvGrpSpPr/>
              <p:nvPr/>
            </p:nvGrpSpPr>
            <p:grpSpPr>
              <a:xfrm>
                <a:off x="9614250" y="4637601"/>
                <a:ext cx="586206" cy="441998"/>
                <a:chOff x="7537670" y="5013177"/>
                <a:chExt cx="790578" cy="678328"/>
              </a:xfrm>
            </p:grpSpPr>
            <p:sp>
              <p:nvSpPr>
                <p:cNvPr id="88" name="Rectangle 87"/>
                <p:cNvSpPr/>
                <p:nvPr/>
              </p:nvSpPr>
              <p:spPr>
                <a:xfrm>
                  <a:off x="7537670" y="5013177"/>
                  <a:ext cx="790578" cy="6783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89" name="Group 88"/>
                <p:cNvGrpSpPr/>
                <p:nvPr/>
              </p:nvGrpSpPr>
              <p:grpSpPr>
                <a:xfrm>
                  <a:off x="7779046" y="5130770"/>
                  <a:ext cx="357346" cy="458470"/>
                  <a:chOff x="7544615" y="3258562"/>
                  <a:chExt cx="357346" cy="458470"/>
                </a:xfrm>
              </p:grpSpPr>
              <p:cxnSp>
                <p:nvCxnSpPr>
                  <p:cNvPr id="90" name="Straight Connector 89"/>
                  <p:cNvCxnSpPr/>
                  <p:nvPr/>
                </p:nvCxnSpPr>
                <p:spPr>
                  <a:xfrm flipH="1">
                    <a:off x="7723288" y="3258562"/>
                    <a:ext cx="1" cy="458470"/>
                  </a:xfrm>
                  <a:prstGeom prst="line">
                    <a:avLst/>
                  </a:prstGeom>
                  <a:ln/>
                </p:spPr>
                <p:style>
                  <a:lnRef idx="1">
                    <a:schemeClr val="accent4"/>
                  </a:lnRef>
                  <a:fillRef idx="2">
                    <a:schemeClr val="accent4"/>
                  </a:fillRef>
                  <a:effectRef idx="1">
                    <a:schemeClr val="accent4"/>
                  </a:effectRef>
                  <a:fontRef idx="minor">
                    <a:schemeClr val="dk1"/>
                  </a:fontRef>
                </p:style>
              </p:cxnSp>
              <p:cxnSp>
                <p:nvCxnSpPr>
                  <p:cNvPr id="91" name="Straight Connector 90"/>
                  <p:cNvCxnSpPr/>
                  <p:nvPr/>
                </p:nvCxnSpPr>
                <p:spPr>
                  <a:xfrm flipH="1">
                    <a:off x="7544616" y="3330570"/>
                    <a:ext cx="178673"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92" name="Straight Connector 91"/>
                  <p:cNvCxnSpPr/>
                  <p:nvPr/>
                </p:nvCxnSpPr>
                <p:spPr>
                  <a:xfrm flipH="1">
                    <a:off x="7544616" y="3474586"/>
                    <a:ext cx="178673"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93" name="Straight Connector 92"/>
                  <p:cNvCxnSpPr/>
                  <p:nvPr/>
                </p:nvCxnSpPr>
                <p:spPr>
                  <a:xfrm flipH="1">
                    <a:off x="7723288" y="3474358"/>
                    <a:ext cx="178673"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94" name="Straight Connector 93"/>
                  <p:cNvCxnSpPr/>
                  <p:nvPr/>
                </p:nvCxnSpPr>
                <p:spPr>
                  <a:xfrm flipH="1">
                    <a:off x="7544615" y="3622424"/>
                    <a:ext cx="178673" cy="0"/>
                  </a:xfrm>
                  <a:prstGeom prst="line">
                    <a:avLst/>
                  </a:prstGeom>
                </p:spPr>
                <p:style>
                  <a:lnRef idx="1">
                    <a:schemeClr val="accent4"/>
                  </a:lnRef>
                  <a:fillRef idx="2">
                    <a:schemeClr val="accent4"/>
                  </a:fillRef>
                  <a:effectRef idx="1">
                    <a:schemeClr val="accent4"/>
                  </a:effectRef>
                  <a:fontRef idx="minor">
                    <a:schemeClr val="dk1"/>
                  </a:fontRef>
                </p:style>
              </p:cxnSp>
            </p:grpSp>
          </p:grpSp>
          <p:cxnSp>
            <p:nvCxnSpPr>
              <p:cNvPr id="99" name="Straight Connector 98"/>
              <p:cNvCxnSpPr>
                <a:stCxn id="73" idx="3"/>
                <a:endCxn id="80" idx="1"/>
              </p:cNvCxnSpPr>
              <p:nvPr/>
            </p:nvCxnSpPr>
            <p:spPr>
              <a:xfrm>
                <a:off x="8585247" y="4858600"/>
                <a:ext cx="84460"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101" name="Straight Connector 100"/>
              <p:cNvCxnSpPr>
                <a:stCxn id="128" idx="3"/>
                <a:endCxn id="88" idx="1"/>
              </p:cNvCxnSpPr>
              <p:nvPr/>
            </p:nvCxnSpPr>
            <p:spPr>
              <a:xfrm>
                <a:off x="9525535" y="4858600"/>
                <a:ext cx="88715" cy="0"/>
              </a:xfrm>
              <a:prstGeom prst="line">
                <a:avLst/>
              </a:prstGeom>
            </p:spPr>
            <p:style>
              <a:lnRef idx="1">
                <a:schemeClr val="accent4"/>
              </a:lnRef>
              <a:fillRef idx="2">
                <a:schemeClr val="accent4"/>
              </a:fillRef>
              <a:effectRef idx="1">
                <a:schemeClr val="accent4"/>
              </a:effectRef>
              <a:fontRef idx="minor">
                <a:schemeClr val="dk1"/>
              </a:fontRef>
            </p:style>
          </p:cxnSp>
          <p:sp>
            <p:nvSpPr>
              <p:cNvPr id="128" name="Rectangle 127"/>
              <p:cNvSpPr/>
              <p:nvPr/>
            </p:nvSpPr>
            <p:spPr>
              <a:xfrm>
                <a:off x="9120336" y="4637601"/>
                <a:ext cx="405199" cy="4419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n w="0"/>
                    <a:solidFill>
                      <a:schemeClr val="accent1"/>
                    </a:solidFill>
                    <a:effectLst>
                      <a:outerShdw blurRad="38100" dist="25400" dir="5400000" algn="ctr" rotWithShape="0">
                        <a:srgbClr val="6E747A">
                          <a:alpha val="43000"/>
                        </a:srgbClr>
                      </a:outerShdw>
                    </a:effectLst>
                  </a:rPr>
                  <a:t>1/2</a:t>
                </a:r>
                <a:endParaRPr lang="en-US" sz="1200" dirty="0">
                  <a:ln w="0"/>
                  <a:solidFill>
                    <a:schemeClr val="accent1"/>
                  </a:solidFill>
                  <a:effectLst>
                    <a:outerShdw blurRad="38100" dist="25400" dir="5400000" algn="ctr" rotWithShape="0">
                      <a:srgbClr val="6E747A">
                        <a:alpha val="43000"/>
                      </a:srgbClr>
                    </a:outerShdw>
                  </a:effectLst>
                </a:endParaRPr>
              </a:p>
            </p:txBody>
          </p:sp>
          <p:cxnSp>
            <p:nvCxnSpPr>
              <p:cNvPr id="129" name="Straight Connector 128"/>
              <p:cNvCxnSpPr>
                <a:stCxn id="80" idx="3"/>
                <a:endCxn id="128" idx="1"/>
              </p:cNvCxnSpPr>
              <p:nvPr/>
            </p:nvCxnSpPr>
            <p:spPr>
              <a:xfrm>
                <a:off x="9048328" y="4858600"/>
                <a:ext cx="72008" cy="0"/>
              </a:xfrm>
              <a:prstGeom prst="line">
                <a:avLst/>
              </a:prstGeom>
            </p:spPr>
            <p:style>
              <a:lnRef idx="1">
                <a:schemeClr val="accent4"/>
              </a:lnRef>
              <a:fillRef idx="2">
                <a:schemeClr val="accent4"/>
              </a:fillRef>
              <a:effectRef idx="1">
                <a:schemeClr val="accent4"/>
              </a:effectRef>
              <a:fontRef idx="minor">
                <a:schemeClr val="dk1"/>
              </a:fontRef>
            </p:style>
          </p:cxnSp>
        </p:grpSp>
      </p:grpSp>
      <p:sp>
        <p:nvSpPr>
          <p:cNvPr id="82" name="Rectangle 81"/>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83" name="Rectangle 82"/>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84" name="Rectangle 83"/>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85" name="Oval 84"/>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86" name="Oval 85"/>
          <p:cNvSpPr/>
          <p:nvPr/>
        </p:nvSpPr>
        <p:spPr>
          <a:xfrm>
            <a:off x="839419" y="2318486"/>
            <a:ext cx="1008110" cy="3572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Start</a:t>
            </a:r>
            <a:endParaRPr lang="en-US" sz="1000" dirty="0"/>
          </a:p>
        </p:txBody>
      </p:sp>
      <p:cxnSp>
        <p:nvCxnSpPr>
          <p:cNvPr id="87" name="Straight Arrow Connector 86"/>
          <p:cNvCxnSpPr>
            <a:stCxn id="86" idx="4"/>
            <a:endCxn id="82" idx="0"/>
          </p:cNvCxnSpPr>
          <p:nvPr/>
        </p:nvCxnSpPr>
        <p:spPr>
          <a:xfrm>
            <a:off x="1343474" y="2675710"/>
            <a:ext cx="0" cy="207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05" idx="2"/>
            <a:endCxn id="103"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02" idx="2"/>
            <a:endCxn id="84"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4" idx="2"/>
            <a:endCxn id="85"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103" name="Rectangle 102"/>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105" name="Rectangle 104"/>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106" name="Straight Arrow Connector 105"/>
          <p:cNvCxnSpPr>
            <a:stCxn id="103" idx="2"/>
            <a:endCxn id="83"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83" idx="2"/>
            <a:endCxn id="102"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2" idx="2"/>
            <a:endCxn id="105"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731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a:t>
            </a:r>
            <a:r>
              <a:rPr lang="en-US" sz="1400" b="1" dirty="0" smtClean="0">
                <a:solidFill>
                  <a:srgbClr val="002060"/>
                </a:solidFill>
              </a:rPr>
              <a:t>plugin.</a:t>
            </a:r>
            <a:endParaRPr lang="en-US" sz="1400" b="1" dirty="0">
              <a:solidFill>
                <a:srgbClr val="002060"/>
              </a:solidFill>
            </a:endParaRP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13" name="TextBox 12"/>
          <p:cNvSpPr txBox="1"/>
          <p:nvPr/>
        </p:nvSpPr>
        <p:spPr>
          <a:xfrm>
            <a:off x="2453873" y="2473369"/>
            <a:ext cx="1754006" cy="276999"/>
          </a:xfrm>
          <a:prstGeom prst="rect">
            <a:avLst/>
          </a:prstGeom>
          <a:noFill/>
        </p:spPr>
        <p:txBody>
          <a:bodyPr wrap="none" rtlCol="0">
            <a:spAutoFit/>
          </a:bodyPr>
          <a:lstStyle/>
          <a:p>
            <a:r>
              <a:rPr lang="en-US" sz="1200" dirty="0" smtClean="0">
                <a:solidFill>
                  <a:srgbClr val="002060"/>
                </a:solidFill>
              </a:rPr>
              <a:t>- Serial clock selection:</a:t>
            </a:r>
            <a:endParaRPr lang="en-US" sz="1200" dirty="0">
              <a:solidFill>
                <a:srgbClr val="002060"/>
              </a:solidFill>
            </a:endParaRPr>
          </a:p>
        </p:txBody>
      </p:sp>
      <p:cxnSp>
        <p:nvCxnSpPr>
          <p:cNvPr id="64" name="Straight Arrow Connector 63"/>
          <p:cNvCxnSpPr>
            <a:endCxn id="58" idx="1"/>
          </p:cNvCxnSpPr>
          <p:nvPr/>
        </p:nvCxnSpPr>
        <p:spPr>
          <a:xfrm>
            <a:off x="3330876" y="3311999"/>
            <a:ext cx="747181" cy="3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4003506" y="2746399"/>
            <a:ext cx="1586719" cy="893355"/>
            <a:chOff x="8040216" y="3074601"/>
            <a:chExt cx="1586719" cy="893355"/>
          </a:xfrm>
        </p:grpSpPr>
        <p:sp>
          <p:nvSpPr>
            <p:cNvPr id="58" name="Rectangle 57"/>
            <p:cNvSpPr/>
            <p:nvPr/>
          </p:nvSpPr>
          <p:spPr>
            <a:xfrm>
              <a:off x="8114767" y="3319884"/>
              <a:ext cx="1512168"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8719729" y="3547527"/>
              <a:ext cx="784982" cy="33737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n w="0"/>
                  <a:solidFill>
                    <a:schemeClr val="accent1"/>
                  </a:solidFill>
                  <a:effectLst>
                    <a:outerShdw blurRad="38100" dist="25400" dir="5400000" algn="ctr" rotWithShape="0">
                      <a:srgbClr val="6E747A">
                        <a:alpha val="43000"/>
                      </a:srgbClr>
                    </a:outerShdw>
                  </a:effectLst>
                </a:rPr>
                <a:t>clock divider</a:t>
              </a:r>
              <a:endParaRPr lang="en-US" sz="1000" dirty="0">
                <a:ln w="0"/>
                <a:solidFill>
                  <a:schemeClr val="accent1"/>
                </a:solidFill>
                <a:effectLst>
                  <a:outerShdw blurRad="38100" dist="25400" dir="5400000" algn="ctr" rotWithShape="0">
                    <a:srgbClr val="6E747A">
                      <a:alpha val="43000"/>
                    </a:srgbClr>
                  </a:outerShdw>
                </a:effectLst>
              </a:endParaRPr>
            </a:p>
          </p:txBody>
        </p:sp>
        <p:sp>
          <p:nvSpPr>
            <p:cNvPr id="62" name="TextBox 61"/>
            <p:cNvSpPr txBox="1"/>
            <p:nvPr/>
          </p:nvSpPr>
          <p:spPr>
            <a:xfrm>
              <a:off x="8041304" y="3074601"/>
              <a:ext cx="518091" cy="276999"/>
            </a:xfrm>
            <a:prstGeom prst="rect">
              <a:avLst/>
            </a:prstGeom>
            <a:noFill/>
          </p:spPr>
          <p:txBody>
            <a:bodyPr wrap="none" rtlCol="0">
              <a:spAutoFit/>
            </a:bodyPr>
            <a:lstStyle/>
            <a:p>
              <a:r>
                <a:rPr lang="en-US" sz="1200" dirty="0" smtClean="0"/>
                <a:t>SSI0</a:t>
              </a:r>
              <a:endParaRPr lang="en-US" sz="1200" dirty="0"/>
            </a:p>
          </p:txBody>
        </p:sp>
        <p:sp>
          <p:nvSpPr>
            <p:cNvPr id="68" name="TextBox 67"/>
            <p:cNvSpPr txBox="1"/>
            <p:nvPr/>
          </p:nvSpPr>
          <p:spPr>
            <a:xfrm>
              <a:off x="8040216" y="3544310"/>
              <a:ext cx="583814" cy="215444"/>
            </a:xfrm>
            <a:prstGeom prst="rect">
              <a:avLst/>
            </a:prstGeom>
            <a:noFill/>
          </p:spPr>
          <p:txBody>
            <a:bodyPr wrap="none" rtlCol="0">
              <a:spAutoFit/>
            </a:bodyPr>
            <a:lstStyle/>
            <a:p>
              <a:r>
                <a:rPr lang="en-US" sz="800" b="1" dirty="0" smtClean="0"/>
                <a:t>CLK_FS</a:t>
              </a:r>
              <a:endParaRPr lang="en-US" sz="800" b="1" dirty="0"/>
            </a:p>
          </p:txBody>
        </p:sp>
      </p:grpSp>
      <p:sp>
        <p:nvSpPr>
          <p:cNvPr id="110" name="TextBox 109"/>
          <p:cNvSpPr txBox="1"/>
          <p:nvPr/>
        </p:nvSpPr>
        <p:spPr>
          <a:xfrm>
            <a:off x="3268685" y="3051258"/>
            <a:ext cx="797013" cy="261610"/>
          </a:xfrm>
          <a:prstGeom prst="rect">
            <a:avLst/>
          </a:prstGeom>
          <a:noFill/>
        </p:spPr>
        <p:txBody>
          <a:bodyPr wrap="none" rtlCol="0">
            <a:spAutoFit/>
          </a:bodyPr>
          <a:lstStyle/>
          <a:p>
            <a:r>
              <a:rPr lang="en-US" sz="1050" i="1" dirty="0" smtClean="0"/>
              <a:t>ssi0_clkfs</a:t>
            </a:r>
            <a:endParaRPr lang="en-US" sz="1050" i="1" dirty="0"/>
          </a:p>
        </p:txBody>
      </p:sp>
      <p:cxnSp>
        <p:nvCxnSpPr>
          <p:cNvPr id="54" name="Straight Arrow Connector 53"/>
          <p:cNvCxnSpPr/>
          <p:nvPr/>
        </p:nvCxnSpPr>
        <p:spPr>
          <a:xfrm>
            <a:off x="5591944" y="3176132"/>
            <a:ext cx="432619" cy="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75907" y="2924944"/>
            <a:ext cx="461986" cy="253916"/>
          </a:xfrm>
          <a:prstGeom prst="rect">
            <a:avLst/>
          </a:prstGeom>
          <a:noFill/>
        </p:spPr>
        <p:txBody>
          <a:bodyPr wrap="none" rtlCol="0">
            <a:spAutoFit/>
          </a:bodyPr>
          <a:lstStyle/>
          <a:p>
            <a:r>
              <a:rPr lang="en-US" sz="1050" i="1" dirty="0" smtClean="0"/>
              <a:t>SCK</a:t>
            </a:r>
            <a:endParaRPr lang="en-US" sz="1050" i="1" dirty="0"/>
          </a:p>
        </p:txBody>
      </p:sp>
      <p:sp>
        <p:nvSpPr>
          <p:cNvPr id="17" name="Rectangle 16"/>
          <p:cNvSpPr/>
          <p:nvPr/>
        </p:nvSpPr>
        <p:spPr>
          <a:xfrm>
            <a:off x="2970973" y="3875369"/>
            <a:ext cx="6096000" cy="2031325"/>
          </a:xfrm>
          <a:prstGeom prst="rect">
            <a:avLst/>
          </a:prstGeom>
        </p:spPr>
        <p:txBody>
          <a:bodyPr>
            <a:spAutoFit/>
          </a:bodyPr>
          <a:lstStyle/>
          <a:p>
            <a:pPr marL="171450" indent="-171450">
              <a:lnSpc>
                <a:spcPct val="150000"/>
              </a:lnSpc>
              <a:buFont typeface="Wingdings" panose="05000000000000000000" pitchFamily="2" charset="2"/>
              <a:buChar char="q"/>
            </a:pPr>
            <a:r>
              <a:rPr lang="en-US" sz="1200" b="1" i="1" dirty="0" smtClean="0"/>
              <a:t>CLK_FS</a:t>
            </a:r>
            <a:r>
              <a:rPr lang="en-US" sz="1200" i="1" dirty="0" smtClean="0"/>
              <a:t> = ssi0_clkfs = 12.288MHz</a:t>
            </a:r>
            <a:endParaRPr lang="en-US" sz="1200" i="1" dirty="0"/>
          </a:p>
          <a:p>
            <a:pPr marL="171450" indent="-171450">
              <a:lnSpc>
                <a:spcPct val="150000"/>
              </a:lnSpc>
              <a:buFont typeface="Wingdings" panose="05000000000000000000" pitchFamily="2" charset="2"/>
              <a:buChar char="q"/>
            </a:pPr>
            <a:r>
              <a:rPr lang="en-US" sz="1200" b="1" i="1" dirty="0" smtClean="0"/>
              <a:t>serial bit clock </a:t>
            </a:r>
            <a:r>
              <a:rPr lang="en-US" sz="1200" i="1" dirty="0" smtClean="0"/>
              <a:t>(SCK) = 32000Hz</a:t>
            </a:r>
          </a:p>
          <a:p>
            <a:pPr marL="171450" indent="-171450">
              <a:lnSpc>
                <a:spcPct val="150000"/>
              </a:lnSpc>
              <a:buFont typeface="Wingdings" panose="05000000000000000000" pitchFamily="2" charset="2"/>
              <a:buChar char="q"/>
            </a:pPr>
            <a:r>
              <a:rPr lang="en-US" sz="1200" b="1" i="1" dirty="0"/>
              <a:t>s</a:t>
            </a:r>
            <a:r>
              <a:rPr lang="en-US" sz="1200" b="1" i="1" dirty="0" smtClean="0"/>
              <a:t>ystem word </a:t>
            </a:r>
            <a:r>
              <a:rPr lang="en-US" sz="1200" i="1" dirty="0" smtClean="0"/>
              <a:t>= 32 bit</a:t>
            </a:r>
          </a:p>
          <a:p>
            <a:pPr marL="171450" indent="-171450">
              <a:lnSpc>
                <a:spcPct val="150000"/>
              </a:lnSpc>
              <a:buFont typeface="Wingdings" panose="05000000000000000000" pitchFamily="2" charset="2"/>
              <a:buChar char="q"/>
            </a:pPr>
            <a:r>
              <a:rPr lang="en-US" sz="1200" b="1" i="1" dirty="0"/>
              <a:t>n</a:t>
            </a:r>
            <a:r>
              <a:rPr lang="en-US" sz="1200" b="1" i="1" dirty="0" smtClean="0"/>
              <a:t>umber of channel </a:t>
            </a:r>
            <a:r>
              <a:rPr lang="en-US" sz="1200" i="1" dirty="0" smtClean="0"/>
              <a:t>= 2 </a:t>
            </a:r>
            <a:r>
              <a:rPr lang="en-US" sz="1200" i="1" dirty="0" err="1" smtClean="0"/>
              <a:t>ch</a:t>
            </a:r>
            <a:endParaRPr lang="en-US" sz="1200" i="1" dirty="0" smtClean="0"/>
          </a:p>
          <a:p>
            <a:pPr>
              <a:lnSpc>
                <a:spcPct val="150000"/>
              </a:lnSpc>
            </a:pPr>
            <a:endParaRPr lang="en-US" sz="1200" i="1" dirty="0" smtClean="0"/>
          </a:p>
          <a:p>
            <a:pPr>
              <a:lnSpc>
                <a:spcPct val="150000"/>
              </a:lnSpc>
            </a:pPr>
            <a:r>
              <a:rPr lang="en-US" sz="1200" i="1" dirty="0" smtClean="0"/>
              <a:t>=&gt; </a:t>
            </a:r>
            <a:r>
              <a:rPr lang="en-US" sz="1200" b="1" i="1" dirty="0" smtClean="0"/>
              <a:t>oversampling clock frequency </a:t>
            </a:r>
            <a:r>
              <a:rPr lang="en-US" sz="1200" i="1" dirty="0" smtClean="0"/>
              <a:t>= 12.288MHz / (32bit * 2ch) = 192000Hz</a:t>
            </a:r>
            <a:endParaRPr lang="en-US" sz="1200" i="1" dirty="0"/>
          </a:p>
          <a:p>
            <a:pPr>
              <a:lnSpc>
                <a:spcPct val="150000"/>
              </a:lnSpc>
            </a:pPr>
            <a:r>
              <a:rPr lang="en-US" sz="1200" i="1" dirty="0" smtClean="0"/>
              <a:t>=&gt; </a:t>
            </a:r>
            <a:r>
              <a:rPr lang="en-US" sz="1200" b="1" i="1" dirty="0"/>
              <a:t>division ratio </a:t>
            </a:r>
            <a:r>
              <a:rPr lang="en-US" sz="1200" b="1" i="1" dirty="0" smtClean="0"/>
              <a:t>of SSI0 </a:t>
            </a:r>
            <a:r>
              <a:rPr lang="en-US" sz="1200" i="1" dirty="0" smtClean="0"/>
              <a:t>= 192000Hz </a:t>
            </a:r>
            <a:r>
              <a:rPr lang="en-US" sz="1200" i="1" dirty="0"/>
              <a:t>/ </a:t>
            </a:r>
            <a:r>
              <a:rPr lang="en-US" sz="1200" i="1" dirty="0" smtClean="0"/>
              <a:t>32000Hz </a:t>
            </a:r>
            <a:r>
              <a:rPr lang="en-US" sz="1200" i="1" dirty="0"/>
              <a:t>= </a:t>
            </a:r>
            <a:r>
              <a:rPr lang="en-US" sz="1200" b="1" i="1" dirty="0" smtClean="0"/>
              <a:t>6</a:t>
            </a:r>
            <a:endParaRPr lang="en-US" sz="1200" dirty="0"/>
          </a:p>
        </p:txBody>
      </p:sp>
      <p:sp>
        <p:nvSpPr>
          <p:cNvPr id="20" name="Rectangle 19"/>
          <p:cNvSpPr/>
          <p:nvPr/>
        </p:nvSpPr>
        <p:spPr>
          <a:xfrm>
            <a:off x="2950431" y="5240222"/>
            <a:ext cx="5737857" cy="66647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98" name="Rectangle 97"/>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100" name="Rectangle 9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102" name="Oval 101"/>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103" name="Oval 102"/>
          <p:cNvSpPr/>
          <p:nvPr/>
        </p:nvSpPr>
        <p:spPr>
          <a:xfrm>
            <a:off x="839419" y="2318486"/>
            <a:ext cx="1008110" cy="3572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Start</a:t>
            </a:r>
            <a:endParaRPr lang="en-US" sz="1000" dirty="0"/>
          </a:p>
        </p:txBody>
      </p:sp>
      <p:cxnSp>
        <p:nvCxnSpPr>
          <p:cNvPr id="105" name="Straight Arrow Connector 104"/>
          <p:cNvCxnSpPr>
            <a:stCxn id="103" idx="4"/>
            <a:endCxn id="95" idx="0"/>
          </p:cNvCxnSpPr>
          <p:nvPr/>
        </p:nvCxnSpPr>
        <p:spPr>
          <a:xfrm>
            <a:off x="1343474" y="2675710"/>
            <a:ext cx="0" cy="207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4" idx="2"/>
            <a:endCxn id="113"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1" idx="2"/>
            <a:endCxn id="10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0" idx="2"/>
            <a:endCxn id="102"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113" name="Rectangle 112"/>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114" name="Rectangle 113"/>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116" name="Straight Arrow Connector 115"/>
          <p:cNvCxnSpPr>
            <a:stCxn id="113" idx="2"/>
            <a:endCxn id="98"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8" idx="2"/>
            <a:endCxn id="111"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5" idx="2"/>
            <a:endCxn id="114"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44072" y="2988833"/>
            <a:ext cx="5106813" cy="1200329"/>
          </a:xfrm>
          <a:prstGeom prst="rect">
            <a:avLst/>
          </a:prstGeom>
          <a:noFill/>
          <a:ln>
            <a:solidFill>
              <a:srgbClr val="FF0000"/>
            </a:solidFill>
          </a:ln>
        </p:spPr>
        <p:txBody>
          <a:bodyPr wrap="square" rtlCol="0">
            <a:spAutoFit/>
          </a:bodyPr>
          <a:lstStyle/>
          <a:p>
            <a:pPr marL="171450" indent="-171450">
              <a:lnSpc>
                <a:spcPct val="150000"/>
              </a:lnSpc>
              <a:buFont typeface="Wingdings" panose="05000000000000000000" pitchFamily="2" charset="2"/>
              <a:buChar char="q"/>
            </a:pPr>
            <a:r>
              <a:rPr lang="en-US" sz="1200" dirty="0" smtClean="0"/>
              <a:t>Note:</a:t>
            </a:r>
          </a:p>
          <a:p>
            <a:pPr marL="171450" indent="-171450">
              <a:lnSpc>
                <a:spcPct val="150000"/>
              </a:lnSpc>
              <a:buFontTx/>
              <a:buChar char="-"/>
            </a:pPr>
            <a:r>
              <a:rPr lang="en-US" sz="1200" dirty="0" smtClean="0"/>
              <a:t>SSI0 will use its </a:t>
            </a:r>
            <a:r>
              <a:rPr lang="en-US" sz="1200" b="1" dirty="0" smtClean="0"/>
              <a:t>CLK_FS</a:t>
            </a:r>
            <a:r>
              <a:rPr lang="en-US" sz="1200" dirty="0" smtClean="0"/>
              <a:t> input clock to supply to serial clock (SCK) and word select (WS) signal.</a:t>
            </a:r>
          </a:p>
          <a:p>
            <a:pPr>
              <a:lnSpc>
                <a:spcPct val="150000"/>
              </a:lnSpc>
            </a:pPr>
            <a:r>
              <a:rPr lang="en-US" sz="1200" i="1" dirty="0" smtClean="0"/>
              <a:t>=&gt; SSI0 operates in the </a:t>
            </a:r>
            <a:r>
              <a:rPr lang="en-US" sz="1200" i="1" dirty="0" smtClean="0">
                <a:solidFill>
                  <a:srgbClr val="FF0000"/>
                </a:solidFill>
              </a:rPr>
              <a:t>master</a:t>
            </a:r>
            <a:r>
              <a:rPr lang="en-US" sz="1200" i="1" dirty="0" smtClean="0"/>
              <a:t> mode.</a:t>
            </a:r>
            <a:endParaRPr lang="en-US" sz="1200" i="1" dirty="0"/>
          </a:p>
        </p:txBody>
      </p:sp>
      <p:cxnSp>
        <p:nvCxnSpPr>
          <p:cNvPr id="34" name="Straight Arrow Connector 33"/>
          <p:cNvCxnSpPr/>
          <p:nvPr/>
        </p:nvCxnSpPr>
        <p:spPr>
          <a:xfrm>
            <a:off x="5594286" y="3498280"/>
            <a:ext cx="432619" cy="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578249" y="3247092"/>
            <a:ext cx="401072" cy="253916"/>
          </a:xfrm>
          <a:prstGeom prst="rect">
            <a:avLst/>
          </a:prstGeom>
          <a:noFill/>
        </p:spPr>
        <p:txBody>
          <a:bodyPr wrap="none" rtlCol="0">
            <a:spAutoFit/>
          </a:bodyPr>
          <a:lstStyle/>
          <a:p>
            <a:r>
              <a:rPr lang="en-US" sz="1050" i="1" dirty="0" smtClean="0"/>
              <a:t>WS</a:t>
            </a:r>
            <a:endParaRPr lang="en-US" sz="1050" i="1" dirty="0"/>
          </a:p>
        </p:txBody>
      </p:sp>
    </p:spTree>
    <p:extLst>
      <p:ext uri="{BB962C8B-B14F-4D97-AF65-F5344CB8AC3E}">
        <p14:creationId xmlns:p14="http://schemas.microsoft.com/office/powerpoint/2010/main" val="2072305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24" name="TextBox 23"/>
          <p:cNvSpPr txBox="1"/>
          <p:nvPr/>
        </p:nvSpPr>
        <p:spPr>
          <a:xfrm>
            <a:off x="2639616" y="2610778"/>
            <a:ext cx="5647700" cy="1015663"/>
          </a:xfrm>
          <a:prstGeom prst="rect">
            <a:avLst/>
          </a:prstGeom>
          <a:noFill/>
        </p:spPr>
        <p:txBody>
          <a:bodyPr wrap="none" rtlCol="0">
            <a:spAutoFit/>
          </a:bodyPr>
          <a:lstStyle/>
          <a:p>
            <a:r>
              <a:rPr lang="en-US" sz="1200" dirty="0" smtClean="0"/>
              <a:t>1. Select mode format of SSI0 as </a:t>
            </a:r>
            <a:r>
              <a:rPr lang="en-US" sz="1200" dirty="0" smtClean="0">
                <a:solidFill>
                  <a:srgbClr val="FF0000"/>
                </a:solidFill>
              </a:rPr>
              <a:t>stereo format</a:t>
            </a:r>
            <a:r>
              <a:rPr lang="en-US" sz="1200" dirty="0" smtClean="0"/>
              <a:t>.</a:t>
            </a:r>
            <a:endParaRPr lang="en-US" sz="1200" dirty="0" smtClean="0">
              <a:solidFill>
                <a:srgbClr val="FF0000"/>
              </a:solidFill>
            </a:endParaRPr>
          </a:p>
          <a:p>
            <a:r>
              <a:rPr lang="en-US" sz="1200" i="1" dirty="0">
                <a:solidFill>
                  <a:srgbClr val="FF0000"/>
                </a:solidFill>
              </a:rPr>
              <a:t> </a:t>
            </a:r>
            <a:r>
              <a:rPr lang="en-US" sz="1200" i="1" dirty="0" smtClean="0">
                <a:solidFill>
                  <a:srgbClr val="FF0000"/>
                </a:solidFill>
              </a:rPr>
              <a:t>    </a:t>
            </a:r>
            <a:r>
              <a:rPr lang="en-US" sz="1200" i="1" dirty="0" err="1" smtClean="0">
                <a:solidFill>
                  <a:srgbClr val="0070C0"/>
                </a:solidFill>
              </a:rPr>
              <a:t>SSIWSRn.WS_MODE</a:t>
            </a:r>
            <a:r>
              <a:rPr lang="en-US" sz="1200" i="1" dirty="0" smtClean="0">
                <a:solidFill>
                  <a:srgbClr val="0070C0"/>
                </a:solidFill>
              </a:rPr>
              <a:t> = 0</a:t>
            </a:r>
          </a:p>
          <a:p>
            <a:endParaRPr lang="en-US" sz="1200" i="1" dirty="0">
              <a:solidFill>
                <a:srgbClr val="0070C0"/>
              </a:solidFill>
            </a:endParaRPr>
          </a:p>
          <a:p>
            <a:r>
              <a:rPr lang="en-US" sz="1200" dirty="0" smtClean="0"/>
              <a:t>2. SSI0 operates in </a:t>
            </a:r>
            <a:r>
              <a:rPr lang="en-US" sz="1200" dirty="0" smtClean="0">
                <a:solidFill>
                  <a:srgbClr val="FF0000"/>
                </a:solidFill>
              </a:rPr>
              <a:t>master mode </a:t>
            </a:r>
            <a:r>
              <a:rPr lang="en-US" sz="1200" dirty="0" smtClean="0"/>
              <a:t>so the WS Continue Function must be enabled.</a:t>
            </a:r>
            <a:endParaRPr lang="en-US" sz="1200" dirty="0"/>
          </a:p>
          <a:p>
            <a:r>
              <a:rPr lang="en-US" sz="1200" dirty="0"/>
              <a:t>     </a:t>
            </a:r>
            <a:r>
              <a:rPr lang="en-US" sz="1200" i="1" dirty="0" err="1" smtClean="0">
                <a:solidFill>
                  <a:srgbClr val="0070C0"/>
                </a:solidFill>
              </a:rPr>
              <a:t>SSIWSRn.CONT</a:t>
            </a:r>
            <a:r>
              <a:rPr lang="en-US" sz="1200" i="1" dirty="0" smtClean="0">
                <a:solidFill>
                  <a:srgbClr val="0070C0"/>
                </a:solidFill>
              </a:rPr>
              <a:t> </a:t>
            </a:r>
            <a:r>
              <a:rPr lang="en-US" sz="1200" i="1" dirty="0">
                <a:solidFill>
                  <a:srgbClr val="0070C0"/>
                </a:solidFill>
              </a:rPr>
              <a:t>= </a:t>
            </a:r>
            <a:r>
              <a:rPr lang="en-US" sz="1200" i="1" dirty="0" smtClean="0">
                <a:solidFill>
                  <a:srgbClr val="0070C0"/>
                </a:solidFill>
              </a:rPr>
              <a:t>1</a:t>
            </a:r>
            <a:endParaRPr lang="en-US" sz="1200" i="1" dirty="0">
              <a:solidFill>
                <a:srgbClr val="0070C0"/>
              </a:solidFill>
            </a:endParaRPr>
          </a:p>
        </p:txBody>
      </p:sp>
      <p:sp>
        <p:nvSpPr>
          <p:cNvPr id="27" name="Line Callout 1 (No Border) 26"/>
          <p:cNvSpPr/>
          <p:nvPr/>
        </p:nvSpPr>
        <p:spPr>
          <a:xfrm>
            <a:off x="8184232" y="3429091"/>
            <a:ext cx="2232248" cy="785388"/>
          </a:xfrm>
          <a:prstGeom prst="callout1">
            <a:avLst>
              <a:gd name="adj1" fmla="val 783"/>
              <a:gd name="adj2" fmla="val 99231"/>
              <a:gd name="adj3" fmla="val -65153"/>
              <a:gd name="adj4" fmla="val 99320"/>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WS Continue Function</a:t>
            </a:r>
          </a:p>
          <a:p>
            <a:pPr lvl="0">
              <a:lnSpc>
                <a:spcPct val="150000"/>
              </a:lnSpc>
            </a:pPr>
            <a:r>
              <a:rPr lang="en-US" sz="1000" dirty="0" smtClean="0">
                <a:solidFill>
                  <a:schemeClr val="tx1"/>
                </a:solidFill>
              </a:rPr>
              <a:t>0: WS continue function is disabled.</a:t>
            </a:r>
          </a:p>
          <a:p>
            <a:pPr lvl="0">
              <a:lnSpc>
                <a:spcPct val="150000"/>
              </a:lnSpc>
            </a:pPr>
            <a:r>
              <a:rPr lang="en-US" sz="1000" dirty="0" smtClean="0">
                <a:solidFill>
                  <a:srgbClr val="FF0000"/>
                </a:solidFill>
              </a:rPr>
              <a:t>1: WS continue function is enabled.</a:t>
            </a:r>
          </a:p>
        </p:txBody>
      </p:sp>
      <p:sp>
        <p:nvSpPr>
          <p:cNvPr id="17" name="Line Callout 1 (No Border) 16"/>
          <p:cNvSpPr/>
          <p:nvPr/>
        </p:nvSpPr>
        <p:spPr>
          <a:xfrm>
            <a:off x="8760296" y="4690560"/>
            <a:ext cx="2556285" cy="785388"/>
          </a:xfrm>
          <a:prstGeom prst="callout1">
            <a:avLst>
              <a:gd name="adj1" fmla="val 783"/>
              <a:gd name="adj2" fmla="val 99231"/>
              <a:gd name="adj3" fmla="val -228150"/>
              <a:gd name="adj4" fmla="val 98716"/>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WS Mode</a:t>
            </a:r>
          </a:p>
          <a:p>
            <a:pPr lvl="0">
              <a:lnSpc>
                <a:spcPct val="150000"/>
              </a:lnSpc>
            </a:pPr>
            <a:r>
              <a:rPr lang="en-US" sz="1000" dirty="0" smtClean="0">
                <a:solidFill>
                  <a:srgbClr val="FF0000"/>
                </a:solidFill>
              </a:rPr>
              <a:t>0: Stereo format, multi-channel format.</a:t>
            </a:r>
          </a:p>
          <a:p>
            <a:pPr lvl="0">
              <a:lnSpc>
                <a:spcPct val="150000"/>
              </a:lnSpc>
            </a:pPr>
            <a:r>
              <a:rPr lang="en-US" sz="1000" dirty="0" smtClean="0">
                <a:solidFill>
                  <a:schemeClr val="tx1"/>
                </a:solidFill>
              </a:rPr>
              <a:t>1: TDM format, monaural format.</a:t>
            </a:r>
          </a:p>
        </p:txBody>
      </p:sp>
      <p:graphicFrame>
        <p:nvGraphicFramePr>
          <p:cNvPr id="22" name="Table 21"/>
          <p:cNvGraphicFramePr>
            <a:graphicFrameLocks noGrp="1"/>
          </p:cNvGraphicFramePr>
          <p:nvPr>
            <p:extLst>
              <p:ext uri="{D42A27DB-BD31-4B8C-83A1-F6EECF244321}">
                <p14:modId xmlns:p14="http://schemas.microsoft.com/office/powerpoint/2010/main" val="2564026962"/>
              </p:ext>
            </p:extLst>
          </p:nvPr>
        </p:nvGraphicFramePr>
        <p:xfrm>
          <a:off x="8544272" y="2501963"/>
          <a:ext cx="3048003" cy="381000"/>
        </p:xfrm>
        <a:graphic>
          <a:graphicData uri="http://schemas.openxmlformats.org/drawingml/2006/table">
            <a:tbl>
              <a:tblPr/>
              <a:tblGrid>
                <a:gridCol w="256674"/>
                <a:gridCol w="256674"/>
                <a:gridCol w="256674"/>
                <a:gridCol w="256674"/>
                <a:gridCol w="256674"/>
                <a:gridCol w="256674"/>
                <a:gridCol w="500514"/>
                <a:gridCol w="256674"/>
                <a:gridCol w="750771"/>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SSIWSRn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CONT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WS_MODE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8" name="Rectangle 37"/>
          <p:cNvSpPr/>
          <p:nvPr/>
        </p:nvSpPr>
        <p:spPr>
          <a:xfrm>
            <a:off x="695402" y="2882745"/>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setup</a:t>
            </a:r>
            <a:endParaRPr lang="en-US" sz="900" dirty="0"/>
          </a:p>
        </p:txBody>
      </p:sp>
      <p:sp>
        <p:nvSpPr>
          <p:cNvPr id="39" name="Rectangle 38"/>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40" name="Rectangle 3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41" name="Oval 40"/>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42" name="Oval 41"/>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43" name="Straight Arrow Connector 42"/>
          <p:cNvCxnSpPr>
            <a:stCxn id="42" idx="4"/>
            <a:endCxn id="38"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9" idx="2"/>
            <a:endCxn id="48"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2"/>
            <a:endCxn id="4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2"/>
            <a:endCxn id="41"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48" name="Rectangle 47"/>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49" name="Rectangle 48"/>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50" name="Straight Arrow Connector 49"/>
          <p:cNvCxnSpPr>
            <a:stCxn id="48" idx="2"/>
            <a:endCxn id="39"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2"/>
            <a:endCxn id="47"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2"/>
            <a:endCxn id="49" idx="0"/>
          </p:cNvCxnSpPr>
          <p:nvPr/>
        </p:nvCxnSpPr>
        <p:spPr>
          <a:xfrm flipH="1">
            <a:off x="1343473" y="3190676"/>
            <a:ext cx="1" cy="181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48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24" name="TextBox 23"/>
          <p:cNvSpPr txBox="1"/>
          <p:nvPr/>
        </p:nvSpPr>
        <p:spPr>
          <a:xfrm>
            <a:off x="2639616" y="2610778"/>
            <a:ext cx="3719288" cy="1938992"/>
          </a:xfrm>
          <a:prstGeom prst="rect">
            <a:avLst/>
          </a:prstGeom>
          <a:noFill/>
        </p:spPr>
        <p:txBody>
          <a:bodyPr wrap="none" rtlCol="0">
            <a:spAutoFit/>
          </a:bodyPr>
          <a:lstStyle/>
          <a:p>
            <a:r>
              <a:rPr lang="en-US" sz="1200" dirty="0" smtClean="0"/>
              <a:t>3. Set the </a:t>
            </a:r>
            <a:r>
              <a:rPr lang="en-US" sz="1200" dirty="0" smtClean="0">
                <a:solidFill>
                  <a:srgbClr val="FF0000"/>
                </a:solidFill>
              </a:rPr>
              <a:t>FORCE</a:t>
            </a:r>
            <a:r>
              <a:rPr lang="en-US" sz="1200" dirty="0" smtClean="0"/>
              <a:t> bit. This bit is </a:t>
            </a:r>
            <a:r>
              <a:rPr lang="en-US" sz="1200" dirty="0" smtClean="0">
                <a:solidFill>
                  <a:srgbClr val="FF0000"/>
                </a:solidFill>
              </a:rPr>
              <a:t>always be set to 1.</a:t>
            </a:r>
          </a:p>
          <a:p>
            <a:r>
              <a:rPr lang="en-US" sz="1200" i="1" dirty="0">
                <a:solidFill>
                  <a:srgbClr val="FF0000"/>
                </a:solidFill>
              </a:rPr>
              <a:t> </a:t>
            </a:r>
            <a:r>
              <a:rPr lang="en-US" sz="1200" i="1" dirty="0" smtClean="0">
                <a:solidFill>
                  <a:srgbClr val="FF0000"/>
                </a:solidFill>
              </a:rPr>
              <a:t>    </a:t>
            </a:r>
            <a:r>
              <a:rPr lang="en-US" sz="1200" i="1" dirty="0" err="1" smtClean="0">
                <a:solidFill>
                  <a:srgbClr val="0070C0"/>
                </a:solidFill>
              </a:rPr>
              <a:t>SSICRn.FORCE</a:t>
            </a:r>
            <a:r>
              <a:rPr lang="en-US" sz="1200" i="1" dirty="0" smtClean="0">
                <a:solidFill>
                  <a:srgbClr val="0070C0"/>
                </a:solidFill>
              </a:rPr>
              <a:t> = 1</a:t>
            </a:r>
          </a:p>
          <a:p>
            <a:endParaRPr lang="en-US" sz="1200" i="1" dirty="0">
              <a:solidFill>
                <a:srgbClr val="0070C0"/>
              </a:solidFill>
            </a:endParaRPr>
          </a:p>
          <a:p>
            <a:r>
              <a:rPr lang="en-US" sz="1200" dirty="0" smtClean="0"/>
              <a:t>4. Enable DMA request</a:t>
            </a:r>
          </a:p>
          <a:p>
            <a:r>
              <a:rPr lang="en-US" sz="1200" dirty="0"/>
              <a:t> </a:t>
            </a:r>
            <a:r>
              <a:rPr lang="en-US" sz="1200" dirty="0" smtClean="0"/>
              <a:t>   </a:t>
            </a:r>
            <a:r>
              <a:rPr lang="en-US" sz="1200" i="1" dirty="0" err="1" smtClean="0">
                <a:solidFill>
                  <a:srgbClr val="0070C0"/>
                </a:solidFill>
              </a:rPr>
              <a:t>SSICRn.DMEN</a:t>
            </a:r>
            <a:r>
              <a:rPr lang="en-US" sz="1200" i="1" dirty="0" smtClean="0">
                <a:solidFill>
                  <a:srgbClr val="0070C0"/>
                </a:solidFill>
              </a:rPr>
              <a:t> = 1</a:t>
            </a:r>
            <a:endParaRPr lang="en-US" sz="1200" dirty="0" smtClean="0"/>
          </a:p>
          <a:p>
            <a:endParaRPr lang="en-US" sz="1200" dirty="0"/>
          </a:p>
          <a:p>
            <a:r>
              <a:rPr lang="en-US" sz="1200" dirty="0" smtClean="0"/>
              <a:t>5. Set the number of channels in each system word.</a:t>
            </a:r>
          </a:p>
          <a:p>
            <a:r>
              <a:rPr lang="en-US" sz="1200" dirty="0"/>
              <a:t> </a:t>
            </a:r>
            <a:r>
              <a:rPr lang="en-US" sz="1200" dirty="0" smtClean="0"/>
              <a:t>   </a:t>
            </a:r>
            <a:r>
              <a:rPr lang="en-US" sz="1200" i="1" dirty="0" err="1" smtClean="0">
                <a:solidFill>
                  <a:srgbClr val="0070C0"/>
                </a:solidFill>
              </a:rPr>
              <a:t>SSICRn.CHNL</a:t>
            </a:r>
            <a:r>
              <a:rPr lang="en-US" sz="1200" i="1" dirty="0" smtClean="0">
                <a:solidFill>
                  <a:srgbClr val="0070C0"/>
                </a:solidFill>
              </a:rPr>
              <a:t> = 0x00</a:t>
            </a:r>
          </a:p>
          <a:p>
            <a:endParaRPr lang="en-US" sz="1200" dirty="0"/>
          </a:p>
          <a:p>
            <a:endParaRPr lang="en-US" sz="1200" dirty="0" smtClean="0"/>
          </a:p>
        </p:txBody>
      </p:sp>
      <p:sp>
        <p:nvSpPr>
          <p:cNvPr id="31" name="Line Callout 1 (No Border) 30"/>
          <p:cNvSpPr/>
          <p:nvPr/>
        </p:nvSpPr>
        <p:spPr>
          <a:xfrm>
            <a:off x="7320136" y="3366522"/>
            <a:ext cx="1787689" cy="782558"/>
          </a:xfrm>
          <a:prstGeom prst="callout1">
            <a:avLst>
              <a:gd name="adj1" fmla="val 1766"/>
              <a:gd name="adj2" fmla="val 100511"/>
              <a:gd name="adj3" fmla="val -54926"/>
              <a:gd name="adj4" fmla="val 100427"/>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DMA Enable</a:t>
            </a:r>
          </a:p>
          <a:p>
            <a:pPr lvl="0">
              <a:lnSpc>
                <a:spcPct val="150000"/>
              </a:lnSpc>
            </a:pPr>
            <a:r>
              <a:rPr lang="en-US" sz="1000" dirty="0" smtClean="0">
                <a:solidFill>
                  <a:sysClr val="windowText" lastClr="000000"/>
                </a:solidFill>
              </a:rPr>
              <a:t>0</a:t>
            </a:r>
            <a:r>
              <a:rPr lang="en-US" sz="1000" dirty="0">
                <a:solidFill>
                  <a:sysClr val="windowText" lastClr="000000"/>
                </a:solidFill>
              </a:rPr>
              <a:t>: </a:t>
            </a:r>
            <a:r>
              <a:rPr lang="en-US" sz="1000" dirty="0" smtClean="0">
                <a:solidFill>
                  <a:sysClr val="windowText" lastClr="000000"/>
                </a:solidFill>
              </a:rPr>
              <a:t>DMA request is disabled</a:t>
            </a:r>
          </a:p>
          <a:p>
            <a:pPr lvl="0">
              <a:lnSpc>
                <a:spcPct val="150000"/>
              </a:lnSpc>
            </a:pPr>
            <a:r>
              <a:rPr lang="en-US" sz="1000" dirty="0" smtClean="0">
                <a:solidFill>
                  <a:srgbClr val="FF0000"/>
                </a:solidFill>
              </a:rPr>
              <a:t>1: DMA request is enabled</a:t>
            </a:r>
            <a:endParaRPr lang="en-US" sz="1000" dirty="0">
              <a:solidFill>
                <a:srgbClr val="FF0000"/>
              </a:solidFill>
            </a:endParaRPr>
          </a:p>
        </p:txBody>
      </p:sp>
      <p:graphicFrame>
        <p:nvGraphicFramePr>
          <p:cNvPr id="3" name="Table 2"/>
          <p:cNvGraphicFramePr>
            <a:graphicFrameLocks noGrp="1"/>
          </p:cNvGraphicFramePr>
          <p:nvPr/>
        </p:nvGraphicFramePr>
        <p:xfrm>
          <a:off x="7104112" y="2507209"/>
          <a:ext cx="4825999" cy="381000"/>
        </p:xfrm>
        <a:graphic>
          <a:graphicData uri="http://schemas.openxmlformats.org/drawingml/2006/table">
            <a:tbl>
              <a:tblPr firstRow="1" bandRow="1"/>
              <a:tblGrid>
                <a:gridCol w="256021"/>
                <a:gridCol w="256021"/>
                <a:gridCol w="256021"/>
                <a:gridCol w="256021"/>
                <a:gridCol w="499242"/>
                <a:gridCol w="256021"/>
                <a:gridCol w="499242"/>
                <a:gridCol w="256021"/>
                <a:gridCol w="256021"/>
                <a:gridCol w="499242"/>
                <a:gridCol w="256021"/>
                <a:gridCol w="256021"/>
                <a:gridCol w="256021"/>
                <a:gridCol w="256021"/>
                <a:gridCol w="256021"/>
                <a:gridCol w="256021"/>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FF0000"/>
                          </a:solidFill>
                          <a:effectLst/>
                          <a:latin typeface="Calibri" panose="020F0502020204030204" pitchFamily="34" charset="0"/>
                        </a:rPr>
                        <a:t>FORCE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DMEN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0" i="0" u="none" strike="noStrike" dirty="0">
                          <a:solidFill>
                            <a:srgbClr val="FF0000"/>
                          </a:solidFill>
                          <a:effectLst/>
                          <a:latin typeface="Calibri" panose="020F0502020204030204" pitchFamily="34" charset="0"/>
                        </a:rPr>
                        <a:t>CHNL[1:0]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1100" b="0" i="0" u="none" strike="noStrike">
                          <a:solidFill>
                            <a:srgbClr val="000000"/>
                          </a:solidFill>
                          <a:effectLst/>
                          <a:latin typeface="Calibri" panose="020F0502020204030204" pitchFamily="34" charset="0"/>
                        </a:rPr>
                        <a:t>DWL[2:0]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b="0" i="0" u="none" strike="noStrike" dirty="0">
                          <a:solidFill>
                            <a:srgbClr val="000000"/>
                          </a:solidFill>
                          <a:effectLst/>
                          <a:latin typeface="Calibri" panose="020F0502020204030204" pitchFamily="34" charset="0"/>
                        </a:rPr>
                        <a:t>SWL[2:0]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22" name="Line Callout 1 (No Border) 21"/>
          <p:cNvSpPr/>
          <p:nvPr/>
        </p:nvSpPr>
        <p:spPr>
          <a:xfrm>
            <a:off x="9624392" y="3366521"/>
            <a:ext cx="2305719" cy="1492079"/>
          </a:xfrm>
          <a:prstGeom prst="callout1">
            <a:avLst>
              <a:gd name="adj1" fmla="val 439"/>
              <a:gd name="adj2" fmla="val 18667"/>
              <a:gd name="adj3" fmla="val -28245"/>
              <a:gd name="adj4" fmla="val 18474"/>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Channels</a:t>
            </a:r>
          </a:p>
          <a:p>
            <a:pPr lvl="0">
              <a:lnSpc>
                <a:spcPct val="150000"/>
              </a:lnSpc>
            </a:pPr>
            <a:r>
              <a:rPr lang="en-US" sz="1000" dirty="0" smtClean="0">
                <a:solidFill>
                  <a:sysClr val="windowText" lastClr="000000"/>
                </a:solidFill>
              </a:rPr>
              <a:t>With </a:t>
            </a:r>
            <a:r>
              <a:rPr lang="en-US" sz="1000" dirty="0" smtClean="0">
                <a:solidFill>
                  <a:srgbClr val="FF0000"/>
                </a:solidFill>
              </a:rPr>
              <a:t>stereo</a:t>
            </a:r>
            <a:r>
              <a:rPr lang="en-US" sz="1000" dirty="0" smtClean="0">
                <a:solidFill>
                  <a:sysClr val="windowText" lastClr="000000"/>
                </a:solidFill>
              </a:rPr>
              <a:t> or multi-channel format:</a:t>
            </a:r>
          </a:p>
          <a:p>
            <a:pPr lvl="0">
              <a:lnSpc>
                <a:spcPct val="150000"/>
              </a:lnSpc>
            </a:pPr>
            <a:r>
              <a:rPr lang="en-US" sz="1000" dirty="0" smtClean="0">
                <a:solidFill>
                  <a:srgbClr val="FF0000"/>
                </a:solidFill>
              </a:rPr>
              <a:t>00: A system word has 1 channel.</a:t>
            </a:r>
          </a:p>
          <a:p>
            <a:pPr lvl="0">
              <a:lnSpc>
                <a:spcPct val="150000"/>
              </a:lnSpc>
            </a:pPr>
            <a:r>
              <a:rPr lang="en-US" sz="1000" dirty="0" smtClean="0">
                <a:solidFill>
                  <a:schemeClr val="tx1"/>
                </a:solidFill>
              </a:rPr>
              <a:t>01: A system word has 2 channels.</a:t>
            </a:r>
          </a:p>
          <a:p>
            <a:pPr lvl="0">
              <a:lnSpc>
                <a:spcPct val="150000"/>
              </a:lnSpc>
            </a:pPr>
            <a:r>
              <a:rPr lang="en-US" sz="1000" dirty="0" smtClean="0">
                <a:solidFill>
                  <a:sysClr val="windowText" lastClr="000000"/>
                </a:solidFill>
              </a:rPr>
              <a:t>10: A system word has 3 channels.</a:t>
            </a:r>
          </a:p>
          <a:p>
            <a:pPr lvl="0">
              <a:lnSpc>
                <a:spcPct val="150000"/>
              </a:lnSpc>
            </a:pPr>
            <a:r>
              <a:rPr lang="en-US" sz="1000" dirty="0" smtClean="0">
                <a:solidFill>
                  <a:sysClr val="windowText" lastClr="000000"/>
                </a:solidFill>
              </a:rPr>
              <a:t>11: A system word has 4 channels.</a:t>
            </a:r>
            <a:endParaRPr lang="en-US" sz="1000" dirty="0">
              <a:solidFill>
                <a:srgbClr val="FF0000"/>
              </a:solidFill>
            </a:endParaRPr>
          </a:p>
        </p:txBody>
      </p:sp>
      <p:sp>
        <p:nvSpPr>
          <p:cNvPr id="38" name="Rectangle 37"/>
          <p:cNvSpPr/>
          <p:nvPr/>
        </p:nvSpPr>
        <p:spPr>
          <a:xfrm>
            <a:off x="695402" y="2882745"/>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setup</a:t>
            </a:r>
            <a:endParaRPr lang="en-US" sz="900" dirty="0"/>
          </a:p>
        </p:txBody>
      </p:sp>
      <p:sp>
        <p:nvSpPr>
          <p:cNvPr id="39" name="Rectangle 38"/>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40" name="Rectangle 3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41" name="Oval 40"/>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42" name="Oval 41"/>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43" name="Straight Arrow Connector 42"/>
          <p:cNvCxnSpPr>
            <a:stCxn id="42" idx="4"/>
            <a:endCxn id="38"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9" idx="2"/>
            <a:endCxn id="48"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2"/>
            <a:endCxn id="4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2"/>
            <a:endCxn id="41"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48" name="Rectangle 47"/>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49" name="Rectangle 48"/>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50" name="Straight Arrow Connector 49"/>
          <p:cNvCxnSpPr>
            <a:stCxn id="48" idx="2"/>
            <a:endCxn id="39"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2"/>
            <a:endCxn id="47"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2"/>
            <a:endCxn id="49" idx="0"/>
          </p:cNvCxnSpPr>
          <p:nvPr/>
        </p:nvCxnSpPr>
        <p:spPr>
          <a:xfrm flipH="1">
            <a:off x="1343473" y="3190676"/>
            <a:ext cx="1" cy="181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529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 </a:t>
            </a:r>
            <a:r>
              <a:rPr lang="en-US" sz="1400" b="1" i="1" dirty="0" smtClean="0">
                <a:solidFill>
                  <a:srgbClr val="002060"/>
                </a:solidFill>
              </a:rPr>
              <a:t>32000Hz</a:t>
            </a:r>
            <a:endParaRPr lang="en-US" sz="1400" i="1" dirty="0">
              <a:solidFill>
                <a:srgbClr val="002060"/>
              </a:solidFill>
            </a:endParaRPr>
          </a:p>
        </p:txBody>
      </p:sp>
      <p:sp>
        <p:nvSpPr>
          <p:cNvPr id="24" name="TextBox 23"/>
          <p:cNvSpPr txBox="1"/>
          <p:nvPr/>
        </p:nvSpPr>
        <p:spPr>
          <a:xfrm>
            <a:off x="2639616" y="2610778"/>
            <a:ext cx="2799164" cy="1384995"/>
          </a:xfrm>
          <a:prstGeom prst="rect">
            <a:avLst/>
          </a:prstGeom>
          <a:noFill/>
        </p:spPr>
        <p:txBody>
          <a:bodyPr wrap="none" rtlCol="0">
            <a:spAutoFit/>
          </a:bodyPr>
          <a:lstStyle/>
          <a:p>
            <a:r>
              <a:rPr lang="en-US" sz="1200" dirty="0" smtClean="0"/>
              <a:t>6. Set number of bits in a data word</a:t>
            </a:r>
          </a:p>
          <a:p>
            <a:r>
              <a:rPr lang="en-US" sz="1200" dirty="0"/>
              <a:t> </a:t>
            </a:r>
            <a:r>
              <a:rPr lang="en-US" sz="1200" dirty="0" smtClean="0"/>
              <a:t>   </a:t>
            </a:r>
            <a:r>
              <a:rPr lang="en-US" sz="1200" i="1" dirty="0" err="1" smtClean="0">
                <a:solidFill>
                  <a:srgbClr val="0070C0"/>
                </a:solidFill>
              </a:rPr>
              <a:t>SSICRn.DWL</a:t>
            </a:r>
            <a:r>
              <a:rPr lang="en-US" sz="1200" i="1" dirty="0" smtClean="0">
                <a:solidFill>
                  <a:srgbClr val="0070C0"/>
                </a:solidFill>
              </a:rPr>
              <a:t> = 0x001</a:t>
            </a:r>
            <a:endParaRPr lang="en-US" sz="1200" dirty="0" smtClean="0"/>
          </a:p>
          <a:p>
            <a:endParaRPr lang="en-US" sz="1200" dirty="0"/>
          </a:p>
          <a:p>
            <a:r>
              <a:rPr lang="en-US" sz="1200" dirty="0" smtClean="0"/>
              <a:t>7. Set number of bits in a system word</a:t>
            </a:r>
          </a:p>
          <a:p>
            <a:r>
              <a:rPr lang="en-US" sz="1200" dirty="0"/>
              <a:t> </a:t>
            </a:r>
            <a:r>
              <a:rPr lang="en-US" sz="1200" dirty="0" smtClean="0"/>
              <a:t>   </a:t>
            </a:r>
            <a:r>
              <a:rPr lang="en-US" sz="1200" i="1" dirty="0" err="1" smtClean="0">
                <a:solidFill>
                  <a:srgbClr val="0070C0"/>
                </a:solidFill>
              </a:rPr>
              <a:t>SSICRn.SWL</a:t>
            </a:r>
            <a:r>
              <a:rPr lang="en-US" sz="1200" i="1" dirty="0" smtClean="0">
                <a:solidFill>
                  <a:srgbClr val="0070C0"/>
                </a:solidFill>
              </a:rPr>
              <a:t> = 0x011</a:t>
            </a:r>
          </a:p>
          <a:p>
            <a:endParaRPr lang="en-US" sz="1200" dirty="0"/>
          </a:p>
          <a:p>
            <a:endParaRPr lang="en-US" sz="1200" dirty="0" smtClean="0"/>
          </a:p>
        </p:txBody>
      </p:sp>
      <p:sp>
        <p:nvSpPr>
          <p:cNvPr id="31" name="Line Callout 1 (No Border) 30"/>
          <p:cNvSpPr/>
          <p:nvPr/>
        </p:nvSpPr>
        <p:spPr>
          <a:xfrm>
            <a:off x="7248128" y="3235172"/>
            <a:ext cx="2304256" cy="2354068"/>
          </a:xfrm>
          <a:prstGeom prst="callout1">
            <a:avLst>
              <a:gd name="adj1" fmla="val 1766"/>
              <a:gd name="adj2" fmla="val 100511"/>
              <a:gd name="adj3" fmla="val -12271"/>
              <a:gd name="adj4" fmla="val 149361"/>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Data word length</a:t>
            </a:r>
          </a:p>
          <a:p>
            <a:pPr lvl="0">
              <a:lnSpc>
                <a:spcPct val="150000"/>
              </a:lnSpc>
            </a:pPr>
            <a:r>
              <a:rPr lang="en-US" sz="1000" dirty="0" smtClean="0">
                <a:solidFill>
                  <a:sysClr val="windowText" lastClr="000000"/>
                </a:solidFill>
              </a:rPr>
              <a:t>With </a:t>
            </a:r>
            <a:r>
              <a:rPr lang="en-US" sz="1000" dirty="0" smtClean="0">
                <a:solidFill>
                  <a:srgbClr val="FF0000"/>
                </a:solidFill>
              </a:rPr>
              <a:t>stereo</a:t>
            </a:r>
            <a:r>
              <a:rPr lang="en-US" sz="1000" dirty="0" smtClean="0">
                <a:solidFill>
                  <a:sysClr val="windowText" lastClr="000000"/>
                </a:solidFill>
              </a:rPr>
              <a:t> or multi-channel format:</a:t>
            </a:r>
          </a:p>
          <a:p>
            <a:pPr lvl="0">
              <a:lnSpc>
                <a:spcPct val="150000"/>
              </a:lnSpc>
            </a:pPr>
            <a:r>
              <a:rPr lang="en-US" sz="1000" dirty="0" smtClean="0">
                <a:solidFill>
                  <a:sysClr val="windowText" lastClr="000000"/>
                </a:solidFill>
              </a:rPr>
              <a:t>000: 8 bits</a:t>
            </a:r>
          </a:p>
          <a:p>
            <a:pPr lvl="0">
              <a:lnSpc>
                <a:spcPct val="150000"/>
              </a:lnSpc>
            </a:pPr>
            <a:r>
              <a:rPr lang="en-US" sz="1000" dirty="0" smtClean="0">
                <a:solidFill>
                  <a:srgbClr val="FF0000"/>
                </a:solidFill>
              </a:rPr>
              <a:t>001: 16 bits</a:t>
            </a:r>
          </a:p>
          <a:p>
            <a:pPr lvl="0">
              <a:lnSpc>
                <a:spcPct val="150000"/>
              </a:lnSpc>
            </a:pPr>
            <a:r>
              <a:rPr lang="en-US" sz="1000" dirty="0" smtClean="0">
                <a:solidFill>
                  <a:sysClr val="windowText" lastClr="000000"/>
                </a:solidFill>
              </a:rPr>
              <a:t>010: 18 bits</a:t>
            </a:r>
          </a:p>
          <a:p>
            <a:pPr lvl="0">
              <a:lnSpc>
                <a:spcPct val="150000"/>
              </a:lnSpc>
            </a:pPr>
            <a:r>
              <a:rPr lang="en-US" sz="1000" dirty="0" smtClean="0">
                <a:solidFill>
                  <a:sysClr val="windowText" lastClr="000000"/>
                </a:solidFill>
              </a:rPr>
              <a:t>011: 20 bits</a:t>
            </a:r>
          </a:p>
          <a:p>
            <a:pPr lvl="0">
              <a:lnSpc>
                <a:spcPct val="150000"/>
              </a:lnSpc>
            </a:pPr>
            <a:r>
              <a:rPr lang="en-US" sz="1000" dirty="0" smtClean="0">
                <a:solidFill>
                  <a:sysClr val="windowText" lastClr="000000"/>
                </a:solidFill>
              </a:rPr>
              <a:t>100: 22 bits</a:t>
            </a:r>
          </a:p>
          <a:p>
            <a:pPr lvl="0">
              <a:lnSpc>
                <a:spcPct val="150000"/>
              </a:lnSpc>
            </a:pPr>
            <a:r>
              <a:rPr lang="en-US" sz="1000" dirty="0" smtClean="0">
                <a:solidFill>
                  <a:sysClr val="windowText" lastClr="000000"/>
                </a:solidFill>
              </a:rPr>
              <a:t>101: 24 bits</a:t>
            </a:r>
          </a:p>
          <a:p>
            <a:pPr lvl="0">
              <a:lnSpc>
                <a:spcPct val="150000"/>
              </a:lnSpc>
            </a:pPr>
            <a:r>
              <a:rPr lang="en-US" sz="1000" dirty="0" smtClean="0">
                <a:solidFill>
                  <a:sysClr val="windowText" lastClr="000000"/>
                </a:solidFill>
              </a:rPr>
              <a:t>110: 32 bits</a:t>
            </a:r>
          </a:p>
          <a:p>
            <a:pPr lvl="0">
              <a:lnSpc>
                <a:spcPct val="150000"/>
              </a:lnSpc>
            </a:pPr>
            <a:r>
              <a:rPr lang="en-US" sz="1000" dirty="0" smtClean="0">
                <a:solidFill>
                  <a:sysClr val="windowText" lastClr="000000"/>
                </a:solidFill>
              </a:rPr>
              <a:t>111: Prohibited</a:t>
            </a:r>
            <a:endParaRPr lang="en-US" sz="1000"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70541484"/>
              </p:ext>
            </p:extLst>
          </p:nvPr>
        </p:nvGraphicFramePr>
        <p:xfrm>
          <a:off x="7104112" y="2507209"/>
          <a:ext cx="4825999" cy="381000"/>
        </p:xfrm>
        <a:graphic>
          <a:graphicData uri="http://schemas.openxmlformats.org/drawingml/2006/table">
            <a:tbl>
              <a:tblPr firstRow="1" bandRow="1"/>
              <a:tblGrid>
                <a:gridCol w="256021"/>
                <a:gridCol w="256021"/>
                <a:gridCol w="256021"/>
                <a:gridCol w="256021"/>
                <a:gridCol w="499242"/>
                <a:gridCol w="256021"/>
                <a:gridCol w="499242"/>
                <a:gridCol w="256021"/>
                <a:gridCol w="256021"/>
                <a:gridCol w="499242"/>
                <a:gridCol w="256021"/>
                <a:gridCol w="256021"/>
                <a:gridCol w="256021"/>
                <a:gridCol w="256021"/>
                <a:gridCol w="256021"/>
                <a:gridCol w="256021"/>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chemeClr val="tx1"/>
                          </a:solidFill>
                          <a:effectLst/>
                          <a:latin typeface="Calibri" panose="020F0502020204030204" pitchFamily="34" charset="0"/>
                        </a:rPr>
                        <a:t>FORCE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DMEN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0" i="0" u="none" strike="noStrike" dirty="0">
                          <a:solidFill>
                            <a:schemeClr val="tx1"/>
                          </a:solidFill>
                          <a:effectLst/>
                          <a:latin typeface="Calibri" panose="020F0502020204030204" pitchFamily="34" charset="0"/>
                        </a:rPr>
                        <a:t>CHNL[1:0]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1100" b="0" i="0" u="none" strike="noStrike" dirty="0">
                          <a:solidFill>
                            <a:srgbClr val="FF0000"/>
                          </a:solidFill>
                          <a:effectLst/>
                          <a:latin typeface="Calibri" panose="020F0502020204030204" pitchFamily="34" charset="0"/>
                        </a:rPr>
                        <a:t>DWL[2:0]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b="0" i="0" u="none" strike="noStrike" dirty="0">
                          <a:solidFill>
                            <a:srgbClr val="FF0000"/>
                          </a:solidFill>
                          <a:effectLst/>
                          <a:latin typeface="Calibri" panose="020F0502020204030204" pitchFamily="34" charset="0"/>
                        </a:rPr>
                        <a:t>SWL[2:0]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22" name="Line Callout 1 (No Border) 21"/>
          <p:cNvSpPr/>
          <p:nvPr/>
        </p:nvSpPr>
        <p:spPr>
          <a:xfrm>
            <a:off x="9624392" y="3861048"/>
            <a:ext cx="2305719" cy="2304256"/>
          </a:xfrm>
          <a:prstGeom prst="callout1">
            <a:avLst>
              <a:gd name="adj1" fmla="val 1873"/>
              <a:gd name="adj2" fmla="val 86274"/>
              <a:gd name="adj3" fmla="val -39774"/>
              <a:gd name="adj4" fmla="val 86081"/>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System word length</a:t>
            </a:r>
          </a:p>
          <a:p>
            <a:pPr lvl="0">
              <a:lnSpc>
                <a:spcPct val="150000"/>
              </a:lnSpc>
            </a:pPr>
            <a:r>
              <a:rPr lang="en-US" sz="1000" dirty="0" smtClean="0">
                <a:solidFill>
                  <a:sysClr val="windowText" lastClr="000000"/>
                </a:solidFill>
              </a:rPr>
              <a:t>With </a:t>
            </a:r>
            <a:r>
              <a:rPr lang="en-US" sz="1000" dirty="0" smtClean="0">
                <a:solidFill>
                  <a:srgbClr val="FF0000"/>
                </a:solidFill>
              </a:rPr>
              <a:t>stereo</a:t>
            </a:r>
            <a:r>
              <a:rPr lang="en-US" sz="1000" dirty="0" smtClean="0">
                <a:solidFill>
                  <a:sysClr val="windowText" lastClr="000000"/>
                </a:solidFill>
              </a:rPr>
              <a:t> or multi-channel format:</a:t>
            </a:r>
          </a:p>
          <a:p>
            <a:pPr lvl="0">
              <a:lnSpc>
                <a:spcPct val="150000"/>
              </a:lnSpc>
            </a:pPr>
            <a:r>
              <a:rPr lang="en-US" sz="1000" dirty="0">
                <a:solidFill>
                  <a:sysClr val="windowText" lastClr="000000"/>
                </a:solidFill>
              </a:rPr>
              <a:t>000: 8 bits</a:t>
            </a:r>
          </a:p>
          <a:p>
            <a:pPr lvl="0">
              <a:lnSpc>
                <a:spcPct val="150000"/>
              </a:lnSpc>
            </a:pPr>
            <a:r>
              <a:rPr lang="en-US" sz="1000" dirty="0">
                <a:solidFill>
                  <a:sysClr val="windowText" lastClr="000000"/>
                </a:solidFill>
              </a:rPr>
              <a:t>001: 16 bits</a:t>
            </a:r>
          </a:p>
          <a:p>
            <a:pPr lvl="0">
              <a:lnSpc>
                <a:spcPct val="150000"/>
              </a:lnSpc>
            </a:pPr>
            <a:r>
              <a:rPr lang="en-US" sz="1000" dirty="0">
                <a:solidFill>
                  <a:sysClr val="windowText" lastClr="000000"/>
                </a:solidFill>
              </a:rPr>
              <a:t>010: </a:t>
            </a:r>
            <a:r>
              <a:rPr lang="en-US" sz="1000" dirty="0" smtClean="0">
                <a:solidFill>
                  <a:sysClr val="windowText" lastClr="000000"/>
                </a:solidFill>
              </a:rPr>
              <a:t>24 bits</a:t>
            </a:r>
            <a:endParaRPr lang="en-US" sz="1000" dirty="0">
              <a:solidFill>
                <a:sysClr val="windowText" lastClr="000000"/>
              </a:solidFill>
            </a:endParaRPr>
          </a:p>
          <a:p>
            <a:pPr lvl="0">
              <a:lnSpc>
                <a:spcPct val="150000"/>
              </a:lnSpc>
            </a:pPr>
            <a:r>
              <a:rPr lang="en-US" sz="1000" dirty="0">
                <a:solidFill>
                  <a:srgbClr val="FF0000"/>
                </a:solidFill>
              </a:rPr>
              <a:t>011: </a:t>
            </a:r>
            <a:r>
              <a:rPr lang="en-US" sz="1000" dirty="0" smtClean="0">
                <a:solidFill>
                  <a:srgbClr val="FF0000"/>
                </a:solidFill>
              </a:rPr>
              <a:t>32 bits</a:t>
            </a:r>
            <a:endParaRPr lang="en-US" sz="1000" dirty="0">
              <a:solidFill>
                <a:srgbClr val="FF0000"/>
              </a:solidFill>
            </a:endParaRPr>
          </a:p>
          <a:p>
            <a:pPr lvl="0">
              <a:lnSpc>
                <a:spcPct val="150000"/>
              </a:lnSpc>
            </a:pPr>
            <a:r>
              <a:rPr lang="en-US" sz="1000" dirty="0">
                <a:solidFill>
                  <a:sysClr val="windowText" lastClr="000000"/>
                </a:solidFill>
              </a:rPr>
              <a:t>100: </a:t>
            </a:r>
            <a:r>
              <a:rPr lang="en-US" sz="1000" dirty="0" smtClean="0">
                <a:solidFill>
                  <a:sysClr val="windowText" lastClr="000000"/>
                </a:solidFill>
              </a:rPr>
              <a:t>48 bits</a:t>
            </a:r>
            <a:endParaRPr lang="en-US" sz="1000" dirty="0">
              <a:solidFill>
                <a:sysClr val="windowText" lastClr="000000"/>
              </a:solidFill>
            </a:endParaRPr>
          </a:p>
          <a:p>
            <a:pPr lvl="0">
              <a:lnSpc>
                <a:spcPct val="150000"/>
              </a:lnSpc>
            </a:pPr>
            <a:r>
              <a:rPr lang="en-US" sz="1000" dirty="0">
                <a:solidFill>
                  <a:sysClr val="windowText" lastClr="000000"/>
                </a:solidFill>
              </a:rPr>
              <a:t>101: </a:t>
            </a:r>
            <a:r>
              <a:rPr lang="en-US" sz="1000" dirty="0" smtClean="0">
                <a:solidFill>
                  <a:sysClr val="windowText" lastClr="000000"/>
                </a:solidFill>
              </a:rPr>
              <a:t>64 bits</a:t>
            </a:r>
            <a:endParaRPr lang="en-US" sz="1000" dirty="0">
              <a:solidFill>
                <a:sysClr val="windowText" lastClr="000000"/>
              </a:solidFill>
            </a:endParaRPr>
          </a:p>
          <a:p>
            <a:pPr lvl="0">
              <a:lnSpc>
                <a:spcPct val="150000"/>
              </a:lnSpc>
            </a:pPr>
            <a:r>
              <a:rPr lang="en-US" sz="1000" dirty="0">
                <a:solidFill>
                  <a:sysClr val="windowText" lastClr="000000"/>
                </a:solidFill>
              </a:rPr>
              <a:t>110: </a:t>
            </a:r>
            <a:r>
              <a:rPr lang="en-US" sz="1000" dirty="0" smtClean="0">
                <a:solidFill>
                  <a:sysClr val="windowText" lastClr="000000"/>
                </a:solidFill>
              </a:rPr>
              <a:t>128 bits</a:t>
            </a:r>
            <a:endParaRPr lang="en-US" sz="1000" dirty="0">
              <a:solidFill>
                <a:sysClr val="windowText" lastClr="000000"/>
              </a:solidFill>
            </a:endParaRPr>
          </a:p>
          <a:p>
            <a:pPr lvl="0">
              <a:lnSpc>
                <a:spcPct val="150000"/>
              </a:lnSpc>
            </a:pPr>
            <a:r>
              <a:rPr lang="en-US" sz="1000" dirty="0">
                <a:solidFill>
                  <a:sysClr val="windowText" lastClr="000000"/>
                </a:solidFill>
              </a:rPr>
              <a:t>111: </a:t>
            </a:r>
            <a:r>
              <a:rPr lang="en-US" sz="1000" dirty="0" smtClean="0">
                <a:solidFill>
                  <a:sysClr val="windowText" lastClr="000000"/>
                </a:solidFill>
              </a:rPr>
              <a:t>256 bits</a:t>
            </a:r>
            <a:endParaRPr lang="en-US" sz="1000" dirty="0">
              <a:solidFill>
                <a:srgbClr val="FF0000"/>
              </a:solidFill>
            </a:endParaRPr>
          </a:p>
        </p:txBody>
      </p:sp>
      <p:sp>
        <p:nvSpPr>
          <p:cNvPr id="18" name="Rectangle 17"/>
          <p:cNvSpPr/>
          <p:nvPr/>
        </p:nvSpPr>
        <p:spPr>
          <a:xfrm>
            <a:off x="695402" y="2882745"/>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setup</a:t>
            </a:r>
            <a:endParaRPr lang="en-US" sz="900" dirty="0"/>
          </a:p>
        </p:txBody>
      </p:sp>
      <p:sp>
        <p:nvSpPr>
          <p:cNvPr id="20" name="Rectangle 19"/>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3" name="Rectangle 22"/>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5" name="Oval 24"/>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6" name="Oval 25"/>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7" name="Straight Arrow Connector 26"/>
          <p:cNvCxnSpPr>
            <a:stCxn id="26" idx="4"/>
            <a:endCxn id="18"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4" idx="2"/>
            <a:endCxn id="33"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2" idx="2"/>
            <a:endCxn id="23"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5"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3" name="Rectangle 32"/>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4" name="Rectangle 33"/>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5" name="Straight Arrow Connector 34"/>
          <p:cNvCxnSpPr>
            <a:stCxn id="33" idx="2"/>
            <a:endCxn id="20"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2"/>
            <a:endCxn id="32"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2"/>
            <a:endCxn id="34" idx="0"/>
          </p:cNvCxnSpPr>
          <p:nvPr/>
        </p:nvCxnSpPr>
        <p:spPr>
          <a:xfrm flipH="1">
            <a:off x="1343473" y="3190676"/>
            <a:ext cx="1" cy="181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23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 </a:t>
            </a:r>
            <a:r>
              <a:rPr lang="en-US" sz="1400" b="1" i="1" dirty="0" smtClean="0">
                <a:solidFill>
                  <a:srgbClr val="002060"/>
                </a:solidFill>
              </a:rPr>
              <a:t>32000Hz</a:t>
            </a:r>
            <a:endParaRPr lang="en-US" sz="1400" i="1" dirty="0">
              <a:solidFill>
                <a:srgbClr val="002060"/>
              </a:solidFill>
            </a:endParaRPr>
          </a:p>
        </p:txBody>
      </p:sp>
      <p:sp>
        <p:nvSpPr>
          <p:cNvPr id="24" name="TextBox 23"/>
          <p:cNvSpPr txBox="1"/>
          <p:nvPr/>
        </p:nvSpPr>
        <p:spPr>
          <a:xfrm>
            <a:off x="2639616" y="2610778"/>
            <a:ext cx="3621119" cy="1384995"/>
          </a:xfrm>
          <a:prstGeom prst="rect">
            <a:avLst/>
          </a:prstGeom>
          <a:noFill/>
        </p:spPr>
        <p:txBody>
          <a:bodyPr wrap="none" rtlCol="0">
            <a:spAutoFit/>
          </a:bodyPr>
          <a:lstStyle/>
          <a:p>
            <a:r>
              <a:rPr lang="en-US" sz="1200" dirty="0" smtClean="0"/>
              <a:t>8. Set the serial bit clock and WS direction of SSI0</a:t>
            </a:r>
          </a:p>
          <a:p>
            <a:r>
              <a:rPr lang="en-US" sz="1200" dirty="0">
                <a:solidFill>
                  <a:srgbClr val="FF0000"/>
                </a:solidFill>
              </a:rPr>
              <a:t> </a:t>
            </a:r>
            <a:r>
              <a:rPr lang="en-US" sz="1200" dirty="0" smtClean="0">
                <a:solidFill>
                  <a:srgbClr val="FF0000"/>
                </a:solidFill>
              </a:rPr>
              <a:t>    </a:t>
            </a:r>
            <a:r>
              <a:rPr lang="en-US" sz="1200" dirty="0" smtClean="0"/>
              <a:t>is output, </a:t>
            </a:r>
            <a:r>
              <a:rPr lang="en-US" sz="1200" dirty="0" smtClean="0">
                <a:solidFill>
                  <a:srgbClr val="FF0000"/>
                </a:solidFill>
              </a:rPr>
              <a:t>master mode</a:t>
            </a:r>
            <a:r>
              <a:rPr lang="en-US" sz="1200" dirty="0" smtClean="0"/>
              <a:t>.</a:t>
            </a:r>
            <a:endParaRPr lang="en-US" sz="1200" dirty="0" smtClean="0">
              <a:solidFill>
                <a:srgbClr val="FF0000"/>
              </a:solidFill>
            </a:endParaRPr>
          </a:p>
          <a:p>
            <a:r>
              <a:rPr lang="en-US" sz="1200" i="1" dirty="0">
                <a:solidFill>
                  <a:srgbClr val="FF0000"/>
                </a:solidFill>
              </a:rPr>
              <a:t> </a:t>
            </a:r>
            <a:r>
              <a:rPr lang="en-US" sz="1200" i="1" dirty="0" smtClean="0">
                <a:solidFill>
                  <a:srgbClr val="FF0000"/>
                </a:solidFill>
              </a:rPr>
              <a:t>    </a:t>
            </a:r>
            <a:r>
              <a:rPr lang="en-US" sz="1200" i="1" dirty="0" err="1" smtClean="0">
                <a:solidFill>
                  <a:srgbClr val="0070C0"/>
                </a:solidFill>
              </a:rPr>
              <a:t>SSICRn.SCKD</a:t>
            </a:r>
            <a:r>
              <a:rPr lang="en-US" sz="1200" i="1" dirty="0" smtClean="0">
                <a:solidFill>
                  <a:srgbClr val="0070C0"/>
                </a:solidFill>
              </a:rPr>
              <a:t> = 1</a:t>
            </a:r>
          </a:p>
          <a:p>
            <a:r>
              <a:rPr lang="en-US" sz="1200" i="1" dirty="0">
                <a:solidFill>
                  <a:srgbClr val="0070C0"/>
                </a:solidFill>
              </a:rPr>
              <a:t> </a:t>
            </a:r>
            <a:r>
              <a:rPr lang="en-US" sz="1200" i="1" dirty="0" smtClean="0">
                <a:solidFill>
                  <a:srgbClr val="0070C0"/>
                </a:solidFill>
              </a:rPr>
              <a:t>    </a:t>
            </a:r>
            <a:r>
              <a:rPr lang="en-US" sz="1200" i="1" dirty="0" err="1" smtClean="0">
                <a:solidFill>
                  <a:srgbClr val="0070C0"/>
                </a:solidFill>
              </a:rPr>
              <a:t>SSICRn.SWSD</a:t>
            </a:r>
            <a:r>
              <a:rPr lang="en-US" sz="1200" i="1" dirty="0" smtClean="0">
                <a:solidFill>
                  <a:srgbClr val="0070C0"/>
                </a:solidFill>
              </a:rPr>
              <a:t> = 1</a:t>
            </a:r>
          </a:p>
          <a:p>
            <a:endParaRPr lang="en-US" sz="1200" dirty="0"/>
          </a:p>
          <a:p>
            <a:r>
              <a:rPr lang="en-US" sz="1200" dirty="0" smtClean="0"/>
              <a:t>9. Set no delay between SSI_WS and SSI_SDATA</a:t>
            </a:r>
          </a:p>
          <a:p>
            <a:r>
              <a:rPr lang="en-US" sz="1200" dirty="0"/>
              <a:t> </a:t>
            </a:r>
            <a:r>
              <a:rPr lang="en-US" sz="1200" dirty="0" smtClean="0"/>
              <a:t>   </a:t>
            </a:r>
            <a:r>
              <a:rPr lang="en-US" sz="1200" i="1" dirty="0" err="1" smtClean="0">
                <a:solidFill>
                  <a:srgbClr val="0070C0"/>
                </a:solidFill>
              </a:rPr>
              <a:t>SSICRn.DEL</a:t>
            </a:r>
            <a:r>
              <a:rPr lang="en-US" sz="1200" i="1" dirty="0" smtClean="0">
                <a:solidFill>
                  <a:srgbClr val="0070C0"/>
                </a:solidFill>
              </a:rPr>
              <a:t> = 1</a:t>
            </a:r>
          </a:p>
        </p:txBody>
      </p:sp>
      <p:sp>
        <p:nvSpPr>
          <p:cNvPr id="31" name="Line Callout 1 (No Border) 30"/>
          <p:cNvSpPr/>
          <p:nvPr/>
        </p:nvSpPr>
        <p:spPr>
          <a:xfrm>
            <a:off x="6960096" y="5230412"/>
            <a:ext cx="2520280" cy="790876"/>
          </a:xfrm>
          <a:prstGeom prst="callout1">
            <a:avLst>
              <a:gd name="adj1" fmla="val -4841"/>
              <a:gd name="adj2" fmla="val 35550"/>
              <a:gd name="adj3" fmla="val -288655"/>
              <a:gd name="adj4" fmla="val 45353"/>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Serial bit clock direction</a:t>
            </a:r>
          </a:p>
          <a:p>
            <a:pPr lvl="0">
              <a:lnSpc>
                <a:spcPct val="150000"/>
              </a:lnSpc>
            </a:pPr>
            <a:r>
              <a:rPr lang="en-US" sz="1000" dirty="0" smtClean="0">
                <a:solidFill>
                  <a:sysClr val="windowText" lastClr="000000"/>
                </a:solidFill>
              </a:rPr>
              <a:t>0: Serial bit clock is input, slave mode</a:t>
            </a:r>
          </a:p>
          <a:p>
            <a:pPr lvl="0">
              <a:lnSpc>
                <a:spcPct val="150000"/>
              </a:lnSpc>
            </a:pPr>
            <a:r>
              <a:rPr lang="en-US" sz="1000" dirty="0" smtClean="0">
                <a:solidFill>
                  <a:srgbClr val="FF0000"/>
                </a:solidFill>
              </a:rPr>
              <a:t>1: Serial bit clock is output, master mode</a:t>
            </a:r>
            <a:endParaRPr lang="en-US" sz="1000" dirty="0">
              <a:solidFill>
                <a:srgbClr val="FF000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3102819595"/>
              </p:ext>
            </p:extLst>
          </p:nvPr>
        </p:nvGraphicFramePr>
        <p:xfrm>
          <a:off x="6850103" y="2501963"/>
          <a:ext cx="5080008" cy="381000"/>
        </p:xfrm>
        <a:graphic>
          <a:graphicData uri="http://schemas.openxmlformats.org/drawingml/2006/table">
            <a:tbl>
              <a:tblPr firstRow="1" bandRow="1"/>
              <a:tblGrid>
                <a:gridCol w="256566"/>
                <a:gridCol w="256566"/>
                <a:gridCol w="256566"/>
                <a:gridCol w="256566"/>
                <a:gridCol w="500304"/>
                <a:gridCol w="500304"/>
                <a:gridCol w="256566"/>
                <a:gridCol w="256566"/>
                <a:gridCol w="256566"/>
                <a:gridCol w="256566"/>
                <a:gridCol w="256566"/>
                <a:gridCol w="256566"/>
                <a:gridCol w="500304"/>
                <a:gridCol w="256566"/>
                <a:gridCol w="500304"/>
                <a:gridCol w="256566"/>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FF0000"/>
                          </a:solidFill>
                          <a:effectLst/>
                          <a:latin typeface="Calibri" panose="020F0502020204030204" pitchFamily="34" charset="0"/>
                        </a:rPr>
                        <a:t>SCKD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SWSD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0" i="0" u="none" strike="noStrike">
                          <a:solidFill>
                            <a:srgbClr val="000000"/>
                          </a:solidFill>
                          <a:effectLst/>
                          <a:latin typeface="Calibri" panose="020F0502020204030204" pitchFamily="34" charset="0"/>
                        </a:rPr>
                        <a:t>SKDV[2:0]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MUEN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TRMD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7" name="Line Callout 1 (No Border) 26"/>
          <p:cNvSpPr/>
          <p:nvPr/>
        </p:nvSpPr>
        <p:spPr>
          <a:xfrm>
            <a:off x="8255901" y="4278076"/>
            <a:ext cx="2664296" cy="790876"/>
          </a:xfrm>
          <a:prstGeom prst="callout1">
            <a:avLst>
              <a:gd name="adj1" fmla="val -1539"/>
              <a:gd name="adj2" fmla="val 11035"/>
              <a:gd name="adj3" fmla="val -166429"/>
              <a:gd name="adj4" fmla="val 10277"/>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Serial WS direction</a:t>
            </a:r>
          </a:p>
          <a:p>
            <a:pPr lvl="0">
              <a:lnSpc>
                <a:spcPct val="150000"/>
              </a:lnSpc>
            </a:pPr>
            <a:r>
              <a:rPr lang="en-US" sz="1000" dirty="0" smtClean="0">
                <a:solidFill>
                  <a:sysClr val="windowText" lastClr="000000"/>
                </a:solidFill>
              </a:rPr>
              <a:t>0: Serial word select is input, slave mode</a:t>
            </a:r>
          </a:p>
          <a:p>
            <a:pPr lvl="0">
              <a:lnSpc>
                <a:spcPct val="150000"/>
              </a:lnSpc>
            </a:pPr>
            <a:r>
              <a:rPr lang="en-US" sz="1000" dirty="0" smtClean="0">
                <a:solidFill>
                  <a:srgbClr val="FF0000"/>
                </a:solidFill>
              </a:rPr>
              <a:t>1: Serial word select is output, master mode</a:t>
            </a:r>
            <a:endParaRPr lang="en-US" sz="1000" dirty="0">
              <a:solidFill>
                <a:srgbClr val="FF0000"/>
              </a:solidFill>
            </a:endParaRPr>
          </a:p>
        </p:txBody>
      </p:sp>
      <p:sp>
        <p:nvSpPr>
          <p:cNvPr id="28" name="Line Callout 1 (No Border) 27"/>
          <p:cNvSpPr/>
          <p:nvPr/>
        </p:nvSpPr>
        <p:spPr>
          <a:xfrm>
            <a:off x="9876081" y="3130948"/>
            <a:ext cx="2088232" cy="925739"/>
          </a:xfrm>
          <a:prstGeom prst="callout1">
            <a:avLst>
              <a:gd name="adj1" fmla="val 803"/>
              <a:gd name="adj2" fmla="val 352"/>
              <a:gd name="adj3" fmla="val -22717"/>
              <a:gd name="adj4" fmla="val -29057"/>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Serial Data Delay</a:t>
            </a:r>
          </a:p>
          <a:p>
            <a:pPr lvl="0">
              <a:lnSpc>
                <a:spcPct val="150000"/>
              </a:lnSpc>
            </a:pPr>
            <a:r>
              <a:rPr lang="en-US" sz="1000" dirty="0" smtClean="0">
                <a:solidFill>
                  <a:sysClr val="windowText" lastClr="000000"/>
                </a:solidFill>
              </a:rPr>
              <a:t>0: One clock cycle delay between</a:t>
            </a:r>
          </a:p>
          <a:p>
            <a:pPr lvl="0">
              <a:lnSpc>
                <a:spcPct val="150000"/>
              </a:lnSpc>
            </a:pPr>
            <a:r>
              <a:rPr lang="en-US" sz="1000" dirty="0">
                <a:solidFill>
                  <a:sysClr val="windowText" lastClr="000000"/>
                </a:solidFill>
              </a:rPr>
              <a:t> </a:t>
            </a:r>
            <a:r>
              <a:rPr lang="en-US" sz="1000" dirty="0" smtClean="0">
                <a:solidFill>
                  <a:sysClr val="windowText" lastClr="000000"/>
                </a:solidFill>
              </a:rPr>
              <a:t>   SSI_WS and SSI_SDATA</a:t>
            </a:r>
          </a:p>
          <a:p>
            <a:pPr lvl="0">
              <a:lnSpc>
                <a:spcPct val="150000"/>
              </a:lnSpc>
            </a:pPr>
            <a:r>
              <a:rPr lang="en-US" sz="1000" dirty="0" smtClean="0">
                <a:solidFill>
                  <a:srgbClr val="FF0000"/>
                </a:solidFill>
              </a:rPr>
              <a:t>1: No delay</a:t>
            </a:r>
            <a:endParaRPr lang="en-US" sz="1000" dirty="0">
              <a:solidFill>
                <a:srgbClr val="FF0000"/>
              </a:solidFill>
            </a:endParaRPr>
          </a:p>
        </p:txBody>
      </p:sp>
      <p:sp>
        <p:nvSpPr>
          <p:cNvPr id="20" name="Rectangle 19"/>
          <p:cNvSpPr/>
          <p:nvPr/>
        </p:nvSpPr>
        <p:spPr>
          <a:xfrm>
            <a:off x="695402" y="2882745"/>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setup</a:t>
            </a:r>
            <a:endParaRPr lang="en-US" sz="900" dirty="0"/>
          </a:p>
        </p:txBody>
      </p:sp>
      <p:sp>
        <p:nvSpPr>
          <p:cNvPr id="22" name="Rectangle 21"/>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3" name="Rectangle 22"/>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5" name="Oval 24"/>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9" name="Oval 28"/>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30" name="Straight Arrow Connector 29"/>
          <p:cNvCxnSpPr>
            <a:stCxn id="29" idx="4"/>
            <a:endCxn id="20"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7" idx="2"/>
            <a:endCxn id="36"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5" idx="2"/>
            <a:endCxn id="23"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2"/>
            <a:endCxn id="25"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6" name="Rectangle 35"/>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7" name="Rectangle 36"/>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8" name="Straight Arrow Connector 37"/>
          <p:cNvCxnSpPr>
            <a:stCxn id="36" idx="2"/>
            <a:endCxn id="22"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2"/>
            <a:endCxn id="35"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37" idx="0"/>
          </p:cNvCxnSpPr>
          <p:nvPr/>
        </p:nvCxnSpPr>
        <p:spPr>
          <a:xfrm flipH="1">
            <a:off x="1343473" y="3190676"/>
            <a:ext cx="1" cy="181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198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 </a:t>
            </a:r>
            <a:r>
              <a:rPr lang="en-US" sz="1400" b="1" i="1" dirty="0" smtClean="0">
                <a:solidFill>
                  <a:srgbClr val="002060"/>
                </a:solidFill>
              </a:rPr>
              <a:t>32000Hz</a:t>
            </a:r>
            <a:endParaRPr lang="en-US" sz="1400" i="1" dirty="0">
              <a:solidFill>
                <a:srgbClr val="002060"/>
              </a:solidFill>
            </a:endParaRPr>
          </a:p>
        </p:txBody>
      </p:sp>
      <p:sp>
        <p:nvSpPr>
          <p:cNvPr id="24" name="TextBox 23"/>
          <p:cNvSpPr txBox="1"/>
          <p:nvPr/>
        </p:nvSpPr>
        <p:spPr>
          <a:xfrm>
            <a:off x="2639616" y="2610778"/>
            <a:ext cx="3960440" cy="1015663"/>
          </a:xfrm>
          <a:prstGeom prst="rect">
            <a:avLst/>
          </a:prstGeom>
          <a:noFill/>
        </p:spPr>
        <p:txBody>
          <a:bodyPr wrap="square" rtlCol="0">
            <a:spAutoFit/>
          </a:bodyPr>
          <a:lstStyle/>
          <a:p>
            <a:r>
              <a:rPr lang="en-US" sz="1200" dirty="0" smtClean="0"/>
              <a:t>10. Set the </a:t>
            </a:r>
            <a:r>
              <a:rPr lang="en-US" sz="1200" b="1" dirty="0" smtClean="0"/>
              <a:t>ratio</a:t>
            </a:r>
            <a:r>
              <a:rPr lang="en-US" sz="1200" dirty="0" smtClean="0"/>
              <a:t> between oversampling clock</a:t>
            </a:r>
          </a:p>
          <a:p>
            <a:r>
              <a:rPr lang="en-US" sz="1200" dirty="0"/>
              <a:t> </a:t>
            </a:r>
            <a:r>
              <a:rPr lang="en-US" sz="1200" dirty="0" smtClean="0"/>
              <a:t>     and the serial bit clock.</a:t>
            </a:r>
          </a:p>
          <a:p>
            <a:r>
              <a:rPr lang="en-US" sz="1200" dirty="0"/>
              <a:t> </a:t>
            </a:r>
            <a:r>
              <a:rPr lang="en-US" sz="1200" dirty="0" smtClean="0"/>
              <a:t>     (</a:t>
            </a:r>
            <a:r>
              <a:rPr lang="en-US" sz="1200" i="1" dirty="0" smtClean="0"/>
              <a:t>refer to slide 12 for more detail</a:t>
            </a:r>
            <a:r>
              <a:rPr lang="en-US" sz="1200" dirty="0" smtClean="0"/>
              <a:t>)</a:t>
            </a:r>
          </a:p>
          <a:p>
            <a:r>
              <a:rPr lang="en-US" sz="1200" i="1" dirty="0" smtClean="0">
                <a:solidFill>
                  <a:srgbClr val="0070C0"/>
                </a:solidFill>
              </a:rPr>
              <a:t>       </a:t>
            </a:r>
            <a:r>
              <a:rPr lang="en-US" sz="1200" i="1" dirty="0" err="1" smtClean="0">
                <a:solidFill>
                  <a:srgbClr val="0070C0"/>
                </a:solidFill>
              </a:rPr>
              <a:t>SSICRn.SKDV</a:t>
            </a:r>
            <a:r>
              <a:rPr lang="en-US" sz="1200" i="1" dirty="0" smtClean="0">
                <a:solidFill>
                  <a:srgbClr val="0070C0"/>
                </a:solidFill>
              </a:rPr>
              <a:t> = 0x101</a:t>
            </a:r>
            <a:endParaRPr lang="en-US" sz="1200" dirty="0"/>
          </a:p>
          <a:p>
            <a:endParaRPr lang="en-US" sz="1200" dirty="0" smtClean="0"/>
          </a:p>
        </p:txBody>
      </p:sp>
      <p:graphicFrame>
        <p:nvGraphicFramePr>
          <p:cNvPr id="26" name="Table 25"/>
          <p:cNvGraphicFramePr>
            <a:graphicFrameLocks noGrp="1"/>
          </p:cNvGraphicFramePr>
          <p:nvPr>
            <p:extLst>
              <p:ext uri="{D42A27DB-BD31-4B8C-83A1-F6EECF244321}">
                <p14:modId xmlns:p14="http://schemas.microsoft.com/office/powerpoint/2010/main" val="613835433"/>
              </p:ext>
            </p:extLst>
          </p:nvPr>
        </p:nvGraphicFramePr>
        <p:xfrm>
          <a:off x="6850103" y="2501963"/>
          <a:ext cx="5080008" cy="381000"/>
        </p:xfrm>
        <a:graphic>
          <a:graphicData uri="http://schemas.openxmlformats.org/drawingml/2006/table">
            <a:tbl>
              <a:tblPr firstRow="1" bandRow="1"/>
              <a:tblGrid>
                <a:gridCol w="256566"/>
                <a:gridCol w="256566"/>
                <a:gridCol w="256566"/>
                <a:gridCol w="256566"/>
                <a:gridCol w="500304"/>
                <a:gridCol w="500304"/>
                <a:gridCol w="256566"/>
                <a:gridCol w="256566"/>
                <a:gridCol w="256566"/>
                <a:gridCol w="256566"/>
                <a:gridCol w="256566"/>
                <a:gridCol w="256566"/>
                <a:gridCol w="500304"/>
                <a:gridCol w="256566"/>
                <a:gridCol w="500304"/>
                <a:gridCol w="256566"/>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chemeClr val="tx1"/>
                          </a:solidFill>
                          <a:effectLst/>
                          <a:latin typeface="Calibri" panose="020F0502020204030204" pitchFamily="34" charset="0"/>
                        </a:rPr>
                        <a:t>SCKD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SWSD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0" i="0" u="none" strike="noStrike" dirty="0">
                          <a:solidFill>
                            <a:srgbClr val="FF0000"/>
                          </a:solidFill>
                          <a:effectLst/>
                          <a:latin typeface="Calibri" panose="020F0502020204030204" pitchFamily="34" charset="0"/>
                        </a:rPr>
                        <a:t>SKDV[2:0]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MUEN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TRMD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7" name="Line Callout 1 (No Border) 26"/>
          <p:cNvSpPr/>
          <p:nvPr/>
        </p:nvSpPr>
        <p:spPr>
          <a:xfrm>
            <a:off x="7608167" y="3147668"/>
            <a:ext cx="4321943" cy="2873620"/>
          </a:xfrm>
          <a:prstGeom prst="callout1">
            <a:avLst>
              <a:gd name="adj1" fmla="val -326"/>
              <a:gd name="adj2" fmla="val 56902"/>
              <a:gd name="adj3" fmla="val -7494"/>
              <a:gd name="adj4" fmla="val 56819"/>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Serial Oversampling Clock Division Ratio</a:t>
            </a:r>
          </a:p>
          <a:p>
            <a:pPr lvl="0">
              <a:lnSpc>
                <a:spcPct val="150000"/>
              </a:lnSpc>
            </a:pPr>
            <a:r>
              <a:rPr lang="en-US" sz="1000" dirty="0" smtClean="0">
                <a:solidFill>
                  <a:sysClr val="windowText" lastClr="000000"/>
                </a:solidFill>
              </a:rPr>
              <a:t>These bits are ignored if SCKD = 0 (slave mode)</a:t>
            </a:r>
          </a:p>
          <a:p>
            <a:pPr lvl="0">
              <a:lnSpc>
                <a:spcPct val="150000"/>
              </a:lnSpc>
            </a:pPr>
            <a:r>
              <a:rPr lang="en-US" sz="1000" dirty="0" smtClean="0">
                <a:solidFill>
                  <a:schemeClr val="tx1"/>
                </a:solidFill>
              </a:rPr>
              <a:t>The serial bit clock is used in the shift register and is provided on the SSI_SCK module pin.</a:t>
            </a:r>
          </a:p>
          <a:p>
            <a:pPr lvl="0">
              <a:lnSpc>
                <a:spcPct val="150000"/>
              </a:lnSpc>
            </a:pPr>
            <a:r>
              <a:rPr lang="en-US" sz="1000" dirty="0" smtClean="0">
                <a:solidFill>
                  <a:schemeClr val="tx1"/>
                </a:solidFill>
              </a:rPr>
              <a:t>000: Serial bit clock frequency = oversampling clock frequency / 1</a:t>
            </a:r>
          </a:p>
          <a:p>
            <a:pPr>
              <a:lnSpc>
                <a:spcPct val="150000"/>
              </a:lnSpc>
            </a:pPr>
            <a:r>
              <a:rPr lang="en-US" sz="1000" dirty="0" smtClean="0">
                <a:solidFill>
                  <a:schemeClr val="tx1"/>
                </a:solidFill>
              </a:rPr>
              <a:t>001: </a:t>
            </a:r>
            <a:r>
              <a:rPr lang="en-US" sz="1000" dirty="0">
                <a:solidFill>
                  <a:schemeClr val="tx1"/>
                </a:solidFill>
              </a:rPr>
              <a:t>Serial bit clock frequency = oversampling clock frequency / </a:t>
            </a:r>
            <a:r>
              <a:rPr lang="en-US" sz="1000" dirty="0" smtClean="0">
                <a:solidFill>
                  <a:schemeClr val="tx1"/>
                </a:solidFill>
              </a:rPr>
              <a:t>2</a:t>
            </a:r>
            <a:endParaRPr lang="en-US" sz="1000" dirty="0">
              <a:solidFill>
                <a:schemeClr val="tx1"/>
              </a:solidFill>
            </a:endParaRPr>
          </a:p>
          <a:p>
            <a:pPr>
              <a:lnSpc>
                <a:spcPct val="150000"/>
              </a:lnSpc>
            </a:pPr>
            <a:r>
              <a:rPr lang="en-US" sz="1000" dirty="0" smtClean="0">
                <a:solidFill>
                  <a:schemeClr val="tx1"/>
                </a:solidFill>
              </a:rPr>
              <a:t>010</a:t>
            </a:r>
            <a:r>
              <a:rPr lang="en-US" sz="1000" dirty="0">
                <a:solidFill>
                  <a:schemeClr val="tx1"/>
                </a:solidFill>
              </a:rPr>
              <a:t>: Serial bit clock frequency = oversampling clock frequency / </a:t>
            </a:r>
            <a:r>
              <a:rPr lang="en-US" sz="1000" dirty="0" smtClean="0">
                <a:solidFill>
                  <a:schemeClr val="tx1"/>
                </a:solidFill>
              </a:rPr>
              <a:t>4</a:t>
            </a:r>
            <a:endParaRPr lang="en-US" sz="1000" dirty="0">
              <a:solidFill>
                <a:schemeClr val="tx1"/>
              </a:solidFill>
            </a:endParaRPr>
          </a:p>
          <a:p>
            <a:pPr>
              <a:lnSpc>
                <a:spcPct val="150000"/>
              </a:lnSpc>
            </a:pPr>
            <a:r>
              <a:rPr lang="en-US" sz="1000" dirty="0" smtClean="0">
                <a:solidFill>
                  <a:schemeClr val="tx1"/>
                </a:solidFill>
              </a:rPr>
              <a:t>011: </a:t>
            </a:r>
            <a:r>
              <a:rPr lang="en-US" sz="1000" dirty="0">
                <a:solidFill>
                  <a:schemeClr val="tx1"/>
                </a:solidFill>
              </a:rPr>
              <a:t>Serial bit clock frequency = oversampling clock frequency / </a:t>
            </a:r>
            <a:r>
              <a:rPr lang="en-US" sz="1000" dirty="0" smtClean="0">
                <a:solidFill>
                  <a:schemeClr val="tx1"/>
                </a:solidFill>
              </a:rPr>
              <a:t>8</a:t>
            </a:r>
            <a:endParaRPr lang="en-US" sz="1000" dirty="0">
              <a:solidFill>
                <a:schemeClr val="tx1"/>
              </a:solidFill>
            </a:endParaRPr>
          </a:p>
          <a:p>
            <a:pPr>
              <a:lnSpc>
                <a:spcPct val="150000"/>
              </a:lnSpc>
            </a:pPr>
            <a:r>
              <a:rPr lang="en-US" sz="1000" dirty="0" smtClean="0">
                <a:solidFill>
                  <a:schemeClr val="tx1"/>
                </a:solidFill>
              </a:rPr>
              <a:t>100</a:t>
            </a:r>
            <a:r>
              <a:rPr lang="en-US" sz="1000" dirty="0">
                <a:solidFill>
                  <a:schemeClr val="tx1"/>
                </a:solidFill>
              </a:rPr>
              <a:t>: Serial bit clock frequency = oversampling clock frequency / </a:t>
            </a:r>
            <a:r>
              <a:rPr lang="en-US" sz="1000" dirty="0" smtClean="0">
                <a:solidFill>
                  <a:schemeClr val="tx1"/>
                </a:solidFill>
              </a:rPr>
              <a:t>16</a:t>
            </a:r>
            <a:endParaRPr lang="en-US" sz="1000" dirty="0">
              <a:solidFill>
                <a:schemeClr val="tx1"/>
              </a:solidFill>
            </a:endParaRPr>
          </a:p>
          <a:p>
            <a:pPr>
              <a:lnSpc>
                <a:spcPct val="150000"/>
              </a:lnSpc>
            </a:pPr>
            <a:r>
              <a:rPr lang="en-US" sz="1000" dirty="0" smtClean="0">
                <a:solidFill>
                  <a:srgbClr val="FF0000"/>
                </a:solidFill>
              </a:rPr>
              <a:t>101: </a:t>
            </a:r>
            <a:r>
              <a:rPr lang="en-US" sz="1000" dirty="0">
                <a:solidFill>
                  <a:srgbClr val="FF0000"/>
                </a:solidFill>
              </a:rPr>
              <a:t>Serial bit clock frequency = oversampling clock frequency / </a:t>
            </a:r>
            <a:r>
              <a:rPr lang="en-US" sz="1000" dirty="0" smtClean="0">
                <a:solidFill>
                  <a:srgbClr val="FF0000"/>
                </a:solidFill>
              </a:rPr>
              <a:t>6</a:t>
            </a:r>
            <a:endParaRPr lang="en-US" sz="1000" dirty="0">
              <a:solidFill>
                <a:srgbClr val="FF0000"/>
              </a:solidFill>
            </a:endParaRPr>
          </a:p>
          <a:p>
            <a:pPr>
              <a:lnSpc>
                <a:spcPct val="150000"/>
              </a:lnSpc>
            </a:pPr>
            <a:r>
              <a:rPr lang="en-US" sz="1000" dirty="0" smtClean="0">
                <a:solidFill>
                  <a:schemeClr val="tx1"/>
                </a:solidFill>
              </a:rPr>
              <a:t>110</a:t>
            </a:r>
            <a:r>
              <a:rPr lang="en-US" sz="1000" dirty="0">
                <a:solidFill>
                  <a:schemeClr val="tx1"/>
                </a:solidFill>
              </a:rPr>
              <a:t>: Serial bit clock frequency = oversampling clock frequency / </a:t>
            </a:r>
            <a:r>
              <a:rPr lang="en-US" sz="1000" dirty="0" smtClean="0">
                <a:solidFill>
                  <a:schemeClr val="tx1"/>
                </a:solidFill>
              </a:rPr>
              <a:t>12</a:t>
            </a:r>
            <a:endParaRPr lang="en-US" sz="1000" dirty="0">
              <a:solidFill>
                <a:schemeClr val="tx1"/>
              </a:solidFill>
            </a:endParaRPr>
          </a:p>
          <a:p>
            <a:pPr>
              <a:lnSpc>
                <a:spcPct val="150000"/>
              </a:lnSpc>
            </a:pPr>
            <a:r>
              <a:rPr lang="en-US" sz="1000" dirty="0" smtClean="0">
                <a:solidFill>
                  <a:schemeClr val="tx1"/>
                </a:solidFill>
              </a:rPr>
              <a:t>111: Setting prohibited</a:t>
            </a:r>
            <a:endParaRPr lang="en-US" sz="1000" dirty="0">
              <a:solidFill>
                <a:schemeClr val="tx1"/>
              </a:solidFill>
            </a:endParaRPr>
          </a:p>
        </p:txBody>
      </p:sp>
      <p:sp>
        <p:nvSpPr>
          <p:cNvPr id="18" name="Rectangle 17"/>
          <p:cNvSpPr/>
          <p:nvPr/>
        </p:nvSpPr>
        <p:spPr>
          <a:xfrm>
            <a:off x="695402" y="2882745"/>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setup</a:t>
            </a:r>
            <a:endParaRPr lang="en-US" sz="900" dirty="0"/>
          </a:p>
        </p:txBody>
      </p:sp>
      <p:sp>
        <p:nvSpPr>
          <p:cNvPr id="20" name="Rectangle 19"/>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2" name="Rectangle 21"/>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3" name="Oval 22"/>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5" name="Oval 24"/>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8" name="Straight Arrow Connector 27"/>
          <p:cNvCxnSpPr>
            <a:stCxn id="25" idx="4"/>
            <a:endCxn id="18"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a:endCxn id="33"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2" idx="2"/>
            <a:endCxn id="22"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2"/>
            <a:endCxn id="23"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3" name="Rectangle 32"/>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4" name="Rectangle 33"/>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5" name="Straight Arrow Connector 34"/>
          <p:cNvCxnSpPr>
            <a:stCxn id="33" idx="2"/>
            <a:endCxn id="20"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2"/>
            <a:endCxn id="32"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2"/>
            <a:endCxn id="34" idx="0"/>
          </p:cNvCxnSpPr>
          <p:nvPr/>
        </p:nvCxnSpPr>
        <p:spPr>
          <a:xfrm flipH="1">
            <a:off x="1343473" y="3190676"/>
            <a:ext cx="1" cy="181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050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 </a:t>
            </a:r>
            <a:r>
              <a:rPr lang="en-US" sz="1400" b="1" i="1" dirty="0" smtClean="0">
                <a:solidFill>
                  <a:srgbClr val="002060"/>
                </a:solidFill>
              </a:rPr>
              <a:t>32000Hz</a:t>
            </a:r>
            <a:endParaRPr lang="en-US" sz="1400" i="1" dirty="0">
              <a:solidFill>
                <a:srgbClr val="002060"/>
              </a:solidFill>
            </a:endParaRPr>
          </a:p>
        </p:txBody>
      </p:sp>
      <p:sp>
        <p:nvSpPr>
          <p:cNvPr id="24" name="TextBox 23"/>
          <p:cNvSpPr txBox="1"/>
          <p:nvPr/>
        </p:nvSpPr>
        <p:spPr>
          <a:xfrm>
            <a:off x="2639616" y="2610778"/>
            <a:ext cx="3924472" cy="1200329"/>
          </a:xfrm>
          <a:prstGeom prst="rect">
            <a:avLst/>
          </a:prstGeom>
          <a:noFill/>
        </p:spPr>
        <p:txBody>
          <a:bodyPr wrap="none" rtlCol="0">
            <a:spAutoFit/>
          </a:bodyPr>
          <a:lstStyle/>
          <a:p>
            <a:r>
              <a:rPr lang="en-US" sz="1200" dirty="0" smtClean="0"/>
              <a:t>11. Enable serial data output.</a:t>
            </a:r>
            <a:endParaRPr lang="en-US" sz="1200" dirty="0" smtClean="0">
              <a:solidFill>
                <a:srgbClr val="FF0000"/>
              </a:solidFill>
            </a:endParaRPr>
          </a:p>
          <a:p>
            <a:r>
              <a:rPr lang="en-US" sz="1200" i="1" dirty="0">
                <a:solidFill>
                  <a:srgbClr val="FF0000"/>
                </a:solidFill>
              </a:rPr>
              <a:t> </a:t>
            </a:r>
            <a:r>
              <a:rPr lang="en-US" sz="1200" i="1" dirty="0" smtClean="0">
                <a:solidFill>
                  <a:srgbClr val="FF0000"/>
                </a:solidFill>
              </a:rPr>
              <a:t>    </a:t>
            </a:r>
            <a:r>
              <a:rPr lang="en-US" sz="1200" i="1" dirty="0" err="1" smtClean="0">
                <a:solidFill>
                  <a:srgbClr val="0070C0"/>
                </a:solidFill>
              </a:rPr>
              <a:t>SSICRn.MUEN</a:t>
            </a:r>
            <a:r>
              <a:rPr lang="en-US" sz="1200" i="1" dirty="0" smtClean="0">
                <a:solidFill>
                  <a:srgbClr val="0070C0"/>
                </a:solidFill>
              </a:rPr>
              <a:t> = 0</a:t>
            </a:r>
          </a:p>
          <a:p>
            <a:endParaRPr lang="en-US" sz="1200" i="1" dirty="0">
              <a:solidFill>
                <a:srgbClr val="0070C0"/>
              </a:solidFill>
            </a:endParaRPr>
          </a:p>
          <a:p>
            <a:r>
              <a:rPr lang="en-US" sz="1200" dirty="0" smtClean="0"/>
              <a:t>12. SSI0 used to transmit serial data to another device.</a:t>
            </a:r>
          </a:p>
          <a:p>
            <a:r>
              <a:rPr lang="en-US" sz="1200" dirty="0"/>
              <a:t> </a:t>
            </a:r>
            <a:r>
              <a:rPr lang="en-US" sz="1200" dirty="0" smtClean="0"/>
              <a:t>     So the module will be in the </a:t>
            </a:r>
            <a:r>
              <a:rPr lang="en-US" sz="1200" dirty="0" smtClean="0">
                <a:solidFill>
                  <a:srgbClr val="FF0000"/>
                </a:solidFill>
              </a:rPr>
              <a:t>transmit mode</a:t>
            </a:r>
            <a:r>
              <a:rPr lang="en-US" sz="1200" dirty="0" smtClean="0"/>
              <a:t>.</a:t>
            </a:r>
            <a:endParaRPr lang="en-US" sz="1200" dirty="0"/>
          </a:p>
          <a:p>
            <a:r>
              <a:rPr lang="en-US" sz="1200" dirty="0"/>
              <a:t>     </a:t>
            </a:r>
            <a:r>
              <a:rPr lang="en-US" sz="1200" dirty="0" smtClean="0"/>
              <a:t> </a:t>
            </a:r>
            <a:r>
              <a:rPr lang="en-US" sz="1200" i="1" dirty="0" err="1" smtClean="0">
                <a:solidFill>
                  <a:srgbClr val="0070C0"/>
                </a:solidFill>
              </a:rPr>
              <a:t>SSICRn.TRMD</a:t>
            </a:r>
            <a:r>
              <a:rPr lang="en-US" sz="1200" i="1" dirty="0" smtClean="0">
                <a:solidFill>
                  <a:srgbClr val="0070C0"/>
                </a:solidFill>
              </a:rPr>
              <a:t> </a:t>
            </a:r>
            <a:r>
              <a:rPr lang="en-US" sz="1200" i="1" dirty="0">
                <a:solidFill>
                  <a:srgbClr val="0070C0"/>
                </a:solidFill>
              </a:rPr>
              <a:t>= </a:t>
            </a:r>
            <a:r>
              <a:rPr lang="en-US" sz="1200" i="1" dirty="0" smtClean="0">
                <a:solidFill>
                  <a:srgbClr val="0070C0"/>
                </a:solidFill>
              </a:rPr>
              <a:t>1</a:t>
            </a:r>
            <a:endParaRPr lang="en-US" sz="1200" i="1" dirty="0">
              <a:solidFill>
                <a:srgbClr val="0070C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3033398918"/>
              </p:ext>
            </p:extLst>
          </p:nvPr>
        </p:nvGraphicFramePr>
        <p:xfrm>
          <a:off x="6850103" y="2501963"/>
          <a:ext cx="5080008" cy="381000"/>
        </p:xfrm>
        <a:graphic>
          <a:graphicData uri="http://schemas.openxmlformats.org/drawingml/2006/table">
            <a:tbl>
              <a:tblPr firstRow="1" bandRow="1"/>
              <a:tblGrid>
                <a:gridCol w="256566"/>
                <a:gridCol w="256566"/>
                <a:gridCol w="256566"/>
                <a:gridCol w="256566"/>
                <a:gridCol w="500304"/>
                <a:gridCol w="500304"/>
                <a:gridCol w="256566"/>
                <a:gridCol w="256566"/>
                <a:gridCol w="256566"/>
                <a:gridCol w="256566"/>
                <a:gridCol w="256566"/>
                <a:gridCol w="256566"/>
                <a:gridCol w="500304"/>
                <a:gridCol w="256566"/>
                <a:gridCol w="500304"/>
                <a:gridCol w="256566"/>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chemeClr val="tx1"/>
                          </a:solidFill>
                          <a:effectLst/>
                          <a:latin typeface="Calibri" panose="020F0502020204030204" pitchFamily="34" charset="0"/>
                        </a:rPr>
                        <a:t>SCKD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SWSD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0" i="0" u="none" strike="noStrike" dirty="0">
                          <a:solidFill>
                            <a:schemeClr val="tx1"/>
                          </a:solidFill>
                          <a:effectLst/>
                          <a:latin typeface="Calibri" panose="020F0502020204030204" pitchFamily="34" charset="0"/>
                        </a:rPr>
                        <a:t>SKDV[2:0]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dirty="0">
                          <a:solidFill>
                            <a:srgbClr val="FF0000"/>
                          </a:solidFill>
                          <a:effectLst/>
                          <a:latin typeface="Calibri" panose="020F0502020204030204" pitchFamily="34" charset="0"/>
                        </a:rPr>
                        <a:t>MUEN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TRMD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7" name="Line Callout 1 (No Border) 26"/>
          <p:cNvSpPr/>
          <p:nvPr/>
        </p:nvSpPr>
        <p:spPr>
          <a:xfrm>
            <a:off x="8381994" y="3455054"/>
            <a:ext cx="2016225" cy="785388"/>
          </a:xfrm>
          <a:prstGeom prst="callout1">
            <a:avLst>
              <a:gd name="adj1" fmla="val 783"/>
              <a:gd name="adj2" fmla="val 99231"/>
              <a:gd name="adj3" fmla="val -64044"/>
              <a:gd name="adj4" fmla="val 107786"/>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Serial Data Output Disable</a:t>
            </a:r>
          </a:p>
          <a:p>
            <a:pPr lvl="0">
              <a:lnSpc>
                <a:spcPct val="150000"/>
              </a:lnSpc>
            </a:pPr>
            <a:r>
              <a:rPr lang="en-US" sz="1000" dirty="0" smtClean="0">
                <a:solidFill>
                  <a:srgbClr val="FF0000"/>
                </a:solidFill>
              </a:rPr>
              <a:t>0: Module is not muted.</a:t>
            </a:r>
          </a:p>
          <a:p>
            <a:pPr lvl="0">
              <a:lnSpc>
                <a:spcPct val="150000"/>
              </a:lnSpc>
            </a:pPr>
            <a:r>
              <a:rPr lang="en-US" sz="1000" dirty="0" smtClean="0">
                <a:solidFill>
                  <a:sysClr val="windowText" lastClr="000000"/>
                </a:solidFill>
              </a:rPr>
              <a:t>1: Module is muted</a:t>
            </a:r>
          </a:p>
        </p:txBody>
      </p:sp>
      <p:sp>
        <p:nvSpPr>
          <p:cNvPr id="17" name="Line Callout 1 (No Border) 16"/>
          <p:cNvSpPr/>
          <p:nvPr/>
        </p:nvSpPr>
        <p:spPr>
          <a:xfrm>
            <a:off x="9336360" y="4745254"/>
            <a:ext cx="2232249" cy="785388"/>
          </a:xfrm>
          <a:prstGeom prst="callout1">
            <a:avLst>
              <a:gd name="adj1" fmla="val 783"/>
              <a:gd name="adj2" fmla="val 99231"/>
              <a:gd name="adj3" fmla="val -228150"/>
              <a:gd name="adj4" fmla="val 98716"/>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Transmit / Receive Mode Select</a:t>
            </a:r>
          </a:p>
          <a:p>
            <a:pPr lvl="0">
              <a:lnSpc>
                <a:spcPct val="150000"/>
              </a:lnSpc>
            </a:pPr>
            <a:r>
              <a:rPr lang="en-US" sz="1000" dirty="0" smtClean="0">
                <a:solidFill>
                  <a:schemeClr val="tx1"/>
                </a:solidFill>
              </a:rPr>
              <a:t>0: Module is in receive mode</a:t>
            </a:r>
          </a:p>
          <a:p>
            <a:pPr lvl="0">
              <a:lnSpc>
                <a:spcPct val="150000"/>
              </a:lnSpc>
            </a:pPr>
            <a:r>
              <a:rPr lang="en-US" sz="1000" dirty="0" smtClean="0">
                <a:solidFill>
                  <a:srgbClr val="FF0000"/>
                </a:solidFill>
              </a:rPr>
              <a:t>1: Module is in transmit mode.</a:t>
            </a:r>
          </a:p>
        </p:txBody>
      </p:sp>
      <p:sp>
        <p:nvSpPr>
          <p:cNvPr id="18" name="Rectangle 17"/>
          <p:cNvSpPr/>
          <p:nvPr/>
        </p:nvSpPr>
        <p:spPr>
          <a:xfrm>
            <a:off x="695402" y="2882745"/>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setup</a:t>
            </a:r>
            <a:endParaRPr lang="en-US" sz="900" dirty="0"/>
          </a:p>
        </p:txBody>
      </p:sp>
      <p:sp>
        <p:nvSpPr>
          <p:cNvPr id="20" name="Rectangle 19"/>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2" name="Rectangle 21"/>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3" name="Oval 22"/>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5" name="Oval 24"/>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8" name="Straight Arrow Connector 27"/>
          <p:cNvCxnSpPr>
            <a:stCxn id="25" idx="4"/>
            <a:endCxn id="18"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a:endCxn id="33"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2" idx="2"/>
            <a:endCxn id="22"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2"/>
            <a:endCxn id="23"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3" name="Rectangle 32"/>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4" name="Rectangle 33"/>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5" name="Straight Arrow Connector 34"/>
          <p:cNvCxnSpPr>
            <a:stCxn id="33" idx="2"/>
            <a:endCxn id="20"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2"/>
            <a:endCxn id="32"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2"/>
            <a:endCxn id="34" idx="0"/>
          </p:cNvCxnSpPr>
          <p:nvPr/>
        </p:nvCxnSpPr>
        <p:spPr>
          <a:xfrm flipH="1">
            <a:off x="1343473" y="3190676"/>
            <a:ext cx="1" cy="181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152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a:latin typeface="メイリオ" panose="020B0604030504040204" pitchFamily="50" charset="-128"/>
                <a:ea typeface="メイリオ" panose="020B0604030504040204" pitchFamily="50" charset="-128"/>
              </a:rPr>
              <a:t>SSIU/SSI </a:t>
            </a:r>
            <a:r>
              <a:rPr lang="en-US" altLang="ja-JP" sz="2800" dirty="0" smtClean="0">
                <a:latin typeface="メイリオ" panose="020B0604030504040204" pitchFamily="50" charset="-128"/>
                <a:ea typeface="メイリオ" panose="020B0604030504040204" pitchFamily="50" charset="-128"/>
              </a:rPr>
              <a:t>–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24" name="TextBox 23"/>
          <p:cNvSpPr txBox="1"/>
          <p:nvPr/>
        </p:nvSpPr>
        <p:spPr>
          <a:xfrm>
            <a:off x="2639616" y="2610778"/>
            <a:ext cx="4805675" cy="1200329"/>
          </a:xfrm>
          <a:prstGeom prst="rect">
            <a:avLst/>
          </a:prstGeom>
          <a:noFill/>
        </p:spPr>
        <p:txBody>
          <a:bodyPr wrap="none" rtlCol="0">
            <a:spAutoFit/>
          </a:bodyPr>
          <a:lstStyle/>
          <a:p>
            <a:r>
              <a:rPr lang="en-US" sz="1200" dirty="0" smtClean="0"/>
              <a:t>1. Select the access type for </a:t>
            </a:r>
            <a:r>
              <a:rPr lang="en-US" sz="1200" dirty="0" err="1" smtClean="0"/>
              <a:t>SSIn_BUSIF</a:t>
            </a:r>
            <a:r>
              <a:rPr lang="en-US" sz="1200" dirty="0" smtClean="0"/>
              <a:t> as </a:t>
            </a:r>
            <a:r>
              <a:rPr lang="en-US" sz="1200" dirty="0" smtClean="0">
                <a:solidFill>
                  <a:srgbClr val="FF0000"/>
                </a:solidFill>
              </a:rPr>
              <a:t>DMA access. </a:t>
            </a:r>
            <a:r>
              <a:rPr lang="en-US" sz="1200" dirty="0" smtClean="0"/>
              <a:t>(n = 0-0)</a:t>
            </a:r>
            <a:endParaRPr lang="en-US" sz="1200" dirty="0" smtClean="0">
              <a:solidFill>
                <a:srgbClr val="FF0000"/>
              </a:solidFill>
            </a:endParaRPr>
          </a:p>
          <a:p>
            <a:r>
              <a:rPr lang="en-US" sz="1200" dirty="0">
                <a:solidFill>
                  <a:srgbClr val="FF0000"/>
                </a:solidFill>
              </a:rPr>
              <a:t> </a:t>
            </a:r>
            <a:r>
              <a:rPr lang="en-US" sz="1200" dirty="0" smtClean="0">
                <a:solidFill>
                  <a:srgbClr val="FF0000"/>
                </a:solidFill>
              </a:rPr>
              <a:t>     </a:t>
            </a:r>
            <a:r>
              <a:rPr lang="en-US" sz="1200" i="1" dirty="0" err="1" smtClean="0">
                <a:solidFill>
                  <a:srgbClr val="0070C0"/>
                </a:solidFill>
              </a:rPr>
              <a:t>SSIn_BUSIF_MODE.dma</a:t>
            </a:r>
            <a:r>
              <a:rPr lang="en-US" sz="1200" i="1" dirty="0" smtClean="0">
                <a:solidFill>
                  <a:srgbClr val="0070C0"/>
                </a:solidFill>
              </a:rPr>
              <a:t> = 1</a:t>
            </a:r>
          </a:p>
          <a:p>
            <a:endParaRPr lang="en-US" sz="1200" i="1" dirty="0" smtClean="0">
              <a:solidFill>
                <a:srgbClr val="0070C0"/>
              </a:solidFill>
            </a:endParaRPr>
          </a:p>
          <a:p>
            <a:r>
              <a:rPr lang="en-US" sz="1200" dirty="0" smtClean="0"/>
              <a:t>2. Setting </a:t>
            </a:r>
            <a:r>
              <a:rPr lang="en-US" sz="1200" dirty="0" err="1" smtClean="0"/>
              <a:t>SSIm_BUSIF</a:t>
            </a:r>
            <a:r>
              <a:rPr lang="en-US" sz="1200" dirty="0" smtClean="0"/>
              <a:t> Audio Information Register. (m = 0-0)</a:t>
            </a:r>
          </a:p>
          <a:p>
            <a:r>
              <a:rPr lang="en-US" sz="1200" dirty="0"/>
              <a:t> </a:t>
            </a:r>
            <a:r>
              <a:rPr lang="en-US" sz="1200" dirty="0" smtClean="0"/>
              <a:t>     </a:t>
            </a:r>
            <a:r>
              <a:rPr lang="en-US" sz="1200" i="1" dirty="0" err="1" smtClean="0">
                <a:solidFill>
                  <a:srgbClr val="0070C0"/>
                </a:solidFill>
              </a:rPr>
              <a:t>SSIm_BUSIF_ADINR.OTBL</a:t>
            </a:r>
            <a:r>
              <a:rPr lang="en-US" sz="1200" i="1" dirty="0" smtClean="0">
                <a:solidFill>
                  <a:srgbClr val="0070C0"/>
                </a:solidFill>
              </a:rPr>
              <a:t> = 0x01000</a:t>
            </a:r>
            <a:endParaRPr lang="en-US" sz="1200" i="1" dirty="0">
              <a:solidFill>
                <a:srgbClr val="0070C0"/>
              </a:solidFill>
            </a:endParaRPr>
          </a:p>
          <a:p>
            <a:r>
              <a:rPr lang="en-US" sz="1200" i="1" dirty="0" smtClean="0">
                <a:solidFill>
                  <a:srgbClr val="0070C0"/>
                </a:solidFill>
              </a:rPr>
              <a:t>      </a:t>
            </a:r>
            <a:r>
              <a:rPr lang="en-US" sz="1200" i="1" dirty="0" err="1" smtClean="0">
                <a:solidFill>
                  <a:srgbClr val="0070C0"/>
                </a:solidFill>
              </a:rPr>
              <a:t>SSIm_BUSIF_ADINR.CHNUM</a:t>
            </a:r>
            <a:r>
              <a:rPr lang="en-US" sz="1200" i="1" dirty="0" smtClean="0">
                <a:solidFill>
                  <a:srgbClr val="0070C0"/>
                </a:solidFill>
              </a:rPr>
              <a:t> = 0x00010</a:t>
            </a:r>
          </a:p>
        </p:txBody>
      </p:sp>
      <p:sp>
        <p:nvSpPr>
          <p:cNvPr id="31" name="Line Callout 1 (No Border) 30"/>
          <p:cNvSpPr/>
          <p:nvPr/>
        </p:nvSpPr>
        <p:spPr>
          <a:xfrm>
            <a:off x="9552384" y="2617872"/>
            <a:ext cx="1656184" cy="667112"/>
          </a:xfrm>
          <a:prstGeom prst="callout1">
            <a:avLst>
              <a:gd name="adj1" fmla="val 439"/>
              <a:gd name="adj2" fmla="val 99537"/>
              <a:gd name="adj3" fmla="val -20957"/>
              <a:gd name="adj4" fmla="val 100426"/>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DMA Access Type</a:t>
            </a:r>
          </a:p>
          <a:p>
            <a:pPr lvl="0">
              <a:lnSpc>
                <a:spcPct val="150000"/>
              </a:lnSpc>
            </a:pPr>
            <a:r>
              <a:rPr lang="en-US" sz="1000" dirty="0" smtClean="0">
                <a:solidFill>
                  <a:sysClr val="windowText" lastClr="000000"/>
                </a:solidFill>
              </a:rPr>
              <a:t>0</a:t>
            </a:r>
            <a:r>
              <a:rPr lang="en-US" sz="1000" dirty="0">
                <a:solidFill>
                  <a:sysClr val="windowText" lastClr="000000"/>
                </a:solidFill>
              </a:rPr>
              <a:t>: PIO access </a:t>
            </a:r>
            <a:r>
              <a:rPr lang="en-US" sz="1000" dirty="0" smtClean="0">
                <a:solidFill>
                  <a:sysClr val="windowText" lastClr="000000"/>
                </a:solidFill>
              </a:rPr>
              <a:t>(prohibited</a:t>
            </a:r>
            <a:r>
              <a:rPr lang="en-US" sz="1000" dirty="0">
                <a:solidFill>
                  <a:sysClr val="windowText" lastClr="000000"/>
                </a:solidFill>
              </a:rPr>
              <a:t>)</a:t>
            </a:r>
          </a:p>
          <a:p>
            <a:pPr lvl="0">
              <a:lnSpc>
                <a:spcPct val="150000"/>
              </a:lnSpc>
            </a:pPr>
            <a:r>
              <a:rPr lang="en-US" sz="1000" dirty="0">
                <a:solidFill>
                  <a:srgbClr val="FF0000"/>
                </a:solidFill>
              </a:rPr>
              <a:t>1: DMA access</a:t>
            </a:r>
          </a:p>
        </p:txBody>
      </p:sp>
      <p:graphicFrame>
        <p:nvGraphicFramePr>
          <p:cNvPr id="35" name="Table 34"/>
          <p:cNvGraphicFramePr>
            <a:graphicFrameLocks noGrp="1"/>
          </p:cNvGraphicFramePr>
          <p:nvPr>
            <p:extLst/>
          </p:nvPr>
        </p:nvGraphicFramePr>
        <p:xfrm>
          <a:off x="7176120" y="3539785"/>
          <a:ext cx="4318000" cy="381000"/>
        </p:xfrm>
        <a:graphic>
          <a:graphicData uri="http://schemas.openxmlformats.org/drawingml/2006/table">
            <a:tbl>
              <a:tblPr/>
              <a:tblGrid>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panose="020F0502020204030204" pitchFamily="34" charset="0"/>
                        </a:rPr>
                        <a:t>Bit</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5">
                  <a:txBody>
                    <a:bodyPr/>
                    <a:lstStyle/>
                    <a:p>
                      <a:pPr algn="ctr" fontAlgn="b"/>
                      <a:r>
                        <a:rPr lang="en-US" sz="1100" b="1" i="0" u="none" strike="noStrike" dirty="0" err="1" smtClean="0">
                          <a:solidFill>
                            <a:srgbClr val="000000"/>
                          </a:solidFill>
                          <a:effectLst/>
                          <a:latin typeface="Calibri" panose="020F0502020204030204" pitchFamily="34" charset="0"/>
                        </a:rPr>
                        <a:t>SSIm_BUSIF_ADINR</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100" b="0" i="0" u="none" strike="noStrike" dirty="0">
                          <a:solidFill>
                            <a:srgbClr val="000000"/>
                          </a:solidFill>
                          <a:effectLst/>
                          <a:latin typeface="Calibri" panose="020F0502020204030204" pitchFamily="34" charset="0"/>
                        </a:rPr>
                        <a:t>OTBL[4:0]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100" b="0" i="0" u="none" strike="noStrike" dirty="0">
                          <a:solidFill>
                            <a:srgbClr val="000000"/>
                          </a:solidFill>
                          <a:effectLst/>
                          <a:latin typeface="Calibri" panose="020F0502020204030204" pitchFamily="34" charset="0"/>
                        </a:rPr>
                        <a:t>CHNUM[4:0]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37" name="Table 36"/>
          <p:cNvGraphicFramePr>
            <a:graphicFrameLocks noGrp="1"/>
          </p:cNvGraphicFramePr>
          <p:nvPr>
            <p:extLst/>
          </p:nvPr>
        </p:nvGraphicFramePr>
        <p:xfrm>
          <a:off x="8446118" y="2060848"/>
          <a:ext cx="3048002" cy="381000"/>
        </p:xfrm>
        <a:graphic>
          <a:graphicData uri="http://schemas.openxmlformats.org/drawingml/2006/table">
            <a:tbl>
              <a:tblPr/>
              <a:tblGrid>
                <a:gridCol w="255063"/>
                <a:gridCol w="255063"/>
                <a:gridCol w="255063"/>
                <a:gridCol w="255063"/>
                <a:gridCol w="255063"/>
                <a:gridCol w="255063"/>
                <a:gridCol w="255063"/>
                <a:gridCol w="255063"/>
                <a:gridCol w="255063"/>
                <a:gridCol w="255063"/>
                <a:gridCol w="497372"/>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5">
                  <a:txBody>
                    <a:bodyPr/>
                    <a:lstStyle/>
                    <a:p>
                      <a:pPr algn="ctr" fontAlgn="b"/>
                      <a:r>
                        <a:rPr lang="en-US" sz="1100" b="1" i="0" u="none" strike="noStrike" dirty="0" err="1">
                          <a:solidFill>
                            <a:srgbClr val="000000"/>
                          </a:solidFill>
                          <a:effectLst/>
                          <a:latin typeface="Calibri" panose="020F0502020204030204" pitchFamily="34" charset="0"/>
                        </a:rPr>
                        <a:t>SSIn_BUSIF_MODE</a:t>
                      </a:r>
                      <a:r>
                        <a:rPr lang="en-US" sz="1100" b="1"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err="1">
                          <a:solidFill>
                            <a:srgbClr val="000000"/>
                          </a:solidFill>
                          <a:effectLst/>
                          <a:latin typeface="Calibri" panose="020F0502020204030204" pitchFamily="34" charset="0"/>
                        </a:rPr>
                        <a:t>dma</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8" name="Line Callout 1 (No Border) 37"/>
          <p:cNvSpPr/>
          <p:nvPr/>
        </p:nvSpPr>
        <p:spPr>
          <a:xfrm>
            <a:off x="7536160" y="4135748"/>
            <a:ext cx="2136680" cy="1872208"/>
          </a:xfrm>
          <a:prstGeom prst="callout1">
            <a:avLst>
              <a:gd name="adj1" fmla="val -330"/>
              <a:gd name="adj2" fmla="val 99537"/>
              <a:gd name="adj3" fmla="val -8765"/>
              <a:gd name="adj4" fmla="val 99779"/>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Bit Length of Output Audio Data</a:t>
            </a:r>
          </a:p>
          <a:p>
            <a:pPr lvl="0">
              <a:lnSpc>
                <a:spcPct val="150000"/>
              </a:lnSpc>
            </a:pPr>
            <a:r>
              <a:rPr lang="en-US" sz="1000" dirty="0" smtClean="0">
                <a:solidFill>
                  <a:sysClr val="windowText" lastClr="000000"/>
                </a:solidFill>
              </a:rPr>
              <a:t>00000: 24 bits</a:t>
            </a:r>
          </a:p>
          <a:p>
            <a:pPr lvl="0">
              <a:lnSpc>
                <a:spcPct val="150000"/>
              </a:lnSpc>
            </a:pPr>
            <a:r>
              <a:rPr lang="en-US" sz="1000" dirty="0" smtClean="0">
                <a:solidFill>
                  <a:sysClr val="windowText" lastClr="000000"/>
                </a:solidFill>
              </a:rPr>
              <a:t>00001: 22 bits</a:t>
            </a:r>
          </a:p>
          <a:p>
            <a:pPr lvl="0">
              <a:lnSpc>
                <a:spcPct val="150000"/>
              </a:lnSpc>
            </a:pPr>
            <a:r>
              <a:rPr lang="en-US" sz="1000" dirty="0" smtClean="0">
                <a:solidFill>
                  <a:sysClr val="windowText" lastClr="000000"/>
                </a:solidFill>
              </a:rPr>
              <a:t>00100: 20 bits</a:t>
            </a:r>
          </a:p>
          <a:p>
            <a:pPr lvl="0">
              <a:lnSpc>
                <a:spcPct val="150000"/>
              </a:lnSpc>
            </a:pPr>
            <a:r>
              <a:rPr lang="en-US" sz="1000" dirty="0" smtClean="0">
                <a:solidFill>
                  <a:sysClr val="windowText" lastClr="000000"/>
                </a:solidFill>
              </a:rPr>
              <a:t>00110: 18 bits</a:t>
            </a:r>
          </a:p>
          <a:p>
            <a:pPr lvl="0">
              <a:lnSpc>
                <a:spcPct val="150000"/>
              </a:lnSpc>
            </a:pPr>
            <a:r>
              <a:rPr lang="en-US" sz="1000" dirty="0" smtClean="0">
                <a:solidFill>
                  <a:srgbClr val="FF0000"/>
                </a:solidFill>
              </a:rPr>
              <a:t>01000: 16 bits</a:t>
            </a:r>
          </a:p>
          <a:p>
            <a:pPr lvl="0">
              <a:lnSpc>
                <a:spcPct val="150000"/>
              </a:lnSpc>
            </a:pPr>
            <a:r>
              <a:rPr lang="en-US" sz="1000" dirty="0" smtClean="0">
                <a:solidFill>
                  <a:sysClr val="windowText" lastClr="000000"/>
                </a:solidFill>
              </a:rPr>
              <a:t>10000: 8 bits</a:t>
            </a:r>
          </a:p>
          <a:p>
            <a:pPr lvl="0">
              <a:lnSpc>
                <a:spcPct val="150000"/>
              </a:lnSpc>
            </a:pPr>
            <a:r>
              <a:rPr lang="en-US" sz="1000" dirty="0" smtClean="0">
                <a:solidFill>
                  <a:sysClr val="windowText" lastClr="000000"/>
                </a:solidFill>
              </a:rPr>
              <a:t>Others: Reserved</a:t>
            </a:r>
            <a:endParaRPr lang="en-US" sz="1000" dirty="0">
              <a:solidFill>
                <a:srgbClr val="FF0000"/>
              </a:solidFill>
            </a:endParaRPr>
          </a:p>
        </p:txBody>
      </p:sp>
      <p:sp>
        <p:nvSpPr>
          <p:cNvPr id="39" name="Line Callout 1 (No Border) 38"/>
          <p:cNvSpPr/>
          <p:nvPr/>
        </p:nvSpPr>
        <p:spPr>
          <a:xfrm>
            <a:off x="10001952" y="4135748"/>
            <a:ext cx="1632624" cy="2144820"/>
          </a:xfrm>
          <a:prstGeom prst="callout1">
            <a:avLst>
              <a:gd name="adj1" fmla="val -100"/>
              <a:gd name="adj2" fmla="val 71686"/>
              <a:gd name="adj3" fmla="val -7570"/>
              <a:gd name="adj4" fmla="val 71393"/>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chemeClr val="tx1"/>
                </a:solidFill>
              </a:rPr>
              <a:t>Channel Number</a:t>
            </a:r>
          </a:p>
          <a:p>
            <a:pPr lvl="0">
              <a:lnSpc>
                <a:spcPct val="150000"/>
              </a:lnSpc>
            </a:pPr>
            <a:r>
              <a:rPr lang="en-US" sz="1000" dirty="0" smtClean="0">
                <a:solidFill>
                  <a:schemeClr val="tx1"/>
                </a:solidFill>
              </a:rPr>
              <a:t>With</a:t>
            </a:r>
            <a:r>
              <a:rPr lang="en-US" sz="1000" dirty="0" smtClean="0">
                <a:solidFill>
                  <a:srgbClr val="FF0000"/>
                </a:solidFill>
              </a:rPr>
              <a:t> Basic configuration:</a:t>
            </a:r>
          </a:p>
          <a:p>
            <a:pPr lvl="0">
              <a:lnSpc>
                <a:spcPct val="150000"/>
              </a:lnSpc>
            </a:pPr>
            <a:r>
              <a:rPr lang="en-US" sz="1000" dirty="0" smtClean="0">
                <a:solidFill>
                  <a:sysClr val="windowText" lastClr="000000"/>
                </a:solidFill>
              </a:rPr>
              <a:t>00000: 0 (none)</a:t>
            </a:r>
          </a:p>
          <a:p>
            <a:pPr lvl="0">
              <a:lnSpc>
                <a:spcPct val="150000"/>
              </a:lnSpc>
            </a:pPr>
            <a:r>
              <a:rPr lang="en-US" sz="1000" dirty="0" smtClean="0">
                <a:solidFill>
                  <a:sysClr val="windowText" lastClr="000000"/>
                </a:solidFill>
              </a:rPr>
              <a:t>00001: 1 channel</a:t>
            </a:r>
          </a:p>
          <a:p>
            <a:pPr lvl="0">
              <a:lnSpc>
                <a:spcPct val="150000"/>
              </a:lnSpc>
            </a:pPr>
            <a:r>
              <a:rPr lang="en-US" sz="1000" dirty="0" smtClean="0">
                <a:solidFill>
                  <a:srgbClr val="FF0000"/>
                </a:solidFill>
              </a:rPr>
              <a:t>00010: 2 channels</a:t>
            </a:r>
          </a:p>
          <a:p>
            <a:pPr lvl="0">
              <a:lnSpc>
                <a:spcPct val="150000"/>
              </a:lnSpc>
            </a:pPr>
            <a:r>
              <a:rPr lang="en-US" sz="1000" dirty="0" smtClean="0">
                <a:solidFill>
                  <a:sysClr val="windowText" lastClr="000000"/>
                </a:solidFill>
              </a:rPr>
              <a:t>00100: 4 channels</a:t>
            </a:r>
          </a:p>
          <a:p>
            <a:pPr lvl="0">
              <a:lnSpc>
                <a:spcPct val="150000"/>
              </a:lnSpc>
            </a:pPr>
            <a:r>
              <a:rPr lang="en-US" sz="1000" dirty="0" smtClean="0">
                <a:solidFill>
                  <a:sysClr val="windowText" lastClr="000000"/>
                </a:solidFill>
              </a:rPr>
              <a:t>00110: 6 channels</a:t>
            </a:r>
          </a:p>
          <a:p>
            <a:pPr lvl="0">
              <a:lnSpc>
                <a:spcPct val="150000"/>
              </a:lnSpc>
            </a:pPr>
            <a:r>
              <a:rPr lang="en-US" sz="1000" dirty="0" smtClean="0">
                <a:solidFill>
                  <a:sysClr val="windowText" lastClr="000000"/>
                </a:solidFill>
              </a:rPr>
              <a:t>01000: 8 channels</a:t>
            </a:r>
          </a:p>
          <a:p>
            <a:pPr lvl="0">
              <a:lnSpc>
                <a:spcPct val="150000"/>
              </a:lnSpc>
            </a:pPr>
            <a:r>
              <a:rPr lang="en-US" sz="1000" dirty="0" smtClean="0">
                <a:solidFill>
                  <a:sysClr val="windowText" lastClr="000000"/>
                </a:solidFill>
              </a:rPr>
              <a:t>Others: Reserved</a:t>
            </a:r>
            <a:endParaRPr lang="en-US" sz="1000" dirty="0">
              <a:solidFill>
                <a:srgbClr val="FF0000"/>
              </a:solidFill>
            </a:endParaRPr>
          </a:p>
        </p:txBody>
      </p:sp>
      <p:sp>
        <p:nvSpPr>
          <p:cNvPr id="42" name="Rectangle 41"/>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43" name="Rectangle 42"/>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44" name="Rectangle 43"/>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45" name="Oval 44"/>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46" name="Oval 45"/>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47" name="Straight Arrow Connector 46"/>
          <p:cNvCxnSpPr>
            <a:stCxn id="46" idx="4"/>
            <a:endCxn id="42"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3" idx="2"/>
            <a:endCxn id="52" idx="0"/>
          </p:cNvCxnSpPr>
          <p:nvPr/>
        </p:nvCxnSpPr>
        <p:spPr>
          <a:xfrm flipH="1">
            <a:off x="1342959" y="3679957"/>
            <a:ext cx="514" cy="17853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1" idx="2"/>
            <a:endCxn id="44"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2"/>
            <a:endCxn id="45"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52" name="Rectangle 51"/>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53" name="Rectangle 52"/>
          <p:cNvSpPr/>
          <p:nvPr/>
        </p:nvSpPr>
        <p:spPr>
          <a:xfrm>
            <a:off x="695401" y="3372026"/>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SSIU setup</a:t>
            </a:r>
            <a:endParaRPr lang="en-US" sz="900" dirty="0"/>
          </a:p>
        </p:txBody>
      </p:sp>
      <p:cxnSp>
        <p:nvCxnSpPr>
          <p:cNvPr id="54" name="Straight Arrow Connector 53"/>
          <p:cNvCxnSpPr>
            <a:stCxn id="52" idx="2"/>
            <a:endCxn id="43"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3" idx="2"/>
            <a:endCxn id="51"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2" idx="2"/>
            <a:endCxn id="53"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73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2</a:t>
            </a:fld>
            <a:endParaRPr lang="de-DE" dirty="0"/>
          </a:p>
        </p:txBody>
      </p:sp>
      <p:sp>
        <p:nvSpPr>
          <p:cNvPr id="4" name="Inhaltsplatzhalter 3"/>
          <p:cNvSpPr>
            <a:spLocks noGrp="1"/>
          </p:cNvSpPr>
          <p:nvPr>
            <p:ph idx="1"/>
          </p:nvPr>
        </p:nvSpPr>
        <p:spPr>
          <a:xfrm>
            <a:off x="1080000" y="1800000"/>
            <a:ext cx="9000000" cy="1348061"/>
          </a:xfrm>
        </p:spPr>
        <p:txBody>
          <a:bodyPr/>
          <a:lstStyle/>
          <a:p>
            <a:r>
              <a:rPr lang="de-DE" dirty="0" smtClean="0"/>
              <a:t>SSIU/SSI Overview	3</a:t>
            </a:r>
          </a:p>
          <a:p>
            <a:r>
              <a:rPr lang="de-DE" dirty="0" smtClean="0"/>
              <a:t>SSIU/SSI Register</a:t>
            </a:r>
            <a:r>
              <a:rPr lang="de-DE" dirty="0"/>
              <a:t>	</a:t>
            </a:r>
            <a:r>
              <a:rPr lang="de-DE" dirty="0" smtClean="0"/>
              <a:t>6</a:t>
            </a:r>
          </a:p>
          <a:p>
            <a:r>
              <a:rPr lang="de-DE" dirty="0" smtClean="0"/>
              <a:t>SSIU/SSI Process	9	</a:t>
            </a:r>
            <a:endParaRPr lang="de-DE" dirty="0"/>
          </a:p>
        </p:txBody>
      </p:sp>
    </p:spTree>
    <p:extLst>
      <p:ext uri="{BB962C8B-B14F-4D97-AF65-F5344CB8AC3E}">
        <p14:creationId xmlns:p14="http://schemas.microsoft.com/office/powerpoint/2010/main" val="2292503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a:latin typeface="メイリオ" panose="020B0604030504040204" pitchFamily="50" charset="-128"/>
                <a:ea typeface="メイリオ" panose="020B0604030504040204" pitchFamily="50" charset="-128"/>
              </a:rPr>
              <a:t>SSIU/SSI </a:t>
            </a:r>
            <a:r>
              <a:rPr lang="en-US" altLang="ja-JP" sz="2800" dirty="0" smtClean="0">
                <a:latin typeface="メイリオ" panose="020B0604030504040204" pitchFamily="50" charset="-128"/>
                <a:ea typeface="メイリオ" panose="020B0604030504040204" pitchFamily="50" charset="-128"/>
              </a:rPr>
              <a:t>–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24" name="TextBox 23"/>
          <p:cNvSpPr txBox="1"/>
          <p:nvPr/>
        </p:nvSpPr>
        <p:spPr>
          <a:xfrm>
            <a:off x="2639616" y="2610778"/>
            <a:ext cx="4805675" cy="1938992"/>
          </a:xfrm>
          <a:prstGeom prst="rect">
            <a:avLst/>
          </a:prstGeom>
          <a:noFill/>
        </p:spPr>
        <p:txBody>
          <a:bodyPr wrap="none" rtlCol="0">
            <a:spAutoFit/>
          </a:bodyPr>
          <a:lstStyle/>
          <a:p>
            <a:r>
              <a:rPr lang="en-US" sz="1200" dirty="0" smtClean="0">
                <a:solidFill>
                  <a:schemeClr val="bg1">
                    <a:lumMod val="65000"/>
                  </a:schemeClr>
                </a:solidFill>
              </a:rPr>
              <a:t>1. Select the access type for </a:t>
            </a:r>
            <a:r>
              <a:rPr lang="en-US" sz="1200" dirty="0" err="1" smtClean="0">
                <a:solidFill>
                  <a:schemeClr val="bg1">
                    <a:lumMod val="65000"/>
                  </a:schemeClr>
                </a:solidFill>
              </a:rPr>
              <a:t>SSIn_BUSIF</a:t>
            </a:r>
            <a:r>
              <a:rPr lang="en-US" sz="1200" dirty="0" smtClean="0">
                <a:solidFill>
                  <a:schemeClr val="bg1">
                    <a:lumMod val="65000"/>
                  </a:schemeClr>
                </a:solidFill>
              </a:rPr>
              <a:t> as DMA access. (n = 0-0)</a:t>
            </a:r>
          </a:p>
          <a:p>
            <a:r>
              <a:rPr lang="en-US" sz="1200" dirty="0" smtClean="0">
                <a:solidFill>
                  <a:schemeClr val="bg1">
                    <a:lumMod val="65000"/>
                  </a:schemeClr>
                </a:solidFill>
              </a:rPr>
              <a:t>      </a:t>
            </a:r>
            <a:r>
              <a:rPr lang="en-US" sz="1200" i="1" dirty="0" err="1" smtClean="0">
                <a:solidFill>
                  <a:schemeClr val="bg1">
                    <a:lumMod val="65000"/>
                  </a:schemeClr>
                </a:solidFill>
              </a:rPr>
              <a:t>SSIn_BUSIF_MODE.dma</a:t>
            </a:r>
            <a:r>
              <a:rPr lang="en-US" sz="1200" i="1" dirty="0" smtClean="0">
                <a:solidFill>
                  <a:schemeClr val="bg1">
                    <a:lumMod val="65000"/>
                  </a:schemeClr>
                </a:solidFill>
              </a:rPr>
              <a:t> = 1</a:t>
            </a:r>
          </a:p>
          <a:p>
            <a:endParaRPr lang="en-US" sz="1200" i="1" dirty="0" smtClean="0">
              <a:solidFill>
                <a:schemeClr val="bg1">
                  <a:lumMod val="65000"/>
                </a:schemeClr>
              </a:solidFill>
            </a:endParaRPr>
          </a:p>
          <a:p>
            <a:r>
              <a:rPr lang="en-US" sz="1200" dirty="0" smtClean="0">
                <a:solidFill>
                  <a:schemeClr val="bg1">
                    <a:lumMod val="65000"/>
                  </a:schemeClr>
                </a:solidFill>
              </a:rPr>
              <a:t>2. Setting </a:t>
            </a:r>
            <a:r>
              <a:rPr lang="en-US" sz="1200" dirty="0" err="1" smtClean="0">
                <a:solidFill>
                  <a:schemeClr val="bg1">
                    <a:lumMod val="65000"/>
                  </a:schemeClr>
                </a:solidFill>
              </a:rPr>
              <a:t>SSIm_BUSIF</a:t>
            </a:r>
            <a:r>
              <a:rPr lang="en-US" sz="1200" dirty="0" smtClean="0">
                <a:solidFill>
                  <a:schemeClr val="bg1">
                    <a:lumMod val="65000"/>
                  </a:schemeClr>
                </a:solidFill>
              </a:rPr>
              <a:t> Audio Information Register. (m = 0-0)</a:t>
            </a:r>
          </a:p>
          <a:p>
            <a:r>
              <a:rPr lang="en-US" sz="1200" dirty="0" smtClean="0">
                <a:solidFill>
                  <a:schemeClr val="bg1">
                    <a:lumMod val="65000"/>
                  </a:schemeClr>
                </a:solidFill>
              </a:rPr>
              <a:t>      </a:t>
            </a:r>
            <a:r>
              <a:rPr lang="en-US" sz="1200" i="1" dirty="0" err="1" smtClean="0">
                <a:solidFill>
                  <a:schemeClr val="bg1">
                    <a:lumMod val="65000"/>
                  </a:schemeClr>
                </a:solidFill>
              </a:rPr>
              <a:t>SSIm_BUSIF_ADINR.OTBL</a:t>
            </a:r>
            <a:r>
              <a:rPr lang="en-US" sz="1200" i="1" dirty="0" smtClean="0">
                <a:solidFill>
                  <a:schemeClr val="bg1">
                    <a:lumMod val="65000"/>
                  </a:schemeClr>
                </a:solidFill>
              </a:rPr>
              <a:t> = 0x01000</a:t>
            </a:r>
          </a:p>
          <a:p>
            <a:r>
              <a:rPr lang="en-US" sz="1200" i="1" dirty="0" smtClean="0">
                <a:solidFill>
                  <a:schemeClr val="bg1">
                    <a:lumMod val="65000"/>
                  </a:schemeClr>
                </a:solidFill>
              </a:rPr>
              <a:t>      </a:t>
            </a:r>
            <a:r>
              <a:rPr lang="en-US" sz="1200" i="1" dirty="0" err="1" smtClean="0">
                <a:solidFill>
                  <a:schemeClr val="bg1">
                    <a:lumMod val="65000"/>
                  </a:schemeClr>
                </a:solidFill>
              </a:rPr>
              <a:t>SSIm_BUSIF_ADINR.CHNUM</a:t>
            </a:r>
            <a:r>
              <a:rPr lang="en-US" sz="1200" i="1" dirty="0" smtClean="0">
                <a:solidFill>
                  <a:schemeClr val="bg1">
                    <a:lumMod val="65000"/>
                  </a:schemeClr>
                </a:solidFill>
              </a:rPr>
              <a:t> = 0x00010</a:t>
            </a:r>
          </a:p>
          <a:p>
            <a:endParaRPr lang="en-US" sz="1200" i="1" dirty="0" smtClean="0">
              <a:solidFill>
                <a:srgbClr val="0070C0"/>
              </a:solidFill>
            </a:endParaRPr>
          </a:p>
          <a:p>
            <a:r>
              <a:rPr lang="en-US" sz="1200" dirty="0" smtClean="0"/>
              <a:t>3. Set SSI0 to no perform independent transfer.</a:t>
            </a:r>
          </a:p>
          <a:p>
            <a:r>
              <a:rPr lang="en-US" sz="1200" dirty="0"/>
              <a:t> </a:t>
            </a:r>
            <a:r>
              <a:rPr lang="en-US" sz="1200" dirty="0" smtClean="0"/>
              <a:t>   </a:t>
            </a:r>
            <a:r>
              <a:rPr lang="en-US" sz="1200" i="1" dirty="0" smtClean="0"/>
              <a:t>(refer to </a:t>
            </a:r>
            <a:r>
              <a:rPr lang="en-US" sz="1200" i="1" dirty="0" smtClean="0">
                <a:solidFill>
                  <a:srgbClr val="FF0000"/>
                </a:solidFill>
              </a:rPr>
              <a:t>route A</a:t>
            </a:r>
            <a:r>
              <a:rPr lang="en-US" sz="1200" i="1" dirty="0" smtClean="0"/>
              <a:t> in the page 5 for more detail)</a:t>
            </a:r>
            <a:endParaRPr lang="en-US" sz="1200" dirty="0" smtClean="0"/>
          </a:p>
          <a:p>
            <a:r>
              <a:rPr lang="en-US" sz="1200" dirty="0"/>
              <a:t> </a:t>
            </a:r>
            <a:r>
              <a:rPr lang="en-US" sz="1200" dirty="0" smtClean="0"/>
              <a:t>     </a:t>
            </a:r>
            <a:r>
              <a:rPr lang="en-US" sz="1200" i="1" dirty="0" smtClean="0">
                <a:solidFill>
                  <a:srgbClr val="0070C0"/>
                </a:solidFill>
              </a:rPr>
              <a:t>SSI_MODE0.ind0 = 0 </a:t>
            </a:r>
          </a:p>
        </p:txBody>
      </p:sp>
      <p:sp>
        <p:nvSpPr>
          <p:cNvPr id="39" name="Line Callout 1 (No Border) 38"/>
          <p:cNvSpPr/>
          <p:nvPr/>
        </p:nvSpPr>
        <p:spPr>
          <a:xfrm>
            <a:off x="8760296" y="4460036"/>
            <a:ext cx="2808312" cy="769164"/>
          </a:xfrm>
          <a:prstGeom prst="callout1">
            <a:avLst>
              <a:gd name="adj1" fmla="val -4949"/>
              <a:gd name="adj2" fmla="val 98890"/>
              <a:gd name="adj3" fmla="val -28110"/>
              <a:gd name="adj4" fmla="val 98821"/>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chemeClr val="tx1"/>
                </a:solidFill>
              </a:rPr>
              <a:t>Independent SSI0 transfer setting</a:t>
            </a:r>
          </a:p>
          <a:p>
            <a:pPr lvl="0">
              <a:lnSpc>
                <a:spcPct val="150000"/>
              </a:lnSpc>
            </a:pPr>
            <a:r>
              <a:rPr lang="en-US" sz="1000" dirty="0" smtClean="0">
                <a:solidFill>
                  <a:srgbClr val="FF0000"/>
                </a:solidFill>
              </a:rPr>
              <a:t>0: Independent SSI0 transfer is not performed</a:t>
            </a:r>
          </a:p>
          <a:p>
            <a:pPr lvl="0">
              <a:lnSpc>
                <a:spcPct val="150000"/>
              </a:lnSpc>
            </a:pPr>
            <a:r>
              <a:rPr lang="en-US" sz="1000" dirty="0" smtClean="0">
                <a:solidFill>
                  <a:schemeClr val="tx1"/>
                </a:solidFill>
              </a:rPr>
              <a:t>1: Independent SSI0 transfer is performed</a:t>
            </a:r>
          </a:p>
        </p:txBody>
      </p:sp>
      <p:graphicFrame>
        <p:nvGraphicFramePr>
          <p:cNvPr id="41" name="Table 40"/>
          <p:cNvGraphicFramePr>
            <a:graphicFrameLocks noGrp="1"/>
          </p:cNvGraphicFramePr>
          <p:nvPr>
            <p:extLst/>
          </p:nvPr>
        </p:nvGraphicFramePr>
        <p:xfrm>
          <a:off x="7013624" y="3861048"/>
          <a:ext cx="4699000" cy="367665"/>
        </p:xfrm>
        <a:graphic>
          <a:graphicData uri="http://schemas.openxmlformats.org/drawingml/2006/table">
            <a:tbl>
              <a:tblPr/>
              <a:tblGrid>
                <a:gridCol w="254000"/>
                <a:gridCol w="254000"/>
                <a:gridCol w="254000"/>
                <a:gridCol w="254000"/>
                <a:gridCol w="254000"/>
                <a:gridCol w="254000"/>
                <a:gridCol w="317500"/>
                <a:gridCol w="317500"/>
                <a:gridCol w="317500"/>
                <a:gridCol w="317500"/>
                <a:gridCol w="317500"/>
                <a:gridCol w="317500"/>
                <a:gridCol w="317500"/>
                <a:gridCol w="317500"/>
                <a:gridCol w="317500"/>
                <a:gridCol w="317500"/>
              </a:tblGrid>
              <a:tr h="72008">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ctr" fontAlgn="b"/>
                      <a:r>
                        <a:rPr lang="en-US" sz="1100" b="1" i="0" u="none" strike="noStrike" dirty="0">
                          <a:solidFill>
                            <a:srgbClr val="000000"/>
                          </a:solidFill>
                          <a:effectLst/>
                          <a:latin typeface="Calibri" panose="020F0502020204030204" pitchFamily="34" charset="0"/>
                        </a:rPr>
                        <a:t>SSI_MODE0</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2"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36" name="Rectangle 35"/>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37" name="Rectangle 36"/>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38" name="Rectangle 37"/>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40" name="Oval 39"/>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42" name="Oval 41"/>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43" name="Straight Arrow Connector 42"/>
          <p:cNvCxnSpPr>
            <a:stCxn id="42" idx="4"/>
            <a:endCxn id="36"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9" idx="2"/>
            <a:endCxn id="48" idx="0"/>
          </p:cNvCxnSpPr>
          <p:nvPr/>
        </p:nvCxnSpPr>
        <p:spPr>
          <a:xfrm flipH="1">
            <a:off x="1342959" y="3679957"/>
            <a:ext cx="514" cy="17853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2"/>
            <a:endCxn id="38"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40"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48" name="Rectangle 47"/>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49" name="Rectangle 48"/>
          <p:cNvSpPr/>
          <p:nvPr/>
        </p:nvSpPr>
        <p:spPr>
          <a:xfrm>
            <a:off x="695401" y="3372026"/>
            <a:ext cx="1296144" cy="307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SSIU setup</a:t>
            </a:r>
            <a:endParaRPr lang="en-US" sz="900" dirty="0"/>
          </a:p>
        </p:txBody>
      </p:sp>
      <p:cxnSp>
        <p:nvCxnSpPr>
          <p:cNvPr id="50" name="Straight Arrow Connector 49"/>
          <p:cNvCxnSpPr>
            <a:stCxn id="48" idx="2"/>
            <a:endCxn id="37"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7" idx="2"/>
            <a:endCxn id="47"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2"/>
            <a:endCxn id="49"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963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 </a:t>
            </a:r>
            <a:r>
              <a:rPr lang="en-US" sz="1400" b="1" i="1" dirty="0" smtClean="0">
                <a:solidFill>
                  <a:srgbClr val="002060"/>
                </a:solidFill>
              </a:rPr>
              <a:t>32000Hz</a:t>
            </a:r>
            <a:endParaRPr lang="en-US" sz="1400" i="1" dirty="0">
              <a:solidFill>
                <a:srgbClr val="002060"/>
              </a:solidFill>
            </a:endParaRPr>
          </a:p>
        </p:txBody>
      </p:sp>
      <p:sp>
        <p:nvSpPr>
          <p:cNvPr id="24" name="TextBox 23"/>
          <p:cNvSpPr txBox="1"/>
          <p:nvPr/>
        </p:nvSpPr>
        <p:spPr>
          <a:xfrm>
            <a:off x="2639616" y="2610778"/>
            <a:ext cx="3546164" cy="461665"/>
          </a:xfrm>
          <a:prstGeom prst="rect">
            <a:avLst/>
          </a:prstGeom>
          <a:noFill/>
        </p:spPr>
        <p:txBody>
          <a:bodyPr wrap="none" rtlCol="0">
            <a:spAutoFit/>
          </a:bodyPr>
          <a:lstStyle/>
          <a:p>
            <a:r>
              <a:rPr lang="en-US" sz="1200" dirty="0" smtClean="0"/>
              <a:t>- Set bit </a:t>
            </a:r>
            <a:r>
              <a:rPr lang="en-US" sz="1200" dirty="0" smtClean="0">
                <a:solidFill>
                  <a:srgbClr val="FF0000"/>
                </a:solidFill>
              </a:rPr>
              <a:t>EN</a:t>
            </a:r>
            <a:r>
              <a:rPr lang="en-US" sz="1200" dirty="0" smtClean="0"/>
              <a:t> in Control Register to enable module.</a:t>
            </a:r>
            <a:endParaRPr lang="en-US" sz="1200" dirty="0" smtClean="0">
              <a:solidFill>
                <a:srgbClr val="FF0000"/>
              </a:solidFill>
            </a:endParaRPr>
          </a:p>
          <a:p>
            <a:r>
              <a:rPr lang="en-US" sz="1200" i="1" dirty="0" smtClean="0">
                <a:solidFill>
                  <a:srgbClr val="FF0000"/>
                </a:solidFill>
              </a:rPr>
              <a:t>     </a:t>
            </a:r>
            <a:r>
              <a:rPr lang="en-US" sz="1200" i="1" dirty="0" err="1" smtClean="0">
                <a:solidFill>
                  <a:srgbClr val="0070C0"/>
                </a:solidFill>
              </a:rPr>
              <a:t>SSICRn.EN</a:t>
            </a:r>
            <a:r>
              <a:rPr lang="en-US" sz="1200" i="1" dirty="0" smtClean="0">
                <a:solidFill>
                  <a:srgbClr val="0070C0"/>
                </a:solidFill>
              </a:rPr>
              <a:t> = </a:t>
            </a:r>
            <a:r>
              <a:rPr lang="en-US" sz="1200" i="1" dirty="0">
                <a:solidFill>
                  <a:srgbClr val="0070C0"/>
                </a:solidFill>
              </a:rPr>
              <a:t>1</a:t>
            </a:r>
            <a:endParaRPr lang="en-US" sz="1200" i="1" dirty="0" smtClean="0">
              <a:solidFill>
                <a:srgbClr val="0070C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3534092559"/>
              </p:ext>
            </p:extLst>
          </p:nvPr>
        </p:nvGraphicFramePr>
        <p:xfrm>
          <a:off x="3892084" y="3597930"/>
          <a:ext cx="5080008" cy="381000"/>
        </p:xfrm>
        <a:graphic>
          <a:graphicData uri="http://schemas.openxmlformats.org/drawingml/2006/table">
            <a:tbl>
              <a:tblPr firstRow="1" bandRow="1"/>
              <a:tblGrid>
                <a:gridCol w="256566"/>
                <a:gridCol w="256566"/>
                <a:gridCol w="256566"/>
                <a:gridCol w="256566"/>
                <a:gridCol w="500304"/>
                <a:gridCol w="500304"/>
                <a:gridCol w="256566"/>
                <a:gridCol w="256566"/>
                <a:gridCol w="256566"/>
                <a:gridCol w="256566"/>
                <a:gridCol w="256566"/>
                <a:gridCol w="256566"/>
                <a:gridCol w="500304"/>
                <a:gridCol w="256566"/>
                <a:gridCol w="500304"/>
                <a:gridCol w="256566"/>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chemeClr val="tx1"/>
                          </a:solidFill>
                          <a:effectLst/>
                          <a:latin typeface="Calibri" panose="020F0502020204030204" pitchFamily="34" charset="0"/>
                        </a:rPr>
                        <a:t>SCKD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SWSD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0" i="0" u="none" strike="noStrike" dirty="0">
                          <a:solidFill>
                            <a:schemeClr val="tx1"/>
                          </a:solidFill>
                          <a:effectLst/>
                          <a:latin typeface="Calibri" panose="020F0502020204030204" pitchFamily="34" charset="0"/>
                        </a:rPr>
                        <a:t>SKDV[2:0]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dirty="0">
                          <a:solidFill>
                            <a:schemeClr val="tx1"/>
                          </a:solidFill>
                          <a:effectLst/>
                          <a:latin typeface="Calibri" panose="020F0502020204030204" pitchFamily="34" charset="0"/>
                        </a:rPr>
                        <a:t>MUEN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TRMD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7" name="Line Callout 1 (No Border) 26"/>
          <p:cNvSpPr/>
          <p:nvPr/>
        </p:nvSpPr>
        <p:spPr>
          <a:xfrm>
            <a:off x="6432075" y="4551021"/>
            <a:ext cx="2016225" cy="785388"/>
          </a:xfrm>
          <a:prstGeom prst="callout1">
            <a:avLst>
              <a:gd name="adj1" fmla="val 783"/>
              <a:gd name="adj2" fmla="val 99231"/>
              <a:gd name="adj3" fmla="val -68479"/>
              <a:gd name="adj4" fmla="val 116856"/>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SSI Module Enable</a:t>
            </a:r>
          </a:p>
          <a:p>
            <a:pPr lvl="0">
              <a:lnSpc>
                <a:spcPct val="150000"/>
              </a:lnSpc>
            </a:pPr>
            <a:r>
              <a:rPr lang="en-US" sz="1000" dirty="0" smtClean="0">
                <a:solidFill>
                  <a:schemeClr val="tx1"/>
                </a:solidFill>
              </a:rPr>
              <a:t>0: Module is disabled.</a:t>
            </a:r>
          </a:p>
          <a:p>
            <a:pPr lvl="0">
              <a:lnSpc>
                <a:spcPct val="150000"/>
              </a:lnSpc>
            </a:pPr>
            <a:r>
              <a:rPr lang="en-US" sz="1000" dirty="0" smtClean="0">
                <a:solidFill>
                  <a:srgbClr val="FF0000"/>
                </a:solidFill>
              </a:rPr>
              <a:t>1: Module is enabled.</a:t>
            </a:r>
          </a:p>
        </p:txBody>
      </p:sp>
      <p:sp>
        <p:nvSpPr>
          <p:cNvPr id="17" name="Rectangle 16"/>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18" name="Rectangle 17"/>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0" name="Rectangle 1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2" name="Oval 21"/>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3" name="Oval 22"/>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5" name="Straight Arrow Connector 24"/>
          <p:cNvCxnSpPr>
            <a:stCxn id="23" idx="4"/>
            <a:endCxn id="17"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3" idx="2"/>
            <a:endCxn id="32"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1" idx="2"/>
            <a:endCxn id="2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a:endCxn id="22"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2" name="Rectangle 31"/>
          <p:cNvSpPr/>
          <p:nvPr/>
        </p:nvSpPr>
        <p:spPr>
          <a:xfrm>
            <a:off x="695401" y="3858490"/>
            <a:ext cx="1295115" cy="308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start</a:t>
            </a:r>
            <a:endParaRPr lang="en-US" sz="900" dirty="0"/>
          </a:p>
        </p:txBody>
      </p:sp>
      <p:sp>
        <p:nvSpPr>
          <p:cNvPr id="33" name="Rectangle 32"/>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4" name="Straight Arrow Connector 33"/>
          <p:cNvCxnSpPr>
            <a:stCxn id="32" idx="2"/>
            <a:endCxn id="18" idx="0"/>
          </p:cNvCxnSpPr>
          <p:nvPr/>
        </p:nvCxnSpPr>
        <p:spPr>
          <a:xfrm>
            <a:off x="1342959" y="4166737"/>
            <a:ext cx="0" cy="17853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2"/>
            <a:endCxn id="31"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2"/>
            <a:endCxn id="33"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827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a:latin typeface="メイリオ" panose="020B0604030504040204" pitchFamily="50" charset="-128"/>
                <a:ea typeface="メイリオ" panose="020B0604030504040204" pitchFamily="50" charset="-128"/>
              </a:rPr>
              <a:t>SSIU/SSI </a:t>
            </a:r>
            <a:r>
              <a:rPr lang="en-US" altLang="ja-JP" sz="2800" dirty="0" smtClean="0">
                <a:latin typeface="メイリオ" panose="020B0604030504040204" pitchFamily="50" charset="-128"/>
                <a:ea typeface="メイリオ" panose="020B0604030504040204" pitchFamily="50" charset="-128"/>
              </a:rPr>
              <a:t>–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22</a:t>
            </a:fld>
            <a:endParaRPr lang="de-DE" dirty="0"/>
          </a:p>
        </p:txBody>
      </p:sp>
      <p:sp>
        <p:nvSpPr>
          <p:cNvPr id="24" name="TextBox 23"/>
          <p:cNvSpPr txBox="1"/>
          <p:nvPr/>
        </p:nvSpPr>
        <p:spPr>
          <a:xfrm>
            <a:off x="2639616" y="2610778"/>
            <a:ext cx="5497018" cy="461665"/>
          </a:xfrm>
          <a:prstGeom prst="rect">
            <a:avLst/>
          </a:prstGeom>
          <a:noFill/>
        </p:spPr>
        <p:txBody>
          <a:bodyPr wrap="none" rtlCol="0">
            <a:spAutoFit/>
          </a:bodyPr>
          <a:lstStyle/>
          <a:p>
            <a:pPr marL="171450" indent="-171450">
              <a:buFontTx/>
              <a:buChar char="-"/>
            </a:pPr>
            <a:r>
              <a:rPr lang="en-US" sz="1200" dirty="0" smtClean="0"/>
              <a:t>Start SSI0-0 transfer by setting bit </a:t>
            </a:r>
            <a:r>
              <a:rPr lang="en-US" sz="1200" i="1" dirty="0" smtClean="0">
                <a:solidFill>
                  <a:srgbClr val="FF0000"/>
                </a:solidFill>
              </a:rPr>
              <a:t>start_0</a:t>
            </a:r>
            <a:r>
              <a:rPr lang="en-US" sz="1200" dirty="0" smtClean="0"/>
              <a:t> in </a:t>
            </a:r>
            <a:r>
              <a:rPr lang="en-US" sz="1200" dirty="0" err="1" smtClean="0"/>
              <a:t>SSIq</a:t>
            </a:r>
            <a:r>
              <a:rPr lang="en-US" sz="1200" dirty="0" smtClean="0"/>
              <a:t> Control Register (q = 0-0)</a:t>
            </a:r>
          </a:p>
          <a:p>
            <a:r>
              <a:rPr lang="en-US" sz="1200" i="1" dirty="0">
                <a:solidFill>
                  <a:srgbClr val="0070C0"/>
                </a:solidFill>
              </a:rPr>
              <a:t> </a:t>
            </a:r>
            <a:r>
              <a:rPr lang="en-US" sz="1200" i="1" dirty="0" smtClean="0">
                <a:solidFill>
                  <a:srgbClr val="0070C0"/>
                </a:solidFill>
              </a:rPr>
              <a:t>    SSIq_CONTROL.start_0 = 1</a:t>
            </a:r>
          </a:p>
        </p:txBody>
      </p:sp>
      <p:graphicFrame>
        <p:nvGraphicFramePr>
          <p:cNvPr id="3" name="Table 2"/>
          <p:cNvGraphicFramePr>
            <a:graphicFrameLocks noGrp="1"/>
          </p:cNvGraphicFramePr>
          <p:nvPr>
            <p:extLst/>
          </p:nvPr>
        </p:nvGraphicFramePr>
        <p:xfrm>
          <a:off x="2711624" y="3645210"/>
          <a:ext cx="7620000" cy="381000"/>
        </p:xfrm>
        <a:graphic>
          <a:graphicData uri="http://schemas.openxmlformats.org/drawingml/2006/table">
            <a:tbl>
              <a:tblPr firstRow="1" bandRow="1"/>
              <a:tblGrid>
                <a:gridCol w="257432"/>
                <a:gridCol w="257432"/>
                <a:gridCol w="257432"/>
                <a:gridCol w="257432"/>
                <a:gridCol w="257432"/>
                <a:gridCol w="257432"/>
                <a:gridCol w="257432"/>
                <a:gridCol w="501994"/>
                <a:gridCol w="257432"/>
                <a:gridCol w="501994"/>
                <a:gridCol w="257432"/>
                <a:gridCol w="501994"/>
                <a:gridCol w="257432"/>
                <a:gridCol w="501994"/>
                <a:gridCol w="257432"/>
                <a:gridCol w="501994"/>
                <a:gridCol w="257432"/>
                <a:gridCol w="501994"/>
                <a:gridCol w="257432"/>
                <a:gridCol w="501994"/>
                <a:gridCol w="257432"/>
                <a:gridCol w="501994"/>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4">
                  <a:txBody>
                    <a:bodyPr/>
                    <a:lstStyle/>
                    <a:p>
                      <a:pPr algn="ctr" fontAlgn="b"/>
                      <a:r>
                        <a:rPr lang="en-US" sz="1100" b="1" i="0" u="none" strike="noStrike" dirty="0" err="1">
                          <a:solidFill>
                            <a:srgbClr val="000000"/>
                          </a:solidFill>
                          <a:effectLst/>
                          <a:latin typeface="Calibri" panose="020F0502020204030204" pitchFamily="34" charset="0"/>
                        </a:rPr>
                        <a:t>SSIq_CONTROL</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start_0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2"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a:t>
            </a:r>
            <a:r>
              <a:rPr lang="en-US" sz="1400" b="1" i="1" dirty="0" smtClean="0">
                <a:solidFill>
                  <a:srgbClr val="002060"/>
                </a:solidFill>
              </a:rPr>
              <a:t>= 32000Hz</a:t>
            </a:r>
            <a:endParaRPr lang="en-US" sz="1400" i="1" dirty="0">
              <a:solidFill>
                <a:srgbClr val="002060"/>
              </a:solidFill>
            </a:endParaRPr>
          </a:p>
        </p:txBody>
      </p:sp>
      <p:sp>
        <p:nvSpPr>
          <p:cNvPr id="23" name="Line Callout 1 (No Border) 22"/>
          <p:cNvSpPr/>
          <p:nvPr/>
        </p:nvSpPr>
        <p:spPr>
          <a:xfrm>
            <a:off x="7032104" y="4321786"/>
            <a:ext cx="2928768" cy="979422"/>
          </a:xfrm>
          <a:prstGeom prst="callout1">
            <a:avLst>
              <a:gd name="adj1" fmla="val 712"/>
              <a:gd name="adj2" fmla="val 98890"/>
              <a:gd name="adj3" fmla="val -26839"/>
              <a:gd name="adj4" fmla="val 100618"/>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chemeClr val="tx1"/>
                </a:solidFill>
              </a:rPr>
              <a:t>SSI</a:t>
            </a:r>
            <a:r>
              <a:rPr lang="en-US" sz="1000" b="1" i="1" dirty="0" smtClean="0">
                <a:solidFill>
                  <a:schemeClr val="tx1"/>
                </a:solidFill>
              </a:rPr>
              <a:t>i-0</a:t>
            </a:r>
            <a:r>
              <a:rPr lang="en-US" sz="1000" b="1" dirty="0" smtClean="0">
                <a:solidFill>
                  <a:schemeClr val="tx1"/>
                </a:solidFill>
              </a:rPr>
              <a:t>_start_flag</a:t>
            </a:r>
            <a:endParaRPr lang="en-US" sz="1000" dirty="0" smtClean="0">
              <a:solidFill>
                <a:srgbClr val="FF0000"/>
              </a:solidFill>
            </a:endParaRPr>
          </a:p>
          <a:p>
            <a:pPr lvl="0">
              <a:lnSpc>
                <a:spcPct val="150000"/>
              </a:lnSpc>
            </a:pPr>
            <a:r>
              <a:rPr lang="en-US" sz="1000" dirty="0" smtClean="0">
                <a:solidFill>
                  <a:schemeClr val="tx1"/>
                </a:solidFill>
              </a:rPr>
              <a:t>0: Stop data transfer through SSI</a:t>
            </a:r>
            <a:r>
              <a:rPr lang="en-US" sz="1000" i="1" dirty="0" smtClean="0">
                <a:solidFill>
                  <a:schemeClr val="tx1"/>
                </a:solidFill>
              </a:rPr>
              <a:t>i-0</a:t>
            </a:r>
          </a:p>
          <a:p>
            <a:pPr lvl="0">
              <a:lnSpc>
                <a:spcPct val="150000"/>
              </a:lnSpc>
            </a:pPr>
            <a:r>
              <a:rPr lang="en-US" sz="1000" dirty="0" smtClean="0">
                <a:solidFill>
                  <a:srgbClr val="FF0000"/>
                </a:solidFill>
              </a:rPr>
              <a:t>1: Start data transfer through SSI</a:t>
            </a:r>
            <a:r>
              <a:rPr lang="en-US" sz="1000" i="1" dirty="0" smtClean="0">
                <a:solidFill>
                  <a:srgbClr val="FF0000"/>
                </a:solidFill>
              </a:rPr>
              <a:t>i-0</a:t>
            </a:r>
          </a:p>
          <a:p>
            <a:pPr lvl="0">
              <a:lnSpc>
                <a:spcPct val="150000"/>
              </a:lnSpc>
            </a:pPr>
            <a:r>
              <a:rPr lang="en-US" sz="1000" dirty="0" smtClean="0">
                <a:solidFill>
                  <a:schemeClr val="tx1"/>
                </a:solidFill>
              </a:rPr>
              <a:t>(</a:t>
            </a:r>
            <a:r>
              <a:rPr lang="en-US" sz="1000" i="1" dirty="0" err="1" smtClean="0">
                <a:solidFill>
                  <a:schemeClr val="tx1"/>
                </a:solidFill>
              </a:rPr>
              <a:t>i</a:t>
            </a:r>
            <a:r>
              <a:rPr lang="en-US" sz="1000" i="1" dirty="0" smtClean="0">
                <a:solidFill>
                  <a:schemeClr val="tx1"/>
                </a:solidFill>
              </a:rPr>
              <a:t> = 0 to 4, 9</a:t>
            </a:r>
            <a:r>
              <a:rPr lang="en-US" sz="1000" dirty="0" smtClean="0">
                <a:solidFill>
                  <a:schemeClr val="tx1"/>
                </a:solidFill>
              </a:rPr>
              <a:t>)</a:t>
            </a:r>
            <a:endParaRPr lang="en-US" sz="1000" dirty="0">
              <a:solidFill>
                <a:schemeClr val="tx1"/>
              </a:solidFill>
            </a:endParaRPr>
          </a:p>
        </p:txBody>
      </p:sp>
      <p:sp>
        <p:nvSpPr>
          <p:cNvPr id="17" name="Rectangle 16"/>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18" name="Rectangle 17"/>
          <p:cNvSpPr/>
          <p:nvPr/>
        </p:nvSpPr>
        <p:spPr>
          <a:xfrm>
            <a:off x="695401" y="4345270"/>
            <a:ext cx="1295115" cy="308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SSIU start</a:t>
            </a:r>
            <a:endParaRPr lang="en-US" sz="900" dirty="0"/>
          </a:p>
        </p:txBody>
      </p:sp>
      <p:sp>
        <p:nvSpPr>
          <p:cNvPr id="20" name="Rectangle 1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5" name="Oval 24"/>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6" name="Oval 25"/>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7" name="Straight Arrow Connector 26"/>
          <p:cNvCxnSpPr>
            <a:stCxn id="26" idx="4"/>
            <a:endCxn id="17"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3" idx="2"/>
            <a:endCxn id="32"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1" idx="2"/>
            <a:endCxn id="2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a:endCxn id="25"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2" name="Rectangle 31"/>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3" name="Rectangle 32"/>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4" name="Straight Arrow Connector 33"/>
          <p:cNvCxnSpPr>
            <a:stCxn id="32" idx="2"/>
            <a:endCxn id="18"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2"/>
            <a:endCxn id="31" idx="0"/>
          </p:cNvCxnSpPr>
          <p:nvPr/>
        </p:nvCxnSpPr>
        <p:spPr>
          <a:xfrm flipH="1">
            <a:off x="1342958" y="4653517"/>
            <a:ext cx="1" cy="17853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2"/>
            <a:endCxn id="33"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635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23</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a:t>
            </a:r>
            <a:r>
              <a:rPr lang="en-US" sz="1400" b="1" i="1" dirty="0">
                <a:solidFill>
                  <a:srgbClr val="002060"/>
                </a:solidFill>
              </a:rPr>
              <a:t>sampling frequency = </a:t>
            </a:r>
            <a:r>
              <a:rPr lang="en-US" sz="1400" b="1" i="1" dirty="0" smtClean="0">
                <a:solidFill>
                  <a:srgbClr val="002060"/>
                </a:solidFill>
              </a:rPr>
              <a:t>32000Hz</a:t>
            </a:r>
            <a:endParaRPr lang="en-US" sz="1400" i="1" dirty="0">
              <a:solidFill>
                <a:srgbClr val="002060"/>
              </a:solidFill>
            </a:endParaRPr>
          </a:p>
        </p:txBody>
      </p:sp>
      <p:sp>
        <p:nvSpPr>
          <p:cNvPr id="24" name="TextBox 23"/>
          <p:cNvSpPr txBox="1"/>
          <p:nvPr/>
        </p:nvSpPr>
        <p:spPr>
          <a:xfrm>
            <a:off x="2639616" y="2610778"/>
            <a:ext cx="3741730" cy="461665"/>
          </a:xfrm>
          <a:prstGeom prst="rect">
            <a:avLst/>
          </a:prstGeom>
          <a:noFill/>
        </p:spPr>
        <p:txBody>
          <a:bodyPr wrap="none" rtlCol="0">
            <a:spAutoFit/>
          </a:bodyPr>
          <a:lstStyle/>
          <a:p>
            <a:r>
              <a:rPr lang="en-US" sz="1200" dirty="0" smtClean="0"/>
              <a:t>- Reset bit </a:t>
            </a:r>
            <a:r>
              <a:rPr lang="en-US" sz="1200" dirty="0" smtClean="0">
                <a:solidFill>
                  <a:srgbClr val="FF0000"/>
                </a:solidFill>
              </a:rPr>
              <a:t>EN</a:t>
            </a:r>
            <a:r>
              <a:rPr lang="en-US" sz="1200" dirty="0" smtClean="0"/>
              <a:t> in Control Register to disable module.</a:t>
            </a:r>
            <a:endParaRPr lang="en-US" sz="1200" dirty="0" smtClean="0">
              <a:solidFill>
                <a:srgbClr val="FF0000"/>
              </a:solidFill>
            </a:endParaRPr>
          </a:p>
          <a:p>
            <a:r>
              <a:rPr lang="en-US" sz="1200" i="1" dirty="0" smtClean="0">
                <a:solidFill>
                  <a:srgbClr val="FF0000"/>
                </a:solidFill>
              </a:rPr>
              <a:t>     </a:t>
            </a:r>
            <a:r>
              <a:rPr lang="en-US" sz="1200" i="1" dirty="0" err="1" smtClean="0">
                <a:solidFill>
                  <a:srgbClr val="0070C0"/>
                </a:solidFill>
              </a:rPr>
              <a:t>SSICRn.EN</a:t>
            </a:r>
            <a:r>
              <a:rPr lang="en-US" sz="1200" i="1" dirty="0" smtClean="0">
                <a:solidFill>
                  <a:srgbClr val="0070C0"/>
                </a:solidFill>
              </a:rPr>
              <a:t> = 0</a:t>
            </a:r>
          </a:p>
        </p:txBody>
      </p:sp>
      <p:graphicFrame>
        <p:nvGraphicFramePr>
          <p:cNvPr id="26" name="Table 25"/>
          <p:cNvGraphicFramePr>
            <a:graphicFrameLocks noGrp="1"/>
          </p:cNvGraphicFramePr>
          <p:nvPr>
            <p:extLst>
              <p:ext uri="{D42A27DB-BD31-4B8C-83A1-F6EECF244321}">
                <p14:modId xmlns:p14="http://schemas.microsoft.com/office/powerpoint/2010/main" val="4147635156"/>
              </p:ext>
            </p:extLst>
          </p:nvPr>
        </p:nvGraphicFramePr>
        <p:xfrm>
          <a:off x="3700025" y="3554388"/>
          <a:ext cx="5080008" cy="381000"/>
        </p:xfrm>
        <a:graphic>
          <a:graphicData uri="http://schemas.openxmlformats.org/drawingml/2006/table">
            <a:tbl>
              <a:tblPr firstRow="1" bandRow="1"/>
              <a:tblGrid>
                <a:gridCol w="256566"/>
                <a:gridCol w="256566"/>
                <a:gridCol w="256566"/>
                <a:gridCol w="256566"/>
                <a:gridCol w="500304"/>
                <a:gridCol w="500304"/>
                <a:gridCol w="256566"/>
                <a:gridCol w="256566"/>
                <a:gridCol w="256566"/>
                <a:gridCol w="256566"/>
                <a:gridCol w="256566"/>
                <a:gridCol w="256566"/>
                <a:gridCol w="500304"/>
                <a:gridCol w="256566"/>
                <a:gridCol w="500304"/>
                <a:gridCol w="256566"/>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3">
                  <a:txBody>
                    <a:bodyPr/>
                    <a:lstStyle/>
                    <a:p>
                      <a:pPr algn="r" fontAlgn="b"/>
                      <a:r>
                        <a:rPr lang="en-US" sz="1100" b="1" i="0" u="none" strike="noStrike" dirty="0" err="1">
                          <a:solidFill>
                            <a:srgbClr val="000000"/>
                          </a:solidFill>
                          <a:effectLst/>
                          <a:latin typeface="Calibri" panose="020F0502020204030204" pitchFamily="34" charset="0"/>
                        </a:rPr>
                        <a:t>SSICRn</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chemeClr val="tx1"/>
                          </a:solidFill>
                          <a:effectLst/>
                          <a:latin typeface="Calibri" panose="020F0502020204030204" pitchFamily="34" charset="0"/>
                        </a:rPr>
                        <a:t>SCKD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SWSD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100" b="0" i="0" u="none" strike="noStrike" dirty="0">
                          <a:solidFill>
                            <a:schemeClr val="tx1"/>
                          </a:solidFill>
                          <a:effectLst/>
                          <a:latin typeface="Calibri" panose="020F0502020204030204" pitchFamily="34" charset="0"/>
                        </a:rPr>
                        <a:t>SKDV[2:0]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dirty="0">
                          <a:solidFill>
                            <a:schemeClr val="tx1"/>
                          </a:solidFill>
                          <a:effectLst/>
                          <a:latin typeface="Calibri" panose="020F0502020204030204" pitchFamily="34" charset="0"/>
                        </a:rPr>
                        <a:t>MUEN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Calibri" panose="020F0502020204030204" pitchFamily="34" charset="0"/>
                        </a:rPr>
                        <a:t>TRMD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7" name="Line Callout 1 (No Border) 26"/>
          <p:cNvSpPr/>
          <p:nvPr/>
        </p:nvSpPr>
        <p:spPr>
          <a:xfrm>
            <a:off x="6240016" y="4507479"/>
            <a:ext cx="2016225" cy="785388"/>
          </a:xfrm>
          <a:prstGeom prst="callout1">
            <a:avLst>
              <a:gd name="adj1" fmla="val 783"/>
              <a:gd name="adj2" fmla="val 99231"/>
              <a:gd name="adj3" fmla="val -68479"/>
              <a:gd name="adj4" fmla="val 116856"/>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ysClr val="windowText" lastClr="000000"/>
                </a:solidFill>
              </a:rPr>
              <a:t>SSI Module Enable</a:t>
            </a:r>
          </a:p>
          <a:p>
            <a:pPr lvl="0">
              <a:lnSpc>
                <a:spcPct val="150000"/>
              </a:lnSpc>
            </a:pPr>
            <a:r>
              <a:rPr lang="en-US" sz="1000" dirty="0" smtClean="0">
                <a:solidFill>
                  <a:srgbClr val="FF0000"/>
                </a:solidFill>
              </a:rPr>
              <a:t>0: Module is disabled.</a:t>
            </a:r>
          </a:p>
          <a:p>
            <a:pPr lvl="0">
              <a:lnSpc>
                <a:spcPct val="150000"/>
              </a:lnSpc>
            </a:pPr>
            <a:r>
              <a:rPr lang="en-US" sz="1000" dirty="0" smtClean="0">
                <a:solidFill>
                  <a:sysClr val="windowText" lastClr="000000"/>
                </a:solidFill>
              </a:rPr>
              <a:t>1: Module is enabled.</a:t>
            </a:r>
          </a:p>
        </p:txBody>
      </p:sp>
      <p:sp>
        <p:nvSpPr>
          <p:cNvPr id="17" name="Rectangle 16"/>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18" name="Rectangle 17"/>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0" name="Rectangle 1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22" name="Oval 21"/>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23" name="Oval 22"/>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5" name="Straight Arrow Connector 24"/>
          <p:cNvCxnSpPr>
            <a:stCxn id="23" idx="4"/>
            <a:endCxn id="17"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3" idx="2"/>
            <a:endCxn id="32"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1" idx="2"/>
            <a:endCxn id="20" idx="0"/>
          </p:cNvCxnSpPr>
          <p:nvPr/>
        </p:nvCxnSpPr>
        <p:spPr>
          <a:xfrm>
            <a:off x="1342958" y="5140297"/>
            <a:ext cx="0" cy="1785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a:endCxn id="22"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95400" y="4832050"/>
            <a:ext cx="1295115" cy="308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 stop</a:t>
            </a:r>
            <a:endParaRPr lang="en-US" sz="900" dirty="0"/>
          </a:p>
        </p:txBody>
      </p:sp>
      <p:sp>
        <p:nvSpPr>
          <p:cNvPr id="32" name="Rectangle 31"/>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3" name="Rectangle 32"/>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4" name="Straight Arrow Connector 33"/>
          <p:cNvCxnSpPr>
            <a:stCxn id="32" idx="2"/>
            <a:endCxn id="18"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2"/>
            <a:endCxn id="31"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2"/>
            <a:endCxn id="33"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489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a:latin typeface="メイリオ" panose="020B0604030504040204" pitchFamily="50" charset="-128"/>
                <a:ea typeface="メイリオ" panose="020B0604030504040204" pitchFamily="50" charset="-128"/>
              </a:rPr>
              <a:t>SSIU/SSI </a:t>
            </a:r>
            <a:r>
              <a:rPr lang="en-US" altLang="ja-JP" sz="2800" dirty="0" smtClean="0">
                <a:latin typeface="メイリオ" panose="020B0604030504040204" pitchFamily="50" charset="-128"/>
                <a:ea typeface="メイリオ" panose="020B0604030504040204" pitchFamily="50" charset="-128"/>
              </a:rPr>
              <a:t>–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24</a:t>
            </a:fld>
            <a:endParaRPr lang="de-DE" dirty="0"/>
          </a:p>
        </p:txBody>
      </p:sp>
      <p:sp>
        <p:nvSpPr>
          <p:cNvPr id="24" name="TextBox 23"/>
          <p:cNvSpPr txBox="1"/>
          <p:nvPr/>
        </p:nvSpPr>
        <p:spPr>
          <a:xfrm>
            <a:off x="2639616" y="2610778"/>
            <a:ext cx="5529078" cy="461665"/>
          </a:xfrm>
          <a:prstGeom prst="rect">
            <a:avLst/>
          </a:prstGeom>
          <a:noFill/>
        </p:spPr>
        <p:txBody>
          <a:bodyPr wrap="none" rtlCol="0">
            <a:spAutoFit/>
          </a:bodyPr>
          <a:lstStyle/>
          <a:p>
            <a:pPr marL="171450" indent="-171450">
              <a:buFontTx/>
              <a:buChar char="-"/>
            </a:pPr>
            <a:r>
              <a:rPr lang="en-US" sz="1200" dirty="0" smtClean="0"/>
              <a:t>Stop SSI00 transfer by resetting bit </a:t>
            </a:r>
            <a:r>
              <a:rPr lang="en-US" sz="1200" i="1" dirty="0" smtClean="0">
                <a:solidFill>
                  <a:srgbClr val="FF0000"/>
                </a:solidFill>
              </a:rPr>
              <a:t>start_0</a:t>
            </a:r>
            <a:r>
              <a:rPr lang="en-US" sz="1200" dirty="0" smtClean="0"/>
              <a:t> in </a:t>
            </a:r>
            <a:r>
              <a:rPr lang="en-US" sz="1200" dirty="0" err="1" smtClean="0"/>
              <a:t>SSIq</a:t>
            </a:r>
            <a:r>
              <a:rPr lang="en-US" sz="1200" dirty="0" smtClean="0"/>
              <a:t> Control Register (q = 0-0)</a:t>
            </a:r>
          </a:p>
          <a:p>
            <a:r>
              <a:rPr lang="en-US" sz="1200" i="1">
                <a:solidFill>
                  <a:srgbClr val="0070C0"/>
                </a:solidFill>
              </a:rPr>
              <a:t> </a:t>
            </a:r>
            <a:r>
              <a:rPr lang="en-US" sz="1200" i="1" smtClean="0">
                <a:solidFill>
                  <a:srgbClr val="0070C0"/>
                </a:solidFill>
              </a:rPr>
              <a:t>    SSIq_CONTROL.start_0 </a:t>
            </a:r>
            <a:r>
              <a:rPr lang="en-US" sz="1200" i="1" dirty="0" smtClean="0">
                <a:solidFill>
                  <a:srgbClr val="0070C0"/>
                </a:solidFill>
              </a:rPr>
              <a:t>= 0</a:t>
            </a:r>
          </a:p>
        </p:txBody>
      </p:sp>
      <p:graphicFrame>
        <p:nvGraphicFramePr>
          <p:cNvPr id="3" name="Table 2"/>
          <p:cNvGraphicFramePr>
            <a:graphicFrameLocks noGrp="1"/>
          </p:cNvGraphicFramePr>
          <p:nvPr>
            <p:extLst/>
          </p:nvPr>
        </p:nvGraphicFramePr>
        <p:xfrm>
          <a:off x="2711624" y="3645210"/>
          <a:ext cx="7620000" cy="381000"/>
        </p:xfrm>
        <a:graphic>
          <a:graphicData uri="http://schemas.openxmlformats.org/drawingml/2006/table">
            <a:tbl>
              <a:tblPr firstRow="1" bandRow="1"/>
              <a:tblGrid>
                <a:gridCol w="257432"/>
                <a:gridCol w="257432"/>
                <a:gridCol w="257432"/>
                <a:gridCol w="257432"/>
                <a:gridCol w="257432"/>
                <a:gridCol w="257432"/>
                <a:gridCol w="257432"/>
                <a:gridCol w="501994"/>
                <a:gridCol w="257432"/>
                <a:gridCol w="501994"/>
                <a:gridCol w="257432"/>
                <a:gridCol w="501994"/>
                <a:gridCol w="257432"/>
                <a:gridCol w="501994"/>
                <a:gridCol w="257432"/>
                <a:gridCol w="501994"/>
                <a:gridCol w="257432"/>
                <a:gridCol w="501994"/>
                <a:gridCol w="257432"/>
                <a:gridCol w="501994"/>
                <a:gridCol w="257432"/>
                <a:gridCol w="501994"/>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gridSpan="4">
                  <a:txBody>
                    <a:bodyPr/>
                    <a:lstStyle/>
                    <a:p>
                      <a:pPr algn="ctr" fontAlgn="b"/>
                      <a:r>
                        <a:rPr lang="en-US" sz="1100" b="1" i="0" u="none" strike="noStrike" dirty="0" err="1">
                          <a:solidFill>
                            <a:srgbClr val="000000"/>
                          </a:solidFill>
                          <a:effectLst/>
                          <a:latin typeface="Calibri" panose="020F0502020204030204" pitchFamily="34" charset="0"/>
                        </a:rPr>
                        <a:t>SSIq_CONTROL</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start_1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panose="020F0502020204030204" pitchFamily="34" charset="0"/>
                        </a:rPr>
                        <a:t>start_0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7" name="Line Callout 1 (No Border) 16"/>
          <p:cNvSpPr/>
          <p:nvPr/>
        </p:nvSpPr>
        <p:spPr>
          <a:xfrm>
            <a:off x="7032104" y="4321786"/>
            <a:ext cx="2928768" cy="979422"/>
          </a:xfrm>
          <a:prstGeom prst="callout1">
            <a:avLst>
              <a:gd name="adj1" fmla="val 712"/>
              <a:gd name="adj2" fmla="val 98890"/>
              <a:gd name="adj3" fmla="val -26839"/>
              <a:gd name="adj4" fmla="val 100618"/>
            </a:avLst>
          </a:prstGeom>
        </p:spPr>
        <p:style>
          <a:lnRef idx="1">
            <a:schemeClr val="accent4"/>
          </a:lnRef>
          <a:fillRef idx="2">
            <a:schemeClr val="accent4"/>
          </a:fillRef>
          <a:effectRef idx="1">
            <a:schemeClr val="accent4"/>
          </a:effectRef>
          <a:fontRef idx="minor">
            <a:schemeClr val="dk1"/>
          </a:fontRef>
        </p:style>
        <p:txBody>
          <a:bodyPr rtlCol="0" anchor="ctr"/>
          <a:lstStyle/>
          <a:p>
            <a:pPr lvl="0">
              <a:lnSpc>
                <a:spcPct val="150000"/>
              </a:lnSpc>
            </a:pPr>
            <a:r>
              <a:rPr lang="en-US" sz="1000" b="1" dirty="0" smtClean="0">
                <a:solidFill>
                  <a:schemeClr val="tx1"/>
                </a:solidFill>
              </a:rPr>
              <a:t>SSI</a:t>
            </a:r>
            <a:r>
              <a:rPr lang="en-US" sz="1000" b="1" i="1" dirty="0" smtClean="0">
                <a:solidFill>
                  <a:schemeClr val="tx1"/>
                </a:solidFill>
              </a:rPr>
              <a:t>i-0</a:t>
            </a:r>
            <a:r>
              <a:rPr lang="en-US" sz="1000" b="1" dirty="0" smtClean="0">
                <a:solidFill>
                  <a:schemeClr val="tx1"/>
                </a:solidFill>
              </a:rPr>
              <a:t>_start_flag</a:t>
            </a:r>
            <a:endParaRPr lang="en-US" sz="1000" dirty="0" smtClean="0">
              <a:solidFill>
                <a:srgbClr val="FF0000"/>
              </a:solidFill>
            </a:endParaRPr>
          </a:p>
          <a:p>
            <a:pPr lvl="0">
              <a:lnSpc>
                <a:spcPct val="150000"/>
              </a:lnSpc>
            </a:pPr>
            <a:r>
              <a:rPr lang="en-US" sz="1000" dirty="0" smtClean="0">
                <a:solidFill>
                  <a:srgbClr val="FF0000"/>
                </a:solidFill>
              </a:rPr>
              <a:t>0: Stop data transfer through SSI</a:t>
            </a:r>
            <a:r>
              <a:rPr lang="en-US" sz="1000" i="1" dirty="0" smtClean="0">
                <a:solidFill>
                  <a:srgbClr val="FF0000"/>
                </a:solidFill>
              </a:rPr>
              <a:t>i-0</a:t>
            </a:r>
          </a:p>
          <a:p>
            <a:pPr lvl="0">
              <a:lnSpc>
                <a:spcPct val="150000"/>
              </a:lnSpc>
            </a:pPr>
            <a:r>
              <a:rPr lang="en-US" sz="1000" dirty="0" smtClean="0">
                <a:solidFill>
                  <a:schemeClr val="tx1"/>
                </a:solidFill>
              </a:rPr>
              <a:t>1: Start data transfer through SSI</a:t>
            </a:r>
            <a:r>
              <a:rPr lang="en-US" sz="1000" i="1" dirty="0" smtClean="0">
                <a:solidFill>
                  <a:schemeClr val="tx1"/>
                </a:solidFill>
              </a:rPr>
              <a:t>i-0</a:t>
            </a:r>
          </a:p>
          <a:p>
            <a:pPr lvl="0">
              <a:lnSpc>
                <a:spcPct val="150000"/>
              </a:lnSpc>
            </a:pPr>
            <a:r>
              <a:rPr lang="en-US" sz="1000" dirty="0" smtClean="0">
                <a:solidFill>
                  <a:schemeClr val="tx1"/>
                </a:solidFill>
              </a:rPr>
              <a:t>(</a:t>
            </a:r>
            <a:r>
              <a:rPr lang="en-US" sz="1000" i="1" dirty="0" err="1" smtClean="0">
                <a:solidFill>
                  <a:schemeClr val="tx1"/>
                </a:solidFill>
              </a:rPr>
              <a:t>i</a:t>
            </a:r>
            <a:r>
              <a:rPr lang="en-US" sz="1000" i="1" dirty="0" smtClean="0">
                <a:solidFill>
                  <a:schemeClr val="tx1"/>
                </a:solidFill>
              </a:rPr>
              <a:t> = 0 to 4, 9</a:t>
            </a:r>
            <a:r>
              <a:rPr lang="en-US" sz="1000" dirty="0" smtClean="0">
                <a:solidFill>
                  <a:schemeClr val="tx1"/>
                </a:solidFill>
              </a:rPr>
              <a:t>)</a:t>
            </a:r>
            <a:endParaRPr lang="en-US" sz="1000" dirty="0">
              <a:solidFill>
                <a:schemeClr val="tx1"/>
              </a:solidFill>
            </a:endParaRPr>
          </a:p>
        </p:txBody>
      </p:sp>
      <p:sp>
        <p:nvSpPr>
          <p:cNvPr id="22"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plugin.</a:t>
            </a: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a:t>
            </a:r>
            <a:r>
              <a:rPr lang="en-US" sz="1400" b="1" i="1" dirty="0">
                <a:solidFill>
                  <a:srgbClr val="002060"/>
                </a:solidFill>
              </a:rPr>
              <a:t>, sampling frequency </a:t>
            </a:r>
            <a:r>
              <a:rPr lang="en-US" sz="1400" b="1" i="1" dirty="0" smtClean="0">
                <a:solidFill>
                  <a:srgbClr val="002060"/>
                </a:solidFill>
              </a:rPr>
              <a:t>= 32000Hz</a:t>
            </a:r>
            <a:endParaRPr lang="en-US" sz="1400" i="1" dirty="0">
              <a:solidFill>
                <a:srgbClr val="002060"/>
              </a:solidFill>
            </a:endParaRPr>
          </a:p>
        </p:txBody>
      </p:sp>
      <p:sp>
        <p:nvSpPr>
          <p:cNvPr id="18" name="Rectangle 17"/>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20" name="Rectangle 19"/>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23" name="Rectangle 22"/>
          <p:cNvSpPr/>
          <p:nvPr/>
        </p:nvSpPr>
        <p:spPr>
          <a:xfrm>
            <a:off x="695400" y="5318830"/>
            <a:ext cx="1295115" cy="308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SSIU stop</a:t>
            </a:r>
            <a:endParaRPr lang="en-US" sz="900" dirty="0"/>
          </a:p>
        </p:txBody>
      </p:sp>
      <p:sp>
        <p:nvSpPr>
          <p:cNvPr id="25" name="Oval 24"/>
          <p:cNvSpPr/>
          <p:nvPr/>
        </p:nvSpPr>
        <p:spPr>
          <a:xfrm>
            <a:off x="839419" y="5828433"/>
            <a:ext cx="1008110" cy="336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Finish</a:t>
            </a:r>
            <a:endParaRPr lang="en-US" sz="1000" dirty="0"/>
          </a:p>
        </p:txBody>
      </p:sp>
      <p:sp>
        <p:nvSpPr>
          <p:cNvPr id="26" name="Oval 25"/>
          <p:cNvSpPr/>
          <p:nvPr/>
        </p:nvSpPr>
        <p:spPr>
          <a:xfrm>
            <a:off x="839419" y="2318486"/>
            <a:ext cx="1008110" cy="3572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Start</a:t>
            </a:r>
            <a:endParaRPr lang="en-US" sz="1000" dirty="0"/>
          </a:p>
        </p:txBody>
      </p:sp>
      <p:cxnSp>
        <p:nvCxnSpPr>
          <p:cNvPr id="27" name="Straight Arrow Connector 26"/>
          <p:cNvCxnSpPr>
            <a:stCxn id="26" idx="4"/>
            <a:endCxn id="18" idx="0"/>
          </p:cNvCxnSpPr>
          <p:nvPr/>
        </p:nvCxnSpPr>
        <p:spPr>
          <a:xfrm>
            <a:off x="1343474" y="2675710"/>
            <a:ext cx="0" cy="20703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3" idx="2"/>
            <a:endCxn id="32"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1" idx="2"/>
            <a:endCxn id="23"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5" idx="0"/>
          </p:cNvCxnSpPr>
          <p:nvPr/>
        </p:nvCxnSpPr>
        <p:spPr>
          <a:xfrm>
            <a:off x="1342958" y="5627077"/>
            <a:ext cx="516" cy="2013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32" name="Rectangle 31"/>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33" name="Rectangle 32"/>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34" name="Straight Arrow Connector 33"/>
          <p:cNvCxnSpPr>
            <a:stCxn id="32" idx="2"/>
            <a:endCxn id="20"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2"/>
            <a:endCxn id="31"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2"/>
            <a:endCxn id="33"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73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594257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Overview</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3</a:t>
            </a:fld>
            <a:endParaRPr lang="de-DE" dirty="0"/>
          </a:p>
        </p:txBody>
      </p:sp>
      <p:sp>
        <p:nvSpPr>
          <p:cNvPr id="8" name="Inhaltsplatzhalter 1"/>
          <p:cNvSpPr>
            <a:spLocks noGrp="1"/>
          </p:cNvSpPr>
          <p:nvPr>
            <p:ph idx="1"/>
          </p:nvPr>
        </p:nvSpPr>
        <p:spPr>
          <a:xfrm>
            <a:off x="1080000" y="1800000"/>
            <a:ext cx="10632624" cy="4953151"/>
          </a:xfrm>
        </p:spPr>
        <p:txBody>
          <a:bodyPr/>
          <a:lstStyle/>
          <a:p>
            <a:r>
              <a:rPr lang="en-US" sz="1400" b="1" dirty="0"/>
              <a:t>SSI - Serial Sound Interface</a:t>
            </a:r>
          </a:p>
          <a:p>
            <a:pPr marL="285750" indent="-285750">
              <a:buFont typeface="Wingdings" panose="05000000000000000000" pitchFamily="2" charset="2"/>
              <a:buChar char="§"/>
            </a:pPr>
            <a:r>
              <a:rPr lang="en-US" sz="1400" dirty="0"/>
              <a:t>A transceiver module designed to send or receive audio data interfacing with a variety of devices offering I2S format.</a:t>
            </a:r>
          </a:p>
          <a:p>
            <a:pPr marL="285750" indent="-285750">
              <a:buFont typeface="Wingdings" panose="05000000000000000000" pitchFamily="2" charset="2"/>
              <a:buChar char="§"/>
            </a:pPr>
            <a:r>
              <a:rPr lang="en-US" sz="1400" dirty="0"/>
              <a:t>Support multi-channel mode in addition to other common </a:t>
            </a:r>
            <a:r>
              <a:rPr lang="en-US" sz="1400" dirty="0" smtClean="0"/>
              <a:t>formats</a:t>
            </a:r>
            <a:r>
              <a:rPr lang="en-US" sz="1400" dirty="0"/>
              <a:t> </a:t>
            </a:r>
            <a:r>
              <a:rPr lang="en-US" sz="1400" dirty="0" smtClean="0"/>
              <a:t>(left-aligned, right-aligned format).</a:t>
            </a: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v"/>
            </a:pPr>
            <a:r>
              <a:rPr lang="en-US" sz="1400" b="1" dirty="0"/>
              <a:t> Features</a:t>
            </a:r>
          </a:p>
          <a:p>
            <a:pPr marL="285750" indent="-285750">
              <a:buFont typeface="Wingdings" panose="05000000000000000000" pitchFamily="2" charset="2"/>
              <a:buChar char="§"/>
            </a:pPr>
            <a:r>
              <a:rPr lang="en-US" sz="1400" dirty="0"/>
              <a:t>The SSI module can serve as both a transmitter and a receiver.</a:t>
            </a:r>
          </a:p>
          <a:p>
            <a:pPr marL="285750" indent="-285750">
              <a:buFont typeface="Wingdings" panose="05000000000000000000" pitchFamily="2" charset="2"/>
              <a:buChar char="§"/>
            </a:pPr>
            <a:r>
              <a:rPr lang="en-US" sz="1400" dirty="0"/>
              <a:t>Only the MSB first data alignment is supported.</a:t>
            </a:r>
          </a:p>
          <a:p>
            <a:pPr marL="285750" indent="-285750">
              <a:buFont typeface="Wingdings" panose="05000000000000000000" pitchFamily="2" charset="2"/>
              <a:buChar char="§"/>
            </a:pPr>
            <a:r>
              <a:rPr lang="en-US" sz="1400" dirty="0"/>
              <a:t>A value as the dividing ratio for the clock used by the serial bus interface is selectable.</a:t>
            </a:r>
          </a:p>
          <a:p>
            <a:pPr marL="285750" indent="-285750">
              <a:buFont typeface="Wingdings" panose="05000000000000000000" pitchFamily="2" charset="2"/>
              <a:buChar char="§"/>
            </a:pPr>
            <a:r>
              <a:rPr lang="en-US" sz="1400" dirty="0"/>
              <a:t>Controlling of data transmission or reception with DMAC or interrupt requests is possible.</a:t>
            </a:r>
          </a:p>
          <a:p>
            <a:pPr marL="285750" indent="-285750">
              <a:buFont typeface="Wingdings" panose="05000000000000000000" pitchFamily="2" charset="2"/>
              <a:buChar char="§"/>
            </a:pPr>
            <a:r>
              <a:rPr lang="en-US" sz="1400" dirty="0"/>
              <a:t>Monaural mode (8 bits, 16 bits) is supported</a:t>
            </a:r>
            <a:r>
              <a:rPr lang="en-US" sz="1400" dirty="0" smtClean="0"/>
              <a:t>.</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v"/>
            </a:pPr>
            <a:r>
              <a:rPr lang="en-US" sz="1400" b="1" dirty="0" smtClean="0"/>
              <a:t>Available module</a:t>
            </a:r>
            <a:r>
              <a:rPr lang="en-US" sz="1400" dirty="0" smtClean="0"/>
              <a:t>: SSI0 to SSI9</a:t>
            </a:r>
            <a:endParaRPr lang="en-US" sz="1400" dirty="0"/>
          </a:p>
          <a:p>
            <a:r>
              <a:rPr lang="en-US" sz="1400" dirty="0"/>
              <a:t>* </a:t>
            </a:r>
            <a:r>
              <a:rPr lang="en-US" sz="1400" i="1" dirty="0"/>
              <a:t>For more information please refer to 42.1.1 in R-CarGen3_HW_Users_Manual</a:t>
            </a:r>
            <a:endParaRPr lang="en-US" sz="1400" dirty="0"/>
          </a:p>
          <a:p>
            <a:endParaRPr lang="en-US" sz="1400" dirty="0"/>
          </a:p>
        </p:txBody>
      </p:sp>
    </p:spTree>
    <p:extLst>
      <p:ext uri="{BB962C8B-B14F-4D97-AF65-F5344CB8AC3E}">
        <p14:creationId xmlns:p14="http://schemas.microsoft.com/office/powerpoint/2010/main" val="48594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overview</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sp>
        <p:nvSpPr>
          <p:cNvPr id="2" name="Inhaltsplatzhalter 1"/>
          <p:cNvSpPr>
            <a:spLocks noGrp="1"/>
          </p:cNvSpPr>
          <p:nvPr>
            <p:ph idx="1"/>
          </p:nvPr>
        </p:nvSpPr>
        <p:spPr>
          <a:xfrm>
            <a:off x="1080000" y="1800000"/>
            <a:ext cx="9840536" cy="4386842"/>
          </a:xfrm>
        </p:spPr>
        <p:txBody>
          <a:bodyPr/>
          <a:lstStyle/>
          <a:p>
            <a:r>
              <a:rPr lang="en-US" sz="1400" b="1" dirty="0" smtClean="0"/>
              <a:t>SSIU - Serial Sound Interface Unit</a:t>
            </a:r>
          </a:p>
          <a:p>
            <a:pPr marL="342900" indent="-342900">
              <a:buFont typeface="Wingdings" panose="05000000000000000000" pitchFamily="2" charset="2"/>
              <a:buChar char="§"/>
            </a:pPr>
            <a:r>
              <a:rPr lang="en-US" sz="1400" dirty="0" smtClean="0"/>
              <a:t>An Audio Unit used to transfer data between SSIs and other audio modules (SRC, CMD, ...) or external memories via their Bus Interfaces (a bus is used for interfacing function) connected to audio DMA/local bus. Each SSI module connects with a specific Bus Interface.</a:t>
            </a:r>
          </a:p>
          <a:p>
            <a:endParaRPr lang="en-US" sz="1400" dirty="0" smtClean="0"/>
          </a:p>
          <a:p>
            <a:pPr marL="285750" indent="-285750">
              <a:buFont typeface="Wingdings" panose="05000000000000000000" pitchFamily="2" charset="2"/>
              <a:buChar char="v"/>
            </a:pPr>
            <a:r>
              <a:rPr lang="en-US" sz="1400" b="1" dirty="0" smtClean="0"/>
              <a:t>Features</a:t>
            </a:r>
          </a:p>
          <a:p>
            <a:pPr marL="285750" indent="-285750">
              <a:buFont typeface="Wingdings" panose="05000000000000000000" pitchFamily="2" charset="2"/>
              <a:buChar char="§"/>
            </a:pPr>
            <a:r>
              <a:rPr lang="en-US" sz="1400" dirty="0" smtClean="0"/>
              <a:t>Incorporates 10 SSI modules.</a:t>
            </a:r>
          </a:p>
          <a:p>
            <a:pPr marL="285750" indent="-285750">
              <a:buFont typeface="Wingdings" panose="05000000000000000000" pitchFamily="2" charset="2"/>
              <a:buChar char="§"/>
            </a:pPr>
            <a:r>
              <a:rPr lang="en-US" sz="1400" dirty="0" smtClean="0"/>
              <a:t>Supports 6 channels/1 sound source with 3 SSI modules (SSI0, SSI1, and SSI2).</a:t>
            </a:r>
          </a:p>
          <a:p>
            <a:pPr marL="285750" indent="-285750">
              <a:buFont typeface="Wingdings" panose="05000000000000000000" pitchFamily="2" charset="2"/>
              <a:buChar char="§"/>
            </a:pPr>
            <a:r>
              <a:rPr lang="en-US" sz="1400" dirty="0" smtClean="0"/>
              <a:t>Supports 8 channels/1 sound source with 4 SSI modules (SSI0, SSI1, SSI2, and SSI9).</a:t>
            </a:r>
          </a:p>
          <a:p>
            <a:pPr marL="285750" indent="-285750">
              <a:buFont typeface="Wingdings" panose="05000000000000000000" pitchFamily="2" charset="2"/>
              <a:buChar char="§"/>
            </a:pPr>
            <a:r>
              <a:rPr lang="en-US" sz="1400" dirty="0" smtClean="0"/>
              <a:t>Operation of multiple modules on the same serial clock.</a:t>
            </a:r>
            <a:endParaRPr lang="en-US" sz="1400" dirty="0"/>
          </a:p>
          <a:p>
            <a:endParaRPr lang="en-US" sz="1400" dirty="0" smtClean="0"/>
          </a:p>
          <a:p>
            <a:endParaRPr lang="en-US" sz="1400" dirty="0"/>
          </a:p>
          <a:p>
            <a:r>
              <a:rPr lang="en-US" sz="1400" i="1" dirty="0" smtClean="0"/>
              <a:t>* For more information please refer to 41.1 in R-CarGen3_HW_Users_Manual</a:t>
            </a:r>
          </a:p>
        </p:txBody>
      </p:sp>
    </p:spTree>
    <p:extLst>
      <p:ext uri="{BB962C8B-B14F-4D97-AF65-F5344CB8AC3E}">
        <p14:creationId xmlns:p14="http://schemas.microsoft.com/office/powerpoint/2010/main" val="2360586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overview</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2" name="Inhaltsplatzhalter 1"/>
          <p:cNvSpPr>
            <a:spLocks noGrp="1"/>
          </p:cNvSpPr>
          <p:nvPr>
            <p:ph idx="1"/>
          </p:nvPr>
        </p:nvSpPr>
        <p:spPr>
          <a:xfrm>
            <a:off x="1080000" y="1800000"/>
            <a:ext cx="10632624" cy="234744"/>
          </a:xfrm>
        </p:spPr>
        <p:txBody>
          <a:bodyPr/>
          <a:lstStyle/>
          <a:p>
            <a:r>
              <a:rPr lang="en-US" sz="1400" b="1" dirty="0" smtClean="0"/>
              <a:t>SSIU - Serial Sound Interface Unit</a:t>
            </a:r>
          </a:p>
        </p:txBody>
      </p:sp>
      <p:grpSp>
        <p:nvGrpSpPr>
          <p:cNvPr id="17" name="Group 16"/>
          <p:cNvGrpSpPr/>
          <p:nvPr/>
        </p:nvGrpSpPr>
        <p:grpSpPr>
          <a:xfrm>
            <a:off x="7754254" y="2492896"/>
            <a:ext cx="4336063" cy="650719"/>
            <a:chOff x="8131235" y="2302555"/>
            <a:chExt cx="4336063" cy="650719"/>
          </a:xfrm>
        </p:grpSpPr>
        <p:sp>
          <p:nvSpPr>
            <p:cNvPr id="72" name="Oval 71"/>
            <p:cNvSpPr/>
            <p:nvPr/>
          </p:nvSpPr>
          <p:spPr>
            <a:xfrm>
              <a:off x="8131235" y="2302555"/>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A</a:t>
              </a:r>
              <a:endParaRPr lang="en-US" sz="1600" dirty="0">
                <a:solidFill>
                  <a:srgbClr val="C00000"/>
                </a:solidFill>
              </a:endParaRPr>
            </a:p>
          </p:txBody>
        </p:sp>
        <p:sp>
          <p:nvSpPr>
            <p:cNvPr id="73" name="TextBox 72"/>
            <p:cNvSpPr txBox="1"/>
            <p:nvPr/>
          </p:nvSpPr>
          <p:spPr>
            <a:xfrm>
              <a:off x="8347259" y="2306943"/>
              <a:ext cx="4120039" cy="646331"/>
            </a:xfrm>
            <a:prstGeom prst="rect">
              <a:avLst/>
            </a:prstGeom>
            <a:noFill/>
          </p:spPr>
          <p:txBody>
            <a:bodyPr wrap="none" rtlCol="0">
              <a:spAutoFit/>
            </a:bodyPr>
            <a:lstStyle/>
            <a:p>
              <a:r>
                <a:rPr lang="en-US" sz="1200" dirty="0" smtClean="0"/>
                <a:t>Data transfer is performed between SSIU and SSI </a:t>
              </a:r>
            </a:p>
            <a:p>
              <a:r>
                <a:rPr lang="en-US" sz="1200" dirty="0" smtClean="0"/>
                <a:t>via </a:t>
              </a:r>
              <a:r>
                <a:rPr lang="en-US" sz="1200" b="1" dirty="0"/>
                <a:t>SSIn-0_BUSIF </a:t>
              </a:r>
              <a:r>
                <a:rPr lang="en-US" sz="1200" dirty="0" smtClean="0"/>
                <a:t>connected to the audio DMA/local bus.</a:t>
              </a:r>
            </a:p>
            <a:p>
              <a:r>
                <a:rPr lang="en-US" sz="1200" dirty="0" smtClean="0"/>
                <a:t>This is </a:t>
              </a:r>
              <a:r>
                <a:rPr lang="en-US" sz="1200" dirty="0" smtClean="0">
                  <a:solidFill>
                    <a:srgbClr val="FF0000"/>
                  </a:solidFill>
                </a:rPr>
                <a:t>basic configuration.</a:t>
              </a:r>
              <a:endParaRPr lang="en-US" sz="1200" dirty="0" smtClean="0"/>
            </a:p>
          </p:txBody>
        </p:sp>
      </p:grpSp>
      <p:grpSp>
        <p:nvGrpSpPr>
          <p:cNvPr id="8" name="Group 7"/>
          <p:cNvGrpSpPr/>
          <p:nvPr/>
        </p:nvGrpSpPr>
        <p:grpSpPr>
          <a:xfrm>
            <a:off x="407368" y="2496960"/>
            <a:ext cx="7305156" cy="3092280"/>
            <a:chOff x="745938" y="3019962"/>
            <a:chExt cx="7305156" cy="3092280"/>
          </a:xfrm>
        </p:grpSpPr>
        <p:sp>
          <p:nvSpPr>
            <p:cNvPr id="3" name="Rectangle 2"/>
            <p:cNvSpPr/>
            <p:nvPr/>
          </p:nvSpPr>
          <p:spPr>
            <a:xfrm>
              <a:off x="2351584" y="3573016"/>
              <a:ext cx="129614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SSIn-0_BUSIF</a:t>
              </a:r>
              <a:endParaRPr lang="en-US" sz="1200" dirty="0"/>
            </a:p>
          </p:txBody>
        </p:sp>
        <p:sp>
          <p:nvSpPr>
            <p:cNvPr id="9" name="Rectangle 8"/>
            <p:cNvSpPr/>
            <p:nvPr/>
          </p:nvSpPr>
          <p:spPr>
            <a:xfrm>
              <a:off x="2351584" y="4102221"/>
              <a:ext cx="129614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SSIn-1_BUSIF</a:t>
              </a:r>
              <a:endParaRPr lang="en-US" sz="1200" dirty="0"/>
            </a:p>
          </p:txBody>
        </p:sp>
        <p:sp>
          <p:nvSpPr>
            <p:cNvPr id="10" name="Rectangle 9"/>
            <p:cNvSpPr/>
            <p:nvPr/>
          </p:nvSpPr>
          <p:spPr>
            <a:xfrm>
              <a:off x="2351584" y="4631426"/>
              <a:ext cx="1296144" cy="2377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 . .</a:t>
              </a:r>
              <a:endParaRPr lang="en-US" sz="1200" dirty="0"/>
            </a:p>
          </p:txBody>
        </p:sp>
        <p:sp>
          <p:nvSpPr>
            <p:cNvPr id="11" name="Rectangle 10"/>
            <p:cNvSpPr/>
            <p:nvPr/>
          </p:nvSpPr>
          <p:spPr>
            <a:xfrm>
              <a:off x="2342753" y="5110333"/>
              <a:ext cx="129614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SSIn-7_BUSIF</a:t>
              </a:r>
              <a:endParaRPr lang="en-US" sz="1200" dirty="0"/>
            </a:p>
          </p:txBody>
        </p:sp>
        <p:sp>
          <p:nvSpPr>
            <p:cNvPr id="4" name="Rectangle 3"/>
            <p:cNvSpPr/>
            <p:nvPr/>
          </p:nvSpPr>
          <p:spPr>
            <a:xfrm>
              <a:off x="4439816" y="3573016"/>
              <a:ext cx="288032" cy="1825349"/>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MUX</a:t>
              </a:r>
              <a:endParaRPr lang="en-US" sz="1400" dirty="0"/>
            </a:p>
          </p:txBody>
        </p:sp>
        <p:cxnSp>
          <p:nvCxnSpPr>
            <p:cNvPr id="15" name="Straight Connector 14"/>
            <p:cNvCxnSpPr/>
            <p:nvPr/>
          </p:nvCxnSpPr>
          <p:spPr>
            <a:xfrm flipH="1">
              <a:off x="1467867" y="3019962"/>
              <a:ext cx="10782" cy="278530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4" idx="3"/>
            </p:cNvCxnSpPr>
            <p:nvPr/>
          </p:nvCxnSpPr>
          <p:spPr>
            <a:xfrm flipH="1">
              <a:off x="4727848" y="4485690"/>
              <a:ext cx="864096"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H="1">
              <a:off x="3656829" y="3789039"/>
              <a:ext cx="782987" cy="1"/>
            </a:xfrm>
            <a:prstGeom prst="straightConnector1">
              <a:avLst/>
            </a:prstGeom>
            <a:ln w="19050">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1478387" y="3710206"/>
              <a:ext cx="864096"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8" name="Elbow Connector 27"/>
            <p:cNvCxnSpPr/>
            <p:nvPr/>
          </p:nvCxnSpPr>
          <p:spPr>
            <a:xfrm rot="10800000">
              <a:off x="1487488" y="3149028"/>
              <a:ext cx="4104459" cy="1000052"/>
            </a:xfrm>
            <a:prstGeom prst="bentConnector3">
              <a:avLst>
                <a:gd name="adj1" fmla="val 523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6396312" y="4102221"/>
              <a:ext cx="878071" cy="766939"/>
            </a:xfrm>
            <a:prstGeom prst="rect">
              <a:avLst/>
            </a:prstGeom>
            <a:solidFill>
              <a:schemeClr val="tx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SSIn</a:t>
              </a:r>
              <a:endParaRPr lang="en-US" dirty="0"/>
            </a:p>
          </p:txBody>
        </p:sp>
        <p:cxnSp>
          <p:nvCxnSpPr>
            <p:cNvPr id="32" name="Straight Arrow Connector 31"/>
            <p:cNvCxnSpPr>
              <a:endCxn id="30" idx="1"/>
            </p:cNvCxnSpPr>
            <p:nvPr/>
          </p:nvCxnSpPr>
          <p:spPr>
            <a:xfrm>
              <a:off x="5591944" y="4485690"/>
              <a:ext cx="804368" cy="1"/>
            </a:xfrm>
            <a:prstGeom prst="straightConnector1">
              <a:avLst/>
            </a:prstGeom>
            <a:ln w="1905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591944" y="3945630"/>
              <a:ext cx="0" cy="889245"/>
            </a:xfrm>
            <a:prstGeom prst="line">
              <a:avLst/>
            </a:prstGeom>
            <a:ln w="76200"/>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a:off x="3648255" y="4269666"/>
              <a:ext cx="782987"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flipH="1">
              <a:off x="1467867" y="4269665"/>
              <a:ext cx="873028"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p:nvPr/>
          </p:nvCxnSpPr>
          <p:spPr>
            <a:xfrm flipH="1">
              <a:off x="3665660" y="4758884"/>
              <a:ext cx="782987"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3656828" y="5254349"/>
              <a:ext cx="782987"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42" name="Straight Arrow Connector 41"/>
            <p:cNvCxnSpPr/>
            <p:nvPr/>
          </p:nvCxnSpPr>
          <p:spPr>
            <a:xfrm flipH="1">
              <a:off x="1487487" y="5258146"/>
              <a:ext cx="873028"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flipH="1">
              <a:off x="1487487" y="4750292"/>
              <a:ext cx="873028" cy="1"/>
            </a:xfrm>
            <a:prstGeom prst="straightConnector1">
              <a:avLst/>
            </a:prstGeom>
            <a:ln w="19050">
              <a:solidFill>
                <a:schemeClr val="tx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4" name="Oval 43"/>
            <p:cNvSpPr/>
            <p:nvPr/>
          </p:nvSpPr>
          <p:spPr>
            <a:xfrm>
              <a:off x="3890006" y="3710206"/>
              <a:ext cx="288032" cy="1714704"/>
            </a:xfrm>
            <a:prstGeom prst="ellipse">
              <a:avLst/>
            </a:prstGeom>
            <a:no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207568" y="3019962"/>
              <a:ext cx="5328592" cy="2785302"/>
            </a:xfrm>
            <a:prstGeom prst="rect">
              <a:avLst/>
            </a:prstGeom>
            <a:noFill/>
            <a:ln w="19050">
              <a:solidFill>
                <a:schemeClr val="tx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45938" y="5858326"/>
              <a:ext cx="1572866" cy="253916"/>
            </a:xfrm>
            <a:prstGeom prst="rect">
              <a:avLst/>
            </a:prstGeom>
            <a:noFill/>
          </p:spPr>
          <p:txBody>
            <a:bodyPr wrap="none" rtlCol="0">
              <a:spAutoFit/>
            </a:bodyPr>
            <a:lstStyle/>
            <a:p>
              <a:r>
                <a:rPr lang="en-US" sz="1050" b="1" dirty="0" smtClean="0"/>
                <a:t>Audio DMA/Local bus</a:t>
              </a:r>
              <a:endParaRPr lang="en-US" sz="1050" b="1" dirty="0"/>
            </a:p>
          </p:txBody>
        </p:sp>
        <p:sp>
          <p:nvSpPr>
            <p:cNvPr id="54" name="Left-Right Arrow 53"/>
            <p:cNvSpPr/>
            <p:nvPr/>
          </p:nvSpPr>
          <p:spPr>
            <a:xfrm>
              <a:off x="7276849" y="4416139"/>
              <a:ext cx="483657" cy="151419"/>
            </a:xfrm>
            <a:prstGeom prst="leftRightArrow">
              <a:avLst/>
            </a:prstGeom>
            <a:solidFill>
              <a:schemeClr val="tx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266675" y="3290825"/>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C</a:t>
              </a:r>
              <a:endParaRPr lang="en-US" sz="1600" dirty="0">
                <a:solidFill>
                  <a:srgbClr val="C00000"/>
                </a:solidFill>
              </a:endParaRPr>
            </a:p>
          </p:txBody>
        </p:sp>
        <p:sp>
          <p:nvSpPr>
            <p:cNvPr id="57" name="Oval 56"/>
            <p:cNvSpPr/>
            <p:nvPr/>
          </p:nvSpPr>
          <p:spPr>
            <a:xfrm>
              <a:off x="3940309" y="5347231"/>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B</a:t>
              </a:r>
              <a:endParaRPr lang="en-US" sz="1600" dirty="0">
                <a:solidFill>
                  <a:srgbClr val="C00000"/>
                </a:solidFill>
              </a:endParaRPr>
            </a:p>
          </p:txBody>
        </p:sp>
        <p:cxnSp>
          <p:nvCxnSpPr>
            <p:cNvPr id="61" name="Elbow Connector 60"/>
            <p:cNvCxnSpPr/>
            <p:nvPr/>
          </p:nvCxnSpPr>
          <p:spPr>
            <a:xfrm rot="10800000">
              <a:off x="4165809" y="3429052"/>
              <a:ext cx="1423669" cy="857025"/>
            </a:xfrm>
            <a:prstGeom prst="bentConnector3">
              <a:avLst>
                <a:gd name="adj1" fmla="val 40825"/>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8" name="Elbow Connector 67"/>
            <p:cNvCxnSpPr/>
            <p:nvPr/>
          </p:nvCxnSpPr>
          <p:spPr>
            <a:xfrm rot="10800000" flipV="1">
              <a:off x="3645870" y="3433285"/>
              <a:ext cx="518111" cy="252597"/>
            </a:xfrm>
            <a:prstGeom prst="bentConnector3">
              <a:avLst>
                <a:gd name="adj1" fmla="val 50000"/>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6" name="Oval 55"/>
            <p:cNvSpPr/>
            <p:nvPr/>
          </p:nvSpPr>
          <p:spPr>
            <a:xfrm>
              <a:off x="4048321" y="3290825"/>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A</a:t>
              </a:r>
              <a:endParaRPr lang="en-US" sz="1600" dirty="0">
                <a:solidFill>
                  <a:srgbClr val="C00000"/>
                </a:solidFill>
              </a:endParaRPr>
            </a:p>
          </p:txBody>
        </p:sp>
        <p:sp>
          <p:nvSpPr>
            <p:cNvPr id="71" name="TextBox 70"/>
            <p:cNvSpPr txBox="1"/>
            <p:nvPr/>
          </p:nvSpPr>
          <p:spPr>
            <a:xfrm>
              <a:off x="6739546" y="3064931"/>
              <a:ext cx="723275" cy="369332"/>
            </a:xfrm>
            <a:prstGeom prst="rect">
              <a:avLst/>
            </a:prstGeom>
            <a:noFill/>
          </p:spPr>
          <p:txBody>
            <a:bodyPr wrap="none" rtlCol="0">
              <a:spAutoFit/>
            </a:bodyPr>
            <a:lstStyle/>
            <a:p>
              <a:r>
                <a:rPr lang="en-US" dirty="0" smtClean="0">
                  <a:ln w="0"/>
                  <a:effectLst>
                    <a:outerShdw blurRad="38100" dist="19050" dir="2700000" algn="tl" rotWithShape="0">
                      <a:schemeClr val="dk1">
                        <a:alpha val="40000"/>
                      </a:schemeClr>
                    </a:outerShdw>
                  </a:effectLst>
                </a:rPr>
                <a:t>SSIU</a:t>
              </a:r>
              <a:endParaRPr lang="en-US" dirty="0">
                <a:ln w="0"/>
                <a:effectLst>
                  <a:outerShdw blurRad="38100" dist="19050" dir="2700000" algn="tl" rotWithShape="0">
                    <a:schemeClr val="dk1">
                      <a:alpha val="40000"/>
                    </a:schemeClr>
                  </a:outerShdw>
                </a:effectLst>
              </a:endParaRPr>
            </a:p>
          </p:txBody>
        </p:sp>
        <p:cxnSp>
          <p:nvCxnSpPr>
            <p:cNvPr id="74" name="Straight Connector 73"/>
            <p:cNvCxnSpPr/>
            <p:nvPr/>
          </p:nvCxnSpPr>
          <p:spPr>
            <a:xfrm flipH="1">
              <a:off x="7787156" y="3019962"/>
              <a:ext cx="10782" cy="2785302"/>
            </a:xfrm>
            <a:prstGeom prst="line">
              <a:avLst/>
            </a:prstGeom>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6600056" y="5857766"/>
              <a:ext cx="1451038" cy="253916"/>
            </a:xfrm>
            <a:prstGeom prst="rect">
              <a:avLst/>
            </a:prstGeom>
            <a:noFill/>
          </p:spPr>
          <p:txBody>
            <a:bodyPr wrap="none" rtlCol="0">
              <a:spAutoFit/>
            </a:bodyPr>
            <a:lstStyle/>
            <a:p>
              <a:r>
                <a:rPr lang="en-US" sz="1050" b="1" dirty="0" smtClean="0"/>
                <a:t>Pin function control</a:t>
              </a:r>
              <a:endParaRPr lang="en-US" sz="1050" b="1" dirty="0"/>
            </a:p>
          </p:txBody>
        </p:sp>
      </p:grpSp>
      <p:sp>
        <p:nvSpPr>
          <p:cNvPr id="12" name="TextBox 11"/>
          <p:cNvSpPr txBox="1"/>
          <p:nvPr/>
        </p:nvSpPr>
        <p:spPr>
          <a:xfrm>
            <a:off x="975454" y="2060848"/>
            <a:ext cx="1319592" cy="307777"/>
          </a:xfrm>
          <a:prstGeom prst="rect">
            <a:avLst/>
          </a:prstGeom>
          <a:noFill/>
        </p:spPr>
        <p:txBody>
          <a:bodyPr wrap="none" rtlCol="0">
            <a:spAutoFit/>
          </a:bodyPr>
          <a:lstStyle/>
          <a:p>
            <a:r>
              <a:rPr lang="en-US" sz="1400" i="1" dirty="0" smtClean="0"/>
              <a:t>Block diagram</a:t>
            </a:r>
            <a:endParaRPr lang="en-US" sz="1400" i="1" dirty="0"/>
          </a:p>
        </p:txBody>
      </p:sp>
      <p:grpSp>
        <p:nvGrpSpPr>
          <p:cNvPr id="16" name="Group 15"/>
          <p:cNvGrpSpPr/>
          <p:nvPr/>
        </p:nvGrpSpPr>
        <p:grpSpPr>
          <a:xfrm>
            <a:off x="7752184" y="3429000"/>
            <a:ext cx="4334459" cy="461665"/>
            <a:chOff x="8129165" y="2968404"/>
            <a:chExt cx="4334459" cy="461665"/>
          </a:xfrm>
        </p:grpSpPr>
        <p:sp>
          <p:nvSpPr>
            <p:cNvPr id="77" name="Oval 76"/>
            <p:cNvSpPr/>
            <p:nvPr/>
          </p:nvSpPr>
          <p:spPr>
            <a:xfrm>
              <a:off x="8129165" y="2968404"/>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B</a:t>
              </a:r>
              <a:endParaRPr lang="en-US" sz="1600" dirty="0">
                <a:solidFill>
                  <a:srgbClr val="C00000"/>
                </a:solidFill>
              </a:endParaRPr>
            </a:p>
          </p:txBody>
        </p:sp>
        <p:sp>
          <p:nvSpPr>
            <p:cNvPr id="46" name="TextBox 45"/>
            <p:cNvSpPr txBox="1"/>
            <p:nvPr/>
          </p:nvSpPr>
          <p:spPr>
            <a:xfrm>
              <a:off x="8345189" y="2968404"/>
              <a:ext cx="4118435" cy="461665"/>
            </a:xfrm>
            <a:prstGeom prst="rect">
              <a:avLst/>
            </a:prstGeom>
            <a:noFill/>
          </p:spPr>
          <p:txBody>
            <a:bodyPr wrap="none" rtlCol="0">
              <a:spAutoFit/>
            </a:bodyPr>
            <a:lstStyle/>
            <a:p>
              <a:r>
                <a:rPr lang="en-US" sz="1200" dirty="0" smtClean="0"/>
                <a:t>Data transfer is performed between SSIU and SSI</a:t>
              </a:r>
            </a:p>
            <a:p>
              <a:r>
                <a:rPr lang="en-US" sz="1200" dirty="0"/>
                <a:t>v</a:t>
              </a:r>
              <a:r>
                <a:rPr lang="en-US" sz="1200" dirty="0" smtClean="0"/>
                <a:t>ia multiple BUSIF connected to the audio DMA/local bus.</a:t>
              </a:r>
            </a:p>
          </p:txBody>
        </p:sp>
      </p:grpSp>
      <p:grpSp>
        <p:nvGrpSpPr>
          <p:cNvPr id="14" name="Group 13"/>
          <p:cNvGrpSpPr/>
          <p:nvPr/>
        </p:nvGrpSpPr>
        <p:grpSpPr>
          <a:xfrm>
            <a:off x="7752184" y="4149080"/>
            <a:ext cx="4000995" cy="461665"/>
            <a:chOff x="8129165" y="3464202"/>
            <a:chExt cx="4000995" cy="461665"/>
          </a:xfrm>
        </p:grpSpPr>
        <p:sp>
          <p:nvSpPr>
            <p:cNvPr id="78" name="Oval 77"/>
            <p:cNvSpPr/>
            <p:nvPr/>
          </p:nvSpPr>
          <p:spPr>
            <a:xfrm>
              <a:off x="8129165" y="3574009"/>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C</a:t>
              </a:r>
              <a:endParaRPr lang="en-US" sz="1600" dirty="0">
                <a:solidFill>
                  <a:srgbClr val="C00000"/>
                </a:solidFill>
              </a:endParaRPr>
            </a:p>
          </p:txBody>
        </p:sp>
        <p:sp>
          <p:nvSpPr>
            <p:cNvPr id="47" name="TextBox 46"/>
            <p:cNvSpPr txBox="1"/>
            <p:nvPr/>
          </p:nvSpPr>
          <p:spPr>
            <a:xfrm>
              <a:off x="8351561" y="3464202"/>
              <a:ext cx="3778599" cy="461665"/>
            </a:xfrm>
            <a:prstGeom prst="rect">
              <a:avLst/>
            </a:prstGeom>
            <a:noFill/>
          </p:spPr>
          <p:txBody>
            <a:bodyPr wrap="none" rtlCol="0">
              <a:spAutoFit/>
            </a:bodyPr>
            <a:lstStyle/>
            <a:p>
              <a:r>
                <a:rPr lang="en-US" sz="1200" dirty="0" smtClean="0"/>
                <a:t>Data transfer is performed independent of SSIU from</a:t>
              </a:r>
            </a:p>
            <a:p>
              <a:r>
                <a:rPr lang="en-US" sz="1200" dirty="0" smtClean="0"/>
                <a:t>SSI to audio DMA/local bus.</a:t>
              </a:r>
            </a:p>
          </p:txBody>
        </p:sp>
      </p:grpSp>
      <p:sp>
        <p:nvSpPr>
          <p:cNvPr id="48" name="TextBox 47"/>
          <p:cNvSpPr txBox="1"/>
          <p:nvPr/>
        </p:nvSpPr>
        <p:spPr>
          <a:xfrm>
            <a:off x="7587854" y="4847820"/>
            <a:ext cx="2949846" cy="461665"/>
          </a:xfrm>
          <a:prstGeom prst="rect">
            <a:avLst/>
          </a:prstGeom>
          <a:noFill/>
        </p:spPr>
        <p:txBody>
          <a:bodyPr wrap="none" rtlCol="0">
            <a:spAutoFit/>
          </a:bodyPr>
          <a:lstStyle/>
          <a:p>
            <a:endParaRPr lang="en-US" sz="1200" dirty="0" smtClean="0"/>
          </a:p>
          <a:p>
            <a:r>
              <a:rPr lang="en-US" sz="1200" i="1" dirty="0" smtClean="0"/>
              <a:t>Note: This document is applied for route </a:t>
            </a:r>
            <a:endParaRPr lang="en-US" sz="1200" i="1" dirty="0" smtClean="0">
              <a:solidFill>
                <a:srgbClr val="FF0000"/>
              </a:solidFill>
            </a:endParaRPr>
          </a:p>
        </p:txBody>
      </p:sp>
      <p:sp>
        <p:nvSpPr>
          <p:cNvPr id="18" name="TextBox 17"/>
          <p:cNvSpPr txBox="1"/>
          <p:nvPr/>
        </p:nvSpPr>
        <p:spPr>
          <a:xfrm>
            <a:off x="855669" y="5731509"/>
            <a:ext cx="3785011" cy="461665"/>
          </a:xfrm>
          <a:prstGeom prst="rect">
            <a:avLst/>
          </a:prstGeom>
          <a:noFill/>
        </p:spPr>
        <p:txBody>
          <a:bodyPr wrap="none" rtlCol="0">
            <a:spAutoFit/>
          </a:bodyPr>
          <a:lstStyle/>
          <a:p>
            <a:r>
              <a:rPr lang="en-US" sz="1200" b="1" dirty="0" smtClean="0"/>
              <a:t>SSIn-0_BUSIF</a:t>
            </a:r>
            <a:r>
              <a:rPr lang="en-US" sz="1200" dirty="0" smtClean="0"/>
              <a:t>: Bus Interface 0 for </a:t>
            </a:r>
            <a:r>
              <a:rPr lang="en-US" sz="1200" dirty="0" err="1" smtClean="0"/>
              <a:t>SSIn</a:t>
            </a:r>
            <a:r>
              <a:rPr lang="en-US" sz="1200" dirty="0" smtClean="0"/>
              <a:t> (</a:t>
            </a:r>
            <a:r>
              <a:rPr lang="en-US" sz="1200" i="1" dirty="0" smtClean="0"/>
              <a:t>n = 0 to 9</a:t>
            </a:r>
            <a:r>
              <a:rPr lang="en-US" sz="1200" dirty="0" smtClean="0"/>
              <a:t>)</a:t>
            </a:r>
            <a:endParaRPr lang="en-US" sz="1200" dirty="0"/>
          </a:p>
          <a:p>
            <a:r>
              <a:rPr lang="en-US" sz="1200" b="1" dirty="0" smtClean="0"/>
              <a:t>MUX</a:t>
            </a:r>
            <a:r>
              <a:rPr lang="en-US" sz="1200" dirty="0" smtClean="0"/>
              <a:t>: a multiplexer (mux) or a </a:t>
            </a:r>
            <a:r>
              <a:rPr lang="en-US" sz="1200" dirty="0" err="1" smtClean="0"/>
              <a:t>demultiplexer</a:t>
            </a:r>
            <a:r>
              <a:rPr lang="en-US" sz="1200" dirty="0" smtClean="0"/>
              <a:t> (</a:t>
            </a:r>
            <a:r>
              <a:rPr lang="en-US" sz="1200" dirty="0" err="1" smtClean="0"/>
              <a:t>demux</a:t>
            </a:r>
            <a:r>
              <a:rPr lang="en-US" sz="1200" dirty="0" smtClean="0"/>
              <a:t>)</a:t>
            </a:r>
            <a:endParaRPr lang="en-US" sz="1200" dirty="0"/>
          </a:p>
        </p:txBody>
      </p:sp>
      <p:sp>
        <p:nvSpPr>
          <p:cNvPr id="51" name="Oval 50"/>
          <p:cNvSpPr/>
          <p:nvPr/>
        </p:nvSpPr>
        <p:spPr>
          <a:xfrm>
            <a:off x="10429688" y="4968989"/>
            <a:ext cx="216024" cy="2354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rgbClr val="C00000"/>
                </a:solidFill>
              </a:rPr>
              <a:t>A</a:t>
            </a:r>
            <a:endParaRPr lang="en-US" sz="1600" dirty="0">
              <a:solidFill>
                <a:srgbClr val="C00000"/>
              </a:solidFill>
            </a:endParaRPr>
          </a:p>
        </p:txBody>
      </p:sp>
    </p:spTree>
    <p:extLst>
      <p:ext uri="{BB962C8B-B14F-4D97-AF65-F5344CB8AC3E}">
        <p14:creationId xmlns:p14="http://schemas.microsoft.com/office/powerpoint/2010/main" val="2785253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a:latin typeface="メイリオ" panose="020B0604030504040204" pitchFamily="50" charset="-128"/>
                <a:ea typeface="メイリオ" panose="020B0604030504040204" pitchFamily="50" charset="-128"/>
              </a:rPr>
              <a:t>SSIU/SSI </a:t>
            </a:r>
            <a:r>
              <a:rPr lang="en-US" altLang="ja-JP" sz="2800" dirty="0" smtClean="0">
                <a:latin typeface="メイリオ" panose="020B0604030504040204" pitchFamily="50" charset="-128"/>
                <a:ea typeface="メイリオ" panose="020B0604030504040204" pitchFamily="50" charset="-128"/>
              </a:rPr>
              <a:t>– register</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6</a:t>
            </a:fld>
            <a:endParaRPr lang="de-DE" dirty="0"/>
          </a:p>
        </p:txBody>
      </p:sp>
      <p:sp>
        <p:nvSpPr>
          <p:cNvPr id="7" name="Inhaltsplatzhalter 1"/>
          <p:cNvSpPr>
            <a:spLocks noGrp="1"/>
          </p:cNvSpPr>
          <p:nvPr>
            <p:ph idx="1"/>
          </p:nvPr>
        </p:nvSpPr>
        <p:spPr>
          <a:xfrm>
            <a:off x="1080000" y="1670295"/>
            <a:ext cx="10920656" cy="3120854"/>
          </a:xfrm>
        </p:spPr>
        <p:txBody>
          <a:bodyPr/>
          <a:lstStyle/>
          <a:p>
            <a:pPr marL="285750" indent="-285750">
              <a:buFont typeface="Wingdings" panose="05000000000000000000" pitchFamily="2" charset="2"/>
              <a:buChar char="v"/>
            </a:pPr>
            <a:r>
              <a:rPr lang="en-US" sz="1400" b="1" dirty="0" smtClean="0"/>
              <a:t>SSI main registers</a:t>
            </a:r>
            <a:endParaRPr lang="en-US" sz="1400" dirty="0" smtClean="0"/>
          </a:p>
          <a:p>
            <a:pPr marL="285750" indent="-285750">
              <a:lnSpc>
                <a:spcPct val="100000"/>
              </a:lnSpc>
              <a:buFont typeface="Wingdings" panose="05000000000000000000" pitchFamily="2" charset="2"/>
              <a:buChar char="§"/>
            </a:pPr>
            <a:r>
              <a:rPr lang="en-US" sz="1400" dirty="0"/>
              <a:t>Control Register (</a:t>
            </a:r>
            <a:r>
              <a:rPr lang="en-US" sz="1400" b="1" dirty="0" err="1"/>
              <a:t>SSICRn</a:t>
            </a:r>
            <a:r>
              <a:rPr lang="en-US" sz="1400" dirty="0"/>
              <a:t>) control the IRQ, selects the polarity status, and sets operating mode.</a:t>
            </a:r>
          </a:p>
          <a:p>
            <a:pPr marL="285750" indent="-285750">
              <a:lnSpc>
                <a:spcPct val="100000"/>
              </a:lnSpc>
              <a:buFont typeface="Wingdings" panose="05000000000000000000" pitchFamily="2" charset="2"/>
              <a:buChar char="§"/>
            </a:pPr>
            <a:endParaRPr lang="en-US" sz="1400" dirty="0"/>
          </a:p>
          <a:p>
            <a:pPr marL="285750" indent="-285750">
              <a:lnSpc>
                <a:spcPct val="100000"/>
              </a:lnSpc>
              <a:buFont typeface="Wingdings" panose="05000000000000000000" pitchFamily="2" charset="2"/>
              <a:buChar char="§"/>
            </a:pPr>
            <a:r>
              <a:rPr lang="en-US" sz="1400" dirty="0"/>
              <a:t>Transmit Data Register (</a:t>
            </a:r>
            <a:r>
              <a:rPr lang="en-US" sz="1400" b="1" dirty="0" err="1"/>
              <a:t>SSITDRn</a:t>
            </a:r>
            <a:r>
              <a:rPr lang="en-US" sz="1400" dirty="0"/>
              <a:t>) holds data to be transmitted.</a:t>
            </a:r>
          </a:p>
          <a:p>
            <a:pPr marL="285750" indent="-285750">
              <a:lnSpc>
                <a:spcPct val="100000"/>
              </a:lnSpc>
              <a:buFont typeface="Wingdings" panose="05000000000000000000" pitchFamily="2" charset="2"/>
              <a:buChar char="§"/>
            </a:pPr>
            <a:endParaRPr lang="en-US" sz="1400" dirty="0"/>
          </a:p>
          <a:p>
            <a:pPr marL="285750" indent="-285750">
              <a:lnSpc>
                <a:spcPct val="100000"/>
              </a:lnSpc>
              <a:buFont typeface="Wingdings" panose="05000000000000000000" pitchFamily="2" charset="2"/>
              <a:buChar char="§"/>
            </a:pPr>
            <a:r>
              <a:rPr lang="en-US" sz="1400" dirty="0"/>
              <a:t>Receive Data Register (</a:t>
            </a:r>
            <a:r>
              <a:rPr lang="en-US" sz="1400" b="1" dirty="0" err="1"/>
              <a:t>SSIRDRn</a:t>
            </a:r>
            <a:r>
              <a:rPr lang="en-US" sz="1400" dirty="0"/>
              <a:t>) stores receive messages.</a:t>
            </a:r>
          </a:p>
          <a:p>
            <a:pPr marL="285750" indent="-285750">
              <a:lnSpc>
                <a:spcPct val="100000"/>
              </a:lnSpc>
              <a:buFont typeface="Wingdings" panose="05000000000000000000" pitchFamily="2" charset="2"/>
              <a:buChar char="§"/>
            </a:pPr>
            <a:endParaRPr lang="en-US" sz="1400" dirty="0"/>
          </a:p>
          <a:p>
            <a:pPr marL="285750" indent="-285750">
              <a:lnSpc>
                <a:spcPct val="100000"/>
              </a:lnSpc>
              <a:buFont typeface="Wingdings" panose="05000000000000000000" pitchFamily="2" charset="2"/>
              <a:buChar char="§"/>
            </a:pPr>
            <a:r>
              <a:rPr lang="en-US" sz="1400" dirty="0"/>
              <a:t>WS Mode Register (</a:t>
            </a:r>
            <a:r>
              <a:rPr lang="en-US" sz="1400" b="1" dirty="0" err="1"/>
              <a:t>SSIWSRn</a:t>
            </a:r>
            <a:r>
              <a:rPr lang="en-US" sz="1400" dirty="0"/>
              <a:t>) sets the TDM format, monaural format, and WS continue function.</a:t>
            </a:r>
          </a:p>
          <a:p>
            <a:pPr marL="285750" indent="-285750">
              <a:lnSpc>
                <a:spcPct val="100000"/>
              </a:lnSpc>
              <a:buFont typeface="Wingdings" panose="05000000000000000000" pitchFamily="2" charset="2"/>
              <a:buChar char="§"/>
            </a:pPr>
            <a:endParaRPr lang="en-US" sz="1400" dirty="0"/>
          </a:p>
          <a:p>
            <a:pPr>
              <a:lnSpc>
                <a:spcPct val="100000"/>
              </a:lnSpc>
            </a:pPr>
            <a:r>
              <a:rPr lang="en-US" sz="1400" dirty="0"/>
              <a:t>Note: n = 0 to 9</a:t>
            </a:r>
          </a:p>
        </p:txBody>
      </p:sp>
    </p:spTree>
    <p:extLst>
      <p:ext uri="{BB962C8B-B14F-4D97-AF65-F5344CB8AC3E}">
        <p14:creationId xmlns:p14="http://schemas.microsoft.com/office/powerpoint/2010/main" val="2159147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register</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sp>
        <p:nvSpPr>
          <p:cNvPr id="8" name="Inhaltsplatzhalter 1"/>
          <p:cNvSpPr txBox="1">
            <a:spLocks/>
          </p:cNvSpPr>
          <p:nvPr/>
        </p:nvSpPr>
        <p:spPr>
          <a:xfrm>
            <a:off x="1080000" y="1670295"/>
            <a:ext cx="10920656" cy="4711033"/>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t>SSIU main registers</a:t>
            </a:r>
          </a:p>
          <a:p>
            <a:pPr marL="285750" indent="-285750">
              <a:lnSpc>
                <a:spcPct val="100000"/>
              </a:lnSpc>
              <a:buFont typeface="Wingdings" panose="05000000000000000000" pitchFamily="2" charset="2"/>
              <a:buChar char="§"/>
            </a:pPr>
            <a:r>
              <a:rPr lang="en-US" sz="1400" dirty="0" err="1" smtClean="0"/>
              <a:t>SSIn</a:t>
            </a:r>
            <a:r>
              <a:rPr lang="en-US" sz="1400" dirty="0" smtClean="0"/>
              <a:t> BUSIF Mode Register (</a:t>
            </a:r>
            <a:r>
              <a:rPr lang="en-US" sz="1400" b="1" dirty="0" err="1" smtClean="0"/>
              <a:t>SSIn_BUSIF_MODE</a:t>
            </a:r>
            <a:r>
              <a:rPr lang="en-US" sz="1400" dirty="0" smtClean="0"/>
              <a:t>) determines the initial settings of bus interface.</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err="1" smtClean="0"/>
              <a:t>SSIm</a:t>
            </a:r>
            <a:r>
              <a:rPr lang="en-US" sz="1400" dirty="0" smtClean="0"/>
              <a:t> BUSIF Audio Information Register (</a:t>
            </a:r>
            <a:r>
              <a:rPr lang="en-US" sz="1400" b="1" dirty="0" err="1" smtClean="0"/>
              <a:t>SSIm_BUSIF_ADINR</a:t>
            </a:r>
            <a:r>
              <a:rPr lang="en-US" sz="1400" dirty="0" smtClean="0"/>
              <a:t>) selects channel number and bit length of output audio data.</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err="1" smtClean="0"/>
              <a:t>SSIr</a:t>
            </a:r>
            <a:r>
              <a:rPr lang="en-US" sz="1400" dirty="0" smtClean="0"/>
              <a:t> BUSIF Audio Information Register (</a:t>
            </a:r>
            <a:r>
              <a:rPr lang="en-US" sz="1400" b="1" dirty="0" err="1" smtClean="0"/>
              <a:t>SSIr_BUSIF_ADINR</a:t>
            </a:r>
            <a:r>
              <a:rPr lang="en-US" sz="1400" dirty="0" smtClean="0"/>
              <a:t>) selects channel number and bit length of output audio data.</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err="1" smtClean="0"/>
              <a:t>SSIq</a:t>
            </a:r>
            <a:r>
              <a:rPr lang="en-US" sz="1400" dirty="0" smtClean="0"/>
              <a:t> Control Register (</a:t>
            </a:r>
            <a:r>
              <a:rPr lang="en-US" sz="1400" b="1" dirty="0" err="1" smtClean="0"/>
              <a:t>SSIq_CONTROL</a:t>
            </a:r>
            <a:r>
              <a:rPr lang="en-US" sz="1400" dirty="0" smtClean="0"/>
              <a:t>) control the start and stop of data transfer.</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err="1" smtClean="0"/>
              <a:t>SSIr</a:t>
            </a:r>
            <a:r>
              <a:rPr lang="en-US" sz="1400" dirty="0" smtClean="0"/>
              <a:t> Control Register (</a:t>
            </a:r>
            <a:r>
              <a:rPr lang="en-US" sz="1400" b="1" dirty="0" err="1" smtClean="0"/>
              <a:t>SSIr_CONTROL</a:t>
            </a:r>
            <a:r>
              <a:rPr lang="en-US" sz="1400" dirty="0" smtClean="0"/>
              <a:t>) control the start and stop of data transfer.</a:t>
            </a:r>
          </a:p>
          <a:p>
            <a:pPr>
              <a:lnSpc>
                <a:spcPct val="100000"/>
              </a:lnSpc>
            </a:pPr>
            <a:endParaRPr lang="en-US" sz="1400" i="1" dirty="0" smtClean="0"/>
          </a:p>
          <a:p>
            <a:pPr>
              <a:lnSpc>
                <a:spcPct val="100000"/>
              </a:lnSpc>
            </a:pPr>
            <a:endParaRPr lang="en-US" sz="1400" i="1" dirty="0" smtClean="0"/>
          </a:p>
          <a:p>
            <a:pPr>
              <a:lnSpc>
                <a:spcPct val="100000"/>
              </a:lnSpc>
            </a:pPr>
            <a:r>
              <a:rPr lang="en-US" sz="1400" i="1" dirty="0" smtClean="0"/>
              <a:t>Note: n = 0-0 to 0-7, 1-0 to 1-7, 2-0 to 2-7, 3-0 to 3-7, 4-0 to 4-7, 5 to 8, or 9-0 to 9-7</a:t>
            </a:r>
          </a:p>
          <a:p>
            <a:pPr>
              <a:lnSpc>
                <a:spcPct val="100000"/>
              </a:lnSpc>
            </a:pPr>
            <a:r>
              <a:rPr lang="en-US" sz="1400" i="1" dirty="0" smtClean="0"/>
              <a:t>         m = 0-0 to 0-7, 1-0 to 1-7, 2-0 to 2-7, 3-0 to 3-7, 4-0 to 4-7, or 9-0 to 9-7;</a:t>
            </a:r>
          </a:p>
          <a:p>
            <a:pPr>
              <a:lnSpc>
                <a:spcPct val="100000"/>
              </a:lnSpc>
            </a:pPr>
            <a:r>
              <a:rPr lang="en-US" sz="1400" i="1" dirty="0" smtClean="0"/>
              <a:t>         q = 0-0, 1-0, 2-0, 3-0, 4-0, or 9-0; r = 5 to 8</a:t>
            </a:r>
          </a:p>
        </p:txBody>
      </p:sp>
    </p:spTree>
    <p:extLst>
      <p:ext uri="{BB962C8B-B14F-4D97-AF65-F5344CB8AC3E}">
        <p14:creationId xmlns:p14="http://schemas.microsoft.com/office/powerpoint/2010/main" val="566093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a:latin typeface="メイリオ" panose="020B0604030504040204" pitchFamily="50" charset="-128"/>
                <a:ea typeface="メイリオ" panose="020B0604030504040204" pitchFamily="50" charset="-128"/>
              </a:rPr>
              <a:t>SSIU/SSI </a:t>
            </a:r>
            <a:r>
              <a:rPr lang="en-US" altLang="ja-JP" sz="2800" dirty="0" smtClean="0">
                <a:latin typeface="メイリオ" panose="020B0604030504040204" pitchFamily="50" charset="-128"/>
                <a:ea typeface="メイリオ" panose="020B0604030504040204" pitchFamily="50" charset="-128"/>
              </a:rPr>
              <a:t>– register</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sp>
        <p:nvSpPr>
          <p:cNvPr id="7" name="Inhaltsplatzhalter 1"/>
          <p:cNvSpPr>
            <a:spLocks noGrp="1"/>
          </p:cNvSpPr>
          <p:nvPr>
            <p:ph idx="1"/>
          </p:nvPr>
        </p:nvSpPr>
        <p:spPr>
          <a:xfrm>
            <a:off x="1080000" y="1670295"/>
            <a:ext cx="10920656" cy="3120854"/>
          </a:xfrm>
        </p:spPr>
        <p:txBody>
          <a:bodyPr/>
          <a:lstStyle/>
          <a:p>
            <a:pPr marL="285750" indent="-285750">
              <a:buFont typeface="Wingdings" panose="05000000000000000000" pitchFamily="2" charset="2"/>
              <a:buChar char="v"/>
            </a:pPr>
            <a:r>
              <a:rPr lang="en-US" sz="1400" b="1" dirty="0" smtClean="0"/>
              <a:t>SSIU main registers</a:t>
            </a:r>
            <a:endParaRPr lang="en-US" sz="1400" dirty="0" smtClean="0"/>
          </a:p>
          <a:p>
            <a:pPr marL="285750" indent="-285750">
              <a:lnSpc>
                <a:spcPct val="100000"/>
              </a:lnSpc>
              <a:buFont typeface="Wingdings" panose="05000000000000000000" pitchFamily="2" charset="2"/>
              <a:buChar char="§"/>
            </a:pPr>
            <a:r>
              <a:rPr lang="en-US" sz="1400" dirty="0" smtClean="0"/>
              <a:t>SSI Mode Register 0 (</a:t>
            </a:r>
            <a:r>
              <a:rPr lang="en-US" sz="1400" b="1" dirty="0" smtClean="0"/>
              <a:t>SSI_MODE0</a:t>
            </a:r>
            <a:r>
              <a:rPr lang="en-US" sz="1400" dirty="0" smtClean="0"/>
              <a:t>) specifies the independent SSI transfer.</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smtClean="0"/>
              <a:t>SSI Mode Register 1 (</a:t>
            </a:r>
            <a:r>
              <a:rPr lang="en-US" sz="1400" b="1" dirty="0" smtClean="0"/>
              <a:t>SSI_MODE1</a:t>
            </a:r>
            <a:r>
              <a:rPr lang="en-US" sz="1400" dirty="0"/>
              <a:t>) specifies the </a:t>
            </a:r>
            <a:r>
              <a:rPr lang="en-US" sz="1400" dirty="0" smtClean="0"/>
              <a:t>SSI pin mode.</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smtClean="0"/>
              <a:t>SSI Mode Register 2 (</a:t>
            </a:r>
            <a:r>
              <a:rPr lang="en-US" sz="1400" b="1" dirty="0" smtClean="0"/>
              <a:t>SSI_MODE2</a:t>
            </a:r>
            <a:r>
              <a:rPr lang="en-US" sz="1400" dirty="0"/>
              <a:t>) specifies the SSI pin mode</a:t>
            </a:r>
            <a:r>
              <a:rPr lang="en-US" sz="1400" dirty="0" smtClean="0"/>
              <a:t>.</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smtClean="0"/>
              <a:t>SSI Mode Register 3 (</a:t>
            </a:r>
            <a:r>
              <a:rPr lang="en-US" sz="1400" b="1" dirty="0" smtClean="0"/>
              <a:t>SSI_MODE3</a:t>
            </a:r>
            <a:r>
              <a:rPr lang="en-US" sz="1400" dirty="0"/>
              <a:t>) specifies the SSI pin mode</a:t>
            </a:r>
            <a:r>
              <a:rPr lang="en-US" sz="1400" dirty="0" smtClean="0"/>
              <a:t>.</a:t>
            </a:r>
          </a:p>
          <a:p>
            <a:pPr marL="285750" indent="-285750">
              <a:lnSpc>
                <a:spcPct val="100000"/>
              </a:lnSpc>
              <a:buFont typeface="Wingdings" panose="05000000000000000000" pitchFamily="2" charset="2"/>
              <a:buChar char="§"/>
            </a:pPr>
            <a:endParaRPr lang="en-US" sz="1400" dirty="0" smtClean="0"/>
          </a:p>
          <a:p>
            <a:pPr marL="285750" indent="-285750">
              <a:lnSpc>
                <a:spcPct val="100000"/>
              </a:lnSpc>
              <a:buFont typeface="Wingdings" panose="05000000000000000000" pitchFamily="2" charset="2"/>
              <a:buChar char="§"/>
            </a:pPr>
            <a:r>
              <a:rPr lang="en-US" sz="1400" dirty="0" smtClean="0"/>
              <a:t>SSI Control Register (</a:t>
            </a:r>
            <a:r>
              <a:rPr lang="en-US" sz="1400" b="1" dirty="0" smtClean="0"/>
              <a:t>SSI_CONTROL</a:t>
            </a:r>
            <a:r>
              <a:rPr lang="en-US" sz="1400" dirty="0" smtClean="0"/>
              <a:t>) controls the start up of the SSI modules when multiple SSI modules are used at the same time.</a:t>
            </a:r>
          </a:p>
        </p:txBody>
      </p:sp>
    </p:spTree>
    <p:extLst>
      <p:ext uri="{BB962C8B-B14F-4D97-AF65-F5344CB8AC3E}">
        <p14:creationId xmlns:p14="http://schemas.microsoft.com/office/powerpoint/2010/main" val="581240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80627"/>
            <a:ext cx="9000000" cy="398571"/>
          </a:xfrm>
        </p:spPr>
        <p:txBody>
          <a:bodyPr/>
          <a:lstStyle/>
          <a:p>
            <a:r>
              <a:rPr lang="en-US" altLang="ja-JP" sz="2800" dirty="0" smtClean="0">
                <a:latin typeface="メイリオ" panose="020B0604030504040204" pitchFamily="50" charset="-128"/>
                <a:ea typeface="メイリオ" panose="020B0604030504040204" pitchFamily="50" charset="-128"/>
              </a:rPr>
              <a:t>SSIU/SSI – process</a:t>
            </a:r>
            <a:endParaRPr lang="en-US" sz="1800" dirty="0"/>
          </a:p>
        </p:txBody>
      </p:sp>
      <p:sp>
        <p:nvSpPr>
          <p:cNvPr id="6" name="Foliennummernplatzhalter 5"/>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7" name="Inhaltsplatzhalter 1"/>
          <p:cNvSpPr txBox="1">
            <a:spLocks/>
          </p:cNvSpPr>
          <p:nvPr/>
        </p:nvSpPr>
        <p:spPr>
          <a:xfrm>
            <a:off x="1080000" y="1572193"/>
            <a:ext cx="10632624" cy="61965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v"/>
            </a:pPr>
            <a:r>
              <a:rPr lang="en-US" sz="1400" b="1" dirty="0" smtClean="0">
                <a:solidFill>
                  <a:srgbClr val="002060"/>
                </a:solidFill>
              </a:rPr>
              <a:t>Example: Using SSI0 </a:t>
            </a:r>
            <a:r>
              <a:rPr lang="en-US" sz="1400" b="1" dirty="0">
                <a:solidFill>
                  <a:srgbClr val="002060"/>
                </a:solidFill>
              </a:rPr>
              <a:t>as the output device for Renderer </a:t>
            </a:r>
            <a:r>
              <a:rPr lang="en-US" sz="1400" b="1" dirty="0" smtClean="0">
                <a:solidFill>
                  <a:srgbClr val="002060"/>
                </a:solidFill>
              </a:rPr>
              <a:t>plugin.</a:t>
            </a:r>
            <a:endParaRPr lang="en-US" sz="1400" b="1" dirty="0">
              <a:solidFill>
                <a:srgbClr val="002060"/>
              </a:solidFill>
            </a:endParaRPr>
          </a:p>
          <a:p>
            <a:r>
              <a:rPr lang="en-US" sz="1400" b="1" i="1" dirty="0" smtClean="0">
                <a:solidFill>
                  <a:srgbClr val="002060"/>
                </a:solidFill>
              </a:rPr>
              <a:t>                       Parameters</a:t>
            </a:r>
            <a:r>
              <a:rPr lang="en-US" sz="1400" b="1" i="1" dirty="0">
                <a:solidFill>
                  <a:srgbClr val="002060"/>
                </a:solidFill>
              </a:rPr>
              <a:t>: channel = 2, </a:t>
            </a:r>
            <a:r>
              <a:rPr lang="en-US" sz="1400" b="1" i="1" dirty="0" smtClean="0">
                <a:solidFill>
                  <a:srgbClr val="002060"/>
                </a:solidFill>
              </a:rPr>
              <a:t>PCM width </a:t>
            </a:r>
            <a:r>
              <a:rPr lang="en-US" sz="1400" b="1" i="1" dirty="0">
                <a:solidFill>
                  <a:srgbClr val="002060"/>
                </a:solidFill>
              </a:rPr>
              <a:t>= </a:t>
            </a:r>
            <a:r>
              <a:rPr lang="en-US" sz="1400" b="1" i="1" dirty="0" smtClean="0">
                <a:solidFill>
                  <a:srgbClr val="002060"/>
                </a:solidFill>
              </a:rPr>
              <a:t>16bits, sampling frequency = 32000Hz</a:t>
            </a:r>
            <a:endParaRPr lang="en-US" sz="1400" i="1" dirty="0">
              <a:solidFill>
                <a:srgbClr val="002060"/>
              </a:solidFill>
            </a:endParaRPr>
          </a:p>
        </p:txBody>
      </p:sp>
      <p:grpSp>
        <p:nvGrpSpPr>
          <p:cNvPr id="107" name="Group 106"/>
          <p:cNvGrpSpPr/>
          <p:nvPr/>
        </p:nvGrpSpPr>
        <p:grpSpPr>
          <a:xfrm>
            <a:off x="9354984" y="4024160"/>
            <a:ext cx="1747001" cy="253916"/>
            <a:chOff x="2777533" y="2539526"/>
            <a:chExt cx="1747001" cy="253916"/>
          </a:xfrm>
        </p:grpSpPr>
        <p:sp>
          <p:nvSpPr>
            <p:cNvPr id="74" name="テキスト ボックス 41"/>
            <p:cNvSpPr txBox="1"/>
            <p:nvPr/>
          </p:nvSpPr>
          <p:spPr>
            <a:xfrm>
              <a:off x="3196926" y="2539526"/>
              <a:ext cx="1327608" cy="253916"/>
            </a:xfrm>
            <a:prstGeom prst="rect">
              <a:avLst/>
            </a:prstGeom>
            <a:noFill/>
            <a:ln>
              <a:noFill/>
            </a:ln>
          </p:spPr>
          <p:txBody>
            <a:bodyPr wrap="none" rtlCol="0">
              <a:spAutoFit/>
            </a:bodyPr>
            <a:lstStyle/>
            <a:p>
              <a:r>
                <a:rPr lang="en-US" altLang="ja-JP" sz="1050" dirty="0"/>
                <a:t>Raw PCM stream</a:t>
              </a:r>
              <a:endParaRPr kumimoji="1" lang="en-US" altLang="ja-JP" sz="1050" dirty="0"/>
            </a:p>
          </p:txBody>
        </p:sp>
        <p:sp>
          <p:nvSpPr>
            <p:cNvPr id="75" name="右矢印 47"/>
            <p:cNvSpPr/>
            <p:nvPr/>
          </p:nvSpPr>
          <p:spPr>
            <a:xfrm>
              <a:off x="2777533" y="2606723"/>
              <a:ext cx="414102" cy="121186"/>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Rectangle 107"/>
          <p:cNvSpPr/>
          <p:nvPr/>
        </p:nvSpPr>
        <p:spPr>
          <a:xfrm>
            <a:off x="695402" y="2882745"/>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setup</a:t>
            </a:r>
            <a:endParaRPr lang="en-US" sz="900" dirty="0"/>
          </a:p>
        </p:txBody>
      </p:sp>
      <p:sp>
        <p:nvSpPr>
          <p:cNvPr id="109" name="Rectangle 108"/>
          <p:cNvSpPr/>
          <p:nvPr/>
        </p:nvSpPr>
        <p:spPr>
          <a:xfrm>
            <a:off x="695401" y="434527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start</a:t>
            </a:r>
            <a:endParaRPr lang="en-US" sz="900" dirty="0"/>
          </a:p>
        </p:txBody>
      </p:sp>
      <p:sp>
        <p:nvSpPr>
          <p:cNvPr id="110" name="Rectangle 109"/>
          <p:cNvSpPr/>
          <p:nvPr/>
        </p:nvSpPr>
        <p:spPr>
          <a:xfrm>
            <a:off x="695400" y="531883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stop</a:t>
            </a:r>
            <a:endParaRPr lang="en-US" sz="900" dirty="0"/>
          </a:p>
        </p:txBody>
      </p:sp>
      <p:sp>
        <p:nvSpPr>
          <p:cNvPr id="111" name="Oval 110"/>
          <p:cNvSpPr/>
          <p:nvPr/>
        </p:nvSpPr>
        <p:spPr>
          <a:xfrm>
            <a:off x="839419" y="5828433"/>
            <a:ext cx="1008110" cy="33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Finish</a:t>
            </a:r>
            <a:endParaRPr lang="en-US" sz="1000" dirty="0"/>
          </a:p>
        </p:txBody>
      </p:sp>
      <p:sp>
        <p:nvSpPr>
          <p:cNvPr id="112" name="Oval 111"/>
          <p:cNvSpPr/>
          <p:nvPr/>
        </p:nvSpPr>
        <p:spPr>
          <a:xfrm>
            <a:off x="839419" y="2318486"/>
            <a:ext cx="1008110" cy="3572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Start</a:t>
            </a:r>
            <a:endParaRPr lang="en-US" sz="1000" dirty="0"/>
          </a:p>
        </p:txBody>
      </p:sp>
      <p:cxnSp>
        <p:nvCxnSpPr>
          <p:cNvPr id="113" name="Straight Arrow Connector 112"/>
          <p:cNvCxnSpPr>
            <a:stCxn id="112" idx="4"/>
            <a:endCxn id="108" idx="0"/>
          </p:cNvCxnSpPr>
          <p:nvPr/>
        </p:nvCxnSpPr>
        <p:spPr>
          <a:xfrm>
            <a:off x="1343474" y="2675710"/>
            <a:ext cx="0" cy="207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43" idx="2"/>
            <a:endCxn id="142" idx="0"/>
          </p:cNvCxnSpPr>
          <p:nvPr/>
        </p:nvCxnSpPr>
        <p:spPr>
          <a:xfrm flipH="1">
            <a:off x="1342959" y="3679957"/>
            <a:ext cx="514"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41" idx="2"/>
            <a:endCxn id="110" idx="0"/>
          </p:cNvCxnSpPr>
          <p:nvPr/>
        </p:nvCxnSpPr>
        <p:spPr>
          <a:xfrm>
            <a:off x="1342958" y="514029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0" idx="2"/>
            <a:endCxn id="111" idx="0"/>
          </p:cNvCxnSpPr>
          <p:nvPr/>
        </p:nvCxnSpPr>
        <p:spPr>
          <a:xfrm>
            <a:off x="1342958" y="5627077"/>
            <a:ext cx="516" cy="20135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1" name="Table 120"/>
          <p:cNvGraphicFramePr>
            <a:graphicFrameLocks noGrp="1"/>
          </p:cNvGraphicFramePr>
          <p:nvPr>
            <p:extLst>
              <p:ext uri="{D42A27DB-BD31-4B8C-83A1-F6EECF244321}">
                <p14:modId xmlns:p14="http://schemas.microsoft.com/office/powerpoint/2010/main" val="3145377301"/>
              </p:ext>
            </p:extLst>
          </p:nvPr>
        </p:nvGraphicFramePr>
        <p:xfrm>
          <a:off x="4813076" y="4321138"/>
          <a:ext cx="1748723" cy="1554480"/>
        </p:xfrm>
        <a:graphic>
          <a:graphicData uri="http://schemas.openxmlformats.org/drawingml/2006/table">
            <a:tbl>
              <a:tblPr firstRow="1" bandRow="1">
                <a:tableStyleId>{5C22544A-7EE6-4342-B048-85BDC9FD1C3A}</a:tableStyleId>
              </a:tblPr>
              <a:tblGrid>
                <a:gridCol w="877787"/>
                <a:gridCol w="870936"/>
              </a:tblGrid>
              <a:tr h="243678">
                <a:tc>
                  <a:txBody>
                    <a:bodyPr/>
                    <a:lstStyle/>
                    <a:p>
                      <a:pPr algn="ctr"/>
                      <a:r>
                        <a:rPr lang="en-US" sz="1100" b="0" dirty="0" smtClean="0">
                          <a:solidFill>
                            <a:schemeClr val="tx1"/>
                          </a:solidFill>
                        </a:rPr>
                        <a:t>Data0</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a:t>
                      </a:r>
                      <a:r>
                        <a:rPr lang="en-US" sz="1100" b="0" baseline="0" dirty="0" smtClean="0">
                          <a:solidFill>
                            <a:schemeClr val="tx1"/>
                          </a:solidFill>
                        </a:rPr>
                        <a:t>-1</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43678">
                <a:tc>
                  <a:txBody>
                    <a:bodyPr/>
                    <a:lstStyle/>
                    <a:p>
                      <a:pPr algn="ctr"/>
                      <a:r>
                        <a:rPr lang="en-US" sz="1100" b="0" dirty="0" smtClean="0">
                          <a:solidFill>
                            <a:schemeClr val="tx1"/>
                          </a:solidFill>
                        </a:rPr>
                        <a:t>Data0</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a:t>
                      </a:r>
                      <a:r>
                        <a:rPr lang="en-US" sz="1100" b="0" baseline="0" dirty="0" smtClean="0">
                          <a:solidFill>
                            <a:schemeClr val="tx1"/>
                          </a:solidFill>
                        </a:rPr>
                        <a:t>-2</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43678">
                <a:tc>
                  <a:txBody>
                    <a:bodyPr/>
                    <a:lstStyle/>
                    <a:p>
                      <a:pPr algn="ctr"/>
                      <a:r>
                        <a:rPr lang="en-US" sz="1100" b="0" dirty="0" smtClean="0">
                          <a:solidFill>
                            <a:schemeClr val="tx1"/>
                          </a:solidFill>
                        </a:rPr>
                        <a:t>Data1</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a:t>
                      </a:r>
                      <a:r>
                        <a:rPr lang="en-US" sz="1100" b="0" baseline="0" dirty="0" smtClean="0">
                          <a:solidFill>
                            <a:schemeClr val="tx1"/>
                          </a:solidFill>
                        </a:rPr>
                        <a:t>-1</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43678">
                <a:tc>
                  <a:txBody>
                    <a:bodyPr/>
                    <a:lstStyle/>
                    <a:p>
                      <a:pPr algn="ctr"/>
                      <a:r>
                        <a:rPr lang="en-US" sz="1100" b="0" dirty="0" smtClean="0">
                          <a:solidFill>
                            <a:schemeClr val="tx1"/>
                          </a:solidFill>
                        </a:rPr>
                        <a:t>Data1</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Channel-2</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43678">
                <a:tc>
                  <a:txBody>
                    <a:bodyPr/>
                    <a:lstStyle/>
                    <a:p>
                      <a:pPr algn="ctr"/>
                      <a:r>
                        <a:rPr lang="en-US" sz="1100" b="0" dirty="0" smtClean="0">
                          <a:solidFill>
                            <a:schemeClr val="tx1"/>
                          </a:solidFill>
                        </a:rPr>
                        <a:t>Data2</a:t>
                      </a:r>
                      <a:endParaRPr lang="en-US" sz="1100" b="0" dirty="0">
                        <a:solidFill>
                          <a:schemeClr val="tx1"/>
                        </a:solidFill>
                      </a:endParaRP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Channel-1</a:t>
                      </a:r>
                      <a:endParaRPr lang="en-US" sz="1100" b="0" dirty="0">
                        <a:solidFill>
                          <a:schemeClr val="tx1"/>
                        </a:solidFill>
                      </a:endParaRP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43678">
                <a:tc>
                  <a:txBody>
                    <a:bodyPr/>
                    <a:lstStyle/>
                    <a:p>
                      <a:pPr algn="ctr"/>
                      <a:r>
                        <a:rPr lang="en-US" sz="1100" b="0" dirty="0" smtClean="0">
                          <a:solidFill>
                            <a:schemeClr val="tx1"/>
                          </a:solidFill>
                        </a:rPr>
                        <a:t>...</a:t>
                      </a:r>
                    </a:p>
                  </a:txBody>
                  <a:tcPr>
                    <a:lnL w="6350" cap="flat" cmpd="sng" algn="ctr">
                      <a:no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dirty="0" smtClean="0">
                          <a:solidFill>
                            <a:schemeClr val="tx1"/>
                          </a:solidFill>
                        </a:rPr>
                        <a:t>...</a:t>
                      </a:r>
                    </a:p>
                  </a:txBody>
                  <a:tcP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sp>
        <p:nvSpPr>
          <p:cNvPr id="122" name="Right Brace 121"/>
          <p:cNvSpPr/>
          <p:nvPr/>
        </p:nvSpPr>
        <p:spPr>
          <a:xfrm rot="5400000">
            <a:off x="6033422" y="5562776"/>
            <a:ext cx="147197" cy="830615"/>
          </a:xfrm>
          <a:prstGeom prst="rightBrace">
            <a:avLst/>
          </a:prstGeom>
          <a:ln w="63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TextBox 122"/>
          <p:cNvSpPr txBox="1"/>
          <p:nvPr/>
        </p:nvSpPr>
        <p:spPr>
          <a:xfrm>
            <a:off x="5375327" y="6019193"/>
            <a:ext cx="1441420" cy="261610"/>
          </a:xfrm>
          <a:prstGeom prst="rect">
            <a:avLst/>
          </a:prstGeom>
          <a:noFill/>
        </p:spPr>
        <p:txBody>
          <a:bodyPr wrap="none" rtlCol="0">
            <a:spAutoFit/>
          </a:bodyPr>
          <a:lstStyle/>
          <a:p>
            <a:r>
              <a:rPr lang="en-US" sz="1100" dirty="0" smtClean="0">
                <a:solidFill>
                  <a:srgbClr val="002060"/>
                </a:solidFill>
              </a:rPr>
              <a:t>PCM width = 16 bits</a:t>
            </a:r>
            <a:endParaRPr lang="en-US" sz="1100" dirty="0">
              <a:solidFill>
                <a:srgbClr val="002060"/>
              </a:solidFill>
            </a:endParaRPr>
          </a:p>
        </p:txBody>
      </p:sp>
      <p:sp>
        <p:nvSpPr>
          <p:cNvPr id="124" name="TextBox 123"/>
          <p:cNvSpPr txBox="1"/>
          <p:nvPr/>
        </p:nvSpPr>
        <p:spPr>
          <a:xfrm>
            <a:off x="5395341" y="4030370"/>
            <a:ext cx="490840" cy="261610"/>
          </a:xfrm>
          <a:prstGeom prst="rect">
            <a:avLst/>
          </a:prstGeom>
          <a:noFill/>
        </p:spPr>
        <p:txBody>
          <a:bodyPr wrap="none" rtlCol="0">
            <a:spAutoFit/>
          </a:bodyPr>
          <a:lstStyle/>
          <a:p>
            <a:r>
              <a:rPr lang="en-US" sz="1100" dirty="0" smtClean="0">
                <a:solidFill>
                  <a:srgbClr val="002060"/>
                </a:solidFill>
              </a:rPr>
              <a:t>MSB</a:t>
            </a:r>
            <a:endParaRPr lang="en-US" sz="1100" dirty="0">
              <a:solidFill>
                <a:srgbClr val="002060"/>
              </a:solidFill>
            </a:endParaRPr>
          </a:p>
        </p:txBody>
      </p:sp>
      <p:sp>
        <p:nvSpPr>
          <p:cNvPr id="125" name="TextBox 124"/>
          <p:cNvSpPr txBox="1"/>
          <p:nvPr/>
        </p:nvSpPr>
        <p:spPr>
          <a:xfrm>
            <a:off x="6335615" y="4025506"/>
            <a:ext cx="452368" cy="261610"/>
          </a:xfrm>
          <a:prstGeom prst="rect">
            <a:avLst/>
          </a:prstGeom>
          <a:noFill/>
        </p:spPr>
        <p:txBody>
          <a:bodyPr wrap="none" rtlCol="0">
            <a:spAutoFit/>
          </a:bodyPr>
          <a:lstStyle/>
          <a:p>
            <a:r>
              <a:rPr lang="en-US" sz="1100" dirty="0" smtClean="0">
                <a:solidFill>
                  <a:srgbClr val="002060"/>
                </a:solidFill>
              </a:rPr>
              <a:t>LSB</a:t>
            </a:r>
            <a:endParaRPr lang="en-US" sz="1100" dirty="0">
              <a:solidFill>
                <a:srgbClr val="002060"/>
              </a:solidFill>
            </a:endParaRPr>
          </a:p>
        </p:txBody>
      </p:sp>
      <p:sp>
        <p:nvSpPr>
          <p:cNvPr id="126" name="TextBox 125"/>
          <p:cNvSpPr txBox="1"/>
          <p:nvPr/>
        </p:nvSpPr>
        <p:spPr>
          <a:xfrm>
            <a:off x="2705703" y="4156311"/>
            <a:ext cx="1527982" cy="276999"/>
          </a:xfrm>
          <a:prstGeom prst="rect">
            <a:avLst/>
          </a:prstGeom>
          <a:noFill/>
        </p:spPr>
        <p:txBody>
          <a:bodyPr wrap="none" rtlCol="0">
            <a:spAutoFit/>
          </a:bodyPr>
          <a:lstStyle/>
          <a:p>
            <a:r>
              <a:rPr lang="en-US" sz="1200" dirty="0" smtClean="0">
                <a:solidFill>
                  <a:srgbClr val="002060"/>
                </a:solidFill>
              </a:rPr>
              <a:t>- Input PCM format:</a:t>
            </a:r>
            <a:endParaRPr lang="en-US" sz="1200" dirty="0">
              <a:solidFill>
                <a:srgbClr val="002060"/>
              </a:solidFill>
            </a:endParaRPr>
          </a:p>
        </p:txBody>
      </p:sp>
      <p:sp>
        <p:nvSpPr>
          <p:cNvPr id="141" name="Rectangle 140"/>
          <p:cNvSpPr/>
          <p:nvPr/>
        </p:nvSpPr>
        <p:spPr>
          <a:xfrm>
            <a:off x="695400" y="483205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stop</a:t>
            </a:r>
            <a:endParaRPr lang="en-US" sz="900" dirty="0"/>
          </a:p>
        </p:txBody>
      </p:sp>
      <p:sp>
        <p:nvSpPr>
          <p:cNvPr id="142" name="Rectangle 141"/>
          <p:cNvSpPr/>
          <p:nvPr/>
        </p:nvSpPr>
        <p:spPr>
          <a:xfrm>
            <a:off x="695401" y="3858490"/>
            <a:ext cx="1295115" cy="3082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 start</a:t>
            </a:r>
            <a:endParaRPr lang="en-US" sz="900" dirty="0"/>
          </a:p>
        </p:txBody>
      </p:sp>
      <p:sp>
        <p:nvSpPr>
          <p:cNvPr id="143" name="Rectangle 142"/>
          <p:cNvSpPr/>
          <p:nvPr/>
        </p:nvSpPr>
        <p:spPr>
          <a:xfrm>
            <a:off x="695401" y="3372026"/>
            <a:ext cx="1296144" cy="3079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t>SSIU setup</a:t>
            </a:r>
            <a:endParaRPr lang="en-US" sz="900" dirty="0"/>
          </a:p>
        </p:txBody>
      </p:sp>
      <p:cxnSp>
        <p:nvCxnSpPr>
          <p:cNvPr id="161" name="Straight Arrow Connector 160"/>
          <p:cNvCxnSpPr>
            <a:stCxn id="142" idx="2"/>
            <a:endCxn id="109" idx="0"/>
          </p:cNvCxnSpPr>
          <p:nvPr/>
        </p:nvCxnSpPr>
        <p:spPr>
          <a:xfrm>
            <a:off x="1342959" y="4166737"/>
            <a:ext cx="0"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09" idx="2"/>
            <a:endCxn id="141" idx="0"/>
          </p:cNvCxnSpPr>
          <p:nvPr/>
        </p:nvCxnSpPr>
        <p:spPr>
          <a:xfrm flipH="1">
            <a:off x="1342958" y="4653517"/>
            <a:ext cx="1" cy="1785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08" idx="2"/>
            <a:endCxn id="143" idx="0"/>
          </p:cNvCxnSpPr>
          <p:nvPr/>
        </p:nvCxnSpPr>
        <p:spPr>
          <a:xfrm flipH="1">
            <a:off x="1343473" y="3190676"/>
            <a:ext cx="1" cy="18135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783632" y="2882745"/>
            <a:ext cx="7706382" cy="844230"/>
            <a:chOff x="2783632" y="2882745"/>
            <a:chExt cx="7706382" cy="844230"/>
          </a:xfrm>
        </p:grpSpPr>
        <p:sp>
          <p:nvSpPr>
            <p:cNvPr id="73" name="Rectangle 13"/>
            <p:cNvSpPr/>
            <p:nvPr/>
          </p:nvSpPr>
          <p:spPr bwMode="auto">
            <a:xfrm>
              <a:off x="3786124" y="2894489"/>
              <a:ext cx="2475080" cy="83248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r>
                <a:rPr kumimoji="0" lang="en-US" kern="0" dirty="0">
                  <a:solidFill>
                    <a:prstClr val="black"/>
                  </a:solidFill>
                  <a:latin typeface="Arial" charset="0"/>
                </a:rPr>
                <a:t>ADSP</a:t>
              </a:r>
            </a:p>
            <a:p>
              <a:pPr algn="ctr" defTabSz="457200" fontAlgn="auto">
                <a:spcBef>
                  <a:spcPts val="0"/>
                </a:spcBef>
                <a:spcAft>
                  <a:spcPts val="0"/>
                </a:spcAft>
                <a:defRPr/>
              </a:pPr>
              <a:endParaRPr kumimoji="0" lang="en-US" kern="0" dirty="0">
                <a:solidFill>
                  <a:prstClr val="black"/>
                </a:solidFill>
                <a:latin typeface="Arial" charset="0"/>
              </a:endParaRPr>
            </a:p>
            <a:p>
              <a:pPr algn="ctr" defTabSz="457200" fontAlgn="auto">
                <a:spcBef>
                  <a:spcPts val="0"/>
                </a:spcBef>
                <a:spcAft>
                  <a:spcPts val="0"/>
                </a:spcAft>
                <a:defRPr/>
              </a:pPr>
              <a:endParaRPr kumimoji="0" lang="en-US" kern="0" dirty="0">
                <a:solidFill>
                  <a:prstClr val="black"/>
                </a:solidFill>
                <a:latin typeface="Arial" charset="0"/>
              </a:endParaRPr>
            </a:p>
            <a:p>
              <a:pPr algn="ctr" defTabSz="457200" fontAlgn="auto">
                <a:spcBef>
                  <a:spcPts val="0"/>
                </a:spcBef>
                <a:spcAft>
                  <a:spcPts val="0"/>
                </a:spcAft>
                <a:defRPr/>
              </a:pPr>
              <a:endParaRPr kumimoji="0" lang="en-US" kern="0" dirty="0">
                <a:solidFill>
                  <a:prstClr val="black"/>
                </a:solidFill>
                <a:latin typeface="Arial" charset="0"/>
              </a:endParaRPr>
            </a:p>
          </p:txBody>
        </p:sp>
        <p:sp>
          <p:nvSpPr>
            <p:cNvPr id="76" name="Rectangle 12"/>
            <p:cNvSpPr/>
            <p:nvPr/>
          </p:nvSpPr>
          <p:spPr bwMode="auto">
            <a:xfrm>
              <a:off x="4813076" y="3044697"/>
              <a:ext cx="851924" cy="51371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defTabSz="457200"/>
              <a:r>
                <a:rPr kumimoji="0" lang="en-US" sz="1100" kern="0" dirty="0" smtClean="0">
                  <a:solidFill>
                    <a:prstClr val="black"/>
                  </a:solidFill>
                  <a:latin typeface="Arial" charset="0"/>
                </a:rPr>
                <a:t>Renderer </a:t>
              </a:r>
              <a:r>
                <a:rPr kumimoji="0" lang="en-US" sz="1100" kern="0" dirty="0">
                  <a:solidFill>
                    <a:prstClr val="black"/>
                  </a:solidFill>
                  <a:latin typeface="Arial" charset="0"/>
                </a:rPr>
                <a:t>Plugin</a:t>
              </a:r>
            </a:p>
          </p:txBody>
        </p:sp>
        <p:sp>
          <p:nvSpPr>
            <p:cNvPr id="79" name="正方形/長方形 46"/>
            <p:cNvSpPr/>
            <p:nvPr/>
          </p:nvSpPr>
          <p:spPr>
            <a:xfrm>
              <a:off x="2783632" y="3167531"/>
              <a:ext cx="627586" cy="3128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t>Memory</a:t>
              </a:r>
              <a:endParaRPr kumimoji="1" lang="ja-JP" altLang="en-US" sz="900" dirty="0"/>
            </a:p>
          </p:txBody>
        </p:sp>
        <p:sp>
          <p:nvSpPr>
            <p:cNvPr id="80" name="右矢印 78"/>
            <p:cNvSpPr/>
            <p:nvPr/>
          </p:nvSpPr>
          <p:spPr>
            <a:xfrm>
              <a:off x="3411156" y="3221592"/>
              <a:ext cx="374968" cy="206624"/>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56"/>
            <p:cNvSpPr/>
            <p:nvPr/>
          </p:nvSpPr>
          <p:spPr>
            <a:xfrm>
              <a:off x="5981732" y="3150911"/>
              <a:ext cx="627586" cy="3128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a:t>Memory</a:t>
              </a:r>
              <a:endParaRPr kumimoji="1" lang="ja-JP" altLang="en-US" sz="900" dirty="0"/>
            </a:p>
          </p:txBody>
        </p:sp>
        <p:sp>
          <p:nvSpPr>
            <p:cNvPr id="84" name="右矢印 78"/>
            <p:cNvSpPr/>
            <p:nvPr/>
          </p:nvSpPr>
          <p:spPr>
            <a:xfrm>
              <a:off x="5662402" y="3203785"/>
              <a:ext cx="316449" cy="249883"/>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Rectangle 13"/>
            <p:cNvSpPr/>
            <p:nvPr/>
          </p:nvSpPr>
          <p:spPr bwMode="auto">
            <a:xfrm>
              <a:off x="7059576" y="3177135"/>
              <a:ext cx="1137724" cy="261808"/>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400" kern="0" dirty="0" smtClean="0">
                  <a:solidFill>
                    <a:prstClr val="black"/>
                  </a:solidFill>
                  <a:latin typeface="Arial" charset="0"/>
                </a:rPr>
                <a:t>DMA</a:t>
              </a:r>
              <a:endParaRPr kumimoji="0" lang="en-US" sz="1400" kern="0" dirty="0">
                <a:solidFill>
                  <a:prstClr val="black"/>
                </a:solidFill>
                <a:latin typeface="Arial" charset="0"/>
              </a:endParaRPr>
            </a:p>
          </p:txBody>
        </p:sp>
        <p:sp>
          <p:nvSpPr>
            <p:cNvPr id="87" name="右矢印 78"/>
            <p:cNvSpPr/>
            <p:nvPr/>
          </p:nvSpPr>
          <p:spPr>
            <a:xfrm>
              <a:off x="6609319" y="3203785"/>
              <a:ext cx="450258" cy="240315"/>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右矢印 78"/>
            <p:cNvSpPr/>
            <p:nvPr/>
          </p:nvSpPr>
          <p:spPr>
            <a:xfrm>
              <a:off x="8202734" y="3195361"/>
              <a:ext cx="385184"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Rectangle 13"/>
            <p:cNvSpPr/>
            <p:nvPr/>
          </p:nvSpPr>
          <p:spPr bwMode="auto">
            <a:xfrm>
              <a:off x="8949974" y="2882745"/>
              <a:ext cx="1538514" cy="844230"/>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r>
                <a:rPr kumimoji="0" lang="en-US" sz="1400" kern="0" dirty="0" smtClean="0">
                  <a:solidFill>
                    <a:prstClr val="black"/>
                  </a:solidFill>
                  <a:latin typeface="Arial" charset="0"/>
                </a:rPr>
                <a:t>SSIU</a:t>
              </a:r>
              <a:endParaRPr kumimoji="0" lang="en-US" sz="1400" kern="0" dirty="0">
                <a:solidFill>
                  <a:prstClr val="black"/>
                </a:solidFill>
                <a:latin typeface="Arial" charset="0"/>
              </a:endParaRPr>
            </a:p>
          </p:txBody>
        </p:sp>
        <p:sp>
          <p:nvSpPr>
            <p:cNvPr id="94" name="Rectangle 13"/>
            <p:cNvSpPr/>
            <p:nvPr/>
          </p:nvSpPr>
          <p:spPr bwMode="auto">
            <a:xfrm>
              <a:off x="9895966" y="3174962"/>
              <a:ext cx="594048" cy="261808"/>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400" kern="0" dirty="0" smtClean="0">
                  <a:solidFill>
                    <a:prstClr val="black"/>
                  </a:solidFill>
                  <a:latin typeface="Arial" charset="0"/>
                </a:rPr>
                <a:t>SSI0</a:t>
              </a:r>
              <a:endParaRPr kumimoji="0" lang="en-US" sz="1400" kern="0" dirty="0">
                <a:solidFill>
                  <a:prstClr val="black"/>
                </a:solidFill>
                <a:latin typeface="Arial" charset="0"/>
              </a:endParaRPr>
            </a:p>
          </p:txBody>
        </p:sp>
        <p:sp>
          <p:nvSpPr>
            <p:cNvPr id="214" name="正方形/長方形 56"/>
            <p:cNvSpPr/>
            <p:nvPr/>
          </p:nvSpPr>
          <p:spPr>
            <a:xfrm>
              <a:off x="8606393" y="3174544"/>
              <a:ext cx="945992" cy="2643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900" dirty="0" smtClean="0"/>
                <a:t>SSI0-0_BUSIF</a:t>
              </a:r>
              <a:endParaRPr kumimoji="1" lang="ja-JP" altLang="en-US" sz="900" dirty="0"/>
            </a:p>
          </p:txBody>
        </p:sp>
        <p:sp>
          <p:nvSpPr>
            <p:cNvPr id="51" name="右矢印 78"/>
            <p:cNvSpPr/>
            <p:nvPr/>
          </p:nvSpPr>
          <p:spPr>
            <a:xfrm>
              <a:off x="9570527" y="3190676"/>
              <a:ext cx="316449" cy="249883"/>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2874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6443</TotalTime>
  <Words>3041</Words>
  <Application>Microsoft Office PowerPoint</Application>
  <PresentationFormat>Widescreen</PresentationFormat>
  <Paragraphs>866</Paragraphs>
  <Slides>25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Arial Narrow</vt:lpstr>
      <vt:lpstr>Calibri</vt:lpstr>
      <vt:lpstr>メイリオ</vt:lpstr>
      <vt:lpstr>Symbol</vt:lpstr>
      <vt:lpstr>Wingdings</vt:lpstr>
      <vt:lpstr>151229_Renesas_Templates_16_9_EN</vt:lpstr>
      <vt:lpstr>1_151229_Renesas_Templates_16_9_EN</vt:lpstr>
      <vt:lpstr>PowerPoint Presentation</vt:lpstr>
      <vt:lpstr>Agenda</vt:lpstr>
      <vt:lpstr>SSIU/SSI - Overview</vt:lpstr>
      <vt:lpstr>SSIU/SSI - overview</vt:lpstr>
      <vt:lpstr>SSIU/SSI - overview</vt:lpstr>
      <vt:lpstr>SSIU/SSI – register</vt:lpstr>
      <vt:lpstr>SSIU/SSI – register</vt:lpstr>
      <vt:lpstr>SSIU/SSI – register</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SSIU/SSI – process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tien.tran.uw@rvc.renesas.com</dc:creator>
  <cp:lastModifiedBy>Vu Phan</cp:lastModifiedBy>
  <cp:revision>874</cp:revision>
  <dcterms:created xsi:type="dcterms:W3CDTF">2015-08-18T12:30:57Z</dcterms:created>
  <dcterms:modified xsi:type="dcterms:W3CDTF">2019-10-24T04:26:21Z</dcterms:modified>
</cp:coreProperties>
</file>