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22" r:id="rId4"/>
    <p:sldId id="306" r:id="rId5"/>
    <p:sldId id="300" r:id="rId6"/>
    <p:sldId id="309" r:id="rId7"/>
    <p:sldId id="307" r:id="rId8"/>
    <p:sldId id="308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docs.microsoft.com/en-us/intune/fundamentals/high-level-architecture?fbclid=IwAR3h9hS5pfCxHV3rXyHdAM7M2MaSYMG8oATZjRK9vJbl1aJuM8NQZe2jv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oiscrum.net/hnscrum/blogs1/120-user-story-point-velocity-va-lp-k-hoch-phat-hanh" TargetMode="External"/><Relationship Id="rId5" Type="http://schemas.openxmlformats.org/officeDocument/2006/relationships/hyperlink" Target="https://viblo.asia/p/ky-thuat-uoc-luong-co-ban-trong-agile-XL6lAyjrlek" TargetMode="External"/><Relationship Id="rId4" Type="http://schemas.openxmlformats.org/officeDocument/2006/relationships/hyperlink" Target="https://www.smartsheet.com/free-work-breakdown-structure-templ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0AA-D73F-4800-AC02-570F7577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86268"/>
          </a:xfrm>
        </p:spPr>
        <p:txBody>
          <a:bodyPr>
            <a:normAutofit fontScale="90000"/>
          </a:bodyPr>
          <a:lstStyle/>
          <a:p>
            <a:r>
              <a:rPr lang="vi-VN" sz="4800" dirty="0"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2029823"/>
            <a:ext cx="9579428" cy="3760788"/>
          </a:xfrm>
        </p:spPr>
      </p:pic>
    </p:spTree>
    <p:extLst>
      <p:ext uri="{BB962C8B-B14F-4D97-AF65-F5344CB8AC3E}">
        <p14:creationId xmlns:p14="http://schemas.microsoft.com/office/powerpoint/2010/main" val="3178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A17A-19EF-44FF-A2F6-EED09814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0031"/>
              </p:ext>
            </p:extLst>
          </p:nvPr>
        </p:nvGraphicFramePr>
        <p:xfrm>
          <a:off x="1097281" y="1918447"/>
          <a:ext cx="10296859" cy="416858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91266">
                  <a:extLst>
                    <a:ext uri="{9D8B030D-6E8A-4147-A177-3AD203B41FA5}">
                      <a16:colId xmlns:a16="http://schemas.microsoft.com/office/drawing/2014/main" val="4019912762"/>
                    </a:ext>
                  </a:extLst>
                </a:gridCol>
                <a:gridCol w="2835215">
                  <a:extLst>
                    <a:ext uri="{9D8B030D-6E8A-4147-A177-3AD203B41FA5}">
                      <a16:colId xmlns:a16="http://schemas.microsoft.com/office/drawing/2014/main" val="3530574021"/>
                    </a:ext>
                  </a:extLst>
                </a:gridCol>
                <a:gridCol w="1565045">
                  <a:extLst>
                    <a:ext uri="{9D8B030D-6E8A-4147-A177-3AD203B41FA5}">
                      <a16:colId xmlns:a16="http://schemas.microsoft.com/office/drawing/2014/main" val="4243186815"/>
                    </a:ext>
                  </a:extLst>
                </a:gridCol>
                <a:gridCol w="948570">
                  <a:extLst>
                    <a:ext uri="{9D8B030D-6E8A-4147-A177-3AD203B41FA5}">
                      <a16:colId xmlns:a16="http://schemas.microsoft.com/office/drawing/2014/main" val="3694842888"/>
                    </a:ext>
                  </a:extLst>
                </a:gridCol>
                <a:gridCol w="1383731">
                  <a:extLst>
                    <a:ext uri="{9D8B030D-6E8A-4147-A177-3AD203B41FA5}">
                      <a16:colId xmlns:a16="http://schemas.microsoft.com/office/drawing/2014/main" val="893589088"/>
                    </a:ext>
                  </a:extLst>
                </a:gridCol>
                <a:gridCol w="1273032">
                  <a:extLst>
                    <a:ext uri="{9D8B030D-6E8A-4147-A177-3AD203B41FA5}">
                      <a16:colId xmlns:a16="http://schemas.microsoft.com/office/drawing/2014/main" val="240314577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99884344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866243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người dùng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954665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33189882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51009357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kiến thức bản thân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6512810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 kết quả bài tập khi tôi làm xong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91232882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biết câu nào làm đúng, câu nào làm 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805238273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tính cạnh tranh với bạn bè của mình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 vào điểm số của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192493287"/>
                  </a:ext>
                </a:extLst>
              </a:tr>
              <a:tr h="922494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nhân, biết được mình học những gì, điểm số, xếp hạng,...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chỉ có thể sửa thông tin cá nhân, không sửa điểm, xếp hạng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423462658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 bạn bè cùng học và tạo tính cạnh tranh trong nhóm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774333219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 theo dõi tính chuyên cần của tôi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62122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6786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934C-EDD4-496A-A9E8-992F6D98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461"/>
              </p:ext>
            </p:extLst>
          </p:nvPr>
        </p:nvGraphicFramePr>
        <p:xfrm>
          <a:off x="1137285" y="1907689"/>
          <a:ext cx="9917430" cy="42933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06835">
                  <a:extLst>
                    <a:ext uri="{9D8B030D-6E8A-4147-A177-3AD203B41FA5}">
                      <a16:colId xmlns:a16="http://schemas.microsoft.com/office/drawing/2014/main" val="2713021317"/>
                    </a:ext>
                  </a:extLst>
                </a:gridCol>
                <a:gridCol w="2730739">
                  <a:extLst>
                    <a:ext uri="{9D8B030D-6E8A-4147-A177-3AD203B41FA5}">
                      <a16:colId xmlns:a16="http://schemas.microsoft.com/office/drawing/2014/main" val="277265059"/>
                    </a:ext>
                  </a:extLst>
                </a:gridCol>
                <a:gridCol w="1507376">
                  <a:extLst>
                    <a:ext uri="{9D8B030D-6E8A-4147-A177-3AD203B41FA5}">
                      <a16:colId xmlns:a16="http://schemas.microsoft.com/office/drawing/2014/main" val="3500690969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804345670"/>
                    </a:ext>
                  </a:extLst>
                </a:gridCol>
                <a:gridCol w="1332741">
                  <a:extLst>
                    <a:ext uri="{9D8B030D-6E8A-4147-A177-3AD203B41FA5}">
                      <a16:colId xmlns:a16="http://schemas.microsoft.com/office/drawing/2014/main" val="3125353028"/>
                    </a:ext>
                  </a:extLst>
                </a:gridCol>
                <a:gridCol w="1226122">
                  <a:extLst>
                    <a:ext uri="{9D8B030D-6E8A-4147-A177-3AD203B41FA5}">
                      <a16:colId xmlns:a16="http://schemas.microsoft.com/office/drawing/2014/main" val="1341308140"/>
                    </a:ext>
                  </a:extLst>
                </a:gridCol>
              </a:tblGrid>
              <a:tr h="39588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33257587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Admin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147837023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73420755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967336722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khoá học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các khoá học của website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02884617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bài tập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nội dung bài tập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603446137"/>
                  </a:ext>
                </a:extLst>
              </a:tr>
              <a:tr h="59889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 động chấm điểm bài làm khi người dùng làm xong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40313092"/>
                  </a:ext>
                </a:extLst>
              </a:tr>
              <a:tr h="8019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thông tin tài khoản về thông tin cá nhân,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6573251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về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24012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815-B10D-4D3C-8887-D8DEF78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“Work Breakdown Structure”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 Cases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User Stories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CBC925-F628-4D03-8735-3D14290E4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100687"/>
              </p:ext>
            </p:extLst>
          </p:nvPr>
        </p:nvGraphicFramePr>
        <p:xfrm>
          <a:off x="1219200" y="2095499"/>
          <a:ext cx="9936480" cy="3977640"/>
        </p:xfrm>
        <a:graphic>
          <a:graphicData uri="http://schemas.openxmlformats.org/drawingml/2006/table">
            <a:tbl>
              <a:tblPr/>
              <a:tblGrid>
                <a:gridCol w="1297127">
                  <a:extLst>
                    <a:ext uri="{9D8B030D-6E8A-4147-A177-3AD203B41FA5}">
                      <a16:colId xmlns:a16="http://schemas.microsoft.com/office/drawing/2014/main" val="600877448"/>
                    </a:ext>
                  </a:extLst>
                </a:gridCol>
                <a:gridCol w="3401898">
                  <a:extLst>
                    <a:ext uri="{9D8B030D-6E8A-4147-A177-3AD203B41FA5}">
                      <a16:colId xmlns:a16="http://schemas.microsoft.com/office/drawing/2014/main" val="2431142747"/>
                    </a:ext>
                  </a:extLst>
                </a:gridCol>
                <a:gridCol w="5237455">
                  <a:extLst>
                    <a:ext uri="{9D8B030D-6E8A-4147-A177-3AD203B41FA5}">
                      <a16:colId xmlns:a16="http://schemas.microsoft.com/office/drawing/2014/main" val="1573366547"/>
                    </a:ext>
                  </a:extLst>
                </a:gridCol>
              </a:tblGrid>
              <a:tr h="202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 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2324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người dùng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8891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28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30665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7328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7720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820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30239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kết quả đúng sai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0687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 hạng qua điểm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78032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2606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9578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9889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9166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8366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48295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kiếm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02767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dỏi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3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0187"/>
          </a:xfrm>
        </p:spPr>
        <p:txBody>
          <a:bodyPr>
            <a:no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rgbClr val="FF0000"/>
                </a:solidFill>
              </a:rPr>
              <a:t>Hãy cho biết kích cỡ dự án (đơn vị man-days hoặc points) (High Level Estimate) của nhóm</a:t>
            </a:r>
            <a:r>
              <a:rPr lang="vi-VN" sz="3200" dirty="0"/>
              <a:t>. Bằng cách nào nhóm đưa ra con số này? Nhóm tính toán con số này để làm gì?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1B2AD-1601-4AF4-B2C2-58102EFCD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08365"/>
              </p:ext>
            </p:extLst>
          </p:nvPr>
        </p:nvGraphicFramePr>
        <p:xfrm>
          <a:off x="1190625" y="1967196"/>
          <a:ext cx="9965056" cy="4449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052">
                  <a:extLst>
                    <a:ext uri="{9D8B030D-6E8A-4147-A177-3AD203B41FA5}">
                      <a16:colId xmlns:a16="http://schemas.microsoft.com/office/drawing/2014/main" val="1775436923"/>
                    </a:ext>
                  </a:extLst>
                </a:gridCol>
                <a:gridCol w="6748739">
                  <a:extLst>
                    <a:ext uri="{9D8B030D-6E8A-4147-A177-3AD203B41FA5}">
                      <a16:colId xmlns:a16="http://schemas.microsoft.com/office/drawing/2014/main" val="1696803569"/>
                    </a:ext>
                  </a:extLst>
                </a:gridCol>
                <a:gridCol w="2281265">
                  <a:extLst>
                    <a:ext uri="{9D8B030D-6E8A-4147-A177-3AD203B41FA5}">
                      <a16:colId xmlns:a16="http://schemas.microsoft.com/office/drawing/2014/main" val="1639801032"/>
                    </a:ext>
                  </a:extLst>
                </a:gridCol>
              </a:tblGrid>
              <a:tr h="15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Story Point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70272679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ký tài khoản để bắt đầu theo dõi quá trình học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930039023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nhập tài khoản để thực hiện các chức năng dành cho người 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416891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29664052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77253171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hiển thị bài tập để kiểm tra kiến thức bản thân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6223820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chấm điểm tự động để biết kết quả bài tập khi tôi làm xong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828282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xếp hạng của mình để tạo tính cạnh tranh với bạn bè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577676888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xem thông tin cá nhân để biết mình đã học gì, điểm số xếp hạng, cập nhật thông tin cá nhân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463449622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bè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68952101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40586528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nhập tài khoản để sử dụng các chức năng của admin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5371578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đổi mật khẩu để thay đổi thông tin cá nhân nếu 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27707290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xuất tài khoản để không ai sử dụng tài khoản của 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6268585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khoá học để quản lý các khoá học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73046677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bài tập để quản lý các bài tập của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44419036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website chấm điểm tự động đểngười dùng biết điểm khi làm bài tập xong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802306722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ngừơi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93272510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các nhóm để quản lý điểm số, xếp hạng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387638537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64368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967195"/>
          </a:xfrm>
        </p:spPr>
        <p:txBody>
          <a:bodyPr>
            <a:noAutofit/>
          </a:bodyPr>
          <a:lstStyle/>
          <a:p>
            <a:r>
              <a:rPr lang="vi-VN" sz="3200" dirty="0"/>
              <a:t>4. Hãy cho biết kích cỡ dự án (đơn vị man-days hoặc points) (High Level Estimate) của nhóm. </a:t>
            </a:r>
            <a:r>
              <a:rPr lang="vi-VN" sz="3200" dirty="0">
                <a:solidFill>
                  <a:srgbClr val="FF0000"/>
                </a:solidFill>
              </a:rPr>
              <a:t>Bằng cách nào nhóm đưa ra con số này? Nhóm tính toán con số này để làm gì?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A7260-ECE1-4433-AF9D-76A5719A8097}"/>
              </a:ext>
            </a:extLst>
          </p:cNvPr>
          <p:cNvSpPr/>
          <p:nvPr/>
        </p:nvSpPr>
        <p:spPr>
          <a:xfrm>
            <a:off x="188257" y="4890804"/>
            <a:ext cx="9359153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170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978A0-E3CD-470D-9098-67AC6CF8536D}"/>
              </a:ext>
            </a:extLst>
          </p:cNvPr>
          <p:cNvSpPr/>
          <p:nvPr/>
        </p:nvSpPr>
        <p:spPr>
          <a:xfrm>
            <a:off x="1142103" y="2059330"/>
            <a:ext cx="9968754" cy="273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điểm là kích thước nhỏ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 điểm là kích thước trung bình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2EBD-C26D-4234-BEC3-6FA8506DCD69}"/>
              </a:ext>
            </a:extLst>
          </p:cNvPr>
          <p:cNvSpPr/>
          <p:nvPr/>
        </p:nvSpPr>
        <p:spPr>
          <a:xfrm>
            <a:off x="1027421" y="5368744"/>
            <a:ext cx="10905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EC03B-7A79-4BC9-848E-C6E73F4B5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856620"/>
              </p:ext>
            </p:extLst>
          </p:nvPr>
        </p:nvGraphicFramePr>
        <p:xfrm>
          <a:off x="1036320" y="1581151"/>
          <a:ext cx="10618136" cy="47372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27267">
                  <a:extLst>
                    <a:ext uri="{9D8B030D-6E8A-4147-A177-3AD203B41FA5}">
                      <a16:colId xmlns:a16="http://schemas.microsoft.com/office/drawing/2014/main" val="717175754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444183883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1561305291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1496454060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429701152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805842987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4107968097"/>
                    </a:ext>
                  </a:extLst>
                </a:gridCol>
                <a:gridCol w="1327267">
                  <a:extLst>
                    <a:ext uri="{9D8B030D-6E8A-4147-A177-3AD203B41FA5}">
                      <a16:colId xmlns:a16="http://schemas.microsoft.com/office/drawing/2014/main" val="3717816251"/>
                    </a:ext>
                  </a:extLst>
                </a:gridCol>
              </a:tblGrid>
              <a:tr h="266854"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31/10 - 6/11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</a:p>
                    <a:p>
                      <a:pPr marL="0" marR="1968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7/11 - 13/11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14/11 - 20/11 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/11 -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/12 -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6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19/12 – 22/12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9525" marR="101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6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01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23/12 – 25/9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 anchor="ctr"/>
                </a:tc>
                <a:extLst>
                  <a:ext uri="{0D108BD9-81ED-4DB2-BD59-A6C34878D82A}">
                    <a16:rowId xmlns:a16="http://schemas.microsoft.com/office/drawing/2014/main" val="3872614809"/>
                  </a:ext>
                </a:extLst>
              </a:tr>
              <a:tr h="635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tiêu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quan dự án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 chức năng tiêu biểu không có database (Đăng xuất, Đăng nhập, Thêm đề, Chấm điểm, ...)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 chức năng tiêu biếu có database 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(Đăng xuất, Đăng nhập, Thêm đề, Chấm điểm, ...)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thiện chức năng để có bản beta + test.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thiện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giao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1544267334"/>
                  </a:ext>
                </a:extLst>
              </a:tr>
              <a:tr h="389637">
                <a:tc rowSpan="5">
                  <a:txBody>
                    <a:bodyPr/>
                    <a:lstStyle/>
                    <a:p>
                      <a:pPr marL="0" marR="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 cáo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 summary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thiết kế demo chức năng tiêu biểu không có database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thiết kế demo chức năng tiêu biểu có database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kế hoạch công việc từng tuần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tổng quan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kết kết quả công việc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963420698"/>
                  </a:ext>
                </a:extLst>
              </a:tr>
              <a:tr h="2692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vision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kế hoạch cho sprint tiếp theo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 sprint tiếp theo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 cáo tiến độ công việc từng tuần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thử, đánh giá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tài liệu, hướng dẫn sử dụng (nếu cần)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123292727"/>
                  </a:ext>
                </a:extLst>
              </a:tr>
              <a:tr h="389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process definition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Ước lượng thời gian hoàn thành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các chức năng đã hoàn thành, chưa hoàn thành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1877250255"/>
                  </a:ext>
                </a:extLst>
              </a:tr>
              <a:tr h="26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Layout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Product backlog từng tuần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727159774"/>
                  </a:ext>
                </a:extLst>
              </a:tr>
              <a:tr h="26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risk management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485324831"/>
                  </a:ext>
                </a:extLst>
              </a:tr>
              <a:tr h="3896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UI/UX Design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demo tổng quan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chức năng tiêu biểu không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 mockup cho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còn lại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 mockup cho chức năng phát sinh (nếu có)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mockup cho chức năng còn thiếu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741186024"/>
                  </a:ext>
                </a:extLst>
              </a:tr>
              <a:tr h="3898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 chọn ngôn ngữ lập trình, thư viện hỗ trợ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sản phẩm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không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sản phẩm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chức năng chưa hoàn thành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tính năng lựa chọn độ khó bài tập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(nếu có)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524701396"/>
                  </a:ext>
                </a:extLst>
              </a:tr>
              <a:tr h="389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 khảo từ các ứng dụng đã có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hiểu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lựa chọn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cách thức lưu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bảng xếp hạng người dùng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346795212"/>
                  </a:ext>
                </a:extLst>
              </a:tr>
              <a:tr h="39221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ể</a:t>
                      </a: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thử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demo chức năng tiêu biểu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không có databse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31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demo chức năng tiêu biểu có database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tính năng đã hoàn thành trên bản beta + test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năng lựa chọn độ  khó bài tập, xếp hạng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95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chi tiết từng chức năng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 bàn giao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2224642103"/>
                  </a:ext>
                </a:extLst>
              </a:tr>
              <a:tr h="2692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mockup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demo sản phẩm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</a:p>
                    <a:p>
                      <a:pPr marL="0" marR="190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tài liệu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1" marR="20001" marT="20001" marB="20001"/>
                </a:tc>
                <a:tc>
                  <a:txBody>
                    <a:bodyPr/>
                    <a:lstStyle/>
                    <a:p>
                      <a:pPr marL="0" marR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29400" algn="l"/>
                        </a:tabLst>
                      </a:pPr>
                      <a:r>
                        <a:rPr lang="vi-V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601" marR="21601" marT="0" marB="0"/>
                </a:tc>
                <a:extLst>
                  <a:ext uri="{0D108BD9-81ED-4DB2-BD59-A6C34878D82A}">
                    <a16:rowId xmlns:a16="http://schemas.microsoft.com/office/drawing/2014/main" val="302605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177-B24A-4F92-BCDC-B212EE0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6. Hãy cho biết chi phí thực hiện dự án của nhóm. Bằng cách nào nhóm đưa ra con số này?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0DB1-7AF0-4253-88AA-1692B5CF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69022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13.000.000VNĐ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11.250.000VNĐ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120.000VNĐ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8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811B-4385-4E3B-8FF2-2E127049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(Task Board)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65A16D-747B-4E5A-941F-C1D30CF9C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10936"/>
              </p:ext>
            </p:extLst>
          </p:nvPr>
        </p:nvGraphicFramePr>
        <p:xfrm>
          <a:off x="1190626" y="2000250"/>
          <a:ext cx="10058400" cy="41021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35436">
                  <a:extLst>
                    <a:ext uri="{9D8B030D-6E8A-4147-A177-3AD203B41FA5}">
                      <a16:colId xmlns:a16="http://schemas.microsoft.com/office/drawing/2014/main" val="1966020418"/>
                    </a:ext>
                  </a:extLst>
                </a:gridCol>
                <a:gridCol w="5022964">
                  <a:extLst>
                    <a:ext uri="{9D8B030D-6E8A-4147-A177-3AD203B41FA5}">
                      <a16:colId xmlns:a16="http://schemas.microsoft.com/office/drawing/2014/main" val="471351509"/>
                    </a:ext>
                  </a:extLst>
                </a:gridCol>
              </a:tblGrid>
              <a:tr h="30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22859623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Đăng Khoa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product backlog để tối ưu hóa phát triển dự án, chỉnh sửa các báo cáo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13129093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Hữu Nghĩa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lỗi sản phẩm báo cáo developer sửa lổi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14743352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Thế Lợi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510073852"/>
                  </a:ext>
                </a:extLst>
              </a:tr>
              <a:tr h="289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Đình Luân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diện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074082670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Hoàng Luật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Đỗ Đăng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quiz,</a:t>
                      </a:r>
                      <a:r>
                        <a:rPr lang="vi-V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Architecture</a:t>
                      </a:r>
                      <a:endParaRPr lang="vi-V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202473797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 Quang Minh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8432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F21943-7C15-43D5-BB11-E9A2EBDE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 b="200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133753"/>
              </p:ext>
            </p:extLst>
          </p:nvPr>
        </p:nvGraphicFramePr>
        <p:xfrm>
          <a:off x="4653447" y="805561"/>
          <a:ext cx="6892560" cy="4309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các tài liệu tham khảo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high level architect: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docs.microsoft.com/en-us/intune/fundamentals/high-level-architecture?fbclid=IwAR3h9hS5pfCxHV3rXyHdAM7M2MaSYMG8oATZjRK9vJbl1aJuM8NQZe2jvAU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https://hocvienagile.com/agipedia/user-story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www.smartsheet.com/free-work-breakdown-structure-templates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viblo.asia/p/ky-thuat-uoc-luong-co-ban-trong-agile-XL6lAyjrlek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://hanoiscrum.net/hnscrum/blogs1/120-user-story-point-velocity-va-lp-k-hoch-phat-hanh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553"/>
            <a:ext cx="10058400" cy="3977539"/>
          </a:xfrm>
        </p:spPr>
        <p:txBody>
          <a:bodyPr>
            <a:normAutofit fontScale="92500" lnSpcReduction="20000"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Trình bày sản phẩm “Use-Case Model” (hoặc “Product Backlog”)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Trình bày sản phẩm “Work Breakdown Structure” cho 3 Use Cases hoặc 3 User Stories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Hãy cho biết kích cỡ dự án (đơn vị man-days hoặc points) (High Level Estimate) của nhóm. Bằng cách nào nhóm đưa ra con số này? Nhóm tính toán con số này để làm gì?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Trình bày sản phẩm “Lịch trình dự án (Project Schedule)” (hoặc “Kế hoạch phân phối (Release Plan)” của nhóm).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Hãy cho biết chi phí thực hiện dự án của nhóm. Bằng cách nào nhóm đưa ra con số này?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Trình bày bảng phân chia công việc (Task Board) cho từng thành viên trong tuần tiếp theo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525-B526-4433-BF77-ACCF19D5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9419-F725-49BD-AC9B-4A5016E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C#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Angular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studio,Visual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FF1-0502-4B20-8F99-805A4DD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7A48-7244-458D-A921-6D36CAD5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bài tập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kiến thức người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người dùng làm bài quizz để có thể học chuyên đề 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tính chuyên cần của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hạng điểm cho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8AD9-C0F4-4BA8-AC3F-3020D663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Làm sao một thành viên của nhóm biết một Use Case hay một User Story làm mất bao nhiêu thời gian?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4F09-02F7-407D-AFB2-B0CC667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487"/>
            <a:ext cx="10058400" cy="421422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7-10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5 điểm nhóm cho cho khoản 1-3/ng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9231-CE66-488B-B378-B576D1B8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208877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64A7-FF4B-4E98-82E8-3EE7188C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6281"/>
            <a:ext cx="10058400" cy="429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11.250.000 VNĐ/2 tháng/7ng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tài liệu: 120.000 VNĐ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~1.000.000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cộng: ~13tr</a:t>
            </a:r>
          </a:p>
        </p:txBody>
      </p:sp>
    </p:spTree>
    <p:extLst>
      <p:ext uri="{BB962C8B-B14F-4D97-AF65-F5344CB8AC3E}">
        <p14:creationId xmlns:p14="http://schemas.microsoft.com/office/powerpoint/2010/main" val="3837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2678</Words>
  <Application>Microsoft Office PowerPoint</Application>
  <PresentationFormat>Widescreen</PresentationFormat>
  <Paragraphs>451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Times New Roman</vt:lpstr>
      <vt:lpstr>Wingdings</vt:lpstr>
      <vt:lpstr>RetrospectVTI</vt:lpstr>
      <vt:lpstr>Quản lý quy trình phần mềm</vt:lpstr>
      <vt:lpstr>Thành viên nhóm </vt:lpstr>
      <vt:lpstr>Danh mục các tài liệu tham khảo</vt:lpstr>
      <vt:lpstr>Các vấn đề buổi học giải quyết</vt:lpstr>
      <vt:lpstr>Các câu hỏi thuyết trình</vt:lpstr>
      <vt:lpstr>1. Nhóm dự định dùng các ngôn ngữ, công nghệ và công cụ nào để hoàn thành đồ án? </vt:lpstr>
      <vt:lpstr>Câu 2. Nhóm dự định phát triển những tính năng nào để giải quyết các vấn đề đặt ra cho đồ án?</vt:lpstr>
      <vt:lpstr>     3. Làm sao một thành viên của nhóm biết một Use Case hay một User Story làm mất bao nhiêu thời gian?</vt:lpstr>
      <vt:lpstr>4. Theo tính toán thực tế, nhóm cần bao nhiêu thời gian, bao nhiêu nhân lực, bao nhiêu chi phí để hoàn thành đồ án?  </vt:lpstr>
      <vt:lpstr>1. Trình bày sản phẩm “High Level Architecture” (hoặc “Technical Solution”) của nhóm.  </vt:lpstr>
      <vt:lpstr>2. Trình bày sản phẩm “Use-Case Model” (hoặc “Product Backlog”) của nhóm. (Người dùng)</vt:lpstr>
      <vt:lpstr>2. Trình bày sản phẩm “Use-Case Model” (hoặc “Product Backlog”) của nhóm. (Quản lý)</vt:lpstr>
      <vt:lpstr>3. Trình bày sản phẩm “Work Breakdown Structure” cho 3 Use Cases hoặc 3 User Stories của nhóm.</vt:lpstr>
      <vt:lpstr>4. Hãy cho biết kích cỡ dự án (đơn vị man-days hoặc points) (High Level Estimate) của nhóm. Bằng cách nào nhóm đưa ra con số này? Nhóm tính toán con số này để làm gì?</vt:lpstr>
      <vt:lpstr>4. Hãy cho biết kích cỡ dự án (đơn vị man-days hoặc points) (High Level Estimate) của nhóm. Bằng cách nào nhóm đưa ra con số này? Nhóm tính toán con số này để làm gì? </vt:lpstr>
      <vt:lpstr>5. Trình bày sản phẩm “Lịch trình dự án (Project Schedule)” (hoặc “Kế hoạch phân phối (Release Plan)” của nhóm).</vt:lpstr>
      <vt:lpstr>6. Hãy cho biết chi phí thực hiện dự án của nhóm. Bằng cách nào nhóm đưa ra con số này? </vt:lpstr>
      <vt:lpstr>7. Trình bày bảng phân chia công việc (Task Board) cho từng thành viên trong tuần tiếp theo của nhóm.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ASUS</cp:lastModifiedBy>
  <cp:revision>13</cp:revision>
  <dcterms:created xsi:type="dcterms:W3CDTF">2019-11-16T07:03:49Z</dcterms:created>
  <dcterms:modified xsi:type="dcterms:W3CDTF">2019-11-30T12:59:50Z</dcterms:modified>
</cp:coreProperties>
</file>