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99" r:id="rId3"/>
    <p:sldId id="322" r:id="rId4"/>
    <p:sldId id="306" r:id="rId5"/>
    <p:sldId id="323" r:id="rId6"/>
    <p:sldId id="324" r:id="rId7"/>
    <p:sldId id="325" r:id="rId8"/>
    <p:sldId id="300" r:id="rId9"/>
    <p:sldId id="326" r:id="rId10"/>
    <p:sldId id="327" r:id="rId11"/>
    <p:sldId id="328" r:id="rId12"/>
    <p:sldId id="331" r:id="rId13"/>
    <p:sldId id="332" r:id="rId14"/>
    <p:sldId id="333" r:id="rId15"/>
    <p:sldId id="334" r:id="rId16"/>
    <p:sldId id="335"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4DA70-C731-4C70-880D-CCD4705E623C}" type="datetime1">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213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2A279-0833-481D-8C56-F67FD0AC6C50}" type="datetime1">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53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7DA83-5663-4C9C-B9AA-0B40A3DAFF81}" type="datetime1">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50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1D723-8F53-4F53-90B0-1982A396982E}" type="datetime1">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240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743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AC38D-0552-4C82-B593-E6124DFADBE2}" type="datetime1">
              <a:rPr lang="en-US" smtClean="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9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F0F1C-5577-4ACB-BB62-DF8F3C494C7E}" type="datetime1">
              <a:rPr lang="en-US" smtClean="0"/>
              <a:t>11/30/2019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871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78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364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6281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11/30/2019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60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11/30/2019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4457238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blo.asia/p/ky-thuat-uoc-luong-co-ban-trong-agile-XL6lAyjrlek" TargetMode="External"/><Relationship Id="rId2" Type="http://schemas.openxmlformats.org/officeDocument/2006/relationships/hyperlink" Target="https://hocvienagile.com/agipedia/dinh-nghia-hoan-thanh/" TargetMode="External"/><Relationship Id="rId1" Type="http://schemas.openxmlformats.org/officeDocument/2006/relationships/slideLayout" Target="../slideLayouts/slideLayout2.xml"/><Relationship Id="rId6" Type="http://schemas.openxmlformats.org/officeDocument/2006/relationships/hyperlink" Target="https://vi.wikipedia.org/wiki/Qu%E1%BA%A3n_l%C3%BD_gi%C3%A1_tr%E1%BB%8B_thu_%C4%91%C6%B0%E1%BB%A3c" TargetMode="External"/><Relationship Id="rId5" Type="http://schemas.openxmlformats.org/officeDocument/2006/relationships/hyperlink" Target="https://hanoiscrum.net/hnscrum/blogs1/120-user-story-point-velocity-va-lp-k-hoch-phat-hanh" TargetMode="External"/><Relationship Id="rId4" Type="http://schemas.openxmlformats.org/officeDocument/2006/relationships/hyperlink" Target="https://hocvienagile.com/agipedia/user-sto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anose="02020603050405020304" pitchFamily="18" charset="0"/>
                <a:cs typeface="Times New Roman" panose="02020603050405020304" pitchFamily="18" charset="0"/>
              </a:rPr>
              <a:t>2.</a:t>
            </a:r>
            <a:r>
              <a:rPr lang="vi-VN" sz="3200" dirty="0">
                <a:latin typeface="Times New Roman" panose="02020603050405020304" pitchFamily="18" charset="0"/>
                <a:cs typeface="Times New Roman" panose="02020603050405020304" pitchFamily="18" charset="0"/>
              </a:rPr>
              <a:t> Trình bày bản phân phối phần mềm đầu tiên đến khách hàng của</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nhóm (Demo khách hàng trực tiếp sử dụng phần mềm, Hướng dẫn sử</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dụng phần mềm, và mã nguồn).</a:t>
            </a: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818" y="2377731"/>
            <a:ext cx="5768388" cy="35005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2377732"/>
            <a:ext cx="6011907" cy="3500551"/>
          </a:xfrm>
          <a:prstGeom prst="rect">
            <a:avLst/>
          </a:prstGeom>
        </p:spPr>
      </p:pic>
    </p:spTree>
    <p:extLst>
      <p:ext uri="{BB962C8B-B14F-4D97-AF65-F5344CB8AC3E}">
        <p14:creationId xmlns:p14="http://schemas.microsoft.com/office/powerpoint/2010/main" val="278641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3.Trình bày sản phẩm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3568337" cy="3460478"/>
          </a:xfrm>
        </p:spPr>
        <p:txBody>
          <a:bodyPr/>
          <a:lstStyle/>
          <a:p>
            <a:r>
              <a:rPr lang="en-US" dirty="0" smtClean="0">
                <a:latin typeface="Times New Roman" panose="02020603050405020304" pitchFamily="18" charset="0"/>
                <a:cs typeface="Times New Roman" panose="02020603050405020304" pitchFamily="18" charset="0"/>
              </a:rPr>
              <a:t>Release burn down chart</a:t>
            </a:r>
          </a:p>
        </p:txBody>
      </p:sp>
      <p:pic>
        <p:nvPicPr>
          <p:cNvPr id="4" name="Picture 3">
            <a:extLst>
              <a:ext uri="{FF2B5EF4-FFF2-40B4-BE49-F238E27FC236}">
                <a16:creationId xmlns:a16="http://schemas.microsoft.com/office/drawing/2014/main" id="{71AECA97-C69B-4819-8843-46F4B9C8C2CC}"/>
              </a:ext>
            </a:extLst>
          </p:cNvPr>
          <p:cNvPicPr>
            <a:picLocks noChangeAspect="1"/>
          </p:cNvPicPr>
          <p:nvPr/>
        </p:nvPicPr>
        <p:blipFill>
          <a:blip r:embed="rId2"/>
          <a:stretch>
            <a:fillRect/>
          </a:stretch>
        </p:blipFill>
        <p:spPr>
          <a:xfrm>
            <a:off x="4792784" y="1596882"/>
            <a:ext cx="6892560" cy="3963222"/>
          </a:xfrm>
          <a:prstGeom prst="rect">
            <a:avLst/>
          </a:prstGeom>
        </p:spPr>
      </p:pic>
    </p:spTree>
    <p:extLst>
      <p:ext uri="{BB962C8B-B14F-4D97-AF65-F5344CB8AC3E}">
        <p14:creationId xmlns:p14="http://schemas.microsoft.com/office/powerpoint/2010/main" val="375948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2F25-49BE-43EF-968D-BF9390D981EC}"/>
              </a:ext>
            </a:extLst>
          </p:cNvPr>
          <p:cNvSpPr>
            <a:spLocks noGrp="1"/>
          </p:cNvSpPr>
          <p:nvPr>
            <p:ph type="title"/>
          </p:nvPr>
        </p:nvSpPr>
        <p:spPr>
          <a:xfrm>
            <a:off x="1097280" y="286603"/>
            <a:ext cx="10058400" cy="825021"/>
          </a:xfrm>
        </p:spPr>
        <p:txBody>
          <a:bodyPr>
            <a:normAutofit/>
          </a:bodyPr>
          <a:lstStyle/>
          <a:p>
            <a:r>
              <a:rPr lang="en-US" dirty="0">
                <a:latin typeface="Times New Roman" panose="02020603050405020304" pitchFamily="18" charset="0"/>
                <a:cs typeface="Times New Roman" panose="02020603050405020304" pitchFamily="18" charset="0"/>
              </a:rPr>
              <a:t>Product Backlog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(user)</a:t>
            </a:r>
          </a:p>
        </p:txBody>
      </p:sp>
      <p:graphicFrame>
        <p:nvGraphicFramePr>
          <p:cNvPr id="4" name="Table 3">
            <a:extLst>
              <a:ext uri="{FF2B5EF4-FFF2-40B4-BE49-F238E27FC236}">
                <a16:creationId xmlns:a16="http://schemas.microsoft.com/office/drawing/2014/main" id="{4B6FA17A-19EF-44FF-A2F6-EED098146B3F}"/>
              </a:ext>
            </a:extLst>
          </p:cNvPr>
          <p:cNvGraphicFramePr>
            <a:graphicFrameLocks noGrp="1"/>
          </p:cNvGraphicFramePr>
          <p:nvPr>
            <p:extLst/>
          </p:nvPr>
        </p:nvGraphicFramePr>
        <p:xfrm>
          <a:off x="1088572" y="1271447"/>
          <a:ext cx="10305568" cy="4735978"/>
        </p:xfrm>
        <a:graphic>
          <a:graphicData uri="http://schemas.openxmlformats.org/drawingml/2006/table">
            <a:tbl>
              <a:tblPr firstRow="1" firstCol="1" bandRow="1">
                <a:tableStyleId>{616DA210-FB5B-4158-B5E0-FEB733F419BA}</a:tableStyleId>
              </a:tblPr>
              <a:tblGrid>
                <a:gridCol w="2293204">
                  <a:extLst>
                    <a:ext uri="{9D8B030D-6E8A-4147-A177-3AD203B41FA5}">
                      <a16:colId xmlns:a16="http://schemas.microsoft.com/office/drawing/2014/main" val="4019912762"/>
                    </a:ext>
                  </a:extLst>
                </a:gridCol>
                <a:gridCol w="2837613">
                  <a:extLst>
                    <a:ext uri="{9D8B030D-6E8A-4147-A177-3AD203B41FA5}">
                      <a16:colId xmlns:a16="http://schemas.microsoft.com/office/drawing/2014/main" val="3530574021"/>
                    </a:ext>
                  </a:extLst>
                </a:gridCol>
                <a:gridCol w="1566369">
                  <a:extLst>
                    <a:ext uri="{9D8B030D-6E8A-4147-A177-3AD203B41FA5}">
                      <a16:colId xmlns:a16="http://schemas.microsoft.com/office/drawing/2014/main" val="4243186815"/>
                    </a:ext>
                  </a:extLst>
                </a:gridCol>
                <a:gridCol w="949372">
                  <a:extLst>
                    <a:ext uri="{9D8B030D-6E8A-4147-A177-3AD203B41FA5}">
                      <a16:colId xmlns:a16="http://schemas.microsoft.com/office/drawing/2014/main" val="3694842888"/>
                    </a:ext>
                  </a:extLst>
                </a:gridCol>
                <a:gridCol w="1384901">
                  <a:extLst>
                    <a:ext uri="{9D8B030D-6E8A-4147-A177-3AD203B41FA5}">
                      <a16:colId xmlns:a16="http://schemas.microsoft.com/office/drawing/2014/main" val="893589088"/>
                    </a:ext>
                  </a:extLst>
                </a:gridCol>
                <a:gridCol w="1274109">
                  <a:extLst>
                    <a:ext uri="{9D8B030D-6E8A-4147-A177-3AD203B41FA5}">
                      <a16:colId xmlns:a16="http://schemas.microsoft.com/office/drawing/2014/main" val="2403145774"/>
                    </a:ext>
                  </a:extLst>
                </a:gridCol>
              </a:tblGrid>
              <a:tr h="333150">
                <a:tc>
                  <a:txBody>
                    <a:bodyPr/>
                    <a:lstStyle/>
                    <a:p>
                      <a:pPr marL="457200" marR="0" algn="ctr">
                        <a:lnSpc>
                          <a:spcPct val="107000"/>
                        </a:lnSpc>
                        <a:spcBef>
                          <a:spcPts val="0"/>
                        </a:spcBef>
                        <a:spcAft>
                          <a:spcPts val="0"/>
                        </a:spcAft>
                      </a:pPr>
                      <a:r>
                        <a:rPr lang="en-US" sz="1200" dirty="0">
                          <a:effectLst/>
                        </a:rPr>
                        <a:t>Tôi muốn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Để</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Ghi chú</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Ưu tiên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Tình trạng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gn="ctr">
                        <a:lnSpc>
                          <a:spcPct val="107000"/>
                        </a:lnSpc>
                        <a:spcBef>
                          <a:spcPts val="0"/>
                        </a:spcBef>
                        <a:spcAft>
                          <a:spcPts val="0"/>
                        </a:spcAft>
                      </a:pPr>
                      <a:r>
                        <a:rPr lang="en-US" sz="1200">
                          <a:effectLst/>
                        </a:rPr>
                        <a:t>Tiến độ</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998843446"/>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ký</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err="1">
                          <a:effectLst/>
                        </a:rPr>
                        <a:t>Bắt</a:t>
                      </a:r>
                      <a:r>
                        <a:rPr lang="en-US" sz="1200" dirty="0">
                          <a:effectLst/>
                        </a:rPr>
                        <a:t> </a:t>
                      </a:r>
                      <a:r>
                        <a:rPr lang="en-US" sz="1200" dirty="0" err="1">
                          <a:effectLst/>
                        </a:rPr>
                        <a:t>đầu</a:t>
                      </a:r>
                      <a:r>
                        <a:rPr lang="en-US" sz="1200" dirty="0">
                          <a:effectLst/>
                        </a:rPr>
                        <a:t> </a:t>
                      </a:r>
                      <a:r>
                        <a:rPr lang="en-US" sz="1200" dirty="0" err="1">
                          <a:effectLst/>
                        </a:rPr>
                        <a:t>theo</a:t>
                      </a:r>
                      <a:r>
                        <a:rPr lang="en-US" sz="1200" dirty="0">
                          <a:effectLst/>
                        </a:rPr>
                        <a:t> </a:t>
                      </a:r>
                      <a:r>
                        <a:rPr lang="en-US" sz="1200" dirty="0" err="1">
                          <a:effectLst/>
                        </a:rPr>
                        <a:t>dõi</a:t>
                      </a:r>
                      <a:r>
                        <a:rPr lang="en-US" sz="1200" dirty="0">
                          <a:effectLst/>
                        </a:rPr>
                        <a:t> </a:t>
                      </a:r>
                      <a:r>
                        <a:rPr lang="en-US" sz="1200" dirty="0" err="1">
                          <a:effectLst/>
                        </a:rPr>
                        <a:t>quá</a:t>
                      </a:r>
                      <a:r>
                        <a:rPr lang="en-US" sz="1200" dirty="0">
                          <a:effectLst/>
                        </a:rPr>
                        <a:t> </a:t>
                      </a:r>
                      <a:r>
                        <a:rPr lang="en-US" sz="1200" dirty="0" err="1">
                          <a:effectLst/>
                        </a:rPr>
                        <a:t>trình</a:t>
                      </a:r>
                      <a:r>
                        <a:rPr lang="en-US" sz="1200" dirty="0">
                          <a:effectLst/>
                        </a:rPr>
                        <a:t> </a:t>
                      </a:r>
                      <a:r>
                        <a:rPr lang="en-US" sz="1200" dirty="0" err="1">
                          <a:effectLst/>
                        </a:rPr>
                        <a:t>học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5866243"/>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nhập</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Thực hiện các tính năng của người dùng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61954665"/>
                  </a:ext>
                </a:extLst>
              </a:tr>
              <a:tr h="291560">
                <a:tc>
                  <a:txBody>
                    <a:bodyPr/>
                    <a:lstStyle/>
                    <a:p>
                      <a:pPr marL="457200" marR="0">
                        <a:lnSpc>
                          <a:spcPct val="107000"/>
                        </a:lnSpc>
                        <a:spcBef>
                          <a:spcPts val="0"/>
                        </a:spcBef>
                        <a:spcAft>
                          <a:spcPts val="0"/>
                        </a:spcAft>
                      </a:pPr>
                      <a:r>
                        <a:rPr lang="en-US" sz="1200" dirty="0" err="1">
                          <a:effectLst/>
                        </a:rPr>
                        <a:t>Đổi</a:t>
                      </a:r>
                      <a:r>
                        <a:rPr lang="en-US" sz="1200" dirty="0">
                          <a:effectLst/>
                        </a:rPr>
                        <a:t> </a:t>
                      </a:r>
                      <a:r>
                        <a:rPr lang="en-US" sz="1200" dirty="0" err="1">
                          <a:effectLst/>
                        </a:rPr>
                        <a:t>mật</a:t>
                      </a:r>
                      <a:r>
                        <a:rPr lang="en-US" sz="1200" dirty="0">
                          <a:effectLst/>
                        </a:rPr>
                        <a:t> </a:t>
                      </a:r>
                      <a:r>
                        <a:rPr lang="en-US" sz="1200" dirty="0" err="1">
                          <a:effectLst/>
                        </a:rPr>
                        <a:t>khẩu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err="1">
                          <a:effectLst/>
                        </a:rPr>
                        <a:t>Thay</a:t>
                      </a:r>
                      <a:r>
                        <a:rPr lang="en-US" sz="1200" dirty="0">
                          <a:effectLst/>
                        </a:rPr>
                        <a:t> </a:t>
                      </a:r>
                      <a:r>
                        <a:rPr lang="en-US" sz="1200" dirty="0" err="1">
                          <a:effectLst/>
                        </a:rPr>
                        <a:t>đổi</a:t>
                      </a:r>
                      <a:r>
                        <a:rPr lang="en-US" sz="1200" dirty="0">
                          <a:effectLst/>
                        </a:rPr>
                        <a:t> </a:t>
                      </a:r>
                      <a:r>
                        <a:rPr lang="en-US" sz="1200" dirty="0" err="1">
                          <a:effectLst/>
                        </a:rPr>
                        <a:t>thông</a:t>
                      </a:r>
                      <a:r>
                        <a:rPr lang="en-US" sz="1200" dirty="0">
                          <a:effectLst/>
                        </a:rPr>
                        <a:t> tin </a:t>
                      </a:r>
                      <a:r>
                        <a:rPr lang="en-US" sz="1200" dirty="0" err="1">
                          <a:effectLst/>
                        </a:rPr>
                        <a:t>tài</a:t>
                      </a:r>
                      <a:r>
                        <a:rPr lang="en-US" sz="1200" dirty="0">
                          <a:effectLst/>
                        </a:rPr>
                        <a:t> </a:t>
                      </a:r>
                      <a:r>
                        <a:rPr lang="en-US" sz="1200" dirty="0" err="1">
                          <a:effectLst/>
                        </a:rPr>
                        <a:t>khoản</a:t>
                      </a:r>
                      <a:r>
                        <a:rPr lang="en-US" sz="1200" dirty="0">
                          <a:effectLst/>
                        </a:rPr>
                        <a:t> </a:t>
                      </a:r>
                      <a:r>
                        <a:rPr lang="en-US" sz="1200" dirty="0" err="1">
                          <a:effectLst/>
                        </a:rPr>
                        <a:t>nếu</a:t>
                      </a:r>
                      <a:r>
                        <a:rPr lang="en-US" sz="1200" dirty="0">
                          <a:effectLst/>
                        </a:rPr>
                        <a:t> </a:t>
                      </a:r>
                      <a:r>
                        <a:rPr lang="en-US" sz="1200" dirty="0" err="1">
                          <a:effectLst/>
                        </a:rPr>
                        <a:t>muốn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1331898826"/>
                  </a:ext>
                </a:extLst>
              </a:tr>
              <a:tr h="291560">
                <a:tc>
                  <a:txBody>
                    <a:bodyPr/>
                    <a:lstStyle/>
                    <a:p>
                      <a:pPr marL="457200" marR="0">
                        <a:lnSpc>
                          <a:spcPct val="107000"/>
                        </a:lnSpc>
                        <a:spcBef>
                          <a:spcPts val="0"/>
                        </a:spcBef>
                        <a:spcAft>
                          <a:spcPts val="0"/>
                        </a:spcAft>
                      </a:pPr>
                      <a:r>
                        <a:rPr lang="en-US" sz="1200" dirty="0" err="1">
                          <a:effectLst/>
                        </a:rPr>
                        <a:t>Đăng</a:t>
                      </a:r>
                      <a:r>
                        <a:rPr lang="en-US" sz="1200" dirty="0">
                          <a:effectLst/>
                        </a:rPr>
                        <a:t> </a:t>
                      </a:r>
                      <a:r>
                        <a:rPr lang="en-US" sz="1200" dirty="0" err="1">
                          <a:effectLst/>
                        </a:rPr>
                        <a:t>xuất</a:t>
                      </a:r>
                      <a:r>
                        <a:rPr lang="en-US" sz="1200" dirty="0">
                          <a:effectLst/>
                        </a:rPr>
                        <a:t> </a:t>
                      </a:r>
                      <a:r>
                        <a:rPr lang="en-US" sz="1200" dirty="0" err="1">
                          <a:effectLst/>
                        </a:rPr>
                        <a:t>tài</a:t>
                      </a:r>
                      <a:r>
                        <a:rPr lang="en-US" sz="1200" dirty="0">
                          <a:effectLst/>
                        </a:rPr>
                        <a:t> </a:t>
                      </a:r>
                      <a:r>
                        <a:rPr lang="en-US" sz="1200" dirty="0" err="1">
                          <a:effectLst/>
                        </a:rPr>
                        <a:t>khoản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Không ai khác sử dụng tài khoản cúa tôi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thành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1510093576"/>
                  </a:ext>
                </a:extLst>
              </a:tr>
              <a:tr h="291560">
                <a:tc>
                  <a:txBody>
                    <a:bodyPr/>
                    <a:lstStyle/>
                    <a:p>
                      <a:pPr marL="457200" marR="0">
                        <a:lnSpc>
                          <a:spcPct val="107000"/>
                        </a:lnSpc>
                        <a:spcBef>
                          <a:spcPts val="0"/>
                        </a:spcBef>
                        <a:spcAft>
                          <a:spcPts val="0"/>
                        </a:spcAft>
                      </a:pPr>
                      <a:r>
                        <a:rPr lang="en-US" sz="1200" dirty="0" err="1">
                          <a:effectLst/>
                        </a:rPr>
                        <a:t>Hiển</a:t>
                      </a:r>
                      <a:r>
                        <a:rPr lang="en-US" sz="1200" dirty="0">
                          <a:effectLst/>
                        </a:rPr>
                        <a:t> </a:t>
                      </a:r>
                      <a:r>
                        <a:rPr lang="en-US" sz="1200" dirty="0" err="1">
                          <a:effectLst/>
                        </a:rPr>
                        <a:t>thị</a:t>
                      </a:r>
                      <a:r>
                        <a:rPr lang="en-US" sz="1200" dirty="0">
                          <a:effectLst/>
                        </a:rPr>
                        <a:t> </a:t>
                      </a:r>
                      <a:r>
                        <a:rPr lang="en-US" sz="1200" dirty="0" err="1">
                          <a:effectLst/>
                        </a:rPr>
                        <a:t>bài</a:t>
                      </a:r>
                      <a:r>
                        <a:rPr lang="en-US" sz="1200" dirty="0">
                          <a:effectLst/>
                        </a:rPr>
                        <a:t> </a:t>
                      </a:r>
                      <a:r>
                        <a:rPr lang="en-US" sz="1200" dirty="0" err="1">
                          <a:effectLst/>
                        </a:rPr>
                        <a:t>tập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Kiểm tra kiến thức bản thân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Đang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616512810"/>
                  </a:ext>
                </a:extLst>
              </a:tr>
              <a:tr h="291560">
                <a:tc>
                  <a:txBody>
                    <a:bodyPr/>
                    <a:lstStyle/>
                    <a:p>
                      <a:pPr marL="457200" marR="0">
                        <a:lnSpc>
                          <a:spcPct val="107000"/>
                        </a:lnSpc>
                        <a:spcBef>
                          <a:spcPts val="0"/>
                        </a:spcBef>
                        <a:spcAft>
                          <a:spcPts val="0"/>
                        </a:spcAft>
                      </a:pPr>
                      <a:r>
                        <a:rPr lang="en-US" sz="1200" dirty="0" err="1">
                          <a:effectLst/>
                        </a:rPr>
                        <a:t>Chấm</a:t>
                      </a:r>
                      <a:r>
                        <a:rPr lang="en-US" sz="1200" dirty="0">
                          <a:effectLst/>
                        </a:rPr>
                        <a:t> </a:t>
                      </a:r>
                      <a:r>
                        <a:rPr lang="en-US" sz="1200" dirty="0" err="1">
                          <a:effectLst/>
                        </a:rPr>
                        <a:t>điểm</a:t>
                      </a:r>
                      <a:r>
                        <a:rPr lang="en-US" sz="1200" dirty="0">
                          <a:effectLst/>
                        </a:rPr>
                        <a:t> </a:t>
                      </a:r>
                      <a:r>
                        <a:rPr lang="en-US" sz="1200" dirty="0" err="1">
                          <a:effectLst/>
                        </a:rPr>
                        <a:t>tự</a:t>
                      </a:r>
                      <a:r>
                        <a:rPr lang="en-US" sz="1200" dirty="0">
                          <a:effectLst/>
                        </a:rPr>
                        <a:t> </a:t>
                      </a:r>
                      <a:r>
                        <a:rPr lang="en-US" sz="1200" dirty="0" err="1">
                          <a:effectLst/>
                        </a:rPr>
                        <a:t>động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Biết kết quả bài tập khi tôi làm xong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591232882"/>
                  </a:ext>
                </a:extLst>
              </a:tr>
              <a:tr h="291560">
                <a:tc>
                  <a:txBody>
                    <a:bodyPr/>
                    <a:lstStyle/>
                    <a:p>
                      <a:pPr marL="457200" marR="0">
                        <a:lnSpc>
                          <a:spcPct val="107000"/>
                        </a:lnSpc>
                        <a:spcBef>
                          <a:spcPts val="0"/>
                        </a:spcBef>
                        <a:spcAft>
                          <a:spcPts val="0"/>
                        </a:spcAft>
                      </a:pPr>
                      <a:r>
                        <a:rPr lang="en-US" sz="1200" dirty="0" err="1">
                          <a:effectLst/>
                        </a:rPr>
                        <a:t>Hiện</a:t>
                      </a:r>
                      <a:r>
                        <a:rPr lang="en-US" sz="1200" dirty="0">
                          <a:effectLst/>
                        </a:rPr>
                        <a:t> </a:t>
                      </a:r>
                      <a:r>
                        <a:rPr lang="en-US" sz="1200" dirty="0" err="1">
                          <a:effectLst/>
                        </a:rPr>
                        <a:t>thị</a:t>
                      </a:r>
                      <a:r>
                        <a:rPr lang="en-US" sz="1200" dirty="0">
                          <a:effectLst/>
                        </a:rPr>
                        <a:t> </a:t>
                      </a:r>
                      <a:r>
                        <a:rPr lang="en-US" sz="1200" dirty="0" err="1">
                          <a:effectLst/>
                        </a:rPr>
                        <a:t>kết</a:t>
                      </a:r>
                      <a:r>
                        <a:rPr lang="en-US" sz="1200" dirty="0">
                          <a:effectLst/>
                        </a:rPr>
                        <a:t> </a:t>
                      </a:r>
                      <a:r>
                        <a:rPr lang="en-US" sz="1200" dirty="0" err="1">
                          <a:effectLst/>
                        </a:rPr>
                        <a:t>quả</a:t>
                      </a:r>
                      <a:r>
                        <a:rPr lang="en-US" sz="1200" dirty="0">
                          <a:effectLst/>
                        </a:rPr>
                        <a:t> </a:t>
                      </a:r>
                      <a:r>
                        <a:rPr lang="en-US" sz="1200" dirty="0" err="1">
                          <a:effectLst/>
                        </a:rPr>
                        <a:t>đúng</a:t>
                      </a:r>
                      <a:r>
                        <a:rPr lang="en-US" sz="1200" dirty="0">
                          <a:effectLst/>
                        </a:rPr>
                        <a:t> </a:t>
                      </a:r>
                      <a:r>
                        <a:rPr lang="en-US" sz="1200" dirty="0" err="1">
                          <a:effectLst/>
                        </a:rPr>
                        <a:t>sai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Tôi biết câu nào làm đúng, câu nào làm sai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err="1">
                          <a:effectLst/>
                        </a:rPr>
                        <a:t>Đang</a:t>
                      </a:r>
                      <a:r>
                        <a:rPr lang="en-US" sz="1200" dirty="0">
                          <a:effectLst/>
                        </a:rPr>
                        <a:t> </a:t>
                      </a:r>
                      <a:r>
                        <a:rPr lang="en-US" sz="1200" dirty="0" err="1">
                          <a:effectLst/>
                        </a:rPr>
                        <a:t>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805238273"/>
                  </a:ext>
                </a:extLst>
              </a:tr>
              <a:tr h="441019">
                <a:tc>
                  <a:txBody>
                    <a:bodyPr/>
                    <a:lstStyle/>
                    <a:p>
                      <a:pPr marL="457200" marR="0">
                        <a:lnSpc>
                          <a:spcPct val="107000"/>
                        </a:lnSpc>
                        <a:spcBef>
                          <a:spcPts val="0"/>
                        </a:spcBef>
                        <a:spcAft>
                          <a:spcPts val="0"/>
                        </a:spcAft>
                      </a:pPr>
                      <a:r>
                        <a:rPr lang="en-US" sz="1200" dirty="0" err="1">
                          <a:effectLst/>
                        </a:rPr>
                        <a:t>Xếp</a:t>
                      </a:r>
                      <a:r>
                        <a:rPr lang="en-US" sz="1200" dirty="0">
                          <a:effectLst/>
                        </a:rPr>
                        <a:t> </a:t>
                      </a:r>
                      <a:r>
                        <a:rPr lang="en-US" sz="1200" dirty="0" err="1">
                          <a:effectLst/>
                        </a:rPr>
                        <a:t>hạng</a:t>
                      </a:r>
                      <a:r>
                        <a:rPr lang="en-US" sz="1200" dirty="0">
                          <a:effectLst/>
                        </a:rPr>
                        <a:t> qua </a:t>
                      </a:r>
                      <a:r>
                        <a:rPr lang="en-US" sz="1200" dirty="0" err="1">
                          <a:effectLst/>
                        </a:rPr>
                        <a:t>điểm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Tạo tính cạnh tranh với bạn bè của mình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Dựa vào điểm số của tôi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Chưa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2192493287"/>
                  </a:ext>
                </a:extLst>
              </a:tr>
              <a:tr h="1038851">
                <a:tc>
                  <a:txBody>
                    <a:bodyPr/>
                    <a:lstStyle/>
                    <a:p>
                      <a:pPr marL="457200" marR="0">
                        <a:lnSpc>
                          <a:spcPct val="107000"/>
                        </a:lnSpc>
                        <a:spcBef>
                          <a:spcPts val="0"/>
                        </a:spcBef>
                        <a:spcAft>
                          <a:spcPts val="0"/>
                        </a:spcAft>
                      </a:pPr>
                      <a:r>
                        <a:rPr lang="en-US" sz="1200" dirty="0" err="1">
                          <a:effectLst/>
                        </a:rPr>
                        <a:t>Xem</a:t>
                      </a:r>
                      <a:r>
                        <a:rPr lang="en-US" sz="1200" dirty="0">
                          <a:effectLst/>
                        </a:rPr>
                        <a:t> </a:t>
                      </a:r>
                      <a:r>
                        <a:rPr lang="en-US" sz="1200" dirty="0" err="1">
                          <a:effectLst/>
                        </a:rPr>
                        <a:t>thông</a:t>
                      </a:r>
                      <a:r>
                        <a:rPr lang="en-US" sz="1200" dirty="0">
                          <a:effectLst/>
                        </a:rPr>
                        <a:t> tin </a:t>
                      </a:r>
                      <a:r>
                        <a:rPr lang="en-US" sz="1200" dirty="0" err="1">
                          <a:effectLst/>
                        </a:rPr>
                        <a:t>cá</a:t>
                      </a:r>
                      <a:r>
                        <a:rPr lang="en-US" sz="1200" dirty="0">
                          <a:effectLst/>
                        </a:rPr>
                        <a:t> </a:t>
                      </a:r>
                      <a:r>
                        <a:rPr lang="en-US" sz="1200" dirty="0" err="1">
                          <a:effectLst/>
                        </a:rPr>
                        <a:t>nhân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dirty="0">
                          <a:effectLst/>
                        </a:rPr>
                        <a:t>Xem thông tin cá nhân, biết được mình học những gì, điểm số, xếp hạng,...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Người dùng chỉ có thể sửa thông tin cá nhân, không sửa điểm, xếp hạng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Chưa làm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2423462658"/>
                  </a:ext>
                </a:extLst>
              </a:tr>
              <a:tr h="441019">
                <a:tc>
                  <a:txBody>
                    <a:bodyPr/>
                    <a:lstStyle/>
                    <a:p>
                      <a:pPr marL="457200" marR="0">
                        <a:lnSpc>
                          <a:spcPct val="107000"/>
                        </a:lnSpc>
                        <a:spcBef>
                          <a:spcPts val="0"/>
                        </a:spcBef>
                        <a:spcAft>
                          <a:spcPts val="0"/>
                        </a:spcAft>
                      </a:pPr>
                      <a:r>
                        <a:rPr lang="en-US" sz="1200" dirty="0" err="1">
                          <a:effectLst/>
                        </a:rPr>
                        <a:t>Tạo</a:t>
                      </a:r>
                      <a:r>
                        <a:rPr lang="en-US" sz="1200" dirty="0">
                          <a:effectLst/>
                        </a:rPr>
                        <a:t> </a:t>
                      </a:r>
                      <a:r>
                        <a:rPr lang="en-US" sz="1200" dirty="0" err="1">
                          <a:effectLst/>
                        </a:rPr>
                        <a:t>nhóm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a:effectLst/>
                        </a:rPr>
                        <a:t>Mời bạn bè cùng học và tạo tính cạnh tranh trong nhóm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Chưa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774333219"/>
                  </a:ext>
                </a:extLst>
              </a:tr>
              <a:tr h="441019">
                <a:tc>
                  <a:txBody>
                    <a:bodyPr/>
                    <a:lstStyle/>
                    <a:p>
                      <a:pPr marL="457200" marR="0">
                        <a:lnSpc>
                          <a:spcPct val="107000"/>
                        </a:lnSpc>
                        <a:spcBef>
                          <a:spcPts val="0"/>
                        </a:spcBef>
                        <a:spcAft>
                          <a:spcPts val="0"/>
                        </a:spcAft>
                      </a:pPr>
                      <a:r>
                        <a:rPr lang="en-US" sz="1200" dirty="0">
                          <a:effectLst/>
                        </a:rPr>
                        <a:t>website </a:t>
                      </a:r>
                      <a:r>
                        <a:rPr lang="en-US" sz="1200" dirty="0" err="1">
                          <a:effectLst/>
                        </a:rPr>
                        <a:t>theo</a:t>
                      </a:r>
                      <a:r>
                        <a:rPr lang="en-US" sz="1200" dirty="0">
                          <a:effectLst/>
                        </a:rPr>
                        <a:t> </a:t>
                      </a:r>
                      <a:r>
                        <a:rPr lang="en-US" sz="1200" dirty="0" err="1">
                          <a:effectLst/>
                        </a:rPr>
                        <a:t>dõi</a:t>
                      </a:r>
                      <a:r>
                        <a:rPr lang="en-US" sz="1200" dirty="0">
                          <a:effectLst/>
                        </a:rPr>
                        <a:t> </a:t>
                      </a:r>
                      <a:r>
                        <a:rPr lang="en-US" sz="1200" dirty="0" err="1">
                          <a:effectLst/>
                        </a:rPr>
                        <a:t>quá</a:t>
                      </a:r>
                      <a:r>
                        <a:rPr lang="en-US" sz="1200" dirty="0">
                          <a:effectLst/>
                        </a:rPr>
                        <a:t> </a:t>
                      </a:r>
                      <a:r>
                        <a:rPr lang="en-US" sz="1200" dirty="0" err="1">
                          <a:effectLst/>
                        </a:rPr>
                        <a:t>trình</a:t>
                      </a:r>
                      <a:r>
                        <a:rPr lang="en-US" sz="1200" dirty="0">
                          <a:effectLst/>
                        </a:rPr>
                        <a:t> </a:t>
                      </a:r>
                      <a:r>
                        <a:rPr lang="en-US" sz="1200" dirty="0" err="1">
                          <a:effectLst/>
                        </a:rPr>
                        <a:t>học</a:t>
                      </a:r>
                      <a:r>
                        <a:rPr lang="en-US" sz="1200" dirty="0">
                          <a:effectLst/>
                        </a:rPr>
                        <a:t> </a:t>
                      </a:r>
                      <a:r>
                        <a:rPr lang="en-US" sz="1200" dirty="0" err="1">
                          <a:effectLst/>
                        </a:rPr>
                        <a:t>của</a:t>
                      </a:r>
                      <a:r>
                        <a:rPr lang="en-US" sz="1200" dirty="0">
                          <a:effectLst/>
                        </a:rPr>
                        <a:t> </a:t>
                      </a:r>
                      <a:r>
                        <a:rPr lang="en-US" sz="1200" dirty="0" err="1">
                          <a:effectLst/>
                        </a:rPr>
                        <a:t>tôi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nchor="ctr"/>
                </a:tc>
                <a:tc>
                  <a:txBody>
                    <a:bodyPr/>
                    <a:lstStyle/>
                    <a:p>
                      <a:pPr marL="0" marR="0">
                        <a:lnSpc>
                          <a:spcPct val="107000"/>
                        </a:lnSpc>
                        <a:spcBef>
                          <a:spcPts val="0"/>
                        </a:spcBef>
                        <a:spcAft>
                          <a:spcPts val="0"/>
                        </a:spcAft>
                      </a:pPr>
                      <a:r>
                        <a:rPr lang="en-US" sz="1200">
                          <a:effectLst/>
                        </a:rPr>
                        <a:t>Để theo dõi tính chuyên cần của tôi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a:effectLst/>
                        </a:rPr>
                        <a:t>Chưa làm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5971" marR="35971" marT="0" marB="0"/>
                </a:tc>
                <a:extLst>
                  <a:ext uri="{0D108BD9-81ED-4DB2-BD59-A6C34878D82A}">
                    <a16:rowId xmlns:a16="http://schemas.microsoft.com/office/drawing/2014/main" val="3621227492"/>
                  </a:ext>
                </a:extLst>
              </a:tr>
            </a:tbl>
          </a:graphicData>
        </a:graphic>
      </p:graphicFrame>
    </p:spTree>
    <p:extLst>
      <p:ext uri="{BB962C8B-B14F-4D97-AF65-F5344CB8AC3E}">
        <p14:creationId xmlns:p14="http://schemas.microsoft.com/office/powerpoint/2010/main" val="2654360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2F25-49BE-43EF-968D-BF9390D981EC}"/>
              </a:ext>
            </a:extLst>
          </p:cNvPr>
          <p:cNvSpPr>
            <a:spLocks noGrp="1"/>
          </p:cNvSpPr>
          <p:nvPr>
            <p:ph type="title"/>
          </p:nvPr>
        </p:nvSpPr>
        <p:spPr>
          <a:xfrm>
            <a:off x="1124174" y="250745"/>
            <a:ext cx="10058400" cy="636762"/>
          </a:xfrm>
        </p:spPr>
        <p:txBody>
          <a:bodyPr>
            <a:normAutofit fontScale="90000"/>
          </a:bodyPr>
          <a:lstStyle/>
          <a:p>
            <a:r>
              <a:rPr lang="en-US" dirty="0">
                <a:latin typeface="Times New Roman" panose="02020603050405020304" pitchFamily="18" charset="0"/>
                <a:cs typeface="Times New Roman" panose="02020603050405020304" pitchFamily="18" charset="0"/>
              </a:rPr>
              <a:t>Product Backlog cập </a:t>
            </a:r>
            <a:r>
              <a:rPr lang="en-US" dirty="0" smtClean="0">
                <a:latin typeface="Times New Roman" panose="02020603050405020304" pitchFamily="18" charset="0"/>
                <a:cs typeface="Times New Roman" panose="02020603050405020304" pitchFamily="18" charset="0"/>
              </a:rPr>
              <a:t>nhật(Admin)</a:t>
            </a: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F2B934C-EDD4-496A-A9E8-992F6D989FB4}"/>
              </a:ext>
            </a:extLst>
          </p:cNvPr>
          <p:cNvGraphicFramePr>
            <a:graphicFrameLocks noGrp="1"/>
          </p:cNvGraphicFramePr>
          <p:nvPr>
            <p:extLst/>
          </p:nvPr>
        </p:nvGraphicFramePr>
        <p:xfrm>
          <a:off x="1137285" y="887506"/>
          <a:ext cx="9917430" cy="5422943"/>
        </p:xfrm>
        <a:graphic>
          <a:graphicData uri="http://schemas.openxmlformats.org/drawingml/2006/table">
            <a:tbl>
              <a:tblPr firstRow="1" firstCol="1" bandRow="1">
                <a:tableStyleId>{616DA210-FB5B-4158-B5E0-FEB733F419BA}</a:tableStyleId>
              </a:tblPr>
              <a:tblGrid>
                <a:gridCol w="2206835">
                  <a:extLst>
                    <a:ext uri="{9D8B030D-6E8A-4147-A177-3AD203B41FA5}">
                      <a16:colId xmlns:a16="http://schemas.microsoft.com/office/drawing/2014/main" val="2713021317"/>
                    </a:ext>
                  </a:extLst>
                </a:gridCol>
                <a:gridCol w="2730739">
                  <a:extLst>
                    <a:ext uri="{9D8B030D-6E8A-4147-A177-3AD203B41FA5}">
                      <a16:colId xmlns:a16="http://schemas.microsoft.com/office/drawing/2014/main" val="277265059"/>
                    </a:ext>
                  </a:extLst>
                </a:gridCol>
                <a:gridCol w="1507376">
                  <a:extLst>
                    <a:ext uri="{9D8B030D-6E8A-4147-A177-3AD203B41FA5}">
                      <a16:colId xmlns:a16="http://schemas.microsoft.com/office/drawing/2014/main" val="3500690969"/>
                    </a:ext>
                  </a:extLst>
                </a:gridCol>
                <a:gridCol w="913617">
                  <a:extLst>
                    <a:ext uri="{9D8B030D-6E8A-4147-A177-3AD203B41FA5}">
                      <a16:colId xmlns:a16="http://schemas.microsoft.com/office/drawing/2014/main" val="2804345670"/>
                    </a:ext>
                  </a:extLst>
                </a:gridCol>
                <a:gridCol w="1332741">
                  <a:extLst>
                    <a:ext uri="{9D8B030D-6E8A-4147-A177-3AD203B41FA5}">
                      <a16:colId xmlns:a16="http://schemas.microsoft.com/office/drawing/2014/main" val="3125353028"/>
                    </a:ext>
                  </a:extLst>
                </a:gridCol>
                <a:gridCol w="1226122">
                  <a:extLst>
                    <a:ext uri="{9D8B030D-6E8A-4147-A177-3AD203B41FA5}">
                      <a16:colId xmlns:a16="http://schemas.microsoft.com/office/drawing/2014/main" val="1341308140"/>
                    </a:ext>
                  </a:extLst>
                </a:gridCol>
              </a:tblGrid>
              <a:tr h="488315">
                <a:tc>
                  <a:txBody>
                    <a:bodyPr/>
                    <a:lstStyle/>
                    <a:p>
                      <a:pPr marL="457200" marR="0" algn="ctr">
                        <a:lnSpc>
                          <a:spcPct val="107000"/>
                        </a:lnSpc>
                        <a:spcBef>
                          <a:spcPts val="0"/>
                        </a:spcBef>
                        <a:spcAft>
                          <a:spcPts val="0"/>
                        </a:spcAft>
                      </a:pPr>
                      <a:r>
                        <a:rPr lang="en-US" sz="1600">
                          <a:effectLst/>
                        </a:rPr>
                        <a:t>Tôi muốn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Để</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Ghi chú</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Ưu tiên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Tình trạng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gn="ctr">
                        <a:lnSpc>
                          <a:spcPct val="107000"/>
                        </a:lnSpc>
                        <a:spcBef>
                          <a:spcPts val="0"/>
                        </a:spcBef>
                        <a:spcAft>
                          <a:spcPts val="0"/>
                        </a:spcAft>
                      </a:pPr>
                      <a:r>
                        <a:rPr lang="en-US" sz="1600">
                          <a:effectLst/>
                        </a:rPr>
                        <a:t>Tiến độ</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33257587"/>
                  </a:ext>
                </a:extLst>
              </a:tr>
              <a:tr h="549151">
                <a:tc>
                  <a:txBody>
                    <a:bodyPr/>
                    <a:lstStyle/>
                    <a:p>
                      <a:pPr marL="457200" marR="0">
                        <a:lnSpc>
                          <a:spcPct val="107000"/>
                        </a:lnSpc>
                        <a:spcBef>
                          <a:spcPts val="0"/>
                        </a:spcBef>
                        <a:spcAft>
                          <a:spcPts val="0"/>
                        </a:spcAft>
                      </a:pPr>
                      <a:r>
                        <a:rPr lang="en-US" sz="1600">
                          <a:effectLst/>
                        </a:rPr>
                        <a:t>Đăng nhập tài khoản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Thực hiện các tính năng của Admin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30%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147837023"/>
                  </a:ext>
                </a:extLst>
              </a:tr>
              <a:tr h="549151">
                <a:tc>
                  <a:txBody>
                    <a:bodyPr/>
                    <a:lstStyle/>
                    <a:p>
                      <a:pPr marL="457200" marR="0">
                        <a:lnSpc>
                          <a:spcPct val="107000"/>
                        </a:lnSpc>
                        <a:spcBef>
                          <a:spcPts val="0"/>
                        </a:spcBef>
                        <a:spcAft>
                          <a:spcPts val="0"/>
                        </a:spcAft>
                      </a:pPr>
                      <a:r>
                        <a:rPr lang="en-US" sz="1600" dirty="0" err="1">
                          <a:effectLst/>
                        </a:rPr>
                        <a:t>Đổi</a:t>
                      </a:r>
                      <a:r>
                        <a:rPr lang="en-US" sz="1600" dirty="0">
                          <a:effectLst/>
                        </a:rPr>
                        <a:t> </a:t>
                      </a:r>
                      <a:r>
                        <a:rPr lang="en-US" sz="1600" dirty="0" err="1">
                          <a:effectLst/>
                        </a:rPr>
                        <a:t>mật</a:t>
                      </a:r>
                      <a:r>
                        <a:rPr lang="en-US" sz="1600" dirty="0">
                          <a:effectLst/>
                        </a:rPr>
                        <a:t> </a:t>
                      </a:r>
                      <a:r>
                        <a:rPr lang="en-US" sz="1600" dirty="0" err="1">
                          <a:effectLst/>
                        </a:rPr>
                        <a:t>khẩu</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Thay đổi thông tin tài khoản nếu muốn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30%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273420755"/>
                  </a:ext>
                </a:extLst>
              </a:tr>
              <a:tr h="549151">
                <a:tc>
                  <a:txBody>
                    <a:bodyPr/>
                    <a:lstStyle/>
                    <a:p>
                      <a:pPr marL="457200" marR="0">
                        <a:lnSpc>
                          <a:spcPct val="107000"/>
                        </a:lnSpc>
                        <a:spcBef>
                          <a:spcPts val="0"/>
                        </a:spcBef>
                        <a:spcAft>
                          <a:spcPts val="0"/>
                        </a:spcAft>
                      </a:pPr>
                      <a:r>
                        <a:rPr lang="en-US" sz="1600">
                          <a:effectLst/>
                        </a:rPr>
                        <a:t>Đăng xuất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Không ai khác sử dụng tài khoản cúa tôi</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967336722"/>
                  </a:ext>
                </a:extLst>
              </a:tr>
              <a:tr h="488315">
                <a:tc>
                  <a:txBody>
                    <a:bodyPr/>
                    <a:lstStyle/>
                    <a:p>
                      <a:pPr marL="457200" marR="0">
                        <a:lnSpc>
                          <a:spcPct val="107000"/>
                        </a:lnSpc>
                        <a:spcBef>
                          <a:spcPts val="0"/>
                        </a:spcBef>
                        <a:spcAft>
                          <a:spcPts val="0"/>
                        </a:spcAft>
                      </a:pPr>
                      <a:r>
                        <a:rPr lang="en-US" sz="1600">
                          <a:effectLst/>
                        </a:rPr>
                        <a:t>Quản lý khoá học</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các khoá học của website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028846174"/>
                  </a:ext>
                </a:extLst>
              </a:tr>
              <a:tr h="488315">
                <a:tc>
                  <a:txBody>
                    <a:bodyPr/>
                    <a:lstStyle/>
                    <a:p>
                      <a:pPr marL="457200" marR="0">
                        <a:lnSpc>
                          <a:spcPct val="107000"/>
                        </a:lnSpc>
                        <a:spcBef>
                          <a:spcPts val="0"/>
                        </a:spcBef>
                        <a:spcAft>
                          <a:spcPts val="0"/>
                        </a:spcAft>
                      </a:pPr>
                      <a:r>
                        <a:rPr lang="en-US" sz="1600">
                          <a:effectLst/>
                        </a:rPr>
                        <a:t>Quản lý bài tập</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nội dung bài tập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603446137"/>
                  </a:ext>
                </a:extLst>
              </a:tr>
              <a:tr h="738727">
                <a:tc>
                  <a:txBody>
                    <a:bodyPr/>
                    <a:lstStyle/>
                    <a:p>
                      <a:pPr marL="457200" marR="0">
                        <a:lnSpc>
                          <a:spcPct val="107000"/>
                        </a:lnSpc>
                        <a:spcBef>
                          <a:spcPts val="0"/>
                        </a:spcBef>
                        <a:spcAft>
                          <a:spcPts val="0"/>
                        </a:spcAft>
                      </a:pPr>
                      <a:r>
                        <a:rPr lang="en-US" sz="1600">
                          <a:effectLst/>
                        </a:rPr>
                        <a:t>Chấm điểm tự động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Tự động chấm điểm bài làm khi người dùng làm xong</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Đang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10%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2240313092"/>
                  </a:ext>
                </a:extLst>
              </a:tr>
              <a:tr h="989139">
                <a:tc>
                  <a:txBody>
                    <a:bodyPr/>
                    <a:lstStyle/>
                    <a:p>
                      <a:pPr marL="457200" marR="0">
                        <a:lnSpc>
                          <a:spcPct val="107000"/>
                        </a:lnSpc>
                        <a:spcBef>
                          <a:spcPts val="0"/>
                        </a:spcBef>
                        <a:spcAft>
                          <a:spcPts val="0"/>
                        </a:spcAft>
                      </a:pPr>
                      <a:r>
                        <a:rPr lang="en-US" sz="1600">
                          <a:effectLst/>
                        </a:rPr>
                        <a:t>Quản lý tài khoản người dùng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thông tin tài khoản về thông tin cá nhân, điểm số, xếp hạng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65732514"/>
                  </a:ext>
                </a:extLst>
              </a:tr>
              <a:tr h="549151">
                <a:tc>
                  <a:txBody>
                    <a:bodyPr/>
                    <a:lstStyle/>
                    <a:p>
                      <a:pPr marL="457200" marR="0">
                        <a:lnSpc>
                          <a:spcPct val="107000"/>
                        </a:lnSpc>
                        <a:spcBef>
                          <a:spcPts val="0"/>
                        </a:spcBef>
                        <a:spcAft>
                          <a:spcPts val="0"/>
                        </a:spcAft>
                      </a:pPr>
                      <a:r>
                        <a:rPr lang="en-US" sz="1600">
                          <a:effectLst/>
                        </a:rPr>
                        <a:t>Quản lý nhóm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Quản lý nhóm về điểm số, xếp hạng</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 </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2</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a:effectLst/>
                        </a:rPr>
                        <a:t>Chưa làm</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tc>
                  <a:txBody>
                    <a:bodyPr/>
                    <a:lstStyle/>
                    <a:p>
                      <a:pPr marL="0" marR="0">
                        <a:lnSpc>
                          <a:spcPct val="107000"/>
                        </a:lnSpc>
                        <a:spcBef>
                          <a:spcPts val="0"/>
                        </a:spcBef>
                        <a:spcAft>
                          <a:spcPts val="0"/>
                        </a:spcAft>
                      </a:pPr>
                      <a:r>
                        <a:rPr lang="en-US" sz="1600" dirty="0">
                          <a:effectLst/>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7770" marR="57770" marT="0" marB="0"/>
                </a:tc>
                <a:extLst>
                  <a:ext uri="{0D108BD9-81ED-4DB2-BD59-A6C34878D82A}">
                    <a16:rowId xmlns:a16="http://schemas.microsoft.com/office/drawing/2014/main" val="3240126794"/>
                  </a:ext>
                </a:extLst>
              </a:tr>
            </a:tbl>
          </a:graphicData>
        </a:graphic>
      </p:graphicFrame>
    </p:spTree>
    <p:extLst>
      <p:ext uri="{BB962C8B-B14F-4D97-AF65-F5344CB8AC3E}">
        <p14:creationId xmlns:p14="http://schemas.microsoft.com/office/powerpoint/2010/main" val="31000625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768A-D3DF-4EB2-A78C-BA2018CDE498}"/>
              </a:ext>
            </a:extLst>
          </p:cNvPr>
          <p:cNvSpPr>
            <a:spLocks noGrp="1"/>
          </p:cNvSpPr>
          <p:nvPr>
            <p:ph type="title"/>
          </p:nvPr>
        </p:nvSpPr>
        <p:spPr>
          <a:xfrm>
            <a:off x="1097280" y="286604"/>
            <a:ext cx="10058400" cy="798126"/>
          </a:xfrm>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59283-35F5-4AD8-8988-F13FF907F789}"/>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ốc </a:t>
            </a:r>
            <a:r>
              <a:rPr lang="en-US" sz="2000" dirty="0">
                <a:latin typeface="Times New Roman" panose="02020603050405020304" pitchFamily="18" charset="0"/>
                <a:cs typeface="Times New Roman" panose="02020603050405020304" pitchFamily="18" charset="0"/>
              </a:rPr>
              <a:t>lực (Velocity) của nhóm, năng suất làm việc của nhóm, tình trạng ngân sách và chi phí của nhóm, cập nhập sản phẩm Product Backlog, cập nhập sản phẩm “Kế hoạch phân phối (Release Plan)” của nhóm</a:t>
            </a:r>
          </a:p>
          <a:p>
            <a:r>
              <a:rPr lang="en-US" sz="2000" dirty="0">
                <a:latin typeface="Times New Roman" panose="02020603050405020304" pitchFamily="18" charset="0"/>
                <a:cs typeface="Times New Roman" panose="02020603050405020304" pitchFamily="18" charset="0"/>
              </a:rPr>
              <a:t>Total point: 52</a:t>
            </a:r>
          </a:p>
          <a:p>
            <a:r>
              <a:rPr lang="en-US" sz="2000" dirty="0" smtClean="0">
                <a:latin typeface="Times New Roman" panose="02020603050405020304" pitchFamily="18" charset="0"/>
                <a:cs typeface="Times New Roman" panose="02020603050405020304" pitchFamily="18" charset="0"/>
              </a:rPr>
              <a:t>Velocity: </a:t>
            </a:r>
            <a:r>
              <a:rPr lang="en-US" sz="2000" dirty="0">
                <a:latin typeface="Times New Roman" panose="02020603050405020304" pitchFamily="18" charset="0"/>
                <a:cs typeface="Times New Roman" panose="02020603050405020304" pitchFamily="18" charset="0"/>
              </a:rPr>
              <a:t>6</a:t>
            </a:r>
          </a:p>
          <a:p>
            <a:r>
              <a:rPr lang="en-US" sz="2000" dirty="0" err="1">
                <a:latin typeface="Times New Roman" panose="02020603050405020304" pitchFamily="18" charset="0"/>
                <a:cs typeface="Times New Roman" panose="02020603050405020304" pitchFamily="18" charset="0"/>
              </a:rPr>
              <a:t>Ngân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chi </a:t>
            </a:r>
            <a:r>
              <a:rPr lang="en-US" sz="2000" dirty="0" err="1">
                <a:latin typeface="Times New Roman" panose="02020603050405020304" pitchFamily="18" charset="0"/>
                <a:cs typeface="Times New Roman" panose="02020603050405020304" pitchFamily="18" charset="0"/>
              </a:rPr>
              <a:t>phí:Ngân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túc</a:t>
            </a:r>
            <a:r>
              <a:rPr lang="en-US" sz="2000" dirty="0">
                <a:latin typeface="Times New Roman" panose="02020603050405020304" pitchFamily="18" charset="0"/>
                <a:cs typeface="Times New Roman" panose="02020603050405020304" pitchFamily="18" charset="0"/>
              </a:rPr>
              <a:t> -  Chi </a:t>
            </a:r>
            <a:r>
              <a:rPr lang="en-US" sz="2000" dirty="0" err="1">
                <a:latin typeface="Times New Roman" panose="02020603050405020304" pitchFamily="18" charset="0"/>
                <a:cs typeface="Times New Roman" panose="02020603050405020304" pitchFamily="18" charset="0"/>
              </a:rPr>
              <a:t>phí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12tr</a:t>
            </a:r>
            <a:r>
              <a:rPr lang="en-US" sz="2000" dirty="0">
                <a:latin typeface="Times New Roman" panose="02020603050405020304" pitchFamily="18" charset="0"/>
                <a:cs typeface="Times New Roman" panose="02020603050405020304" pitchFamily="18" charset="0"/>
              </a:rPr>
              <a:t> VND </a:t>
            </a:r>
          </a:p>
          <a:p>
            <a:pPr marL="0" indent="0">
              <a:buNone/>
            </a:pP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085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768A-D3DF-4EB2-A78C-BA2018CDE498}"/>
              </a:ext>
            </a:extLst>
          </p:cNvPr>
          <p:cNvSpPr>
            <a:spLocks noGrp="1"/>
          </p:cNvSpPr>
          <p:nvPr>
            <p:ph type="title"/>
          </p:nvPr>
        </p:nvSpPr>
        <p:spPr>
          <a:xfrm>
            <a:off x="1097280" y="286604"/>
            <a:ext cx="10058400" cy="798126"/>
          </a:xfrm>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59283-35F5-4AD8-8988-F13FF907F78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B</a:t>
            </a:r>
            <a:r>
              <a:rPr lang="vi-VN" dirty="0">
                <a:latin typeface="Times New Roman" panose="02020603050405020304" pitchFamily="18" charset="0"/>
                <a:cs typeface="Times New Roman" panose="02020603050405020304" pitchFamily="18" charset="0"/>
              </a:rPr>
              <a:t>. Các chỉ số dự đoán thời gian, chi phí khi kết thúc dự án (Forecasting) bằng phương pháp quản lý giá trị thu được (Earned value management), cập nhập sản phẩm Lịch trình dự án của nhóm.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29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6C4D-D40E-495D-B3AC-4D8D6B70D125}"/>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3F38356-2A22-4875-9BA4-D0D5D31AA8C7}"/>
              </a:ext>
            </a:extLst>
          </p:cNvPr>
          <p:cNvSpPr>
            <a:spLocks noGrp="1"/>
          </p:cNvSpPr>
          <p:nvPr>
            <p:ph idx="1"/>
          </p:nvPr>
        </p:nvSpPr>
        <p:spPr/>
        <p:txBody>
          <a:bodyPr>
            <a:normAutofit/>
          </a:bodyPr>
          <a:lstStyle/>
          <a:p>
            <a:r>
              <a:rPr lang="en-US" dirty="0" err="1">
                <a:latin typeface="Times New Roman" panose="02020603050405020304" pitchFamily="18" charset="0"/>
                <a:cs typeface="Times New Roman" panose="02020603050405020304" pitchFamily="18" charset="0"/>
              </a:rPr>
              <a:t>Tóm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7/52 point</a:t>
            </a:r>
          </a:p>
          <a:p>
            <a:pPr lvl="1"/>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demo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user</a:t>
            </a:r>
          </a:p>
          <a:p>
            <a:pPr lvl="1"/>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vẹn</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tăng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05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6F21943-7C15-43D5-BB11-E9A2EBDEF3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96" b="200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44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latin typeface="Times New Roman" panose="02020603050405020304" pitchFamily="18" charset="0"/>
              <a:cs typeface="Times New Roman" panose="02020603050405020304" pitchFamily="18" charset="0"/>
            </a:endParaRPr>
          </a:p>
        </p:txBody>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1614401742"/>
              </p:ext>
            </p:extLst>
          </p:nvPr>
        </p:nvGraphicFramePr>
        <p:xfrm>
          <a:off x="4653447" y="805561"/>
          <a:ext cx="6892560" cy="4309780"/>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18424038</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Phạm Đình Luân</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Definition of Done: </a:t>
            </a:r>
            <a:r>
              <a:rPr lang="en-US" dirty="0" smtClean="0">
                <a:latin typeface="Times New Roman" panose="02020603050405020304" pitchFamily="18" charset="0"/>
                <a:cs typeface="Times New Roman" panose="02020603050405020304" pitchFamily="18" charset="0"/>
                <a:hlinkClick r:id="rId2"/>
              </a:rPr>
              <a:t>https://hocvienagile.com/agipedia/dinh-nghia-hoan-thanh/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3"/>
              </a:rPr>
              <a:t>https://viblo.asia/p/ky-thuat-uoc-luong-co-ban-trong-agile-XL6lAyjrlek</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4"/>
              </a:rPr>
              <a:t>https://hocvienagile.com/agipedia/user-story/</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5"/>
              </a:rPr>
              <a:t>https://hanoiscrum.net/hnscrum/blogs1/120-user-story-point-velocity-va-lp-k-hoch-phat-hanh</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2"/>
              </a:rPr>
              <a:t>https://hocvienagile.com/agipedia/dinh-nghia-hoan-thanh/</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6"/>
              </a:rPr>
              <a:t>https://vi.wikipedia.org/wiki/Qu%E1%BA%A3n_l%C3%BD_gi%C3%A1_tr%E1%BB%8B_thu_%C4%91%C6%B0%E1%BB%A3c</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01168" lvl="1" indent="0">
              <a:buNone/>
            </a:pP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92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Các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vấn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đề</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buổi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giải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quyết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Bằng </a:t>
            </a:r>
            <a:r>
              <a:rPr lang="vi-VN" sz="2000" dirty="0">
                <a:latin typeface="Times New Roman" panose="02020603050405020304" pitchFamily="18" charset="0"/>
                <a:cs typeface="Times New Roman" panose="02020603050405020304" pitchFamily="18" charset="0"/>
              </a:rPr>
              <a:t>cách nào nhóm có thể đưa ra bản phân phối phần mềm </a:t>
            </a:r>
            <a:r>
              <a:rPr lang="vi-VN" sz="2000" dirty="0" smtClean="0">
                <a:latin typeface="Times New Roman" panose="02020603050405020304" pitchFamily="18" charset="0"/>
                <a:cs typeface="Times New Roman" panose="02020603050405020304" pitchFamily="18" charset="0"/>
              </a:rPr>
              <a:t>sớm?</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Năng </a:t>
            </a:r>
            <a:r>
              <a:rPr lang="vi-VN" sz="2000" dirty="0">
                <a:latin typeface="Times New Roman" panose="02020603050405020304" pitchFamily="18" charset="0"/>
                <a:cs typeface="Times New Roman" panose="02020603050405020304" pitchFamily="18" charset="0"/>
              </a:rPr>
              <a:t>suất làm việc của nhóm là bao </a:t>
            </a:r>
            <a:r>
              <a:rPr lang="vi-VN" sz="2000" dirty="0" smtClean="0">
                <a:latin typeface="Times New Roman" panose="02020603050405020304" pitchFamily="18" charset="0"/>
                <a:cs typeface="Times New Roman" panose="02020603050405020304" pitchFamily="18" charset="0"/>
              </a:rPr>
              <a:t>nhiêu?</a:t>
            </a:r>
            <a:endParaRPr lang="en-US" sz="2000" dirty="0" smtClean="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sz="2000" dirty="0" smtClean="0">
                <a:latin typeface="Times New Roman" panose="02020603050405020304" pitchFamily="18" charset="0"/>
                <a:cs typeface="Times New Roman" panose="02020603050405020304" pitchFamily="18" charset="0"/>
              </a:rPr>
              <a:t>Tình </a:t>
            </a:r>
            <a:r>
              <a:rPr lang="vi-VN" sz="2000" dirty="0">
                <a:latin typeface="Times New Roman" panose="02020603050405020304" pitchFamily="18" charset="0"/>
                <a:cs typeface="Times New Roman" panose="02020603050405020304" pitchFamily="18" charset="0"/>
              </a:rPr>
              <a:t>trạng dự án của nhóm hiện tại tốt, bình thường, hay xấu? </a:t>
            </a:r>
            <a:r>
              <a:rPr lang="vi-VN" sz="2000" dirty="0" smtClean="0">
                <a:latin typeface="Times New Roman" panose="02020603050405020304" pitchFamily="18" charset="0"/>
                <a:cs typeface="Times New Roman" panose="02020603050405020304" pitchFamily="18" charset="0"/>
              </a:rPr>
              <a:t>Tại</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sao</a:t>
            </a:r>
            <a:r>
              <a:rPr lang="vi-VN" sz="20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1. </a:t>
            </a:r>
            <a:r>
              <a:rPr lang="vi-VN" dirty="0">
                <a:latin typeface="Times New Roman" panose="02020603050405020304" pitchFamily="18" charset="0"/>
                <a:cs typeface="Times New Roman" panose="02020603050405020304" pitchFamily="18" charset="0"/>
              </a:rPr>
              <a:t>Bằng cách nào nhóm có thể đưa ra bản phân phối phần mềm sớm</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0782" y="1825625"/>
            <a:ext cx="10515600" cy="4351338"/>
          </a:xfrm>
        </p:spPr>
        <p:txBody>
          <a:bodyPr/>
          <a:lstStyle/>
          <a:p>
            <a:r>
              <a:rPr lang="en-US" dirty="0" smtClean="0">
                <a:latin typeface="Times New Roman" panose="02020603050405020304" pitchFamily="18" charset="0"/>
                <a:cs typeface="Times New Roman" panose="02020603050405020304" pitchFamily="18" charset="0"/>
              </a:rPr>
              <a:t>Các thành viên nêu rõ khả năng của mình về phân tích, báo cáo, lập trình,... để nhóm dễ dàng phân công công việc, lựa chọn công nghệ phù hợp.</a:t>
            </a:r>
          </a:p>
          <a:p>
            <a:r>
              <a:rPr lang="en-US" dirty="0" smtClean="0">
                <a:latin typeface="Times New Roman" panose="02020603050405020304" pitchFamily="18" charset="0"/>
                <a:cs typeface="Times New Roman" panose="02020603050405020304" pitchFamily="18" charset="0"/>
              </a:rPr>
              <a:t>1 số bạn đã đi làm và có kinh nghiệm trong các yêu cầu nghiệp vụ và chức năng.</a:t>
            </a:r>
          </a:p>
          <a:p>
            <a:r>
              <a:rPr lang="en-US" dirty="0" smtClean="0">
                <a:latin typeface="Times New Roman" panose="02020603050405020304" pitchFamily="18" charset="0"/>
                <a:cs typeface="Times New Roman" panose="02020603050405020304" pitchFamily="18" charset="0"/>
              </a:rPr>
              <a:t>Các thành viên linh động trong công việc, sẵn sàng giúp đỡ hoặc thay đổi vai trò khi cần thiết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38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Năng suất làm việc của nhóm là bao nhiêu</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Đa số các thành viên đều bận rộn với công việc, nên tập trung làm vào cuối tuần khoảng 5 – 6 tiếng và 2 – 3 tiếng buổi tối trong tuần làm việc nếu có thời gian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33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 Tình trạng dự án của nhóm hiện tại tốt, bình thường, hay xấu? Tại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sao?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Tình trang dự án hiện tại vẫn diễn ra bình thường</a:t>
            </a:r>
          </a:p>
          <a:p>
            <a:r>
              <a:rPr lang="en-US" dirty="0" smtClean="0">
                <a:latin typeface="Times New Roman" panose="02020603050405020304" pitchFamily="18" charset="0"/>
                <a:cs typeface="Times New Roman" panose="02020603050405020304" pitchFamily="18" charset="0"/>
              </a:rPr>
              <a:t>Các thành viên đảm nhận đúng vai trò của mình</a:t>
            </a:r>
          </a:p>
          <a:p>
            <a:r>
              <a:rPr lang="en-US" dirty="0" smtClean="0">
                <a:latin typeface="Times New Roman" panose="02020603050405020304" pitchFamily="18" charset="0"/>
                <a:cs typeface="Times New Roman" panose="02020603050405020304" pitchFamily="18" charset="0"/>
              </a:rPr>
              <a:t>Hoàn thành công việc theo tiến độ</a:t>
            </a:r>
          </a:p>
          <a:p>
            <a:r>
              <a:rPr lang="en-US" dirty="0" smtClean="0">
                <a:latin typeface="Times New Roman" panose="02020603050405020304" pitchFamily="18" charset="0"/>
                <a:cs typeface="Times New Roman" panose="02020603050405020304" pitchFamily="18" charset="0"/>
              </a:rPr>
              <a:t>Sẵn sàng giúp đỡ nhau để đảm bảo công việc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52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a:xfrm>
            <a:off x="1097280" y="286603"/>
            <a:ext cx="10058400" cy="878809"/>
          </a:xfrm>
        </p:spPr>
        <p:txBody>
          <a:bodyPr>
            <a:normAutofit/>
          </a:bodyPr>
          <a:lstStyle/>
          <a:p>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hỏi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thuyết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trình</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a:xfrm>
            <a:off x="1027612" y="1165412"/>
            <a:ext cx="10058400" cy="5017674"/>
          </a:xfrm>
        </p:spPr>
        <p:txBody>
          <a:bodyPr>
            <a:noAutofit/>
          </a:bodyPr>
          <a:lstStyle/>
          <a:p>
            <a:r>
              <a:rPr lang="vi-VN" sz="2000" dirty="0">
                <a:latin typeface="+mj-lt"/>
              </a:rPr>
              <a:t>1. Trình bày sản phẩm “Định nghĩa việc hoàn thành (Definition of </a:t>
            </a:r>
            <a:r>
              <a:rPr lang="vi-VN" sz="2000" dirty="0" smtClean="0">
                <a:latin typeface="+mj-lt"/>
              </a:rPr>
              <a:t>Done)</a:t>
            </a:r>
            <a:r>
              <a:rPr lang="en-US" sz="2000" dirty="0" smtClean="0">
                <a:latin typeface="+mj-lt"/>
              </a:rPr>
              <a:t> </a:t>
            </a:r>
            <a:r>
              <a:rPr lang="vi-VN" sz="2000" dirty="0" smtClean="0">
                <a:latin typeface="+mj-lt"/>
              </a:rPr>
              <a:t>của </a:t>
            </a:r>
            <a:r>
              <a:rPr lang="vi-VN" sz="2000" dirty="0">
                <a:latin typeface="+mj-lt"/>
              </a:rPr>
              <a:t>nhóm.</a:t>
            </a:r>
            <a:br>
              <a:rPr lang="vi-VN" sz="2000" dirty="0">
                <a:latin typeface="+mj-lt"/>
              </a:rPr>
            </a:br>
            <a:r>
              <a:rPr lang="vi-VN" sz="2000" dirty="0">
                <a:latin typeface="+mj-lt"/>
              </a:rPr>
              <a:t>2. Trình bày bản phân phối phần mềm đầu tiên đến khách hàng </a:t>
            </a:r>
            <a:r>
              <a:rPr lang="vi-VN" sz="2000" dirty="0" smtClean="0">
                <a:latin typeface="+mj-lt"/>
              </a:rPr>
              <a:t>của</a:t>
            </a:r>
            <a:r>
              <a:rPr lang="en-US" sz="2000" dirty="0" smtClean="0">
                <a:latin typeface="+mj-lt"/>
              </a:rPr>
              <a:t> </a:t>
            </a:r>
            <a:r>
              <a:rPr lang="vi-VN" sz="2000" dirty="0" smtClean="0">
                <a:latin typeface="+mj-lt"/>
              </a:rPr>
              <a:t>nhóm </a:t>
            </a:r>
            <a:r>
              <a:rPr lang="vi-VN" sz="2000" dirty="0">
                <a:latin typeface="+mj-lt"/>
              </a:rPr>
              <a:t>(Demo khách hàng trực tiếp sử dụng phần mềm, Hướng dẫn </a:t>
            </a:r>
            <a:r>
              <a:rPr lang="vi-VN" sz="2000" dirty="0" smtClean="0">
                <a:latin typeface="+mj-lt"/>
              </a:rPr>
              <a:t>sử</a:t>
            </a:r>
            <a:r>
              <a:rPr lang="en-US" sz="2000" dirty="0" smtClean="0">
                <a:latin typeface="+mj-lt"/>
              </a:rPr>
              <a:t> </a:t>
            </a:r>
            <a:r>
              <a:rPr lang="vi-VN" sz="2000" dirty="0" smtClean="0">
                <a:latin typeface="+mj-lt"/>
              </a:rPr>
              <a:t>dụng </a:t>
            </a:r>
            <a:r>
              <a:rPr lang="vi-VN" sz="2000" dirty="0">
                <a:latin typeface="+mj-lt"/>
              </a:rPr>
              <a:t>phần mềm, và mã nguồn).</a:t>
            </a:r>
            <a:br>
              <a:rPr lang="vi-VN" sz="2000" dirty="0">
                <a:latin typeface="+mj-lt"/>
              </a:rPr>
            </a:br>
            <a:r>
              <a:rPr lang="vi-VN" sz="2000" dirty="0">
                <a:latin typeface="+mj-lt"/>
              </a:rPr>
              <a:t>3. Trình bày sản phẩm</a:t>
            </a:r>
            <a:br>
              <a:rPr lang="vi-VN" sz="2000" dirty="0">
                <a:latin typeface="+mj-lt"/>
              </a:rPr>
            </a:br>
            <a:r>
              <a:rPr lang="en-US" sz="2000" dirty="0" smtClean="0">
                <a:latin typeface="+mj-lt"/>
              </a:rPr>
              <a:t>	</a:t>
            </a:r>
            <a:r>
              <a:rPr lang="vi-VN" sz="2000" dirty="0" smtClean="0">
                <a:latin typeface="+mj-lt"/>
              </a:rPr>
              <a:t>a</a:t>
            </a:r>
            <a:r>
              <a:rPr lang="vi-VN" sz="2000" dirty="0">
                <a:latin typeface="+mj-lt"/>
              </a:rPr>
              <a:t>. Release Burn Down Chart (hoặc Release Burn Up Chart), tốc </a:t>
            </a:r>
            <a:r>
              <a:rPr lang="vi-VN" sz="2000" dirty="0" smtClean="0">
                <a:latin typeface="+mj-lt"/>
              </a:rPr>
              <a:t>lực(Velocity</a:t>
            </a:r>
            <a:r>
              <a:rPr lang="vi-VN" sz="2000" dirty="0">
                <a:latin typeface="+mj-lt"/>
              </a:rPr>
              <a:t>) của </a:t>
            </a:r>
            <a:r>
              <a:rPr lang="en-US" sz="2000" dirty="0" smtClean="0">
                <a:latin typeface="+mj-lt"/>
              </a:rPr>
              <a:t>	</a:t>
            </a:r>
            <a:r>
              <a:rPr lang="vi-VN" sz="2000" dirty="0" smtClean="0">
                <a:latin typeface="+mj-lt"/>
              </a:rPr>
              <a:t>nhóm</a:t>
            </a:r>
            <a:r>
              <a:rPr lang="vi-VN" sz="2000" dirty="0">
                <a:latin typeface="+mj-lt"/>
              </a:rPr>
              <a:t>, năng suất </a:t>
            </a:r>
            <a:r>
              <a:rPr lang="vi-VN" sz="2000" dirty="0" smtClean="0">
                <a:latin typeface="+mj-lt"/>
              </a:rPr>
              <a:t>làm </a:t>
            </a:r>
            <a:r>
              <a:rPr lang="vi-VN" sz="2000" dirty="0">
                <a:latin typeface="+mj-lt"/>
              </a:rPr>
              <a:t>việc </a:t>
            </a:r>
            <a:r>
              <a:rPr lang="vi-VN" sz="2000" dirty="0" smtClean="0">
                <a:latin typeface="+mj-lt"/>
              </a:rPr>
              <a:t>của</a:t>
            </a:r>
            <a:r>
              <a:rPr lang="en-US" sz="2000" dirty="0" smtClean="0">
                <a:latin typeface="+mj-lt"/>
              </a:rPr>
              <a:t> </a:t>
            </a:r>
            <a:r>
              <a:rPr lang="vi-VN" sz="2000" dirty="0" smtClean="0">
                <a:latin typeface="+mj-lt"/>
              </a:rPr>
              <a:t>nhóm, tình trạng</a:t>
            </a:r>
            <a:r>
              <a:rPr lang="en-US" sz="2000" dirty="0" smtClean="0">
                <a:latin typeface="+mj-lt"/>
              </a:rPr>
              <a:t> </a:t>
            </a:r>
            <a:r>
              <a:rPr lang="vi-VN" sz="2000" dirty="0" smtClean="0">
                <a:latin typeface="+mj-lt"/>
              </a:rPr>
              <a:t>ngân sách và chi phí của nhóm, cập </a:t>
            </a:r>
            <a:r>
              <a:rPr lang="en-US" sz="2000" dirty="0" smtClean="0">
                <a:latin typeface="+mj-lt"/>
              </a:rPr>
              <a:t>	</a:t>
            </a:r>
            <a:r>
              <a:rPr lang="vi-VN" sz="2000" dirty="0" smtClean="0">
                <a:latin typeface="+mj-lt"/>
              </a:rPr>
              <a:t>nhập sản phẩm Product</a:t>
            </a:r>
            <a:r>
              <a:rPr lang="en-US" sz="2000" dirty="0" smtClean="0">
                <a:latin typeface="+mj-lt"/>
              </a:rPr>
              <a:t> </a:t>
            </a:r>
            <a:r>
              <a:rPr lang="vi-VN" sz="2000" i="1" dirty="0" smtClean="0">
                <a:latin typeface="+mj-lt"/>
              </a:rPr>
              <a:t>Quản lý dự án phần mềm. Thuyết trình trên</a:t>
            </a:r>
            <a:r>
              <a:rPr lang="en-US" sz="2000" i="1" dirty="0" smtClean="0">
                <a:latin typeface="+mj-lt"/>
              </a:rPr>
              <a:t> </a:t>
            </a:r>
            <a:r>
              <a:rPr lang="vi-VN" sz="2000" i="1" dirty="0" smtClean="0">
                <a:latin typeface="+mj-lt"/>
              </a:rPr>
              <a:t>lớp. Giảng viên: </a:t>
            </a:r>
            <a:r>
              <a:rPr lang="en-US" sz="2000" i="1" dirty="0" smtClean="0">
                <a:latin typeface="+mj-lt"/>
              </a:rPr>
              <a:t>	</a:t>
            </a:r>
            <a:r>
              <a:rPr lang="vi-VN" sz="2000" i="1" dirty="0" smtClean="0">
                <a:latin typeface="+mj-lt"/>
              </a:rPr>
              <a:t>Ngô Huy Biên. 2019.</a:t>
            </a:r>
            <a:r>
              <a:rPr lang="en-US" sz="2000" i="1" dirty="0" smtClean="0">
                <a:latin typeface="+mj-lt"/>
              </a:rPr>
              <a:t> </a:t>
            </a:r>
            <a:r>
              <a:rPr lang="vi-VN" sz="2000" dirty="0" smtClean="0">
                <a:latin typeface="+mj-lt"/>
              </a:rPr>
              <a:t>Backlog, cập nhập sản phẩm “Kế hoạch phân phối (Release</a:t>
            </a:r>
            <a:r>
              <a:rPr lang="en-US" sz="2000" dirty="0" smtClean="0">
                <a:latin typeface="+mj-lt"/>
              </a:rPr>
              <a:t> 	</a:t>
            </a:r>
            <a:r>
              <a:rPr lang="vi-VN" sz="2000" dirty="0" smtClean="0">
                <a:latin typeface="+mj-lt"/>
              </a:rPr>
              <a:t>Plan)” của nhóm</a:t>
            </a:r>
            <a:r>
              <a:rPr lang="en-US" sz="2000" dirty="0" smtClean="0">
                <a:latin typeface="+mj-lt"/>
              </a:rPr>
              <a:t> </a:t>
            </a:r>
            <a:r>
              <a:rPr lang="vi-VN" sz="2000" dirty="0" smtClean="0">
                <a:latin typeface="+mj-lt"/>
              </a:rPr>
              <a:t>hoặc</a:t>
            </a:r>
            <a:endParaRPr lang="en-US" sz="2000" dirty="0" smtClean="0">
              <a:latin typeface="+mj-lt"/>
            </a:endParaRPr>
          </a:p>
          <a:p>
            <a:r>
              <a:rPr lang="vi-VN" sz="2000" dirty="0" smtClean="0">
                <a:latin typeface="+mj-lt"/>
              </a:rPr>
              <a:t/>
            </a:r>
            <a:br>
              <a:rPr lang="vi-VN" sz="2000" dirty="0" smtClean="0">
                <a:latin typeface="+mj-lt"/>
              </a:rPr>
            </a:br>
            <a:r>
              <a:rPr lang="en-US" sz="2000" dirty="0" smtClean="0">
                <a:latin typeface="+mj-lt"/>
              </a:rPr>
              <a:t>	</a:t>
            </a:r>
            <a:r>
              <a:rPr lang="vi-VN" sz="2000" dirty="0" smtClean="0">
                <a:latin typeface="+mj-lt"/>
              </a:rPr>
              <a:t>b</a:t>
            </a:r>
            <a:r>
              <a:rPr lang="vi-VN" sz="2000" dirty="0">
                <a:latin typeface="+mj-lt"/>
              </a:rPr>
              <a:t>. Các chỉ số dự đoán thời gian, chi phí khi kết thúc dự </a:t>
            </a:r>
            <a:r>
              <a:rPr lang="vi-VN" sz="2000" dirty="0" smtClean="0">
                <a:latin typeface="+mj-lt"/>
              </a:rPr>
              <a:t>án</a:t>
            </a:r>
            <a:r>
              <a:rPr lang="en-US" sz="2000" dirty="0" smtClean="0">
                <a:latin typeface="+mj-lt"/>
              </a:rPr>
              <a:t> </a:t>
            </a:r>
            <a:r>
              <a:rPr lang="vi-VN" sz="2000" dirty="0" smtClean="0">
                <a:latin typeface="+mj-lt"/>
              </a:rPr>
              <a:t>(Forecasting</a:t>
            </a:r>
            <a:r>
              <a:rPr lang="vi-VN" sz="2000" dirty="0">
                <a:latin typeface="+mj-lt"/>
              </a:rPr>
              <a:t>) bằng phương </a:t>
            </a:r>
            <a:r>
              <a:rPr lang="en-US" sz="2000" dirty="0" smtClean="0">
                <a:latin typeface="+mj-lt"/>
              </a:rPr>
              <a:t>	</a:t>
            </a:r>
            <a:r>
              <a:rPr lang="vi-VN" sz="2000" dirty="0" smtClean="0">
                <a:latin typeface="+mj-lt"/>
              </a:rPr>
              <a:t>pháp </a:t>
            </a:r>
            <a:r>
              <a:rPr lang="vi-VN" sz="2000" dirty="0">
                <a:latin typeface="+mj-lt"/>
              </a:rPr>
              <a:t>quản lý </a:t>
            </a:r>
            <a:r>
              <a:rPr lang="vi-VN" sz="2000" dirty="0" smtClean="0">
                <a:latin typeface="+mj-lt"/>
              </a:rPr>
              <a:t>giá </a:t>
            </a:r>
            <a:r>
              <a:rPr lang="vi-VN" sz="2000" dirty="0">
                <a:latin typeface="+mj-lt"/>
              </a:rPr>
              <a:t>trị </a:t>
            </a:r>
            <a:r>
              <a:rPr lang="vi-VN" sz="2000" dirty="0" smtClean="0">
                <a:latin typeface="+mj-lt"/>
              </a:rPr>
              <a:t>thu</a:t>
            </a:r>
            <a:r>
              <a:rPr lang="en-US" sz="2000" dirty="0" smtClean="0">
                <a:latin typeface="+mj-lt"/>
              </a:rPr>
              <a:t> </a:t>
            </a:r>
            <a:r>
              <a:rPr lang="vi-VN" sz="2000" dirty="0" smtClean="0">
                <a:latin typeface="+mj-lt"/>
              </a:rPr>
              <a:t>được </a:t>
            </a:r>
            <a:r>
              <a:rPr lang="vi-VN" sz="2000" dirty="0">
                <a:latin typeface="+mj-lt"/>
              </a:rPr>
              <a:t>(</a:t>
            </a:r>
            <a:r>
              <a:rPr lang="vi-VN" sz="2000" dirty="0" smtClean="0">
                <a:latin typeface="+mj-lt"/>
              </a:rPr>
              <a:t>Earned</a:t>
            </a:r>
            <a:r>
              <a:rPr lang="en-US" sz="2000" dirty="0" smtClean="0">
                <a:latin typeface="+mj-lt"/>
              </a:rPr>
              <a:t> </a:t>
            </a:r>
            <a:r>
              <a:rPr lang="vi-VN" sz="2000" dirty="0" smtClean="0">
                <a:latin typeface="+mj-lt"/>
              </a:rPr>
              <a:t>value </a:t>
            </a:r>
            <a:r>
              <a:rPr lang="vi-VN" sz="2000" dirty="0">
                <a:latin typeface="+mj-lt"/>
              </a:rPr>
              <a:t>management), cập nhập sản phẩm Lịch </a:t>
            </a:r>
            <a:r>
              <a:rPr lang="en-US" sz="2000" dirty="0" smtClean="0">
                <a:latin typeface="+mj-lt"/>
              </a:rPr>
              <a:t>	</a:t>
            </a:r>
            <a:r>
              <a:rPr lang="vi-VN" sz="2000" dirty="0" smtClean="0">
                <a:latin typeface="+mj-lt"/>
              </a:rPr>
              <a:t>trình </a:t>
            </a:r>
            <a:r>
              <a:rPr lang="vi-VN" sz="2000" dirty="0">
                <a:latin typeface="+mj-lt"/>
              </a:rPr>
              <a:t>dự án </a:t>
            </a:r>
            <a:r>
              <a:rPr lang="vi-VN" sz="2000" dirty="0" smtClean="0">
                <a:latin typeface="+mj-lt"/>
              </a:rPr>
              <a:t>của</a:t>
            </a:r>
            <a:r>
              <a:rPr lang="en-US" sz="2000" dirty="0" smtClean="0">
                <a:latin typeface="+mj-lt"/>
              </a:rPr>
              <a:t> </a:t>
            </a:r>
            <a:r>
              <a:rPr lang="vi-VN" sz="2000" dirty="0" smtClean="0">
                <a:latin typeface="+mj-lt"/>
              </a:rPr>
              <a:t>nhóm</a:t>
            </a:r>
            <a:r>
              <a:rPr lang="vi-VN" sz="2000" dirty="0">
                <a:latin typeface="+mj-lt"/>
              </a:rPr>
              <a:t>.</a:t>
            </a:r>
            <a:br>
              <a:rPr lang="vi-VN" sz="2000" dirty="0">
                <a:latin typeface="+mj-lt"/>
              </a:rPr>
            </a:br>
            <a:r>
              <a:rPr lang="vi-VN" sz="2000" dirty="0">
                <a:latin typeface="+mj-lt"/>
              </a:rPr>
              <a:t>4. Trình bày bản báo cáo tóm tắt tình trạng dự án cho cấp trên </a:t>
            </a:r>
            <a:r>
              <a:rPr lang="vi-VN" sz="2000" dirty="0" smtClean="0">
                <a:latin typeface="+mj-lt"/>
              </a:rPr>
              <a:t>của</a:t>
            </a:r>
            <a:r>
              <a:rPr lang="en-US" sz="2000" dirty="0" smtClean="0">
                <a:latin typeface="+mj-lt"/>
              </a:rPr>
              <a:t> </a:t>
            </a:r>
            <a:r>
              <a:rPr lang="vi-VN" sz="2000" dirty="0" smtClean="0">
                <a:latin typeface="+mj-lt"/>
              </a:rPr>
              <a:t>nhóm</a:t>
            </a:r>
            <a:r>
              <a:rPr lang="vi-VN" sz="2400" dirty="0" smtClean="0">
                <a:latin typeface="+mj-lt"/>
              </a:rPr>
              <a:t> </a:t>
            </a:r>
            <a:r>
              <a:rPr lang="vi-VN" sz="1800" dirty="0">
                <a:latin typeface="+mj-lt"/>
              </a:rPr>
              <a:t/>
            </a:r>
            <a:br>
              <a:rPr lang="vi-VN" sz="1800" dirty="0">
                <a:latin typeface="+mj-lt"/>
              </a:rPr>
            </a:br>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 Trình bày sản phẩm “Định nghĩa việc hoàn thành (Definition of Done)</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của nhóm</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fontAlgn="base"/>
            <a:r>
              <a:rPr lang="vi-VN" sz="2000" dirty="0">
                <a:latin typeface="Times New Roman" panose="02020603050405020304" pitchFamily="18" charset="0"/>
                <a:cs typeface="Times New Roman" panose="02020603050405020304" pitchFamily="18" charset="0"/>
              </a:rPr>
              <a:t>Định nghĩa Hoàn thành tăng trưởng cùng với khả năng của Nhóm và ngày càng đảm bảo chất lượng sản phẩm cao hơn.</a:t>
            </a:r>
          </a:p>
          <a:p>
            <a:pPr fontAlgn="base"/>
            <a:r>
              <a:rPr lang="vi-VN" sz="2000" dirty="0">
                <a:latin typeface="Times New Roman" panose="02020603050405020304" pitchFamily="18" charset="0"/>
                <a:cs typeface="Times New Roman" panose="02020603050405020304" pitchFamily="18" charset="0"/>
              </a:rPr>
              <a:t>Ví dụ ban đầu nhóm chưa có khả năng làm kiểm thử hồi quy tự động thì trong định nghĩa hoàn thành có thể chỉ là:</a:t>
            </a:r>
          </a:p>
          <a:p>
            <a:pPr lvl="1" fontAlgn="base"/>
            <a:r>
              <a:rPr lang="vi-VN" sz="1800" dirty="0">
                <a:latin typeface="Times New Roman" panose="02020603050405020304" pitchFamily="18" charset="0"/>
                <a:cs typeface="Times New Roman" panose="02020603050405020304" pitchFamily="18" charset="0"/>
              </a:rPr>
              <a:t>Tính năng chạy được</a:t>
            </a:r>
          </a:p>
          <a:p>
            <a:pPr lvl="1" fontAlgn="base"/>
            <a:r>
              <a:rPr lang="vi-VN" sz="1800" dirty="0">
                <a:latin typeface="Times New Roman" panose="02020603050405020304" pitchFamily="18" charset="0"/>
                <a:cs typeface="Times New Roman" panose="02020603050405020304" pitchFamily="18" charset="0"/>
              </a:rPr>
              <a:t>Mã nguồn được kiểm tra chéo theo tiêu chuẩn mã nguồn</a:t>
            </a:r>
          </a:p>
          <a:p>
            <a:pPr lvl="1" fontAlgn="base"/>
            <a:r>
              <a:rPr lang="vi-VN" sz="1800" dirty="0">
                <a:latin typeface="Times New Roman" panose="02020603050405020304" pitchFamily="18" charset="0"/>
                <a:cs typeface="Times New Roman" panose="02020603050405020304" pitchFamily="18" charset="0"/>
              </a:rPr>
              <a:t>Vượt qua kiểm thử chấp nhận người dùng</a:t>
            </a:r>
          </a:p>
          <a:p>
            <a:pPr fontAlgn="base"/>
            <a:r>
              <a:rPr lang="vi-VN" sz="2000" dirty="0">
                <a:latin typeface="Times New Roman" panose="02020603050405020304" pitchFamily="18" charset="0"/>
                <a:cs typeface="Times New Roman" panose="02020603050405020304" pitchFamily="18" charset="0"/>
              </a:rPr>
              <a:t>Sau khi nhóm đã có khả năng thực hiện kiểm thử hồi quy tự động thì nhóm có thể mở rộng Định nghĩa Hoàn thành để tăng chất lượng sản phẩm:</a:t>
            </a:r>
          </a:p>
          <a:p>
            <a:pPr lvl="1" fontAlgn="base"/>
            <a:r>
              <a:rPr lang="vi-VN" sz="1800" dirty="0">
                <a:latin typeface="Times New Roman" panose="02020603050405020304" pitchFamily="18" charset="0"/>
                <a:cs typeface="Times New Roman" panose="02020603050405020304" pitchFamily="18" charset="0"/>
              </a:rPr>
              <a:t>Tính năng chạy được</a:t>
            </a:r>
          </a:p>
          <a:p>
            <a:pPr lvl="1" fontAlgn="base"/>
            <a:r>
              <a:rPr lang="vi-VN" sz="1800" dirty="0">
                <a:latin typeface="Times New Roman" panose="02020603050405020304" pitchFamily="18" charset="0"/>
                <a:cs typeface="Times New Roman" panose="02020603050405020304" pitchFamily="18" charset="0"/>
              </a:rPr>
              <a:t>Mã nguồn được kiểm tra chéo theo tiêu chuẩn mã nguồn</a:t>
            </a:r>
          </a:p>
          <a:p>
            <a:pPr lvl="1" fontAlgn="base"/>
            <a:r>
              <a:rPr lang="vi-VN" sz="1800" dirty="0">
                <a:latin typeface="Times New Roman" panose="02020603050405020304" pitchFamily="18" charset="0"/>
                <a:cs typeface="Times New Roman" panose="02020603050405020304" pitchFamily="18" charset="0"/>
              </a:rPr>
              <a:t>Vượt qua kiểm thử chấp nhận người dùng</a:t>
            </a:r>
          </a:p>
          <a:p>
            <a:pPr lvl="1" fontAlgn="base"/>
            <a:r>
              <a:rPr lang="vi-VN" sz="1800" dirty="0">
                <a:latin typeface="Times New Roman" panose="02020603050405020304" pitchFamily="18" charset="0"/>
                <a:cs typeface="Times New Roman" panose="02020603050405020304" pitchFamily="18" charset="0"/>
              </a:rPr>
              <a:t>Vượt qua tất cả kiểm thử hồi quy</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712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TotalTime>
  <Words>1214</Words>
  <Application>Microsoft Office PowerPoint</Application>
  <PresentationFormat>Widescreen</PresentationFormat>
  <Paragraphs>206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Quản lý quy trình phần mềm</vt:lpstr>
      <vt:lpstr>Thành viên nhóm </vt:lpstr>
      <vt:lpstr>Danh mục các tài liệu tham khảo</vt:lpstr>
      <vt:lpstr>Các vấn đề buổi học giải quyết</vt:lpstr>
      <vt:lpstr>1. Bằng cách nào nhóm có thể đưa ra bản phân phối phần mềm sớm?</vt:lpstr>
      <vt:lpstr>2. Năng suất làm việc của nhóm là bao nhiêu?</vt:lpstr>
      <vt:lpstr>3. Tình trạng dự án của nhóm hiện tại tốt, bình thường, hay xấu? Tại sao?</vt:lpstr>
      <vt:lpstr>Các câu hỏi thuyết trình</vt:lpstr>
      <vt:lpstr>1. Trình bày sản phẩm “Định nghĩa việc hoàn thành (Definition of Done) của nhóm.</vt:lpstr>
      <vt:lpstr>2. Trình bày bản phân phối phần mềm đầu tiên đến khách hàng của nhóm (Demo khách hàng trực tiếp sử dụng phần mềm, Hướng dẫn sử dụng phần mềm, và mã nguồn).</vt:lpstr>
      <vt:lpstr>3.Trình bày sản phẩm</vt:lpstr>
      <vt:lpstr>Product Backlog cập nhật(user)</vt:lpstr>
      <vt:lpstr>Product Backlog cập nhật(Admin)</vt:lpstr>
      <vt:lpstr>3. Trình bày sản phẩm</vt:lpstr>
      <vt:lpstr>3. Trình bày sản phẩm</vt:lpstr>
      <vt:lpstr>4. Trình bày bản báo cáo tóm tắt tình trạng dự án cho cấp trên của nhóm.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26</cp:revision>
  <dcterms:created xsi:type="dcterms:W3CDTF">2019-11-16T07:03:49Z</dcterms:created>
  <dcterms:modified xsi:type="dcterms:W3CDTF">2019-11-30T13:00:18Z</dcterms:modified>
</cp:coreProperties>
</file>