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99" r:id="rId3"/>
    <p:sldId id="335" r:id="rId4"/>
    <p:sldId id="300" r:id="rId5"/>
    <p:sldId id="306" r:id="rId6"/>
    <p:sldId id="301" r:id="rId7"/>
    <p:sldId id="305" r:id="rId8"/>
    <p:sldId id="302" r:id="rId9"/>
    <p:sldId id="303" r:id="rId10"/>
    <p:sldId id="307" r:id="rId11"/>
    <p:sldId id="304" r:id="rId12"/>
    <p:sldId id="348" r:id="rId13"/>
    <p:sldId id="308" r:id="rId14"/>
    <p:sldId id="309" r:id="rId15"/>
    <p:sldId id="310" r:id="rId16"/>
    <p:sldId id="311" r:id="rId17"/>
    <p:sldId id="312" r:id="rId18"/>
    <p:sldId id="313" r:id="rId19"/>
    <p:sldId id="314" r:id="rId20"/>
    <p:sldId id="330" r:id="rId21"/>
    <p:sldId id="332" r:id="rId22"/>
    <p:sldId id="333" r:id="rId23"/>
    <p:sldId id="334" r:id="rId24"/>
    <p:sldId id="336" r:id="rId25"/>
    <p:sldId id="376" r:id="rId26"/>
    <p:sldId id="377" r:id="rId27"/>
    <p:sldId id="378" r:id="rId28"/>
    <p:sldId id="379" r:id="rId29"/>
    <p:sldId id="380" r:id="rId30"/>
    <p:sldId id="381" r:id="rId31"/>
    <p:sldId id="351" r:id="rId32"/>
    <p:sldId id="352" r:id="rId33"/>
    <p:sldId id="382" r:id="rId34"/>
    <p:sldId id="383" r:id="rId35"/>
    <p:sldId id="384" r:id="rId36"/>
    <p:sldId id="385" r:id="rId37"/>
    <p:sldId id="386" r:id="rId38"/>
    <p:sldId id="387" r:id="rId39"/>
    <p:sldId id="358" r:id="rId40"/>
    <p:sldId id="371" r:id="rId41"/>
    <p:sldId id="372" r:id="rId42"/>
    <p:sldId id="375" r:id="rId43"/>
    <p:sldId id="373" r:id="rId44"/>
    <p:sldId id="374" r:id="rId45"/>
    <p:sldId id="365" r:id="rId46"/>
    <p:sldId id="366" r:id="rId47"/>
    <p:sldId id="388" r:id="rId48"/>
    <p:sldId id="367" r:id="rId49"/>
    <p:sldId id="368" r:id="rId50"/>
    <p:sldId id="37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88" d="100"/>
          <a:sy n="88" d="100"/>
        </p:scale>
        <p:origin x="6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599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31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054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71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8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7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94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23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224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87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691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76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91" r:id="rId5"/>
    <p:sldLayoutId id="2147483685" r:id="rId6"/>
    <p:sldLayoutId id="2147483686" r:id="rId7"/>
    <p:sldLayoutId id="2147483687" r:id="rId8"/>
    <p:sldLayoutId id="2147483690"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martsheet.com/free-work-breakdown-structure-templa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CB384-D65A-4A6C-83BF-F265A24AB8AA}"/>
              </a:ext>
            </a:extLst>
          </p:cNvPr>
          <p:cNvSpPr>
            <a:spLocks noGrp="1"/>
          </p:cNvSpPr>
          <p:nvPr>
            <p:ph type="ctrTitle"/>
          </p:nvPr>
        </p:nvSpPr>
        <p:spPr>
          <a:xfrm>
            <a:off x="648929" y="639097"/>
            <a:ext cx="6253317" cy="3686015"/>
          </a:xfrm>
        </p:spPr>
        <p:txBody>
          <a:bodyPr>
            <a:normAutofit/>
          </a:bodyPr>
          <a:lstStyle/>
          <a:p>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7EBA89-F28D-4CBB-8063-21EB3C016F7C}"/>
              </a:ext>
            </a:extLst>
          </p:cNvPr>
          <p:cNvSpPr>
            <a:spLocks noGrp="1"/>
          </p:cNvSpPr>
          <p:nvPr>
            <p:ph type="subTitle" idx="1"/>
          </p:nvPr>
        </p:nvSpPr>
        <p:spPr>
          <a:xfrm>
            <a:off x="632899" y="4672739"/>
            <a:ext cx="6269347" cy="1021498"/>
          </a:xfrm>
        </p:spPr>
        <p:txBody>
          <a:bodyPr>
            <a:normAutofit/>
          </a:bodyPr>
          <a:lstStyle/>
          <a:p>
            <a:pPr algn="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tài:</a:t>
            </a:r>
            <a:r>
              <a:rPr lang="en-US" dirty="0" err="1">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4B8950A-ADF8-40A0-B786-BF0EA6EFD67A}"/>
              </a:ext>
            </a:extLst>
          </p:cNvPr>
          <p:cNvPicPr>
            <a:picLocks noChangeAspect="1"/>
          </p:cNvPicPr>
          <p:nvPr/>
        </p:nvPicPr>
        <p:blipFill rotWithShape="1">
          <a:blip r:embed="rId2"/>
          <a:srcRect l="45093" r="16888"/>
          <a:stretch/>
        </p:blipFill>
        <p:spPr>
          <a:xfrm>
            <a:off x="7556686" y="1"/>
            <a:ext cx="4635315" cy="6857999"/>
          </a:xfrm>
          <a:prstGeom prst="rect">
            <a:avLst/>
          </a:prstGeom>
        </p:spPr>
      </p:pic>
      <p:sp>
        <p:nvSpPr>
          <p:cNvPr id="5" name="TextBox 4">
            <a:extLst>
              <a:ext uri="{FF2B5EF4-FFF2-40B4-BE49-F238E27FC236}">
                <a16:creationId xmlns:a16="http://schemas.microsoft.com/office/drawing/2014/main" id="{0B060403-EBD7-4D08-B652-95ACAD5D5DEA}"/>
              </a:ext>
            </a:extLst>
          </p:cNvPr>
          <p:cNvSpPr txBox="1"/>
          <p:nvPr/>
        </p:nvSpPr>
        <p:spPr>
          <a:xfrm>
            <a:off x="4922217" y="5663220"/>
            <a:ext cx="198002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Thực hiện: Nhóm 3</a:t>
            </a:r>
          </a:p>
        </p:txBody>
      </p:sp>
    </p:spTree>
    <p:extLst>
      <p:ext uri="{BB962C8B-B14F-4D97-AF65-F5344CB8AC3E}">
        <p14:creationId xmlns:p14="http://schemas.microsoft.com/office/powerpoint/2010/main" val="3006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AD73-9387-41B4-8E77-F1A0FE95BC8D}"/>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73E86A45-38AD-491E-8508-4F1688CFE7F8}"/>
              </a:ext>
            </a:extLst>
          </p:cNvPr>
          <p:cNvPicPr>
            <a:picLocks noGrp="1"/>
          </p:cNvPicPr>
          <p:nvPr>
            <p:ph idx="1"/>
          </p:nvPr>
        </p:nvPicPr>
        <p:blipFill>
          <a:blip r:embed="rId2"/>
          <a:stretch>
            <a:fillRect/>
          </a:stretch>
        </p:blipFill>
        <p:spPr>
          <a:xfrm>
            <a:off x="6453385" y="286601"/>
            <a:ext cx="5316248" cy="6105490"/>
          </a:xfrm>
          <a:prstGeom prst="rect">
            <a:avLst/>
          </a:prstGeom>
        </p:spPr>
      </p:pic>
      <p:pic>
        <p:nvPicPr>
          <p:cNvPr id="5" name="Picture 4">
            <a:extLst>
              <a:ext uri="{FF2B5EF4-FFF2-40B4-BE49-F238E27FC236}">
                <a16:creationId xmlns:a16="http://schemas.microsoft.com/office/drawing/2014/main" id="{0A4D42F5-E789-4436-A5EB-7192181EB47C}"/>
              </a:ext>
            </a:extLst>
          </p:cNvPr>
          <p:cNvPicPr/>
          <p:nvPr/>
        </p:nvPicPr>
        <p:blipFill>
          <a:blip r:embed="rId3"/>
          <a:stretch>
            <a:fillRect/>
          </a:stretch>
        </p:blipFill>
        <p:spPr>
          <a:xfrm>
            <a:off x="422367" y="286601"/>
            <a:ext cx="5943600" cy="4459570"/>
          </a:xfrm>
          <a:prstGeom prst="rect">
            <a:avLst/>
          </a:prstGeom>
        </p:spPr>
      </p:pic>
    </p:spTree>
    <p:extLst>
      <p:ext uri="{BB962C8B-B14F-4D97-AF65-F5344CB8AC3E}">
        <p14:creationId xmlns:p14="http://schemas.microsoft.com/office/powerpoint/2010/main" val="231341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hình</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Scrum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327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7EDF-77E4-4CDB-A245-7A8091F33963}"/>
              </a:ext>
            </a:extLst>
          </p:cNvPr>
          <p:cNvSpPr>
            <a:spLocks noGrp="1"/>
          </p:cNvSpPr>
          <p:nvPr>
            <p:ph type="title"/>
          </p:nvPr>
        </p:nvSpPr>
        <p:spPr/>
        <p:txBody>
          <a:bodyPr>
            <a:normAutofit/>
          </a:bodyPr>
          <a:lstStyle/>
          <a:p>
            <a:r>
              <a:rPr lang="vi-VN" sz="2800" dirty="0"/>
              <a:t>4. Mô hình phát triển phần mềm nào, phù hợp với thời gian, chi phí và nhân lực của nhóm, được nhóm lựa chọn để thực hiện đồ án?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DC060F55-F42B-4A8B-9B05-52BCC630FBE9}"/>
              </a:ext>
            </a:extLst>
          </p:cNvPr>
          <p:cNvSpPr>
            <a:spLocks noGrp="1"/>
          </p:cNvSpPr>
          <p:nvPr>
            <p:ph idx="1"/>
          </p:nvPr>
        </p:nvSpPr>
        <p:spPr>
          <a:xfrm>
            <a:off x="1097280" y="2108201"/>
            <a:ext cx="10058400" cy="3987799"/>
          </a:xfrm>
        </p:spPr>
        <p:txBody>
          <a:bodyPr>
            <a:noAutofit/>
          </a:bodyPr>
          <a:lstStyle/>
          <a:p>
            <a:pPr lvl="1"/>
            <a:r>
              <a:rPr lang="en-US" sz="2800" b="1" dirty="0">
                <a:latin typeface="Times New Roman" panose="02020603050405020304" pitchFamily="18" charset="0"/>
                <a:cs typeface="Times New Roman" panose="02020603050405020304" pitchFamily="18" charset="0"/>
              </a:rPr>
              <a:t>Chi phí và giá cả</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lượng người tham gia phát triển phần mềm là: 7 người.</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Tổng chi phí: 7 * 6 * 265.000 + 120.000 +380.000 + 300.000 + 1.000.000 = 12.930.000 VNĐ ~ 13.000.000 VNĐ</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217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1 Trình bày sản phẩm “Tóm tắt thực thi (Executive Summary)” của nhóm </a:t>
            </a:r>
          </a:p>
        </p:txBody>
      </p:sp>
      <p:sp>
        <p:nvSpPr>
          <p:cNvPr id="3" name="Content Placeholder 2"/>
          <p:cNvSpPr>
            <a:spLocks noGrp="1"/>
          </p:cNvSpPr>
          <p:nvPr>
            <p:ph idx="1"/>
          </p:nvPr>
        </p:nvSpPr>
        <p:spPr/>
        <p:txBody>
          <a:bodyPr/>
          <a:lstStyle/>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Mô tả dự án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tượng liên quan</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Đối thủ cạnh tranh</a:t>
            </a:r>
          </a:p>
          <a:p>
            <a:pPr marL="457200" indent="-457200">
              <a:buClrTx/>
              <a:buFont typeface="+mj-lt"/>
              <a:buAutoNum type="arabicPeriod"/>
            </a:pPr>
            <a:r>
              <a:rPr lang="en-US" dirty="0" smtClean="0">
                <a:latin typeface="Times New Roman" panose="02020603050405020304" pitchFamily="18" charset="0"/>
                <a:cs typeface="Times New Roman" panose="02020603050405020304" pitchFamily="18" charset="0"/>
              </a:rPr>
              <a:t>Rủi ro và cơ hội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2217"/>
            <a:ext cx="10058400" cy="954368"/>
          </a:xfrm>
        </p:spPr>
        <p:txBody>
          <a:bodyPr>
            <a:normAutofit/>
          </a:bodyPr>
          <a:lstStyle/>
          <a:p>
            <a:r>
              <a:rPr lang="en-US" sz="4400" dirty="0">
                <a:latin typeface="Times New Roman" panose="02020603050405020304" pitchFamily="18" charset="0"/>
                <a:cs typeface="Times New Roman" panose="02020603050405020304" pitchFamily="18" charset="0"/>
              </a:rPr>
              <a:t>Mô tả dự án</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Tên dự án: Web dạy lập trình cơ bản và nâng cao</a:t>
            </a:r>
          </a:p>
          <a:p>
            <a:r>
              <a:rPr lang="en-US" sz="2400" dirty="0">
                <a:latin typeface="Times New Roman" panose="02020603050405020304" pitchFamily="18" charset="0"/>
                <a:cs typeface="Times New Roman" panose="02020603050405020304" pitchFamily="18" charset="0"/>
              </a:rPr>
              <a:t>Ứng dụng nâng cao khả năng lập trình của người dùng qua các bài quizz, xếp hạng người dùng dựa trên kết quả của bài quizz, mời bạn bè cùng tham gia tạo tính cạnh tranh, theo dõi quá trình học của người dùng</a:t>
            </a:r>
          </a:p>
        </p:txBody>
      </p:sp>
    </p:spTree>
    <p:extLst>
      <p:ext uri="{BB962C8B-B14F-4D97-AF65-F5344CB8AC3E}">
        <p14:creationId xmlns:p14="http://schemas.microsoft.com/office/powerpoint/2010/main" val="245461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33191"/>
          </a:xfrm>
        </p:spPr>
        <p:txBody>
          <a:bodyPr>
            <a:normAutofit/>
          </a:bodyPr>
          <a:lstStyle/>
          <a:p>
            <a:r>
              <a:rPr lang="en-US" sz="4400" dirty="0">
                <a:latin typeface="Times New Roman" panose="02020603050405020304" pitchFamily="18" charset="0"/>
                <a:cs typeface="Times New Roman" panose="02020603050405020304" pitchFamily="18" charset="0"/>
              </a:rPr>
              <a:t>Vấn đề đồ án cần giải quyết</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79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Giải pháp cho vấn đề</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 lưu kết quả của người dùng, dễ dàng theo dõi quá trình học</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Có thể vào làm mọi lúc mọi nơi chỉ cần có internet và các thiết bị di động, thuận tiện cho người dùng</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Phần mềm có tính năng xếp hạng theo kết quả các bài tập để tạo tính cạnh tranh, theo dõi sự chuyên cần của người </a:t>
            </a:r>
            <a:r>
              <a:rPr lang="en-US" sz="2400" dirty="0" smtClean="0">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2845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Sơ đồ hoàn cảnh hệ thống</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84019" y="2108200"/>
            <a:ext cx="8084287" cy="3760788"/>
          </a:xfrm>
          <a:prstGeom prst="rect">
            <a:avLst/>
          </a:prstGeom>
        </p:spPr>
      </p:pic>
    </p:spTree>
    <p:extLst>
      <p:ext uri="{BB962C8B-B14F-4D97-AF65-F5344CB8AC3E}">
        <p14:creationId xmlns:p14="http://schemas.microsoft.com/office/powerpoint/2010/main" val="101759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tượng liên quan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Khách hàng</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Huỳnh Quang Minh</a:t>
            </a: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Nhóm 3 gồm 6 thành viên. Chịu trách nhiệm phân tích, thiết kế, kiểm thử, viết tài liệu hướng dẫn và cài đặt phần mềm theo đúng tiến độ và chức năng mà phần mềm yêu cầu.</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pPr marL="384048" lvl="2"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6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Đối thủ cạnh tranh</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4030"/>
            <a:ext cx="10058400" cy="4214221"/>
          </a:xfrm>
        </p:spPr>
        <p:txBody>
          <a:bodyPr>
            <a:noAutofit/>
          </a:bodyPr>
          <a:lstStyle/>
          <a:p>
            <a:pPr lvl="0"/>
            <a:r>
              <a:rPr lang="en-US" sz="2800" dirty="0">
                <a:latin typeface="Times New Roman" panose="02020603050405020304" pitchFamily="18" charset="0"/>
                <a:cs typeface="Times New Roman" panose="02020603050405020304" pitchFamily="18" charset="0"/>
              </a:rPr>
              <a:t>Danh sách đối thủ</a:t>
            </a:r>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w3schools.com: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Ưu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học lập trình trực tuyến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Lý thuyết dễ tiếp thu, ví dụ đơn giản</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Người học được thực </a:t>
            </a:r>
            <a:r>
              <a:rPr lang="en-US" sz="1600" dirty="0" smtClean="0">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Khuyết điểm:</a:t>
            </a:r>
            <a:endParaRPr lang="en-US" sz="18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Website không định hướng người dùng</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Chưa phân mức độ học tập</a:t>
            </a:r>
            <a:endParaRPr lang="en-US" sz="12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Không có cạnh tranh giữa những người dùng</a:t>
            </a:r>
            <a:endParaRPr lang="en-US" sz="1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28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4BBAA4-C62B-4146-B49F-FE4CC4655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7E4FA-28CE-4C5C-888F-D8A7A417C0F7}"/>
              </a:ext>
            </a:extLst>
          </p:cNvPr>
          <p:cNvSpPr>
            <a:spLocks noGrp="1"/>
          </p:cNvSpPr>
          <p:nvPr>
            <p:ph type="title"/>
          </p:nvPr>
        </p:nvSpPr>
        <p:spPr>
          <a:xfrm>
            <a:off x="878911" y="643468"/>
            <a:ext cx="3177847" cy="1674180"/>
          </a:xfrm>
        </p:spPr>
        <p:txBody>
          <a:bodyPr>
            <a:normAutofit/>
          </a:bodyPr>
          <a:lstStyle/>
          <a:p>
            <a:r>
              <a:rPr lang="en-US" sz="4000" dirty="0">
                <a:latin typeface="Times New Roman" panose="02020603050405020304" pitchFamily="18" charset="0"/>
                <a:cs typeface="Times New Roman" panose="02020603050405020304" pitchFamily="18" charset="0"/>
              </a:rPr>
              <a:t>Thành viên nhóm </a:t>
            </a:r>
          </a:p>
        </p:txBody>
      </p:sp>
      <p:cxnSp>
        <p:nvCxnSpPr>
          <p:cNvPr id="32" name="Straight Connector 31">
            <a:extLst>
              <a:ext uri="{FF2B5EF4-FFF2-40B4-BE49-F238E27FC236}">
                <a16:creationId xmlns:a16="http://schemas.microsoft.com/office/drawing/2014/main" id="{EEB57AA8-F021-480C-A9E2-F899133136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9D0BC871-CF7D-4C63-9AA2-2FFC16CC5979}"/>
              </a:ext>
            </a:extLst>
          </p:cNvPr>
          <p:cNvSpPr>
            <a:spLocks noGrp="1"/>
          </p:cNvSpPr>
          <p:nvPr>
            <p:ph idx="1"/>
          </p:nvPr>
        </p:nvSpPr>
        <p:spPr>
          <a:xfrm>
            <a:off x="858064" y="2639380"/>
            <a:ext cx="3205049" cy="3229714"/>
          </a:xfrm>
        </p:spPr>
        <p:txBody>
          <a:bodyPr>
            <a:normAutofit/>
          </a:bodyPr>
          <a:lstStyle/>
          <a:p>
            <a:endParaRPr lang="en-US"/>
          </a:p>
        </p:txBody>
      </p:sp>
      <p:sp>
        <p:nvSpPr>
          <p:cNvPr id="34" name="Rectangle 33">
            <a:extLst>
              <a:ext uri="{FF2B5EF4-FFF2-40B4-BE49-F238E27FC236}">
                <a16:creationId xmlns:a16="http://schemas.microsoft.com/office/drawing/2014/main" id="{75CF30C0-9394-4459-976E-2AA223FB1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5" name="Content Placeholder 12">
            <a:extLst>
              <a:ext uri="{FF2B5EF4-FFF2-40B4-BE49-F238E27FC236}">
                <a16:creationId xmlns:a16="http://schemas.microsoft.com/office/drawing/2014/main" id="{3AC26A39-728E-4BEE-81FA-5DB08E8401EA}"/>
              </a:ext>
            </a:extLst>
          </p:cNvPr>
          <p:cNvGraphicFramePr>
            <a:graphicFrameLocks/>
          </p:cNvGraphicFramePr>
          <p:nvPr>
            <p:extLst>
              <p:ext uri="{D42A27DB-BD31-4B8C-83A1-F6EECF244321}">
                <p14:modId xmlns:p14="http://schemas.microsoft.com/office/powerpoint/2010/main" val="3551742504"/>
              </p:ext>
            </p:extLst>
          </p:nvPr>
        </p:nvGraphicFramePr>
        <p:xfrm>
          <a:off x="4653447" y="805561"/>
          <a:ext cx="6892560" cy="4309780"/>
        </p:xfrm>
        <a:graphic>
          <a:graphicData uri="http://schemas.openxmlformats.org/drawingml/2006/table">
            <a:tbl>
              <a:tblPr firstRow="1" bandRow="1">
                <a:noFill/>
                <a:tableStyleId>{5C22544A-7EE6-4342-B048-85BDC9FD1C3A}</a:tableStyleId>
              </a:tblPr>
              <a:tblGrid>
                <a:gridCol w="2655381">
                  <a:extLst>
                    <a:ext uri="{9D8B030D-6E8A-4147-A177-3AD203B41FA5}">
                      <a16:colId xmlns:a16="http://schemas.microsoft.com/office/drawing/2014/main" val="3549595256"/>
                    </a:ext>
                  </a:extLst>
                </a:gridCol>
                <a:gridCol w="4237179">
                  <a:extLst>
                    <a:ext uri="{9D8B030D-6E8A-4147-A177-3AD203B41FA5}">
                      <a16:colId xmlns:a16="http://schemas.microsoft.com/office/drawing/2014/main" val="595665229"/>
                    </a:ext>
                  </a:extLst>
                </a:gridCol>
              </a:tblGrid>
              <a:tr h="713505">
                <a:tc>
                  <a:txBody>
                    <a:bodyPr/>
                    <a:lstStyle/>
                    <a:p>
                      <a:pPr marL="0" marR="0">
                        <a:lnSpc>
                          <a:spcPct val="115000"/>
                        </a:lnSpc>
                        <a:spcBef>
                          <a:spcPts val="0"/>
                        </a:spcBef>
                        <a:spcAft>
                          <a:spcPts val="0"/>
                        </a:spcAft>
                      </a:pPr>
                      <a:r>
                        <a:rPr lang="vi-VN" sz="2600" b="1" dirty="0">
                          <a:solidFill>
                            <a:schemeClr val="tx1">
                              <a:lumMod val="75000"/>
                              <a:lumOff val="25000"/>
                            </a:schemeClr>
                          </a:solidFill>
                          <a:effectLst/>
                          <a:latin typeface="+mj-lt"/>
                        </a:rPr>
                        <a:t>MSSV</a:t>
                      </a:r>
                      <a:endParaRPr lang="en-US" sz="2600" b="1"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2600" b="1">
                          <a:solidFill>
                            <a:schemeClr val="tx1">
                              <a:lumMod val="75000"/>
                              <a:lumOff val="25000"/>
                            </a:schemeClr>
                          </a:solidFill>
                          <a:effectLst/>
                          <a:latin typeface="+mj-lt"/>
                        </a:rPr>
                        <a:t>Họ Tên</a:t>
                      </a:r>
                      <a:endParaRPr lang="en-US" sz="2600" b="1">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321121281"/>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18424035</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Bùi Đăng Khoa</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05059839"/>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18424038</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Nguyễn Thế Lợi</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extLst>
                  <a:ext uri="{0D108BD9-81ED-4DB2-BD59-A6C34878D82A}">
                    <a16:rowId xmlns:a16="http://schemas.microsoft.com/office/drawing/2014/main" val="352915664"/>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18424039</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Phạm Đình Luân</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104077002"/>
                  </a:ext>
                </a:extLst>
              </a:tr>
              <a:tr h="598276">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18424040</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Lê Hoàng Luật</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2921392"/>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18424042</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Huỳnh Quang Minh</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47981570"/>
                  </a:ext>
                </a:extLst>
              </a:tr>
              <a:tr h="598276">
                <a:tc>
                  <a:txBody>
                    <a:bodyPr/>
                    <a:lstStyle/>
                    <a:p>
                      <a:pPr marL="0" marR="0">
                        <a:lnSpc>
                          <a:spcPct val="115000"/>
                        </a:lnSpc>
                        <a:spcBef>
                          <a:spcPts val="0"/>
                        </a:spcBef>
                        <a:spcAft>
                          <a:spcPts val="0"/>
                        </a:spcAft>
                      </a:pPr>
                      <a:r>
                        <a:rPr lang="vi-VN" sz="1800">
                          <a:solidFill>
                            <a:schemeClr val="tx1">
                              <a:lumMod val="75000"/>
                              <a:lumOff val="25000"/>
                            </a:schemeClr>
                          </a:solidFill>
                          <a:effectLst/>
                          <a:latin typeface="+mj-lt"/>
                        </a:rPr>
                        <a:t>18424043</a:t>
                      </a:r>
                      <a:endParaRPr lang="en-US" sz="180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nSpc>
                          <a:spcPct val="115000"/>
                        </a:lnSpc>
                        <a:spcBef>
                          <a:spcPts val="0"/>
                        </a:spcBef>
                        <a:spcAft>
                          <a:spcPts val="0"/>
                        </a:spcAft>
                      </a:pPr>
                      <a:r>
                        <a:rPr lang="vi-VN" sz="1800" dirty="0">
                          <a:solidFill>
                            <a:schemeClr val="tx1">
                              <a:lumMod val="75000"/>
                              <a:lumOff val="25000"/>
                            </a:schemeClr>
                          </a:solidFill>
                          <a:effectLst/>
                          <a:latin typeface="+mj-lt"/>
                        </a:rPr>
                        <a:t>Trần Hữu Nghĩa </a:t>
                      </a:r>
                      <a:endParaRPr lang="en-US" sz="1800" dirty="0">
                        <a:solidFill>
                          <a:schemeClr val="tx1">
                            <a:lumMod val="75000"/>
                            <a:lumOff val="25000"/>
                          </a:schemeClr>
                        </a:solidFill>
                        <a:effectLst/>
                        <a:latin typeface="+mj-lt"/>
                        <a:ea typeface="Arial" panose="020B0604020202020204" pitchFamily="34" charset="0"/>
                      </a:endParaRPr>
                    </a:p>
                  </a:txBody>
                  <a:tcPr marL="264449" marR="198336" marT="132224" marB="132224">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21717778"/>
                  </a:ext>
                </a:extLst>
              </a:tr>
            </a:tbl>
          </a:graphicData>
        </a:graphic>
      </p:graphicFrame>
    </p:spTree>
    <p:extLst>
      <p:ext uri="{BB962C8B-B14F-4D97-AF65-F5344CB8AC3E}">
        <p14:creationId xmlns:p14="http://schemas.microsoft.com/office/powerpoint/2010/main" val="3838333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7316-7E84-43B5-BB6A-C52F234CD2C3}"/>
              </a:ext>
            </a:extLst>
          </p:cNvPr>
          <p:cNvSpPr>
            <a:spLocks noGrp="1"/>
          </p:cNvSpPr>
          <p:nvPr>
            <p:ph type="title"/>
          </p:nvPr>
        </p:nvSpPr>
        <p:spPr/>
        <p:txBody>
          <a:bodyPr>
            <a:normAutofit/>
          </a:bodyPr>
          <a:lstStyle/>
          <a:p>
            <a:pPr lvl="0"/>
            <a:r>
              <a:rPr lang="en-US" sz="4400" dirty="0" err="1">
                <a:latin typeface="Times New Roman" panose="02020603050405020304" pitchFamily="18" charset="0"/>
                <a:cs typeface="Times New Roman" panose="02020603050405020304" pitchFamily="18" charset="0"/>
              </a:rPr>
              <a:t>Điểm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giải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xuất</a:t>
            </a:r>
            <a:r>
              <a:rPr lang="en-US" sz="4400" dirty="0">
                <a:latin typeface="Times New Roman" panose="02020603050405020304" pitchFamily="18" charset="0"/>
                <a:cs typeface="Times New Roman" panose="02020603050405020304" pitchFamily="18" charset="0"/>
              </a:rPr>
              <a:t> so </a:t>
            </a:r>
            <a:r>
              <a:rPr lang="en-US" sz="4400" dirty="0" err="1">
                <a:latin typeface="Times New Roman" panose="02020603050405020304" pitchFamily="18" charset="0"/>
                <a:cs typeface="Times New Roman" panose="02020603050405020304" pitchFamily="18" charset="0"/>
              </a:rPr>
              <a:t>với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đối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thủ</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A26C03-0799-432F-A559-6F8D7B65FE3D}"/>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Mời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bè</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tranh</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theo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thức</a:t>
            </a:r>
            <a:endParaRPr lang="en-US" sz="18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Đảm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quizz</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Theo </a:t>
            </a:r>
            <a:r>
              <a:rPr lang="en-US" sz="1800" dirty="0" err="1">
                <a:latin typeface="Times New Roman" panose="02020603050405020304" pitchFamily="18" charset="0"/>
                <a:cs typeface="Times New Roman" panose="02020603050405020304" pitchFamily="18" charset="0"/>
              </a:rPr>
              <a:t>dõi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939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90B9-DC68-410A-9CBF-028E16183F71}"/>
              </a:ext>
            </a:extLst>
          </p:cNvPr>
          <p:cNvSpPr>
            <a:spLocks noGrp="1"/>
          </p:cNvSpPr>
          <p:nvPr>
            <p:ph type="title"/>
          </p:nvPr>
        </p:nvSpPr>
        <p:spPr>
          <a:xfrm>
            <a:off x="1097280" y="286604"/>
            <a:ext cx="10058400" cy="1428986"/>
          </a:xfrm>
        </p:spPr>
        <p:txBody>
          <a:bodyPr>
            <a:normAutofit/>
          </a:bodyPr>
          <a:lstStyle/>
          <a:p>
            <a:r>
              <a:rPr lang="en-US" sz="4400" dirty="0" err="1">
                <a:latin typeface="Times New Roman" panose="02020603050405020304" pitchFamily="18" charset="0"/>
                <a:cs typeface="Times New Roman" panose="02020603050405020304" pitchFamily="18" charset="0"/>
              </a:rPr>
              <a:t>Rủi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89048D-30E7-4619-8BE0-E2F77539E8D2}"/>
              </a:ext>
            </a:extLst>
          </p:cNvPr>
          <p:cNvSpPr>
            <a:spLocks noGrp="1"/>
          </p:cNvSpPr>
          <p:nvPr>
            <p:ph idx="1"/>
          </p:nvPr>
        </p:nvSpPr>
        <p:spPr/>
        <p:txBody>
          <a:bodyPr>
            <a:noAutofit/>
          </a:bodyPr>
          <a:lstStyle/>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Có </a:t>
            </a:r>
            <a:r>
              <a:rPr lang="en-US" sz="2200" dirty="0">
                <a:latin typeface="Times New Roman" panose="02020603050405020304" pitchFamily="18" charset="0"/>
                <a:cs typeface="Times New Roman" panose="02020603050405020304" pitchFamily="18" charset="0"/>
              </a:rPr>
              <a:t>nhiều ứng dụng khác hỗ trợ việc học lập trình.</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Tiền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phí</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Thời gian ngắn: </a:t>
            </a:r>
            <a:r>
              <a:rPr lang="en-US" sz="2200" dirty="0" smtClean="0">
                <a:latin typeface="Times New Roman" panose="02020603050405020304" pitchFamily="18" charset="0"/>
                <a:cs typeface="Times New Roman" panose="02020603050405020304" pitchFamily="18" charset="0"/>
              </a:rPr>
              <a:t>10 tuần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rộn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Trong nhóm có người nghỉ giữa chừng</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Nhóm hiểu sai yêu cầu</a:t>
            </a:r>
            <a:endParaRPr lang="en-US" sz="2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p>
          <a:p>
            <a:pPr marL="0" indent="0">
              <a:buNone/>
            </a:pP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820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CC67-947F-4702-8BD6-21ED65DEDE6C}"/>
              </a:ext>
            </a:extLst>
          </p:cNvPr>
          <p:cNvSpPr>
            <a:spLocks noGrp="1"/>
          </p:cNvSpPr>
          <p:nvPr>
            <p:ph type="title"/>
          </p:nvPr>
        </p:nvSpPr>
        <p:spPr>
          <a:xfrm>
            <a:off x="1097280" y="286603"/>
            <a:ext cx="10058400" cy="702305"/>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hội</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55BA60-A3F7-4FAC-B47B-F5A74FB45795}"/>
              </a:ext>
            </a:extLst>
          </p:cNvPr>
          <p:cNvSpPr>
            <a:spLocks noGrp="1"/>
          </p:cNvSpPr>
          <p:nvPr>
            <p:ph idx="1"/>
          </p:nvPr>
        </p:nvSpPr>
        <p:spPr/>
        <p:txBody>
          <a:bodyPr>
            <a:normAutofit/>
          </a:bodyPr>
          <a:lstStyle/>
          <a:p>
            <a:pPr lvl="1">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tưởng</a:t>
            </a:r>
            <a:r>
              <a:rPr lang="en-US" sz="2200" dirty="0">
                <a:latin typeface="Times New Roman" panose="02020603050405020304" pitchFamily="18" charset="0"/>
                <a:cs typeface="Times New Roman" panose="02020603050405020304" pitchFamily="18" charset="0"/>
              </a:rPr>
              <a:t> hay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thầy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=&gt; </a:t>
            </a: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StartUp</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môn</a:t>
            </a:r>
            <a:r>
              <a:rPr 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teamwork</a:t>
            </a: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thành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viên</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kĩ</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9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các kiến </a:t>
            </a:r>
            <a:r>
              <a:rPr lang="en-US" sz="2000" dirty="0" smtClean="0">
                <a:latin typeface="Times New Roman" panose="02020603050405020304" pitchFamily="18" charset="0"/>
                <a:cs typeface="Times New Roman" panose="02020603050405020304" pitchFamily="18" charset="0"/>
              </a:rPr>
              <a:t>thức, kinh nghiệm, </a:t>
            </a:r>
            <a:r>
              <a:rPr lang="en-US" sz="2000" dirty="0">
                <a:latin typeface="Times New Roman" panose="02020603050405020304" pitchFamily="18" charset="0"/>
                <a:cs typeface="Times New Roman" panose="02020603050405020304" pitchFamily="18" charset="0"/>
              </a:rPr>
              <a:t>ý tưởng, rủi ro, cơ hội cũng như đối thủ cạnh tranh, nhóm 3 hi vọng sẽ xây dựng được sản phẩm đúng thời hạn, đúng yêu cầu và được người dùng đánh giá cao.</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823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8911-7373-4B37-9FED-F8E409A7C44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Câu 2: Project </a:t>
            </a:r>
            <a:r>
              <a:rPr lang="en-US" sz="4400" dirty="0" smtClean="0">
                <a:latin typeface="Times New Roman" panose="02020603050405020304" pitchFamily="18" charset="0"/>
                <a:cs typeface="Times New Roman" panose="02020603050405020304" pitchFamily="18" charset="0"/>
              </a:rPr>
              <a:t>Vision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C6C260-FEFD-4843-9C06-97C69E94E93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Tính năng của sản </a:t>
            </a:r>
            <a:r>
              <a:rPr lang="en-US" sz="2000" dirty="0"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Kết </a:t>
            </a:r>
            <a:r>
              <a:rPr lang="en-US" sz="2000" dirty="0" smtClean="0">
                <a:latin typeface="Times New Roman" panose="02020603050405020304" pitchFamily="18" charset="0"/>
                <a:cs typeface="Times New Roman" panose="02020603050405020304" pitchFamily="18" charset="0"/>
              </a:rPr>
              <a:t>luận: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447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C338-56E8-4BC8-AA9E-C22F46B49FF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a:t>
            </a:r>
            <a:r>
              <a:rPr lang="en-US" sz="4400" dirty="0" smtClean="0">
                <a:latin typeface="Times New Roman" panose="02020603050405020304" pitchFamily="18" charset="0"/>
                <a:cs typeface="Times New Roman" panose="02020603050405020304" pitchFamily="18" charset="0"/>
              </a:rPr>
              <a:t>thiệu</a:t>
            </a:r>
            <a:endParaRPr lang="en-US"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B04B8A9-B999-4E36-A490-CCC6F8F9A444}"/>
              </a:ext>
            </a:extLst>
          </p:cNvPr>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Mục </a:t>
            </a:r>
            <a:r>
              <a:rPr lang="en-US" sz="2400" dirty="0">
                <a:latin typeface="Times New Roman" panose="02020603050405020304" pitchFamily="18" charset="0"/>
                <a:cs typeface="Times New Roman" panose="02020603050405020304" pitchFamily="18" charset="0"/>
              </a:rPr>
              <a:t>đích của tài liệu Vision này là thu thập, phân tích và xác định những yêu cầu ở mức cao của phần mềm “</a:t>
            </a:r>
            <a:r>
              <a:rPr lang="en-US" sz="2400" b="1" dirty="0">
                <a:latin typeface="Times New Roman" panose="02020603050405020304" pitchFamily="18" charset="0"/>
                <a:cs typeface="Times New Roman" panose="02020603050405020304" pitchFamily="18" charset="0"/>
              </a:rPr>
              <a:t>Website dạy lập trình căn bản và nâng cao</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Tài liệu giúp </a:t>
            </a:r>
            <a:r>
              <a:rPr lang="en-US" sz="2400" dirty="0" smtClean="0">
                <a:latin typeface="Times New Roman" panose="02020603050405020304" pitchFamily="18" charset="0"/>
                <a:cs typeface="Times New Roman" panose="02020603050405020304" pitchFamily="18" charset="0"/>
              </a:rPr>
              <a:t>nhóm có </a:t>
            </a:r>
            <a:r>
              <a:rPr lang="en-US" sz="2400" dirty="0">
                <a:latin typeface="Times New Roman" panose="02020603050405020304" pitchFamily="18" charset="0"/>
                <a:cs typeface="Times New Roman" panose="02020603050405020304" pitchFamily="18" charset="0"/>
              </a:rPr>
              <a:t>cái nhìn tổng quan về phần mềm cũng như hướng phát triển trong tương lai. </a:t>
            </a:r>
            <a:r>
              <a:rPr lang="en-US" sz="2400" dirty="0" smtClean="0">
                <a:latin typeface="Times New Roman" panose="02020603050405020304" pitchFamily="18" charset="0"/>
                <a:cs typeface="Times New Roman" panose="02020603050405020304" pitchFamily="18" charset="0"/>
              </a:rPr>
              <a:t>Từ đó nhóm sẽ đưa ra các tính năng để giải quyết các vấn đề của dự 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771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DF64-776B-43C0-AFEB-898BB694D9F8}"/>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Giới thiệu</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1AE41D-9CED-4F46-B651-29BC3109C197}"/>
              </a:ext>
            </a:extLst>
          </p:cNvPr>
          <p:cNvSpPr>
            <a:spLocks noGrp="1"/>
          </p:cNvSpPr>
          <p:nvPr>
            <p:ph idx="1"/>
          </p:nvPr>
        </p:nvSpPr>
        <p:spPr>
          <a:xfrm>
            <a:off x="1097280" y="1960155"/>
            <a:ext cx="10058400" cy="3760891"/>
          </a:xfrm>
        </p:spPr>
        <p:txBody>
          <a:bodyPr>
            <a:normAutofit/>
          </a:bodyPr>
          <a:lstStyle/>
          <a:p>
            <a:r>
              <a:rPr lang="en-US" sz="2800" b="1" dirty="0" err="1">
                <a:latin typeface="Times New Roman" panose="02020603050405020304" pitchFamily="18" charset="0"/>
                <a:cs typeface="Times New Roman" panose="02020603050405020304" pitchFamily="18" charset="0"/>
              </a:rPr>
              <a:t>Đối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tượng</a:t>
            </a:r>
            <a:r>
              <a:rPr lang="en-US" sz="2800" b="1"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Khách hàng</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Huỳnh Quang Minh</a:t>
            </a:r>
          </a:p>
          <a:p>
            <a:pPr lvl="2">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Ngô Huy Biên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Nhóm phát triển phần mềm</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Nhóm 3 gồm 6 thành viên. Chịu trách nhiệm phân tích, thiết kế, kiểm thử, viết tài liệu hướng dẫn và cài đặt phần mềm theo đúng tiến độ và chức năng mà phần mềm yêu cầu.</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Nhóm người dùng</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Tất cả những người truy cập và sử dụng trang web đều là người đánh giá giúp việc cải thiện lập trình</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809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Vấn đề</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1097280" y="1992733"/>
            <a:ext cx="10058400" cy="3493446"/>
          </a:xfrm>
        </p:spPr>
        <p:txBody>
          <a:bodyPr>
            <a:noAutofit/>
          </a:bodyPr>
          <a:lstStyle/>
          <a:p>
            <a:pPr algn="just">
              <a:buClrTx/>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Người </a:t>
            </a:r>
            <a:r>
              <a:rPr lang="en-US" sz="2000" dirty="0">
                <a:latin typeface="Times New Roman" panose="02020603050405020304" pitchFamily="18" charset="0"/>
                <a:cs typeface="Times New Roman" panose="02020603050405020304" pitchFamily="18" charset="0"/>
              </a:rPr>
              <a:t>học lập trình tốn nhiều tiền bạc tại các trung tâm, các trang web dạy lập trình có tính phí.</a:t>
            </a: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algn="just">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p:txBody>
      </p:sp>
    </p:spTree>
    <p:extLst>
      <p:ext uri="{BB962C8B-B14F-4D97-AF65-F5344CB8AC3E}">
        <p14:creationId xmlns:p14="http://schemas.microsoft.com/office/powerpoint/2010/main" val="1958500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7627-332B-40D0-8460-6159B077E9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Giải pháp:</a:t>
            </a:r>
          </a:p>
        </p:txBody>
      </p:sp>
      <p:sp>
        <p:nvSpPr>
          <p:cNvPr id="3" name="Content Placeholder 2">
            <a:extLst>
              <a:ext uri="{FF2B5EF4-FFF2-40B4-BE49-F238E27FC236}">
                <a16:creationId xmlns:a16="http://schemas.microsoft.com/office/drawing/2014/main" id="{BF8AEFCD-E300-4A56-A85B-FFE37B53CFE8}"/>
              </a:ext>
            </a:extLst>
          </p:cNvPr>
          <p:cNvSpPr>
            <a:spLocks noGrp="1"/>
          </p:cNvSpPr>
          <p:nvPr>
            <p:ph idx="1"/>
          </p:nvPr>
        </p:nvSpPr>
        <p:spPr>
          <a:xfrm>
            <a:off x="822828" y="1951945"/>
            <a:ext cx="10058400" cy="3493446"/>
          </a:xfrm>
        </p:spPr>
        <p:txBody>
          <a:bodyPr>
            <a:noAutofit/>
          </a:bodyPr>
          <a:lstStyle/>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 lưu kết quả của người dùng, dễ dàng theo dõi quá trình học</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Có thể vào làm mọi lúc mọi nơi chỉ cần có internet và các thiết bị di động, thuận tiện cho người dùng</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Phần mềm có tính năng xếp hạng theo kết quả các bài tập để tạo tính cạnh tranh, theo dõi sự chuyên cần của người dùng.</a:t>
            </a:r>
          </a:p>
          <a:p>
            <a:pPr marL="914400" lvl="2"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79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511A-7921-4B1E-B89C-99F95CD492A0}"/>
              </a:ext>
            </a:extLst>
          </p:cNvPr>
          <p:cNvSpPr>
            <a:spLocks noGrp="1"/>
          </p:cNvSpPr>
          <p:nvPr>
            <p:ph type="title"/>
          </p:nvPr>
        </p:nvSpPr>
        <p:spPr>
          <a:xfrm>
            <a:off x="1097280" y="286604"/>
            <a:ext cx="10058400" cy="828094"/>
          </a:xfrm>
        </p:spPr>
        <p:txBody>
          <a:bodyPr>
            <a:normAutofit/>
          </a:bodyPr>
          <a:lstStyle/>
          <a:p>
            <a:r>
              <a:rPr lang="en-US" sz="4400" dirty="0">
                <a:latin typeface="Times New Roman" panose="02020603050405020304" pitchFamily="18" charset="0"/>
                <a:cs typeface="Times New Roman" panose="02020603050405020304" pitchFamily="18" charset="0"/>
              </a:rPr>
              <a:t>Tính năng của sản </a:t>
            </a:r>
            <a:r>
              <a:rPr lang="en-US" sz="4400" dirty="0" smtClean="0">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05229F-B798-4E98-AC6B-E83A28BD513D}"/>
              </a:ext>
            </a:extLst>
          </p:cNvPr>
          <p:cNvSpPr>
            <a:spLocks noGrp="1"/>
          </p:cNvSpPr>
          <p:nvPr>
            <p:ph idx="1"/>
          </p:nvPr>
        </p:nvSpPr>
        <p:spPr/>
        <p:txBody>
          <a:bodyPr/>
          <a:lstStyle/>
          <a:p>
            <a:pPr lvl="1"/>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phát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triển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phẩm</a:t>
            </a:r>
            <a:endParaRPr lang="en-US" sz="2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Đăng nhập, đăng ký, đổi mật khẩu, đăng xuất, xem và cập nhật thông tin cá nhân</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Hiển thị bài tập để kiểm tra kiến thức bản thân</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Xếp hạng người dùng để tạo tính cạnh tranh</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Tạo nhóm học tập</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Theo dõi quá trình học của người dùng</a:t>
            </a:r>
          </a:p>
          <a:p>
            <a:pPr lvl="2">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Quản lý khoá học, bài tập, tài khoản</a:t>
            </a:r>
          </a:p>
          <a:p>
            <a:pPr lvl="2">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62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Danh mục các tài liệu tham khảo</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Template của giáo viên: </a:t>
            </a:r>
            <a:r>
              <a:rPr lang="en-US" sz="2000" dirty="0">
                <a:latin typeface="Times New Roman" panose="02020603050405020304" pitchFamily="18" charset="0"/>
                <a:cs typeface="Times New Roman" panose="02020603050405020304" pitchFamily="18" charset="0"/>
                <a:hlinkClick r:id="rId2"/>
              </a:rPr>
              <a:t>https://www.smartsheet.com/free-work-breakdown-structure-templates</a:t>
            </a:r>
            <a:endParaRPr lang="en-US" sz="2000" dirty="0" smtClean="0">
              <a:latin typeface="Times New Roman" panose="02020603050405020304" pitchFamily="18" charset="0"/>
              <a:cs typeface="Times New Roman" panose="02020603050405020304" pitchFamily="18" charset="0"/>
            </a:endParaRPr>
          </a:p>
          <a:p>
            <a:pPr marL="201168" lvl="1"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32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C468-C944-4BC3-86A5-988F2D19282D}"/>
              </a:ext>
            </a:extLst>
          </p:cNvPr>
          <p:cNvSpPr>
            <a:spLocks noGrp="1"/>
          </p:cNvSpPr>
          <p:nvPr>
            <p:ph type="title"/>
          </p:nvPr>
        </p:nvSpPr>
        <p:spPr>
          <a:xfrm>
            <a:off x="1097280" y="286603"/>
            <a:ext cx="10058400" cy="702305"/>
          </a:xfrm>
        </p:spPr>
        <p:txBody>
          <a:bodyPr>
            <a:normAutofit/>
          </a:bodyPr>
          <a:lstStyle/>
          <a:p>
            <a:r>
              <a:rPr lang="en-US" sz="4400" dirty="0" err="1">
                <a:latin typeface="Times New Roman" panose="02020603050405020304" pitchFamily="18" charset="0"/>
                <a:cs typeface="Times New Roman" panose="02020603050405020304" pitchFamily="18" charset="0"/>
              </a:rPr>
              <a:t>Tính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năng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7B6B7-1FF0-4B09-BB7D-56FE29F5033C}"/>
              </a:ext>
            </a:extLst>
          </p:cNvPr>
          <p:cNvSpPr>
            <a:spLocks noGrp="1"/>
          </p:cNvSpPr>
          <p:nvPr>
            <p:ph idx="1"/>
          </p:nvPr>
        </p:nvSpPr>
        <p:spPr/>
        <p:txBody>
          <a:bodyPr>
            <a:normAutofit/>
          </a:bodyPr>
          <a:lstStyle/>
          <a:p>
            <a:pPr lvl="1"/>
            <a:r>
              <a:rPr lang="vi-VN" sz="2000" b="1" dirty="0">
                <a:latin typeface="Times New Roman" panose="02020603050405020304" pitchFamily="18" charset="0"/>
                <a:cs typeface="Times New Roman" panose="02020603050405020304" pitchFamily="18" charset="0"/>
              </a:rPr>
              <a:t>Các tính năng không phát triển</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Code trong </a:t>
            </a:r>
            <a:r>
              <a:rPr lang="en-US" sz="1800" dirty="0" smtClean="0">
                <a:latin typeface="Times New Roman" panose="02020603050405020304" pitchFamily="18" charset="0"/>
                <a:cs typeface="Times New Roman" panose="02020603050405020304" pitchFamily="18" charset="0"/>
              </a:rPr>
              <a:t>sandbox</a:t>
            </a:r>
          </a:p>
          <a:p>
            <a:pPr lvl="1"/>
            <a:r>
              <a:rPr lang="en-US" sz="2000" b="1" dirty="0" smtClean="0">
                <a:latin typeface="Times New Roman" panose="02020603050405020304" pitchFamily="18" charset="0"/>
                <a:cs typeface="Times New Roman" panose="02020603050405020304" pitchFamily="18" charset="0"/>
              </a:rPr>
              <a:t>Hạn chế của sản phẩm</a:t>
            </a:r>
          </a:p>
          <a:p>
            <a:pPr lvl="3">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Kiến </a:t>
            </a:r>
            <a:r>
              <a:rPr lang="en-US" sz="1800" dirty="0">
                <a:latin typeface="Times New Roman" panose="02020603050405020304" pitchFamily="18" charset="0"/>
                <a:cs typeface="Times New Roman" panose="02020603050405020304" pitchFamily="18" charset="0"/>
              </a:rPr>
              <a:t>thức lý thuyết chiếm lớn hơn kiến thức thực hành (65 % và 35 %)</a:t>
            </a:r>
          </a:p>
          <a:p>
            <a:pPr lvl="1"/>
            <a:r>
              <a:rPr lang="en-US" sz="2000" b="1" dirty="0" err="1">
                <a:latin typeface="Times New Roman" panose="02020603050405020304" pitchFamily="18" charset="0"/>
                <a:cs typeface="Times New Roman" panose="02020603050405020304" pitchFamily="18" charset="0"/>
              </a:rPr>
              <a:t>Chất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phẩm</a:t>
            </a:r>
            <a:endParaRPr lang="en-US" sz="2000"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Tạo </a:t>
            </a:r>
            <a:r>
              <a:rPr lang="en-US" sz="1800" dirty="0" smtClean="0">
                <a:latin typeface="Times New Roman" panose="02020603050405020304" pitchFamily="18" charset="0"/>
                <a:cs typeface="Times New Roman" panose="02020603050405020304" pitchFamily="18" charset="0"/>
              </a:rPr>
              <a:t>nền </a:t>
            </a:r>
            <a:r>
              <a:rPr lang="en-US" sz="1800" dirty="0">
                <a:latin typeface="Times New Roman" panose="02020603050405020304" pitchFamily="18" charset="0"/>
                <a:cs typeface="Times New Roman" panose="02020603050405020304" pitchFamily="18" charset="0"/>
              </a:rPr>
              <a:t>tảng vững cho người tham gia hết khóa học và hoàn thành các bài quiz</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052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04B-75B2-4491-AB04-43802C2ED52B}"/>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luận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8A281D-820F-4D1E-970E-34667569813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Qua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tưởng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rủi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3 hi </a:t>
            </a:r>
            <a:r>
              <a:rPr lang="en-US" sz="2000" dirty="0" err="1">
                <a:latin typeface="Times New Roman" panose="02020603050405020304" pitchFamily="18" charset="0"/>
                <a:cs typeface="Times New Roman" panose="02020603050405020304" pitchFamily="18" charset="0"/>
              </a:rPr>
              <a:t>vọng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85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840-01E6-4BDE-873C-252472937CAD}"/>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Câu</a:t>
            </a:r>
            <a:r>
              <a:rPr lang="en-US" sz="4400" dirty="0">
                <a:latin typeface="Times New Roman" panose="02020603050405020304" pitchFamily="18" charset="0"/>
                <a:cs typeface="Times New Roman" panose="02020603050405020304" pitchFamily="18" charset="0"/>
              </a:rPr>
              <a:t> 3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bày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phẩm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 </a:t>
            </a:r>
            <a:r>
              <a:rPr lang="en-US" sz="4400" dirty="0" err="1">
                <a:latin typeface="Times New Roman" panose="02020603050405020304" pitchFamily="18" charset="0"/>
                <a:cs typeface="Times New Roman" panose="02020603050405020304" pitchFamily="18" charset="0"/>
              </a:rPr>
              <a:t>của</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nhóm</a:t>
            </a:r>
            <a:r>
              <a:rPr lang="en-US" sz="4400"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8737F4DA-0671-4B1E-8F6E-DC158BA63FFC}"/>
              </a:ext>
            </a:extLst>
          </p:cNvPr>
          <p:cNvSpPr>
            <a:spLocks noGrp="1" noChangeArrowheads="1"/>
          </p:cNvSpPr>
          <p:nvPr>
            <p:ph idx="1"/>
          </p:nvPr>
        </p:nvSpPr>
        <p:spPr bwMode="auto">
          <a:xfrm>
            <a:off x="1097280" y="2058888"/>
            <a:ext cx="10058399"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419100" algn="l"/>
                <a:tab pos="5937250" algn="r"/>
              </a:tabLst>
              <a:defRPr>
                <a:solidFill>
                  <a:schemeClr val="tx1"/>
                </a:solidFill>
                <a:latin typeface="Arial" panose="020B0604020202020204" pitchFamily="34" charset="0"/>
              </a:defRPr>
            </a:lvl9pPr>
          </a:lstStyle>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Tên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2</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bắt đầu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Ngày kết thúc dự kiến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4</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Trưởng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5</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Khó khăn, nhu cầu, vấn đề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6</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Mục tiêu dự án	</a:t>
            </a:r>
          </a:p>
          <a:p>
            <a:pPr marL="0" lvl="0" indent="0">
              <a:lnSpc>
                <a:spcPct val="100000"/>
              </a:lnSpc>
              <a:buClrTx/>
              <a:buSzTx/>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7</a:t>
            </a:r>
            <a:r>
              <a:rPr lang="en-US" altLang="ja-JP" sz="1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Yêu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cầu</a:t>
            </a:r>
            <a:endParaRPr lang="en-US"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8-Cạnh tranh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9-Phương pháp thực hiện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10-Giả định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11-Lợi nhuận, thu nhập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12-Thông tin về kinh phí	</a:t>
            </a:r>
          </a:p>
          <a:p>
            <a:pPr marL="0" lvl="0" indent="0">
              <a:buNone/>
            </a:pPr>
            <a:r>
              <a:rPr lang="vi-VN" altLang="ja-JP" sz="1800" dirty="0">
                <a:solidFill>
                  <a:schemeClr val="tx1">
                    <a:lumMod val="75000"/>
                    <a:lumOff val="25000"/>
                  </a:schemeClr>
                </a:solidFill>
                <a:latin typeface="Times New Roman" panose="02020603050405020304" pitchFamily="18" charset="0"/>
                <a:cs typeface="Times New Roman" panose="02020603050405020304" pitchFamily="18" charset="0"/>
              </a:rPr>
              <a:t>13-Vai trò, trách nhiệm , phân </a:t>
            </a:r>
            <a:r>
              <a:rPr lang="vi-VN" altLang="ja-JP" sz="1800" dirty="0" smtClean="0">
                <a:solidFill>
                  <a:schemeClr val="tx1">
                    <a:lumMod val="75000"/>
                    <a:lumOff val="25000"/>
                  </a:schemeClr>
                </a:solidFill>
                <a:latin typeface="Times New Roman" panose="02020603050405020304" pitchFamily="18" charset="0"/>
                <a:cs typeface="Times New Roman" panose="02020603050405020304" pitchFamily="18" charset="0"/>
              </a:rPr>
              <a:t>công</a:t>
            </a:r>
            <a:endParaRPr lang="vi-VN" altLang="ja-JP"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67030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905691" y="1889759"/>
            <a:ext cx="10249989" cy="4319452"/>
          </a:xfrm>
        </p:spPr>
        <p:txBody>
          <a:bodyPr>
            <a:noAutofit/>
          </a:bodyPr>
          <a:lstStyle/>
          <a:p>
            <a:pPr lvl="0"/>
            <a:r>
              <a:rPr lang="en-US" sz="2000" b="1" dirty="0" err="1">
                <a:latin typeface="Times New Roman" panose="02020603050405020304" pitchFamily="18" charset="0"/>
                <a:cs typeface="Times New Roman" panose="02020603050405020304" pitchFamily="18" charset="0"/>
              </a:rPr>
              <a:t>Tên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Website </a:t>
            </a:r>
            <a:r>
              <a:rPr lang="en-US" sz="2000" dirty="0">
                <a:latin typeface="Times New Roman" panose="02020603050405020304" pitchFamily="18" charset="0"/>
                <a:cs typeface="Times New Roman" panose="02020603050405020304" pitchFamily="18" charset="0"/>
              </a:rPr>
              <a:t>dạy học lập trình căn bản và nâng cao.</a:t>
            </a:r>
          </a:p>
          <a:p>
            <a:pPr lvl="0"/>
            <a:r>
              <a:rPr lang="en-US" sz="2000" b="1" dirty="0">
                <a:latin typeface="Times New Roman" panose="02020603050405020304" pitchFamily="18" charset="0"/>
                <a:cs typeface="Times New Roman" panose="02020603050405020304" pitchFamily="18" charset="0"/>
              </a:rPr>
              <a:t>Ngày bắt </a:t>
            </a:r>
            <a:r>
              <a:rPr lang="en-US" sz="2000" b="1" dirty="0" smtClean="0">
                <a:latin typeface="Times New Roman" panose="02020603050405020304" pitchFamily="18" charset="0"/>
                <a:cs typeface="Times New Roman" panose="02020603050405020304" pitchFamily="18" charset="0"/>
              </a:rPr>
              <a:t>đầu</a:t>
            </a:r>
            <a:endParaRPr lang="en-US" sz="2000" b="1" dirty="0">
              <a:latin typeface="Times New Roman" panose="02020603050405020304" pitchFamily="18" charset="0"/>
              <a:cs typeface="Times New Roman" panose="02020603050405020304" pitchFamily="18" charset="0"/>
            </a:endParaRPr>
          </a:p>
          <a:p>
            <a:pPr marL="0" lvl="0" indent="0">
              <a:buNone/>
            </a:pP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30/10/2019</a:t>
            </a:r>
            <a:endParaRPr lang="en-US" sz="20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Ngày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thúc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kiến</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10/2/2020</a:t>
            </a:r>
            <a:endParaRPr lang="en-US" sz="2000" dirty="0">
              <a:latin typeface="Times New Roman" panose="02020603050405020304" pitchFamily="18" charset="0"/>
              <a:cs typeface="Times New Roman" panose="02020603050405020304" pitchFamily="18" charset="0"/>
            </a:endParaRPr>
          </a:p>
          <a:p>
            <a:pPr lvl="0"/>
            <a:r>
              <a:rPr lang="en-US" sz="2000" b="1" dirty="0" err="1">
                <a:latin typeface="Times New Roman" panose="02020603050405020304" pitchFamily="18" charset="0"/>
                <a:cs typeface="Times New Roman" panose="02020603050405020304" pitchFamily="18" charset="0"/>
              </a:rPr>
              <a:t>Trưởng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án</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Bùi </a:t>
            </a:r>
            <a:r>
              <a:rPr lang="en-US" sz="2000" dirty="0">
                <a:latin typeface="Times New Roman" panose="02020603050405020304" pitchFamily="18" charset="0"/>
                <a:cs typeface="Times New Roman" panose="02020603050405020304" pitchFamily="18" charset="0"/>
              </a:rPr>
              <a:t>Đăng </a:t>
            </a:r>
            <a:r>
              <a:rPr lang="en-US" sz="2000" dirty="0" smtClean="0">
                <a:latin typeface="Times New Roman" panose="02020603050405020304" pitchFamily="18" charset="0"/>
                <a:cs typeface="Times New Roman" panose="02020603050405020304" pitchFamily="18" charset="0"/>
              </a:rPr>
              <a:t>Khoa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423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6029-AFA7-421E-8EE8-AB6378E7DF71}"/>
              </a:ext>
            </a:extLst>
          </p:cNvPr>
          <p:cNvSpPr>
            <a:spLocks noGrp="1"/>
          </p:cNvSpPr>
          <p:nvPr>
            <p:ph type="title"/>
          </p:nvPr>
        </p:nvSpPr>
        <p:spPr>
          <a:xfrm>
            <a:off x="1097280" y="130628"/>
            <a:ext cx="10058400" cy="883920"/>
          </a:xfrm>
        </p:spPr>
        <p:txBody>
          <a:bodyPr>
            <a:normAutofit/>
          </a:bodyPr>
          <a:lstStyle/>
          <a:p>
            <a:pPr lvl="0"/>
            <a:r>
              <a:rPr lang="en-US" dirty="0">
                <a:latin typeface="Times New Roman" panose="02020603050405020304" pitchFamily="18" charset="0"/>
                <a:cs typeface="Times New Roman" panose="02020603050405020304" pitchFamily="18" charset="0"/>
              </a:rPr>
              <a:t>Khó khăn, nhu cầu, vấn đề</a:t>
            </a:r>
          </a:p>
        </p:txBody>
      </p:sp>
      <p:sp>
        <p:nvSpPr>
          <p:cNvPr id="3" name="Content Placeholder 2">
            <a:extLst>
              <a:ext uri="{FF2B5EF4-FFF2-40B4-BE49-F238E27FC236}">
                <a16:creationId xmlns:a16="http://schemas.microsoft.com/office/drawing/2014/main" id="{B6DEBE90-4617-469C-8C50-D0E00740C3B3}"/>
              </a:ext>
            </a:extLst>
          </p:cNvPr>
          <p:cNvSpPr>
            <a:spLocks noGrp="1"/>
          </p:cNvSpPr>
          <p:nvPr>
            <p:ph idx="1"/>
          </p:nvPr>
        </p:nvSpPr>
        <p:spPr>
          <a:xfrm>
            <a:off x="711200" y="2035630"/>
            <a:ext cx="10058400" cy="4954450"/>
          </a:xfrm>
        </p:spPr>
        <p:txBody>
          <a:bodyPr>
            <a:noAutofit/>
          </a:bodyPr>
          <a:lstStyle/>
          <a:p>
            <a:pPr>
              <a:buClrTx/>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Người học lập trình tốn nhiều tiền bạc tại các trung tâm, các trang web dạy lập trình có tính phí.</a:t>
            </a:r>
          </a:p>
          <a:p>
            <a:pPr>
              <a:buClrTx/>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Phải sắp xếp thời gian giữa việc học lập trình, đi đến trung tâm, gia đình, công việc. </a:t>
            </a:r>
          </a:p>
          <a:p>
            <a:pPr>
              <a:buClrTx/>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Trình độ mỗi người tại trung tâm khác nhau, khó khăn trong việc học cũng như làm việc nhóm.</a:t>
            </a:r>
          </a:p>
          <a:p>
            <a:pPr marL="0" lv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37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C82-561F-4E73-B188-253BA348371D}"/>
              </a:ext>
            </a:extLst>
          </p:cNvPr>
          <p:cNvSpPr>
            <a:spLocks noGrp="1"/>
          </p:cNvSpPr>
          <p:nvPr>
            <p:ph type="title"/>
          </p:nvPr>
        </p:nvSpPr>
        <p:spPr>
          <a:xfrm>
            <a:off x="1097280" y="313508"/>
            <a:ext cx="10058400" cy="770709"/>
          </a:xfrm>
        </p:spPr>
        <p:txBody>
          <a:bodyPr>
            <a:normAutofit/>
          </a:bodyPr>
          <a:lstStyle/>
          <a:p>
            <a:r>
              <a:rPr lang="en-US" sz="4400" dirty="0" smtClean="0">
                <a:latin typeface="Times New Roman" panose="02020603050405020304" pitchFamily="18" charset="0"/>
                <a:cs typeface="Times New Roman" panose="02020603050405020304" pitchFamily="18" charset="0"/>
              </a:rPr>
              <a:t>Mục tiêu và yêu cầu của dự án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A3B245-4F2C-43E9-87A2-179432EADB3C}"/>
              </a:ext>
            </a:extLst>
          </p:cNvPr>
          <p:cNvSpPr>
            <a:spLocks noGrp="1"/>
          </p:cNvSpPr>
          <p:nvPr>
            <p:ph idx="1"/>
          </p:nvPr>
        </p:nvSpPr>
        <p:spPr>
          <a:xfrm>
            <a:off x="955040" y="1443447"/>
            <a:ext cx="10058400" cy="4562564"/>
          </a:xfrm>
        </p:spPr>
        <p:txBody>
          <a:bodyPr>
            <a:noAutofit/>
          </a:bodyPr>
          <a:lstStyle/>
          <a:p>
            <a:pPr lvl="0"/>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án</a:t>
            </a:r>
            <a:endParaRPr lang="en-US" sz="24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Xây dựng 1 phần mềm cung cấp các học làm theo dạng trắc nghiệm, phần mềm cung cấp việc chấm điểm theo tự động, lưu kết quả của người dùng, dễ dàng theo dõi quá trình học</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Có thể vào làm mọi lúc mọi nơi chỉ cần có internet và các thiết bị di động, thuận tiện cho người dùng</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Phần mềm có tính năng xếp hạng theo kết quả các bài tập để tạo tính cạnh tranh, theo dõi sự chuyên cần của người dùng.</a:t>
            </a:r>
          </a:p>
          <a:p>
            <a:pPr lvl="0"/>
            <a:r>
              <a:rPr lang="en-US" sz="2400" b="1" dirty="0" smtClean="0">
                <a:latin typeface="Times New Roman" panose="02020603050405020304" pitchFamily="18" charset="0"/>
                <a:cs typeface="Times New Roman" panose="02020603050405020304" pitchFamily="18" charset="0"/>
              </a:rPr>
              <a:t>Yêu </a:t>
            </a:r>
            <a:r>
              <a:rPr lang="en-US" sz="2400" b="1" dirty="0">
                <a:latin typeface="Times New Roman" panose="02020603050405020304" pitchFamily="18" charset="0"/>
                <a:cs typeface="Times New Roman" panose="02020603050405020304" pitchFamily="18" charset="0"/>
              </a:rPr>
              <a:t>cầu</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level.</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Theo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nhiêu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quizz</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level.</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lèo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quizz</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820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703B-209F-4FC3-B10B-0DF3ABB6E342}"/>
              </a:ext>
            </a:extLst>
          </p:cNvPr>
          <p:cNvSpPr>
            <a:spLocks noGrp="1"/>
          </p:cNvSpPr>
          <p:nvPr>
            <p:ph type="title"/>
          </p:nvPr>
        </p:nvSpPr>
        <p:spPr>
          <a:xfrm>
            <a:off x="1097280" y="286604"/>
            <a:ext cx="10058400" cy="767134"/>
          </a:xfrm>
        </p:spPr>
        <p:txBody>
          <a:bodyPr>
            <a:normAutofit/>
          </a:bodyPr>
          <a:lstStyle/>
          <a:p>
            <a:pPr lvl="0"/>
            <a:r>
              <a:rPr lang="en-US" dirty="0">
                <a:latin typeface="Times New Roman" panose="02020603050405020304" pitchFamily="18" charset="0"/>
                <a:cs typeface="Times New Roman" panose="02020603050405020304" pitchFamily="18" charset="0"/>
              </a:rPr>
              <a:t>Đ</a:t>
            </a:r>
            <a:r>
              <a:rPr lang="en-US" dirty="0" smtClean="0">
                <a:latin typeface="Times New Roman" panose="02020603050405020304" pitchFamily="18" charset="0"/>
                <a:cs typeface="Times New Roman" panose="02020603050405020304" pitchFamily="18" charset="0"/>
              </a:rPr>
              <a:t>ối thủ cạnh tranh</a:t>
            </a:r>
            <a:endParaRPr lang="en-US" sz="3600" dirty="0" smtClean="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E4F017-BDAB-463E-BA17-273445DC56A8}"/>
              </a:ext>
            </a:extLst>
          </p:cNvPr>
          <p:cNvSpPr>
            <a:spLocks noGrp="1"/>
          </p:cNvSpPr>
          <p:nvPr>
            <p:ph idx="1"/>
          </p:nvPr>
        </p:nvSpPr>
        <p:spPr>
          <a:xfrm>
            <a:off x="1036320" y="1507309"/>
            <a:ext cx="10058400" cy="4693194"/>
          </a:xfrm>
        </p:spPr>
        <p:txBody>
          <a:bodyPr>
            <a:noAutofit/>
          </a:bodyPr>
          <a:lstStyle/>
          <a:p>
            <a:r>
              <a:rPr lang="en-US" sz="2400" dirty="0" smtClean="0">
                <a:latin typeface="Times New Roman" panose="02020603050405020304" pitchFamily="18" charset="0"/>
                <a:cs typeface="Times New Roman" panose="02020603050405020304" pitchFamily="18" charset="0"/>
              </a:rPr>
              <a:t>w3schools.com</a:t>
            </a:r>
            <a:r>
              <a:rPr lang="en-US" sz="24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Ưu điểm:</a:t>
            </a:r>
            <a:endParaRPr lang="en-US" sz="24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Website học lập trình trực tuyến</a:t>
            </a:r>
            <a:endParaRPr lang="en-US" sz="16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Lý thuyết dễ tiếp thu, ví dụ đơn giản</a:t>
            </a:r>
            <a:endParaRPr lang="en-US" sz="16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Người học được thực hành</a:t>
            </a:r>
            <a:endParaRPr lang="en-US" sz="16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Khuyết điểm:</a:t>
            </a:r>
            <a:endParaRPr lang="en-US" sz="24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Website không định hướng người dùng</a:t>
            </a:r>
            <a:endParaRPr lang="en-US" sz="16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Chưa phân mức độ học tập</a:t>
            </a:r>
            <a:endParaRPr lang="en-US" sz="1600" dirty="0" smtClean="0">
              <a:latin typeface="Times New Roman" panose="02020603050405020304" pitchFamily="18" charset="0"/>
              <a:cs typeface="Times New Roman" panose="02020603050405020304" pitchFamily="18" charset="0"/>
            </a:endParaRPr>
          </a:p>
          <a:p>
            <a:pPr lvl="2"/>
            <a:r>
              <a:rPr lang="en-US" sz="2000" dirty="0" smtClean="0">
                <a:latin typeface="Times New Roman" panose="02020603050405020304" pitchFamily="18" charset="0"/>
                <a:cs typeface="Times New Roman" panose="02020603050405020304" pitchFamily="18" charset="0"/>
              </a:rPr>
              <a:t>Không có cạnh tranh giữa những người dùng</a:t>
            </a:r>
            <a:endParaRPr lang="en-US" sz="16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2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762D-27DD-4C1A-B549-56930FD513A7}"/>
              </a:ext>
            </a:extLst>
          </p:cNvPr>
          <p:cNvSpPr>
            <a:spLocks noGrp="1"/>
          </p:cNvSpPr>
          <p:nvPr>
            <p:ph type="title"/>
          </p:nvPr>
        </p:nvSpPr>
        <p:spPr>
          <a:xfrm>
            <a:off x="1097280" y="286604"/>
            <a:ext cx="10058400" cy="854220"/>
          </a:xfrm>
        </p:spPr>
        <p:txBody>
          <a:bodyPr>
            <a:normAutofit/>
          </a:bodyPr>
          <a:lstStyle/>
          <a:p>
            <a:r>
              <a:rPr lang="en-US" sz="4400" dirty="0" smtClean="0">
                <a:latin typeface="Times New Roman" panose="02020603050405020304" pitchFamily="18" charset="0"/>
                <a:cs typeface="Times New Roman" panose="02020603050405020304" pitchFamily="18" charset="0"/>
              </a:rPr>
              <a:t>Chi phí và thời gian</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415BD1-3203-4DE3-A439-E70BDC23C2EA}"/>
              </a:ext>
            </a:extLst>
          </p:cNvPr>
          <p:cNvSpPr>
            <a:spLocks noGrp="1"/>
          </p:cNvSpPr>
          <p:nvPr>
            <p:ph idx="1"/>
          </p:nvPr>
        </p:nvSpPr>
        <p:spPr>
          <a:xfrm>
            <a:off x="579120" y="1547224"/>
            <a:ext cx="10403840" cy="4919857"/>
          </a:xfrm>
        </p:spPr>
        <p:txBody>
          <a:bodyPr>
            <a:normAutofit fontScale="62500" lnSpcReduction="20000"/>
          </a:bodyPr>
          <a:lstStyle/>
          <a:p>
            <a:pPr lvl="0"/>
            <a:r>
              <a:rPr lang="en-US" sz="3800" b="1" dirty="0" err="1">
                <a:latin typeface="Times New Roman" panose="02020603050405020304" pitchFamily="18" charset="0"/>
                <a:cs typeface="Times New Roman" panose="02020603050405020304" pitchFamily="18" charset="0"/>
              </a:rPr>
              <a:t>Giả</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định</a:t>
            </a:r>
            <a:endParaRPr lang="en-US" sz="3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Thời gian hoàn thành: 10 tuần</a:t>
            </a:r>
          </a:p>
          <a:p>
            <a:pPr lvl="2">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Mọi thứ </a:t>
            </a:r>
            <a:r>
              <a:rPr lang="en-US" sz="2600" dirty="0">
                <a:latin typeface="Times New Roman" panose="02020603050405020304" pitchFamily="18" charset="0"/>
                <a:cs typeface="Times New Roman" panose="02020603050405020304" pitchFamily="18" charset="0"/>
              </a:rPr>
              <a:t>theo đúng kế hoạch ban đầu.</a:t>
            </a:r>
          </a:p>
          <a:p>
            <a:pPr lvl="0"/>
            <a:r>
              <a:rPr lang="en-US" sz="3800" b="1" dirty="0" err="1">
                <a:latin typeface="Times New Roman" panose="02020603050405020304" pitchFamily="18" charset="0"/>
                <a:cs typeface="Times New Roman" panose="02020603050405020304" pitchFamily="18" charset="0"/>
              </a:rPr>
              <a:t>Lợi</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nhuận</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thu</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nhập</a:t>
            </a:r>
            <a:endParaRPr lang="en-US" sz="3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Quảng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cáo</a:t>
            </a:r>
            <a:r>
              <a:rPr lang="en-US" sz="26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nâng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cao</a:t>
            </a:r>
            <a:r>
              <a:rPr lang="en-US" sz="2600" dirty="0">
                <a:latin typeface="Times New Roman" panose="02020603050405020304" pitchFamily="18" charset="0"/>
                <a:cs typeface="Times New Roman" panose="02020603050405020304" pitchFamily="18" charset="0"/>
              </a:rPr>
              <a:t>.</a:t>
            </a:r>
          </a:p>
          <a:p>
            <a:pPr lvl="0"/>
            <a:r>
              <a:rPr lang="en-US" sz="3800" b="1" dirty="0" err="1">
                <a:latin typeface="Times New Roman" panose="02020603050405020304" pitchFamily="18" charset="0"/>
                <a:cs typeface="Times New Roman" panose="02020603050405020304" pitchFamily="18" charset="0"/>
              </a:rPr>
              <a:t>Thông</a:t>
            </a:r>
            <a:r>
              <a:rPr lang="en-US" sz="3800" b="1" dirty="0">
                <a:latin typeface="Times New Roman" panose="02020603050405020304" pitchFamily="18" charset="0"/>
                <a:cs typeface="Times New Roman" panose="02020603050405020304" pitchFamily="18" charset="0"/>
              </a:rPr>
              <a:t> tin </a:t>
            </a:r>
            <a:r>
              <a:rPr lang="en-US" sz="3800" b="1" dirty="0" err="1">
                <a:latin typeface="Times New Roman" panose="02020603050405020304" pitchFamily="18" charset="0"/>
                <a:cs typeface="Times New Roman" panose="02020603050405020304" pitchFamily="18" charset="0"/>
              </a:rPr>
              <a:t>về</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kinh</a:t>
            </a:r>
            <a:r>
              <a:rPr lang="en-US" sz="3800" b="1" dirty="0">
                <a:latin typeface="Times New Roman" panose="02020603050405020304" pitchFamily="18" charset="0"/>
                <a:cs typeface="Times New Roman" panose="02020603050405020304" pitchFamily="18" charset="0"/>
              </a:rPr>
              <a:t> </a:t>
            </a:r>
            <a:r>
              <a:rPr lang="en-US" sz="3800" b="1" dirty="0" err="1">
                <a:latin typeface="Times New Roman" panose="02020603050405020304" pitchFamily="18" charset="0"/>
                <a:cs typeface="Times New Roman" panose="02020603050405020304" pitchFamily="18" charset="0"/>
              </a:rPr>
              <a:t>phí</a:t>
            </a:r>
            <a:endParaRPr lang="en-US" sz="3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Số lượng người tham gia phát triển phần mềm là: </a:t>
            </a:r>
            <a:r>
              <a:rPr lang="en-US" sz="2600" dirty="0" smtClean="0">
                <a:latin typeface="Times New Roman" panose="02020603050405020304" pitchFamily="18" charset="0"/>
                <a:cs typeface="Times New Roman" panose="02020603050405020304" pitchFamily="18" charset="0"/>
              </a:rPr>
              <a:t>6 </a:t>
            </a:r>
            <a:r>
              <a:rPr lang="en-US" sz="2600" dirty="0">
                <a:latin typeface="Times New Roman" panose="02020603050405020304" pitchFamily="18" charset="0"/>
                <a:cs typeface="Times New Roman" panose="02020603050405020304" pitchFamily="18" charset="0"/>
              </a:rPr>
              <a:t>người.</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Số tín chỉ môn học: 6 tín chỉ</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Số tiền học phí 1 tín chỉ: 265.000 VNĐ</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Tiền in tài liệu: 120.000 VNĐ</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Tên miền và duy trì tên miền trong 1 năm: 380.000VNĐ/năm</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Chi phí Cloud: 300.000VNĐ/tháng (tuỳ vào số lượng người dùng)</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Marketing: ~ 1.000.000VNĐ</a:t>
            </a:r>
          </a:p>
          <a:p>
            <a:pPr lvl="2">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Tổng chi phí: </a:t>
            </a:r>
            <a:r>
              <a:rPr lang="en-US" sz="2600" dirty="0" smtClean="0">
                <a:latin typeface="Times New Roman" panose="02020603050405020304" pitchFamily="18" charset="0"/>
                <a:cs typeface="Times New Roman" panose="02020603050405020304" pitchFamily="18" charset="0"/>
              </a:rPr>
              <a:t>6 </a:t>
            </a:r>
            <a:r>
              <a:rPr lang="en-US" sz="2600" dirty="0">
                <a:latin typeface="Times New Roman" panose="02020603050405020304" pitchFamily="18" charset="0"/>
                <a:cs typeface="Times New Roman" panose="02020603050405020304" pitchFamily="18" charset="0"/>
              </a:rPr>
              <a:t>* 6 * 265.000 + 120.000 +380.000 + 300.000 + 1.000.000 </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13.000.000 VNĐ</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455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36AA-E308-4244-A06B-2EF811CE5201}"/>
              </a:ext>
            </a:extLst>
          </p:cNvPr>
          <p:cNvSpPr>
            <a:spLocks noGrp="1"/>
          </p:cNvSpPr>
          <p:nvPr>
            <p:ph type="title"/>
          </p:nvPr>
        </p:nvSpPr>
        <p:spPr>
          <a:xfrm>
            <a:off x="1097280" y="286603"/>
            <a:ext cx="10058400" cy="784551"/>
          </a:xfrm>
        </p:spPr>
        <p:txBody>
          <a:bodyPr>
            <a:normAutofit/>
          </a:bodyPr>
          <a:lstStyle/>
          <a:p>
            <a:r>
              <a:rPr lang="en-US" sz="4400" dirty="0" err="1">
                <a:latin typeface="Times New Roman" panose="02020603050405020304" pitchFamily="18" charset="0"/>
                <a:cs typeface="Times New Roman" panose="02020603050405020304" pitchFamily="18" charset="0"/>
              </a:rPr>
              <a:t>Ủy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nhiệm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án</a:t>
            </a:r>
            <a:r>
              <a:rPr lang="en-US" sz="4400" dirty="0">
                <a:latin typeface="Times New Roman" panose="02020603050405020304" pitchFamily="18" charset="0"/>
                <a:cs typeface="Times New Roman" panose="02020603050405020304" pitchFamily="18" charset="0"/>
              </a:rPr>
              <a:t> (Project Charter)”</a:t>
            </a:r>
          </a:p>
        </p:txBody>
      </p:sp>
      <p:sp>
        <p:nvSpPr>
          <p:cNvPr id="3" name="Content Placeholder 2">
            <a:extLst>
              <a:ext uri="{FF2B5EF4-FFF2-40B4-BE49-F238E27FC236}">
                <a16:creationId xmlns:a16="http://schemas.microsoft.com/office/drawing/2014/main" id="{B90977FC-4A71-4F06-AEA3-60187082B346}"/>
              </a:ext>
            </a:extLst>
          </p:cNvPr>
          <p:cNvSpPr>
            <a:spLocks noGrp="1"/>
          </p:cNvSpPr>
          <p:nvPr>
            <p:ph idx="1"/>
          </p:nvPr>
        </p:nvSpPr>
        <p:spPr/>
        <p:txBody>
          <a:bodyPr>
            <a:normAutofit/>
          </a:bodyPr>
          <a:lstStyle/>
          <a:p>
            <a:pPr lvl="0"/>
            <a:r>
              <a:rPr lang="en-US" sz="2400" b="1" dirty="0" err="1">
                <a:latin typeface="Times New Roman" panose="02020603050405020304" pitchFamily="18" charset="0"/>
                <a:cs typeface="Times New Roman" panose="02020603050405020304" pitchFamily="18" charset="0"/>
              </a:rPr>
              <a:t>Vai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trò</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nhiệm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công</a:t>
            </a:r>
            <a:endParaRPr lang="en-US" sz="24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Trưởng dự </a:t>
            </a:r>
            <a:r>
              <a:rPr lang="en-US" sz="2000" dirty="0" smtClean="0">
                <a:latin typeface="Times New Roman" panose="02020603050405020304" pitchFamily="18" charset="0"/>
                <a:cs typeface="Times New Roman" panose="02020603050405020304" pitchFamily="18" charset="0"/>
              </a:rPr>
              <a:t>án (Product Owner): </a:t>
            </a:r>
            <a:r>
              <a:rPr lang="en-US" sz="2000" dirty="0">
                <a:latin typeface="Times New Roman" panose="02020603050405020304" pitchFamily="18" charset="0"/>
                <a:cs typeface="Times New Roman" panose="02020603050405020304" pitchFamily="18" charset="0"/>
              </a:rPr>
              <a:t>Bùi Đăng Khoa.</a:t>
            </a:r>
          </a:p>
          <a:p>
            <a:pPr lvl="1"/>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Huỳnh</a:t>
            </a:r>
            <a:r>
              <a:rPr lang="en-US" sz="2000" dirty="0">
                <a:latin typeface="Times New Roman" panose="02020603050405020304" pitchFamily="18" charset="0"/>
                <a:cs typeface="Times New Roman" panose="02020603050405020304" pitchFamily="18" charset="0"/>
              </a:rPr>
              <a:t> Quang Minh.</a:t>
            </a:r>
          </a:p>
          <a:p>
            <a:pPr lvl="1"/>
            <a:r>
              <a:rPr lang="en-US" sz="2000" dirty="0">
                <a:latin typeface="Times New Roman" panose="02020603050405020304" pitchFamily="18" charset="0"/>
                <a:cs typeface="Times New Roman" panose="02020603050405020304" pitchFamily="18" charset="0"/>
              </a:rPr>
              <a:t>Phân công công </a:t>
            </a:r>
            <a:r>
              <a:rPr lang="en-US" sz="2000" dirty="0" smtClean="0">
                <a:latin typeface="Times New Roman" panose="02020603050405020304" pitchFamily="18" charset="0"/>
                <a:cs typeface="Times New Roman" panose="02020603050405020304" pitchFamily="18" charset="0"/>
              </a:rPr>
              <a:t>việc(Scrum master): Trần Hữu Nghĩa.</a:t>
            </a:r>
          </a:p>
          <a:p>
            <a:pPr lvl="1"/>
            <a:r>
              <a:rPr lang="en-US" sz="2000" dirty="0" smtClean="0">
                <a:latin typeface="Times New Roman" panose="02020603050405020304" pitchFamily="18" charset="0"/>
                <a:cs typeface="Times New Roman" panose="02020603050405020304" pitchFamily="18" charset="0"/>
              </a:rPr>
              <a:t>Developer: Nguyễn Thế lợi, Phạm Đình Luân, Lê Hoàng Luật</a:t>
            </a:r>
          </a:p>
          <a:p>
            <a:pPr lvl="1"/>
            <a:r>
              <a:rPr lang="en-US" sz="2000" dirty="0" smtClean="0">
                <a:latin typeface="Times New Roman" panose="02020603050405020304" pitchFamily="18" charset="0"/>
                <a:cs typeface="Times New Roman" panose="02020603050405020304" pitchFamily="18" charset="0"/>
              </a:rPr>
              <a:t>Các </a:t>
            </a:r>
            <a:r>
              <a:rPr lang="en-US" sz="2000" dirty="0">
                <a:latin typeface="Times New Roman" panose="02020603050405020304" pitchFamily="18" charset="0"/>
                <a:cs typeface="Times New Roman" panose="02020603050405020304" pitchFamily="18" charset="0"/>
              </a:rPr>
              <a:t>thành viên phải hoàn thành công việc được giao.</a:t>
            </a:r>
          </a:p>
          <a:p>
            <a:pPr lvl="1"/>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app.</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941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a:spLocks noGrp="1"/>
          </p:cNvSpPr>
          <p:nvPr>
            <p:ph type="title"/>
          </p:nvPr>
        </p:nvSpPr>
        <p:spPr>
          <a:xfrm>
            <a:off x="1097279" y="286603"/>
            <a:ext cx="10659291" cy="1450757"/>
          </a:xfrm>
        </p:spPr>
        <p:txBody>
          <a:bodyPr>
            <a:normAutofit fontScale="90000"/>
          </a:bodyPr>
          <a:lstStyle/>
          <a:p>
            <a:r>
              <a:rPr lang="en-US" dirty="0" smtClean="0">
                <a:latin typeface="Times New Roman" panose="02020603050405020304" pitchFamily="18" charset="0"/>
                <a:cs typeface="Times New Roman" panose="02020603050405020304" pitchFamily="18" charset="0"/>
              </a:rPr>
              <a:t>Câu 4:</a:t>
            </a:r>
            <a:r>
              <a:rPr lang="vi-VN" dirty="0">
                <a:latin typeface="Times New Roman" panose="02020603050405020304" pitchFamily="18" charset="0"/>
                <a:cs typeface="Times New Roman" panose="02020603050405020304" pitchFamily="18" charset="0"/>
              </a:rPr>
              <a:t>Trình bày các sản phẩm: “Mockup”, “Bản mẫu (Prototype)”, và “Chứng minh ý tưởng (Proof of Concept)” của 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936343-B595-43F3-BD9D-131DE6C35631}"/>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3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03D-29FC-44D7-BFA2-F48C284AEB0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A9BB7-C96F-4EBF-BB4B-DBF7E29326D8}"/>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1. Tại sao nhóm phát triển đồ án này? Đồ án của nhóm giải quyết vấn đề gì trong cuộc </a:t>
            </a:r>
            <a:r>
              <a:rPr lang="en-US" dirty="0">
                <a:latin typeface="Times New Roman" panose="02020603050405020304" pitchFamily="18" charset="0"/>
                <a:cs typeface="Times New Roman" panose="02020603050405020304" pitchFamily="18" charset="0"/>
              </a:rPr>
              <a:t>s</a:t>
            </a:r>
            <a:r>
              <a:rPr lang="vi-VN" dirty="0">
                <a:latin typeface="Times New Roman" panose="02020603050405020304" pitchFamily="18" charset="0"/>
                <a:cs typeface="Times New Roman" panose="02020603050405020304" pitchFamily="18" charset="0"/>
              </a:rPr>
              <a:t>ống?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2. Nhóm dự kiến phát triển những gì để giải quyết các vấn đề đặt ra?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3. Nhóm làm sao để chứng minh mình có khả năng thực hiện đồ án này?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4. Mô hình phát triển phần mềm nào, phù hợp với thời gian, chi phí và nhân lực của nhóm, được nhóm lựa chọn để thực hiện đồ án?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08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đăng nhập</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38" y="723826"/>
            <a:ext cx="6414985" cy="5081926"/>
          </a:xfrm>
          <a:prstGeom prst="rect">
            <a:avLst/>
          </a:prstGeom>
        </p:spPr>
      </p:pic>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cần đăng nhập để thực hiện các chức năng của phần mềm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410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đăng ký</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cần đăng ký tài khoản đề dùng các chức năng của phần mềm</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0" y="213019"/>
            <a:ext cx="7212586" cy="5804604"/>
          </a:xfrm>
          <a:prstGeom prst="rect">
            <a:avLst/>
          </a:prstGeom>
        </p:spPr>
      </p:pic>
    </p:spTree>
    <p:extLst>
      <p:ext uri="{BB962C8B-B14F-4D97-AF65-F5344CB8AC3E}">
        <p14:creationId xmlns:p14="http://schemas.microsoft.com/office/powerpoint/2010/main" val="1330399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đổi mật khẩu</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đổi mật khẩu khi cần thiết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588" y="113211"/>
            <a:ext cx="7276430" cy="6188979"/>
          </a:xfrm>
          <a:prstGeom prst="rect">
            <a:avLst/>
          </a:prstGeom>
        </p:spPr>
      </p:pic>
    </p:spTree>
    <p:extLst>
      <p:ext uri="{BB962C8B-B14F-4D97-AF65-F5344CB8AC3E}">
        <p14:creationId xmlns:p14="http://schemas.microsoft.com/office/powerpoint/2010/main" val="2851146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làm bài tập</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kiểm tra năng lực bản thân qua các bài tập</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004" y="148045"/>
            <a:ext cx="5348470" cy="6183598"/>
          </a:xfrm>
          <a:prstGeom prst="rect">
            <a:avLst/>
          </a:prstGeom>
        </p:spPr>
      </p:pic>
    </p:spTree>
    <p:extLst>
      <p:ext uri="{BB962C8B-B14F-4D97-AF65-F5344CB8AC3E}">
        <p14:creationId xmlns:p14="http://schemas.microsoft.com/office/powerpoint/2010/main" val="3852413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1C11-279F-4515-83D6-1A6B12F48836}"/>
              </a:ext>
            </a:extLst>
          </p:cNvPr>
          <p:cNvSpPr txBox="1">
            <a:spLocks/>
          </p:cNvSpPr>
          <p:nvPr/>
        </p:nvSpPr>
        <p:spPr>
          <a:xfrm>
            <a:off x="1097280" y="286603"/>
            <a:ext cx="3335383" cy="532003"/>
          </a:xfrm>
          <a:prstGeom prst="rect">
            <a:avLst/>
          </a:prstGeom>
        </p:spPr>
        <p:txBody>
          <a:bodyPr>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smtClean="0">
                <a:latin typeface="Times New Roman" panose="02020603050405020304" pitchFamily="18" charset="0"/>
                <a:cs typeface="Times New Roman" panose="02020603050405020304" pitchFamily="18" charset="0"/>
              </a:rPr>
              <a:t>Màn hình chọn khoá học</a:t>
            </a:r>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951C11-279F-4515-83D6-1A6B12F48836}"/>
              </a:ext>
            </a:extLst>
          </p:cNvPr>
          <p:cNvSpPr txBox="1">
            <a:spLocks/>
          </p:cNvSpPr>
          <p:nvPr/>
        </p:nvSpPr>
        <p:spPr>
          <a:xfrm>
            <a:off x="343989" y="1100855"/>
            <a:ext cx="4410891" cy="2452242"/>
          </a:xfrm>
          <a:prstGeom prst="rect">
            <a:avLst/>
          </a:prstGeom>
        </p:spPr>
        <p:txBody>
          <a:bodyPr>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000" dirty="0" smtClean="0">
                <a:latin typeface="Times New Roman" panose="02020603050405020304" pitchFamily="18" charset="0"/>
                <a:cs typeface="Times New Roman" panose="02020603050405020304" pitchFamily="18" charset="0"/>
              </a:rPr>
              <a:t>Người dùng chọn khoá học để làm bài test</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804" y="182880"/>
            <a:ext cx="5237116" cy="6183086"/>
          </a:xfrm>
          <a:prstGeom prst="rect">
            <a:avLst/>
          </a:prstGeom>
        </p:spPr>
      </p:pic>
    </p:spTree>
    <p:extLst>
      <p:ext uri="{BB962C8B-B14F-4D97-AF65-F5344CB8AC3E}">
        <p14:creationId xmlns:p14="http://schemas.microsoft.com/office/powerpoint/2010/main" val="2465594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F633-DBC8-4984-A169-2AC67A7ED6D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E7706-77FA-4FD2-8668-EB858A25346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Prototype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Qua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nhòm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893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CAA0-DEC8-4648-858C-83D91B7C3437}"/>
              </a:ext>
            </a:extLst>
          </p:cNvPr>
          <p:cNvSpPr>
            <a:spLocks noGrp="1"/>
          </p:cNvSpPr>
          <p:nvPr>
            <p:ph type="title"/>
          </p:nvPr>
        </p:nvSpPr>
        <p:spPr>
          <a:xfrm>
            <a:off x="1097280" y="286603"/>
            <a:ext cx="10058400" cy="1570772"/>
          </a:xfrm>
        </p:spPr>
        <p:txBody>
          <a:bodyPr>
            <a:normAutofit/>
          </a:bodyPr>
          <a:lstStyle/>
          <a:p>
            <a:r>
              <a:rPr lang="en-US" dirty="0" err="1">
                <a:latin typeface="Times New Roman" panose="02020603050405020304" pitchFamily="18" charset="0"/>
                <a:cs typeface="Times New Roman" panose="02020603050405020304" pitchFamily="18" charset="0"/>
              </a:rPr>
              <a:t>Câu5</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B2BF7-45D9-4FF8-9546-FECAD7E16A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Thành viên và phân công: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Release plan: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327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0525-B526-4433-BF77-ACCF19D53CAF}"/>
              </a:ext>
            </a:extLst>
          </p:cNvPr>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Nhóm </a:t>
            </a:r>
            <a:r>
              <a:rPr lang="en-US" sz="4000" dirty="0">
                <a:latin typeface="Times New Roman" panose="02020603050405020304" pitchFamily="18" charset="0"/>
                <a:cs typeface="Times New Roman" panose="02020603050405020304" pitchFamily="18" charset="0"/>
              </a:rPr>
              <a:t>dự định dùng các ngôn ngữ, công nghệ và công cụ nào để hoàn thành đồ án? </a:t>
            </a:r>
          </a:p>
        </p:txBody>
      </p:sp>
      <p:sp>
        <p:nvSpPr>
          <p:cNvPr id="3" name="Content Placeholder 2">
            <a:extLst>
              <a:ext uri="{FF2B5EF4-FFF2-40B4-BE49-F238E27FC236}">
                <a16:creationId xmlns:a16="http://schemas.microsoft.com/office/drawing/2014/main" id="{92A69419-F725-49BD-AC9B-4A5016EA8F32}"/>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C# , </a:t>
            </a:r>
            <a:r>
              <a:rPr lang="en-US" dirty="0" err="1">
                <a:latin typeface="Times New Roman" panose="02020603050405020304" pitchFamily="18" charset="0"/>
                <a:cs typeface="Times New Roman" panose="02020603050405020304" pitchFamily="18" charset="0"/>
              </a:rPr>
              <a:t>javascript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nghê</a:t>
            </a:r>
            <a:r>
              <a:rPr lang="en-US" dirty="0">
                <a:latin typeface="Times New Roman" panose="02020603050405020304" pitchFamily="18" charset="0"/>
                <a:cs typeface="Times New Roman" panose="02020603050405020304" pitchFamily="18" charset="0"/>
              </a:rPr>
              <a:t>:</a:t>
            </a:r>
          </a:p>
          <a:p>
            <a:pPr marL="749808" lvl="1" indent="-45720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FontEnd</a:t>
            </a:r>
            <a:r>
              <a:rPr lang="en-US" dirty="0">
                <a:latin typeface="Times New Roman" panose="02020603050405020304" pitchFamily="18" charset="0"/>
                <a:cs typeface="Times New Roman" panose="02020603050405020304" pitchFamily="18" charset="0"/>
              </a:rPr>
              <a:t>: Angular</a:t>
            </a:r>
          </a:p>
          <a:p>
            <a:pPr marL="749808" lvl="1" indent="-457200">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asp.net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c</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SQL Server</a:t>
            </a:r>
          </a:p>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Visual </a:t>
            </a:r>
            <a:r>
              <a:rPr lang="en-US" dirty="0" err="1">
                <a:latin typeface="Times New Roman" panose="02020603050405020304" pitchFamily="18" charset="0"/>
                <a:cs typeface="Times New Roman" panose="02020603050405020304" pitchFamily="18" charset="0"/>
              </a:rPr>
              <a:t>studio,Visual</a:t>
            </a:r>
            <a:r>
              <a:rPr lang="en-US" dirty="0">
                <a:latin typeface="Times New Roman" panose="02020603050405020304" pitchFamily="18" charset="0"/>
                <a:cs typeface="Times New Roman" panose="02020603050405020304" pitchFamily="18" charset="0"/>
              </a:rPr>
              <a:t> studio code</a:t>
            </a:r>
          </a:p>
          <a:p>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737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44CE-FACD-4274-B259-99FDB1B2A0A6}"/>
              </a:ext>
            </a:extLst>
          </p:cNvPr>
          <p:cNvSpPr>
            <a:spLocks noGrp="1"/>
          </p:cNvSpPr>
          <p:nvPr>
            <p:ph type="title"/>
          </p:nvPr>
        </p:nvSpPr>
        <p:spPr>
          <a:xfrm>
            <a:off x="1114043" y="208040"/>
            <a:ext cx="6532083" cy="1674180"/>
          </a:xfrm>
        </p:spPr>
        <p:txBody>
          <a:bodyPr>
            <a:normAutofit/>
          </a:bodyPr>
          <a:lstStyle/>
          <a:p>
            <a:r>
              <a:rPr lang="vi-VN" sz="3700" dirty="0">
                <a:latin typeface="Times New Roman" panose="02020603050405020304" pitchFamily="18" charset="0"/>
                <a:cs typeface="Times New Roman" panose="02020603050405020304" pitchFamily="18" charset="0"/>
              </a:rPr>
              <a:t>Thành viên và phân công:</a:t>
            </a:r>
            <a:r>
              <a:rPr lang="en-US" sz="3700" dirty="0">
                <a:latin typeface="Times New Roman" panose="02020603050405020304" pitchFamily="18" charset="0"/>
                <a:cs typeface="Times New Roman" panose="02020603050405020304" pitchFamily="18" charset="0"/>
              </a:rPr>
              <a:t/>
            </a:r>
            <a:br>
              <a:rPr lang="en-US" sz="3700" dirty="0">
                <a:latin typeface="Times New Roman" panose="02020603050405020304" pitchFamily="18" charset="0"/>
                <a:cs typeface="Times New Roman" panose="02020603050405020304" pitchFamily="18" charset="0"/>
              </a:rPr>
            </a:br>
            <a:endParaRPr lang="en-US" sz="37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98369913"/>
              </p:ext>
            </p:extLst>
          </p:nvPr>
        </p:nvGraphicFramePr>
        <p:xfrm>
          <a:off x="1249026" y="2052077"/>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85548367"/>
                    </a:ext>
                  </a:extLst>
                </a:gridCol>
                <a:gridCol w="2709333">
                  <a:extLst>
                    <a:ext uri="{9D8B030D-6E8A-4147-A177-3AD203B41FA5}">
                      <a16:colId xmlns:a16="http://schemas.microsoft.com/office/drawing/2014/main" val="4286492270"/>
                    </a:ext>
                  </a:extLst>
                </a:gridCol>
                <a:gridCol w="2709333">
                  <a:extLst>
                    <a:ext uri="{9D8B030D-6E8A-4147-A177-3AD203B41FA5}">
                      <a16:colId xmlns:a16="http://schemas.microsoft.com/office/drawing/2014/main" val="1609401987"/>
                    </a:ext>
                  </a:extLst>
                </a:gridCol>
              </a:tblGrid>
              <a:tr h="370840">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MSSV</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Họ</a:t>
                      </a:r>
                      <a:r>
                        <a:rPr lang="en-US" baseline="0" dirty="0" smtClean="0">
                          <a:solidFill>
                            <a:schemeClr val="bg1"/>
                          </a:solidFill>
                          <a:latin typeface="Times New Roman" panose="02020603050405020304" pitchFamily="18" charset="0"/>
                          <a:cs typeface="Times New Roman" panose="02020603050405020304" pitchFamily="18" charset="0"/>
                        </a:rPr>
                        <a:t> tên</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US" dirty="0" smtClean="0">
                          <a:solidFill>
                            <a:schemeClr val="bg1"/>
                          </a:solidFill>
                          <a:latin typeface="Times New Roman" panose="02020603050405020304" pitchFamily="18" charset="0"/>
                          <a:cs typeface="Times New Roman" panose="02020603050405020304" pitchFamily="18" charset="0"/>
                        </a:rPr>
                        <a:t>Vai trò</a:t>
                      </a:r>
                      <a:endParaRPr lang="en-US"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97487686"/>
                  </a:ext>
                </a:extLst>
              </a:tr>
              <a:tr h="370840">
                <a:tc>
                  <a:txBody>
                    <a:bodyPr/>
                    <a:lstStyle/>
                    <a:p>
                      <a:r>
                        <a:rPr lang="en-US" dirty="0" smtClean="0">
                          <a:latin typeface="Times New Roman" panose="02020603050405020304" pitchFamily="18" charset="0"/>
                          <a:cs typeface="Times New Roman" panose="02020603050405020304" pitchFamily="18" charset="0"/>
                        </a:rPr>
                        <a:t>18424035</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Product owner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538945"/>
                  </a:ext>
                </a:extLst>
              </a:tr>
              <a:tr h="370840">
                <a:tc>
                  <a:txBody>
                    <a:bodyPr/>
                    <a:lstStyle/>
                    <a:p>
                      <a:r>
                        <a:rPr lang="en-US" dirty="0" smtClean="0">
                          <a:latin typeface="Times New Roman" panose="02020603050405020304" pitchFamily="18" charset="0"/>
                          <a:cs typeface="Times New Roman" panose="02020603050405020304" pitchFamily="18" charset="0"/>
                        </a:rPr>
                        <a:t>18424038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Nguyễn Thế</a:t>
                      </a:r>
                      <a:r>
                        <a:rPr lang="en-US" baseline="0" dirty="0" smtClean="0">
                          <a:latin typeface="Times New Roman" panose="02020603050405020304" pitchFamily="18" charset="0"/>
                          <a:cs typeface="Times New Roman" panose="02020603050405020304" pitchFamily="18" charset="0"/>
                        </a:rPr>
                        <a:t>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102316"/>
                  </a:ext>
                </a:extLst>
              </a:tr>
              <a:tr h="370840">
                <a:tc>
                  <a:txBody>
                    <a:bodyPr/>
                    <a:lstStyle/>
                    <a:p>
                      <a:r>
                        <a:rPr lang="en-US" dirty="0" smtClean="0">
                          <a:latin typeface="Times New Roman" panose="02020603050405020304" pitchFamily="18" charset="0"/>
                          <a:cs typeface="Times New Roman" panose="02020603050405020304" pitchFamily="18" charset="0"/>
                        </a:rPr>
                        <a:t>18424039</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Developer</a:t>
                      </a:r>
                    </a:p>
                  </a:txBody>
                  <a:tcPr/>
                </a:tc>
                <a:extLst>
                  <a:ext uri="{0D108BD9-81ED-4DB2-BD59-A6C34878D82A}">
                    <a16:rowId xmlns:a16="http://schemas.microsoft.com/office/drawing/2014/main" val="2476189235"/>
                  </a:ext>
                </a:extLst>
              </a:tr>
              <a:tr h="370840">
                <a:tc>
                  <a:txBody>
                    <a:bodyPr/>
                    <a:lstStyle/>
                    <a:p>
                      <a:r>
                        <a:rPr lang="en-US" dirty="0" smtClean="0">
                          <a:latin typeface="Times New Roman" panose="02020603050405020304" pitchFamily="18" charset="0"/>
                          <a:cs typeface="Times New Roman" panose="02020603050405020304" pitchFamily="18" charset="0"/>
                        </a:rPr>
                        <a:t>18424040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6607031"/>
                  </a:ext>
                </a:extLst>
              </a:tr>
              <a:tr h="370840">
                <a:tc>
                  <a:txBody>
                    <a:bodyPr/>
                    <a:lstStyle/>
                    <a:p>
                      <a:r>
                        <a:rPr lang="en-US" dirty="0" smtClean="0">
                          <a:latin typeface="Times New Roman" panose="02020603050405020304" pitchFamily="18" charset="0"/>
                          <a:cs typeface="Times New Roman" panose="02020603050405020304" pitchFamily="18" charset="0"/>
                        </a:rPr>
                        <a:t>18424042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Developer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4344051"/>
                  </a:ext>
                </a:extLst>
              </a:tr>
              <a:tr h="370840">
                <a:tc>
                  <a:txBody>
                    <a:bodyPr/>
                    <a:lstStyle/>
                    <a:p>
                      <a:r>
                        <a:rPr lang="en-US" dirty="0" smtClean="0">
                          <a:latin typeface="Times New Roman" panose="02020603050405020304" pitchFamily="18" charset="0"/>
                          <a:cs typeface="Times New Roman" panose="02020603050405020304" pitchFamily="18" charset="0"/>
                        </a:rPr>
                        <a:t>18424043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Hữu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Scrum</a:t>
                      </a:r>
                      <a:r>
                        <a:rPr lang="en-US" baseline="0" dirty="0" smtClean="0">
                          <a:latin typeface="Times New Roman" panose="02020603050405020304" pitchFamily="18" charset="0"/>
                          <a:cs typeface="Times New Roman" panose="02020603050405020304" pitchFamily="18" charset="0"/>
                        </a:rPr>
                        <a:t> master, Tester</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8772393"/>
                  </a:ext>
                </a:extLst>
              </a:tr>
            </a:tbl>
          </a:graphicData>
        </a:graphic>
      </p:graphicFrame>
    </p:spTree>
    <p:extLst>
      <p:ext uri="{BB962C8B-B14F-4D97-AF65-F5344CB8AC3E}">
        <p14:creationId xmlns:p14="http://schemas.microsoft.com/office/powerpoint/2010/main" val="106804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44077" y="303833"/>
            <a:ext cx="3177847" cy="1674180"/>
          </a:xfrm>
        </p:spPr>
        <p:txBody>
          <a:bodyPr>
            <a:normAutofit/>
          </a:bodyPr>
          <a:lstStyle/>
          <a:p>
            <a:r>
              <a:rPr lang="vi-VN" sz="4000" dirty="0"/>
              <a:t>Release plan:</a:t>
            </a:r>
            <a:r>
              <a:rPr lang="en-US" sz="4000" dirty="0"/>
              <a:t/>
            </a:r>
            <a:br>
              <a:rPr lang="en-US" sz="4000" dirty="0"/>
            </a:br>
            <a:endParaRPr lang="en-US" sz="4000" dirty="0"/>
          </a:p>
        </p:txBody>
      </p:sp>
      <p:graphicFrame>
        <p:nvGraphicFramePr>
          <p:cNvPr id="3" name="Table 2"/>
          <p:cNvGraphicFramePr>
            <a:graphicFrameLocks noGrp="1"/>
          </p:cNvGraphicFramePr>
          <p:nvPr>
            <p:extLst>
              <p:ext uri="{D42A27DB-BD31-4B8C-83A1-F6EECF244321}">
                <p14:modId xmlns:p14="http://schemas.microsoft.com/office/powerpoint/2010/main" val="3562847415"/>
              </p:ext>
            </p:extLst>
          </p:nvPr>
        </p:nvGraphicFramePr>
        <p:xfrm>
          <a:off x="72572" y="1956283"/>
          <a:ext cx="11901713" cy="3012440"/>
        </p:xfrm>
        <a:graphic>
          <a:graphicData uri="http://schemas.openxmlformats.org/drawingml/2006/table">
            <a:tbl>
              <a:tblPr firstRow="1" bandRow="1">
                <a:tableStyleId>{073A0DAA-6AF3-43AB-8588-CEC1D06C72B9}</a:tableStyleId>
              </a:tblPr>
              <a:tblGrid>
                <a:gridCol w="2156822">
                  <a:extLst>
                    <a:ext uri="{9D8B030D-6E8A-4147-A177-3AD203B41FA5}">
                      <a16:colId xmlns:a16="http://schemas.microsoft.com/office/drawing/2014/main" val="4052177266"/>
                    </a:ext>
                  </a:extLst>
                </a:gridCol>
                <a:gridCol w="2447109">
                  <a:extLst>
                    <a:ext uri="{9D8B030D-6E8A-4147-A177-3AD203B41FA5}">
                      <a16:colId xmlns:a16="http://schemas.microsoft.com/office/drawing/2014/main" val="4240524066"/>
                    </a:ext>
                  </a:extLst>
                </a:gridCol>
                <a:gridCol w="4267200">
                  <a:extLst>
                    <a:ext uri="{9D8B030D-6E8A-4147-A177-3AD203B41FA5}">
                      <a16:colId xmlns:a16="http://schemas.microsoft.com/office/drawing/2014/main" val="4151945380"/>
                    </a:ext>
                  </a:extLst>
                </a:gridCol>
                <a:gridCol w="3030582">
                  <a:extLst>
                    <a:ext uri="{9D8B030D-6E8A-4147-A177-3AD203B41FA5}">
                      <a16:colId xmlns:a16="http://schemas.microsoft.com/office/drawing/2014/main" val="808537149"/>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1 </a:t>
                      </a:r>
                    </a:p>
                    <a:p>
                      <a:pPr algn="ctr"/>
                      <a:r>
                        <a:rPr lang="en-US" sz="1400" baseline="0" dirty="0" smtClean="0">
                          <a:latin typeface="Times New Roman" panose="02020603050405020304" pitchFamily="18" charset="0"/>
                          <a:cs typeface="Times New Roman" panose="02020603050405020304" pitchFamily="18" charset="0"/>
                        </a:rPr>
                        <a:t>(30/10 – 6/11)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2 </a:t>
                      </a:r>
                    </a:p>
                    <a:p>
                      <a:pPr algn="ctr"/>
                      <a:r>
                        <a:rPr lang="en-US" sz="1400" baseline="0" dirty="0" smtClean="0">
                          <a:latin typeface="Times New Roman" panose="02020603050405020304" pitchFamily="18" charset="0"/>
                          <a:cs typeface="Times New Roman" panose="02020603050405020304" pitchFamily="18" charset="0"/>
                        </a:rPr>
                        <a:t>(7/11 – 13/11)</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3 </a:t>
                      </a:r>
                    </a:p>
                    <a:p>
                      <a:pPr algn="ctr"/>
                      <a:r>
                        <a:rPr lang="en-US" sz="1400" baseline="0" dirty="0" smtClean="0">
                          <a:latin typeface="Times New Roman" panose="02020603050405020304" pitchFamily="18" charset="0"/>
                          <a:cs typeface="Times New Roman" panose="02020603050405020304" pitchFamily="18" charset="0"/>
                        </a:rPr>
                        <a:t>(14/11 – 20/11)</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589831"/>
                  </a:ext>
                </a:extLst>
              </a:tr>
              <a:tr h="370840">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các báo cáo và phân công công việc</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các báo cáo, đặc tả yêu cầu, product backlog, phân công công việc</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Phân</a:t>
                      </a:r>
                      <a:r>
                        <a:rPr lang="en-US" strike="sngStrike" baseline="0" dirty="0" smtClean="0">
                          <a:latin typeface="Times New Roman" panose="02020603050405020304" pitchFamily="18" charset="0"/>
                          <a:cs typeface="Times New Roman" panose="02020603050405020304" pitchFamily="18" charset="0"/>
                        </a:rPr>
                        <a:t> công công việc, cập nhật báo cáo, product backlog</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3377678"/>
                  </a:ext>
                </a:extLst>
              </a:tr>
              <a:tr h="370840">
                <a:tc>
                  <a:txBody>
                    <a:bodyPr/>
                    <a:lstStyle/>
                    <a:p>
                      <a:r>
                        <a:rPr lang="en-US" dirty="0"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Thế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Executive</a:t>
                      </a:r>
                      <a:r>
                        <a:rPr lang="en-US" strike="sngStrike" baseline="0" dirty="0" smtClean="0">
                          <a:latin typeface="Times New Roman" panose="02020603050405020304" pitchFamily="18" charset="0"/>
                          <a:cs typeface="Times New Roman" panose="02020603050405020304" pitchFamily="18" charset="0"/>
                        </a:rPr>
                        <a:t> summary</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Tính</a:t>
                      </a:r>
                      <a:r>
                        <a:rPr lang="en-US" strike="sngStrike" baseline="0" dirty="0" smtClean="0">
                          <a:latin typeface="Times New Roman" panose="02020603050405020304" pitchFamily="18" charset="0"/>
                          <a:cs typeface="Times New Roman" panose="02020603050405020304" pitchFamily="18" charset="0"/>
                        </a:rPr>
                        <a:t> high level estimate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Tìm</a:t>
                      </a:r>
                      <a:r>
                        <a:rPr lang="en-US" strike="sngStrike" baseline="0" dirty="0" smtClean="0">
                          <a:latin typeface="Times New Roman" panose="02020603050405020304" pitchFamily="18" charset="0"/>
                          <a:cs typeface="Times New Roman" panose="02020603050405020304" pitchFamily="18" charset="0"/>
                        </a:rPr>
                        <a:t> hiểu công việc được giao</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584138"/>
                  </a:ext>
                </a:extLst>
              </a:tr>
              <a:tr h="370840">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Project charter</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Work Breakdown Structure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25909251"/>
                  </a:ext>
                </a:extLst>
              </a:tr>
              <a:tr h="370840">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Project vision</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High level Architect</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13200463"/>
                  </a:ext>
                </a:extLst>
              </a:tr>
              <a:tr h="370840">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Proof of Concept</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Lựa</a:t>
                      </a:r>
                      <a:r>
                        <a:rPr lang="en-US" strike="sngStrike" baseline="0" dirty="0" smtClean="0">
                          <a:latin typeface="Times New Roman" panose="02020603050405020304" pitchFamily="18" charset="0"/>
                          <a:cs typeface="Times New Roman" panose="02020603050405020304" pitchFamily="18" charset="0"/>
                        </a:rPr>
                        <a:t> chọn công nghệ phù hợp với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Tạo source code cho dự án</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4651196"/>
                  </a:ext>
                </a:extLst>
              </a:tr>
              <a:tr h="370840">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Hữa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Vẽ</a:t>
                      </a:r>
                      <a:r>
                        <a:rPr lang="en-US" strike="sngStrike" baseline="0" dirty="0" smtClean="0">
                          <a:latin typeface="Times New Roman" panose="02020603050405020304" pitchFamily="18" charset="0"/>
                          <a:cs typeface="Times New Roman" panose="02020603050405020304" pitchFamily="18" charset="0"/>
                        </a:rPr>
                        <a:t> Mockup</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Lựa</a:t>
                      </a:r>
                      <a:r>
                        <a:rPr lang="en-US" strike="sngStrike" baseline="0" dirty="0" smtClean="0">
                          <a:latin typeface="Times New Roman" panose="02020603050405020304" pitchFamily="18" charset="0"/>
                          <a:cs typeface="Times New Roman" panose="02020603050405020304" pitchFamily="18" charset="0"/>
                        </a:rPr>
                        <a:t> chọn công nghệ phù hợp với dự án</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Tìm hiểu công việc được giao</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58448459"/>
                  </a:ext>
                </a:extLst>
              </a:tr>
            </a:tbl>
          </a:graphicData>
        </a:graphic>
      </p:graphicFrame>
    </p:spTree>
    <p:extLst>
      <p:ext uri="{BB962C8B-B14F-4D97-AF65-F5344CB8AC3E}">
        <p14:creationId xmlns:p14="http://schemas.microsoft.com/office/powerpoint/2010/main" val="2316898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Các câu hỏi thuyết trình</a:t>
            </a:r>
          </a:p>
        </p:txBody>
      </p:sp>
      <p:sp>
        <p:nvSpPr>
          <p:cNvPr id="3" name="Content Placeholder 2"/>
          <p:cNvSpPr>
            <a:spLocks noGrp="1"/>
          </p:cNvSpPr>
          <p:nvPr>
            <p:ph idx="1"/>
          </p:nvPr>
        </p:nvSpPr>
        <p:spPr/>
        <p:txBody>
          <a:bodyPr>
            <a:normAutofit/>
          </a:bodyPr>
          <a:lstStyle/>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“Tóm tắt thực thi (Executive Summary)”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“Viễn cảnh và phạm vi dự án (Project Vision and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Scope)” của nhóm</a:t>
            </a:r>
            <a:r>
              <a:rPr lang="en-US" dirty="0">
                <a:latin typeface="Times New Roman" panose="02020603050405020304" pitchFamily="18" charset="0"/>
                <a:cs typeface="Times New Roman" panose="02020603050405020304" pitchFamily="18" charset="0"/>
              </a:rPr>
              <a:t>.</a:t>
            </a: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“Ủy nhiệm dự án (Project Charter)” của nhóm.</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các sản phẩm: “Mockup”, “Bản mẫu (Prototype)”, và “Chứng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minh ý tưởng (Proof of Concept)” của nhóm. Theo nhóm, ngoài các sản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phẩm này, còn có những cách nào khác để hứng minh nhóm có khả</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năng hoàn thành dự án về mặt kỹ thuật.</a:t>
            </a:r>
            <a:endParaRPr lang="en-US"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vi-VN" dirty="0">
                <a:latin typeface="Times New Roman" panose="02020603050405020304" pitchFamily="18" charset="0"/>
                <a:cs typeface="Times New Roman" panose="02020603050405020304" pitchFamily="18" charset="0"/>
              </a:rPr>
              <a:t>Trình bày sản phẩm “Định nghĩa quy trình phát triển phần mềm” 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nhóm. Gợi ý: Các mốc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hời gian (pha) nào? Các vai trò nào? Các hoạt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động nào? Các sản phẩm nào?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5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8302-5576-41F5-B529-638F06769848}"/>
              </a:ext>
            </a:extLst>
          </p:cNvPr>
          <p:cNvSpPr>
            <a:spLocks noGrp="1"/>
          </p:cNvSpPr>
          <p:nvPr>
            <p:ph type="title"/>
          </p:nvPr>
        </p:nvSpPr>
        <p:spPr>
          <a:xfrm>
            <a:off x="844077" y="303833"/>
            <a:ext cx="3177847" cy="1674180"/>
          </a:xfrm>
        </p:spPr>
        <p:txBody>
          <a:bodyPr>
            <a:normAutofit/>
          </a:bodyPr>
          <a:lstStyle/>
          <a:p>
            <a:r>
              <a:rPr lang="vi-VN" sz="4000" dirty="0"/>
              <a:t>Release plan:</a:t>
            </a:r>
            <a:r>
              <a:rPr lang="en-US" sz="4000" dirty="0"/>
              <a:t/>
            </a:r>
            <a:br>
              <a:rPr lang="en-US" sz="4000" dirty="0"/>
            </a:b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591877489"/>
              </p:ext>
            </p:extLst>
          </p:nvPr>
        </p:nvGraphicFramePr>
        <p:xfrm>
          <a:off x="72572" y="1956283"/>
          <a:ext cx="11901713" cy="3550920"/>
        </p:xfrm>
        <a:graphic>
          <a:graphicData uri="http://schemas.openxmlformats.org/drawingml/2006/table">
            <a:tbl>
              <a:tblPr firstRow="1" bandRow="1">
                <a:tableStyleId>{073A0DAA-6AF3-43AB-8588-CEC1D06C72B9}</a:tableStyleId>
              </a:tblPr>
              <a:tblGrid>
                <a:gridCol w="2296159">
                  <a:extLst>
                    <a:ext uri="{9D8B030D-6E8A-4147-A177-3AD203B41FA5}">
                      <a16:colId xmlns:a16="http://schemas.microsoft.com/office/drawing/2014/main" val="4052177266"/>
                    </a:ext>
                  </a:extLst>
                </a:gridCol>
                <a:gridCol w="3178629">
                  <a:extLst>
                    <a:ext uri="{9D8B030D-6E8A-4147-A177-3AD203B41FA5}">
                      <a16:colId xmlns:a16="http://schemas.microsoft.com/office/drawing/2014/main" val="4240524066"/>
                    </a:ext>
                  </a:extLst>
                </a:gridCol>
                <a:gridCol w="3291840">
                  <a:extLst>
                    <a:ext uri="{9D8B030D-6E8A-4147-A177-3AD203B41FA5}">
                      <a16:colId xmlns:a16="http://schemas.microsoft.com/office/drawing/2014/main" val="4151945380"/>
                    </a:ext>
                  </a:extLst>
                </a:gridCol>
                <a:gridCol w="3135085">
                  <a:extLst>
                    <a:ext uri="{9D8B030D-6E8A-4147-A177-3AD203B41FA5}">
                      <a16:colId xmlns:a16="http://schemas.microsoft.com/office/drawing/2014/main" val="808537149"/>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4 </a:t>
                      </a:r>
                    </a:p>
                    <a:p>
                      <a:pPr algn="ctr"/>
                      <a:r>
                        <a:rPr lang="en-US" sz="1400" baseline="0" dirty="0" smtClean="0">
                          <a:latin typeface="Times New Roman" panose="02020603050405020304" pitchFamily="18" charset="0"/>
                          <a:cs typeface="Times New Roman" panose="02020603050405020304" pitchFamily="18" charset="0"/>
                        </a:rPr>
                        <a:t>(21/11 – 27/11)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5 </a:t>
                      </a:r>
                    </a:p>
                    <a:p>
                      <a:pPr algn="ctr"/>
                      <a:r>
                        <a:rPr lang="en-US" sz="1400" baseline="0" dirty="0" smtClean="0">
                          <a:latin typeface="Times New Roman" panose="02020603050405020304" pitchFamily="18" charset="0"/>
                          <a:cs typeface="Times New Roman" panose="02020603050405020304" pitchFamily="18" charset="0"/>
                        </a:rPr>
                        <a:t>(28/11 – 05/12)</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Sprint</a:t>
                      </a:r>
                      <a:r>
                        <a:rPr lang="en-US" sz="1400" baseline="0" dirty="0" smtClean="0">
                          <a:latin typeface="Times New Roman" panose="02020603050405020304" pitchFamily="18" charset="0"/>
                          <a:cs typeface="Times New Roman" panose="02020603050405020304" pitchFamily="18" charset="0"/>
                        </a:rPr>
                        <a:t> 6 </a:t>
                      </a:r>
                    </a:p>
                    <a:p>
                      <a:pPr algn="ctr"/>
                      <a:r>
                        <a:rPr lang="en-US" sz="1400" baseline="0" dirty="0" smtClean="0">
                          <a:latin typeface="Times New Roman" panose="02020603050405020304" pitchFamily="18" charset="0"/>
                          <a:cs typeface="Times New Roman" panose="02020603050405020304" pitchFamily="18" charset="0"/>
                        </a:rPr>
                        <a:t>(06/12 – 12/12)</a:t>
                      </a:r>
                      <a:endParaRPr lang="en-US" sz="1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589831"/>
                  </a:ext>
                </a:extLst>
              </a:tr>
              <a:tr h="370840">
                <a:tc>
                  <a:txBody>
                    <a:bodyPr/>
                    <a:lstStyle/>
                    <a:p>
                      <a:r>
                        <a:rPr lang="en-US" dirty="0" smtClean="0">
                          <a:latin typeface="Times New Roman" panose="02020603050405020304" pitchFamily="18" charset="0"/>
                          <a:cs typeface="Times New Roman" panose="02020603050405020304" pitchFamily="18" charset="0"/>
                        </a:rPr>
                        <a:t>Bùi</a:t>
                      </a:r>
                      <a:r>
                        <a:rPr lang="en-US" baseline="0" dirty="0" smtClean="0">
                          <a:latin typeface="Times New Roman" panose="02020603050405020304" pitchFamily="18" charset="0"/>
                          <a:cs typeface="Times New Roman" panose="02020603050405020304" pitchFamily="18" charset="0"/>
                        </a:rPr>
                        <a:t> Đăng Khoa</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Phân công công việc, cập nhật báo cáo, product backlog</a:t>
                      </a:r>
                      <a:endParaRPr kumimoji="0" lang="en-US" sz="1800" b="0" i="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93377678"/>
                  </a:ext>
                </a:extLst>
              </a:tr>
              <a:tr h="370840">
                <a:tc>
                  <a:txBody>
                    <a:bodyPr/>
                    <a:lstStyle/>
                    <a:p>
                      <a:r>
                        <a:rPr lang="en-US" dirty="0"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Thế lợi</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Tạo</a:t>
                      </a:r>
                      <a:r>
                        <a:rPr lang="en-US" strike="sngStrike" baseline="0" dirty="0" smtClean="0">
                          <a:latin typeface="Times New Roman" panose="02020603050405020304" pitchFamily="18" charset="0"/>
                          <a:cs typeface="Times New Roman" panose="02020603050405020304" pitchFamily="18" charset="0"/>
                        </a:rPr>
                        <a:t> datatbase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Cập</a:t>
                      </a:r>
                      <a:r>
                        <a:rPr lang="en-US" strike="sngStrike" baseline="0" dirty="0" smtClean="0">
                          <a:latin typeface="Times New Roman" panose="02020603050405020304" pitchFamily="18" charset="0"/>
                          <a:cs typeface="Times New Roman" panose="02020603050405020304" pitchFamily="18" charset="0"/>
                        </a:rPr>
                        <a:t> nhật database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Cập</a:t>
                      </a:r>
                      <a:r>
                        <a:rPr lang="en-US" strike="sngStrike" baseline="0" dirty="0" smtClean="0">
                          <a:latin typeface="Times New Roman" panose="02020603050405020304" pitchFamily="18" charset="0"/>
                          <a:cs typeface="Times New Roman" panose="02020603050405020304" pitchFamily="18" charset="0"/>
                        </a:rPr>
                        <a:t> nhật database</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584138"/>
                  </a:ext>
                </a:extLst>
              </a:tr>
              <a:tr h="370840">
                <a:tc>
                  <a:txBody>
                    <a:bodyPr/>
                    <a:lstStyle/>
                    <a:p>
                      <a:r>
                        <a:rPr lang="en-US" dirty="0" smtClean="0">
                          <a:latin typeface="Times New Roman" panose="02020603050405020304" pitchFamily="18" charset="0"/>
                          <a:cs typeface="Times New Roman" panose="02020603050405020304" pitchFamily="18" charset="0"/>
                        </a:rPr>
                        <a:t>Phạm</a:t>
                      </a:r>
                      <a:r>
                        <a:rPr lang="en-US" baseline="0" dirty="0" smtClean="0">
                          <a:latin typeface="Times New Roman" panose="02020603050405020304" pitchFamily="18" charset="0"/>
                          <a:cs typeface="Times New Roman" panose="02020603050405020304" pitchFamily="18" charset="0"/>
                        </a:rPr>
                        <a:t> Đình Luân</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909251"/>
                  </a:ext>
                </a:extLst>
              </a:tr>
              <a:tr h="370840">
                <a:tc>
                  <a:txBody>
                    <a:bodyPr/>
                    <a:lstStyle/>
                    <a:p>
                      <a:r>
                        <a:rPr lang="en-US" dirty="0" smtClean="0">
                          <a:latin typeface="Times New Roman" panose="02020603050405020304" pitchFamily="18" charset="0"/>
                          <a:cs typeface="Times New Roman" panose="02020603050405020304" pitchFamily="18" charset="0"/>
                        </a:rPr>
                        <a:t>Lê</a:t>
                      </a:r>
                      <a:r>
                        <a:rPr lang="en-US" baseline="0" dirty="0" smtClean="0">
                          <a:latin typeface="Times New Roman" panose="02020603050405020304" pitchFamily="18" charset="0"/>
                          <a:cs typeface="Times New Roman" panose="02020603050405020304" pitchFamily="18" charset="0"/>
                        </a:rPr>
                        <a:t> Hoàng Luật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Store Procedure cho dự án</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3200463"/>
                  </a:ext>
                </a:extLst>
              </a:tr>
              <a:tr h="370840">
                <a:tc>
                  <a:txBody>
                    <a:bodyPr/>
                    <a:lstStyle/>
                    <a:p>
                      <a:r>
                        <a:rPr lang="en-US" dirty="0" smtClean="0">
                          <a:latin typeface="Times New Roman" panose="02020603050405020304" pitchFamily="18" charset="0"/>
                          <a:cs typeface="Times New Roman" panose="02020603050405020304" pitchFamily="18" charset="0"/>
                        </a:rPr>
                        <a:t>Huỳnh</a:t>
                      </a:r>
                      <a:r>
                        <a:rPr lang="en-US" baseline="0" dirty="0" smtClean="0">
                          <a:latin typeface="Times New Roman" panose="02020603050405020304" pitchFamily="18" charset="0"/>
                          <a:cs typeface="Times New Roman" panose="02020603050405020304" pitchFamily="18" charset="0"/>
                        </a:rPr>
                        <a:t> Quang Minh</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Thiết</a:t>
                      </a:r>
                      <a:r>
                        <a:rPr lang="en-US" strike="sngStrike" baseline="0" dirty="0" smtClean="0">
                          <a:latin typeface="Times New Roman" panose="02020603050405020304" pitchFamily="18" charset="0"/>
                          <a:cs typeface="Times New Roman" panose="02020603050405020304" pitchFamily="18" charset="0"/>
                        </a:rPr>
                        <a:t> kế giao diện </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Cài</a:t>
                      </a:r>
                      <a:r>
                        <a:rPr lang="en-US" strike="sngStrike" baseline="0" dirty="0" smtClean="0">
                          <a:latin typeface="Times New Roman" panose="02020603050405020304" pitchFamily="18" charset="0"/>
                          <a:cs typeface="Times New Roman" panose="02020603050405020304" pitchFamily="18" charset="0"/>
                        </a:rPr>
                        <a:t> đặt CICD để tự động build code</a:t>
                      </a:r>
                      <a:endParaRPr lang="en-US" strike="sngStrike"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Thiết</a:t>
                      </a:r>
                      <a:r>
                        <a:rPr lang="en-US" strike="sngStrike" baseline="0" dirty="0" smtClean="0">
                          <a:latin typeface="Times New Roman" panose="02020603050405020304" pitchFamily="18" charset="0"/>
                          <a:cs typeface="Times New Roman" panose="02020603050405020304" pitchFamily="18" charset="0"/>
                        </a:rPr>
                        <a:t> kế giao diện, viết tài liệu, hướng dẫn sử dụng</a:t>
                      </a:r>
                      <a:endParaRPr lang="en-US" strike="sngStrik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4651196"/>
                  </a:ext>
                </a:extLst>
              </a:tr>
              <a:tr h="370840">
                <a:tc>
                  <a:txBody>
                    <a:bodyPr/>
                    <a:lstStyle/>
                    <a:p>
                      <a:r>
                        <a:rPr lang="en-US" dirty="0" smtClean="0">
                          <a:latin typeface="Times New Roman" panose="02020603050405020304" pitchFamily="18" charset="0"/>
                          <a:cs typeface="Times New Roman" panose="02020603050405020304" pitchFamily="18" charset="0"/>
                        </a:rPr>
                        <a:t>Trần</a:t>
                      </a:r>
                      <a:r>
                        <a:rPr lang="en-US" baseline="0" dirty="0" smtClean="0">
                          <a:latin typeface="Times New Roman" panose="02020603050405020304" pitchFamily="18" charset="0"/>
                          <a:cs typeface="Times New Roman" panose="02020603050405020304" pitchFamily="18" charset="0"/>
                        </a:rPr>
                        <a:t> Hữa Nghĩa</a:t>
                      </a:r>
                      <a:endParaRPr lang="en-US" dirty="0">
                        <a:latin typeface="Times New Roman" panose="02020603050405020304" pitchFamily="18" charset="0"/>
                        <a:cs typeface="Times New Roman" panose="02020603050405020304" pitchFamily="18" charset="0"/>
                      </a:endParaRPr>
                    </a:p>
                  </a:txBody>
                  <a:tcPr/>
                </a:tc>
                <a:tc>
                  <a:txBody>
                    <a:bodyPr/>
                    <a:lstStyle/>
                    <a:p>
                      <a:r>
                        <a:rPr lang="en-US" strike="sngStrike" dirty="0" smtClean="0">
                          <a:latin typeface="Times New Roman" panose="02020603050405020304" pitchFamily="18" charset="0"/>
                          <a:cs typeface="Times New Roman" panose="02020603050405020304" pitchFamily="18" charset="0"/>
                        </a:rPr>
                        <a:t>Burn</a:t>
                      </a:r>
                      <a:r>
                        <a:rPr lang="en-US" strike="sngStrike" baseline="0" dirty="0" smtClean="0">
                          <a:latin typeface="Times New Roman" panose="02020603050405020304" pitchFamily="18" charset="0"/>
                          <a:cs typeface="Times New Roman" panose="02020603050405020304" pitchFamily="18" charset="0"/>
                        </a:rPr>
                        <a:t> down chart, ước lượng tốc lực, năng suất, chi phí, DOD</a:t>
                      </a:r>
                      <a:endParaRPr lang="en-US" strike="sngStrik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 kiểm lỗi</a:t>
                      </a:r>
                      <a:endParaRPr lang="en-US" strike="sngStrike"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smtClean="0">
                          <a:latin typeface="Times New Roman" panose="02020603050405020304" pitchFamily="18" charset="0"/>
                          <a:cs typeface="Times New Roman" panose="02020603050405020304" pitchFamily="18" charset="0"/>
                        </a:rPr>
                        <a:t>Viết</a:t>
                      </a:r>
                      <a:r>
                        <a:rPr lang="en-US" strike="sngStrike" baseline="0" dirty="0" smtClean="0">
                          <a:latin typeface="Times New Roman" panose="02020603050405020304" pitchFamily="18" charset="0"/>
                          <a:cs typeface="Times New Roman" panose="02020603050405020304" pitchFamily="18" charset="0"/>
                        </a:rPr>
                        <a:t> Api cho backend, kiểm lỗi</a:t>
                      </a:r>
                      <a:endParaRPr lang="en-US" strike="sngStrike"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8448459"/>
                  </a:ext>
                </a:extLst>
              </a:tr>
            </a:tbl>
          </a:graphicData>
        </a:graphic>
      </p:graphicFrame>
    </p:spTree>
    <p:extLst>
      <p:ext uri="{BB962C8B-B14F-4D97-AF65-F5344CB8AC3E}">
        <p14:creationId xmlns:p14="http://schemas.microsoft.com/office/powerpoint/2010/main" val="253134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6F7B-5ED6-4A3D-9BDF-CEFDF2574F07}"/>
              </a:ext>
            </a:extLst>
          </p:cNvPr>
          <p:cNvSpPr>
            <a:spLocks noGrp="1"/>
          </p:cNvSpPr>
          <p:nvPr>
            <p:ph type="title"/>
          </p:nvPr>
        </p:nvSpPr>
        <p:spPr>
          <a:xfrm>
            <a:off x="1097280" y="452846"/>
            <a:ext cx="10058400" cy="1284514"/>
          </a:xfrm>
        </p:spPr>
        <p:txBody>
          <a:bodyPr>
            <a:noAutofit/>
          </a:bodyPr>
          <a:lstStyle/>
          <a:p>
            <a:r>
              <a:rPr lang="vi-VN" sz="28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A46288C9-1312-499F-97D9-118E2C642A2D}"/>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Vấn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đề</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Nếu đi học thì mất rất nhiều thời gian đi </a:t>
            </a:r>
            <a:r>
              <a:rPr lang="en-US" sz="2400" dirty="0" smtClean="0">
                <a:latin typeface="Times New Roman" panose="02020603050405020304" pitchFamily="18" charset="0"/>
                <a:cs typeface="Times New Roman" panose="02020603050405020304" pitchFamily="18" charset="0"/>
              </a:rPr>
              <a:t>lại </a:t>
            </a:r>
            <a:r>
              <a:rPr lang="en-US" sz="2400" dirty="0">
                <a:latin typeface="Times New Roman" panose="02020603050405020304" pitchFamily="18" charset="0"/>
                <a:cs typeface="Times New Roman" panose="02020603050405020304" pitchFamily="18" charset="0"/>
              </a:rPr>
              <a:t>và tiền để đi học tại các trung tâm</a:t>
            </a:r>
          </a:p>
          <a:p>
            <a:pPr lvl="1"/>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ờng học chung dễ gây chán nên cho các bạn không theo kịp trên lớp</a:t>
            </a:r>
          </a:p>
          <a:p>
            <a:endParaRPr lang="en-US" dirty="0">
              <a:latin typeface="+mj-lt"/>
            </a:endParaRPr>
          </a:p>
        </p:txBody>
      </p:sp>
    </p:spTree>
    <p:extLst>
      <p:ext uri="{BB962C8B-B14F-4D97-AF65-F5344CB8AC3E}">
        <p14:creationId xmlns:p14="http://schemas.microsoft.com/office/powerpoint/2010/main" val="3745364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20DC-5334-4588-8B01-6617FE708767}"/>
              </a:ext>
            </a:extLst>
          </p:cNvPr>
          <p:cNvSpPr>
            <a:spLocks noGrp="1"/>
          </p:cNvSpPr>
          <p:nvPr>
            <p:ph type="title"/>
          </p:nvPr>
        </p:nvSpPr>
        <p:spPr>
          <a:xfrm>
            <a:off x="1175657" y="461553"/>
            <a:ext cx="10058400" cy="1246863"/>
          </a:xfrm>
        </p:spPr>
        <p:txBody>
          <a:bodyPr>
            <a:normAutofit fontScale="90000"/>
          </a:bodyPr>
          <a:lstStyle/>
          <a:p>
            <a:r>
              <a:rPr lang="vi-VN" sz="3200" dirty="0"/>
              <a:t>1. Tại sao nhóm phát triển đồ án này? Đồ án của nhóm giải quyết vấn đề gì trong cuộc sống? </a:t>
            </a:r>
            <a:r>
              <a:rPr lang="en-US" sz="2800" dirty="0"/>
              <a:t/>
            </a:r>
            <a:br>
              <a:rPr lang="en-US" sz="2800" dirty="0"/>
            </a:br>
            <a:endParaRPr lang="en-US" sz="2800" dirty="0"/>
          </a:p>
        </p:txBody>
      </p:sp>
      <p:sp>
        <p:nvSpPr>
          <p:cNvPr id="3" name="Content Placeholder 2">
            <a:extLst>
              <a:ext uri="{FF2B5EF4-FFF2-40B4-BE49-F238E27FC236}">
                <a16:creationId xmlns:a16="http://schemas.microsoft.com/office/drawing/2014/main" id="{FDC43CC7-D167-4437-83B1-7EE6CE3A7F64}"/>
              </a:ext>
            </a:extLst>
          </p:cNvPr>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Giải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quyết</a:t>
            </a:r>
            <a:endParaRPr lang="en-US" sz="2400" b="1"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ời học linh động thời gian của mình h</a:t>
            </a:r>
            <a:r>
              <a:rPr lang="vi-VN" sz="2400" dirty="0">
                <a:latin typeface="Times New Roman" panose="02020603050405020304" pitchFamily="18" charset="0"/>
                <a:cs typeface="Times New Roman" panose="02020603050405020304" pitchFamily="18" charset="0"/>
              </a:rPr>
              <a:t>ơ</a:t>
            </a:r>
            <a:r>
              <a:rPr lang="en-US" sz="2400" dirty="0">
                <a:latin typeface="Times New Roman" panose="02020603050405020304" pitchFamily="18" charset="0"/>
                <a:cs typeface="Times New Roman" panose="02020603050405020304" pitchFamily="18" charset="0"/>
              </a:rPr>
              <a:t>n </a:t>
            </a:r>
          </a:p>
          <a:p>
            <a:pPr lvl="1"/>
            <a:r>
              <a:rPr lang="en-US" sz="2400" dirty="0" err="1">
                <a:latin typeface="Times New Roman" panose="02020603050405020304" pitchFamily="18" charset="0"/>
                <a:cs typeface="Times New Roman" panose="02020603050405020304" pitchFamily="18" charset="0"/>
              </a:rPr>
              <a:t>Tránh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p>
          <a:p>
            <a:pPr lvl="1"/>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tr</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46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F6E8-566B-481A-B6EB-989AA3F1B714}"/>
              </a:ext>
            </a:extLst>
          </p:cNvPr>
          <p:cNvSpPr>
            <a:spLocks noGrp="1"/>
          </p:cNvSpPr>
          <p:nvPr>
            <p:ph type="title"/>
          </p:nvPr>
        </p:nvSpPr>
        <p:spPr>
          <a:xfrm>
            <a:off x="1097280" y="519953"/>
            <a:ext cx="10058400" cy="1855694"/>
          </a:xfrm>
        </p:spPr>
        <p:txBody>
          <a:bodyPr>
            <a:normAutofit/>
          </a:bodyPr>
          <a:lstStyle/>
          <a:p>
            <a:r>
              <a:rPr lang="vi-VN" sz="3100" dirty="0"/>
              <a:t>2. Nhóm dự kiến phát triển những gì để giải quyết các vấn đề đặt ra? </a:t>
            </a:r>
            <a:r>
              <a:rPr lang="en-US" dirty="0"/>
              <a:t/>
            </a:r>
            <a:br>
              <a:rPr lang="en-US" dirty="0"/>
            </a:br>
            <a:endParaRPr lang="en-US" dirty="0"/>
          </a:p>
        </p:txBody>
      </p:sp>
      <p:sp>
        <p:nvSpPr>
          <p:cNvPr id="3" name="Content Placeholder 2">
            <a:extLst>
              <a:ext uri="{FF2B5EF4-FFF2-40B4-BE49-F238E27FC236}">
                <a16:creationId xmlns:a16="http://schemas.microsoft.com/office/drawing/2014/main" id="{82A80548-9197-45C5-9948-62F45B7C9BB9}"/>
              </a:ext>
            </a:extLst>
          </p:cNvPr>
          <p:cNvSpPr>
            <a:spLocks noGrp="1"/>
          </p:cNvSpPr>
          <p:nvPr>
            <p:ph idx="1"/>
          </p:nvPr>
        </p:nvSpPr>
        <p:spPr/>
        <p:txBody>
          <a:bodyPr>
            <a:normAutofit/>
          </a:bodyPr>
          <a:lstStyle/>
          <a:p>
            <a:pPr lvl="1"/>
            <a:r>
              <a:rPr lang="en-US" sz="2400" dirty="0">
                <a:latin typeface="Times New Roman" panose="02020603050405020304" pitchFamily="18" charset="0"/>
                <a:cs typeface="Times New Roman" panose="02020603050405020304" pitchFamily="18" charset="0"/>
              </a:rPr>
              <a:t>Chọn lọc những nội dung phù hợp dễ hiểu </a:t>
            </a:r>
          </a:p>
          <a:p>
            <a:pPr lvl="1"/>
            <a:r>
              <a:rPr lang="en-US" sz="2400" dirty="0" err="1">
                <a:latin typeface="Times New Roman" panose="02020603050405020304" pitchFamily="18" charset="0"/>
                <a:cs typeface="Times New Roman" panose="02020603050405020304" pitchFamily="18" charset="0"/>
              </a:rPr>
              <a:t>Lồng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quizz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p>
          <a:p>
            <a:pPr lvl="1"/>
            <a:r>
              <a:rPr lang="en-US" sz="2400" dirty="0">
                <a:latin typeface="Times New Roman" panose="02020603050405020304" pitchFamily="18" charset="0"/>
                <a:cs typeface="Times New Roman" panose="02020603050405020304" pitchFamily="18" charset="0"/>
              </a:rPr>
              <a:t>Theo </a:t>
            </a:r>
            <a:r>
              <a:rPr lang="en-US" sz="2400" dirty="0" err="1">
                <a:latin typeface="Times New Roman" panose="02020603050405020304" pitchFamily="18" charset="0"/>
                <a:cs typeface="Times New Roman" panose="02020603050405020304" pitchFamily="18" charset="0"/>
              </a:rPr>
              <a:t>dõi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p>
            <a:pPr lvl="1"/>
            <a:r>
              <a:rPr lang="en-US" sz="2400" dirty="0" err="1">
                <a:latin typeface="Times New Roman" panose="02020603050405020304" pitchFamily="18" charset="0"/>
                <a:cs typeface="Times New Roman" panose="02020603050405020304" pitchFamily="18" charset="0"/>
              </a:rPr>
              <a:t>Xếp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tranh</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Group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facebook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54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AB01-64CC-46A8-9608-AFB0C51BF58D}"/>
              </a:ext>
            </a:extLst>
          </p:cNvPr>
          <p:cNvSpPr>
            <a:spLocks noGrp="1"/>
          </p:cNvSpPr>
          <p:nvPr>
            <p:ph type="title"/>
          </p:nvPr>
        </p:nvSpPr>
        <p:spPr>
          <a:xfrm>
            <a:off x="1097280" y="286603"/>
            <a:ext cx="10058400" cy="1963538"/>
          </a:xfrm>
        </p:spPr>
        <p:txBody>
          <a:bodyPr>
            <a:normAutofit/>
          </a:bodyPr>
          <a:lstStyle/>
          <a:p>
            <a:r>
              <a:rPr lang="vi-VN" sz="3100" dirty="0"/>
              <a:t>3. Nhóm làm sao để chứng minh mình có khả năng thực hiện đồ án này? </a:t>
            </a:r>
            <a:r>
              <a:rPr lang="en-US" dirty="0"/>
              <a:t/>
            </a:r>
            <a:br>
              <a:rPr lang="en-US" dirty="0"/>
            </a:br>
            <a:endParaRPr lang="en-US" dirty="0"/>
          </a:p>
        </p:txBody>
      </p:sp>
      <p:sp>
        <p:nvSpPr>
          <p:cNvPr id="3" name="Content Placeholder 2">
            <a:extLst>
              <a:ext uri="{FF2B5EF4-FFF2-40B4-BE49-F238E27FC236}">
                <a16:creationId xmlns:a16="http://schemas.microsoft.com/office/drawing/2014/main" id="{B02A4814-BBC8-4191-921E-23184C7DFDDB}"/>
              </a:ext>
            </a:extLst>
          </p:cNvPr>
          <p:cNvSpPr>
            <a:spLocks noGrp="1"/>
          </p:cNvSpPr>
          <p:nvPr>
            <p:ph idx="1"/>
          </p:nvPr>
        </p:nvSpPr>
        <p:spPr>
          <a:xfrm>
            <a:off x="1097279" y="2108201"/>
            <a:ext cx="10058401" cy="3760891"/>
          </a:xfrm>
        </p:spPr>
        <p:txBody>
          <a:bodyPr/>
          <a:lstStyle/>
          <a:p>
            <a:pPr lvl="1"/>
            <a:r>
              <a:rPr lang="en-US" sz="2400" dirty="0">
                <a:latin typeface="Times New Roman" panose="02020603050405020304" pitchFamily="18" charset="0"/>
                <a:cs typeface="Times New Roman" panose="02020603050405020304" pitchFamily="18" charset="0"/>
              </a:rPr>
              <a:t>Nhóm có kế hoạch và lộ trình làm việc rõ ràng nên các thành viên có thể dễ dàng hoàn thành dự án</a:t>
            </a:r>
          </a:p>
          <a:p>
            <a:pPr lvl="1"/>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20338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441"/>
      </a:dk2>
      <a:lt2>
        <a:srgbClr val="E2E8E3"/>
      </a:lt2>
      <a:accent1>
        <a:srgbClr val="E729CF"/>
      </a:accent1>
      <a:accent2>
        <a:srgbClr val="9D17D5"/>
      </a:accent2>
      <a:accent3>
        <a:srgbClr val="6A37E8"/>
      </a:accent3>
      <a:accent4>
        <a:srgbClr val="394EDB"/>
      </a:accent4>
      <a:accent5>
        <a:srgbClr val="2990E7"/>
      </a:accent5>
      <a:accent6>
        <a:srgbClr val="14B5BC"/>
      </a:accent6>
      <a:hlink>
        <a:srgbClr val="4F7BC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596</TotalTime>
  <Words>3270</Words>
  <Application>Microsoft Office PowerPoint</Application>
  <PresentationFormat>Widescreen</PresentationFormat>
  <Paragraphs>353</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Arial</vt:lpstr>
      <vt:lpstr>Bookman Old Style</vt:lpstr>
      <vt:lpstr>Calibri</vt:lpstr>
      <vt:lpstr>Franklin Gothic Book</vt:lpstr>
      <vt:lpstr>MS Mincho</vt:lpstr>
      <vt:lpstr>Times New Roman</vt:lpstr>
      <vt:lpstr>Wingdings</vt:lpstr>
      <vt:lpstr>RetrospectVTI</vt:lpstr>
      <vt:lpstr>Quản lý quy trình phần mềm</vt:lpstr>
      <vt:lpstr>Thành viên nhóm </vt:lpstr>
      <vt:lpstr>Danh mục các tài liệu tham khảo</vt:lpstr>
      <vt:lpstr>Các vấn đề buổi học giải quyết</vt:lpstr>
      <vt:lpstr>Các câu hỏi thuyết trình</vt:lpstr>
      <vt:lpstr>1. Tại sao nhóm phát triển đồ án này? Đồ án của nhóm giải quyết vấn đề gì trong cuộc sống?  </vt:lpstr>
      <vt:lpstr>1. Tại sao nhóm phát triển đồ án này? Đồ án của nhóm giải quyết vấn đề gì trong cuộc sống?  </vt:lpstr>
      <vt:lpstr>2. Nhóm dự kiến phát triển những gì để giải quyết các vấn đề đặt ra?  </vt:lpstr>
      <vt:lpstr>3. Nhóm làm sao để chứng minh mình có khả năng thực hiện đồ án này?  </vt:lpstr>
      <vt:lpstr>PowerPoint Presentation</vt:lpstr>
      <vt:lpstr>4. Mô hình phát triển phần mềm nào, phù hợp với thời gian, chi phí và nhân lực của nhóm, được nhóm lựa chọn để thực hiện đồ án?  </vt:lpstr>
      <vt:lpstr>4. Mô hình phát triển phần mềm nào, phù hợp với thời gian, chi phí và nhân lực của nhóm, được nhóm lựa chọn để thực hiện đồ án?  </vt:lpstr>
      <vt:lpstr>Câu 1 Trình bày sản phẩm “Tóm tắt thực thi (Executive Summary)” của nhóm </vt:lpstr>
      <vt:lpstr>Mô tả dự án</vt:lpstr>
      <vt:lpstr>Vấn đề đồ án cần giải quyết </vt:lpstr>
      <vt:lpstr>Giải pháp cho vấn đề</vt:lpstr>
      <vt:lpstr>Sơ đồ hoàn cảnh hệ thống</vt:lpstr>
      <vt:lpstr>Đối tượng liên quan</vt:lpstr>
      <vt:lpstr>Đối thủ cạnh tranh</vt:lpstr>
      <vt:lpstr>Điểm khác của giải pháp đề xuất so với đối thủ</vt:lpstr>
      <vt:lpstr>Rủi ro </vt:lpstr>
      <vt:lpstr> Cơ hội</vt:lpstr>
      <vt:lpstr>Kết luận </vt:lpstr>
      <vt:lpstr>Câu 2: Project Vision</vt:lpstr>
      <vt:lpstr>Giới thiệu</vt:lpstr>
      <vt:lpstr>Giới thiệu:</vt:lpstr>
      <vt:lpstr>Vấn đề:</vt:lpstr>
      <vt:lpstr>Giải pháp:</vt:lpstr>
      <vt:lpstr>Tính năng của sản phẩm</vt:lpstr>
      <vt:lpstr>Tính năng của sản phẩm</vt:lpstr>
      <vt:lpstr>Kết luận </vt:lpstr>
      <vt:lpstr>Câu 3 Trình bày sản phẩm “Ủy nhiệm dự án (Project Charter)” của nhóm.</vt:lpstr>
      <vt:lpstr>Ủy nhiệm dự án (Project Charter)”</vt:lpstr>
      <vt:lpstr>Khó khăn, nhu cầu, vấn đề</vt:lpstr>
      <vt:lpstr>Mục tiêu và yêu cầu của dự án</vt:lpstr>
      <vt:lpstr>Đối thủ cạnh tranh</vt:lpstr>
      <vt:lpstr>Chi phí và thời gian</vt:lpstr>
      <vt:lpstr>Ủy nhiệm dự án (Project Charter)”</vt:lpstr>
      <vt:lpstr>Câu 4:Trình bày các sản phẩm: “Mockup”, “Bản mẫu (Prototype)”, và “Chứng minh ý tưởng (Proof of Concept)” của nhóm.</vt:lpstr>
      <vt:lpstr>PowerPoint Presentation</vt:lpstr>
      <vt:lpstr>PowerPoint Presentation</vt:lpstr>
      <vt:lpstr>PowerPoint Presentation</vt:lpstr>
      <vt:lpstr>PowerPoint Presentation</vt:lpstr>
      <vt:lpstr>PowerPoint Presentation</vt:lpstr>
      <vt:lpstr>Kết luận </vt:lpstr>
      <vt:lpstr>Câu5: Trình bày sản phẩm “Định nghĩa quy trình phát triển phần mềm” của nhóm</vt:lpstr>
      <vt:lpstr>Nhóm dự định dùng các ngôn ngữ, công nghệ và công cụ nào để hoàn thành đồ án? </vt:lpstr>
      <vt:lpstr>Thành viên và phân công: </vt:lpstr>
      <vt:lpstr>Release plan: </vt:lpstr>
      <vt:lpstr>Release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quy trình phần mềm</dc:title>
  <dc:creator>Trần Hữu Nghĩa</dc:creator>
  <cp:lastModifiedBy>ASUS</cp:lastModifiedBy>
  <cp:revision>93</cp:revision>
  <dcterms:created xsi:type="dcterms:W3CDTF">2019-11-07T09:48:17Z</dcterms:created>
  <dcterms:modified xsi:type="dcterms:W3CDTF">2019-12-17T03:35:11Z</dcterms:modified>
</cp:coreProperties>
</file>