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303" r:id="rId13"/>
    <p:sldId id="267" r:id="rId14"/>
    <p:sldId id="268" r:id="rId15"/>
    <p:sldId id="269" r:id="rId16"/>
    <p:sldId id="270" r:id="rId17"/>
    <p:sldId id="271" r:id="rId18"/>
    <p:sldId id="272" r:id="rId19"/>
    <p:sldId id="273" r:id="rId20"/>
    <p:sldId id="274"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4" r:id="rId41"/>
    <p:sldId id="301" r:id="rId42"/>
    <p:sldId id="30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83" d="100"/>
          <a:sy n="83" d="100"/>
        </p:scale>
        <p:origin x="70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FEE19-775B-4F4B-945C-26B342DB4B83}" type="datetimeFigureOut">
              <a:rPr lang="en-US" smtClean="0"/>
              <a:t>12/17/2019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68535-F6E9-4973-A187-26D1EB3B0C13}" type="slidenum">
              <a:rPr lang="en-US" smtClean="0"/>
              <a:t>‹#›</a:t>
            </a:fld>
            <a:endParaRPr lang="en-US"/>
          </a:p>
        </p:txBody>
      </p:sp>
    </p:spTree>
    <p:extLst>
      <p:ext uri="{BB962C8B-B14F-4D97-AF65-F5344CB8AC3E}">
        <p14:creationId xmlns:p14="http://schemas.microsoft.com/office/powerpoint/2010/main" val="3238465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68535-F6E9-4973-A187-26D1EB3B0C13}" type="slidenum">
              <a:rPr lang="en-US" smtClean="0"/>
              <a:t>7</a:t>
            </a:fld>
            <a:endParaRPr lang="en-US"/>
          </a:p>
        </p:txBody>
      </p:sp>
    </p:spTree>
    <p:extLst>
      <p:ext uri="{BB962C8B-B14F-4D97-AF65-F5344CB8AC3E}">
        <p14:creationId xmlns:p14="http://schemas.microsoft.com/office/powerpoint/2010/main" val="2541677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45DC5F-4C7B-4D9C-8118-38F09FC9E8C7}"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0B3F2-6EFD-4321-9F43-F5779ACF0ABF}" type="slidenum">
              <a:rPr lang="en-US" smtClean="0"/>
              <a:t>‹#›</a:t>
            </a:fld>
            <a:endParaRPr lang="en-US"/>
          </a:p>
        </p:txBody>
      </p:sp>
    </p:spTree>
    <p:extLst>
      <p:ext uri="{BB962C8B-B14F-4D97-AF65-F5344CB8AC3E}">
        <p14:creationId xmlns:p14="http://schemas.microsoft.com/office/powerpoint/2010/main" val="267281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5DC5F-4C7B-4D9C-8118-38F09FC9E8C7}"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0B3F2-6EFD-4321-9F43-F5779ACF0ABF}" type="slidenum">
              <a:rPr lang="en-US" smtClean="0"/>
              <a:t>‹#›</a:t>
            </a:fld>
            <a:endParaRPr lang="en-US"/>
          </a:p>
        </p:txBody>
      </p:sp>
    </p:spTree>
    <p:extLst>
      <p:ext uri="{BB962C8B-B14F-4D97-AF65-F5344CB8AC3E}">
        <p14:creationId xmlns:p14="http://schemas.microsoft.com/office/powerpoint/2010/main" val="336437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5DC5F-4C7B-4D9C-8118-38F09FC9E8C7}"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0B3F2-6EFD-4321-9F43-F5779ACF0ABF}" type="slidenum">
              <a:rPr lang="en-US" smtClean="0"/>
              <a:t>‹#›</a:t>
            </a:fld>
            <a:endParaRPr lang="en-US"/>
          </a:p>
        </p:txBody>
      </p:sp>
    </p:spTree>
    <p:extLst>
      <p:ext uri="{BB962C8B-B14F-4D97-AF65-F5344CB8AC3E}">
        <p14:creationId xmlns:p14="http://schemas.microsoft.com/office/powerpoint/2010/main" val="30142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5DC5F-4C7B-4D9C-8118-38F09FC9E8C7}"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0B3F2-6EFD-4321-9F43-F5779ACF0ABF}" type="slidenum">
              <a:rPr lang="en-US" smtClean="0"/>
              <a:t>‹#›</a:t>
            </a:fld>
            <a:endParaRPr lang="en-US"/>
          </a:p>
        </p:txBody>
      </p:sp>
    </p:spTree>
    <p:extLst>
      <p:ext uri="{BB962C8B-B14F-4D97-AF65-F5344CB8AC3E}">
        <p14:creationId xmlns:p14="http://schemas.microsoft.com/office/powerpoint/2010/main" val="236851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45DC5F-4C7B-4D9C-8118-38F09FC9E8C7}"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0B3F2-6EFD-4321-9F43-F5779ACF0ABF}" type="slidenum">
              <a:rPr lang="en-US" smtClean="0"/>
              <a:t>‹#›</a:t>
            </a:fld>
            <a:endParaRPr lang="en-US"/>
          </a:p>
        </p:txBody>
      </p:sp>
    </p:spTree>
    <p:extLst>
      <p:ext uri="{BB962C8B-B14F-4D97-AF65-F5344CB8AC3E}">
        <p14:creationId xmlns:p14="http://schemas.microsoft.com/office/powerpoint/2010/main" val="3380137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45DC5F-4C7B-4D9C-8118-38F09FC9E8C7}"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0B3F2-6EFD-4321-9F43-F5779ACF0ABF}" type="slidenum">
              <a:rPr lang="en-US" smtClean="0"/>
              <a:t>‹#›</a:t>
            </a:fld>
            <a:endParaRPr lang="en-US"/>
          </a:p>
        </p:txBody>
      </p:sp>
    </p:spTree>
    <p:extLst>
      <p:ext uri="{BB962C8B-B14F-4D97-AF65-F5344CB8AC3E}">
        <p14:creationId xmlns:p14="http://schemas.microsoft.com/office/powerpoint/2010/main" val="2318609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45DC5F-4C7B-4D9C-8118-38F09FC9E8C7}" type="datetimeFigureOut">
              <a:rPr lang="en-US" smtClean="0"/>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0B3F2-6EFD-4321-9F43-F5779ACF0ABF}" type="slidenum">
              <a:rPr lang="en-US" smtClean="0"/>
              <a:t>‹#›</a:t>
            </a:fld>
            <a:endParaRPr lang="en-US"/>
          </a:p>
        </p:txBody>
      </p:sp>
    </p:spTree>
    <p:extLst>
      <p:ext uri="{BB962C8B-B14F-4D97-AF65-F5344CB8AC3E}">
        <p14:creationId xmlns:p14="http://schemas.microsoft.com/office/powerpoint/2010/main" val="28234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45DC5F-4C7B-4D9C-8118-38F09FC9E8C7}" type="datetimeFigureOut">
              <a:rPr lang="en-US" smtClean="0"/>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0B3F2-6EFD-4321-9F43-F5779ACF0ABF}" type="slidenum">
              <a:rPr lang="en-US" smtClean="0"/>
              <a:t>‹#›</a:t>
            </a:fld>
            <a:endParaRPr lang="en-US"/>
          </a:p>
        </p:txBody>
      </p:sp>
    </p:spTree>
    <p:extLst>
      <p:ext uri="{BB962C8B-B14F-4D97-AF65-F5344CB8AC3E}">
        <p14:creationId xmlns:p14="http://schemas.microsoft.com/office/powerpoint/2010/main" val="333949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5DC5F-4C7B-4D9C-8118-38F09FC9E8C7}" type="datetimeFigureOut">
              <a:rPr lang="en-US" smtClean="0"/>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0B3F2-6EFD-4321-9F43-F5779ACF0ABF}" type="slidenum">
              <a:rPr lang="en-US" smtClean="0"/>
              <a:t>‹#›</a:t>
            </a:fld>
            <a:endParaRPr lang="en-US"/>
          </a:p>
        </p:txBody>
      </p:sp>
    </p:spTree>
    <p:extLst>
      <p:ext uri="{BB962C8B-B14F-4D97-AF65-F5344CB8AC3E}">
        <p14:creationId xmlns:p14="http://schemas.microsoft.com/office/powerpoint/2010/main" val="239446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45DC5F-4C7B-4D9C-8118-38F09FC9E8C7}"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0B3F2-6EFD-4321-9F43-F5779ACF0ABF}" type="slidenum">
              <a:rPr lang="en-US" smtClean="0"/>
              <a:t>‹#›</a:t>
            </a:fld>
            <a:endParaRPr lang="en-US"/>
          </a:p>
        </p:txBody>
      </p:sp>
    </p:spTree>
    <p:extLst>
      <p:ext uri="{BB962C8B-B14F-4D97-AF65-F5344CB8AC3E}">
        <p14:creationId xmlns:p14="http://schemas.microsoft.com/office/powerpoint/2010/main" val="290169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45DC5F-4C7B-4D9C-8118-38F09FC9E8C7}"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0B3F2-6EFD-4321-9F43-F5779ACF0ABF}" type="slidenum">
              <a:rPr lang="en-US" smtClean="0"/>
              <a:t>‹#›</a:t>
            </a:fld>
            <a:endParaRPr lang="en-US"/>
          </a:p>
        </p:txBody>
      </p:sp>
    </p:spTree>
    <p:extLst>
      <p:ext uri="{BB962C8B-B14F-4D97-AF65-F5344CB8AC3E}">
        <p14:creationId xmlns:p14="http://schemas.microsoft.com/office/powerpoint/2010/main" val="323441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5DC5F-4C7B-4D9C-8118-38F09FC9E8C7}" type="datetimeFigureOut">
              <a:rPr lang="en-US" smtClean="0"/>
              <a:t>12/17/2019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0B3F2-6EFD-4321-9F43-F5779ACF0ABF}" type="slidenum">
              <a:rPr lang="en-US" smtClean="0"/>
              <a:t>‹#›</a:t>
            </a:fld>
            <a:endParaRPr lang="en-US"/>
          </a:p>
        </p:txBody>
      </p:sp>
    </p:spTree>
    <p:extLst>
      <p:ext uri="{BB962C8B-B14F-4D97-AF65-F5344CB8AC3E}">
        <p14:creationId xmlns:p14="http://schemas.microsoft.com/office/powerpoint/2010/main" val="3035941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martsheet.com/free-work-breakdown-structure-templat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B384-D65A-4A6C-83BF-F265A24AB8AA}"/>
              </a:ext>
            </a:extLst>
          </p:cNvPr>
          <p:cNvSpPr>
            <a:spLocks noGrp="1"/>
          </p:cNvSpPr>
          <p:nvPr>
            <p:ph type="ctrTitle"/>
          </p:nvPr>
        </p:nvSpPr>
        <p:spPr>
          <a:xfrm>
            <a:off x="648929" y="639097"/>
            <a:ext cx="6253317" cy="3686015"/>
          </a:xfrm>
        </p:spPr>
        <p:txBody>
          <a:bodyPr>
            <a:norm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7EBA89-F28D-4CBB-8063-21EB3C016F7C}"/>
              </a:ext>
            </a:extLst>
          </p:cNvPr>
          <p:cNvSpPr>
            <a:spLocks noGrp="1"/>
          </p:cNvSpPr>
          <p:nvPr>
            <p:ph type="subTitle" idx="1"/>
          </p:nvPr>
        </p:nvSpPr>
        <p:spPr>
          <a:xfrm>
            <a:off x="632899" y="4672739"/>
            <a:ext cx="6269347" cy="1021498"/>
          </a:xfrm>
        </p:spPr>
        <p:txBody>
          <a:bodyPr>
            <a:normAutofit/>
          </a:bodyPr>
          <a:lstStyle/>
          <a:p>
            <a:pPr algn="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Để</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tài:</a:t>
            </a:r>
            <a:r>
              <a:rPr lang="en-US" dirty="0" err="1">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B8950A-ADF8-40A0-B786-BF0EA6EFD67A}"/>
              </a:ext>
            </a:extLst>
          </p:cNvPr>
          <p:cNvPicPr>
            <a:picLocks noChangeAspect="1"/>
          </p:cNvPicPr>
          <p:nvPr/>
        </p:nvPicPr>
        <p:blipFill rotWithShape="1">
          <a:blip r:embed="rId2"/>
          <a:srcRect l="45093" r="16888"/>
          <a:stretch/>
        </p:blipFill>
        <p:spPr>
          <a:xfrm>
            <a:off x="7556686" y="1"/>
            <a:ext cx="4635315" cy="6857999"/>
          </a:xfrm>
          <a:prstGeom prst="rect">
            <a:avLst/>
          </a:prstGeom>
        </p:spPr>
      </p:pic>
      <p:sp>
        <p:nvSpPr>
          <p:cNvPr id="5" name="TextBox 4">
            <a:extLst>
              <a:ext uri="{FF2B5EF4-FFF2-40B4-BE49-F238E27FC236}">
                <a16:creationId xmlns:a16="http://schemas.microsoft.com/office/drawing/2014/main" id="{0B060403-EBD7-4D08-B652-95ACAD5D5DEA}"/>
              </a:ext>
            </a:extLst>
          </p:cNvPr>
          <p:cNvSpPr txBox="1"/>
          <p:nvPr/>
        </p:nvSpPr>
        <p:spPr>
          <a:xfrm>
            <a:off x="4922217" y="5663220"/>
            <a:ext cx="19800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Thực hiện: Nhóm 3</a:t>
            </a:r>
          </a:p>
        </p:txBody>
      </p:sp>
    </p:spTree>
    <p:extLst>
      <p:ext uri="{BB962C8B-B14F-4D97-AF65-F5344CB8AC3E}">
        <p14:creationId xmlns:p14="http://schemas.microsoft.com/office/powerpoint/2010/main" val="754831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Đối thủ cạnh tranh</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934030"/>
            <a:ext cx="10058400" cy="4214221"/>
          </a:xfrm>
        </p:spPr>
        <p:txBody>
          <a:bodyPr>
            <a:noAutofit/>
          </a:bodyPr>
          <a:lstStyle/>
          <a:p>
            <a:pPr lvl="0"/>
            <a:r>
              <a:rPr lang="en-US" sz="2800" dirty="0">
                <a:latin typeface="Times New Roman" panose="02020603050405020304" pitchFamily="18" charset="0"/>
                <a:cs typeface="Times New Roman" panose="02020603050405020304" pitchFamily="18" charset="0"/>
              </a:rPr>
              <a:t>Danh sách đối thủ</a:t>
            </a:r>
            <a:endParaRPr lang="en-US" sz="20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w3schools.com:</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Ưu điểm:</a:t>
            </a:r>
            <a:endParaRPr lang="en-US" sz="18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Website học lập trình trực tuyến</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Lý thuyết dễ tiếp thu, ví dụ đơn giản</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Người học được thực </a:t>
            </a:r>
            <a:r>
              <a:rPr lang="en-US" sz="1600" dirty="0" smtClean="0">
                <a:latin typeface="Times New Roman" panose="02020603050405020304" pitchFamily="18" charset="0"/>
                <a:cs typeface="Times New Roman" panose="02020603050405020304" pitchFamily="18" charset="0"/>
              </a:rPr>
              <a:t>hành</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Khuyết điểm:</a:t>
            </a:r>
            <a:endParaRPr lang="en-US" sz="18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Website không định hướng người dùng</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Chưa phân mức độ học tập</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Không có cạnh tranh giữa những người dùng</a:t>
            </a:r>
            <a:endParaRPr lang="en-US" sz="1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98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7316-7E84-43B5-BB6A-C52F234CD2C3}"/>
              </a:ext>
            </a:extLst>
          </p:cNvPr>
          <p:cNvSpPr>
            <a:spLocks noGrp="1"/>
          </p:cNvSpPr>
          <p:nvPr>
            <p:ph type="title"/>
          </p:nvPr>
        </p:nvSpPr>
        <p:spPr/>
        <p:txBody>
          <a:bodyPr>
            <a:normAutofit/>
          </a:bodyPr>
          <a:lstStyle/>
          <a:p>
            <a:pPr lvl="0"/>
            <a:r>
              <a:rPr lang="en-US" sz="4400" dirty="0" err="1">
                <a:latin typeface="Times New Roman" panose="02020603050405020304" pitchFamily="18" charset="0"/>
                <a:cs typeface="Times New Roman" panose="02020603050405020304" pitchFamily="18" charset="0"/>
              </a:rPr>
              <a:t>Điểm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khác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giải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pháp</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đề</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xuất</a:t>
            </a:r>
            <a:r>
              <a:rPr lang="en-US" sz="4400" dirty="0">
                <a:latin typeface="Times New Roman" panose="02020603050405020304" pitchFamily="18" charset="0"/>
                <a:cs typeface="Times New Roman" panose="02020603050405020304" pitchFamily="18" charset="0"/>
              </a:rPr>
              <a:t> so </a:t>
            </a:r>
            <a:r>
              <a:rPr lang="en-US" sz="4400" dirty="0" err="1">
                <a:latin typeface="Times New Roman" panose="02020603050405020304" pitchFamily="18" charset="0"/>
                <a:cs typeface="Times New Roman" panose="02020603050405020304" pitchFamily="18" charset="0"/>
              </a:rPr>
              <a:t>với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đối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thủ</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A26C03-0799-432F-A559-6F8D7B65FE3D}"/>
              </a:ext>
            </a:extLst>
          </p:cNvPr>
          <p:cNvSpPr>
            <a:spLocks noGrp="1"/>
          </p:cNvSpPr>
          <p:nvPr>
            <p:ph idx="1"/>
          </p:nvPr>
        </p:nvSpPr>
        <p:spPr/>
        <p:txBody>
          <a:bodyPr>
            <a:normAutofit/>
          </a:bodyPr>
          <a:lstStyle/>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Mời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bè</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tranh</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thúc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thuyết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quizz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Theo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endParaRPr lang="en-US" sz="18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Đảm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khoá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nhờ</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những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gì</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quizz</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Theo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631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Thời gian và ngân sách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Thời gian hoàn thành dự án: 10 tuần</a:t>
            </a:r>
          </a:p>
          <a:p>
            <a:r>
              <a:rPr lang="en-US" dirty="0" smtClean="0">
                <a:latin typeface="Times New Roman" panose="02020603050405020304" pitchFamily="18" charset="0"/>
                <a:cs typeface="Times New Roman" panose="02020603050405020304" pitchFamily="18" charset="0"/>
              </a:rPr>
              <a:t>Ngân sách</a:t>
            </a:r>
          </a:p>
          <a:p>
            <a:pPr lvl="1">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Số lượng người tham gia phát triển phần mềm là: 6 người.</a:t>
            </a:r>
          </a:p>
          <a:p>
            <a:pPr lvl="1">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Số tín chỉ môn học: 6 tín chỉ</a:t>
            </a:r>
          </a:p>
          <a:p>
            <a:pPr lvl="1">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Số tiền học phí 1 tín chỉ: 265.000 VNĐ</a:t>
            </a:r>
          </a:p>
          <a:p>
            <a:pPr lvl="1">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Tiền in tài liệu: 120.000 VNĐ</a:t>
            </a:r>
          </a:p>
          <a:p>
            <a:pPr lvl="1">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Tên miền và duy trì tên miền trong 1 năm: 380.000VNĐ/năm</a:t>
            </a:r>
          </a:p>
          <a:p>
            <a:pPr lvl="1">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Chi phí Cloud: 300.000VNĐ/tháng (tuỳ vào số lượng người dùng)</a:t>
            </a:r>
          </a:p>
          <a:p>
            <a:pPr lvl="1">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Marketing: ~ 1.000.000VNĐ</a:t>
            </a:r>
          </a:p>
          <a:p>
            <a:pPr lvl="1">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Tổng chi phí: 6 * 6 * 265.000 + 120.000 +380.000 + 300.000 + 1.000.000 ~ 13.000.000 VNĐ</a:t>
            </a:r>
          </a:p>
          <a:p>
            <a:pPr marL="0" indent="0">
              <a:buNone/>
            </a:pPr>
            <a:endParaRPr lang="en-US" dirty="0"/>
          </a:p>
        </p:txBody>
      </p:sp>
    </p:spTree>
    <p:extLst>
      <p:ext uri="{BB962C8B-B14F-4D97-AF65-F5344CB8AC3E}">
        <p14:creationId xmlns:p14="http://schemas.microsoft.com/office/powerpoint/2010/main" val="142025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90B9-DC68-410A-9CBF-028E16183F71}"/>
              </a:ext>
            </a:extLst>
          </p:cNvPr>
          <p:cNvSpPr>
            <a:spLocks noGrp="1"/>
          </p:cNvSpPr>
          <p:nvPr>
            <p:ph type="title"/>
          </p:nvPr>
        </p:nvSpPr>
        <p:spPr>
          <a:xfrm>
            <a:off x="1097280" y="286604"/>
            <a:ext cx="10058400" cy="1428986"/>
          </a:xfrm>
        </p:spPr>
        <p:txBody>
          <a:bodyPr>
            <a:normAutofit/>
          </a:bodyPr>
          <a:lstStyle/>
          <a:p>
            <a:r>
              <a:rPr lang="en-US" sz="4400" dirty="0" err="1">
                <a:latin typeface="Times New Roman" panose="02020603050405020304" pitchFamily="18" charset="0"/>
                <a:cs typeface="Times New Roman" panose="02020603050405020304" pitchFamily="18" charset="0"/>
              </a:rPr>
              <a:t>Rủi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ro</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9048D-30E7-4619-8BE0-E2F77539E8D2}"/>
              </a:ext>
            </a:extLst>
          </p:cNvPr>
          <p:cNvSpPr>
            <a:spLocks noGrp="1"/>
          </p:cNvSpPr>
          <p:nvPr>
            <p:ph idx="1"/>
          </p:nvPr>
        </p:nvSpPr>
        <p:spPr/>
        <p:txBody>
          <a:bodyPr>
            <a:noAutofit/>
          </a:bodyPr>
          <a:lstStyle/>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Có </a:t>
            </a:r>
            <a:r>
              <a:rPr lang="en-US" sz="2200" dirty="0">
                <a:latin typeface="Times New Roman" panose="02020603050405020304" pitchFamily="18" charset="0"/>
                <a:cs typeface="Times New Roman" panose="02020603050405020304" pitchFamily="18" charset="0"/>
              </a:rPr>
              <a:t>nhiều ứng dụng khác hỗ trợ việc học lập trình.</a:t>
            </a: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Tiền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phí</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Thời gian ngắn: </a:t>
            </a:r>
            <a:r>
              <a:rPr lang="en-US" sz="2200" dirty="0" smtClean="0">
                <a:latin typeface="Times New Roman" panose="02020603050405020304" pitchFamily="18" charset="0"/>
                <a:cs typeface="Times New Roman" panose="02020603050405020304" pitchFamily="18" charset="0"/>
              </a:rPr>
              <a:t>10 tuần</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rộn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Trong nhóm có người nghỉ giữa chừng</a:t>
            </a:r>
          </a:p>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Nhóm hiểu sai yêu cầu</a:t>
            </a:r>
            <a:endParaRPr lang="en-US" sz="220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 </a:t>
            </a:r>
          </a:p>
          <a:p>
            <a:pPr marL="0" indent="0">
              <a:buNone/>
            </a:pPr>
            <a:endParaRPr 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85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CC67-947F-4702-8BD6-21ED65DEDE6C}"/>
              </a:ext>
            </a:extLst>
          </p:cNvPr>
          <p:cNvSpPr>
            <a:spLocks noGrp="1"/>
          </p:cNvSpPr>
          <p:nvPr>
            <p:ph type="title"/>
          </p:nvPr>
        </p:nvSpPr>
        <p:spPr>
          <a:xfrm>
            <a:off x="1097280" y="286603"/>
            <a:ext cx="10058400" cy="702305"/>
          </a:xfrm>
        </p:spPr>
        <p:txBody>
          <a:bodyPr>
            <a:normAutofit/>
          </a:bodyPr>
          <a:lstStyle/>
          <a:p>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Cơ</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hội</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55BA60-A3F7-4FAC-B47B-F5A74FB45795}"/>
              </a:ext>
            </a:extLst>
          </p:cNvPr>
          <p:cNvSpPr>
            <a:spLocks noGrp="1"/>
          </p:cNvSpPr>
          <p:nvPr>
            <p:ph idx="1"/>
          </p:nvPr>
        </p:nvSpPr>
        <p:spPr/>
        <p:txBody>
          <a:bodyPr>
            <a:normAutofit/>
          </a:bodyPr>
          <a:lstStyle/>
          <a:p>
            <a:pPr lvl="1">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Ý </a:t>
            </a:r>
            <a:r>
              <a:rPr lang="en-US" sz="2200" dirty="0" err="1">
                <a:latin typeface="Times New Roman" panose="02020603050405020304" pitchFamily="18" charset="0"/>
                <a:cs typeface="Times New Roman" panose="02020603050405020304" pitchFamily="18" charset="0"/>
              </a:rPr>
              <a:t>tưởng</a:t>
            </a:r>
            <a:r>
              <a:rPr lang="en-US" sz="2200" dirty="0">
                <a:latin typeface="Times New Roman" panose="02020603050405020304" pitchFamily="18" charset="0"/>
                <a:cs typeface="Times New Roman" panose="02020603050405020304" pitchFamily="18" charset="0"/>
              </a:rPr>
              <a:t> hay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thầy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=&gt; </a:t>
            </a:r>
            <a:r>
              <a:rPr lang="en-US" sz="2200" dirty="0" err="1">
                <a:latin typeface="Times New Roman" panose="02020603050405020304" pitchFamily="18" charset="0"/>
                <a:cs typeface="Times New Roman" panose="02020603050405020304" pitchFamily="18" charset="0"/>
              </a:rPr>
              <a:t>Tăng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StartUp</a:t>
            </a:r>
            <a:r>
              <a:rPr lang="en-US" sz="2200" dirty="0">
                <a:latin typeface="Times New Roman" panose="02020603050405020304" pitchFamily="18" charset="0"/>
                <a:cs typeface="Times New Roman" panose="02020603050405020304" pitchFamily="18" charset="0"/>
              </a:rPr>
              <a:t>, qua </a:t>
            </a:r>
            <a:r>
              <a:rPr lang="en-US" sz="2200" dirty="0" err="1">
                <a:latin typeface="Times New Roman" panose="02020603050405020304" pitchFamily="18" charset="0"/>
                <a:cs typeface="Times New Roman" panose="02020603050405020304" pitchFamily="18" charset="0"/>
              </a:rPr>
              <a:t>môn</a:t>
            </a:r>
            <a:r>
              <a:rPr lang="en-US" sz="22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Luyện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kĩ</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teamwork</a:t>
            </a: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hỏi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Nâng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kĩ</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endParaRPr lang="en-US" sz="2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134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C04B-75B2-4491-AB04-43802C2ED52B}"/>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Kết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luận</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8A281D-820F-4D1E-970E-34667569813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Qua các kiến </a:t>
            </a:r>
            <a:r>
              <a:rPr lang="en-US" sz="2000" dirty="0" smtClean="0">
                <a:latin typeface="Times New Roman" panose="02020603050405020304" pitchFamily="18" charset="0"/>
                <a:cs typeface="Times New Roman" panose="02020603050405020304" pitchFamily="18" charset="0"/>
              </a:rPr>
              <a:t>thức, kinh nghiệm, </a:t>
            </a:r>
            <a:r>
              <a:rPr lang="en-US" sz="2000" dirty="0">
                <a:latin typeface="Times New Roman" panose="02020603050405020304" pitchFamily="18" charset="0"/>
                <a:cs typeface="Times New Roman" panose="02020603050405020304" pitchFamily="18" charset="0"/>
              </a:rPr>
              <a:t>ý tưởng, rủi ro, cơ hội cũng như đối thủ cạnh tranh, nhóm 3 hi vọng sẽ xây dựng được sản phẩm đúng thời hạn, đúng yêu cầu và được người dùng đánh giá cao.</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5212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8911-7373-4B37-9FED-F8E409A7C441}"/>
              </a:ext>
            </a:extLst>
          </p:cNvPr>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Sản phẩm Project Vision</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C6C260-FEFD-4843-9C06-97C69E94E93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thiệu</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3- Sản </a:t>
            </a:r>
            <a:r>
              <a:rPr lang="en-US" sz="2000" dirty="0" smtClean="0">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Tính năng của sản </a:t>
            </a:r>
            <a:r>
              <a:rPr lang="en-US" sz="2000" dirty="0" smtClean="0">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Kết </a:t>
            </a:r>
            <a:r>
              <a:rPr lang="en-US" sz="2000" dirty="0" smtClean="0">
                <a:latin typeface="Times New Roman" panose="02020603050405020304" pitchFamily="18" charset="0"/>
                <a:cs typeface="Times New Roman" panose="02020603050405020304" pitchFamily="18" charset="0"/>
              </a:rPr>
              <a:t>luận: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768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C338-56E8-4BC8-AA9E-C22F46B49FF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Giới </a:t>
            </a:r>
            <a:r>
              <a:rPr lang="en-US" sz="4400" dirty="0" smtClean="0">
                <a:latin typeface="Times New Roman" panose="02020603050405020304" pitchFamily="18" charset="0"/>
                <a:cs typeface="Times New Roman" panose="02020603050405020304" pitchFamily="18" charset="0"/>
              </a:rPr>
              <a:t>thiệu</a:t>
            </a:r>
            <a:endParaRPr lang="en-US" sz="4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B04B8A9-B999-4E36-A490-CCC6F8F9A444}"/>
              </a:ext>
            </a:extLst>
          </p:cNvPr>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Mục </a:t>
            </a:r>
            <a:r>
              <a:rPr lang="en-US" sz="2400" dirty="0">
                <a:latin typeface="Times New Roman" panose="02020603050405020304" pitchFamily="18" charset="0"/>
                <a:cs typeface="Times New Roman" panose="02020603050405020304" pitchFamily="18" charset="0"/>
              </a:rPr>
              <a:t>đích của tài liệu Vision này là thu thập, phân tích và xác định những yêu cầu ở mức cao của phần mềm “</a:t>
            </a:r>
            <a:r>
              <a:rPr lang="en-US" sz="2400" b="1" dirty="0">
                <a:latin typeface="Times New Roman" panose="02020603050405020304" pitchFamily="18" charset="0"/>
                <a:cs typeface="Times New Roman" panose="02020603050405020304" pitchFamily="18" charset="0"/>
              </a:rPr>
              <a:t>Website dạy lập trình căn bản và nâng cao</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Tài liệu giúp </a:t>
            </a:r>
            <a:r>
              <a:rPr lang="en-US" sz="2400" dirty="0" smtClean="0">
                <a:latin typeface="Times New Roman" panose="02020603050405020304" pitchFamily="18" charset="0"/>
                <a:cs typeface="Times New Roman" panose="02020603050405020304" pitchFamily="18" charset="0"/>
              </a:rPr>
              <a:t>nhóm có </a:t>
            </a:r>
            <a:r>
              <a:rPr lang="en-US" sz="2400" dirty="0">
                <a:latin typeface="Times New Roman" panose="02020603050405020304" pitchFamily="18" charset="0"/>
                <a:cs typeface="Times New Roman" panose="02020603050405020304" pitchFamily="18" charset="0"/>
              </a:rPr>
              <a:t>cái nhìn tổng quan về phần mềm cũng như hướng phát triển trong tương lai. </a:t>
            </a:r>
            <a:r>
              <a:rPr lang="en-US" sz="2400" dirty="0" smtClean="0">
                <a:latin typeface="Times New Roman" panose="02020603050405020304" pitchFamily="18" charset="0"/>
                <a:cs typeface="Times New Roman" panose="02020603050405020304" pitchFamily="18" charset="0"/>
              </a:rPr>
              <a:t>Từ đó nhóm sẽ đưa ra các tính năng để giải quyết các vấn đề của dự 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082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DF64-776B-43C0-AFEB-898BB694D9F8}"/>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Giới thiệu</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1AE41D-9CED-4F46-B651-29BC3109C197}"/>
              </a:ext>
            </a:extLst>
          </p:cNvPr>
          <p:cNvSpPr>
            <a:spLocks noGrp="1"/>
          </p:cNvSpPr>
          <p:nvPr>
            <p:ph idx="1"/>
          </p:nvPr>
        </p:nvSpPr>
        <p:spPr/>
        <p:txBody>
          <a:bodyPr>
            <a:normAutofit/>
          </a:bodyPr>
          <a:lstStyle/>
          <a:p>
            <a:r>
              <a:rPr lang="en-US" sz="3200" b="1" dirty="0" err="1">
                <a:latin typeface="Times New Roman" panose="02020603050405020304" pitchFamily="18" charset="0"/>
                <a:cs typeface="Times New Roman" panose="02020603050405020304" pitchFamily="18" charset="0"/>
              </a:rPr>
              <a:t>Đối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tượng</a:t>
            </a:r>
            <a:r>
              <a:rPr lang="en-US" sz="3200" b="1"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Khách hàng</a:t>
            </a:r>
          </a:p>
          <a:p>
            <a:pPr lvl="2">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Huỳnh Quang Minh</a:t>
            </a:r>
          </a:p>
          <a:p>
            <a:pPr lvl="2">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Ngô Huy Biên</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Nhóm phát triển phần mềm</a:t>
            </a:r>
          </a:p>
          <a:p>
            <a:pPr lvl="2">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Nhóm 3 gồm 6 thành viên. Chịu trách nhiệm phân tích, thiết kế, kiểm thử, viết tài liệu hướng dẫn và cài đặt phần mềm theo đúng tiến độ và chức năng mà phần mềm yêu cầu.</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Nhóm người dùng</a:t>
            </a:r>
          </a:p>
          <a:p>
            <a:pPr lvl="2">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Tất cả những người truy cập và sử dụng trang web đều là người đánh giá giúp việc cải thiện lập trình</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484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7627-332B-40D0-8460-6159B077E9D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Vấn đề</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8AEFCD-E300-4A56-A85B-FFE37B53CFE8}"/>
              </a:ext>
            </a:extLst>
          </p:cNvPr>
          <p:cNvSpPr>
            <a:spLocks noGrp="1"/>
          </p:cNvSpPr>
          <p:nvPr>
            <p:ph idx="1"/>
          </p:nvPr>
        </p:nvSpPr>
        <p:spPr>
          <a:xfrm>
            <a:off x="755535" y="1618265"/>
            <a:ext cx="10058400" cy="3493446"/>
          </a:xfrm>
        </p:spPr>
        <p:txBody>
          <a:bodyPr>
            <a:noAutofit/>
          </a:bodyPr>
          <a:lstStyle/>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Người </a:t>
            </a:r>
            <a:r>
              <a:rPr lang="en-US" sz="2400" dirty="0">
                <a:latin typeface="Times New Roman" panose="02020603050405020304" pitchFamily="18" charset="0"/>
                <a:cs typeface="Times New Roman" panose="02020603050405020304" pitchFamily="18" charset="0"/>
              </a:rPr>
              <a:t>học lập trình tốn nhiều tiền bạc tại các trung tâm, các trang web dạy lập trình có tính phí.</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Phải sắp xếp thời gian giữa việc học lập trình, đi đến trung tâm, gia đình, công việc.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Trình độ mỗi người tại trung tâm khác nhau, khó khăn trong việc học cũng như làm việc nhóm.</a:t>
            </a:r>
          </a:p>
        </p:txBody>
      </p:sp>
    </p:spTree>
    <p:extLst>
      <p:ext uri="{BB962C8B-B14F-4D97-AF65-F5344CB8AC3E}">
        <p14:creationId xmlns:p14="http://schemas.microsoft.com/office/powerpoint/2010/main" val="491570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E4FA-28CE-4C5C-888F-D8A7A417C0F7}"/>
              </a:ext>
            </a:extLst>
          </p:cNvPr>
          <p:cNvSpPr>
            <a:spLocks noGrp="1"/>
          </p:cNvSpPr>
          <p:nvPr>
            <p:ph type="title"/>
          </p:nvPr>
        </p:nvSpPr>
        <p:spPr>
          <a:xfrm>
            <a:off x="878911" y="643468"/>
            <a:ext cx="3177847" cy="1674180"/>
          </a:xfrm>
        </p:spPr>
        <p:txBody>
          <a:bodyPr>
            <a:normAutofit/>
          </a:bodyPr>
          <a:lstStyle/>
          <a:p>
            <a:r>
              <a:rPr lang="en-US" sz="4000" dirty="0">
                <a:latin typeface="Times New Roman" panose="02020603050405020304" pitchFamily="18" charset="0"/>
                <a:cs typeface="Times New Roman" panose="02020603050405020304" pitchFamily="18" charset="0"/>
              </a:rPr>
              <a:t>Thành viên nhóm </a:t>
            </a:r>
          </a:p>
        </p:txBody>
      </p:sp>
      <p:sp>
        <p:nvSpPr>
          <p:cNvPr id="27" name="Content Placeholder 26">
            <a:extLst>
              <a:ext uri="{FF2B5EF4-FFF2-40B4-BE49-F238E27FC236}">
                <a16:creationId xmlns:a16="http://schemas.microsoft.com/office/drawing/2014/main" id="{9D0BC871-CF7D-4C63-9AA2-2FFC16CC5979}"/>
              </a:ext>
            </a:extLst>
          </p:cNvPr>
          <p:cNvSpPr>
            <a:spLocks noGrp="1"/>
          </p:cNvSpPr>
          <p:nvPr>
            <p:ph idx="1"/>
          </p:nvPr>
        </p:nvSpPr>
        <p:spPr>
          <a:xfrm>
            <a:off x="858064" y="2639380"/>
            <a:ext cx="3205049" cy="3229714"/>
          </a:xfrm>
        </p:spPr>
        <p:txBody>
          <a:bodyPr>
            <a:normAutofit/>
          </a:bodyPr>
          <a:lstStyle/>
          <a:p>
            <a:endParaRPr lang="en-US"/>
          </a:p>
        </p:txBody>
      </p:sp>
      <p:graphicFrame>
        <p:nvGraphicFramePr>
          <p:cNvPr id="25" name="Content Placeholder 12">
            <a:extLst>
              <a:ext uri="{FF2B5EF4-FFF2-40B4-BE49-F238E27FC236}">
                <a16:creationId xmlns:a16="http://schemas.microsoft.com/office/drawing/2014/main" id="{3AC26A39-728E-4BEE-81FA-5DB08E8401EA}"/>
              </a:ext>
            </a:extLst>
          </p:cNvPr>
          <p:cNvGraphicFramePr>
            <a:graphicFrameLocks/>
          </p:cNvGraphicFramePr>
          <p:nvPr>
            <p:extLst/>
          </p:nvPr>
        </p:nvGraphicFramePr>
        <p:xfrm>
          <a:off x="4653447" y="805561"/>
          <a:ext cx="6892560" cy="4309780"/>
        </p:xfrm>
        <a:graphic>
          <a:graphicData uri="http://schemas.openxmlformats.org/drawingml/2006/table">
            <a:tbl>
              <a:tblPr firstRow="1" bandRow="1">
                <a:noFill/>
                <a:tableStyleId>{5C22544A-7EE6-4342-B048-85BDC9FD1C3A}</a:tableStyleId>
              </a:tblPr>
              <a:tblGrid>
                <a:gridCol w="2655381">
                  <a:extLst>
                    <a:ext uri="{9D8B030D-6E8A-4147-A177-3AD203B41FA5}">
                      <a16:colId xmlns:a16="http://schemas.microsoft.com/office/drawing/2014/main" val="3549595256"/>
                    </a:ext>
                  </a:extLst>
                </a:gridCol>
                <a:gridCol w="4237179">
                  <a:extLst>
                    <a:ext uri="{9D8B030D-6E8A-4147-A177-3AD203B41FA5}">
                      <a16:colId xmlns:a16="http://schemas.microsoft.com/office/drawing/2014/main" val="595665229"/>
                    </a:ext>
                  </a:extLst>
                </a:gridCol>
              </a:tblGrid>
              <a:tr h="713505">
                <a:tc>
                  <a:txBody>
                    <a:bodyPr/>
                    <a:lstStyle/>
                    <a:p>
                      <a:pPr marL="0" marR="0">
                        <a:lnSpc>
                          <a:spcPct val="115000"/>
                        </a:lnSpc>
                        <a:spcBef>
                          <a:spcPts val="0"/>
                        </a:spcBef>
                        <a:spcAft>
                          <a:spcPts val="0"/>
                        </a:spcAft>
                      </a:pPr>
                      <a:r>
                        <a:rPr lang="vi-VN" sz="2600" b="1" dirty="0">
                          <a:solidFill>
                            <a:schemeClr val="tx1">
                              <a:lumMod val="75000"/>
                              <a:lumOff val="25000"/>
                            </a:schemeClr>
                          </a:solidFill>
                          <a:effectLst/>
                          <a:latin typeface="+mj-lt"/>
                        </a:rPr>
                        <a:t>MSSV</a:t>
                      </a:r>
                      <a:endParaRPr lang="en-US" sz="2600" b="1"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2600" b="1">
                          <a:solidFill>
                            <a:schemeClr val="tx1">
                              <a:lumMod val="75000"/>
                              <a:lumOff val="25000"/>
                            </a:schemeClr>
                          </a:solidFill>
                          <a:effectLst/>
                          <a:latin typeface="+mj-lt"/>
                        </a:rPr>
                        <a:t>Họ Tên</a:t>
                      </a:r>
                      <a:endParaRPr lang="en-US" sz="2600" b="1">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321121281"/>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18424035</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Bùi Đăng Khoa</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5059839"/>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18424038</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Nguyễn Thế Lợi</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extLst>
                  <a:ext uri="{0D108BD9-81ED-4DB2-BD59-A6C34878D82A}">
                    <a16:rowId xmlns:a16="http://schemas.microsoft.com/office/drawing/2014/main" val="352915664"/>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18424039</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Phạm Đình Luân</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04077002"/>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18424040</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Lê Hoàng Luật</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2921392"/>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18424042</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Huỳnh Quang Minh</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47981570"/>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18424043</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Trần Hữu Nghĩa </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921717778"/>
                  </a:ext>
                </a:extLst>
              </a:tr>
            </a:tbl>
          </a:graphicData>
        </a:graphic>
      </p:graphicFrame>
    </p:spTree>
    <p:extLst>
      <p:ext uri="{BB962C8B-B14F-4D97-AF65-F5344CB8AC3E}">
        <p14:creationId xmlns:p14="http://schemas.microsoft.com/office/powerpoint/2010/main" val="807539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7627-332B-40D0-8460-6159B077E9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Giải pháp:</a:t>
            </a:r>
          </a:p>
        </p:txBody>
      </p:sp>
      <p:sp>
        <p:nvSpPr>
          <p:cNvPr id="3" name="Content Placeholder 2">
            <a:extLst>
              <a:ext uri="{FF2B5EF4-FFF2-40B4-BE49-F238E27FC236}">
                <a16:creationId xmlns:a16="http://schemas.microsoft.com/office/drawing/2014/main" id="{BF8AEFCD-E300-4A56-A85B-FFE37B53CFE8}"/>
              </a:ext>
            </a:extLst>
          </p:cNvPr>
          <p:cNvSpPr>
            <a:spLocks noGrp="1"/>
          </p:cNvSpPr>
          <p:nvPr>
            <p:ph idx="1"/>
          </p:nvPr>
        </p:nvSpPr>
        <p:spPr>
          <a:xfrm>
            <a:off x="561571" y="1690688"/>
            <a:ext cx="10058400" cy="3493446"/>
          </a:xfrm>
        </p:spPr>
        <p:txBody>
          <a:bodyPr>
            <a:noAutofit/>
          </a:bodyPr>
          <a:lstStyle/>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Xây dựng 1 phần mềm cung cấp các học làm theo dạng trắc nghiệm, phần mềm cung cấp việc chấm điểm theo tự động, lưu kết quả của người dùng, dễ dàng theo dõi quá trình học</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Có thể vào làm mọi lúc mọi nơi chỉ cần có internet và các thiết bị di động, thuận tiện cho người dùng</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Phần mềm có tính năng xếp hạng theo kết quả các bài tập để tạo tính cạnh tranh, theo dõi sự chuyên cần của người dùng.</a:t>
            </a:r>
          </a:p>
          <a:p>
            <a:pPr marL="914400" lvl="2"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949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511A-7921-4B1E-B89C-99F95CD492A0}"/>
              </a:ext>
            </a:extLst>
          </p:cNvPr>
          <p:cNvSpPr>
            <a:spLocks noGrp="1"/>
          </p:cNvSpPr>
          <p:nvPr>
            <p:ph type="title"/>
          </p:nvPr>
        </p:nvSpPr>
        <p:spPr>
          <a:xfrm>
            <a:off x="1097280" y="286604"/>
            <a:ext cx="10058400" cy="828094"/>
          </a:xfrm>
        </p:spPr>
        <p:txBody>
          <a:bodyPr>
            <a:normAutofit/>
          </a:bodyPr>
          <a:lstStyle/>
          <a:p>
            <a:r>
              <a:rPr lang="en-US" sz="4400" dirty="0">
                <a:latin typeface="Times New Roman" panose="02020603050405020304" pitchFamily="18" charset="0"/>
                <a:cs typeface="Times New Roman" panose="02020603050405020304" pitchFamily="18" charset="0"/>
              </a:rPr>
              <a:t>Tính năng của sản </a:t>
            </a:r>
            <a:r>
              <a:rPr lang="en-US" sz="4400" dirty="0" smtClean="0">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05229F-B798-4E98-AC6B-E83A28BD513D}"/>
              </a:ext>
            </a:extLst>
          </p:cNvPr>
          <p:cNvSpPr>
            <a:spLocks noGrp="1"/>
          </p:cNvSpPr>
          <p:nvPr>
            <p:ph idx="1"/>
          </p:nvPr>
        </p:nvSpPr>
        <p:spPr/>
        <p:txBody>
          <a:bodyPr/>
          <a:lstStyle/>
          <a:p>
            <a:pPr lvl="1"/>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triển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sản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phẩm</a:t>
            </a:r>
            <a:endParaRPr lang="en-US" sz="28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Đăng nhập, đăng ký, đổi mật khẩu, đăng xuất, xem và cập nhật thông tin cá nhân</a:t>
            </a:r>
          </a:p>
          <a:p>
            <a:pPr lvl="2">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Hiển thị bài tập để kiểm tra kiến thức bản thân</a:t>
            </a:r>
          </a:p>
          <a:p>
            <a:pPr lvl="2">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Xếp hạng người dùng để tạo tính cạnh tranh</a:t>
            </a:r>
          </a:p>
          <a:p>
            <a:pPr lvl="2">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Tạo nhóm học tập</a:t>
            </a:r>
          </a:p>
          <a:p>
            <a:pPr lvl="2">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Theo dõi quá trình học của người dùng</a:t>
            </a:r>
          </a:p>
          <a:p>
            <a:pPr lvl="2">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Quản lý khoá học, bài tập, tài khoản</a:t>
            </a:r>
          </a:p>
          <a:p>
            <a:pPr lvl="2">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812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6C468-C944-4BC3-86A5-988F2D19282D}"/>
              </a:ext>
            </a:extLst>
          </p:cNvPr>
          <p:cNvSpPr>
            <a:spLocks noGrp="1"/>
          </p:cNvSpPr>
          <p:nvPr>
            <p:ph type="title"/>
          </p:nvPr>
        </p:nvSpPr>
        <p:spPr>
          <a:xfrm>
            <a:off x="1097280" y="286603"/>
            <a:ext cx="10058400" cy="702305"/>
          </a:xfrm>
        </p:spPr>
        <p:txBody>
          <a:bodyPr>
            <a:normAutofit/>
          </a:bodyPr>
          <a:lstStyle/>
          <a:p>
            <a:r>
              <a:rPr lang="en-US" sz="4400" dirty="0" err="1">
                <a:latin typeface="Times New Roman" panose="02020603050405020304" pitchFamily="18" charset="0"/>
                <a:cs typeface="Times New Roman" panose="02020603050405020304" pitchFamily="18" charset="0"/>
              </a:rPr>
              <a:t>Tính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năng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07B6B7-1FF0-4B09-BB7D-56FE29F5033C}"/>
              </a:ext>
            </a:extLst>
          </p:cNvPr>
          <p:cNvSpPr>
            <a:spLocks noGrp="1"/>
          </p:cNvSpPr>
          <p:nvPr>
            <p:ph idx="1"/>
          </p:nvPr>
        </p:nvSpPr>
        <p:spPr/>
        <p:txBody>
          <a:bodyPr>
            <a:normAutofit/>
          </a:bodyPr>
          <a:lstStyle/>
          <a:p>
            <a:pPr lvl="1"/>
            <a:r>
              <a:rPr lang="vi-VN" sz="2000" b="1" dirty="0">
                <a:latin typeface="Times New Roman" panose="02020603050405020304" pitchFamily="18" charset="0"/>
                <a:cs typeface="Times New Roman" panose="02020603050405020304" pitchFamily="18" charset="0"/>
              </a:rPr>
              <a:t>Các tính năng không phát triển</a:t>
            </a:r>
            <a:endParaRPr lang="en-US" sz="2000"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Code trong </a:t>
            </a:r>
            <a:r>
              <a:rPr lang="en-US" sz="1800" dirty="0" smtClean="0">
                <a:latin typeface="Times New Roman" panose="02020603050405020304" pitchFamily="18" charset="0"/>
                <a:cs typeface="Times New Roman" panose="02020603050405020304" pitchFamily="18" charset="0"/>
              </a:rPr>
              <a:t>sandbox</a:t>
            </a:r>
          </a:p>
          <a:p>
            <a:pPr lvl="1"/>
            <a:r>
              <a:rPr lang="en-US" sz="2000" b="1" dirty="0" smtClean="0">
                <a:latin typeface="Times New Roman" panose="02020603050405020304" pitchFamily="18" charset="0"/>
                <a:cs typeface="Times New Roman" panose="02020603050405020304" pitchFamily="18" charset="0"/>
              </a:rPr>
              <a:t>Hạn chế của sản phẩm</a:t>
            </a:r>
          </a:p>
          <a:p>
            <a:pPr lvl="3">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Kiến </a:t>
            </a:r>
            <a:r>
              <a:rPr lang="en-US" sz="1800" dirty="0">
                <a:latin typeface="Times New Roman" panose="02020603050405020304" pitchFamily="18" charset="0"/>
                <a:cs typeface="Times New Roman" panose="02020603050405020304" pitchFamily="18" charset="0"/>
              </a:rPr>
              <a:t>thức lý thuyết chiếm lớn hơn kiến thức thực hành (65 % và 35 </a:t>
            </a:r>
            <a:r>
              <a:rPr lang="en-US" sz="1800" dirty="0" smtClean="0">
                <a:latin typeface="Times New Roman" panose="02020603050405020304" pitchFamily="18" charset="0"/>
                <a:cs typeface="Times New Roman" panose="02020603050405020304" pitchFamily="18" charset="0"/>
              </a:rPr>
              <a:t>%)</a:t>
            </a:r>
          </a:p>
          <a:p>
            <a:pPr lvl="3">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Thời gian ngắn: 10 tuần</a:t>
            </a:r>
          </a:p>
          <a:p>
            <a:pPr lvl="3">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Các thành viên bận rộn với công việc</a:t>
            </a:r>
            <a:endParaRPr lang="en-US" sz="1800" dirty="0">
              <a:latin typeface="Times New Roman" panose="02020603050405020304" pitchFamily="18" charset="0"/>
              <a:cs typeface="Times New Roman" panose="02020603050405020304" pitchFamily="18" charset="0"/>
            </a:endParaRPr>
          </a:p>
          <a:p>
            <a:pPr lvl="1"/>
            <a:r>
              <a:rPr lang="en-US" sz="2000" b="1" dirty="0" err="1">
                <a:latin typeface="Times New Roman" panose="02020603050405020304" pitchFamily="18" charset="0"/>
                <a:cs typeface="Times New Roman" panose="02020603050405020304" pitchFamily="18" charset="0"/>
              </a:rPr>
              <a:t>Chất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lượng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phẩm</a:t>
            </a:r>
            <a:endParaRPr lang="en-US" sz="2000"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Tạo </a:t>
            </a:r>
            <a:r>
              <a:rPr lang="en-US" sz="1800" dirty="0" smtClean="0">
                <a:latin typeface="Times New Roman" panose="02020603050405020304" pitchFamily="18" charset="0"/>
                <a:cs typeface="Times New Roman" panose="02020603050405020304" pitchFamily="18" charset="0"/>
              </a:rPr>
              <a:t>nền </a:t>
            </a:r>
            <a:r>
              <a:rPr lang="en-US" sz="1800" dirty="0">
                <a:latin typeface="Times New Roman" panose="02020603050405020304" pitchFamily="18" charset="0"/>
                <a:cs typeface="Times New Roman" panose="02020603050405020304" pitchFamily="18" charset="0"/>
              </a:rPr>
              <a:t>tảng vững cho người tham gia hết khóa học và hoàn thành các bài </a:t>
            </a:r>
            <a:r>
              <a:rPr lang="en-US" sz="1800" dirty="0" smtClean="0">
                <a:latin typeface="Times New Roman" panose="02020603050405020304" pitchFamily="18" charset="0"/>
                <a:cs typeface="Times New Roman" panose="02020603050405020304" pitchFamily="18" charset="0"/>
              </a:rPr>
              <a:t>quizz</a:t>
            </a:r>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28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C04B-75B2-4491-AB04-43802C2ED52B}"/>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Kết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luận</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8A281D-820F-4D1E-970E-34667569813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Qua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tưởng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rủi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3 hi </a:t>
            </a:r>
            <a:r>
              <a:rPr lang="en-US" sz="2000" dirty="0" err="1">
                <a:latin typeface="Times New Roman" panose="02020603050405020304" pitchFamily="18" charset="0"/>
                <a:cs typeface="Times New Roman" panose="02020603050405020304" pitchFamily="18" charset="0"/>
              </a:rPr>
              <a:t>vọng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441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3840-01E6-4BDE-873C-252472937CAD}"/>
              </a:ext>
            </a:extLst>
          </p:cNvPr>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Sản phẩm Project Charter</a:t>
            </a:r>
            <a:endParaRPr lang="en-US" sz="4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737F4DA-0671-4B1E-8F6E-DC158BA63FFC}"/>
              </a:ext>
            </a:extLst>
          </p:cNvPr>
          <p:cNvSpPr>
            <a:spLocks noGrp="1" noChangeArrowheads="1"/>
          </p:cNvSpPr>
          <p:nvPr>
            <p:ph idx="1"/>
          </p:nvPr>
        </p:nvSpPr>
        <p:spPr bwMode="auto">
          <a:xfrm>
            <a:off x="1097280" y="2058888"/>
            <a:ext cx="10058399"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9pPr>
          </a:lstStyle>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Tên dự án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2</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Ngày bắt đầu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3</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Ngày kết thúc dự kiến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4</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Trưởng dự án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5</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Khó khăn, nhu cầu, vấn đề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6</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Mục tiêu dự án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7</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Yêu </a:t>
            </a:r>
            <a:r>
              <a:rPr lang="vi-VN" altLang="ja-JP" sz="1800" dirty="0" smtClean="0">
                <a:solidFill>
                  <a:schemeClr val="tx1">
                    <a:lumMod val="75000"/>
                    <a:lumOff val="25000"/>
                  </a:schemeClr>
                </a:solidFill>
                <a:latin typeface="Times New Roman" panose="02020603050405020304" pitchFamily="18" charset="0"/>
                <a:cs typeface="Times New Roman" panose="02020603050405020304" pitchFamily="18" charset="0"/>
              </a:rPr>
              <a:t>cầu</a:t>
            </a:r>
            <a:endParaRPr lang="en-US" altLang="ja-JP" sz="1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8-Cạnh tranh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9-Phương pháp thực hiện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10-Giả định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11-Lợi nhuận, thu nhập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12-Thông tin về kinh phí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13-Vai trò, trách nhiệm , phân </a:t>
            </a:r>
            <a:r>
              <a:rPr lang="vi-VN" altLang="ja-JP" sz="1800" dirty="0" smtClean="0">
                <a:solidFill>
                  <a:schemeClr val="tx1">
                    <a:lumMod val="75000"/>
                    <a:lumOff val="25000"/>
                  </a:schemeClr>
                </a:solidFill>
                <a:latin typeface="Times New Roman" panose="02020603050405020304" pitchFamily="18" charset="0"/>
                <a:cs typeface="Times New Roman" panose="02020603050405020304" pitchFamily="18" charset="0"/>
              </a:rPr>
              <a:t>công</a:t>
            </a:r>
            <a:endParaRPr lang="vi-VN" altLang="ja-JP" sz="18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353592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6029-AFA7-421E-8EE8-AB6378E7DF71}"/>
              </a:ext>
            </a:extLst>
          </p:cNvPr>
          <p:cNvSpPr>
            <a:spLocks noGrp="1"/>
          </p:cNvSpPr>
          <p:nvPr>
            <p:ph type="title"/>
          </p:nvPr>
        </p:nvSpPr>
        <p:spPr>
          <a:xfrm>
            <a:off x="1097280" y="130628"/>
            <a:ext cx="10058400" cy="883920"/>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B6DEBE90-4617-469C-8C50-D0E00740C3B3}"/>
              </a:ext>
            </a:extLst>
          </p:cNvPr>
          <p:cNvSpPr>
            <a:spLocks noGrp="1"/>
          </p:cNvSpPr>
          <p:nvPr>
            <p:ph idx="1"/>
          </p:nvPr>
        </p:nvSpPr>
        <p:spPr>
          <a:xfrm>
            <a:off x="477520" y="1158967"/>
            <a:ext cx="10678160" cy="4954450"/>
          </a:xfrm>
        </p:spPr>
        <p:txBody>
          <a:bodyPr>
            <a:noAutofit/>
          </a:bodyPr>
          <a:lstStyle/>
          <a:p>
            <a:pPr lvl="0"/>
            <a:r>
              <a:rPr lang="en-US" sz="2400" b="1" dirty="0" err="1">
                <a:latin typeface="Times New Roman" panose="02020603050405020304" pitchFamily="18" charset="0"/>
                <a:cs typeface="Times New Roman" panose="02020603050405020304" pitchFamily="18" charset="0"/>
              </a:rPr>
              <a:t>Tên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án</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Website </a:t>
            </a:r>
            <a:r>
              <a:rPr lang="en-US" sz="2400" dirty="0">
                <a:latin typeface="Times New Roman" panose="02020603050405020304" pitchFamily="18" charset="0"/>
                <a:cs typeface="Times New Roman" panose="02020603050405020304" pitchFamily="18" charset="0"/>
              </a:rPr>
              <a:t>dạy học lập trình căn bản và nâng cao.</a:t>
            </a:r>
          </a:p>
          <a:p>
            <a:pPr lvl="0"/>
            <a:r>
              <a:rPr lang="en-US" sz="2400" b="1" dirty="0">
                <a:latin typeface="Times New Roman" panose="02020603050405020304" pitchFamily="18" charset="0"/>
                <a:cs typeface="Times New Roman" panose="02020603050405020304" pitchFamily="18" charset="0"/>
              </a:rPr>
              <a:t>Ngày bắt </a:t>
            </a:r>
            <a:r>
              <a:rPr lang="en-US" sz="2400" b="1" dirty="0" smtClean="0">
                <a:latin typeface="Times New Roman" panose="02020603050405020304" pitchFamily="18" charset="0"/>
                <a:cs typeface="Times New Roman" panose="02020603050405020304" pitchFamily="18" charset="0"/>
              </a:rPr>
              <a:t>đầu</a:t>
            </a:r>
            <a:endParaRPr lang="en-US" sz="2400" b="1" dirty="0">
              <a:latin typeface="Times New Roman" panose="02020603050405020304" pitchFamily="18" charset="0"/>
              <a:cs typeface="Times New Roman" panose="02020603050405020304" pitchFamily="18" charset="0"/>
            </a:endParaRPr>
          </a:p>
          <a:p>
            <a:pPr marL="0" lvl="0" indent="0">
              <a:buNone/>
            </a:pPr>
            <a:r>
              <a:rPr lang="en-US" sz="2400" b="1"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30/10/2019</a:t>
            </a:r>
            <a:endParaRPr lang="en-US" sz="2400" dirty="0">
              <a:latin typeface="Times New Roman" panose="02020603050405020304" pitchFamily="18" charset="0"/>
              <a:cs typeface="Times New Roman" panose="02020603050405020304" pitchFamily="18" charset="0"/>
            </a:endParaRPr>
          </a:p>
          <a:p>
            <a:pPr lvl="0"/>
            <a:r>
              <a:rPr lang="en-US" sz="2400" b="1" dirty="0" err="1">
                <a:latin typeface="Times New Roman" panose="02020603050405020304" pitchFamily="18" charset="0"/>
                <a:cs typeface="Times New Roman" panose="02020603050405020304" pitchFamily="18" charset="0"/>
              </a:rPr>
              <a:t>Ngày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thúc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kiến</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10/2/2020</a:t>
            </a:r>
            <a:endParaRPr lang="en-US" sz="2400" dirty="0">
              <a:latin typeface="Times New Roman" panose="02020603050405020304" pitchFamily="18" charset="0"/>
              <a:cs typeface="Times New Roman" panose="02020603050405020304" pitchFamily="18" charset="0"/>
            </a:endParaRPr>
          </a:p>
          <a:p>
            <a:pPr lvl="0"/>
            <a:r>
              <a:rPr lang="en-US" sz="2400" b="1" dirty="0" err="1">
                <a:latin typeface="Times New Roman" panose="02020603050405020304" pitchFamily="18" charset="0"/>
                <a:cs typeface="Times New Roman" panose="02020603050405020304" pitchFamily="18" charset="0"/>
              </a:rPr>
              <a:t>Trưởng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án</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Bùi </a:t>
            </a:r>
            <a:r>
              <a:rPr lang="en-US" sz="2400" dirty="0">
                <a:latin typeface="Times New Roman" panose="02020603050405020304" pitchFamily="18" charset="0"/>
                <a:cs typeface="Times New Roman" panose="02020603050405020304" pitchFamily="18" charset="0"/>
              </a:rPr>
              <a:t>Đăng </a:t>
            </a:r>
            <a:r>
              <a:rPr lang="en-US" sz="2400" dirty="0" smtClean="0">
                <a:latin typeface="Times New Roman" panose="02020603050405020304" pitchFamily="18" charset="0"/>
                <a:cs typeface="Times New Roman" panose="02020603050405020304" pitchFamily="18" charset="0"/>
              </a:rPr>
              <a:t>Khoa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693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6029-AFA7-421E-8EE8-AB6378E7DF71}"/>
              </a:ext>
            </a:extLst>
          </p:cNvPr>
          <p:cNvSpPr>
            <a:spLocks noGrp="1"/>
          </p:cNvSpPr>
          <p:nvPr>
            <p:ph type="title"/>
          </p:nvPr>
        </p:nvSpPr>
        <p:spPr>
          <a:xfrm>
            <a:off x="1097280" y="130628"/>
            <a:ext cx="10058400" cy="883920"/>
          </a:xfrm>
        </p:spPr>
        <p:txBody>
          <a:bodyPr>
            <a:normAutofit/>
          </a:bodyPr>
          <a:lstStyle/>
          <a:p>
            <a:pPr lvl="0"/>
            <a:r>
              <a:rPr lang="en-US" dirty="0">
                <a:latin typeface="Times New Roman" panose="02020603050405020304" pitchFamily="18" charset="0"/>
                <a:cs typeface="Times New Roman" panose="02020603050405020304" pitchFamily="18" charset="0"/>
              </a:rPr>
              <a:t>Khó khăn, nhu cầu, vấn đề</a:t>
            </a:r>
          </a:p>
        </p:txBody>
      </p:sp>
      <p:sp>
        <p:nvSpPr>
          <p:cNvPr id="3" name="Content Placeholder 2">
            <a:extLst>
              <a:ext uri="{FF2B5EF4-FFF2-40B4-BE49-F238E27FC236}">
                <a16:creationId xmlns:a16="http://schemas.microsoft.com/office/drawing/2014/main" id="{B6DEBE90-4617-469C-8C50-D0E00740C3B3}"/>
              </a:ext>
            </a:extLst>
          </p:cNvPr>
          <p:cNvSpPr>
            <a:spLocks noGrp="1"/>
          </p:cNvSpPr>
          <p:nvPr>
            <p:ph idx="1"/>
          </p:nvPr>
        </p:nvSpPr>
        <p:spPr>
          <a:xfrm>
            <a:off x="833120" y="1263470"/>
            <a:ext cx="10058400" cy="4954450"/>
          </a:xfrm>
        </p:spPr>
        <p:txBody>
          <a:bodyPr>
            <a:noAutofit/>
          </a:bodyPr>
          <a:lstStyle/>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Người học lập trình tốn nhiều tiền bạc tại các trung tâm, các trang web dạy lập trình có tính phí.</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Phải sắp xếp thời gian giữa việc học lập trình, đi đến trung tâm, gia đình, công việc. </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Trình độ mỗi người tại trung tâm khác nhau, khó khăn trong việc học cũng như làm việc nhóm.</a:t>
            </a:r>
          </a:p>
          <a:p>
            <a:pPr marL="0" lv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120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AC82-561F-4E73-B188-253BA348371D}"/>
              </a:ext>
            </a:extLst>
          </p:cNvPr>
          <p:cNvSpPr>
            <a:spLocks noGrp="1"/>
          </p:cNvSpPr>
          <p:nvPr>
            <p:ph type="title"/>
          </p:nvPr>
        </p:nvSpPr>
        <p:spPr>
          <a:xfrm>
            <a:off x="1097280" y="313508"/>
            <a:ext cx="10058400" cy="770709"/>
          </a:xfrm>
        </p:spPr>
        <p:txBody>
          <a:bodyPr>
            <a:normAutofit/>
          </a:bodyPr>
          <a:lstStyle/>
          <a:p>
            <a:r>
              <a:rPr lang="en-US" sz="4400" dirty="0" smtClean="0">
                <a:latin typeface="Times New Roman" panose="02020603050405020304" pitchFamily="18" charset="0"/>
                <a:cs typeface="Times New Roman" panose="02020603050405020304" pitchFamily="18" charset="0"/>
              </a:rPr>
              <a:t>Mục tiêu và yêu cầu của dự án</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A3B245-4F2C-43E9-87A2-179432EADB3C}"/>
              </a:ext>
            </a:extLst>
          </p:cNvPr>
          <p:cNvSpPr>
            <a:spLocks noGrp="1"/>
          </p:cNvSpPr>
          <p:nvPr>
            <p:ph idx="1"/>
          </p:nvPr>
        </p:nvSpPr>
        <p:spPr>
          <a:xfrm>
            <a:off x="1097280" y="1585687"/>
            <a:ext cx="10058400" cy="4562564"/>
          </a:xfrm>
        </p:spPr>
        <p:txBody>
          <a:bodyPr>
            <a:noAutofit/>
          </a:bodyPr>
          <a:lstStyle/>
          <a:p>
            <a:pPr lvl="0"/>
            <a:r>
              <a:rPr lang="en-US" sz="2400" b="1" dirty="0" err="1">
                <a:latin typeface="Times New Roman" panose="02020603050405020304" pitchFamily="18" charset="0"/>
                <a:cs typeface="Times New Roman" panose="02020603050405020304" pitchFamily="18" charset="0"/>
              </a:rPr>
              <a:t>Mục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án</a:t>
            </a:r>
            <a:endParaRPr lang="en-US" sz="24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Xây dựng 1 phần mềm cung cấp các học làm theo dạng trắc nghiệm, phần mềm cung cấp việc chấm điểm theo tự động, lưu kết quả của người dùng, dễ dàng theo dõi quá trình học</a:t>
            </a: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Có thể vào làm mọi lúc mọi nơi chỉ cần có internet và các thiết bị di động, thuận tiện cho người dùng</a:t>
            </a: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Phần mềm có tính năng xếp hạng theo kết quả các bài tập để tạo tính cạnh tranh, theo dõi sự chuyên cần của người dùng.</a:t>
            </a:r>
          </a:p>
          <a:p>
            <a:pPr lvl="0"/>
            <a:r>
              <a:rPr lang="en-US" sz="2400" b="1" dirty="0" smtClean="0">
                <a:latin typeface="Times New Roman" panose="02020603050405020304" pitchFamily="18" charset="0"/>
                <a:cs typeface="Times New Roman" panose="02020603050405020304" pitchFamily="18" charset="0"/>
              </a:rPr>
              <a:t>Yêu </a:t>
            </a:r>
            <a:r>
              <a:rPr lang="en-US" sz="2400" b="1" dirty="0">
                <a:latin typeface="Times New Roman" panose="02020603050405020304" pitchFamily="18" charset="0"/>
                <a:cs typeface="Times New Roman" panose="02020603050405020304" pitchFamily="18" charset="0"/>
              </a:rPr>
              <a:t>cầu</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level.</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Theo </a:t>
            </a:r>
            <a:r>
              <a:rPr lang="en-US" sz="2000" dirty="0" err="1">
                <a:latin typeface="Times New Roman" panose="02020603050405020304" pitchFamily="18" charset="0"/>
                <a:cs typeface="Times New Roman" panose="02020603050405020304" pitchFamily="18" charset="0"/>
              </a:rPr>
              <a:t>dõi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bao </a:t>
            </a:r>
            <a:r>
              <a:rPr lang="en-US" sz="2000" dirty="0" err="1">
                <a:latin typeface="Times New Roman" panose="02020603050405020304" pitchFamily="18" charset="0"/>
                <a:cs typeface="Times New Roman" panose="02020603050405020304" pitchFamily="18" charset="0"/>
              </a:rPr>
              <a:t>nhiêu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dõi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quizz</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tăng</a:t>
            </a:r>
            <a:r>
              <a:rPr lang="en-US" sz="2000" dirty="0">
                <a:latin typeface="Times New Roman" panose="02020603050405020304" pitchFamily="18" charset="0"/>
                <a:cs typeface="Times New Roman" panose="02020603050405020304" pitchFamily="18" charset="0"/>
              </a:rPr>
              <a:t> level.</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lèo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quizz</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263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703B-209F-4FC3-B10B-0DF3ABB6E342}"/>
              </a:ext>
            </a:extLst>
          </p:cNvPr>
          <p:cNvSpPr>
            <a:spLocks noGrp="1"/>
          </p:cNvSpPr>
          <p:nvPr>
            <p:ph type="title"/>
          </p:nvPr>
        </p:nvSpPr>
        <p:spPr>
          <a:xfrm>
            <a:off x="1097280" y="286604"/>
            <a:ext cx="10058400" cy="767134"/>
          </a:xfrm>
        </p:spPr>
        <p:txBody>
          <a:bodyPr>
            <a:normAutofit/>
          </a:bodyPr>
          <a:lstStyle/>
          <a:p>
            <a:pPr lvl="0"/>
            <a:r>
              <a:rPr lang="en-US" dirty="0">
                <a:latin typeface="Times New Roman" panose="02020603050405020304" pitchFamily="18" charset="0"/>
                <a:cs typeface="Times New Roman" panose="02020603050405020304" pitchFamily="18" charset="0"/>
              </a:rPr>
              <a:t>Đ</a:t>
            </a:r>
            <a:r>
              <a:rPr lang="en-US" dirty="0" smtClean="0">
                <a:latin typeface="Times New Roman" panose="02020603050405020304" pitchFamily="18" charset="0"/>
                <a:cs typeface="Times New Roman" panose="02020603050405020304" pitchFamily="18" charset="0"/>
              </a:rPr>
              <a:t>ối thủ cạnh tranh</a:t>
            </a:r>
            <a:endParaRPr lang="en-US" sz="3600" dirty="0" smtClean="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E4F017-BDAB-463E-BA17-273445DC56A8}"/>
              </a:ext>
            </a:extLst>
          </p:cNvPr>
          <p:cNvSpPr>
            <a:spLocks noGrp="1"/>
          </p:cNvSpPr>
          <p:nvPr>
            <p:ph idx="1"/>
          </p:nvPr>
        </p:nvSpPr>
        <p:spPr>
          <a:xfrm>
            <a:off x="1036320" y="1507309"/>
            <a:ext cx="10058400" cy="4693194"/>
          </a:xfrm>
        </p:spPr>
        <p:txBody>
          <a:bodyPr>
            <a:noAutofit/>
          </a:bodyPr>
          <a:lstStyle/>
          <a:p>
            <a:r>
              <a:rPr lang="en-US" dirty="0" smtClean="0">
                <a:latin typeface="Times New Roman" panose="02020603050405020304" pitchFamily="18" charset="0"/>
                <a:cs typeface="Times New Roman" panose="02020603050405020304" pitchFamily="18" charset="0"/>
              </a:rPr>
              <a:t>w3schools.com</a:t>
            </a:r>
            <a:r>
              <a:rPr lang="en-US"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Ưu điểm:</a:t>
            </a:r>
            <a:endParaRPr lang="en-US" sz="1800" dirty="0" smtClean="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Website học lập trình trực tuyến</a:t>
            </a:r>
            <a:endParaRPr lang="en-US" sz="1200" dirty="0" smtClean="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Lý thuyết dễ tiếp thu, ví dụ đơn giản</a:t>
            </a:r>
            <a:endParaRPr lang="en-US" sz="1200" dirty="0" smtClean="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Người học được thực hành</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Khuyết điểm:</a:t>
            </a:r>
            <a:endParaRPr lang="en-US" sz="1800" dirty="0" smtClean="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Website không định hướng người dùng</a:t>
            </a:r>
            <a:endParaRPr lang="en-US" sz="1200" dirty="0" smtClean="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Chưa phân mức độ học tập</a:t>
            </a:r>
            <a:endParaRPr lang="en-US" sz="1200" dirty="0" smtClean="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Không có cạnh tranh giữa những người dùng</a:t>
            </a:r>
            <a:endParaRPr lang="en-US" sz="12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988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762D-27DD-4C1A-B549-56930FD513A7}"/>
              </a:ext>
            </a:extLst>
          </p:cNvPr>
          <p:cNvSpPr>
            <a:spLocks noGrp="1"/>
          </p:cNvSpPr>
          <p:nvPr>
            <p:ph type="title"/>
          </p:nvPr>
        </p:nvSpPr>
        <p:spPr>
          <a:xfrm>
            <a:off x="1097280" y="286604"/>
            <a:ext cx="10058400" cy="854220"/>
          </a:xfrm>
        </p:spPr>
        <p:txBody>
          <a:bodyPr>
            <a:normAutofit/>
          </a:bodyPr>
          <a:lstStyle/>
          <a:p>
            <a:r>
              <a:rPr lang="en-US" sz="4400" dirty="0" smtClean="0">
                <a:latin typeface="Times New Roman" panose="02020603050405020304" pitchFamily="18" charset="0"/>
                <a:cs typeface="Times New Roman" panose="02020603050405020304" pitchFamily="18" charset="0"/>
              </a:rPr>
              <a:t>Chi phí và thời gian</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415BD1-3203-4DE3-A439-E70BDC23C2EA}"/>
              </a:ext>
            </a:extLst>
          </p:cNvPr>
          <p:cNvSpPr>
            <a:spLocks noGrp="1"/>
          </p:cNvSpPr>
          <p:nvPr>
            <p:ph idx="1"/>
          </p:nvPr>
        </p:nvSpPr>
        <p:spPr>
          <a:xfrm>
            <a:off x="1097280" y="1584960"/>
            <a:ext cx="10058400" cy="4475721"/>
          </a:xfrm>
        </p:spPr>
        <p:txBody>
          <a:bodyPr>
            <a:normAutofit lnSpcReduction="10000"/>
          </a:bodyPr>
          <a:lstStyle/>
          <a:p>
            <a:pPr lvl="0"/>
            <a:r>
              <a:rPr lang="en-US" sz="2600" b="1" dirty="0" err="1">
                <a:latin typeface="Times New Roman" panose="02020603050405020304" pitchFamily="18" charset="0"/>
                <a:cs typeface="Times New Roman" panose="02020603050405020304" pitchFamily="18" charset="0"/>
              </a:rPr>
              <a:t>Giả</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định</a:t>
            </a:r>
            <a:endParaRPr lang="en-US" sz="26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300" dirty="0" smtClean="0">
                <a:latin typeface="Times New Roman" panose="02020603050405020304" pitchFamily="18" charset="0"/>
                <a:cs typeface="Times New Roman" panose="02020603050405020304" pitchFamily="18" charset="0"/>
              </a:rPr>
              <a:t>Thời gian hoàn thành: 10 tuần</a:t>
            </a:r>
          </a:p>
          <a:p>
            <a:pPr lvl="2">
              <a:buFont typeface="Wingdings" panose="05000000000000000000" pitchFamily="2" charset="2"/>
              <a:buChar char="Ø"/>
            </a:pPr>
            <a:r>
              <a:rPr lang="en-US" sz="1300" dirty="0" smtClean="0">
                <a:latin typeface="Times New Roman" panose="02020603050405020304" pitchFamily="18" charset="0"/>
                <a:cs typeface="Times New Roman" panose="02020603050405020304" pitchFamily="18" charset="0"/>
              </a:rPr>
              <a:t>Mọi thứ </a:t>
            </a:r>
            <a:r>
              <a:rPr lang="en-US" sz="1300" dirty="0">
                <a:latin typeface="Times New Roman" panose="02020603050405020304" pitchFamily="18" charset="0"/>
                <a:cs typeface="Times New Roman" panose="02020603050405020304" pitchFamily="18" charset="0"/>
              </a:rPr>
              <a:t>theo đúng kế hoạch ban đầu.</a:t>
            </a:r>
          </a:p>
          <a:p>
            <a:pPr lvl="0"/>
            <a:r>
              <a:rPr lang="en-US" sz="2600" b="1" dirty="0" err="1">
                <a:latin typeface="Times New Roman" panose="02020603050405020304" pitchFamily="18" charset="0"/>
                <a:cs typeface="Times New Roman" panose="02020603050405020304" pitchFamily="18" charset="0"/>
              </a:rPr>
              <a:t>Lợi</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nhuận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thu</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nhập</a:t>
            </a:r>
            <a:endParaRPr lang="en-US" sz="26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300" dirty="0" err="1">
                <a:latin typeface="Times New Roman" panose="02020603050405020304" pitchFamily="18" charset="0"/>
                <a:cs typeface="Times New Roman" panose="02020603050405020304" pitchFamily="18" charset="0"/>
              </a:rPr>
              <a:t>Quảng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cáo</a:t>
            </a:r>
            <a:r>
              <a:rPr lang="en-US" sz="13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1300" dirty="0" err="1">
                <a:latin typeface="Times New Roman" panose="02020603050405020304" pitchFamily="18" charset="0"/>
                <a:cs typeface="Times New Roman" panose="02020603050405020304" pitchFamily="18" charset="0"/>
              </a:rPr>
              <a:t>Học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phí</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khóa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học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nâng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cao</a:t>
            </a:r>
            <a:r>
              <a:rPr lang="en-US" sz="1300" dirty="0">
                <a:latin typeface="Times New Roman" panose="02020603050405020304" pitchFamily="18" charset="0"/>
                <a:cs typeface="Times New Roman" panose="02020603050405020304" pitchFamily="18" charset="0"/>
              </a:rPr>
              <a:t>.</a:t>
            </a:r>
          </a:p>
          <a:p>
            <a:pPr lvl="0"/>
            <a:r>
              <a:rPr lang="en-US" sz="2600" b="1" dirty="0" err="1">
                <a:latin typeface="Times New Roman" panose="02020603050405020304" pitchFamily="18" charset="0"/>
                <a:cs typeface="Times New Roman" panose="02020603050405020304" pitchFamily="18" charset="0"/>
              </a:rPr>
              <a:t>Thông</a:t>
            </a:r>
            <a:r>
              <a:rPr lang="en-US" sz="2600" b="1" dirty="0">
                <a:latin typeface="Times New Roman" panose="02020603050405020304" pitchFamily="18" charset="0"/>
                <a:cs typeface="Times New Roman" panose="02020603050405020304" pitchFamily="18" charset="0"/>
              </a:rPr>
              <a:t> tin </a:t>
            </a:r>
            <a:r>
              <a:rPr lang="en-US" sz="2600" b="1" dirty="0" err="1">
                <a:latin typeface="Times New Roman" panose="02020603050405020304" pitchFamily="18" charset="0"/>
                <a:cs typeface="Times New Roman" panose="02020603050405020304" pitchFamily="18" charset="0"/>
              </a:rPr>
              <a:t>về</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kinh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phí</a:t>
            </a:r>
            <a:endParaRPr lang="en-US" sz="26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Số lượng người tham gia phát triển phần mềm là: </a:t>
            </a:r>
            <a:r>
              <a:rPr lang="en-US" sz="1500" dirty="0" smtClean="0">
                <a:latin typeface="Times New Roman" panose="02020603050405020304" pitchFamily="18" charset="0"/>
                <a:cs typeface="Times New Roman" panose="02020603050405020304" pitchFamily="18" charset="0"/>
              </a:rPr>
              <a:t>6 </a:t>
            </a:r>
            <a:r>
              <a:rPr lang="en-US" sz="1500" dirty="0">
                <a:latin typeface="Times New Roman" panose="02020603050405020304" pitchFamily="18" charset="0"/>
                <a:cs typeface="Times New Roman" panose="02020603050405020304" pitchFamily="18" charset="0"/>
              </a:rPr>
              <a:t>người.</a:t>
            </a:r>
          </a:p>
          <a:p>
            <a:pPr lvl="2">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Số tín chỉ môn học: 6 tín chỉ</a:t>
            </a:r>
          </a:p>
          <a:p>
            <a:pPr lvl="2">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Số tiền học phí 1 tín chỉ: 265.000 VNĐ</a:t>
            </a:r>
          </a:p>
          <a:p>
            <a:pPr lvl="2">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Tiền in tài liệu: 120.000 VNĐ</a:t>
            </a:r>
          </a:p>
          <a:p>
            <a:pPr lvl="2">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Tên miền và duy trì tên miền trong 1 năm: 380.000VNĐ/năm</a:t>
            </a:r>
          </a:p>
          <a:p>
            <a:pPr lvl="2">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Chi phí Cloud: 300.000VNĐ/tháng (tuỳ vào số lượng người dùng)</a:t>
            </a:r>
          </a:p>
          <a:p>
            <a:pPr lvl="2">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Marketing: ~ 1.000.000VNĐ</a:t>
            </a:r>
          </a:p>
          <a:p>
            <a:pPr lvl="2">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Tổng chi phí: </a:t>
            </a:r>
            <a:r>
              <a:rPr lang="en-US" sz="1500" dirty="0" smtClean="0">
                <a:latin typeface="Times New Roman" panose="02020603050405020304" pitchFamily="18" charset="0"/>
                <a:cs typeface="Times New Roman" panose="02020603050405020304" pitchFamily="18" charset="0"/>
              </a:rPr>
              <a:t>6 </a:t>
            </a:r>
            <a:r>
              <a:rPr lang="en-US" sz="1500" dirty="0">
                <a:latin typeface="Times New Roman" panose="02020603050405020304" pitchFamily="18" charset="0"/>
                <a:cs typeface="Times New Roman" panose="02020603050405020304" pitchFamily="18" charset="0"/>
              </a:rPr>
              <a:t>* 6 * 265.000 + 120.000 +380.000 + 300.000 + 1.000.000 </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13.000.000 VNĐ</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318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Danh mục các tài liệu tham khảo</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Template của giáo viên: </a:t>
            </a:r>
            <a:r>
              <a:rPr lang="en-US" sz="2000" dirty="0">
                <a:latin typeface="Times New Roman" panose="02020603050405020304" pitchFamily="18" charset="0"/>
                <a:cs typeface="Times New Roman" panose="02020603050405020304" pitchFamily="18" charset="0"/>
                <a:hlinkClick r:id="rId2"/>
              </a:rPr>
              <a:t>https://</a:t>
            </a:r>
            <a:r>
              <a:rPr lang="en-US" sz="2000" dirty="0" smtClean="0">
                <a:latin typeface="Times New Roman" panose="02020603050405020304" pitchFamily="18" charset="0"/>
                <a:cs typeface="Times New Roman" panose="02020603050405020304" pitchFamily="18" charset="0"/>
                <a:hlinkClick r:id="rId2"/>
              </a:rPr>
              <a:t>www.smartsheet.com/free-work-breakdown-structure-templates</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Các tài liệu tham khảo của giáo viên</a:t>
            </a:r>
          </a:p>
          <a:p>
            <a:pPr marL="201168" lvl="1"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556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36AA-E308-4244-A06B-2EF811CE5201}"/>
              </a:ext>
            </a:extLst>
          </p:cNvPr>
          <p:cNvSpPr>
            <a:spLocks noGrp="1"/>
          </p:cNvSpPr>
          <p:nvPr>
            <p:ph type="title"/>
          </p:nvPr>
        </p:nvSpPr>
        <p:spPr>
          <a:xfrm>
            <a:off x="1097280" y="286603"/>
            <a:ext cx="10058400" cy="784551"/>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B90977FC-4A71-4F06-AEA3-60187082B346}"/>
              </a:ext>
            </a:extLst>
          </p:cNvPr>
          <p:cNvSpPr>
            <a:spLocks noGrp="1"/>
          </p:cNvSpPr>
          <p:nvPr>
            <p:ph idx="1"/>
          </p:nvPr>
        </p:nvSpPr>
        <p:spPr/>
        <p:txBody>
          <a:bodyPr>
            <a:normAutofit/>
          </a:bodyPr>
          <a:lstStyle/>
          <a:p>
            <a:pPr lvl="0"/>
            <a:r>
              <a:rPr lang="en-US" sz="2400" b="1" dirty="0" err="1">
                <a:latin typeface="Times New Roman" panose="02020603050405020304" pitchFamily="18" charset="0"/>
                <a:cs typeface="Times New Roman" panose="02020603050405020304" pitchFamily="18" charset="0"/>
              </a:rPr>
              <a:t>Vai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trò</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nhiệm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công</a:t>
            </a:r>
            <a:endParaRPr lang="en-US" sz="2400" b="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Trưởng dự </a:t>
            </a:r>
            <a:r>
              <a:rPr lang="en-US" sz="2000" dirty="0" smtClean="0">
                <a:latin typeface="Times New Roman" panose="02020603050405020304" pitchFamily="18" charset="0"/>
                <a:cs typeface="Times New Roman" panose="02020603050405020304" pitchFamily="18" charset="0"/>
              </a:rPr>
              <a:t>án (Product Owner): </a:t>
            </a:r>
            <a:r>
              <a:rPr lang="en-US" sz="2000" dirty="0">
                <a:latin typeface="Times New Roman" panose="02020603050405020304" pitchFamily="18" charset="0"/>
                <a:cs typeface="Times New Roman" panose="02020603050405020304" pitchFamily="18" charset="0"/>
              </a:rPr>
              <a:t>Bùi Đăng Khoa.</a:t>
            </a:r>
          </a:p>
          <a:p>
            <a:pPr lvl="1"/>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Huỳnh</a:t>
            </a:r>
            <a:r>
              <a:rPr lang="en-US" sz="2000" dirty="0">
                <a:latin typeface="Times New Roman" panose="02020603050405020304" pitchFamily="18" charset="0"/>
                <a:cs typeface="Times New Roman" panose="02020603050405020304" pitchFamily="18" charset="0"/>
              </a:rPr>
              <a:t> Quang Minh.</a:t>
            </a:r>
          </a:p>
          <a:p>
            <a:pPr lvl="1"/>
            <a:r>
              <a:rPr lang="en-US" sz="2000" dirty="0">
                <a:latin typeface="Times New Roman" panose="02020603050405020304" pitchFamily="18" charset="0"/>
                <a:cs typeface="Times New Roman" panose="02020603050405020304" pitchFamily="18" charset="0"/>
              </a:rPr>
              <a:t>Phân công công </a:t>
            </a:r>
            <a:r>
              <a:rPr lang="en-US" sz="2000" dirty="0" smtClean="0">
                <a:latin typeface="Times New Roman" panose="02020603050405020304" pitchFamily="18" charset="0"/>
                <a:cs typeface="Times New Roman" panose="02020603050405020304" pitchFamily="18" charset="0"/>
              </a:rPr>
              <a:t>việc(Scrum master): Trần Hữu Nghĩa.</a:t>
            </a:r>
          </a:p>
          <a:p>
            <a:pPr lvl="1"/>
            <a:r>
              <a:rPr lang="en-US" sz="2000" dirty="0" smtClean="0">
                <a:latin typeface="Times New Roman" panose="02020603050405020304" pitchFamily="18" charset="0"/>
                <a:cs typeface="Times New Roman" panose="02020603050405020304" pitchFamily="18" charset="0"/>
              </a:rPr>
              <a:t>Developer: Nguyễn Thế lợi, Phạm Đình Luân, Lê Hoàng Luật</a:t>
            </a:r>
          </a:p>
          <a:p>
            <a:pPr lvl="1"/>
            <a:r>
              <a:rPr lang="en-US" sz="2000" dirty="0" smtClean="0">
                <a:latin typeface="Times New Roman" panose="02020603050405020304" pitchFamily="18" charset="0"/>
                <a:cs typeface="Times New Roman" panose="02020603050405020304" pitchFamily="18" charset="0"/>
              </a:rPr>
              <a:t>Các </a:t>
            </a:r>
            <a:r>
              <a:rPr lang="en-US" sz="2000" dirty="0">
                <a:latin typeface="Times New Roman" panose="02020603050405020304" pitchFamily="18" charset="0"/>
                <a:cs typeface="Times New Roman" panose="02020603050405020304" pitchFamily="18" charset="0"/>
              </a:rPr>
              <a:t>thành viên phải hoàn thành công việc được giao.</a:t>
            </a:r>
          </a:p>
          <a:p>
            <a:pPr lvl="1"/>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app.</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941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a:spLocks noGrp="1"/>
          </p:cNvSpPr>
          <p:nvPr>
            <p:ph type="title"/>
          </p:nvPr>
        </p:nvSpPr>
        <p:spPr>
          <a:xfrm>
            <a:off x="1097279" y="286603"/>
            <a:ext cx="10659291" cy="1450757"/>
          </a:xfrm>
        </p:spPr>
        <p:txBody>
          <a:bodyPr>
            <a:normAutofit/>
          </a:bodyPr>
          <a:lstStyle/>
          <a:p>
            <a:r>
              <a:rPr lang="en-US" sz="4000" dirty="0" smtClean="0">
                <a:latin typeface="Times New Roman" panose="02020603050405020304" pitchFamily="18" charset="0"/>
                <a:cs typeface="Times New Roman" panose="02020603050405020304" pitchFamily="18" charset="0"/>
              </a:rPr>
              <a:t>Sản </a:t>
            </a:r>
            <a:r>
              <a:rPr lang="vi-VN" sz="4000" dirty="0" smtClean="0">
                <a:latin typeface="Times New Roman" panose="02020603050405020304" pitchFamily="18" charset="0"/>
                <a:cs typeface="Times New Roman" panose="02020603050405020304" pitchFamily="18" charset="0"/>
              </a:rPr>
              <a:t>phẩm</a:t>
            </a:r>
            <a:r>
              <a:rPr lang="en-US" sz="4000" dirty="0" smtClean="0">
                <a:latin typeface="Times New Roman" panose="02020603050405020304" pitchFamily="18" charset="0"/>
                <a:cs typeface="Times New Roman" panose="02020603050405020304" pitchFamily="18" charset="0"/>
              </a:rPr>
              <a:t> </a:t>
            </a:r>
            <a:r>
              <a:rPr lang="vi-VN" sz="4000" dirty="0" smtClean="0">
                <a:latin typeface="Times New Roman" panose="02020603050405020304" pitchFamily="18" charset="0"/>
                <a:cs typeface="Times New Roman" panose="02020603050405020304" pitchFamily="18" charset="0"/>
              </a:rPr>
              <a:t>Mockup</a:t>
            </a:r>
            <a:r>
              <a:rPr lang="en-US" sz="4000" dirty="0" smtClean="0">
                <a:latin typeface="Times New Roman" panose="02020603050405020304" pitchFamily="18" charset="0"/>
                <a:cs typeface="Times New Roman" panose="02020603050405020304" pitchFamily="18" charset="0"/>
              </a:rPr>
              <a:t>, </a:t>
            </a:r>
            <a:r>
              <a:rPr lang="vi-VN" sz="4000" dirty="0" smtClean="0">
                <a:latin typeface="Times New Roman" panose="02020603050405020304" pitchFamily="18" charset="0"/>
                <a:cs typeface="Times New Roman" panose="02020603050405020304" pitchFamily="18" charset="0"/>
              </a:rPr>
              <a:t>Prototype</a:t>
            </a:r>
            <a:r>
              <a:rPr lang="en-US" sz="4000" dirty="0" smtClean="0">
                <a:latin typeface="Times New Roman" panose="02020603050405020304" pitchFamily="18" charset="0"/>
                <a:cs typeface="Times New Roman" panose="02020603050405020304" pitchFamily="18" charset="0"/>
              </a:rPr>
              <a:t> và</a:t>
            </a:r>
            <a:r>
              <a:rPr lang="vi-VN" sz="4000" dirty="0" smtClean="0">
                <a:latin typeface="Times New Roman" panose="02020603050405020304" pitchFamily="18" charset="0"/>
                <a:cs typeface="Times New Roman" panose="02020603050405020304" pitchFamily="18" charset="0"/>
              </a:rPr>
              <a:t> Proof </a:t>
            </a:r>
            <a:r>
              <a:rPr lang="vi-VN" sz="4000" dirty="0">
                <a:latin typeface="Times New Roman" panose="02020603050405020304" pitchFamily="18" charset="0"/>
                <a:cs typeface="Times New Roman" panose="02020603050405020304" pitchFamily="18" charset="0"/>
              </a:rPr>
              <a:t>of </a:t>
            </a:r>
            <a:r>
              <a:rPr lang="vi-VN" sz="4000" dirty="0" smtClean="0">
                <a:latin typeface="Times New Roman" panose="02020603050405020304" pitchFamily="18" charset="0"/>
                <a:cs typeface="Times New Roman" panose="02020603050405020304" pitchFamily="18" charset="0"/>
              </a:rPr>
              <a:t>Concept</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936343-B595-43F3-BD9D-131DE6C35631}"/>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710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txBox="1">
            <a:spLocks/>
          </p:cNvSpPr>
          <p:nvPr/>
        </p:nvSpPr>
        <p:spPr>
          <a:xfrm>
            <a:off x="1097280" y="286603"/>
            <a:ext cx="3335383" cy="532003"/>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Màn hình đăng nhập</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938" y="723826"/>
            <a:ext cx="6414985" cy="5081926"/>
          </a:xfrm>
          <a:prstGeom prst="rect">
            <a:avLst/>
          </a:prstGeom>
        </p:spPr>
      </p:pic>
      <p:sp>
        <p:nvSpPr>
          <p:cNvPr id="4" name="Title 1">
            <a:extLst>
              <a:ext uri="{FF2B5EF4-FFF2-40B4-BE49-F238E27FC236}">
                <a16:creationId xmlns:a16="http://schemas.microsoft.com/office/drawing/2014/main" id="{BC951C11-279F-4515-83D6-1A6B12F48836}"/>
              </a:ext>
            </a:extLst>
          </p:cNvPr>
          <p:cNvSpPr txBox="1">
            <a:spLocks/>
          </p:cNvSpPr>
          <p:nvPr/>
        </p:nvSpPr>
        <p:spPr>
          <a:xfrm>
            <a:off x="343989" y="1100855"/>
            <a:ext cx="4410891" cy="2452242"/>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Người dùng cần đăng nhập để thực hiện các chức năng của phần mềm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879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txBox="1">
            <a:spLocks/>
          </p:cNvSpPr>
          <p:nvPr/>
        </p:nvSpPr>
        <p:spPr>
          <a:xfrm>
            <a:off x="1097280" y="286603"/>
            <a:ext cx="3335383" cy="532003"/>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Màn hình đăng ký</a:t>
            </a:r>
            <a:endParaRPr lang="en-US"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C951C11-279F-4515-83D6-1A6B12F48836}"/>
              </a:ext>
            </a:extLst>
          </p:cNvPr>
          <p:cNvSpPr txBox="1">
            <a:spLocks/>
          </p:cNvSpPr>
          <p:nvPr/>
        </p:nvSpPr>
        <p:spPr>
          <a:xfrm>
            <a:off x="343989" y="1100855"/>
            <a:ext cx="4410891" cy="2452242"/>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Người dùng cần đăng ký tài khoản đề dùng các chức năng của phần mềm</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0" y="213019"/>
            <a:ext cx="7212586" cy="5804604"/>
          </a:xfrm>
          <a:prstGeom prst="rect">
            <a:avLst/>
          </a:prstGeom>
        </p:spPr>
      </p:pic>
    </p:spTree>
    <p:extLst>
      <p:ext uri="{BB962C8B-B14F-4D97-AF65-F5344CB8AC3E}">
        <p14:creationId xmlns:p14="http://schemas.microsoft.com/office/powerpoint/2010/main" val="2021644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txBox="1">
            <a:spLocks/>
          </p:cNvSpPr>
          <p:nvPr/>
        </p:nvSpPr>
        <p:spPr>
          <a:xfrm>
            <a:off x="1097280" y="286603"/>
            <a:ext cx="3335383" cy="532003"/>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Màn hình đổi mật khẩu</a:t>
            </a:r>
            <a:endParaRPr lang="en-US"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C951C11-279F-4515-83D6-1A6B12F48836}"/>
              </a:ext>
            </a:extLst>
          </p:cNvPr>
          <p:cNvSpPr txBox="1">
            <a:spLocks/>
          </p:cNvSpPr>
          <p:nvPr/>
        </p:nvSpPr>
        <p:spPr>
          <a:xfrm>
            <a:off x="343989" y="1100855"/>
            <a:ext cx="4410891" cy="2452242"/>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Người dùng đổi mật khẩu khi cần thiết</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588" y="113211"/>
            <a:ext cx="7276430" cy="6188979"/>
          </a:xfrm>
          <a:prstGeom prst="rect">
            <a:avLst/>
          </a:prstGeom>
        </p:spPr>
      </p:pic>
    </p:spTree>
    <p:extLst>
      <p:ext uri="{BB962C8B-B14F-4D97-AF65-F5344CB8AC3E}">
        <p14:creationId xmlns:p14="http://schemas.microsoft.com/office/powerpoint/2010/main" val="1001085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txBox="1">
            <a:spLocks/>
          </p:cNvSpPr>
          <p:nvPr/>
        </p:nvSpPr>
        <p:spPr>
          <a:xfrm>
            <a:off x="1097280" y="286603"/>
            <a:ext cx="3335383" cy="532003"/>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Màn hình làm bài tập</a:t>
            </a:r>
            <a:endParaRPr lang="en-US"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C951C11-279F-4515-83D6-1A6B12F48836}"/>
              </a:ext>
            </a:extLst>
          </p:cNvPr>
          <p:cNvSpPr txBox="1">
            <a:spLocks/>
          </p:cNvSpPr>
          <p:nvPr/>
        </p:nvSpPr>
        <p:spPr>
          <a:xfrm>
            <a:off x="343989" y="1100855"/>
            <a:ext cx="4410891" cy="2452242"/>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Người dùng kiểm tra năng lực bản thân qua các bài tập</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004" y="148045"/>
            <a:ext cx="5348470" cy="6183598"/>
          </a:xfrm>
          <a:prstGeom prst="rect">
            <a:avLst/>
          </a:prstGeom>
        </p:spPr>
      </p:pic>
    </p:spTree>
    <p:extLst>
      <p:ext uri="{BB962C8B-B14F-4D97-AF65-F5344CB8AC3E}">
        <p14:creationId xmlns:p14="http://schemas.microsoft.com/office/powerpoint/2010/main" val="3560899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txBox="1">
            <a:spLocks/>
          </p:cNvSpPr>
          <p:nvPr/>
        </p:nvSpPr>
        <p:spPr>
          <a:xfrm>
            <a:off x="1097280" y="286603"/>
            <a:ext cx="3335383" cy="532003"/>
          </a:xfrm>
          <a:prstGeom prst="rect">
            <a:avLst/>
          </a:prstGeom>
        </p:spPr>
        <p:txBody>
          <a:bodyPr>
            <a:normAutofit fontScale="9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Màn hình chọn khoá học</a:t>
            </a:r>
            <a:endParaRPr lang="en-US"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C951C11-279F-4515-83D6-1A6B12F48836}"/>
              </a:ext>
            </a:extLst>
          </p:cNvPr>
          <p:cNvSpPr txBox="1">
            <a:spLocks/>
          </p:cNvSpPr>
          <p:nvPr/>
        </p:nvSpPr>
        <p:spPr>
          <a:xfrm>
            <a:off x="343989" y="1100855"/>
            <a:ext cx="4410891" cy="2452242"/>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Người dùng chọn khoá học để làm bài test</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804" y="182880"/>
            <a:ext cx="5237116" cy="6183086"/>
          </a:xfrm>
          <a:prstGeom prst="rect">
            <a:avLst/>
          </a:prstGeom>
        </p:spPr>
      </p:pic>
    </p:spTree>
    <p:extLst>
      <p:ext uri="{BB962C8B-B14F-4D97-AF65-F5344CB8AC3E}">
        <p14:creationId xmlns:p14="http://schemas.microsoft.com/office/powerpoint/2010/main" val="746656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F633-DBC8-4984-A169-2AC67A7ED6D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4E7706-77FA-4FD2-8668-EB858A253462}"/>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Prototype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Qua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nhòm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881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CAA0-DEC8-4648-858C-83D91B7C3437}"/>
              </a:ext>
            </a:extLst>
          </p:cNvPr>
          <p:cNvSpPr>
            <a:spLocks noGrp="1"/>
          </p:cNvSpPr>
          <p:nvPr>
            <p:ph type="title"/>
          </p:nvPr>
        </p:nvSpPr>
        <p:spPr>
          <a:xfrm>
            <a:off x="1097280" y="286603"/>
            <a:ext cx="10058400" cy="1570772"/>
          </a:xfrm>
        </p:spPr>
        <p:txBody>
          <a:bodyPr>
            <a:normAutofit/>
          </a:bodyPr>
          <a:lstStyle/>
          <a:p>
            <a:r>
              <a:rPr lang="en-US" dirty="0" smtClean="0">
                <a:latin typeface="Times New Roman" panose="02020603050405020304" pitchFamily="18" charset="0"/>
                <a:cs typeface="Times New Roman" panose="02020603050405020304" pitchFamily="18" charset="0"/>
              </a:rPr>
              <a:t>Sản phẩm </a:t>
            </a:r>
            <a:r>
              <a:rPr lang="en-US" dirty="0">
                <a:latin typeface="Times New Roman" panose="02020603050405020304" pitchFamily="18" charset="0"/>
                <a:cs typeface="Times New Roman" panose="02020603050405020304" pitchFamily="18" charset="0"/>
              </a:rPr>
              <a:t>“Định nghĩa quy trình phát triển phần mềm” của nhóm</a:t>
            </a:r>
          </a:p>
        </p:txBody>
      </p:sp>
      <p:sp>
        <p:nvSpPr>
          <p:cNvPr id="3" name="Content Placeholder 2">
            <a:extLst>
              <a:ext uri="{FF2B5EF4-FFF2-40B4-BE49-F238E27FC236}">
                <a16:creationId xmlns:a16="http://schemas.microsoft.com/office/drawing/2014/main" id="{937B2BF7-45D9-4FF8-9546-FECAD7E16A5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t>
            </a:r>
            <a:r>
              <a:rPr lang="vi-VN" dirty="0">
                <a:latin typeface="Times New Roman" panose="02020603050405020304" pitchFamily="18" charset="0"/>
                <a:cs typeface="Times New Roman" panose="02020603050405020304" pitchFamily="18" charset="0"/>
              </a:rPr>
              <a:t>Thành viên và phân công: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vi-VN" dirty="0">
                <a:latin typeface="Times New Roman" panose="02020603050405020304" pitchFamily="18" charset="0"/>
                <a:cs typeface="Times New Roman" panose="02020603050405020304" pitchFamily="18" charset="0"/>
              </a:rPr>
              <a:t>Release plan: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173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44CE-FACD-4274-B259-99FDB1B2A0A6}"/>
              </a:ext>
            </a:extLst>
          </p:cNvPr>
          <p:cNvSpPr>
            <a:spLocks noGrp="1"/>
          </p:cNvSpPr>
          <p:nvPr>
            <p:ph type="title"/>
          </p:nvPr>
        </p:nvSpPr>
        <p:spPr>
          <a:xfrm>
            <a:off x="1114043" y="208040"/>
            <a:ext cx="6532083" cy="1674180"/>
          </a:xfrm>
        </p:spPr>
        <p:txBody>
          <a:bodyPr>
            <a:normAutofit/>
          </a:bodyPr>
          <a:lstStyle/>
          <a:p>
            <a:r>
              <a:rPr lang="vi-VN" sz="3700" dirty="0">
                <a:latin typeface="Times New Roman" panose="02020603050405020304" pitchFamily="18" charset="0"/>
                <a:cs typeface="Times New Roman" panose="02020603050405020304" pitchFamily="18" charset="0"/>
              </a:rPr>
              <a:t>Thành viên và phân công:</a:t>
            </a:r>
            <a:r>
              <a:rPr lang="en-US" sz="3700" dirty="0">
                <a:latin typeface="Times New Roman" panose="02020603050405020304" pitchFamily="18" charset="0"/>
                <a:cs typeface="Times New Roman" panose="02020603050405020304" pitchFamily="18" charset="0"/>
              </a:rPr>
              <a:t/>
            </a:r>
            <a:br>
              <a:rPr lang="en-US" sz="3700" dirty="0">
                <a:latin typeface="Times New Roman" panose="02020603050405020304" pitchFamily="18" charset="0"/>
                <a:cs typeface="Times New Roman" panose="02020603050405020304" pitchFamily="18" charset="0"/>
              </a:rPr>
            </a:br>
            <a:endParaRPr lang="en-US" sz="37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nvPr>
        </p:nvGraphicFramePr>
        <p:xfrm>
          <a:off x="1249026" y="2052077"/>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85548367"/>
                    </a:ext>
                  </a:extLst>
                </a:gridCol>
                <a:gridCol w="2709333">
                  <a:extLst>
                    <a:ext uri="{9D8B030D-6E8A-4147-A177-3AD203B41FA5}">
                      <a16:colId xmlns:a16="http://schemas.microsoft.com/office/drawing/2014/main" val="4286492270"/>
                    </a:ext>
                  </a:extLst>
                </a:gridCol>
                <a:gridCol w="2709333">
                  <a:extLst>
                    <a:ext uri="{9D8B030D-6E8A-4147-A177-3AD203B41FA5}">
                      <a16:colId xmlns:a16="http://schemas.microsoft.com/office/drawing/2014/main" val="1609401987"/>
                    </a:ext>
                  </a:extLst>
                </a:gridCol>
              </a:tblGrid>
              <a:tr h="370840">
                <a:tc>
                  <a: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MSSV</a:t>
                      </a:r>
                      <a:endParaRPr lang="en-US" dirty="0">
                        <a:solidFill>
                          <a:schemeClr val="bg1"/>
                        </a:solidFill>
                        <a:latin typeface="Times New Roman" panose="02020603050405020304" pitchFamily="18" charset="0"/>
                        <a:cs typeface="Times New Roman" panose="02020603050405020304" pitchFamily="18" charset="0"/>
                      </a:endParaRPr>
                    </a:p>
                  </a:txBody>
                  <a:tcPr>
                    <a:solidFill>
                      <a:schemeClr val="tx1"/>
                    </a:solidFill>
                  </a:tcPr>
                </a:tc>
                <a:tc>
                  <a: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Họ</a:t>
                      </a:r>
                      <a:r>
                        <a:rPr lang="en-US" baseline="0" dirty="0" smtClean="0">
                          <a:solidFill>
                            <a:schemeClr val="bg1"/>
                          </a:solidFill>
                          <a:latin typeface="Times New Roman" panose="02020603050405020304" pitchFamily="18" charset="0"/>
                          <a:cs typeface="Times New Roman" panose="02020603050405020304" pitchFamily="18" charset="0"/>
                        </a:rPr>
                        <a:t> tên</a:t>
                      </a:r>
                      <a:endParaRPr lang="en-US" dirty="0">
                        <a:solidFill>
                          <a:schemeClr val="bg1"/>
                        </a:solidFill>
                        <a:latin typeface="Times New Roman" panose="02020603050405020304" pitchFamily="18" charset="0"/>
                        <a:cs typeface="Times New Roman" panose="02020603050405020304" pitchFamily="18" charset="0"/>
                      </a:endParaRPr>
                    </a:p>
                  </a:txBody>
                  <a:tcPr>
                    <a:solidFill>
                      <a:schemeClr val="tx1"/>
                    </a:solidFill>
                  </a:tcPr>
                </a:tc>
                <a:tc>
                  <a: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Vai trò</a:t>
                      </a:r>
                      <a:endParaRPr lang="en-US" dirty="0">
                        <a:solidFill>
                          <a:schemeClr val="bg1"/>
                        </a:solidFill>
                        <a:latin typeface="Times New Roman" panose="02020603050405020304" pitchFamily="18" charset="0"/>
                        <a:cs typeface="Times New Roman" panose="02020603050405020304" pitchFamily="18" charset="0"/>
                      </a:endParaRPr>
                    </a:p>
                  </a:txBody>
                  <a:tcPr>
                    <a:solidFill>
                      <a:schemeClr val="tx1"/>
                    </a:solidFill>
                  </a:tcPr>
                </a:tc>
                <a:extLst>
                  <a:ext uri="{0D108BD9-81ED-4DB2-BD59-A6C34878D82A}">
                    <a16:rowId xmlns:a16="http://schemas.microsoft.com/office/drawing/2014/main" val="97487686"/>
                  </a:ext>
                </a:extLst>
              </a:tr>
              <a:tr h="370840">
                <a:tc>
                  <a:txBody>
                    <a:bodyPr/>
                    <a:lstStyle/>
                    <a:p>
                      <a:r>
                        <a:rPr lang="en-US" dirty="0" smtClean="0">
                          <a:latin typeface="Times New Roman" panose="02020603050405020304" pitchFamily="18" charset="0"/>
                          <a:cs typeface="Times New Roman" panose="02020603050405020304" pitchFamily="18" charset="0"/>
                        </a:rPr>
                        <a:t>18424035</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Bùi</a:t>
                      </a:r>
                      <a:r>
                        <a:rPr lang="en-US" baseline="0" dirty="0" smtClean="0">
                          <a:latin typeface="Times New Roman" panose="02020603050405020304" pitchFamily="18" charset="0"/>
                          <a:cs typeface="Times New Roman" panose="02020603050405020304" pitchFamily="18" charset="0"/>
                        </a:rPr>
                        <a:t> Đăng Khoa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Product owner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538945"/>
                  </a:ext>
                </a:extLst>
              </a:tr>
              <a:tr h="370840">
                <a:tc>
                  <a:txBody>
                    <a:bodyPr/>
                    <a:lstStyle/>
                    <a:p>
                      <a:r>
                        <a:rPr lang="en-US" dirty="0" smtClean="0">
                          <a:latin typeface="Times New Roman" panose="02020603050405020304" pitchFamily="18" charset="0"/>
                          <a:cs typeface="Times New Roman" panose="02020603050405020304" pitchFamily="18" charset="0"/>
                        </a:rPr>
                        <a:t>18424038</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Nguyễn Thế</a:t>
                      </a:r>
                      <a:r>
                        <a:rPr lang="en-US" baseline="0" dirty="0" smtClean="0">
                          <a:latin typeface="Times New Roman" panose="02020603050405020304" pitchFamily="18" charset="0"/>
                          <a:cs typeface="Times New Roman" panose="02020603050405020304" pitchFamily="18" charset="0"/>
                        </a:rPr>
                        <a:t> Lợi</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Developer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2102316"/>
                  </a:ext>
                </a:extLst>
              </a:tr>
              <a:tr h="370840">
                <a:tc>
                  <a:txBody>
                    <a:bodyPr/>
                    <a:lstStyle/>
                    <a:p>
                      <a:r>
                        <a:rPr lang="en-US" dirty="0" smtClean="0">
                          <a:latin typeface="Times New Roman" panose="02020603050405020304" pitchFamily="18" charset="0"/>
                          <a:cs typeface="Times New Roman" panose="02020603050405020304" pitchFamily="18" charset="0"/>
                        </a:rPr>
                        <a:t>18424039</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Phạm</a:t>
                      </a:r>
                      <a:r>
                        <a:rPr lang="en-US" baseline="0" dirty="0" smtClean="0">
                          <a:latin typeface="Times New Roman" panose="02020603050405020304" pitchFamily="18" charset="0"/>
                          <a:cs typeface="Times New Roman" panose="02020603050405020304" pitchFamily="18" charset="0"/>
                        </a:rPr>
                        <a:t> Đình Luân</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Developer</a:t>
                      </a:r>
                    </a:p>
                  </a:txBody>
                  <a:tcPr/>
                </a:tc>
                <a:extLst>
                  <a:ext uri="{0D108BD9-81ED-4DB2-BD59-A6C34878D82A}">
                    <a16:rowId xmlns:a16="http://schemas.microsoft.com/office/drawing/2014/main" val="2476189235"/>
                  </a:ext>
                </a:extLst>
              </a:tr>
              <a:tr h="370840">
                <a:tc>
                  <a:txBody>
                    <a:bodyPr/>
                    <a:lstStyle/>
                    <a:p>
                      <a:r>
                        <a:rPr lang="en-US" dirty="0" smtClean="0">
                          <a:latin typeface="Times New Roman" panose="02020603050405020304" pitchFamily="18" charset="0"/>
                          <a:cs typeface="Times New Roman" panose="02020603050405020304" pitchFamily="18" charset="0"/>
                        </a:rPr>
                        <a:t>18424040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Lê</a:t>
                      </a:r>
                      <a:r>
                        <a:rPr lang="en-US" baseline="0" dirty="0" smtClean="0">
                          <a:latin typeface="Times New Roman" panose="02020603050405020304" pitchFamily="18" charset="0"/>
                          <a:cs typeface="Times New Roman" panose="02020603050405020304" pitchFamily="18" charset="0"/>
                        </a:rPr>
                        <a:t> Hoàng Luật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Developer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6607031"/>
                  </a:ext>
                </a:extLst>
              </a:tr>
              <a:tr h="370840">
                <a:tc>
                  <a:txBody>
                    <a:bodyPr/>
                    <a:lstStyle/>
                    <a:p>
                      <a:r>
                        <a:rPr lang="en-US" dirty="0" smtClean="0">
                          <a:latin typeface="Times New Roman" panose="02020603050405020304" pitchFamily="18" charset="0"/>
                          <a:cs typeface="Times New Roman" panose="02020603050405020304" pitchFamily="18" charset="0"/>
                        </a:rPr>
                        <a:t>18424042</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Huỳnh</a:t>
                      </a:r>
                      <a:r>
                        <a:rPr lang="en-US" baseline="0" dirty="0" smtClean="0">
                          <a:latin typeface="Times New Roman" panose="02020603050405020304" pitchFamily="18" charset="0"/>
                          <a:cs typeface="Times New Roman" panose="02020603050405020304" pitchFamily="18" charset="0"/>
                        </a:rPr>
                        <a:t> Quang Minh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Developer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4344051"/>
                  </a:ext>
                </a:extLst>
              </a:tr>
              <a:tr h="370840">
                <a:tc>
                  <a:txBody>
                    <a:bodyPr/>
                    <a:lstStyle/>
                    <a:p>
                      <a:r>
                        <a:rPr lang="en-US" dirty="0" smtClean="0">
                          <a:latin typeface="Times New Roman" panose="02020603050405020304" pitchFamily="18" charset="0"/>
                          <a:cs typeface="Times New Roman" panose="02020603050405020304" pitchFamily="18" charset="0"/>
                        </a:rPr>
                        <a:t>18424043</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Trần</a:t>
                      </a:r>
                      <a:r>
                        <a:rPr lang="en-US" baseline="0" dirty="0" smtClean="0">
                          <a:latin typeface="Times New Roman" panose="02020603050405020304" pitchFamily="18" charset="0"/>
                          <a:cs typeface="Times New Roman" panose="02020603050405020304" pitchFamily="18" charset="0"/>
                        </a:rPr>
                        <a:t> Hữu Nghĩa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Scrum</a:t>
                      </a:r>
                      <a:r>
                        <a:rPr lang="en-US" baseline="0" dirty="0" smtClean="0">
                          <a:latin typeface="Times New Roman" panose="02020603050405020304" pitchFamily="18" charset="0"/>
                          <a:cs typeface="Times New Roman" panose="02020603050405020304" pitchFamily="18" charset="0"/>
                        </a:rPr>
                        <a:t> master, Tester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8772393"/>
                  </a:ext>
                </a:extLst>
              </a:tr>
            </a:tbl>
          </a:graphicData>
        </a:graphic>
      </p:graphicFrame>
    </p:spTree>
    <p:extLst>
      <p:ext uri="{BB962C8B-B14F-4D97-AF65-F5344CB8AC3E}">
        <p14:creationId xmlns:p14="http://schemas.microsoft.com/office/powerpoint/2010/main" val="3248212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582" y="365125"/>
            <a:ext cx="10901218" cy="1325563"/>
          </a:xfrm>
        </p:spPr>
        <p:txBody>
          <a:bodyPr>
            <a:normAutofit/>
          </a:bodyPr>
          <a:lstStyle/>
          <a:p>
            <a:r>
              <a:rPr lang="en-US" sz="4000" dirty="0" smtClean="0">
                <a:latin typeface="Times New Roman" panose="02020603050405020304" pitchFamily="18" charset="0"/>
                <a:cs typeface="Times New Roman" panose="02020603050405020304" pitchFamily="18" charset="0"/>
              </a:rPr>
              <a:t>Sản phẩm Executive Summary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Mô tả dự án</a:t>
            </a:r>
          </a:p>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Đối tượng liên quan</a:t>
            </a:r>
          </a:p>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Đối thủ cạnh tranh</a:t>
            </a:r>
          </a:p>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Rủi ro và cơ hội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963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0525-B526-4433-BF77-ACCF19D53CAF}"/>
              </a:ext>
            </a:extLst>
          </p:cNvPr>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Nhóm </a:t>
            </a:r>
            <a:r>
              <a:rPr lang="en-US" sz="4000" dirty="0">
                <a:latin typeface="Times New Roman" panose="02020603050405020304" pitchFamily="18" charset="0"/>
                <a:cs typeface="Times New Roman" panose="02020603050405020304" pitchFamily="18" charset="0"/>
              </a:rPr>
              <a:t>dự định dùng các ngôn ngữ, công nghệ và công cụ nào để hoàn thành đồ án? </a:t>
            </a:r>
          </a:p>
        </p:txBody>
      </p:sp>
      <p:sp>
        <p:nvSpPr>
          <p:cNvPr id="3" name="Content Placeholder 2">
            <a:extLst>
              <a:ext uri="{FF2B5EF4-FFF2-40B4-BE49-F238E27FC236}">
                <a16:creationId xmlns:a16="http://schemas.microsoft.com/office/drawing/2014/main" id="{92A69419-F725-49BD-AC9B-4A5016EA8F32}"/>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C# , </a:t>
            </a:r>
            <a:r>
              <a:rPr lang="en-US" dirty="0" err="1">
                <a:latin typeface="Times New Roman" panose="02020603050405020304" pitchFamily="18" charset="0"/>
                <a:cs typeface="Times New Roman" panose="02020603050405020304" pitchFamily="18" charset="0"/>
              </a:rPr>
              <a:t>javascript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nghê</a:t>
            </a:r>
            <a:r>
              <a:rPr lang="en-US" dirty="0">
                <a:latin typeface="Times New Roman" panose="02020603050405020304" pitchFamily="18" charset="0"/>
                <a:cs typeface="Times New Roman" panose="02020603050405020304" pitchFamily="18" charset="0"/>
              </a:rPr>
              <a:t>:</a:t>
            </a:r>
          </a:p>
          <a:p>
            <a:pPr marL="749808" lvl="1" indent="-45720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FontEnd</a:t>
            </a:r>
            <a:r>
              <a:rPr lang="en-US" dirty="0">
                <a:latin typeface="Times New Roman" panose="02020603050405020304" pitchFamily="18" charset="0"/>
                <a:cs typeface="Times New Roman" panose="02020603050405020304" pitchFamily="18" charset="0"/>
              </a:rPr>
              <a:t>: Angular</a:t>
            </a:r>
          </a:p>
          <a:p>
            <a:pPr marL="749808" lvl="1" indent="-45720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BackEnd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asp.net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SQL Server</a:t>
            </a:r>
          </a:p>
          <a:p>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Visual </a:t>
            </a:r>
            <a:r>
              <a:rPr lang="en-US" dirty="0" err="1">
                <a:latin typeface="Times New Roman" panose="02020603050405020304" pitchFamily="18" charset="0"/>
                <a:cs typeface="Times New Roman" panose="02020603050405020304" pitchFamily="18" charset="0"/>
              </a:rPr>
              <a:t>studio,Visual</a:t>
            </a:r>
            <a:r>
              <a:rPr lang="en-US" dirty="0">
                <a:latin typeface="Times New Roman" panose="02020603050405020304" pitchFamily="18" charset="0"/>
                <a:cs typeface="Times New Roman" panose="02020603050405020304" pitchFamily="18" charset="0"/>
              </a:rPr>
              <a:t> studio code</a:t>
            </a:r>
          </a:p>
          <a:p>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C#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097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8302-5576-41F5-B529-638F06769848}"/>
              </a:ext>
            </a:extLst>
          </p:cNvPr>
          <p:cNvSpPr>
            <a:spLocks noGrp="1"/>
          </p:cNvSpPr>
          <p:nvPr>
            <p:ph type="title"/>
          </p:nvPr>
        </p:nvSpPr>
        <p:spPr>
          <a:xfrm>
            <a:off x="844077" y="303833"/>
            <a:ext cx="3177847" cy="1674180"/>
          </a:xfrm>
        </p:spPr>
        <p:txBody>
          <a:bodyPr>
            <a:normAutofit/>
          </a:bodyPr>
          <a:lstStyle/>
          <a:p>
            <a:r>
              <a:rPr lang="vi-VN" sz="4000" dirty="0"/>
              <a:t>Release plan:</a:t>
            </a:r>
            <a:r>
              <a:rPr lang="en-US" sz="4000" dirty="0"/>
              <a:t/>
            </a:r>
            <a:br>
              <a:rPr lang="en-US" sz="4000" dirty="0"/>
            </a:br>
            <a:endParaRPr lang="en-US" sz="4000" dirty="0"/>
          </a:p>
        </p:txBody>
      </p:sp>
      <p:graphicFrame>
        <p:nvGraphicFramePr>
          <p:cNvPr id="3" name="Table 2"/>
          <p:cNvGraphicFramePr>
            <a:graphicFrameLocks noGrp="1"/>
          </p:cNvGraphicFramePr>
          <p:nvPr>
            <p:extLst/>
          </p:nvPr>
        </p:nvGraphicFramePr>
        <p:xfrm>
          <a:off x="72572" y="1956283"/>
          <a:ext cx="11901713" cy="3012440"/>
        </p:xfrm>
        <a:graphic>
          <a:graphicData uri="http://schemas.openxmlformats.org/drawingml/2006/table">
            <a:tbl>
              <a:tblPr firstRow="1" bandRow="1">
                <a:tableStyleId>{073A0DAA-6AF3-43AB-8588-CEC1D06C72B9}</a:tableStyleId>
              </a:tblPr>
              <a:tblGrid>
                <a:gridCol w="2156822">
                  <a:extLst>
                    <a:ext uri="{9D8B030D-6E8A-4147-A177-3AD203B41FA5}">
                      <a16:colId xmlns:a16="http://schemas.microsoft.com/office/drawing/2014/main" val="4052177266"/>
                    </a:ext>
                  </a:extLst>
                </a:gridCol>
                <a:gridCol w="2447109">
                  <a:extLst>
                    <a:ext uri="{9D8B030D-6E8A-4147-A177-3AD203B41FA5}">
                      <a16:colId xmlns:a16="http://schemas.microsoft.com/office/drawing/2014/main" val="4240524066"/>
                    </a:ext>
                  </a:extLst>
                </a:gridCol>
                <a:gridCol w="4267200">
                  <a:extLst>
                    <a:ext uri="{9D8B030D-6E8A-4147-A177-3AD203B41FA5}">
                      <a16:colId xmlns:a16="http://schemas.microsoft.com/office/drawing/2014/main" val="4151945380"/>
                    </a:ext>
                  </a:extLst>
                </a:gridCol>
                <a:gridCol w="3030582">
                  <a:extLst>
                    <a:ext uri="{9D8B030D-6E8A-4147-A177-3AD203B41FA5}">
                      <a16:colId xmlns:a16="http://schemas.microsoft.com/office/drawing/2014/main" val="808537149"/>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1 </a:t>
                      </a:r>
                    </a:p>
                    <a:p>
                      <a:pPr algn="ctr"/>
                      <a:r>
                        <a:rPr lang="en-US" sz="1400" baseline="0" dirty="0" smtClean="0">
                          <a:latin typeface="Times New Roman" panose="02020603050405020304" pitchFamily="18" charset="0"/>
                          <a:cs typeface="Times New Roman" panose="02020603050405020304" pitchFamily="18" charset="0"/>
                        </a:rPr>
                        <a:t>(30/10 – 6/11)</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2 </a:t>
                      </a:r>
                    </a:p>
                    <a:p>
                      <a:pPr algn="ctr"/>
                      <a:r>
                        <a:rPr lang="en-US" sz="1400" baseline="0" dirty="0" smtClean="0">
                          <a:latin typeface="Times New Roman" panose="02020603050405020304" pitchFamily="18" charset="0"/>
                          <a:cs typeface="Times New Roman" panose="02020603050405020304" pitchFamily="18" charset="0"/>
                        </a:rPr>
                        <a:t>(7/11 – 13/11)</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3 </a:t>
                      </a:r>
                    </a:p>
                    <a:p>
                      <a:pPr algn="ctr"/>
                      <a:r>
                        <a:rPr lang="en-US" sz="1400" baseline="0" dirty="0" smtClean="0">
                          <a:latin typeface="Times New Roman" panose="02020603050405020304" pitchFamily="18" charset="0"/>
                          <a:cs typeface="Times New Roman" panose="02020603050405020304" pitchFamily="18" charset="0"/>
                        </a:rPr>
                        <a:t>(14/11 – 20/11)</a:t>
                      </a:r>
                      <a:endParaRPr lang="en-US" sz="14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6589831"/>
                  </a:ext>
                </a:extLst>
              </a:tr>
              <a:tr h="370840">
                <a:tc>
                  <a:txBody>
                    <a:bodyPr/>
                    <a:lstStyle/>
                    <a:p>
                      <a:r>
                        <a:rPr lang="en-US" dirty="0" smtClean="0">
                          <a:latin typeface="Times New Roman" panose="02020603050405020304" pitchFamily="18" charset="0"/>
                          <a:cs typeface="Times New Roman" panose="02020603050405020304" pitchFamily="18" charset="0"/>
                        </a:rPr>
                        <a:t>Bùi</a:t>
                      </a:r>
                      <a:r>
                        <a:rPr lang="en-US" baseline="0" dirty="0" smtClean="0">
                          <a:latin typeface="Times New Roman" panose="02020603050405020304" pitchFamily="18" charset="0"/>
                          <a:cs typeface="Times New Roman" panose="02020603050405020304" pitchFamily="18" charset="0"/>
                        </a:rPr>
                        <a:t> Đăng Khoa</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Tìm</a:t>
                      </a:r>
                      <a:r>
                        <a:rPr lang="en-US" strike="sngStrike" baseline="0" dirty="0" smtClean="0">
                          <a:latin typeface="Times New Roman" panose="02020603050405020304" pitchFamily="18" charset="0"/>
                          <a:cs typeface="Times New Roman" panose="02020603050405020304" pitchFamily="18" charset="0"/>
                        </a:rPr>
                        <a:t> hiểu các báo cáo và phân công công việc</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Tìm</a:t>
                      </a:r>
                      <a:r>
                        <a:rPr lang="en-US" strike="sngStrike" baseline="0" dirty="0" smtClean="0">
                          <a:latin typeface="Times New Roman" panose="02020603050405020304" pitchFamily="18" charset="0"/>
                          <a:cs typeface="Times New Roman" panose="02020603050405020304" pitchFamily="18" charset="0"/>
                        </a:rPr>
                        <a:t> hiểu các báo cáo, đặc tả yêu cầu, product backlog, phân công công việc</a:t>
                      </a:r>
                      <a:endParaRPr lang="en-US" strike="sngStrike" dirty="0" smtClean="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Phân</a:t>
                      </a:r>
                      <a:r>
                        <a:rPr lang="en-US" strike="sngStrike" baseline="0" dirty="0" smtClean="0">
                          <a:latin typeface="Times New Roman" panose="02020603050405020304" pitchFamily="18" charset="0"/>
                          <a:cs typeface="Times New Roman" panose="02020603050405020304" pitchFamily="18" charset="0"/>
                        </a:rPr>
                        <a:t> công công việc, cập nhật báo cáo, product backlog</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3377678"/>
                  </a:ext>
                </a:extLst>
              </a:tr>
              <a:tr h="370840">
                <a:tc>
                  <a:txBody>
                    <a:bodyPr/>
                    <a:lstStyle/>
                    <a:p>
                      <a:r>
                        <a:rPr lang="en-US" dirty="0" smtClean="0">
                          <a:latin typeface="Times New Roman" panose="02020603050405020304" pitchFamily="18" charset="0"/>
                          <a:cs typeface="Times New Roman" panose="02020603050405020304" pitchFamily="18" charset="0"/>
                        </a:rPr>
                        <a:t>Nguyễn</a:t>
                      </a:r>
                      <a:r>
                        <a:rPr lang="en-US" baseline="0" dirty="0" smtClean="0">
                          <a:latin typeface="Times New Roman" panose="02020603050405020304" pitchFamily="18" charset="0"/>
                          <a:cs typeface="Times New Roman" panose="02020603050405020304" pitchFamily="18" charset="0"/>
                        </a:rPr>
                        <a:t> Thế lợi</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Executive</a:t>
                      </a:r>
                      <a:r>
                        <a:rPr lang="en-US" strike="sngStrike" baseline="0" dirty="0" smtClean="0">
                          <a:latin typeface="Times New Roman" panose="02020603050405020304" pitchFamily="18" charset="0"/>
                          <a:cs typeface="Times New Roman" panose="02020603050405020304" pitchFamily="18" charset="0"/>
                        </a:rPr>
                        <a:t> summary</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Tính</a:t>
                      </a:r>
                      <a:r>
                        <a:rPr lang="en-US" strike="sngStrike" baseline="0" dirty="0" smtClean="0">
                          <a:latin typeface="Times New Roman" panose="02020603050405020304" pitchFamily="18" charset="0"/>
                          <a:cs typeface="Times New Roman" panose="02020603050405020304" pitchFamily="18" charset="0"/>
                        </a:rPr>
                        <a:t> high level estimate</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Tìm</a:t>
                      </a:r>
                      <a:r>
                        <a:rPr lang="en-US" strike="sngStrike" baseline="0" dirty="0" smtClean="0">
                          <a:latin typeface="Times New Roman" panose="02020603050405020304" pitchFamily="18" charset="0"/>
                          <a:cs typeface="Times New Roman" panose="02020603050405020304" pitchFamily="18" charset="0"/>
                        </a:rPr>
                        <a:t> hiểu công việc được giao</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2584138"/>
                  </a:ext>
                </a:extLst>
              </a:tr>
              <a:tr h="370840">
                <a:tc>
                  <a:txBody>
                    <a:bodyPr/>
                    <a:lstStyle/>
                    <a:p>
                      <a:r>
                        <a:rPr lang="en-US" dirty="0" smtClean="0">
                          <a:latin typeface="Times New Roman" panose="02020603050405020304" pitchFamily="18" charset="0"/>
                          <a:cs typeface="Times New Roman" panose="02020603050405020304" pitchFamily="18" charset="0"/>
                        </a:rPr>
                        <a:t>Phạm</a:t>
                      </a:r>
                      <a:r>
                        <a:rPr lang="en-US" baseline="0" dirty="0" smtClean="0">
                          <a:latin typeface="Times New Roman" panose="02020603050405020304" pitchFamily="18" charset="0"/>
                          <a:cs typeface="Times New Roman" panose="02020603050405020304" pitchFamily="18" charset="0"/>
                        </a:rPr>
                        <a:t> Đình Luân</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Project charter</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Work Breakdown Structure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Tìm hiểu công việc được giao</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25909251"/>
                  </a:ext>
                </a:extLst>
              </a:tr>
              <a:tr h="370840">
                <a:tc>
                  <a:txBody>
                    <a:bodyPr/>
                    <a:lstStyle/>
                    <a:p>
                      <a:r>
                        <a:rPr lang="en-US" dirty="0" smtClean="0">
                          <a:latin typeface="Times New Roman" panose="02020603050405020304" pitchFamily="18" charset="0"/>
                          <a:cs typeface="Times New Roman" panose="02020603050405020304" pitchFamily="18" charset="0"/>
                        </a:rPr>
                        <a:t>Lê</a:t>
                      </a:r>
                      <a:r>
                        <a:rPr lang="en-US" baseline="0" dirty="0" smtClean="0">
                          <a:latin typeface="Times New Roman" panose="02020603050405020304" pitchFamily="18" charset="0"/>
                          <a:cs typeface="Times New Roman" panose="02020603050405020304" pitchFamily="18" charset="0"/>
                        </a:rPr>
                        <a:t> Hoàng Luật</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Project vision</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High level Architect</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Tìm hiểu công việc được giao</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713200463"/>
                  </a:ext>
                </a:extLst>
              </a:tr>
              <a:tr h="370840">
                <a:tc>
                  <a:txBody>
                    <a:bodyPr/>
                    <a:lstStyle/>
                    <a:p>
                      <a:r>
                        <a:rPr lang="en-US" dirty="0" smtClean="0">
                          <a:latin typeface="Times New Roman" panose="02020603050405020304" pitchFamily="18" charset="0"/>
                          <a:cs typeface="Times New Roman" panose="02020603050405020304" pitchFamily="18" charset="0"/>
                        </a:rPr>
                        <a:t>Huỳnh</a:t>
                      </a:r>
                      <a:r>
                        <a:rPr lang="en-US" baseline="0" dirty="0" smtClean="0">
                          <a:latin typeface="Times New Roman" panose="02020603050405020304" pitchFamily="18" charset="0"/>
                          <a:cs typeface="Times New Roman" panose="02020603050405020304" pitchFamily="18" charset="0"/>
                        </a:rPr>
                        <a:t> Quang Minh</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Proof of Concept</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Lựa</a:t>
                      </a:r>
                      <a:r>
                        <a:rPr lang="en-US" strike="sngStrike" baseline="0" dirty="0" smtClean="0">
                          <a:latin typeface="Times New Roman" panose="02020603050405020304" pitchFamily="18" charset="0"/>
                          <a:cs typeface="Times New Roman" panose="02020603050405020304" pitchFamily="18" charset="0"/>
                        </a:rPr>
                        <a:t> chọn công nghệ phù hợp với dự án</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Tạo source code cho dự án</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34651196"/>
                  </a:ext>
                </a:extLst>
              </a:tr>
              <a:tr h="370840">
                <a:tc>
                  <a:txBody>
                    <a:bodyPr/>
                    <a:lstStyle/>
                    <a:p>
                      <a:r>
                        <a:rPr lang="en-US" dirty="0" smtClean="0">
                          <a:latin typeface="Times New Roman" panose="02020603050405020304" pitchFamily="18" charset="0"/>
                          <a:cs typeface="Times New Roman" panose="02020603050405020304" pitchFamily="18" charset="0"/>
                        </a:rPr>
                        <a:t>Trần</a:t>
                      </a:r>
                      <a:r>
                        <a:rPr lang="en-US" baseline="0" dirty="0" smtClean="0">
                          <a:latin typeface="Times New Roman" panose="02020603050405020304" pitchFamily="18" charset="0"/>
                          <a:cs typeface="Times New Roman" panose="02020603050405020304" pitchFamily="18" charset="0"/>
                        </a:rPr>
                        <a:t> Hữa Nghĩa</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Vẽ</a:t>
                      </a:r>
                      <a:r>
                        <a:rPr lang="en-US" strike="sngStrike" baseline="0" dirty="0" smtClean="0">
                          <a:latin typeface="Times New Roman" panose="02020603050405020304" pitchFamily="18" charset="0"/>
                          <a:cs typeface="Times New Roman" panose="02020603050405020304" pitchFamily="18" charset="0"/>
                        </a:rPr>
                        <a:t> Mockup</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Lựa</a:t>
                      </a:r>
                      <a:r>
                        <a:rPr lang="en-US" strike="sngStrike" baseline="0" dirty="0" smtClean="0">
                          <a:latin typeface="Times New Roman" panose="02020603050405020304" pitchFamily="18" charset="0"/>
                          <a:cs typeface="Times New Roman" panose="02020603050405020304" pitchFamily="18" charset="0"/>
                        </a:rPr>
                        <a:t> chọn công nghệ phù hợp với dự án</a:t>
                      </a:r>
                      <a:endParaRPr lang="en-US" strike="sngStrike"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Tìm hiểu công việc được giao</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58448459"/>
                  </a:ext>
                </a:extLst>
              </a:tr>
            </a:tbl>
          </a:graphicData>
        </a:graphic>
      </p:graphicFrame>
    </p:spTree>
    <p:extLst>
      <p:ext uri="{BB962C8B-B14F-4D97-AF65-F5344CB8AC3E}">
        <p14:creationId xmlns:p14="http://schemas.microsoft.com/office/powerpoint/2010/main" val="2549885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8302-5576-41F5-B529-638F06769848}"/>
              </a:ext>
            </a:extLst>
          </p:cNvPr>
          <p:cNvSpPr>
            <a:spLocks noGrp="1"/>
          </p:cNvSpPr>
          <p:nvPr>
            <p:ph type="title"/>
          </p:nvPr>
        </p:nvSpPr>
        <p:spPr>
          <a:xfrm>
            <a:off x="844077" y="303833"/>
            <a:ext cx="3177847" cy="1674180"/>
          </a:xfrm>
        </p:spPr>
        <p:txBody>
          <a:bodyPr>
            <a:normAutofit/>
          </a:bodyPr>
          <a:lstStyle/>
          <a:p>
            <a:r>
              <a:rPr lang="vi-VN" sz="4000" dirty="0"/>
              <a:t>Release plan:</a:t>
            </a:r>
            <a:r>
              <a:rPr lang="en-US" sz="4000" dirty="0"/>
              <a:t/>
            </a:r>
            <a:br>
              <a:rPr lang="en-US" sz="4000" dirty="0"/>
            </a:br>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4130775336"/>
              </p:ext>
            </p:extLst>
          </p:nvPr>
        </p:nvGraphicFramePr>
        <p:xfrm>
          <a:off x="72572" y="1956283"/>
          <a:ext cx="11901713" cy="3550920"/>
        </p:xfrm>
        <a:graphic>
          <a:graphicData uri="http://schemas.openxmlformats.org/drawingml/2006/table">
            <a:tbl>
              <a:tblPr firstRow="1" bandRow="1">
                <a:tableStyleId>{073A0DAA-6AF3-43AB-8588-CEC1D06C72B9}</a:tableStyleId>
              </a:tblPr>
              <a:tblGrid>
                <a:gridCol w="2296159">
                  <a:extLst>
                    <a:ext uri="{9D8B030D-6E8A-4147-A177-3AD203B41FA5}">
                      <a16:colId xmlns:a16="http://schemas.microsoft.com/office/drawing/2014/main" val="4052177266"/>
                    </a:ext>
                  </a:extLst>
                </a:gridCol>
                <a:gridCol w="3178629">
                  <a:extLst>
                    <a:ext uri="{9D8B030D-6E8A-4147-A177-3AD203B41FA5}">
                      <a16:colId xmlns:a16="http://schemas.microsoft.com/office/drawing/2014/main" val="4240524066"/>
                    </a:ext>
                  </a:extLst>
                </a:gridCol>
                <a:gridCol w="3291840">
                  <a:extLst>
                    <a:ext uri="{9D8B030D-6E8A-4147-A177-3AD203B41FA5}">
                      <a16:colId xmlns:a16="http://schemas.microsoft.com/office/drawing/2014/main" val="4151945380"/>
                    </a:ext>
                  </a:extLst>
                </a:gridCol>
                <a:gridCol w="3135085">
                  <a:extLst>
                    <a:ext uri="{9D8B030D-6E8A-4147-A177-3AD203B41FA5}">
                      <a16:colId xmlns:a16="http://schemas.microsoft.com/office/drawing/2014/main" val="808537149"/>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4 </a:t>
                      </a:r>
                    </a:p>
                    <a:p>
                      <a:pPr algn="ctr"/>
                      <a:r>
                        <a:rPr lang="en-US" sz="1400" baseline="0" dirty="0" smtClean="0">
                          <a:latin typeface="Times New Roman" panose="02020603050405020304" pitchFamily="18" charset="0"/>
                          <a:cs typeface="Times New Roman" panose="02020603050405020304" pitchFamily="18" charset="0"/>
                        </a:rPr>
                        <a:t>(21/11 – 27/11)</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5 </a:t>
                      </a:r>
                    </a:p>
                    <a:p>
                      <a:pPr algn="ctr"/>
                      <a:r>
                        <a:rPr lang="en-US" sz="1400" baseline="0" dirty="0" smtClean="0">
                          <a:latin typeface="Times New Roman" panose="02020603050405020304" pitchFamily="18" charset="0"/>
                          <a:cs typeface="Times New Roman" panose="02020603050405020304" pitchFamily="18" charset="0"/>
                        </a:rPr>
                        <a:t>(28/11 – 05/12)</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6 </a:t>
                      </a:r>
                    </a:p>
                    <a:p>
                      <a:pPr algn="ctr"/>
                      <a:r>
                        <a:rPr lang="en-US" sz="1400" baseline="0" dirty="0" smtClean="0">
                          <a:latin typeface="Times New Roman" panose="02020603050405020304" pitchFamily="18" charset="0"/>
                          <a:cs typeface="Times New Roman" panose="02020603050405020304" pitchFamily="18" charset="0"/>
                        </a:rPr>
                        <a:t>(06/12 – 12/12)</a:t>
                      </a:r>
                      <a:endParaRPr lang="en-US" sz="14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6589831"/>
                  </a:ext>
                </a:extLst>
              </a:tr>
              <a:tr h="370840">
                <a:tc>
                  <a:txBody>
                    <a:bodyPr/>
                    <a:lstStyle/>
                    <a:p>
                      <a:r>
                        <a:rPr lang="en-US" dirty="0" smtClean="0">
                          <a:latin typeface="Times New Roman" panose="02020603050405020304" pitchFamily="18" charset="0"/>
                          <a:cs typeface="Times New Roman" panose="02020603050405020304" pitchFamily="18" charset="0"/>
                        </a:rPr>
                        <a:t>Bùi</a:t>
                      </a:r>
                      <a:r>
                        <a:rPr lang="en-US" baseline="0" dirty="0" smtClean="0">
                          <a:latin typeface="Times New Roman" panose="02020603050405020304" pitchFamily="18" charset="0"/>
                          <a:cs typeface="Times New Roman" panose="02020603050405020304" pitchFamily="18" charset="0"/>
                        </a:rPr>
                        <a:t> Đăng Khoa</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t>Phân công công việc, cập nhật báo cáo, product backlog</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t>Phân công công việc, cập nhật báo cáo, product backlog</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Phân công công việc, cập nhật báo cáo, product backlog</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193377678"/>
                  </a:ext>
                </a:extLst>
              </a:tr>
              <a:tr h="370840">
                <a:tc>
                  <a:txBody>
                    <a:bodyPr/>
                    <a:lstStyle/>
                    <a:p>
                      <a:r>
                        <a:rPr lang="en-US" dirty="0" smtClean="0">
                          <a:latin typeface="Times New Roman" panose="02020603050405020304" pitchFamily="18" charset="0"/>
                          <a:cs typeface="Times New Roman" panose="02020603050405020304" pitchFamily="18" charset="0"/>
                        </a:rPr>
                        <a:t>Nguyễn</a:t>
                      </a:r>
                      <a:r>
                        <a:rPr lang="en-US" baseline="0" dirty="0" smtClean="0">
                          <a:latin typeface="Times New Roman" panose="02020603050405020304" pitchFamily="18" charset="0"/>
                          <a:cs typeface="Times New Roman" panose="02020603050405020304" pitchFamily="18" charset="0"/>
                        </a:rPr>
                        <a:t> Thế lợi</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Tạo</a:t>
                      </a:r>
                      <a:r>
                        <a:rPr lang="en-US" strike="sngStrike" baseline="0" dirty="0" smtClean="0">
                          <a:latin typeface="Times New Roman" panose="02020603050405020304" pitchFamily="18" charset="0"/>
                          <a:cs typeface="Times New Roman" panose="02020603050405020304" pitchFamily="18" charset="0"/>
                        </a:rPr>
                        <a:t> datatbase</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Cập</a:t>
                      </a:r>
                      <a:r>
                        <a:rPr lang="en-US" strike="sngStrike" baseline="0" dirty="0" smtClean="0">
                          <a:latin typeface="Times New Roman" panose="02020603050405020304" pitchFamily="18" charset="0"/>
                          <a:cs typeface="Times New Roman" panose="02020603050405020304" pitchFamily="18" charset="0"/>
                        </a:rPr>
                        <a:t> nhật database</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Cập</a:t>
                      </a:r>
                      <a:r>
                        <a:rPr lang="en-US" strike="sngStrike" baseline="0" dirty="0" smtClean="0">
                          <a:latin typeface="Times New Roman" panose="02020603050405020304" pitchFamily="18" charset="0"/>
                          <a:cs typeface="Times New Roman" panose="02020603050405020304" pitchFamily="18" charset="0"/>
                        </a:rPr>
                        <a:t> nhật database</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2584138"/>
                  </a:ext>
                </a:extLst>
              </a:tr>
              <a:tr h="370840">
                <a:tc>
                  <a:txBody>
                    <a:bodyPr/>
                    <a:lstStyle/>
                    <a:p>
                      <a:r>
                        <a:rPr lang="en-US" dirty="0" smtClean="0">
                          <a:latin typeface="Times New Roman" panose="02020603050405020304" pitchFamily="18" charset="0"/>
                          <a:cs typeface="Times New Roman" panose="02020603050405020304" pitchFamily="18" charset="0"/>
                        </a:rPr>
                        <a:t>Phạm</a:t>
                      </a:r>
                      <a:r>
                        <a:rPr lang="en-US" baseline="0" dirty="0" smtClean="0">
                          <a:latin typeface="Times New Roman" panose="02020603050405020304" pitchFamily="18" charset="0"/>
                          <a:cs typeface="Times New Roman" panose="02020603050405020304" pitchFamily="18" charset="0"/>
                        </a:rPr>
                        <a:t> Đình Luân</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Api cho backend</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Api cho backend</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Api cho backend</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5909251"/>
                  </a:ext>
                </a:extLst>
              </a:tr>
              <a:tr h="370840">
                <a:tc>
                  <a:txBody>
                    <a:bodyPr/>
                    <a:lstStyle/>
                    <a:p>
                      <a:r>
                        <a:rPr lang="en-US" dirty="0" smtClean="0">
                          <a:latin typeface="Times New Roman" panose="02020603050405020304" pitchFamily="18" charset="0"/>
                          <a:cs typeface="Times New Roman" panose="02020603050405020304" pitchFamily="18" charset="0"/>
                        </a:rPr>
                        <a:t>Lê</a:t>
                      </a:r>
                      <a:r>
                        <a:rPr lang="en-US" baseline="0" dirty="0" smtClean="0">
                          <a:latin typeface="Times New Roman" panose="02020603050405020304" pitchFamily="18" charset="0"/>
                          <a:cs typeface="Times New Roman" panose="02020603050405020304" pitchFamily="18" charset="0"/>
                        </a:rPr>
                        <a:t> Hoàng Luật</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Store Procedure cho dự án</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Store Procedure cho dự án</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Store Procedure cho dự án</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3200463"/>
                  </a:ext>
                </a:extLst>
              </a:tr>
              <a:tr h="370840">
                <a:tc>
                  <a:txBody>
                    <a:bodyPr/>
                    <a:lstStyle/>
                    <a:p>
                      <a:r>
                        <a:rPr lang="en-US" dirty="0" smtClean="0">
                          <a:latin typeface="Times New Roman" panose="02020603050405020304" pitchFamily="18" charset="0"/>
                          <a:cs typeface="Times New Roman" panose="02020603050405020304" pitchFamily="18" charset="0"/>
                        </a:rPr>
                        <a:t>Huỳnh</a:t>
                      </a:r>
                      <a:r>
                        <a:rPr lang="en-US" baseline="0" dirty="0" smtClean="0">
                          <a:latin typeface="Times New Roman" panose="02020603050405020304" pitchFamily="18" charset="0"/>
                          <a:cs typeface="Times New Roman" panose="02020603050405020304" pitchFamily="18" charset="0"/>
                        </a:rPr>
                        <a:t> Quang Minh</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Thiết</a:t>
                      </a:r>
                      <a:r>
                        <a:rPr lang="en-US" strike="sngStrike" baseline="0" dirty="0" smtClean="0">
                          <a:latin typeface="Times New Roman" panose="02020603050405020304" pitchFamily="18" charset="0"/>
                          <a:cs typeface="Times New Roman" panose="02020603050405020304" pitchFamily="18" charset="0"/>
                        </a:rPr>
                        <a:t> kế </a:t>
                      </a:r>
                      <a:r>
                        <a:rPr lang="en-US" strike="sngStrike" baseline="0" smtClean="0">
                          <a:latin typeface="Times New Roman" panose="02020603050405020304" pitchFamily="18" charset="0"/>
                          <a:cs typeface="Times New Roman" panose="02020603050405020304" pitchFamily="18" charset="0"/>
                        </a:rPr>
                        <a:t>giao diện</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Cài</a:t>
                      </a:r>
                      <a:r>
                        <a:rPr lang="en-US" strike="sngStrike" baseline="0" dirty="0" smtClean="0">
                          <a:latin typeface="Times New Roman" panose="02020603050405020304" pitchFamily="18" charset="0"/>
                          <a:cs typeface="Times New Roman" panose="02020603050405020304" pitchFamily="18" charset="0"/>
                        </a:rPr>
                        <a:t> đặt CICD để tự động build code</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Thiết</a:t>
                      </a:r>
                      <a:r>
                        <a:rPr lang="en-US" strike="sngStrike" baseline="0" dirty="0" smtClean="0">
                          <a:latin typeface="Times New Roman" panose="02020603050405020304" pitchFamily="18" charset="0"/>
                          <a:cs typeface="Times New Roman" panose="02020603050405020304" pitchFamily="18" charset="0"/>
                        </a:rPr>
                        <a:t> kế giao diện, viết tài liệu, hướng dẫn sử dụng</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4651196"/>
                  </a:ext>
                </a:extLst>
              </a:tr>
              <a:tr h="370840">
                <a:tc>
                  <a:txBody>
                    <a:bodyPr/>
                    <a:lstStyle/>
                    <a:p>
                      <a:r>
                        <a:rPr lang="en-US" dirty="0" smtClean="0">
                          <a:latin typeface="Times New Roman" panose="02020603050405020304" pitchFamily="18" charset="0"/>
                          <a:cs typeface="Times New Roman" panose="02020603050405020304" pitchFamily="18" charset="0"/>
                        </a:rPr>
                        <a:t>Trần</a:t>
                      </a:r>
                      <a:r>
                        <a:rPr lang="en-US" baseline="0" dirty="0" smtClean="0">
                          <a:latin typeface="Times New Roman" panose="02020603050405020304" pitchFamily="18" charset="0"/>
                          <a:cs typeface="Times New Roman" panose="02020603050405020304" pitchFamily="18" charset="0"/>
                        </a:rPr>
                        <a:t> Hữa Nghĩa</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Burn</a:t>
                      </a:r>
                      <a:r>
                        <a:rPr lang="en-US" strike="sngStrike" baseline="0" dirty="0" smtClean="0">
                          <a:latin typeface="Times New Roman" panose="02020603050405020304" pitchFamily="18" charset="0"/>
                          <a:cs typeface="Times New Roman" panose="02020603050405020304" pitchFamily="18" charset="0"/>
                        </a:rPr>
                        <a:t> down chart, ước lượng tốc lực, năng suất, chi phí, DOD</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Api cho backend, kiểm lỗi</a:t>
                      </a:r>
                      <a:endParaRPr lang="en-US" strike="sngStrike"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Api cho backend, kiểm lỗi</a:t>
                      </a:r>
                      <a:endParaRPr lang="en-US" strike="sngStrike"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8448459"/>
                  </a:ext>
                </a:extLst>
              </a:tr>
            </a:tbl>
          </a:graphicData>
        </a:graphic>
      </p:graphicFrame>
    </p:spTree>
    <p:extLst>
      <p:ext uri="{BB962C8B-B14F-4D97-AF65-F5344CB8AC3E}">
        <p14:creationId xmlns:p14="http://schemas.microsoft.com/office/powerpoint/2010/main" val="2667309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22217"/>
            <a:ext cx="10058400" cy="954368"/>
          </a:xfrm>
        </p:spPr>
        <p:txBody>
          <a:bodyPr>
            <a:normAutofit/>
          </a:bodyPr>
          <a:lstStyle/>
          <a:p>
            <a:r>
              <a:rPr lang="en-US" sz="4400" dirty="0">
                <a:latin typeface="Times New Roman" panose="02020603050405020304" pitchFamily="18" charset="0"/>
                <a:cs typeface="Times New Roman" panose="02020603050405020304" pitchFamily="18" charset="0"/>
              </a:rPr>
              <a:t>Mô tả dự án</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Tên dự án: Web dạy lập trình cơ bản và nâng cao</a:t>
            </a:r>
          </a:p>
          <a:p>
            <a:r>
              <a:rPr lang="en-US" sz="2400" dirty="0">
                <a:latin typeface="Times New Roman" panose="02020603050405020304" pitchFamily="18" charset="0"/>
                <a:cs typeface="Times New Roman" panose="02020603050405020304" pitchFamily="18" charset="0"/>
              </a:rPr>
              <a:t>Ứng dụng nâng cao khả năng lập trình của người dùng qua các bài quizz, xếp hạng người dùng dựa trên kết quả của bài quizz, mời bạn bè cùng tham gia tạo tính cạnh tranh, theo dõi quá trình học của người dùng</a:t>
            </a:r>
          </a:p>
        </p:txBody>
      </p:sp>
    </p:spTree>
    <p:extLst>
      <p:ext uri="{BB962C8B-B14F-4D97-AF65-F5344CB8AC3E}">
        <p14:creationId xmlns:p14="http://schemas.microsoft.com/office/powerpoint/2010/main" val="2828590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33191"/>
          </a:xfrm>
        </p:spPr>
        <p:txBody>
          <a:bodyPr>
            <a:normAutofit/>
          </a:bodyPr>
          <a:lstStyle/>
          <a:p>
            <a:r>
              <a:rPr lang="en-US" sz="4400" dirty="0">
                <a:latin typeface="Times New Roman" panose="02020603050405020304" pitchFamily="18" charset="0"/>
                <a:cs typeface="Times New Roman" panose="02020603050405020304" pitchFamily="18" charset="0"/>
              </a:rPr>
              <a:t>Vấn đề đồ án cần giải quyết</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Người học lập trình tốn nhiều tiền bạc tại các trung tâm, các trang web dạy lập trình có tính phí.</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Phải sắp xếp thời gian giữa việc học lập trình, đi đến trung tâm, gia đình, công việc. </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Trình độ mỗi người tại trung tâm khác nhau, khó khăn trong việc học cũng như làm việc nhóm</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489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Giải pháp cho vấn đề</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Xây dựng 1 phần mềm cung cấp các học làm theo dạng trắc nghiệm, phần mềm cung cấp việc chấm điểm theo tự </a:t>
            </a:r>
            <a:r>
              <a:rPr lang="en-US" sz="2400" dirty="0" smtClean="0">
                <a:latin typeface="Times New Roman" panose="02020603050405020304" pitchFamily="18" charset="0"/>
                <a:cs typeface="Times New Roman" panose="02020603050405020304" pitchFamily="18" charset="0"/>
              </a:rPr>
              <a:t>động, lưu kết quả của người dùng, dễ dàng theo dõi quá trình học</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Có thể vào làm mọi lúc mọi nơi chỉ cần có </a:t>
            </a:r>
            <a:r>
              <a:rPr lang="en-US" sz="2400" dirty="0" smtClean="0">
                <a:latin typeface="Times New Roman" panose="02020603050405020304" pitchFamily="18" charset="0"/>
                <a:cs typeface="Times New Roman" panose="02020603050405020304" pitchFamily="18" charset="0"/>
              </a:rPr>
              <a:t>internet và các thiết bị di động, thuận tiện cho người dùng</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Phần mềm có tính năng xếp hạng theo kết quả các bài </a:t>
            </a:r>
            <a:r>
              <a:rPr lang="en-US" sz="2400" dirty="0" smtClean="0">
                <a:latin typeface="Times New Roman" panose="02020603050405020304" pitchFamily="18" charset="0"/>
                <a:cs typeface="Times New Roman" panose="02020603050405020304" pitchFamily="18" charset="0"/>
              </a:rPr>
              <a:t>tập để tạo tính cạnh tranh, theo dõi sự chuyên cần của người dùng.</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774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Sơ đồ hoàn cảnh hệ thống</a:t>
            </a:r>
            <a:endParaRPr lang="en-US" sz="44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84019" y="2108200"/>
            <a:ext cx="8084287" cy="3760788"/>
          </a:xfrm>
          <a:prstGeom prst="rect">
            <a:avLst/>
          </a:prstGeom>
        </p:spPr>
      </p:pic>
    </p:spTree>
    <p:extLst>
      <p:ext uri="{BB962C8B-B14F-4D97-AF65-F5344CB8AC3E}">
        <p14:creationId xmlns:p14="http://schemas.microsoft.com/office/powerpoint/2010/main" val="413576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Đối tượng liên quan</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Khách hàng</a:t>
            </a:r>
          </a:p>
          <a:p>
            <a:pPr lvl="3">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Huỳnh Quang Minh</a:t>
            </a:r>
          </a:p>
          <a:p>
            <a:pPr lvl="3">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Ngô Huy Biên</a:t>
            </a:r>
          </a:p>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Nhóm phát triển phần mềm</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Nhóm 3 gồm </a:t>
            </a:r>
            <a:r>
              <a:rPr lang="en-US" sz="1800" dirty="0" smtClean="0">
                <a:latin typeface="Times New Roman" panose="02020603050405020304" pitchFamily="18" charset="0"/>
                <a:cs typeface="Times New Roman" panose="02020603050405020304" pitchFamily="18" charset="0"/>
              </a:rPr>
              <a:t>6 </a:t>
            </a:r>
            <a:r>
              <a:rPr lang="en-US" sz="1800" dirty="0">
                <a:latin typeface="Times New Roman" panose="02020603050405020304" pitchFamily="18" charset="0"/>
                <a:cs typeface="Times New Roman" panose="02020603050405020304" pitchFamily="18" charset="0"/>
              </a:rPr>
              <a:t>thành viên. Chịu trách nhiệm phân tích, thiết kế</a:t>
            </a:r>
            <a:r>
              <a:rPr lang="en-US" sz="1800" dirty="0" smtClean="0">
                <a:latin typeface="Times New Roman" panose="02020603050405020304" pitchFamily="18" charset="0"/>
                <a:cs typeface="Times New Roman" panose="02020603050405020304" pitchFamily="18" charset="0"/>
              </a:rPr>
              <a:t>, kiểm thử, viết tài liệu hướng dẫn và </a:t>
            </a:r>
            <a:r>
              <a:rPr lang="en-US" sz="1800" dirty="0">
                <a:latin typeface="Times New Roman" panose="02020603050405020304" pitchFamily="18" charset="0"/>
                <a:cs typeface="Times New Roman" panose="02020603050405020304" pitchFamily="18" charset="0"/>
              </a:rPr>
              <a:t>cài đặt phần mềm theo đúng tiến độ và chức năng mà phần mềm yêu cầu</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Nhóm người dùng</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Tất cả những người truy cập và sử dụng trang web đều là người đánh giá giúp việc cải thiện lập trình</a:t>
            </a:r>
          </a:p>
          <a:p>
            <a:pPr marL="384048" lvl="2"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204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2563</Words>
  <Application>Microsoft Office PowerPoint</Application>
  <PresentationFormat>Widescreen</PresentationFormat>
  <Paragraphs>321</Paragraphs>
  <Slides>42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游ゴシック</vt:lpstr>
      <vt:lpstr>Arial</vt:lpstr>
      <vt:lpstr>Calibri</vt:lpstr>
      <vt:lpstr>Calibri Light</vt:lpstr>
      <vt:lpstr>MS Mincho</vt:lpstr>
      <vt:lpstr>Times New Roman</vt:lpstr>
      <vt:lpstr>Wingdings</vt:lpstr>
      <vt:lpstr>Office Theme</vt:lpstr>
      <vt:lpstr>Quản lý quy trình phần mềm</vt:lpstr>
      <vt:lpstr>Thành viên nhóm </vt:lpstr>
      <vt:lpstr>Danh mục các tài liệu tham khảo</vt:lpstr>
      <vt:lpstr>Sản phẩm Executive Summary</vt:lpstr>
      <vt:lpstr>Mô tả dự án</vt:lpstr>
      <vt:lpstr>Vấn đề đồ án cần giải quyết </vt:lpstr>
      <vt:lpstr>Giải pháp cho vấn đề</vt:lpstr>
      <vt:lpstr>Sơ đồ hoàn cảnh hệ thống</vt:lpstr>
      <vt:lpstr>Đối tượng liên quan</vt:lpstr>
      <vt:lpstr>Đối thủ cạnh tranh</vt:lpstr>
      <vt:lpstr>Điểm khác của giải pháp đề xuất so với đối thủ</vt:lpstr>
      <vt:lpstr>Thời gian và ngân sách</vt:lpstr>
      <vt:lpstr>Rủi ro </vt:lpstr>
      <vt:lpstr> Cơ hội</vt:lpstr>
      <vt:lpstr>Kết luận </vt:lpstr>
      <vt:lpstr>Sản phẩm Project Vision</vt:lpstr>
      <vt:lpstr>Giới thiệu</vt:lpstr>
      <vt:lpstr>Giới thiệu:</vt:lpstr>
      <vt:lpstr>Vấn đề:</vt:lpstr>
      <vt:lpstr>Giải pháp:</vt:lpstr>
      <vt:lpstr>Tính năng của sản phẩm</vt:lpstr>
      <vt:lpstr>Tính năng của sản phẩm</vt:lpstr>
      <vt:lpstr>Kết luận </vt:lpstr>
      <vt:lpstr>Sản phẩm Project Charter</vt:lpstr>
      <vt:lpstr>Ủy nhiệm dự án (Project Charter)”</vt:lpstr>
      <vt:lpstr>Khó khăn, nhu cầu, vấn đề</vt:lpstr>
      <vt:lpstr>Mục tiêu và yêu cầu của dự án</vt:lpstr>
      <vt:lpstr>Đối thủ cạnh tranh</vt:lpstr>
      <vt:lpstr>Chi phí và thời gian</vt:lpstr>
      <vt:lpstr>Ủy nhiệm dự án (Project Charter)”</vt:lpstr>
      <vt:lpstr>Sản phẩm Mockup, Prototype và Proof of Concept</vt:lpstr>
      <vt:lpstr>PowerPoint Presentation</vt:lpstr>
      <vt:lpstr>PowerPoint Presentation</vt:lpstr>
      <vt:lpstr>PowerPoint Presentation</vt:lpstr>
      <vt:lpstr>PowerPoint Presentation</vt:lpstr>
      <vt:lpstr>PowerPoint Presentation</vt:lpstr>
      <vt:lpstr>Kết luận </vt:lpstr>
      <vt:lpstr>Sản phẩm “Định nghĩa quy trình phát triển phần mềm” của nhóm</vt:lpstr>
      <vt:lpstr>Thành viên và phân công: </vt:lpstr>
      <vt:lpstr>Nhóm dự định dùng các ngôn ngữ, công nghệ và công cụ nào để hoàn thành đồ án? </vt:lpstr>
      <vt:lpstr>Release plan: </vt:lpstr>
      <vt:lpstr>Release plan: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quy trình phần mềm</dc:title>
  <dc:creator>ASUS</dc:creator>
  <cp:lastModifiedBy>ASUS</cp:lastModifiedBy>
  <cp:revision>32</cp:revision>
  <dcterms:created xsi:type="dcterms:W3CDTF">2019-12-17T02:01:06Z</dcterms:created>
  <dcterms:modified xsi:type="dcterms:W3CDTF">2019-12-17T03:34:53Z</dcterms:modified>
</cp:coreProperties>
</file>