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DefinitionOfD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User!$L$4</c:f>
              <c:strCache>
                <c:ptCount val="1"/>
                <c:pt idx="0">
                  <c:v>Trung bình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User!$K$5:$K$12</c:f>
              <c:strCache>
                <c:ptCount val="8"/>
                <c:pt idx="0">
                  <c:v>Sprint 3</c:v>
                </c:pt>
                <c:pt idx="1">
                  <c:v>Sprint 4</c:v>
                </c:pt>
                <c:pt idx="2">
                  <c:v>Sprint 5</c:v>
                </c:pt>
                <c:pt idx="3">
                  <c:v>Sprint 6</c:v>
                </c:pt>
                <c:pt idx="4">
                  <c:v>Sprint 7</c:v>
                </c:pt>
                <c:pt idx="5">
                  <c:v>Sprint 8</c:v>
                </c:pt>
                <c:pt idx="6">
                  <c:v>Sprint 9</c:v>
                </c:pt>
                <c:pt idx="7">
                  <c:v>Sprint 10</c:v>
                </c:pt>
              </c:strCache>
            </c:strRef>
          </c:cat>
          <c:val>
            <c:numRef>
              <c:f>User!$L$5:$L$12</c:f>
              <c:numCache>
                <c:formatCode>General</c:formatCode>
                <c:ptCount val="8"/>
                <c:pt idx="0">
                  <c:v>41</c:v>
                </c:pt>
                <c:pt idx="1">
                  <c:v>36</c:v>
                </c:pt>
                <c:pt idx="2">
                  <c:v>31</c:v>
                </c:pt>
                <c:pt idx="3">
                  <c:v>26</c:v>
                </c:pt>
                <c:pt idx="4">
                  <c:v>21</c:v>
                </c:pt>
                <c:pt idx="5">
                  <c:v>15</c:v>
                </c:pt>
                <c:pt idx="6">
                  <c:v>10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4D-4193-BDA1-0A272240C72B}"/>
            </c:ext>
          </c:extLst>
        </c:ser>
        <c:ser>
          <c:idx val="1"/>
          <c:order val="1"/>
          <c:tx>
            <c:strRef>
              <c:f>User!$M$4</c:f>
              <c:strCache>
                <c:ptCount val="1"/>
                <c:pt idx="0">
                  <c:v>Tiến độ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User!$K$5:$K$12</c:f>
              <c:strCache>
                <c:ptCount val="8"/>
                <c:pt idx="0">
                  <c:v>Sprint 3</c:v>
                </c:pt>
                <c:pt idx="1">
                  <c:v>Sprint 4</c:v>
                </c:pt>
                <c:pt idx="2">
                  <c:v>Sprint 5</c:v>
                </c:pt>
                <c:pt idx="3">
                  <c:v>Sprint 6</c:v>
                </c:pt>
                <c:pt idx="4">
                  <c:v>Sprint 7</c:v>
                </c:pt>
                <c:pt idx="5">
                  <c:v>Sprint 8</c:v>
                </c:pt>
                <c:pt idx="6">
                  <c:v>Sprint 9</c:v>
                </c:pt>
                <c:pt idx="7">
                  <c:v>Sprint 10</c:v>
                </c:pt>
              </c:strCache>
            </c:strRef>
          </c:cat>
          <c:val>
            <c:numRef>
              <c:f>User!$M$5:$M$12</c:f>
              <c:numCache>
                <c:formatCode>General</c:formatCode>
                <c:ptCount val="8"/>
                <c:pt idx="0">
                  <c:v>41</c:v>
                </c:pt>
                <c:pt idx="1">
                  <c:v>35</c:v>
                </c:pt>
                <c:pt idx="2">
                  <c:v>28</c:v>
                </c:pt>
                <c:pt idx="3">
                  <c:v>25</c:v>
                </c:pt>
                <c:pt idx="4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4D-4193-BDA1-0A272240C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333439"/>
        <c:axId val="639335935"/>
      </c:lineChart>
      <c:catAx>
        <c:axId val="639333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35935"/>
        <c:crosses val="autoZero"/>
        <c:auto val="1"/>
        <c:lblAlgn val="ctr"/>
        <c:lblOffset val="100"/>
        <c:noMultiLvlLbl val="0"/>
      </c:catAx>
      <c:valAx>
        <c:axId val="63933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33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EE19-775B-4F4B-945C-26B342DB4B8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8535-F6E9-4973-A187-26D1EB3B0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3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DC5F-4C7B-4D9C-8118-38F09FC9E8C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B3F2-6EFD-4321-9F43-F5779ACF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cvienagile.com/agipedia/user-story/" TargetMode="External"/><Relationship Id="rId2" Type="http://schemas.openxmlformats.org/officeDocument/2006/relationships/hyperlink" Target="https://docs.microsoft.com/en-us/intune/fundamentals/high-level-architecture?fbclid=IwAR3h9hS5pfCxHV3rXyHdAM7M2MaSYMG8oATZjRK9vJbl1aJuM8NQZe2jv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noiscrum.net/hnscrum/blogs1/120-user-story-point-velocity-va-lp-k-hoch-phat-hanh" TargetMode="External"/><Relationship Id="rId5" Type="http://schemas.openxmlformats.org/officeDocument/2006/relationships/hyperlink" Target="https://viblo.asia/p/ky-thuat-uoc-luong-co-ban-trong-agile-XL6lAyjrlek" TargetMode="External"/><Relationship Id="rId4" Type="http://schemas.openxmlformats.org/officeDocument/2006/relationships/hyperlink" Target="https://www.smartsheet.com/free-work-breakdown-structure-templat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B384-D65A-4A6C-83BF-F265A24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BA89-F28D-4CBB-8063-21EB3C01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8950A-ADF8-40A0-B786-BF0EA6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3" r="1688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60403-EBD7-4D08-B652-95ACAD5D5DEA}"/>
              </a:ext>
            </a:extLst>
          </p:cNvPr>
          <p:cNvSpPr txBox="1"/>
          <p:nvPr/>
        </p:nvSpPr>
        <p:spPr>
          <a:xfrm>
            <a:off x="4922217" y="56632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Nhóm 3</a:t>
            </a:r>
          </a:p>
        </p:txBody>
      </p:sp>
    </p:spTree>
    <p:extLst>
      <p:ext uri="{BB962C8B-B14F-4D97-AF65-F5344CB8AC3E}">
        <p14:creationId xmlns:p14="http://schemas.microsoft.com/office/powerpoint/2010/main" val="754831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539-E6B6-4318-AAC2-E13FF9B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 Schedule)”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(Release Plan)”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2572" y="1956283"/>
          <a:ext cx="11901713" cy="355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6159">
                  <a:extLst>
                    <a:ext uri="{9D8B030D-6E8A-4147-A177-3AD203B41FA5}">
                      <a16:colId xmlns:a16="http://schemas.microsoft.com/office/drawing/2014/main" val="4052177266"/>
                    </a:ext>
                  </a:extLst>
                </a:gridCol>
                <a:gridCol w="3178629">
                  <a:extLst>
                    <a:ext uri="{9D8B030D-6E8A-4147-A177-3AD203B41FA5}">
                      <a16:colId xmlns:a16="http://schemas.microsoft.com/office/drawing/2014/main" val="4240524066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4151945380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80853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(21/11 – 27/11)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(28/11 – 05/12)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(06/12 – 12/12)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8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Đăng Khoa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 công công việc, cập nhật báo cáo, product backlog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 công công việc, cập nhật báo cáo, product backlog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 công công việc, cập nhật báo cáo, product backlog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7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Thế lợi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datatbase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nhật database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nhật database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8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Đình Luân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Hoàng Luật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Procedure cho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Procedure cho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Procedure cho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0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 Minh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kế giao diện 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đặt CICD để tự động build code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kế giao diện, kiểm lỗi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Hữa Nghĩa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Burn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down chart, ước lượng tốc lực, năng suất, chi phí, DOD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backend, kiểm lỗi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backend, kiểm lỗi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4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7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811B-4385-4E3B-8FF2-2E127049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(Task Board)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65A16D-747B-4E5A-941F-C1D30CF9C46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90626" y="2000250"/>
          <a:ext cx="10058400" cy="41757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35436">
                  <a:extLst>
                    <a:ext uri="{9D8B030D-6E8A-4147-A177-3AD203B41FA5}">
                      <a16:colId xmlns:a16="http://schemas.microsoft.com/office/drawing/2014/main" val="1966020418"/>
                    </a:ext>
                  </a:extLst>
                </a:gridCol>
                <a:gridCol w="5022964">
                  <a:extLst>
                    <a:ext uri="{9D8B030D-6E8A-4147-A177-3AD203B41FA5}">
                      <a16:colId xmlns:a16="http://schemas.microsoft.com/office/drawing/2014/main" val="471351509"/>
                    </a:ext>
                  </a:extLst>
                </a:gridCol>
              </a:tblGrid>
              <a:tr h="301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 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22859623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 Đăng Khoa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product backlog để tối ưu hóa phát triển dự án, chỉnh sửa các báo cáo 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13129093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Hữu Nghĩa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lỗi sản phẩm báo cáo developer sửa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lổi, xem xét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các tính năng làm trong tuần tới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14743352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Thế Lợi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510073852"/>
                  </a:ext>
                </a:extLst>
              </a:tr>
              <a:tr h="289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Đình Luân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giao diện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074082670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Hoàng Luật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Đỗ Đăng Khoa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quiz,</a:t>
                      </a:r>
                      <a:r>
                        <a:rPr lang="vi-V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 Architecture</a:t>
                      </a:r>
                      <a:endParaRPr lang="vi-V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202473797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 Quang Minh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giao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diện, phân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bố công việc cho developers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8432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sách rủi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vi-VN" dirty="0" smtClean="0">
                <a:cs typeface="Times New Roman" panose="02020603050405020304" pitchFamily="18" charset="0"/>
              </a:rPr>
              <a:t> </a:t>
            </a:r>
            <a:r>
              <a:rPr lang="vi-VN" dirty="0"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list) </a:t>
            </a:r>
            <a:r>
              <a:rPr lang="vi-VN" dirty="0"/>
              <a:t>của nhóm</a:t>
            </a:r>
            <a:r>
              <a:rPr lang="vi-VN" dirty="0" smtClean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455331" cy="44314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nghỉ giữa chừng:  3 (1)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12 =&gt; Trung bình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hiểu sai vấn đề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(1) 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Khá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không vừa ý khách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 3 (1) 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đảm bảo năng xuất làm việc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(1) 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 bình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 hạn, lịch trình không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tế 3 (1) 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 cao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 cận công nghệ mới tốn nhiều thời gian tìm hiểu, áp dụng vào dự 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 chú: Thang điểm rủi ro lấy từ 1 =&gt;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Xác suất rủi ro xảy ra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Mức độ nghiêm trong khi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 ro xảy ra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3.Trình bày Release Burn Down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68337" cy="346047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burn down chart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218702"/>
              </p:ext>
            </p:extLst>
          </p:nvPr>
        </p:nvGraphicFramePr>
        <p:xfrm>
          <a:off x="4846320" y="1825625"/>
          <a:ext cx="6507480" cy="408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385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768A-D3DF-4EB2-A78C-BA2018CD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54194" cy="112418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 lực của 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9283-35F5-4AD8-8988-F13FF907F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có tất cả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với 8 tuần để làm =&gt; Tốc lực là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point/tuần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 sách của nhóm cho dự án là 13 triệu VNĐ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6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E4FA-28CE-4C5C-888F-D8A7A417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D0BC871-CF7D-4C63-9AA2-2FFC16C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25" name="Content Placeholder 12">
            <a:extLst>
              <a:ext uri="{FF2B5EF4-FFF2-40B4-BE49-F238E27FC236}">
                <a16:creationId xmlns:a16="http://schemas.microsoft.com/office/drawing/2014/main" id="{3AC26A39-728E-4BEE-81FA-5DB08E8401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53447" y="805561"/>
          <a:ext cx="6892560" cy="43097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5381">
                  <a:extLst>
                    <a:ext uri="{9D8B030D-6E8A-4147-A177-3AD203B41FA5}">
                      <a16:colId xmlns:a16="http://schemas.microsoft.com/office/drawing/2014/main" val="3549595256"/>
                    </a:ext>
                  </a:extLst>
                </a:gridCol>
                <a:gridCol w="4237179">
                  <a:extLst>
                    <a:ext uri="{9D8B030D-6E8A-4147-A177-3AD203B41FA5}">
                      <a16:colId xmlns:a16="http://schemas.microsoft.com/office/drawing/2014/main" val="595665229"/>
                    </a:ext>
                  </a:extLst>
                </a:gridCol>
              </a:tblGrid>
              <a:tr h="713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MSSV</a:t>
                      </a:r>
                      <a:endParaRPr 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Họ Tên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21281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18424035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Bùi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9839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18424038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Nguyễn Thế Lợi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664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Phạm Đình Luân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7700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18424040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Lê Hoàng Luật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139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Huỳnh Quang Minh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1570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18424043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Trần Hữu Nghĩa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1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39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mục các tài liệu tham khảo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high level architect: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https://docs.microsoft.com/en-us/intune/fundamentals/high-level-architecture?fbclid=IwAR3h9hS5pfCxHV3rXyHdAM7M2MaSYMG8oATZjRK9vJbl1aJuM8NQZe2jvAU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https://hocvienagile.com/agipedia/user-story/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https://www.smartsheet.com/free-work-breakdown-structure-templates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https://viblo.asia/p/ky-thuat-uoc-luong-co-ban-trong-agile-XL6lAyjrlek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https://hanoiscrum.net/hnscrum/blogs1/120-user-story-point-velocity-va-lp-k-hoch-phat-hanh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tài liệu tham khảo của giáo viên</a:t>
            </a:r>
          </a:p>
          <a:p>
            <a:pPr marL="201168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5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E0AA-D73F-4800-AC02-570F7577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6067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 </a:t>
            </a:r>
            <a:r>
              <a:rPr lang="vi-V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 “High Level Architecture” (hoặc “Technical Solution”) của nhóm.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2" y="2029823"/>
            <a:ext cx="9579428" cy="3760788"/>
          </a:xfrm>
        </p:spPr>
      </p:pic>
    </p:spTree>
    <p:extLst>
      <p:ext uri="{BB962C8B-B14F-4D97-AF65-F5344CB8AC3E}">
        <p14:creationId xmlns:p14="http://schemas.microsoft.com/office/powerpoint/2010/main" val="1716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“Use-Case Model” (hoặc “Product Backlog”) của nhóm. (Ng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6FA17A-19EF-44FF-A2F6-EED09814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21207"/>
              </p:ext>
            </p:extLst>
          </p:nvPr>
        </p:nvGraphicFramePr>
        <p:xfrm>
          <a:off x="1097281" y="1918447"/>
          <a:ext cx="10296859" cy="390968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91266">
                  <a:extLst>
                    <a:ext uri="{9D8B030D-6E8A-4147-A177-3AD203B41FA5}">
                      <a16:colId xmlns:a16="http://schemas.microsoft.com/office/drawing/2014/main" val="4019912762"/>
                    </a:ext>
                  </a:extLst>
                </a:gridCol>
                <a:gridCol w="2835215">
                  <a:extLst>
                    <a:ext uri="{9D8B030D-6E8A-4147-A177-3AD203B41FA5}">
                      <a16:colId xmlns:a16="http://schemas.microsoft.com/office/drawing/2014/main" val="3530574021"/>
                    </a:ext>
                  </a:extLst>
                </a:gridCol>
                <a:gridCol w="1565045">
                  <a:extLst>
                    <a:ext uri="{9D8B030D-6E8A-4147-A177-3AD203B41FA5}">
                      <a16:colId xmlns:a16="http://schemas.microsoft.com/office/drawing/2014/main" val="4243186815"/>
                    </a:ext>
                  </a:extLst>
                </a:gridCol>
                <a:gridCol w="948570">
                  <a:extLst>
                    <a:ext uri="{9D8B030D-6E8A-4147-A177-3AD203B41FA5}">
                      <a16:colId xmlns:a16="http://schemas.microsoft.com/office/drawing/2014/main" val="3694842888"/>
                    </a:ext>
                  </a:extLst>
                </a:gridCol>
                <a:gridCol w="1383731">
                  <a:extLst>
                    <a:ext uri="{9D8B030D-6E8A-4147-A177-3AD203B41FA5}">
                      <a16:colId xmlns:a16="http://schemas.microsoft.com/office/drawing/2014/main" val="893589088"/>
                    </a:ext>
                  </a:extLst>
                </a:gridCol>
                <a:gridCol w="1273032">
                  <a:extLst>
                    <a:ext uri="{9D8B030D-6E8A-4147-A177-3AD203B41FA5}">
                      <a16:colId xmlns:a16="http://schemas.microsoft.com/office/drawing/2014/main" val="240314577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99884344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866243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người dùng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954665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33189882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51009357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kiến thức bản thân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6512810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biết câu nào làm đúng, câu nào làm 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805238273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tính cạnh tranh với bạn bè của mình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 vào điểm số của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192493287"/>
                  </a:ext>
                </a:extLst>
              </a:tr>
              <a:tr h="922494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nhân, biết được mình học những gì, điểm số, xếp hạng,...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chỉ có thể sửa thông tin cá nhân, không sửa điểm, xếp hạng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423462658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 bạn bè cùng học và tạo tính cạnh tranh trong nhóm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774333219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 theo dõi tính chuyên cần của tôi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62122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58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5" y="67864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“Use-Case Model” (hoặc “Product Backlog”) của nhóm.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B934C-EDD4-496A-A9E8-992F6D989F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285" y="1907689"/>
          <a:ext cx="9917430" cy="429332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06835">
                  <a:extLst>
                    <a:ext uri="{9D8B030D-6E8A-4147-A177-3AD203B41FA5}">
                      <a16:colId xmlns:a16="http://schemas.microsoft.com/office/drawing/2014/main" val="2713021317"/>
                    </a:ext>
                  </a:extLst>
                </a:gridCol>
                <a:gridCol w="2730739">
                  <a:extLst>
                    <a:ext uri="{9D8B030D-6E8A-4147-A177-3AD203B41FA5}">
                      <a16:colId xmlns:a16="http://schemas.microsoft.com/office/drawing/2014/main" val="277265059"/>
                    </a:ext>
                  </a:extLst>
                </a:gridCol>
                <a:gridCol w="1507376">
                  <a:extLst>
                    <a:ext uri="{9D8B030D-6E8A-4147-A177-3AD203B41FA5}">
                      <a16:colId xmlns:a16="http://schemas.microsoft.com/office/drawing/2014/main" val="3500690969"/>
                    </a:ext>
                  </a:extLst>
                </a:gridCol>
                <a:gridCol w="913617">
                  <a:extLst>
                    <a:ext uri="{9D8B030D-6E8A-4147-A177-3AD203B41FA5}">
                      <a16:colId xmlns:a16="http://schemas.microsoft.com/office/drawing/2014/main" val="2804345670"/>
                    </a:ext>
                  </a:extLst>
                </a:gridCol>
                <a:gridCol w="1332741">
                  <a:extLst>
                    <a:ext uri="{9D8B030D-6E8A-4147-A177-3AD203B41FA5}">
                      <a16:colId xmlns:a16="http://schemas.microsoft.com/office/drawing/2014/main" val="3125353028"/>
                    </a:ext>
                  </a:extLst>
                </a:gridCol>
                <a:gridCol w="1226122">
                  <a:extLst>
                    <a:ext uri="{9D8B030D-6E8A-4147-A177-3AD203B41FA5}">
                      <a16:colId xmlns:a16="http://schemas.microsoft.com/office/drawing/2014/main" val="1341308140"/>
                    </a:ext>
                  </a:extLst>
                </a:gridCol>
              </a:tblGrid>
              <a:tr h="395880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33257587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Admin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147837023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73420755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967336722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khoá học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các khoá học của website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02884617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bài tập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nội dung bài tập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603446137"/>
                  </a:ext>
                </a:extLst>
              </a:tr>
              <a:tr h="59889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 động chấm điểm bài làm khi người dùng làm xong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40313092"/>
                  </a:ext>
                </a:extLst>
              </a:tr>
              <a:tr h="8019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tài khoản người dùng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thông tin tài khoản về thông tin cá nhân,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6573251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về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24012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967195"/>
          </a:xfrm>
        </p:spPr>
        <p:txBody>
          <a:bodyPr>
            <a:noAutofit/>
          </a:bodyPr>
          <a:lstStyle/>
          <a:p>
            <a:r>
              <a:rPr lang="vi-VN" sz="3200" dirty="0"/>
              <a:t>4. Hãy cho biết kích cỡ dự án (đơn vị man-days hoặc points) (High Level Estimate) của nhóm. </a:t>
            </a:r>
            <a:r>
              <a:rPr lang="vi-VN" sz="3200" dirty="0">
                <a:solidFill>
                  <a:srgbClr val="FF0000"/>
                </a:solidFill>
              </a:rPr>
              <a:t>Bằng cách nào nhóm đưa ra con số này? Nhóm tính toán con số này để làm gì?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A7260-ECE1-4433-AF9D-76A5719A8097}"/>
              </a:ext>
            </a:extLst>
          </p:cNvPr>
          <p:cNvSpPr/>
          <p:nvPr/>
        </p:nvSpPr>
        <p:spPr>
          <a:xfrm>
            <a:off x="188257" y="4890804"/>
            <a:ext cx="9359153" cy="36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1705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978A0-E3CD-470D-9098-67AC6CF8536D}"/>
              </a:ext>
            </a:extLst>
          </p:cNvPr>
          <p:cNvSpPr/>
          <p:nvPr/>
        </p:nvSpPr>
        <p:spPr>
          <a:xfrm>
            <a:off x="1142103" y="2059330"/>
            <a:ext cx="9968754" cy="273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điểm là kích thước nhỏ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 điểm là kích thước trung bình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42EBD-C26D-4234-BEC3-6FA8506DCD69}"/>
              </a:ext>
            </a:extLst>
          </p:cNvPr>
          <p:cNvSpPr/>
          <p:nvPr/>
        </p:nvSpPr>
        <p:spPr>
          <a:xfrm>
            <a:off x="1027421" y="5368744"/>
            <a:ext cx="10905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lâu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</a:t>
            </a:r>
          </a:p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0187"/>
          </a:xfrm>
        </p:spPr>
        <p:txBody>
          <a:bodyPr>
            <a:noAutofit/>
          </a:bodyPr>
          <a:lstStyle/>
          <a:p>
            <a:r>
              <a:rPr lang="vi-VN" sz="3200" dirty="0"/>
              <a:t>4. </a:t>
            </a:r>
            <a:r>
              <a:rPr lang="vi-VN" sz="3200" dirty="0">
                <a:solidFill>
                  <a:srgbClr val="FF0000"/>
                </a:solidFill>
              </a:rPr>
              <a:t>Hãy cho biết kích cỡ dự án (đơn vị man-days hoặc points) (High Level Estimate) của nhóm</a:t>
            </a:r>
            <a:r>
              <a:rPr lang="vi-VN" sz="3200" dirty="0"/>
              <a:t>. Bằng cách nào nhóm đưa ra con số này? Nhóm tính toán con số này để làm gì?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91B2AD-1601-4AF4-B2C2-58102EFCD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585735"/>
              </p:ext>
            </p:extLst>
          </p:nvPr>
        </p:nvGraphicFramePr>
        <p:xfrm>
          <a:off x="1190625" y="1967196"/>
          <a:ext cx="9965056" cy="37651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5052">
                  <a:extLst>
                    <a:ext uri="{9D8B030D-6E8A-4147-A177-3AD203B41FA5}">
                      <a16:colId xmlns:a16="http://schemas.microsoft.com/office/drawing/2014/main" val="1775436923"/>
                    </a:ext>
                  </a:extLst>
                </a:gridCol>
                <a:gridCol w="6748739">
                  <a:extLst>
                    <a:ext uri="{9D8B030D-6E8A-4147-A177-3AD203B41FA5}">
                      <a16:colId xmlns:a16="http://schemas.microsoft.com/office/drawing/2014/main" val="1696803569"/>
                    </a:ext>
                  </a:extLst>
                </a:gridCol>
                <a:gridCol w="2281265">
                  <a:extLst>
                    <a:ext uri="{9D8B030D-6E8A-4147-A177-3AD203B41FA5}">
                      <a16:colId xmlns:a16="http://schemas.microsoft.com/office/drawing/2014/main" val="1639801032"/>
                    </a:ext>
                  </a:extLst>
                </a:gridCol>
              </a:tblGrid>
              <a:tr h="15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Story Point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70272679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ký tài khoản để bắt đầu theo dõi quá trình học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39023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nhập tài khoản để thực hiện các chức năng dành cho người 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891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64052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3171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hiển thị bài tập để kiểm tra kiến thức bản thân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3820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xếp hạng của mình để tạo tính cạnh tranh với bạn bè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577676888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xem thông tin cá nhân để biết mình đã học gì, điểm số xếp hạng, cập nhật thông tin cá nhân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463449622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bè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cạnh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689521016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6528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nhập tài khoản để sử dụng các chức năng của admin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5371578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đổi mật khẩu để thay đổi thông tin cá nhân nếu 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27707290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xuất tài khoản để không ai sử dụng tài khoản của 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162685857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khoá học để quản lý các khoá học của website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730466772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bài tập để quản lý các bài tập của website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444190365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ngừơi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932725103"/>
                  </a:ext>
                </a:extLst>
              </a:tr>
              <a:tr h="176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cộng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64368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7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539-E6B6-4318-AAC2-E13FF9B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 Schedule)”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(Release Plan)”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2572" y="1956283"/>
          <a:ext cx="11901713" cy="301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6822">
                  <a:extLst>
                    <a:ext uri="{9D8B030D-6E8A-4147-A177-3AD203B41FA5}">
                      <a16:colId xmlns:a16="http://schemas.microsoft.com/office/drawing/2014/main" val="4052177266"/>
                    </a:ext>
                  </a:extLst>
                </a:gridCol>
                <a:gridCol w="2447109">
                  <a:extLst>
                    <a:ext uri="{9D8B030D-6E8A-4147-A177-3AD203B41FA5}">
                      <a16:colId xmlns:a16="http://schemas.microsoft.com/office/drawing/2014/main" val="4240524066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4151945380"/>
                    </a:ext>
                  </a:extLst>
                </a:gridCol>
                <a:gridCol w="3030582">
                  <a:extLst>
                    <a:ext uri="{9D8B030D-6E8A-4147-A177-3AD203B41FA5}">
                      <a16:colId xmlns:a16="http://schemas.microsoft.com/office/drawing/2014/main" val="80853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(30/10 – 6/11)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(7/11 – 13/11)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(14/11 – 20/11)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8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Đăng Khoa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hiểu các báo cáo và phân công công việc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hiểu các báo cáo, đặc tả yêu cầu, product backlog, phân công công việc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công việc, cập nhật báo cáo, product backlog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7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Thế lợi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summary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 level estimate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hiểu công việc được giao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8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Đình Luân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charter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Breakdown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hiểu công việc được giao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Hoàng Luật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vision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 Architect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hiểu công việc được giao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0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 Minh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of Concept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 công nghệ phù hợp với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 source code cho dự án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Hữa Nghĩa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Mockup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 công nghệ phù hợp với dự án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hiểu công việc được giao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4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1788</Words>
  <Application>Microsoft Office PowerPoint</Application>
  <PresentationFormat>Widescreen</PresentationFormat>
  <Paragraphs>307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Quản lý quy trình phần mềm</vt:lpstr>
      <vt:lpstr>Thành viên nhóm </vt:lpstr>
      <vt:lpstr>Danh mục các tài liệu tham khảo</vt:lpstr>
      <vt:lpstr>Sản phẩm “High Level Architecture” (hoặc “Technical Solution”) của nhóm. </vt:lpstr>
      <vt:lpstr>Sản phẩm “Use-Case Model” (hoặc “Product Backlog”) của nhóm. (Người dùng)</vt:lpstr>
      <vt:lpstr>Sản phẩm “Use-Case Model” (hoặc “Product Backlog”) của nhóm. (Quản lý)</vt:lpstr>
      <vt:lpstr>4. Hãy cho biết kích cỡ dự án (đơn vị man-days hoặc points) (High Level Estimate) của nhóm. Bằng cách nào nhóm đưa ra con số này? Nhóm tính toán con số này để làm gì? </vt:lpstr>
      <vt:lpstr>4. Hãy cho biết kích cỡ dự án (đơn vị man-days hoặc points) (High Level Estimate) của nhóm. Bằng cách nào nhóm đưa ra con số này? Nhóm tính toán con số này để làm gì?</vt:lpstr>
      <vt:lpstr>5. Trình bày sản phẩm “Lịch trình dự án (Project Schedule)” (hoặc “Kế hoạch phân phối (Release Plan)” của nhóm).</vt:lpstr>
      <vt:lpstr>5. Trình bày sản phẩm “Lịch trình dự án (Project Schedule)” (hoặc “Kế hoạch phân phối (Release Plan)” của nhóm).</vt:lpstr>
      <vt:lpstr>7. Trình bày bảng phân chia công việc (Task Board) cho từng thành viên trong tuần tiếp theo của nhóm.</vt:lpstr>
      <vt:lpstr>Danh sách rủi ro (Risk list) của nhóm.</vt:lpstr>
      <vt:lpstr>3.Trình bày Release Burn Down </vt:lpstr>
      <vt:lpstr>Tốc lực của nhóm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quy trình phần mềm</dc:title>
  <dc:creator>ASUS</dc:creator>
  <cp:lastModifiedBy>ASUS</cp:lastModifiedBy>
  <cp:revision>47</cp:revision>
  <dcterms:created xsi:type="dcterms:W3CDTF">2019-12-17T02:01:06Z</dcterms:created>
  <dcterms:modified xsi:type="dcterms:W3CDTF">2019-12-17T06:43:58Z</dcterms:modified>
</cp:coreProperties>
</file>