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99" r:id="rId3"/>
    <p:sldId id="322" r:id="rId4"/>
    <p:sldId id="306" r:id="rId5"/>
    <p:sldId id="300" r:id="rId6"/>
    <p:sldId id="309" r:id="rId7"/>
    <p:sldId id="307" r:id="rId8"/>
    <p:sldId id="308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3" r:id="rId18"/>
    <p:sldId id="319" r:id="rId19"/>
    <p:sldId id="320" r:id="rId20"/>
    <p:sldId id="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4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cvienagile.com/agipedia/user-story/" TargetMode="External"/><Relationship Id="rId2" Type="http://schemas.openxmlformats.org/officeDocument/2006/relationships/hyperlink" Target="https://docs.microsoft.com/en-us/intune/fundamentals/high-level-architecture?fbclid=IwAR3h9hS5pfCxHV3rXyHdAM7M2MaSYMG8oATZjRK9vJbl1aJuM8NQZe2jv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noiscrum.net/hnscrum/blogs1/120-user-story-point-velocity-va-lp-k-hoch-phat-hanh" TargetMode="External"/><Relationship Id="rId5" Type="http://schemas.openxmlformats.org/officeDocument/2006/relationships/hyperlink" Target="https://viblo.asia/p/ky-thuat-uoc-luong-co-ban-trong-agile-XL6lAyjrlek" TargetMode="External"/><Relationship Id="rId4" Type="http://schemas.openxmlformats.org/officeDocument/2006/relationships/hyperlink" Target="https://www.smartsheet.com/free-work-breakdown-structure-templat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Nhóm 3</a:t>
            </a:r>
          </a:p>
        </p:txBody>
      </p:sp>
    </p:spTree>
    <p:extLst>
      <p:ext uri="{BB962C8B-B14F-4D97-AF65-F5344CB8AC3E}">
        <p14:creationId xmlns:p14="http://schemas.microsoft.com/office/powerpoint/2010/main" val="3006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E0AA-D73F-4800-AC02-570F7577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286268"/>
          </a:xfrm>
        </p:spPr>
        <p:txBody>
          <a:bodyPr>
            <a:normAutofit fontScale="90000"/>
          </a:bodyPr>
          <a:lstStyle/>
          <a:p>
            <a:r>
              <a:rPr lang="vi-VN" sz="4800" dirty="0"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2" y="2029823"/>
            <a:ext cx="9579428" cy="3760788"/>
          </a:xfrm>
        </p:spPr>
      </p:pic>
    </p:spTree>
    <p:extLst>
      <p:ext uri="{BB962C8B-B14F-4D97-AF65-F5344CB8AC3E}">
        <p14:creationId xmlns:p14="http://schemas.microsoft.com/office/powerpoint/2010/main" val="3178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FA17A-19EF-44FF-A2F6-EED09814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0031"/>
              </p:ext>
            </p:extLst>
          </p:nvPr>
        </p:nvGraphicFramePr>
        <p:xfrm>
          <a:off x="1097281" y="1918447"/>
          <a:ext cx="10296859" cy="416858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91266">
                  <a:extLst>
                    <a:ext uri="{9D8B030D-6E8A-4147-A177-3AD203B41FA5}">
                      <a16:colId xmlns:a16="http://schemas.microsoft.com/office/drawing/2014/main" val="4019912762"/>
                    </a:ext>
                  </a:extLst>
                </a:gridCol>
                <a:gridCol w="2835215">
                  <a:extLst>
                    <a:ext uri="{9D8B030D-6E8A-4147-A177-3AD203B41FA5}">
                      <a16:colId xmlns:a16="http://schemas.microsoft.com/office/drawing/2014/main" val="3530574021"/>
                    </a:ext>
                  </a:extLst>
                </a:gridCol>
                <a:gridCol w="1565045">
                  <a:extLst>
                    <a:ext uri="{9D8B030D-6E8A-4147-A177-3AD203B41FA5}">
                      <a16:colId xmlns:a16="http://schemas.microsoft.com/office/drawing/2014/main" val="4243186815"/>
                    </a:ext>
                  </a:extLst>
                </a:gridCol>
                <a:gridCol w="948570">
                  <a:extLst>
                    <a:ext uri="{9D8B030D-6E8A-4147-A177-3AD203B41FA5}">
                      <a16:colId xmlns:a16="http://schemas.microsoft.com/office/drawing/2014/main" val="3694842888"/>
                    </a:ext>
                  </a:extLst>
                </a:gridCol>
                <a:gridCol w="1383731">
                  <a:extLst>
                    <a:ext uri="{9D8B030D-6E8A-4147-A177-3AD203B41FA5}">
                      <a16:colId xmlns:a16="http://schemas.microsoft.com/office/drawing/2014/main" val="893589088"/>
                    </a:ext>
                  </a:extLst>
                </a:gridCol>
                <a:gridCol w="1273032">
                  <a:extLst>
                    <a:ext uri="{9D8B030D-6E8A-4147-A177-3AD203B41FA5}">
                      <a16:colId xmlns:a16="http://schemas.microsoft.com/office/drawing/2014/main" val="240314577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99884344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866243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người dùng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954665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33189882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51009357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kiến thức bản thân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6512810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 kết quả bài tập khi tôi làm xong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91232882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biết câu nào làm đúng, câu nào làm 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805238273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tính cạnh tranh với bạn bè của mình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 vào điểm số của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192493287"/>
                  </a:ext>
                </a:extLst>
              </a:tr>
              <a:tr h="922494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nhân, biết được mình học những gì, điểm số, xếp hạng,...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chỉ có thể sửa thông tin cá nhân, không sửa điểm, xếp hạng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423462658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 bạn bè cùng học và tạo tính cạnh tranh trong nhóm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774333219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 theo dõi tính chuyên cần của tôi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62122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5" y="6786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934C-EDD4-496A-A9E8-992F6D989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96461"/>
              </p:ext>
            </p:extLst>
          </p:nvPr>
        </p:nvGraphicFramePr>
        <p:xfrm>
          <a:off x="1137285" y="1907689"/>
          <a:ext cx="9917430" cy="429332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06835">
                  <a:extLst>
                    <a:ext uri="{9D8B030D-6E8A-4147-A177-3AD203B41FA5}">
                      <a16:colId xmlns:a16="http://schemas.microsoft.com/office/drawing/2014/main" val="2713021317"/>
                    </a:ext>
                  </a:extLst>
                </a:gridCol>
                <a:gridCol w="2730739">
                  <a:extLst>
                    <a:ext uri="{9D8B030D-6E8A-4147-A177-3AD203B41FA5}">
                      <a16:colId xmlns:a16="http://schemas.microsoft.com/office/drawing/2014/main" val="277265059"/>
                    </a:ext>
                  </a:extLst>
                </a:gridCol>
                <a:gridCol w="1507376">
                  <a:extLst>
                    <a:ext uri="{9D8B030D-6E8A-4147-A177-3AD203B41FA5}">
                      <a16:colId xmlns:a16="http://schemas.microsoft.com/office/drawing/2014/main" val="3500690969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2804345670"/>
                    </a:ext>
                  </a:extLst>
                </a:gridCol>
                <a:gridCol w="1332741">
                  <a:extLst>
                    <a:ext uri="{9D8B030D-6E8A-4147-A177-3AD203B41FA5}">
                      <a16:colId xmlns:a16="http://schemas.microsoft.com/office/drawing/2014/main" val="3125353028"/>
                    </a:ext>
                  </a:extLst>
                </a:gridCol>
                <a:gridCol w="1226122">
                  <a:extLst>
                    <a:ext uri="{9D8B030D-6E8A-4147-A177-3AD203B41FA5}">
                      <a16:colId xmlns:a16="http://schemas.microsoft.com/office/drawing/2014/main" val="1341308140"/>
                    </a:ext>
                  </a:extLst>
                </a:gridCol>
              </a:tblGrid>
              <a:tr h="395880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33257587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Admin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147837023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73420755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967336722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khoá học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các khoá học của website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02884617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bài tập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nội dung bài tập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603446137"/>
                  </a:ext>
                </a:extLst>
              </a:tr>
              <a:tr h="59889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 động chấm điểm bài làm khi người dùng làm xong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40313092"/>
                  </a:ext>
                </a:extLst>
              </a:tr>
              <a:tr h="8019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tài khoản 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thông tin tài khoản về thông tin cá nhân,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6573251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về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24012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5815-B10D-4D3C-8887-D8DEF78F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“Work Breakdown Structure”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 Cases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User Stories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CBC925-F628-4D03-8735-3D14290E4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100687"/>
              </p:ext>
            </p:extLst>
          </p:nvPr>
        </p:nvGraphicFramePr>
        <p:xfrm>
          <a:off x="1219200" y="2095499"/>
          <a:ext cx="9936480" cy="3977640"/>
        </p:xfrm>
        <a:graphic>
          <a:graphicData uri="http://schemas.openxmlformats.org/drawingml/2006/table">
            <a:tbl>
              <a:tblPr/>
              <a:tblGrid>
                <a:gridCol w="1297127">
                  <a:extLst>
                    <a:ext uri="{9D8B030D-6E8A-4147-A177-3AD203B41FA5}">
                      <a16:colId xmlns:a16="http://schemas.microsoft.com/office/drawing/2014/main" val="600877448"/>
                    </a:ext>
                  </a:extLst>
                </a:gridCol>
                <a:gridCol w="3401898">
                  <a:extLst>
                    <a:ext uri="{9D8B030D-6E8A-4147-A177-3AD203B41FA5}">
                      <a16:colId xmlns:a16="http://schemas.microsoft.com/office/drawing/2014/main" val="2431142747"/>
                    </a:ext>
                  </a:extLst>
                </a:gridCol>
                <a:gridCol w="5237455">
                  <a:extLst>
                    <a:ext uri="{9D8B030D-6E8A-4147-A177-3AD203B41FA5}">
                      <a16:colId xmlns:a16="http://schemas.microsoft.com/office/drawing/2014/main" val="1573366547"/>
                    </a:ext>
                  </a:extLst>
                </a:gridCol>
              </a:tblGrid>
              <a:tr h="202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WBS 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2324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người dùng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8891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28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30665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7328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7720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820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30239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thị kết quả đúng sai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0687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 hạng qua điểm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278032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2606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9578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9889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69166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8366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48295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kiếm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02767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dỏi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3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0187"/>
          </a:xfrm>
        </p:spPr>
        <p:txBody>
          <a:bodyPr>
            <a:noAutofit/>
          </a:bodyPr>
          <a:lstStyle/>
          <a:p>
            <a:r>
              <a:rPr lang="vi-VN" sz="3200" dirty="0"/>
              <a:t>4. </a:t>
            </a:r>
            <a:r>
              <a:rPr lang="vi-VN" sz="3200" dirty="0">
                <a:solidFill>
                  <a:srgbClr val="FF0000"/>
                </a:solidFill>
              </a:rPr>
              <a:t>Hãy cho biết kích cỡ dự án (đơn vị man-days hoặc points) (High Level Estimate) của nhóm</a:t>
            </a:r>
            <a:r>
              <a:rPr lang="vi-VN" sz="3200" dirty="0"/>
              <a:t>. Bằng cách nào nhóm đưa ra con số này? Nhóm tính toán con số này để làm gì?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F91B2AD-1601-4AF4-B2C2-58102EFCD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029366"/>
              </p:ext>
            </p:extLst>
          </p:nvPr>
        </p:nvGraphicFramePr>
        <p:xfrm>
          <a:off x="1190625" y="1967196"/>
          <a:ext cx="9965056" cy="37651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5052">
                  <a:extLst>
                    <a:ext uri="{9D8B030D-6E8A-4147-A177-3AD203B41FA5}">
                      <a16:colId xmlns:a16="http://schemas.microsoft.com/office/drawing/2014/main" val="1775436923"/>
                    </a:ext>
                  </a:extLst>
                </a:gridCol>
                <a:gridCol w="6748739">
                  <a:extLst>
                    <a:ext uri="{9D8B030D-6E8A-4147-A177-3AD203B41FA5}">
                      <a16:colId xmlns:a16="http://schemas.microsoft.com/office/drawing/2014/main" val="1696803569"/>
                    </a:ext>
                  </a:extLst>
                </a:gridCol>
                <a:gridCol w="2281265">
                  <a:extLst>
                    <a:ext uri="{9D8B030D-6E8A-4147-A177-3AD203B41FA5}">
                      <a16:colId xmlns:a16="http://schemas.microsoft.com/office/drawing/2014/main" val="1639801032"/>
                    </a:ext>
                  </a:extLst>
                </a:gridCol>
              </a:tblGrid>
              <a:tr h="15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Story Point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70272679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ký tài khoản để bắt đầu theo dõi quá trình học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39023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nhập tài khoản để thực hiện các chức năng dành cho người 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891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64052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3171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hiển thị bài tập để kiểm tra kiến thức bản thân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3820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xếp hạng của mình để tạo tính cạnh tranh với bạn bè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577676888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xem thông tin cá nhân để biết mình đã học gì, điểm số xếp hạng, cập nhật thông tin cá nhân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463449622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bè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cạnh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689521016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6528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nhập tài khoản để sử dụng các chức năng của admin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5371578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đổi mật khẩu để thay đổi thông tin cá nhân nếu 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27707290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xuất tài khoản để không ai sử dụng tài khoản của 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6268585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khoá học để quản lý các khoá học của website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730466772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bài tập để quản lý các bài tập của website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444190365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ngừơi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932725103"/>
                  </a:ext>
                </a:extLst>
              </a:tr>
              <a:tr h="176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cộng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64368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967195"/>
          </a:xfrm>
        </p:spPr>
        <p:txBody>
          <a:bodyPr>
            <a:noAutofit/>
          </a:bodyPr>
          <a:lstStyle/>
          <a:p>
            <a:r>
              <a:rPr lang="vi-VN" sz="3200" dirty="0"/>
              <a:t>4. Hãy cho biết kích cỡ dự án (đơn vị man-days hoặc points) (High Level Estimate) của nhóm. </a:t>
            </a:r>
            <a:r>
              <a:rPr lang="vi-VN" sz="3200" dirty="0">
                <a:solidFill>
                  <a:srgbClr val="FF0000"/>
                </a:solidFill>
              </a:rPr>
              <a:t>Bằng cách nào nhóm đưa ra con số này? Nhóm tính toán con số này để làm gì?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A7260-ECE1-4433-AF9D-76A5719A8097}"/>
              </a:ext>
            </a:extLst>
          </p:cNvPr>
          <p:cNvSpPr/>
          <p:nvPr/>
        </p:nvSpPr>
        <p:spPr>
          <a:xfrm>
            <a:off x="188257" y="4890804"/>
            <a:ext cx="9359153" cy="36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170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978A0-E3CD-470D-9098-67AC6CF8536D}"/>
              </a:ext>
            </a:extLst>
          </p:cNvPr>
          <p:cNvSpPr/>
          <p:nvPr/>
        </p:nvSpPr>
        <p:spPr>
          <a:xfrm>
            <a:off x="1142103" y="2059330"/>
            <a:ext cx="9968754" cy="273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điểm là kích thước nhỏ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 điểm là kích thước trung bình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42EBD-C26D-4234-BEC3-6FA8506DCD69}"/>
              </a:ext>
            </a:extLst>
          </p:cNvPr>
          <p:cNvSpPr/>
          <p:nvPr/>
        </p:nvSpPr>
        <p:spPr>
          <a:xfrm>
            <a:off x="1027421" y="5368744"/>
            <a:ext cx="10905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lâu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539-E6B6-4318-AAC2-E13FF9B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Schedule)”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(Release Plan)”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68222"/>
              </p:ext>
            </p:extLst>
          </p:nvPr>
        </p:nvGraphicFramePr>
        <p:xfrm>
          <a:off x="72572" y="1956283"/>
          <a:ext cx="11901713" cy="301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6822">
                  <a:extLst>
                    <a:ext uri="{9D8B030D-6E8A-4147-A177-3AD203B41FA5}">
                      <a16:colId xmlns:a16="http://schemas.microsoft.com/office/drawing/2014/main" val="4052177266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4240524066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151945380"/>
                    </a:ext>
                  </a:extLst>
                </a:gridCol>
                <a:gridCol w="3030582">
                  <a:extLst>
                    <a:ext uri="{9D8B030D-6E8A-4147-A177-3AD203B41FA5}">
                      <a16:colId xmlns:a16="http://schemas.microsoft.com/office/drawing/2014/main" val="80853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(30/10 – 6/11)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(7/11 – 13/11)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(14/11 – 20/11)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8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Đăng Khoa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hiểu các báo cáo và phân công công việc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hiểu các báo cáo, đặc tả yêu cầu, product backlog, phân công công việc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công việc, cập nhật báo cáo, product backlog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7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Thế lợi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summary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 level estimate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hiểu công việc được giao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8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Đình Luân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charter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Breakdown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hiểu công việc được giao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Luật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vision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 Architect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hiểu công việc được giao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0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Minh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of Concept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 công nghệ phù hợp với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 source code cho dự án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Hữa Nghĩa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Mockup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 công nghệ phù hợp với dự án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hiểu công việc được giao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4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539-E6B6-4318-AAC2-E13FF9B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Schedule)”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(Release Plan)”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74987"/>
              </p:ext>
            </p:extLst>
          </p:nvPr>
        </p:nvGraphicFramePr>
        <p:xfrm>
          <a:off x="72572" y="1956283"/>
          <a:ext cx="11901713" cy="355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6159">
                  <a:extLst>
                    <a:ext uri="{9D8B030D-6E8A-4147-A177-3AD203B41FA5}">
                      <a16:colId xmlns:a16="http://schemas.microsoft.com/office/drawing/2014/main" val="4052177266"/>
                    </a:ext>
                  </a:extLst>
                </a:gridCol>
                <a:gridCol w="3178629">
                  <a:extLst>
                    <a:ext uri="{9D8B030D-6E8A-4147-A177-3AD203B41FA5}">
                      <a16:colId xmlns:a16="http://schemas.microsoft.com/office/drawing/2014/main" val="4240524066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4151945380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80853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(21/11 – 27/11)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(28/11 – 05/12)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(06/12 – 12/12)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8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Đăng Khoa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công công việc, cập nhật báo cáo, product backlog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công công việc, cập nhật báo cáo, product backlog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công công việc, cập nhật báo cáo, product backlog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7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Thế lợi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datatbase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nhật database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nhật database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8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Đình Luân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Luật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Procedure cho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Procedure cho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Procedure cho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0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Minh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kế giao diện 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đặt CICD để tự động build code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kế giao diện, kiểm lỗi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Hữa Nghĩa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Burn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down chart, ước lượng tốc lực, năng suất, chi phí, DOD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backend, kiểm lỗi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backend, kiểm lỗi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4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6177-B24A-4F92-BCDC-B212EE09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6. Hãy cho biết chi phí thực hiện dự án của nhóm. Bằng cách nào nhóm đưa ra con số này?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0DB1-7AF0-4253-88AA-1692B5CF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69022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13.000.000VNĐ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11.250.000VNĐ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120.000VNĐ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48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811B-4385-4E3B-8FF2-2E127049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(Task Board)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65A16D-747B-4E5A-941F-C1D30CF9C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778365"/>
              </p:ext>
            </p:extLst>
          </p:nvPr>
        </p:nvGraphicFramePr>
        <p:xfrm>
          <a:off x="1190626" y="2000250"/>
          <a:ext cx="10058400" cy="41757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35436">
                  <a:extLst>
                    <a:ext uri="{9D8B030D-6E8A-4147-A177-3AD203B41FA5}">
                      <a16:colId xmlns:a16="http://schemas.microsoft.com/office/drawing/2014/main" val="1966020418"/>
                    </a:ext>
                  </a:extLst>
                </a:gridCol>
                <a:gridCol w="5022964">
                  <a:extLst>
                    <a:ext uri="{9D8B030D-6E8A-4147-A177-3AD203B41FA5}">
                      <a16:colId xmlns:a16="http://schemas.microsoft.com/office/drawing/2014/main" val="471351509"/>
                    </a:ext>
                  </a:extLst>
                </a:gridCol>
              </a:tblGrid>
              <a:tr h="301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 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22859623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 Đăng Khoa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product backlog để tối ưu hóa phát triển dự án, chỉnh sửa các báo cáo 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13129093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Hữu Nghĩa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lỗi sản phẩm báo cáo developer sửa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lổi, xem xét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các tính năng làm trong tuần tới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14743352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Thế Lợi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510073852"/>
                  </a:ext>
                </a:extLst>
              </a:tr>
              <a:tr h="289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Đình Luân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diện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074082670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Hoàng Luật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Đỗ Đăng Khoa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quiz,</a:t>
                      </a:r>
                      <a:r>
                        <a:rPr lang="vi-V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 Architecture</a:t>
                      </a:r>
                      <a:endParaRPr lang="vi-V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202473797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 Quang Minh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diện, phân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bố công việc cho developers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8432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133753"/>
              </p:ext>
            </p:extLst>
          </p:nvPr>
        </p:nvGraphicFramePr>
        <p:xfrm>
          <a:off x="4653447" y="805561"/>
          <a:ext cx="6892560" cy="4309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MSSV</a:t>
                      </a:r>
                      <a:endParaRPr 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Bùi Đăng Khoa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18424038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Nguyễn Thế Lợi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Phạm Đình Luân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Lê Hoàng Luật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3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F21943-7C15-43D5-BB11-E9A2EBDEF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" b="200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các tài liệu tham khảo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high level architect: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docs.microsoft.com/en-us/intune/fundamentals/high-level-architecture?fbclid=IwAR3h9hS5pfCxHV3rXyHdAM7M2MaSYMG8oATZjRK9vJbl1aJuM8NQZe2jvAU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https://hocvienagile.com/agipedia/user-story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www.smartsheet.com/free-work-breakdown-structure-templates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viblo.asia/p/ky-thuat-uoc-luong-co-ban-trong-agile-XL6lAyjrlek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://hanoiscrum.net/hnscrum/blogs1/120-user-story-point-velocity-va-lp-k-hoch-phat-hanh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878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03D-29FC-44D7-BFA2-F48C284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8809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BB7-C96F-4EBF-BB4B-DBF7E293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553"/>
            <a:ext cx="10058400" cy="3977539"/>
          </a:xfrm>
        </p:spPr>
        <p:txBody>
          <a:bodyPr>
            <a:normAutofit fontScale="92500" lnSpcReduction="20000"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Trình bày sản phẩm “Use-Case Model” (hoặc “Product Backlog”)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Trình bày sản phẩm “Work Breakdown Structure” cho 3 Use Cases hoặc 3 User Stories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Hãy cho biết kích cỡ dự án (đơn vị man-days hoặc points) (High Level Estimate) của nhóm. Bằng cách nào nhóm đưa ra con số này? Nhóm tính toán con số này để làm gì?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Trình bày sản phẩm “Lịch trình dự án (Project Schedule)” (hoặc “Kế hoạch phân phối (Release Plan)” của nhóm).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Hãy cho biết chi phí thực hiện dự án của nhóm. Bằng cách nào nhóm đưa ra con số này?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Trình bày bảng phân chia công việc (Task Board) cho từng thành viên trong tuần tiếp theo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0525-B526-4433-BF77-ACCF19D5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9419-F725-49BD-AC9B-4A5016E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C#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Angular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studio,Visual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EFF1-0502-4B20-8F99-805A4DD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7A48-7244-458D-A921-6D36CAD5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bài tập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kiến thức người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người dùng làm bài quizz để có thể học chuyên đề mới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tính chuyên cần của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dùng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Xếp hạng điểm cho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8AD9-C0F4-4BA8-AC3F-3020D663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Làm sao một thành viên của nhóm biết một Use Case hay một User Story làm mất bao nhiêu thời gian?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4F09-02F7-407D-AFB2-B0CC6678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487"/>
            <a:ext cx="10058400" cy="4214222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7-10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5 điểm nhóm cho cho khoản 1-3/ng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9231-CE66-488B-B378-B576D1B8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208877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64A7-FF4B-4E98-82E8-3EE7188C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6281"/>
            <a:ext cx="10058400" cy="429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 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11.250.000 VNĐ/2 tháng/7ng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tài liệu: 120.000 VNĐ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~1.000.000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cộng: ~13tr</a:t>
            </a:r>
          </a:p>
        </p:txBody>
      </p:sp>
    </p:spTree>
    <p:extLst>
      <p:ext uri="{BB962C8B-B14F-4D97-AF65-F5344CB8AC3E}">
        <p14:creationId xmlns:p14="http://schemas.microsoft.com/office/powerpoint/2010/main" val="3837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2502</Words>
  <Application>Microsoft Office PowerPoint</Application>
  <PresentationFormat>Widescreen</PresentationFormat>
  <Paragraphs>402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Times New Roman</vt:lpstr>
      <vt:lpstr>Wingdings</vt:lpstr>
      <vt:lpstr>RetrospectVTI</vt:lpstr>
      <vt:lpstr>Quản lý quy trình phần mềm</vt:lpstr>
      <vt:lpstr>Thành viên nhóm </vt:lpstr>
      <vt:lpstr>Danh mục các tài liệu tham khảo</vt:lpstr>
      <vt:lpstr>Các vấn đề buổi học giải quyết</vt:lpstr>
      <vt:lpstr>Các câu hỏi thuyết trình</vt:lpstr>
      <vt:lpstr>1. Nhóm dự định dùng các ngôn ngữ, công nghệ và công cụ nào để hoàn thành đồ án? </vt:lpstr>
      <vt:lpstr>Câu 2. Nhóm dự định phát triển những tính năng nào để giải quyết các vấn đề đặt ra cho đồ án?</vt:lpstr>
      <vt:lpstr>     3. Làm sao một thành viên của nhóm biết một Use Case hay một User Story làm mất bao nhiêu thời gian?</vt:lpstr>
      <vt:lpstr>4. Theo tính toán thực tế, nhóm cần bao nhiêu thời gian, bao nhiêu nhân lực, bao nhiêu chi phí để hoàn thành đồ án?  </vt:lpstr>
      <vt:lpstr>1. Trình bày sản phẩm “High Level Architecture” (hoặc “Technical Solution”) của nhóm.  </vt:lpstr>
      <vt:lpstr>2. Trình bày sản phẩm “Use-Case Model” (hoặc “Product Backlog”) của nhóm. (Người dùng)</vt:lpstr>
      <vt:lpstr>2. Trình bày sản phẩm “Use-Case Model” (hoặc “Product Backlog”) của nhóm. (Quản lý)</vt:lpstr>
      <vt:lpstr>3. Trình bày sản phẩm “Work Breakdown Structure” cho 3 Use Cases hoặc 3 User Stories của nhóm.</vt:lpstr>
      <vt:lpstr>4. Hãy cho biết kích cỡ dự án (đơn vị man-days hoặc points) (High Level Estimate) của nhóm. Bằng cách nào nhóm đưa ra con số này? Nhóm tính toán con số này để làm gì?</vt:lpstr>
      <vt:lpstr>4. Hãy cho biết kích cỡ dự án (đơn vị man-days hoặc points) (High Level Estimate) của nhóm. Bằng cách nào nhóm đưa ra con số này? Nhóm tính toán con số này để làm gì? </vt:lpstr>
      <vt:lpstr>5. Trình bày sản phẩm “Lịch trình dự án (Project Schedule)” (hoặc “Kế hoạch phân phối (Release Plan)” của nhóm).</vt:lpstr>
      <vt:lpstr>5. Trình bày sản phẩm “Lịch trình dự án (Project Schedule)” (hoặc “Kế hoạch phân phối (Release Plan)” của nhóm).</vt:lpstr>
      <vt:lpstr>6. Hãy cho biết chi phí thực hiện dự án của nhóm. Bằng cách nào nhóm đưa ra con số này? </vt:lpstr>
      <vt:lpstr>7. Trình bày bảng phân chia công việc (Task Board) cho từng thành viên trong tuần tiếp theo của nhóm.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Trần Hữu Nghĩa</dc:creator>
  <cp:lastModifiedBy>ASUS</cp:lastModifiedBy>
  <cp:revision>26</cp:revision>
  <dcterms:created xsi:type="dcterms:W3CDTF">2019-11-16T07:03:49Z</dcterms:created>
  <dcterms:modified xsi:type="dcterms:W3CDTF">2019-12-17T06:28:52Z</dcterms:modified>
</cp:coreProperties>
</file>