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6" r:id="rId2"/>
    <p:sldId id="299" r:id="rId3"/>
    <p:sldId id="322" r:id="rId4"/>
    <p:sldId id="306" r:id="rId5"/>
    <p:sldId id="323" r:id="rId6"/>
    <p:sldId id="324" r:id="rId7"/>
    <p:sldId id="336" r:id="rId8"/>
    <p:sldId id="300" r:id="rId9"/>
    <p:sldId id="326" r:id="rId10"/>
    <p:sldId id="327" r:id="rId11"/>
    <p:sldId id="337" r:id="rId12"/>
    <p:sldId id="338" r:id="rId13"/>
    <p:sldId id="328" r:id="rId14"/>
    <p:sldId id="333" r:id="rId15"/>
    <p:sldId id="331" r:id="rId16"/>
    <p:sldId id="332" r:id="rId17"/>
    <p:sldId id="335" r:id="rId18"/>
    <p:sldId id="32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LapTrinh\HoanChinhDH\2019-3\QuanLyQuiTrinh\BaiTap\DoAn\18HCB_QuanLyQuyTrinhPhanMem\Documents\Tuan6\DO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User!$L$6</c:f>
              <c:strCache>
                <c:ptCount val="1"/>
                <c:pt idx="0">
                  <c:v>Tiến độ</c:v>
                </c:pt>
              </c:strCache>
            </c:strRef>
          </c:tx>
          <c:spPr>
            <a:ln w="28575" cap="rnd">
              <a:solidFill>
                <a:schemeClr val="accent1"/>
              </a:solidFill>
              <a:round/>
            </a:ln>
            <a:effectLst/>
          </c:spPr>
          <c:marker>
            <c:symbol val="none"/>
          </c:marker>
          <c:cat>
            <c:strRef>
              <c:f>User!$K$7:$K$16</c:f>
              <c:strCache>
                <c:ptCount val="10"/>
                <c:pt idx="0">
                  <c:v>Sprint3</c:v>
                </c:pt>
                <c:pt idx="1">
                  <c:v>Sprint4</c:v>
                </c:pt>
                <c:pt idx="2">
                  <c:v>Sprint5</c:v>
                </c:pt>
                <c:pt idx="3">
                  <c:v>Sprint6</c:v>
                </c:pt>
                <c:pt idx="4">
                  <c:v>Sprint7</c:v>
                </c:pt>
                <c:pt idx="5">
                  <c:v>Sprint8</c:v>
                </c:pt>
                <c:pt idx="6">
                  <c:v>Sprint9</c:v>
                </c:pt>
                <c:pt idx="7">
                  <c:v>Sprint10</c:v>
                </c:pt>
                <c:pt idx="8">
                  <c:v>Sprint11</c:v>
                </c:pt>
                <c:pt idx="9">
                  <c:v>Sprint12</c:v>
                </c:pt>
              </c:strCache>
            </c:strRef>
          </c:cat>
          <c:val>
            <c:numRef>
              <c:f>User!$L$7:$L$16</c:f>
              <c:numCache>
                <c:formatCode>General</c:formatCode>
                <c:ptCount val="10"/>
                <c:pt idx="0">
                  <c:v>52</c:v>
                </c:pt>
                <c:pt idx="1">
                  <c:v>41.6</c:v>
                </c:pt>
                <c:pt idx="2">
                  <c:v>40</c:v>
                </c:pt>
                <c:pt idx="3">
                  <c:v>37</c:v>
                </c:pt>
                <c:pt idx="4">
                  <c:v>34</c:v>
                </c:pt>
              </c:numCache>
            </c:numRef>
          </c:val>
          <c:smooth val="0"/>
          <c:extLst>
            <c:ext xmlns:c16="http://schemas.microsoft.com/office/drawing/2014/chart" uri="{C3380CC4-5D6E-409C-BE32-E72D297353CC}">
              <c16:uniqueId val="{00000000-CE72-4BD1-9B55-13319E1D717B}"/>
            </c:ext>
          </c:extLst>
        </c:ser>
        <c:ser>
          <c:idx val="1"/>
          <c:order val="1"/>
          <c:tx>
            <c:strRef>
              <c:f>User!$M$6</c:f>
              <c:strCache>
                <c:ptCount val="1"/>
                <c:pt idx="0">
                  <c:v>Mong muốn</c:v>
                </c:pt>
              </c:strCache>
            </c:strRef>
          </c:tx>
          <c:spPr>
            <a:ln w="28575" cap="rnd">
              <a:solidFill>
                <a:schemeClr val="accent2"/>
              </a:solidFill>
              <a:round/>
            </a:ln>
            <a:effectLst/>
          </c:spPr>
          <c:marker>
            <c:symbol val="none"/>
          </c:marker>
          <c:cat>
            <c:strRef>
              <c:f>User!$K$7:$K$16</c:f>
              <c:strCache>
                <c:ptCount val="10"/>
                <c:pt idx="0">
                  <c:v>Sprint3</c:v>
                </c:pt>
                <c:pt idx="1">
                  <c:v>Sprint4</c:v>
                </c:pt>
                <c:pt idx="2">
                  <c:v>Sprint5</c:v>
                </c:pt>
                <c:pt idx="3">
                  <c:v>Sprint6</c:v>
                </c:pt>
                <c:pt idx="4">
                  <c:v>Sprint7</c:v>
                </c:pt>
                <c:pt idx="5">
                  <c:v>Sprint8</c:v>
                </c:pt>
                <c:pt idx="6">
                  <c:v>Sprint9</c:v>
                </c:pt>
                <c:pt idx="7">
                  <c:v>Sprint10</c:v>
                </c:pt>
                <c:pt idx="8">
                  <c:v>Sprint11</c:v>
                </c:pt>
                <c:pt idx="9">
                  <c:v>Sprint12</c:v>
                </c:pt>
              </c:strCache>
            </c:strRef>
          </c:cat>
          <c:val>
            <c:numRef>
              <c:f>User!$M$7:$M$16</c:f>
              <c:numCache>
                <c:formatCode>General</c:formatCode>
                <c:ptCount val="10"/>
                <c:pt idx="0">
                  <c:v>52</c:v>
                </c:pt>
                <c:pt idx="1">
                  <c:v>46.8</c:v>
                </c:pt>
                <c:pt idx="2">
                  <c:v>41.6</c:v>
                </c:pt>
                <c:pt idx="3">
                  <c:v>36.4</c:v>
                </c:pt>
                <c:pt idx="4">
                  <c:v>31.2</c:v>
                </c:pt>
                <c:pt idx="5">
                  <c:v>26</c:v>
                </c:pt>
                <c:pt idx="6">
                  <c:v>20.8</c:v>
                </c:pt>
                <c:pt idx="7">
                  <c:v>15.6</c:v>
                </c:pt>
                <c:pt idx="8">
                  <c:v>10.4</c:v>
                </c:pt>
                <c:pt idx="9">
                  <c:v>5.2</c:v>
                </c:pt>
              </c:numCache>
            </c:numRef>
          </c:val>
          <c:smooth val="0"/>
          <c:extLst>
            <c:ext xmlns:c16="http://schemas.microsoft.com/office/drawing/2014/chart" uri="{C3380CC4-5D6E-409C-BE32-E72D297353CC}">
              <c16:uniqueId val="{00000001-CE72-4BD1-9B55-13319E1D717B}"/>
            </c:ext>
          </c:extLst>
        </c:ser>
        <c:dLbls>
          <c:showLegendKey val="0"/>
          <c:showVal val="0"/>
          <c:showCatName val="0"/>
          <c:showSerName val="0"/>
          <c:showPercent val="0"/>
          <c:showBubbleSize val="0"/>
        </c:dLbls>
        <c:smooth val="0"/>
        <c:axId val="1447939760"/>
        <c:axId val="1447939344"/>
      </c:lineChart>
      <c:catAx>
        <c:axId val="1447939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7939344"/>
        <c:crosses val="autoZero"/>
        <c:auto val="1"/>
        <c:lblAlgn val="ctr"/>
        <c:lblOffset val="100"/>
        <c:noMultiLvlLbl val="0"/>
      </c:catAx>
      <c:valAx>
        <c:axId val="1447939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79397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84DA70-C731-4C70-880D-CCD4705E623C}" type="datetime1">
              <a:rPr lang="en-US" smtClean="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2137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2A279-0833-481D-8C56-F67FD0AC6C50}" type="datetime1">
              <a:rPr lang="en-US" smtClean="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0531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87DA83-5663-4C9C-B9AA-0B40A3DAFF81}" type="datetime1">
              <a:rPr lang="en-US" smtClean="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32508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E1D723-8F53-4F53-90B0-1982A396982E}" type="datetime1">
              <a:rPr lang="en-US" smtClean="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32405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87439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AAC38D-0552-4C82-B593-E6124DFADBE2}" type="datetime1">
              <a:rPr lang="en-US" smtClean="0"/>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796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DF0F1C-5577-4ACB-BB62-DF8F3C494C7E}" type="datetime1">
              <a:rPr lang="en-US" smtClean="0"/>
              <a:t>12/17/2019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8710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75B394-D9F9-4F0C-B15D-605F45CB9E9F}" type="datetime1">
              <a:rPr lang="en-US" smtClean="0"/>
              <a:t>12/17/2019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56782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12/17/2019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33647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62811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12/17/2019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7600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12/17/2019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44572389"/>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viblo.asia/p/ky-thuat-uoc-luong-co-ban-trong-agile-XL6lAyjrlek" TargetMode="External"/><Relationship Id="rId2" Type="http://schemas.openxmlformats.org/officeDocument/2006/relationships/hyperlink" Target="https://hocvienagile.com/agipedia/dinh-nghia-hoan-thanh/" TargetMode="External"/><Relationship Id="rId1" Type="http://schemas.openxmlformats.org/officeDocument/2006/relationships/slideLayout" Target="../slideLayouts/slideLayout2.xml"/><Relationship Id="rId6" Type="http://schemas.openxmlformats.org/officeDocument/2006/relationships/hyperlink" Target="https://vi.wikipedia.org/wiki/Qu%E1%BA%A3n_l%C3%BD_gi%C3%A1_tr%E1%BB%8B_thu_%C4%91%C6%B0%E1%BB%A3c" TargetMode="External"/><Relationship Id="rId5" Type="http://schemas.openxmlformats.org/officeDocument/2006/relationships/hyperlink" Target="https://hanoiscrum.net/hnscrum/blogs1/120-user-story-point-velocity-va-lp-k-hoch-phat-hanh" TargetMode="External"/><Relationship Id="rId4" Type="http://schemas.openxmlformats.org/officeDocument/2006/relationships/hyperlink" Target="https://hocvienagile.com/agipedia/user-stor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CB384-D65A-4A6C-83BF-F265A24AB8AA}"/>
              </a:ext>
            </a:extLst>
          </p:cNvPr>
          <p:cNvSpPr>
            <a:spLocks noGrp="1"/>
          </p:cNvSpPr>
          <p:nvPr>
            <p:ph type="ctrTitle"/>
          </p:nvPr>
        </p:nvSpPr>
        <p:spPr>
          <a:xfrm>
            <a:off x="648929" y="639097"/>
            <a:ext cx="6253317" cy="3686015"/>
          </a:xfrm>
        </p:spPr>
        <p:txBody>
          <a:bodyPr>
            <a:normAutofit/>
          </a:bodyPr>
          <a:lstStyle/>
          <a:p>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A7EBA89-F28D-4CBB-8063-21EB3C016F7C}"/>
              </a:ext>
            </a:extLst>
          </p:cNvPr>
          <p:cNvSpPr>
            <a:spLocks noGrp="1"/>
          </p:cNvSpPr>
          <p:nvPr>
            <p:ph type="subTitle" idx="1"/>
          </p:nvPr>
        </p:nvSpPr>
        <p:spPr>
          <a:xfrm>
            <a:off x="632899" y="4672739"/>
            <a:ext cx="6269347" cy="1021498"/>
          </a:xfrm>
        </p:spPr>
        <p:txBody>
          <a:bodyPr>
            <a:normAutofit/>
          </a:bodyPr>
          <a:lstStyle/>
          <a:p>
            <a:pPr algn="r"/>
            <a:r>
              <a:rPr lang="en-US" dirty="0" err="1">
                <a:solidFill>
                  <a:schemeClr val="tx1">
                    <a:lumMod val="85000"/>
                    <a:lumOff val="15000"/>
                  </a:schemeClr>
                </a:solidFill>
                <a:latin typeface="Times New Roman" panose="02020603050405020304" pitchFamily="18" charset="0"/>
                <a:cs typeface="Times New Roman" panose="02020603050405020304" pitchFamily="18" charset="0"/>
              </a:rPr>
              <a:t>Để</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dirty="0" err="1">
                <a:solidFill>
                  <a:schemeClr val="tx1">
                    <a:lumMod val="85000"/>
                    <a:lumOff val="15000"/>
                  </a:schemeClr>
                </a:solidFill>
                <a:latin typeface="Times New Roman" panose="02020603050405020304" pitchFamily="18" charset="0"/>
                <a:cs typeface="Times New Roman" panose="02020603050405020304" pitchFamily="18" charset="0"/>
              </a:rPr>
              <a:t>tài:</a:t>
            </a:r>
            <a:r>
              <a:rPr lang="en-US" dirty="0" err="1">
                <a:latin typeface="Times New Roman" panose="02020603050405020304" pitchFamily="18" charset="0"/>
                <a:cs typeface="Times New Roman" panose="02020603050405020304" pitchFamily="18" charset="0"/>
              </a:rPr>
              <a:t>Web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nâng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4B8950A-ADF8-40A0-B786-BF0EA6EFD67A}"/>
              </a:ext>
            </a:extLst>
          </p:cNvPr>
          <p:cNvPicPr>
            <a:picLocks noChangeAspect="1"/>
          </p:cNvPicPr>
          <p:nvPr/>
        </p:nvPicPr>
        <p:blipFill rotWithShape="1">
          <a:blip r:embed="rId2"/>
          <a:srcRect l="45093" r="16888"/>
          <a:stretch/>
        </p:blipFill>
        <p:spPr>
          <a:xfrm>
            <a:off x="7556686" y="1"/>
            <a:ext cx="4635315" cy="6857999"/>
          </a:xfrm>
          <a:prstGeom prst="rect">
            <a:avLst/>
          </a:prstGeom>
        </p:spPr>
      </p:pic>
      <p:sp>
        <p:nvSpPr>
          <p:cNvPr id="5" name="TextBox 4">
            <a:extLst>
              <a:ext uri="{FF2B5EF4-FFF2-40B4-BE49-F238E27FC236}">
                <a16:creationId xmlns:a16="http://schemas.microsoft.com/office/drawing/2014/main" id="{0B060403-EBD7-4D08-B652-95ACAD5D5DEA}"/>
              </a:ext>
            </a:extLst>
          </p:cNvPr>
          <p:cNvSpPr txBox="1"/>
          <p:nvPr/>
        </p:nvSpPr>
        <p:spPr>
          <a:xfrm>
            <a:off x="4922217" y="5663220"/>
            <a:ext cx="198002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Thực hiện: Nhóm 3</a:t>
            </a:r>
          </a:p>
        </p:txBody>
      </p:sp>
    </p:spTree>
    <p:extLst>
      <p:ext uri="{BB962C8B-B14F-4D97-AF65-F5344CB8AC3E}">
        <p14:creationId xmlns:p14="http://schemas.microsoft.com/office/powerpoint/2010/main" val="3006158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latin typeface="Times New Roman" panose="02020603050405020304" pitchFamily="18" charset="0"/>
                <a:cs typeface="Times New Roman" panose="02020603050405020304" pitchFamily="18" charset="0"/>
              </a:rPr>
              <a:t>2.</a:t>
            </a:r>
            <a:r>
              <a:rPr lang="vi-VN" sz="3200" dirty="0">
                <a:latin typeface="Times New Roman" panose="02020603050405020304" pitchFamily="18" charset="0"/>
                <a:cs typeface="Times New Roman" panose="02020603050405020304" pitchFamily="18" charset="0"/>
              </a:rPr>
              <a:t> Trình bày bản phân phối phần mềm đầu tiên đến khách hàng của</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nhóm (Demo khách hàng trực tiếp sử dụng phần mềm, Hướng dẫn sử</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dụng phần mềm, và mã nguồn</a:t>
            </a:r>
            <a:r>
              <a:rPr lang="vi-VN"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5142" y="2273229"/>
            <a:ext cx="6011907" cy="3500551"/>
          </a:xfrm>
          <a:prstGeom prst="rect">
            <a:avLst/>
          </a:prstGeom>
        </p:spPr>
      </p:pic>
      <p:sp>
        <p:nvSpPr>
          <p:cNvPr id="7" name="Content Placeholder 2"/>
          <p:cNvSpPr>
            <a:spLocks noGrp="1"/>
          </p:cNvSpPr>
          <p:nvPr>
            <p:ph idx="1"/>
          </p:nvPr>
        </p:nvSpPr>
        <p:spPr>
          <a:xfrm>
            <a:off x="838199" y="1825625"/>
            <a:ext cx="3995057" cy="4351338"/>
          </a:xfrm>
        </p:spPr>
        <p:txBody>
          <a:bodyPr/>
          <a:lstStyle/>
          <a:p>
            <a:r>
              <a:rPr lang="en-US" dirty="0" smtClean="0">
                <a:latin typeface="Times New Roman" panose="02020603050405020304" pitchFamily="18" charset="0"/>
                <a:cs typeface="Times New Roman" panose="02020603050405020304" pitchFamily="18" charset="0"/>
              </a:rPr>
              <a:t>Chức năng đăng nhập</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6413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394" y="295456"/>
            <a:ext cx="10763794" cy="1325563"/>
          </a:xfrm>
        </p:spPr>
        <p:txBody>
          <a:bodyPr>
            <a:noAutofit/>
          </a:bodyPr>
          <a:lstStyle/>
          <a:p>
            <a:r>
              <a:rPr lang="en-US" sz="3200" dirty="0">
                <a:latin typeface="Times New Roman" panose="02020603050405020304" pitchFamily="18" charset="0"/>
                <a:cs typeface="Times New Roman" panose="02020603050405020304" pitchFamily="18" charset="0"/>
              </a:rPr>
              <a:t>2.</a:t>
            </a:r>
            <a:r>
              <a:rPr lang="vi-VN" sz="3200" dirty="0">
                <a:cs typeface="Times New Roman" panose="02020603050405020304" pitchFamily="18" charset="0"/>
              </a:rPr>
              <a:t> Trình bày bản phân phối phần mềm đầu tiên đến khách hàng của</a:t>
            </a:r>
            <a:r>
              <a:rPr lang="en-US" sz="3200" dirty="0">
                <a:latin typeface="Times New Roman" panose="02020603050405020304" pitchFamily="18" charset="0"/>
                <a:cs typeface="Times New Roman" panose="02020603050405020304" pitchFamily="18" charset="0"/>
              </a:rPr>
              <a:t> </a:t>
            </a:r>
            <a:r>
              <a:rPr lang="vi-VN" sz="3200" dirty="0">
                <a:cs typeface="Times New Roman" panose="02020603050405020304" pitchFamily="18" charset="0"/>
              </a:rPr>
              <a:t>nhóm (Demo khách hàng trực tiếp sử dụng phần mềm, Hướng dẫn sử</a:t>
            </a:r>
            <a:r>
              <a:rPr lang="en-US" sz="3200" dirty="0">
                <a:latin typeface="Times New Roman" panose="02020603050405020304" pitchFamily="18" charset="0"/>
                <a:cs typeface="Times New Roman" panose="02020603050405020304" pitchFamily="18" charset="0"/>
              </a:rPr>
              <a:t> </a:t>
            </a:r>
            <a:r>
              <a:rPr lang="vi-VN" sz="3200" dirty="0">
                <a:cs typeface="Times New Roman" panose="02020603050405020304" pitchFamily="18" charset="0"/>
              </a:rPr>
              <a:t>dụng phần mềm, và mã nguồn).</a:t>
            </a:r>
            <a:endParaRPr lang="en-US" sz="3200" dirty="0"/>
          </a:p>
        </p:txBody>
      </p:sp>
      <p:sp>
        <p:nvSpPr>
          <p:cNvPr id="3" name="Content Placeholder 2"/>
          <p:cNvSpPr>
            <a:spLocks noGrp="1"/>
          </p:cNvSpPr>
          <p:nvPr>
            <p:ph idx="1"/>
          </p:nvPr>
        </p:nvSpPr>
        <p:spPr>
          <a:xfrm>
            <a:off x="838200" y="1825625"/>
            <a:ext cx="3489960" cy="4351338"/>
          </a:xfrm>
        </p:spPr>
        <p:txBody>
          <a:bodyPr/>
          <a:lstStyle/>
          <a:p>
            <a:r>
              <a:rPr lang="en-US" dirty="0" smtClean="0">
                <a:latin typeface="Times New Roman" panose="02020603050405020304" pitchFamily="18" charset="0"/>
                <a:cs typeface="Times New Roman" panose="02020603050405020304" pitchFamily="18" charset="0"/>
              </a:rPr>
              <a:t>Chức năng đăng ký</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824" y="2251018"/>
            <a:ext cx="5768388" cy="3500551"/>
          </a:xfrm>
          <a:prstGeom prst="rect">
            <a:avLst/>
          </a:prstGeom>
        </p:spPr>
      </p:pic>
    </p:spTree>
    <p:extLst>
      <p:ext uri="{BB962C8B-B14F-4D97-AF65-F5344CB8AC3E}">
        <p14:creationId xmlns:p14="http://schemas.microsoft.com/office/powerpoint/2010/main" val="3930963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Times New Roman" panose="02020603050405020304" pitchFamily="18" charset="0"/>
                <a:cs typeface="Times New Roman" panose="02020603050405020304" pitchFamily="18" charset="0"/>
              </a:rPr>
              <a:t>2.</a:t>
            </a:r>
            <a:r>
              <a:rPr lang="vi-VN" sz="3200" dirty="0">
                <a:cs typeface="Times New Roman" panose="02020603050405020304" pitchFamily="18" charset="0"/>
              </a:rPr>
              <a:t> Trình bày bản phân phối phần mềm đầu tiên đến khách hàng của</a:t>
            </a:r>
            <a:r>
              <a:rPr lang="en-US" sz="3200" dirty="0">
                <a:latin typeface="Times New Roman" panose="02020603050405020304" pitchFamily="18" charset="0"/>
                <a:cs typeface="Times New Roman" panose="02020603050405020304" pitchFamily="18" charset="0"/>
              </a:rPr>
              <a:t> </a:t>
            </a:r>
            <a:r>
              <a:rPr lang="vi-VN" sz="3200" dirty="0">
                <a:cs typeface="Times New Roman" panose="02020603050405020304" pitchFamily="18" charset="0"/>
              </a:rPr>
              <a:t>nhóm (Demo khách hàng trực tiếp sử dụng phần mềm, Hướng dẫn sử</a:t>
            </a:r>
            <a:r>
              <a:rPr lang="en-US" sz="3200" dirty="0">
                <a:latin typeface="Times New Roman" panose="02020603050405020304" pitchFamily="18" charset="0"/>
                <a:cs typeface="Times New Roman" panose="02020603050405020304" pitchFamily="18" charset="0"/>
              </a:rPr>
              <a:t> </a:t>
            </a:r>
            <a:r>
              <a:rPr lang="vi-VN" sz="3200" dirty="0">
                <a:cs typeface="Times New Roman" panose="02020603050405020304" pitchFamily="18" charset="0"/>
              </a:rPr>
              <a:t>dụng phần mềm, và mã nguồn).</a:t>
            </a:r>
            <a:endParaRPr lang="en-US" sz="3200" dirty="0"/>
          </a:p>
        </p:txBody>
      </p:sp>
      <p:sp>
        <p:nvSpPr>
          <p:cNvPr id="3" name="Content Placeholder 2"/>
          <p:cNvSpPr>
            <a:spLocks noGrp="1"/>
          </p:cNvSpPr>
          <p:nvPr>
            <p:ph idx="1"/>
          </p:nvPr>
        </p:nvSpPr>
        <p:spPr>
          <a:xfrm>
            <a:off x="182880" y="1825625"/>
            <a:ext cx="4093029" cy="4351338"/>
          </a:xfrm>
        </p:spPr>
        <p:txBody>
          <a:bodyPr/>
          <a:lstStyle/>
          <a:p>
            <a:r>
              <a:rPr lang="en-US" dirty="0" smtClean="0"/>
              <a:t>Chức năng cài đặt thông tin cá nhân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572" y="3148385"/>
            <a:ext cx="4075246" cy="226834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4568" y="1966572"/>
            <a:ext cx="4575123" cy="203472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3926" y="4420803"/>
            <a:ext cx="4765765" cy="2340893"/>
          </a:xfrm>
          <a:prstGeom prst="rect">
            <a:avLst/>
          </a:prstGeom>
        </p:spPr>
      </p:pic>
    </p:spTree>
    <p:extLst>
      <p:ext uri="{BB962C8B-B14F-4D97-AF65-F5344CB8AC3E}">
        <p14:creationId xmlns:p14="http://schemas.microsoft.com/office/powerpoint/2010/main" val="2928501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3.Trình bày Release Burn Down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3568337" cy="3460478"/>
          </a:xfrm>
        </p:spPr>
        <p:txBody>
          <a:bodyPr/>
          <a:lstStyle/>
          <a:p>
            <a:r>
              <a:rPr lang="en-US" dirty="0" smtClean="0">
                <a:latin typeface="Times New Roman" panose="02020603050405020304" pitchFamily="18" charset="0"/>
                <a:cs typeface="Times New Roman" panose="02020603050405020304" pitchFamily="18" charset="0"/>
              </a:rPr>
              <a:t>Release burn down chart</a:t>
            </a:r>
          </a:p>
        </p:txBody>
      </p:sp>
      <p:graphicFrame>
        <p:nvGraphicFramePr>
          <p:cNvPr id="6" name="Chart 5"/>
          <p:cNvGraphicFramePr>
            <a:graphicFrameLocks/>
          </p:cNvGraphicFramePr>
          <p:nvPr>
            <p:extLst>
              <p:ext uri="{D42A27DB-BD31-4B8C-83A1-F6EECF244321}">
                <p14:modId xmlns:p14="http://schemas.microsoft.com/office/powerpoint/2010/main" val="2722790930"/>
              </p:ext>
            </p:extLst>
          </p:nvPr>
        </p:nvGraphicFramePr>
        <p:xfrm>
          <a:off x="4097381" y="1909353"/>
          <a:ext cx="7119258" cy="41256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59484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768A-D3DF-4EB2-A78C-BA2018CDE498}"/>
              </a:ext>
            </a:extLst>
          </p:cNvPr>
          <p:cNvSpPr>
            <a:spLocks noGrp="1"/>
          </p:cNvSpPr>
          <p:nvPr>
            <p:ph type="title"/>
          </p:nvPr>
        </p:nvSpPr>
        <p:spPr>
          <a:xfrm>
            <a:off x="1097280" y="286603"/>
            <a:ext cx="10154194" cy="1124185"/>
          </a:xfrm>
        </p:spPr>
        <p:txBody>
          <a:bodyPr>
            <a:noAutofit/>
          </a:bodyPr>
          <a:lstStyle/>
          <a:p>
            <a:r>
              <a:rPr lang="en-US" sz="2400" smtClean="0">
                <a:latin typeface="Times New Roman" panose="02020603050405020304" pitchFamily="18" charset="0"/>
                <a:cs typeface="Times New Roman" panose="02020603050405020304" pitchFamily="18" charset="0"/>
              </a:rPr>
              <a:t>3. Trình bày Tốc lực (Velocity) của nhóm, năng suất làm việc của nhóm, tình trạng ngân sách và chi phí của nhóm, cập nhập sản phẩm Product Backlog, cập nhập sản phẩm “Kế hoạch phân phối (Release Plan)” của nhóm</a:t>
            </a: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A59283-35F5-4AD8-8988-F13FF907F789}"/>
              </a:ext>
            </a:extLst>
          </p:cNvPr>
          <p:cNvSpPr>
            <a:spLocks noGrp="1"/>
          </p:cNvSpPr>
          <p:nvPr>
            <p:ph idx="1"/>
          </p:nvPr>
        </p:nvSpPr>
        <p:spPr>
          <a:xfrm>
            <a:off x="838200" y="1480457"/>
            <a:ext cx="10515600" cy="4696506"/>
          </a:xfrm>
        </p:spPr>
        <p:txBody>
          <a:bodyPr/>
          <a:lstStyle/>
          <a:p>
            <a:r>
              <a:rPr lang="en-US" sz="2000" dirty="0" smtClean="0">
                <a:latin typeface="Times New Roman" panose="02020603050405020304" pitchFamily="18" charset="0"/>
                <a:cs typeface="Times New Roman" panose="02020603050405020304" pitchFamily="18" charset="0"/>
              </a:rPr>
              <a:t>Nhóm có tất </a:t>
            </a:r>
            <a:r>
              <a:rPr lang="en-US" sz="2000" smtClean="0">
                <a:latin typeface="Times New Roman" panose="02020603050405020304" pitchFamily="18" charset="0"/>
                <a:cs typeface="Times New Roman" panose="02020603050405020304" pitchFamily="18" charset="0"/>
              </a:rPr>
              <a:t>cả </a:t>
            </a:r>
            <a:r>
              <a:rPr lang="en-US" sz="2000" smtClean="0">
                <a:latin typeface="Times New Roman" panose="02020603050405020304" pitchFamily="18" charset="0"/>
                <a:cs typeface="Times New Roman" panose="02020603050405020304" pitchFamily="18" charset="0"/>
              </a:rPr>
              <a:t>52 </a:t>
            </a:r>
            <a:r>
              <a:rPr lang="en-US" sz="2000" dirty="0" smtClean="0">
                <a:latin typeface="Times New Roman" panose="02020603050405020304" pitchFamily="18" charset="0"/>
                <a:cs typeface="Times New Roman" panose="02020603050405020304" pitchFamily="18" charset="0"/>
              </a:rPr>
              <a:t>point với 8 tuần để làm =&gt; Tốc lực là 6.5 point/tuần</a:t>
            </a:r>
          </a:p>
          <a:p>
            <a:r>
              <a:rPr lang="en-US" sz="2000" dirty="0" smtClean="0">
                <a:latin typeface="Times New Roman" panose="02020603050405020304" pitchFamily="18" charset="0"/>
                <a:cs typeface="Times New Roman" panose="02020603050405020304" pitchFamily="18" charset="0"/>
              </a:rPr>
              <a:t>Ngân sách của nhóm cho dự án là 13 triệu VNĐ</a:t>
            </a:r>
            <a:endParaRPr lang="en-US" sz="2000" dirty="0">
              <a:latin typeface="Times New Roman" panose="02020603050405020304" pitchFamily="18" charset="0"/>
              <a:cs typeface="Times New Roman" panose="02020603050405020304" pitchFamily="18" charset="0"/>
            </a:endParaRPr>
          </a:p>
          <a:p>
            <a:pPr marL="0" indent="0">
              <a:buNone/>
            </a:pPr>
            <a:r>
              <a:rPr lang="vi-V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2085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2F25-49BE-43EF-968D-BF9390D981EC}"/>
              </a:ext>
            </a:extLst>
          </p:cNvPr>
          <p:cNvSpPr>
            <a:spLocks noGrp="1"/>
          </p:cNvSpPr>
          <p:nvPr>
            <p:ph type="title"/>
          </p:nvPr>
        </p:nvSpPr>
        <p:spPr>
          <a:xfrm>
            <a:off x="1097280" y="286603"/>
            <a:ext cx="10058400" cy="825021"/>
          </a:xfrm>
        </p:spPr>
        <p:txBody>
          <a:bodyPr>
            <a:normAutofit/>
          </a:bodyPr>
          <a:lstStyle/>
          <a:p>
            <a:r>
              <a:rPr lang="en-US" dirty="0">
                <a:latin typeface="Times New Roman" panose="02020603050405020304" pitchFamily="18" charset="0"/>
                <a:cs typeface="Times New Roman" panose="02020603050405020304" pitchFamily="18" charset="0"/>
              </a:rPr>
              <a:t>Product Backlog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(user)</a:t>
            </a:r>
          </a:p>
        </p:txBody>
      </p:sp>
      <p:graphicFrame>
        <p:nvGraphicFramePr>
          <p:cNvPr id="4" name="Table 3">
            <a:extLst>
              <a:ext uri="{FF2B5EF4-FFF2-40B4-BE49-F238E27FC236}">
                <a16:creationId xmlns:a16="http://schemas.microsoft.com/office/drawing/2014/main" id="{4B6FA17A-19EF-44FF-A2F6-EED098146B3F}"/>
              </a:ext>
            </a:extLst>
          </p:cNvPr>
          <p:cNvGraphicFramePr>
            <a:graphicFrameLocks noGrp="1"/>
          </p:cNvGraphicFramePr>
          <p:nvPr>
            <p:extLst>
              <p:ext uri="{D42A27DB-BD31-4B8C-83A1-F6EECF244321}">
                <p14:modId xmlns:p14="http://schemas.microsoft.com/office/powerpoint/2010/main" val="1251584424"/>
              </p:ext>
            </p:extLst>
          </p:nvPr>
        </p:nvGraphicFramePr>
        <p:xfrm>
          <a:off x="1088572" y="1271447"/>
          <a:ext cx="10305568" cy="4735978"/>
        </p:xfrm>
        <a:graphic>
          <a:graphicData uri="http://schemas.openxmlformats.org/drawingml/2006/table">
            <a:tbl>
              <a:tblPr firstRow="1" firstCol="1" bandRow="1">
                <a:tableStyleId>{616DA210-FB5B-4158-B5E0-FEB733F419BA}</a:tableStyleId>
              </a:tblPr>
              <a:tblGrid>
                <a:gridCol w="2293204">
                  <a:extLst>
                    <a:ext uri="{9D8B030D-6E8A-4147-A177-3AD203B41FA5}">
                      <a16:colId xmlns:a16="http://schemas.microsoft.com/office/drawing/2014/main" val="4019912762"/>
                    </a:ext>
                  </a:extLst>
                </a:gridCol>
                <a:gridCol w="2837613">
                  <a:extLst>
                    <a:ext uri="{9D8B030D-6E8A-4147-A177-3AD203B41FA5}">
                      <a16:colId xmlns:a16="http://schemas.microsoft.com/office/drawing/2014/main" val="3530574021"/>
                    </a:ext>
                  </a:extLst>
                </a:gridCol>
                <a:gridCol w="1566369">
                  <a:extLst>
                    <a:ext uri="{9D8B030D-6E8A-4147-A177-3AD203B41FA5}">
                      <a16:colId xmlns:a16="http://schemas.microsoft.com/office/drawing/2014/main" val="4243186815"/>
                    </a:ext>
                  </a:extLst>
                </a:gridCol>
                <a:gridCol w="949372">
                  <a:extLst>
                    <a:ext uri="{9D8B030D-6E8A-4147-A177-3AD203B41FA5}">
                      <a16:colId xmlns:a16="http://schemas.microsoft.com/office/drawing/2014/main" val="3694842888"/>
                    </a:ext>
                  </a:extLst>
                </a:gridCol>
                <a:gridCol w="1384901">
                  <a:extLst>
                    <a:ext uri="{9D8B030D-6E8A-4147-A177-3AD203B41FA5}">
                      <a16:colId xmlns:a16="http://schemas.microsoft.com/office/drawing/2014/main" val="893589088"/>
                    </a:ext>
                  </a:extLst>
                </a:gridCol>
                <a:gridCol w="1274109">
                  <a:extLst>
                    <a:ext uri="{9D8B030D-6E8A-4147-A177-3AD203B41FA5}">
                      <a16:colId xmlns:a16="http://schemas.microsoft.com/office/drawing/2014/main" val="2403145774"/>
                    </a:ext>
                  </a:extLst>
                </a:gridCol>
              </a:tblGrid>
              <a:tr h="333150">
                <a:tc>
                  <a:txBody>
                    <a:bodyPr/>
                    <a:lstStyle/>
                    <a:p>
                      <a:pPr marL="457200" marR="0" algn="ctr">
                        <a:lnSpc>
                          <a:spcPct val="107000"/>
                        </a:lnSpc>
                        <a:spcBef>
                          <a:spcPts val="0"/>
                        </a:spcBef>
                        <a:spcAft>
                          <a:spcPts val="0"/>
                        </a:spcAft>
                      </a:pPr>
                      <a:r>
                        <a:rPr lang="en-US" sz="1200" dirty="0">
                          <a:effectLst/>
                        </a:rPr>
                        <a:t>Tôi muốn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gn="ctr">
                        <a:lnSpc>
                          <a:spcPct val="107000"/>
                        </a:lnSpc>
                        <a:spcBef>
                          <a:spcPts val="0"/>
                        </a:spcBef>
                        <a:spcAft>
                          <a:spcPts val="0"/>
                        </a:spcAft>
                      </a:pPr>
                      <a:r>
                        <a:rPr lang="en-US" sz="1200">
                          <a:effectLst/>
                        </a:rPr>
                        <a:t>Để</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gn="ctr">
                        <a:lnSpc>
                          <a:spcPct val="107000"/>
                        </a:lnSpc>
                        <a:spcBef>
                          <a:spcPts val="0"/>
                        </a:spcBef>
                        <a:spcAft>
                          <a:spcPts val="0"/>
                        </a:spcAft>
                      </a:pPr>
                      <a:r>
                        <a:rPr lang="en-US" sz="1200">
                          <a:effectLst/>
                        </a:rPr>
                        <a:t>Ghi chú</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gn="ctr">
                        <a:lnSpc>
                          <a:spcPct val="107000"/>
                        </a:lnSpc>
                        <a:spcBef>
                          <a:spcPts val="0"/>
                        </a:spcBef>
                        <a:spcAft>
                          <a:spcPts val="0"/>
                        </a:spcAft>
                      </a:pPr>
                      <a:r>
                        <a:rPr lang="en-US" sz="1200">
                          <a:effectLst/>
                        </a:rPr>
                        <a:t>Ưu tiên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gn="ctr">
                        <a:lnSpc>
                          <a:spcPct val="107000"/>
                        </a:lnSpc>
                        <a:spcBef>
                          <a:spcPts val="0"/>
                        </a:spcBef>
                        <a:spcAft>
                          <a:spcPts val="0"/>
                        </a:spcAft>
                      </a:pPr>
                      <a:r>
                        <a:rPr lang="en-US" sz="1200">
                          <a:effectLst/>
                        </a:rPr>
                        <a:t>Tình trạng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gn="ctr">
                        <a:lnSpc>
                          <a:spcPct val="107000"/>
                        </a:lnSpc>
                        <a:spcBef>
                          <a:spcPts val="0"/>
                        </a:spcBef>
                        <a:spcAft>
                          <a:spcPts val="0"/>
                        </a:spcAft>
                      </a:pPr>
                      <a:r>
                        <a:rPr lang="en-US" sz="1200">
                          <a:effectLst/>
                        </a:rPr>
                        <a:t>Tiến độ</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3998843446"/>
                  </a:ext>
                </a:extLst>
              </a:tr>
              <a:tr h="291560">
                <a:tc>
                  <a:txBody>
                    <a:bodyPr/>
                    <a:lstStyle/>
                    <a:p>
                      <a:pPr marL="457200" marR="0">
                        <a:lnSpc>
                          <a:spcPct val="107000"/>
                        </a:lnSpc>
                        <a:spcBef>
                          <a:spcPts val="0"/>
                        </a:spcBef>
                        <a:spcAft>
                          <a:spcPts val="0"/>
                        </a:spcAft>
                      </a:pPr>
                      <a:r>
                        <a:rPr lang="en-US" sz="1200" dirty="0" err="1">
                          <a:effectLst/>
                        </a:rPr>
                        <a:t>Đăng</a:t>
                      </a:r>
                      <a:r>
                        <a:rPr lang="en-US" sz="1200" dirty="0">
                          <a:effectLst/>
                        </a:rPr>
                        <a:t> </a:t>
                      </a:r>
                      <a:r>
                        <a:rPr lang="en-US" sz="1200" dirty="0" err="1">
                          <a:effectLst/>
                        </a:rPr>
                        <a:t>ký</a:t>
                      </a:r>
                      <a:r>
                        <a:rPr lang="en-US" sz="1200" dirty="0">
                          <a:effectLst/>
                        </a:rPr>
                        <a:t> </a:t>
                      </a:r>
                      <a:r>
                        <a:rPr lang="en-US" sz="1200" dirty="0" err="1">
                          <a:effectLst/>
                        </a:rPr>
                        <a:t>tài</a:t>
                      </a:r>
                      <a:r>
                        <a:rPr lang="en-US" sz="1200" dirty="0">
                          <a:effectLst/>
                        </a:rPr>
                        <a:t> </a:t>
                      </a:r>
                      <a:r>
                        <a:rPr lang="en-US" sz="1200" dirty="0" err="1">
                          <a:effectLst/>
                        </a:rPr>
                        <a:t>khoản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dirty="0" err="1">
                          <a:effectLst/>
                        </a:rPr>
                        <a:t>Bắt</a:t>
                      </a:r>
                      <a:r>
                        <a:rPr lang="en-US" sz="1200" dirty="0">
                          <a:effectLst/>
                        </a:rPr>
                        <a:t> </a:t>
                      </a:r>
                      <a:r>
                        <a:rPr lang="en-US" sz="1200" dirty="0" err="1">
                          <a:effectLst/>
                        </a:rPr>
                        <a:t>đầu</a:t>
                      </a:r>
                      <a:r>
                        <a:rPr lang="en-US" sz="1200" dirty="0">
                          <a:effectLst/>
                        </a:rPr>
                        <a:t> </a:t>
                      </a:r>
                      <a:r>
                        <a:rPr lang="en-US" sz="1200" dirty="0" err="1">
                          <a:effectLst/>
                        </a:rPr>
                        <a:t>theo</a:t>
                      </a:r>
                      <a:r>
                        <a:rPr lang="en-US" sz="1200" dirty="0">
                          <a:effectLst/>
                        </a:rPr>
                        <a:t> </a:t>
                      </a:r>
                      <a:r>
                        <a:rPr lang="en-US" sz="1200" dirty="0" err="1">
                          <a:effectLst/>
                        </a:rPr>
                        <a:t>dõi</a:t>
                      </a:r>
                      <a:r>
                        <a:rPr lang="en-US" sz="1200" dirty="0">
                          <a:effectLst/>
                        </a:rPr>
                        <a:t> </a:t>
                      </a:r>
                      <a:r>
                        <a:rPr lang="en-US" sz="1200" dirty="0" err="1">
                          <a:effectLst/>
                        </a:rPr>
                        <a:t>quá</a:t>
                      </a:r>
                      <a:r>
                        <a:rPr lang="en-US" sz="1200" dirty="0">
                          <a:effectLst/>
                        </a:rPr>
                        <a:t> </a:t>
                      </a:r>
                      <a:r>
                        <a:rPr lang="en-US" sz="1200" dirty="0" err="1">
                          <a:effectLst/>
                        </a:rPr>
                        <a:t>trình</a:t>
                      </a:r>
                      <a:r>
                        <a:rPr lang="en-US" sz="1200" dirty="0">
                          <a:effectLst/>
                        </a:rPr>
                        <a:t> </a:t>
                      </a:r>
                      <a:r>
                        <a:rPr lang="en-US" sz="1200" dirty="0" err="1">
                          <a:effectLst/>
                        </a:rPr>
                        <a:t>học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err="1">
                          <a:effectLst/>
                          <a:latin typeface="Calibri" panose="020F0502020204030204" pitchFamily="34" charset="0"/>
                          <a:ea typeface="Calibri" panose="020F0502020204030204" pitchFamily="34" charset="0"/>
                          <a:cs typeface="Times New Roman" panose="02020603050405020304" pitchFamily="18" charset="0"/>
                        </a:rPr>
                        <a:t>Hoàn</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thành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a:effectLst/>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5866243"/>
                  </a:ext>
                </a:extLst>
              </a:tr>
              <a:tr h="291560">
                <a:tc>
                  <a:txBody>
                    <a:bodyPr/>
                    <a:lstStyle/>
                    <a:p>
                      <a:pPr marL="457200" marR="0">
                        <a:lnSpc>
                          <a:spcPct val="107000"/>
                        </a:lnSpc>
                        <a:spcBef>
                          <a:spcPts val="0"/>
                        </a:spcBef>
                        <a:spcAft>
                          <a:spcPts val="0"/>
                        </a:spcAft>
                      </a:pPr>
                      <a:r>
                        <a:rPr lang="en-US" sz="1200" dirty="0" err="1">
                          <a:effectLst/>
                        </a:rPr>
                        <a:t>Đăng</a:t>
                      </a:r>
                      <a:r>
                        <a:rPr lang="en-US" sz="1200" dirty="0">
                          <a:effectLst/>
                        </a:rPr>
                        <a:t> </a:t>
                      </a:r>
                      <a:r>
                        <a:rPr lang="en-US" sz="1200" dirty="0" err="1">
                          <a:effectLst/>
                        </a:rPr>
                        <a:t>nhập</a:t>
                      </a:r>
                      <a:r>
                        <a:rPr lang="en-US" sz="1200" dirty="0">
                          <a:effectLst/>
                        </a:rPr>
                        <a:t> </a:t>
                      </a:r>
                      <a:r>
                        <a:rPr lang="en-US" sz="1200" dirty="0" err="1">
                          <a:effectLst/>
                        </a:rPr>
                        <a:t>tài</a:t>
                      </a:r>
                      <a:r>
                        <a:rPr lang="en-US" sz="1200" dirty="0">
                          <a:effectLst/>
                        </a:rPr>
                        <a:t> </a:t>
                      </a:r>
                      <a:r>
                        <a:rPr lang="en-US" sz="1200" dirty="0" err="1">
                          <a:effectLst/>
                        </a:rPr>
                        <a:t>khoản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dirty="0">
                          <a:effectLst/>
                        </a:rPr>
                        <a:t>Thực hiện các tính năng của người dùng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Hoàn thành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smtClean="0">
                          <a:effectLst/>
                        </a:rPr>
                        <a:t>100</a:t>
                      </a:r>
                      <a:r>
                        <a:rPr lang="en-US" sz="12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61954665"/>
                  </a:ext>
                </a:extLst>
              </a:tr>
              <a:tr h="291560">
                <a:tc>
                  <a:txBody>
                    <a:bodyPr/>
                    <a:lstStyle/>
                    <a:p>
                      <a:pPr marL="457200" marR="0">
                        <a:lnSpc>
                          <a:spcPct val="107000"/>
                        </a:lnSpc>
                        <a:spcBef>
                          <a:spcPts val="0"/>
                        </a:spcBef>
                        <a:spcAft>
                          <a:spcPts val="0"/>
                        </a:spcAft>
                      </a:pPr>
                      <a:r>
                        <a:rPr lang="en-US" sz="1200" dirty="0" err="1">
                          <a:effectLst/>
                        </a:rPr>
                        <a:t>Đổi</a:t>
                      </a:r>
                      <a:r>
                        <a:rPr lang="en-US" sz="1200" dirty="0">
                          <a:effectLst/>
                        </a:rPr>
                        <a:t> </a:t>
                      </a:r>
                      <a:r>
                        <a:rPr lang="en-US" sz="1200" dirty="0" err="1">
                          <a:effectLst/>
                        </a:rPr>
                        <a:t>mật</a:t>
                      </a:r>
                      <a:r>
                        <a:rPr lang="en-US" sz="1200" dirty="0">
                          <a:effectLst/>
                        </a:rPr>
                        <a:t> </a:t>
                      </a:r>
                      <a:r>
                        <a:rPr lang="en-US" sz="1200" dirty="0" err="1">
                          <a:effectLst/>
                        </a:rPr>
                        <a:t>khẩu</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dirty="0" err="1">
                          <a:effectLst/>
                        </a:rPr>
                        <a:t>Thay</a:t>
                      </a:r>
                      <a:r>
                        <a:rPr lang="en-US" sz="1200" dirty="0">
                          <a:effectLst/>
                        </a:rPr>
                        <a:t> </a:t>
                      </a:r>
                      <a:r>
                        <a:rPr lang="en-US" sz="1200" dirty="0" err="1">
                          <a:effectLst/>
                        </a:rPr>
                        <a:t>đổi</a:t>
                      </a:r>
                      <a:r>
                        <a:rPr lang="en-US" sz="1200" dirty="0">
                          <a:effectLst/>
                        </a:rPr>
                        <a:t> </a:t>
                      </a:r>
                      <a:r>
                        <a:rPr lang="en-US" sz="1200" dirty="0" err="1">
                          <a:effectLst/>
                        </a:rPr>
                        <a:t>thông</a:t>
                      </a:r>
                      <a:r>
                        <a:rPr lang="en-US" sz="1200" dirty="0">
                          <a:effectLst/>
                        </a:rPr>
                        <a:t> tin </a:t>
                      </a:r>
                      <a:r>
                        <a:rPr lang="en-US" sz="1200" dirty="0" err="1">
                          <a:effectLst/>
                        </a:rPr>
                        <a:t>tài</a:t>
                      </a:r>
                      <a:r>
                        <a:rPr lang="en-US" sz="1200" dirty="0">
                          <a:effectLst/>
                        </a:rPr>
                        <a:t> </a:t>
                      </a:r>
                      <a:r>
                        <a:rPr lang="en-US" sz="1200" dirty="0" err="1">
                          <a:effectLst/>
                        </a:rPr>
                        <a:t>khoản</a:t>
                      </a:r>
                      <a:r>
                        <a:rPr lang="en-US" sz="1200" dirty="0">
                          <a:effectLst/>
                        </a:rPr>
                        <a:t> </a:t>
                      </a:r>
                      <a:r>
                        <a:rPr lang="en-US" sz="1200" dirty="0" err="1">
                          <a:effectLst/>
                        </a:rPr>
                        <a:t>nếu</a:t>
                      </a:r>
                      <a:r>
                        <a:rPr lang="en-US" sz="1200" dirty="0">
                          <a:effectLst/>
                        </a:rPr>
                        <a:t> </a:t>
                      </a:r>
                      <a:r>
                        <a:rPr lang="en-US" sz="1200" dirty="0" err="1">
                          <a:effectLst/>
                        </a:rPr>
                        <a:t>muốn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err="1">
                          <a:effectLst/>
                        </a:rPr>
                        <a:t>Đang</a:t>
                      </a:r>
                      <a:r>
                        <a:rPr lang="en-US" sz="1200" dirty="0">
                          <a:effectLst/>
                        </a:rPr>
                        <a:t> </a:t>
                      </a:r>
                      <a:r>
                        <a:rPr lang="en-US" sz="1200" dirty="0" err="1">
                          <a:effectLst/>
                        </a:rPr>
                        <a:t>làm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a:effectLst/>
                        </a:rPr>
                        <a:t>5</a:t>
                      </a:r>
                      <a:r>
                        <a:rPr lang="en-US" sz="1200" dirty="0" smtClean="0">
                          <a:effectLst/>
                        </a:rPr>
                        <a:t>0</a:t>
                      </a:r>
                      <a:r>
                        <a:rPr lang="en-US" sz="12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1331898826"/>
                  </a:ext>
                </a:extLst>
              </a:tr>
              <a:tr h="291560">
                <a:tc>
                  <a:txBody>
                    <a:bodyPr/>
                    <a:lstStyle/>
                    <a:p>
                      <a:pPr marL="457200" marR="0">
                        <a:lnSpc>
                          <a:spcPct val="107000"/>
                        </a:lnSpc>
                        <a:spcBef>
                          <a:spcPts val="0"/>
                        </a:spcBef>
                        <a:spcAft>
                          <a:spcPts val="0"/>
                        </a:spcAft>
                      </a:pPr>
                      <a:r>
                        <a:rPr lang="en-US" sz="1200" dirty="0" err="1">
                          <a:effectLst/>
                        </a:rPr>
                        <a:t>Đăng</a:t>
                      </a:r>
                      <a:r>
                        <a:rPr lang="en-US" sz="1200" dirty="0">
                          <a:effectLst/>
                        </a:rPr>
                        <a:t> </a:t>
                      </a:r>
                      <a:r>
                        <a:rPr lang="en-US" sz="1200" dirty="0" err="1">
                          <a:effectLst/>
                        </a:rPr>
                        <a:t>xuất</a:t>
                      </a:r>
                      <a:r>
                        <a:rPr lang="en-US" sz="1200" dirty="0">
                          <a:effectLst/>
                        </a:rPr>
                        <a:t> </a:t>
                      </a:r>
                      <a:r>
                        <a:rPr lang="en-US" sz="1200" dirty="0" err="1">
                          <a:effectLst/>
                        </a:rPr>
                        <a:t>tài</a:t>
                      </a:r>
                      <a:r>
                        <a:rPr lang="en-US" sz="1200" dirty="0">
                          <a:effectLst/>
                        </a:rPr>
                        <a:t> </a:t>
                      </a:r>
                      <a:r>
                        <a:rPr lang="en-US" sz="1200" dirty="0" err="1">
                          <a:effectLst/>
                        </a:rPr>
                        <a:t>khoản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dirty="0">
                          <a:effectLst/>
                        </a:rPr>
                        <a:t>Không ai khác sử dụng tài khoản cúa tôi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err="1">
                          <a:effectLst/>
                          <a:latin typeface="Calibri" panose="020F0502020204030204" pitchFamily="34" charset="0"/>
                          <a:ea typeface="Calibri" panose="020F0502020204030204" pitchFamily="34" charset="0"/>
                          <a:cs typeface="Times New Roman" panose="02020603050405020304" pitchFamily="18" charset="0"/>
                        </a:rPr>
                        <a:t>Hoàn</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thành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smtClean="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1510093576"/>
                  </a:ext>
                </a:extLst>
              </a:tr>
              <a:tr h="291560">
                <a:tc>
                  <a:txBody>
                    <a:bodyPr/>
                    <a:lstStyle/>
                    <a:p>
                      <a:pPr marL="457200" marR="0">
                        <a:lnSpc>
                          <a:spcPct val="107000"/>
                        </a:lnSpc>
                        <a:spcBef>
                          <a:spcPts val="0"/>
                        </a:spcBef>
                        <a:spcAft>
                          <a:spcPts val="0"/>
                        </a:spcAft>
                      </a:pPr>
                      <a:r>
                        <a:rPr lang="en-US" sz="1200" dirty="0" err="1">
                          <a:effectLst/>
                        </a:rPr>
                        <a:t>Hiển</a:t>
                      </a:r>
                      <a:r>
                        <a:rPr lang="en-US" sz="1200" dirty="0">
                          <a:effectLst/>
                        </a:rPr>
                        <a:t> </a:t>
                      </a:r>
                      <a:r>
                        <a:rPr lang="en-US" sz="1200" dirty="0" err="1">
                          <a:effectLst/>
                        </a:rPr>
                        <a:t>thị</a:t>
                      </a:r>
                      <a:r>
                        <a:rPr lang="en-US" sz="1200" dirty="0">
                          <a:effectLst/>
                        </a:rPr>
                        <a:t> </a:t>
                      </a:r>
                      <a:r>
                        <a:rPr lang="en-US" sz="1200" dirty="0" err="1">
                          <a:effectLst/>
                        </a:rPr>
                        <a:t>bài</a:t>
                      </a:r>
                      <a:r>
                        <a:rPr lang="en-US" sz="1200" dirty="0">
                          <a:effectLst/>
                        </a:rPr>
                        <a:t> </a:t>
                      </a:r>
                      <a:r>
                        <a:rPr lang="en-US" sz="1200" dirty="0" err="1">
                          <a:effectLst/>
                        </a:rPr>
                        <a:t>tập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dirty="0">
                          <a:effectLst/>
                        </a:rPr>
                        <a:t>Kiểm tra kiến thức bản thân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Đang làm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a:effectLst/>
                        </a:rPr>
                        <a:t>5</a:t>
                      </a:r>
                      <a:r>
                        <a:rPr lang="en-US" sz="1200" dirty="0" smtClean="0">
                          <a:effectLst/>
                        </a:rPr>
                        <a:t>0</a:t>
                      </a:r>
                      <a:r>
                        <a:rPr lang="en-US" sz="12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616512810"/>
                  </a:ext>
                </a:extLst>
              </a:tr>
              <a:tr h="291560">
                <a:tc>
                  <a:txBody>
                    <a:bodyPr/>
                    <a:lstStyle/>
                    <a:p>
                      <a:pPr marL="457200" marR="0">
                        <a:lnSpc>
                          <a:spcPct val="107000"/>
                        </a:lnSpc>
                        <a:spcBef>
                          <a:spcPts val="0"/>
                        </a:spcBef>
                        <a:spcAft>
                          <a:spcPts val="0"/>
                        </a:spcAft>
                      </a:pPr>
                      <a:r>
                        <a:rPr lang="en-US" sz="1200" dirty="0" err="1">
                          <a:effectLst/>
                        </a:rPr>
                        <a:t>Chấm</a:t>
                      </a:r>
                      <a:r>
                        <a:rPr lang="en-US" sz="1200" dirty="0">
                          <a:effectLst/>
                        </a:rPr>
                        <a:t> </a:t>
                      </a:r>
                      <a:r>
                        <a:rPr lang="en-US" sz="1200" dirty="0" err="1">
                          <a:effectLst/>
                        </a:rPr>
                        <a:t>điểm</a:t>
                      </a:r>
                      <a:r>
                        <a:rPr lang="en-US" sz="1200" dirty="0">
                          <a:effectLst/>
                        </a:rPr>
                        <a:t> </a:t>
                      </a:r>
                      <a:r>
                        <a:rPr lang="en-US" sz="1200" dirty="0" err="1">
                          <a:effectLst/>
                        </a:rPr>
                        <a:t>tự</a:t>
                      </a:r>
                      <a:r>
                        <a:rPr lang="en-US" sz="1200" dirty="0">
                          <a:effectLst/>
                        </a:rPr>
                        <a:t> </a:t>
                      </a:r>
                      <a:r>
                        <a:rPr lang="en-US" sz="1200" dirty="0" err="1">
                          <a:effectLst/>
                        </a:rPr>
                        <a:t>động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dirty="0">
                          <a:effectLst/>
                        </a:rPr>
                        <a:t>Biết kết quả bài tập khi tôi làm xong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err="1">
                          <a:effectLst/>
                        </a:rPr>
                        <a:t>Đang</a:t>
                      </a:r>
                      <a:r>
                        <a:rPr lang="en-US" sz="1200" dirty="0">
                          <a:effectLst/>
                        </a:rPr>
                        <a:t> </a:t>
                      </a:r>
                      <a:r>
                        <a:rPr lang="en-US" sz="1200" dirty="0" err="1">
                          <a:effectLst/>
                        </a:rPr>
                        <a:t>làm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smtClean="0">
                          <a:effectLst/>
                        </a:rPr>
                        <a:t>0</a:t>
                      </a:r>
                      <a:r>
                        <a:rPr lang="en-US" sz="12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591232882"/>
                  </a:ext>
                </a:extLst>
              </a:tr>
              <a:tr h="291560">
                <a:tc>
                  <a:txBody>
                    <a:bodyPr/>
                    <a:lstStyle/>
                    <a:p>
                      <a:pPr marL="457200" marR="0">
                        <a:lnSpc>
                          <a:spcPct val="107000"/>
                        </a:lnSpc>
                        <a:spcBef>
                          <a:spcPts val="0"/>
                        </a:spcBef>
                        <a:spcAft>
                          <a:spcPts val="0"/>
                        </a:spcAft>
                      </a:pPr>
                      <a:r>
                        <a:rPr lang="en-US" sz="1200" dirty="0" err="1">
                          <a:effectLst/>
                        </a:rPr>
                        <a:t>Hiện</a:t>
                      </a:r>
                      <a:r>
                        <a:rPr lang="en-US" sz="1200" dirty="0">
                          <a:effectLst/>
                        </a:rPr>
                        <a:t> </a:t>
                      </a:r>
                      <a:r>
                        <a:rPr lang="en-US" sz="1200" dirty="0" err="1">
                          <a:effectLst/>
                        </a:rPr>
                        <a:t>thị</a:t>
                      </a:r>
                      <a:r>
                        <a:rPr lang="en-US" sz="1200" dirty="0">
                          <a:effectLst/>
                        </a:rPr>
                        <a:t> </a:t>
                      </a:r>
                      <a:r>
                        <a:rPr lang="en-US" sz="1200" dirty="0" err="1">
                          <a:effectLst/>
                        </a:rPr>
                        <a:t>kết</a:t>
                      </a:r>
                      <a:r>
                        <a:rPr lang="en-US" sz="1200" dirty="0">
                          <a:effectLst/>
                        </a:rPr>
                        <a:t> </a:t>
                      </a:r>
                      <a:r>
                        <a:rPr lang="en-US" sz="1200" dirty="0" err="1">
                          <a:effectLst/>
                        </a:rPr>
                        <a:t>quả</a:t>
                      </a:r>
                      <a:r>
                        <a:rPr lang="en-US" sz="1200" dirty="0">
                          <a:effectLst/>
                        </a:rPr>
                        <a:t> </a:t>
                      </a:r>
                      <a:r>
                        <a:rPr lang="en-US" sz="1200" dirty="0" err="1">
                          <a:effectLst/>
                        </a:rPr>
                        <a:t>đúng</a:t>
                      </a:r>
                      <a:r>
                        <a:rPr lang="en-US" sz="1200" dirty="0">
                          <a:effectLst/>
                        </a:rPr>
                        <a:t> </a:t>
                      </a:r>
                      <a:r>
                        <a:rPr lang="en-US" sz="1200" dirty="0" err="1">
                          <a:effectLst/>
                        </a:rPr>
                        <a:t>sai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dirty="0">
                          <a:effectLst/>
                        </a:rPr>
                        <a:t>Tôi biết câu nào làm đúng, câu nào làm sai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err="1">
                          <a:effectLst/>
                        </a:rPr>
                        <a:t>Đang</a:t>
                      </a:r>
                      <a:r>
                        <a:rPr lang="en-US" sz="1200" dirty="0">
                          <a:effectLst/>
                        </a:rPr>
                        <a:t> </a:t>
                      </a:r>
                      <a:r>
                        <a:rPr lang="en-US" sz="1200" dirty="0" err="1">
                          <a:effectLst/>
                        </a:rPr>
                        <a:t>làm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smtClean="0">
                          <a:effectLst/>
                        </a:rPr>
                        <a:t>0</a:t>
                      </a:r>
                      <a:r>
                        <a:rPr lang="en-US" sz="12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3805238273"/>
                  </a:ext>
                </a:extLst>
              </a:tr>
              <a:tr h="441019">
                <a:tc>
                  <a:txBody>
                    <a:bodyPr/>
                    <a:lstStyle/>
                    <a:p>
                      <a:pPr marL="457200" marR="0">
                        <a:lnSpc>
                          <a:spcPct val="107000"/>
                        </a:lnSpc>
                        <a:spcBef>
                          <a:spcPts val="0"/>
                        </a:spcBef>
                        <a:spcAft>
                          <a:spcPts val="0"/>
                        </a:spcAft>
                      </a:pPr>
                      <a:r>
                        <a:rPr lang="en-US" sz="1200" dirty="0" err="1">
                          <a:effectLst/>
                        </a:rPr>
                        <a:t>Xếp</a:t>
                      </a:r>
                      <a:r>
                        <a:rPr lang="en-US" sz="1200" dirty="0">
                          <a:effectLst/>
                        </a:rPr>
                        <a:t> </a:t>
                      </a:r>
                      <a:r>
                        <a:rPr lang="en-US" sz="1200" dirty="0" err="1">
                          <a:effectLst/>
                        </a:rPr>
                        <a:t>hạng</a:t>
                      </a:r>
                      <a:r>
                        <a:rPr lang="en-US" sz="1200" dirty="0">
                          <a:effectLst/>
                        </a:rPr>
                        <a:t> qua </a:t>
                      </a:r>
                      <a:r>
                        <a:rPr lang="en-US" sz="1200" dirty="0" err="1">
                          <a:effectLst/>
                        </a:rPr>
                        <a:t>điểm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dirty="0">
                          <a:effectLst/>
                        </a:rPr>
                        <a:t>Tạo tính cạnh tranh với bạn bè của mình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Dựa vào điểm số của tôi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a:effectLst/>
                        </a:rPr>
                        <a:t>Chưa làm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2192493287"/>
                  </a:ext>
                </a:extLst>
              </a:tr>
              <a:tr h="1038851">
                <a:tc>
                  <a:txBody>
                    <a:bodyPr/>
                    <a:lstStyle/>
                    <a:p>
                      <a:pPr marL="457200" marR="0">
                        <a:lnSpc>
                          <a:spcPct val="107000"/>
                        </a:lnSpc>
                        <a:spcBef>
                          <a:spcPts val="0"/>
                        </a:spcBef>
                        <a:spcAft>
                          <a:spcPts val="0"/>
                        </a:spcAft>
                      </a:pPr>
                      <a:r>
                        <a:rPr lang="en-US" sz="1200" dirty="0" smtClean="0">
                          <a:effectLst/>
                        </a:rPr>
                        <a:t>Cài</a:t>
                      </a:r>
                      <a:r>
                        <a:rPr lang="en-US" sz="1200" baseline="0" dirty="0" smtClean="0">
                          <a:effectLst/>
                        </a:rPr>
                        <a:t> đặt </a:t>
                      </a:r>
                      <a:r>
                        <a:rPr lang="en-US" sz="1200" dirty="0" smtClean="0">
                          <a:effectLst/>
                        </a:rPr>
                        <a:t>thông </a:t>
                      </a:r>
                      <a:r>
                        <a:rPr lang="en-US" sz="1200" dirty="0">
                          <a:effectLst/>
                        </a:rPr>
                        <a:t>tin cá nhân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dirty="0" smtClean="0">
                          <a:effectLst/>
                        </a:rPr>
                        <a:t>Quản lý </a:t>
                      </a:r>
                      <a:r>
                        <a:rPr lang="en-US" sz="1200" dirty="0">
                          <a:effectLst/>
                        </a:rPr>
                        <a:t>thông tin cá nhân, biết được mình học những gì, điểm số, xếp hạng,...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a:effectLst/>
                        </a:rPr>
                        <a:t>Người dùng chỉ có thể sửa thông tin cá nhân, không sửa điểm, xếp hạng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Hoàn thành</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a:effectLst/>
                        </a:rPr>
                        <a:t> </a:t>
                      </a:r>
                      <a:r>
                        <a:rPr lang="en-US" sz="1200" dirty="0" smtClean="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2423462658"/>
                  </a:ext>
                </a:extLst>
              </a:tr>
              <a:tr h="441019">
                <a:tc>
                  <a:txBody>
                    <a:bodyPr/>
                    <a:lstStyle/>
                    <a:p>
                      <a:pPr marL="457200" marR="0">
                        <a:lnSpc>
                          <a:spcPct val="107000"/>
                        </a:lnSpc>
                        <a:spcBef>
                          <a:spcPts val="0"/>
                        </a:spcBef>
                        <a:spcAft>
                          <a:spcPts val="0"/>
                        </a:spcAft>
                      </a:pPr>
                      <a:r>
                        <a:rPr lang="en-US" sz="1200" dirty="0" err="1">
                          <a:effectLst/>
                        </a:rPr>
                        <a:t>Tạo</a:t>
                      </a:r>
                      <a:r>
                        <a:rPr lang="en-US" sz="1200" dirty="0">
                          <a:effectLst/>
                        </a:rPr>
                        <a:t> </a:t>
                      </a:r>
                      <a:r>
                        <a:rPr lang="en-US" sz="1200" dirty="0" err="1">
                          <a:effectLst/>
                        </a:rPr>
                        <a:t>nhóm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a:effectLst/>
                        </a:rPr>
                        <a:t>Mời bạn bè cùng học và tạo tính cạnh tranh trong nhóm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Chưa làm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3774333219"/>
                  </a:ext>
                </a:extLst>
              </a:tr>
              <a:tr h="441019">
                <a:tc>
                  <a:txBody>
                    <a:bodyPr/>
                    <a:lstStyle/>
                    <a:p>
                      <a:pPr marL="457200" marR="0">
                        <a:lnSpc>
                          <a:spcPct val="107000"/>
                        </a:lnSpc>
                        <a:spcBef>
                          <a:spcPts val="0"/>
                        </a:spcBef>
                        <a:spcAft>
                          <a:spcPts val="0"/>
                        </a:spcAft>
                      </a:pPr>
                      <a:r>
                        <a:rPr lang="en-US" sz="1200" dirty="0">
                          <a:effectLst/>
                        </a:rPr>
                        <a:t>website </a:t>
                      </a:r>
                      <a:r>
                        <a:rPr lang="en-US" sz="1200" dirty="0" err="1">
                          <a:effectLst/>
                        </a:rPr>
                        <a:t>theo</a:t>
                      </a:r>
                      <a:r>
                        <a:rPr lang="en-US" sz="1200" dirty="0">
                          <a:effectLst/>
                        </a:rPr>
                        <a:t> </a:t>
                      </a:r>
                      <a:r>
                        <a:rPr lang="en-US" sz="1200" dirty="0" err="1">
                          <a:effectLst/>
                        </a:rPr>
                        <a:t>dõi</a:t>
                      </a:r>
                      <a:r>
                        <a:rPr lang="en-US" sz="1200" dirty="0">
                          <a:effectLst/>
                        </a:rPr>
                        <a:t> </a:t>
                      </a:r>
                      <a:r>
                        <a:rPr lang="en-US" sz="1200" dirty="0" err="1">
                          <a:effectLst/>
                        </a:rPr>
                        <a:t>quá</a:t>
                      </a:r>
                      <a:r>
                        <a:rPr lang="en-US" sz="1200" dirty="0">
                          <a:effectLst/>
                        </a:rPr>
                        <a:t> </a:t>
                      </a:r>
                      <a:r>
                        <a:rPr lang="en-US" sz="1200" dirty="0" err="1">
                          <a:effectLst/>
                        </a:rPr>
                        <a:t>trình</a:t>
                      </a:r>
                      <a:r>
                        <a:rPr lang="en-US" sz="1200" dirty="0">
                          <a:effectLst/>
                        </a:rPr>
                        <a:t> </a:t>
                      </a:r>
                      <a:r>
                        <a:rPr lang="en-US" sz="1200" dirty="0" err="1">
                          <a:effectLst/>
                        </a:rPr>
                        <a:t>học</a:t>
                      </a:r>
                      <a:r>
                        <a:rPr lang="en-US" sz="1200" dirty="0">
                          <a:effectLst/>
                        </a:rPr>
                        <a:t> </a:t>
                      </a:r>
                      <a:r>
                        <a:rPr lang="en-US" sz="1200" dirty="0" err="1">
                          <a:effectLst/>
                        </a:rPr>
                        <a:t>của</a:t>
                      </a:r>
                      <a:r>
                        <a:rPr lang="en-US" sz="1200" dirty="0">
                          <a:effectLst/>
                        </a:rPr>
                        <a:t> </a:t>
                      </a:r>
                      <a:r>
                        <a:rPr lang="en-US" sz="1200" dirty="0" err="1">
                          <a:effectLst/>
                        </a:rPr>
                        <a:t>tôi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a:effectLst/>
                        </a:rPr>
                        <a:t>Để theo dõi tính chuyên cần của tôi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Chưa làm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3621227492"/>
                  </a:ext>
                </a:extLst>
              </a:tr>
            </a:tbl>
          </a:graphicData>
        </a:graphic>
      </p:graphicFrame>
    </p:spTree>
    <p:extLst>
      <p:ext uri="{BB962C8B-B14F-4D97-AF65-F5344CB8AC3E}">
        <p14:creationId xmlns:p14="http://schemas.microsoft.com/office/powerpoint/2010/main" val="26543608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2F25-49BE-43EF-968D-BF9390D981EC}"/>
              </a:ext>
            </a:extLst>
          </p:cNvPr>
          <p:cNvSpPr>
            <a:spLocks noGrp="1"/>
          </p:cNvSpPr>
          <p:nvPr>
            <p:ph type="title"/>
          </p:nvPr>
        </p:nvSpPr>
        <p:spPr>
          <a:xfrm>
            <a:off x="1124174" y="250745"/>
            <a:ext cx="10058400" cy="636762"/>
          </a:xfrm>
        </p:spPr>
        <p:txBody>
          <a:bodyPr>
            <a:normAutofit fontScale="90000"/>
          </a:bodyPr>
          <a:lstStyle/>
          <a:p>
            <a:r>
              <a:rPr lang="en-US" dirty="0">
                <a:latin typeface="Times New Roman" panose="02020603050405020304" pitchFamily="18" charset="0"/>
                <a:cs typeface="Times New Roman" panose="02020603050405020304" pitchFamily="18" charset="0"/>
              </a:rPr>
              <a:t>Product Backlog cập </a:t>
            </a:r>
            <a:r>
              <a:rPr lang="en-US" dirty="0" smtClean="0">
                <a:latin typeface="Times New Roman" panose="02020603050405020304" pitchFamily="18" charset="0"/>
                <a:cs typeface="Times New Roman" panose="02020603050405020304" pitchFamily="18" charset="0"/>
              </a:rPr>
              <a:t>nhật(Admin)</a:t>
            </a:r>
            <a:endParaRPr lang="en-US"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1F2B934C-EDD4-496A-A9E8-992F6D989FB4}"/>
              </a:ext>
            </a:extLst>
          </p:cNvPr>
          <p:cNvGraphicFramePr>
            <a:graphicFrameLocks noGrp="1"/>
          </p:cNvGraphicFramePr>
          <p:nvPr>
            <p:extLst>
              <p:ext uri="{D42A27DB-BD31-4B8C-83A1-F6EECF244321}">
                <p14:modId xmlns:p14="http://schemas.microsoft.com/office/powerpoint/2010/main" val="2314072266"/>
              </p:ext>
            </p:extLst>
          </p:nvPr>
        </p:nvGraphicFramePr>
        <p:xfrm>
          <a:off x="1137285" y="887506"/>
          <a:ext cx="9917430" cy="5422943"/>
        </p:xfrm>
        <a:graphic>
          <a:graphicData uri="http://schemas.openxmlformats.org/drawingml/2006/table">
            <a:tbl>
              <a:tblPr firstRow="1" firstCol="1" bandRow="1">
                <a:tableStyleId>{616DA210-FB5B-4158-B5E0-FEB733F419BA}</a:tableStyleId>
              </a:tblPr>
              <a:tblGrid>
                <a:gridCol w="2206835">
                  <a:extLst>
                    <a:ext uri="{9D8B030D-6E8A-4147-A177-3AD203B41FA5}">
                      <a16:colId xmlns:a16="http://schemas.microsoft.com/office/drawing/2014/main" val="2713021317"/>
                    </a:ext>
                  </a:extLst>
                </a:gridCol>
                <a:gridCol w="2730739">
                  <a:extLst>
                    <a:ext uri="{9D8B030D-6E8A-4147-A177-3AD203B41FA5}">
                      <a16:colId xmlns:a16="http://schemas.microsoft.com/office/drawing/2014/main" val="277265059"/>
                    </a:ext>
                  </a:extLst>
                </a:gridCol>
                <a:gridCol w="1507376">
                  <a:extLst>
                    <a:ext uri="{9D8B030D-6E8A-4147-A177-3AD203B41FA5}">
                      <a16:colId xmlns:a16="http://schemas.microsoft.com/office/drawing/2014/main" val="3500690969"/>
                    </a:ext>
                  </a:extLst>
                </a:gridCol>
                <a:gridCol w="913617">
                  <a:extLst>
                    <a:ext uri="{9D8B030D-6E8A-4147-A177-3AD203B41FA5}">
                      <a16:colId xmlns:a16="http://schemas.microsoft.com/office/drawing/2014/main" val="2804345670"/>
                    </a:ext>
                  </a:extLst>
                </a:gridCol>
                <a:gridCol w="1332741">
                  <a:extLst>
                    <a:ext uri="{9D8B030D-6E8A-4147-A177-3AD203B41FA5}">
                      <a16:colId xmlns:a16="http://schemas.microsoft.com/office/drawing/2014/main" val="3125353028"/>
                    </a:ext>
                  </a:extLst>
                </a:gridCol>
                <a:gridCol w="1226122">
                  <a:extLst>
                    <a:ext uri="{9D8B030D-6E8A-4147-A177-3AD203B41FA5}">
                      <a16:colId xmlns:a16="http://schemas.microsoft.com/office/drawing/2014/main" val="1341308140"/>
                    </a:ext>
                  </a:extLst>
                </a:gridCol>
              </a:tblGrid>
              <a:tr h="488315">
                <a:tc>
                  <a:txBody>
                    <a:bodyPr/>
                    <a:lstStyle/>
                    <a:p>
                      <a:pPr marL="457200" marR="0" algn="ctr">
                        <a:lnSpc>
                          <a:spcPct val="107000"/>
                        </a:lnSpc>
                        <a:spcBef>
                          <a:spcPts val="0"/>
                        </a:spcBef>
                        <a:spcAft>
                          <a:spcPts val="0"/>
                        </a:spcAft>
                      </a:pPr>
                      <a:r>
                        <a:rPr lang="en-US" sz="1600">
                          <a:effectLst/>
                        </a:rPr>
                        <a:t>Tôi muốn</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gn="ctr">
                        <a:lnSpc>
                          <a:spcPct val="107000"/>
                        </a:lnSpc>
                        <a:spcBef>
                          <a:spcPts val="0"/>
                        </a:spcBef>
                        <a:spcAft>
                          <a:spcPts val="0"/>
                        </a:spcAft>
                      </a:pPr>
                      <a:r>
                        <a:rPr lang="en-US" sz="1600">
                          <a:effectLst/>
                        </a:rPr>
                        <a:t>Để</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gn="ctr">
                        <a:lnSpc>
                          <a:spcPct val="107000"/>
                        </a:lnSpc>
                        <a:spcBef>
                          <a:spcPts val="0"/>
                        </a:spcBef>
                        <a:spcAft>
                          <a:spcPts val="0"/>
                        </a:spcAft>
                      </a:pPr>
                      <a:r>
                        <a:rPr lang="en-US" sz="1600">
                          <a:effectLst/>
                        </a:rPr>
                        <a:t>Ghi chú</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gn="ctr">
                        <a:lnSpc>
                          <a:spcPct val="107000"/>
                        </a:lnSpc>
                        <a:spcBef>
                          <a:spcPts val="0"/>
                        </a:spcBef>
                        <a:spcAft>
                          <a:spcPts val="0"/>
                        </a:spcAft>
                      </a:pPr>
                      <a:r>
                        <a:rPr lang="en-US" sz="1600">
                          <a:effectLst/>
                        </a:rPr>
                        <a:t>Ưu tiên</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gn="ctr">
                        <a:lnSpc>
                          <a:spcPct val="107000"/>
                        </a:lnSpc>
                        <a:spcBef>
                          <a:spcPts val="0"/>
                        </a:spcBef>
                        <a:spcAft>
                          <a:spcPts val="0"/>
                        </a:spcAft>
                      </a:pPr>
                      <a:r>
                        <a:rPr lang="en-US" sz="1600">
                          <a:effectLst/>
                        </a:rPr>
                        <a:t>Tình trạng</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gn="ctr">
                        <a:lnSpc>
                          <a:spcPct val="107000"/>
                        </a:lnSpc>
                        <a:spcBef>
                          <a:spcPts val="0"/>
                        </a:spcBef>
                        <a:spcAft>
                          <a:spcPts val="0"/>
                        </a:spcAft>
                      </a:pPr>
                      <a:r>
                        <a:rPr lang="en-US" sz="1600">
                          <a:effectLst/>
                        </a:rPr>
                        <a:t>Tiến độ</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extLst>
                  <a:ext uri="{0D108BD9-81ED-4DB2-BD59-A6C34878D82A}">
                    <a16:rowId xmlns:a16="http://schemas.microsoft.com/office/drawing/2014/main" val="333257587"/>
                  </a:ext>
                </a:extLst>
              </a:tr>
              <a:tr h="549151">
                <a:tc>
                  <a:txBody>
                    <a:bodyPr/>
                    <a:lstStyle/>
                    <a:p>
                      <a:pPr marL="457200" marR="0">
                        <a:lnSpc>
                          <a:spcPct val="107000"/>
                        </a:lnSpc>
                        <a:spcBef>
                          <a:spcPts val="0"/>
                        </a:spcBef>
                        <a:spcAft>
                          <a:spcPts val="0"/>
                        </a:spcAft>
                      </a:pPr>
                      <a:r>
                        <a:rPr lang="en-US" sz="1600">
                          <a:effectLst/>
                        </a:rPr>
                        <a:t>Đăng nhập tài khoản</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Thực hiện các tính năng của Admin</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Đang làm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dirty="0" smtClean="0">
                          <a:effectLst/>
                        </a:rPr>
                        <a:t>100</a:t>
                      </a:r>
                      <a:r>
                        <a:rPr lang="en-US" sz="1600" dirty="0">
                          <a:effectLst/>
                        </a:rPr>
                        <a:t>%</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extLst>
                  <a:ext uri="{0D108BD9-81ED-4DB2-BD59-A6C34878D82A}">
                    <a16:rowId xmlns:a16="http://schemas.microsoft.com/office/drawing/2014/main" val="3147837023"/>
                  </a:ext>
                </a:extLst>
              </a:tr>
              <a:tr h="549151">
                <a:tc>
                  <a:txBody>
                    <a:bodyPr/>
                    <a:lstStyle/>
                    <a:p>
                      <a:pPr marL="457200" marR="0">
                        <a:lnSpc>
                          <a:spcPct val="107000"/>
                        </a:lnSpc>
                        <a:spcBef>
                          <a:spcPts val="0"/>
                        </a:spcBef>
                        <a:spcAft>
                          <a:spcPts val="0"/>
                        </a:spcAft>
                      </a:pPr>
                      <a:r>
                        <a:rPr lang="en-US" sz="1600" dirty="0" err="1">
                          <a:effectLst/>
                        </a:rPr>
                        <a:t>Đổi</a:t>
                      </a:r>
                      <a:r>
                        <a:rPr lang="en-US" sz="1600" dirty="0">
                          <a:effectLst/>
                        </a:rPr>
                        <a:t> </a:t>
                      </a:r>
                      <a:r>
                        <a:rPr lang="en-US" sz="1600" dirty="0" err="1">
                          <a:effectLst/>
                        </a:rPr>
                        <a:t>mật</a:t>
                      </a:r>
                      <a:r>
                        <a:rPr lang="en-US" sz="1600" dirty="0">
                          <a:effectLst/>
                        </a:rPr>
                        <a:t> </a:t>
                      </a:r>
                      <a:r>
                        <a:rPr lang="en-US" sz="1600" dirty="0" err="1">
                          <a:effectLst/>
                        </a:rPr>
                        <a:t>khẩu</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Thay đổi thông tin tài khoản nếu muốn</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Đang làm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dirty="0">
                          <a:effectLst/>
                        </a:rPr>
                        <a:t>5</a:t>
                      </a:r>
                      <a:r>
                        <a:rPr lang="en-US" sz="1600" dirty="0" smtClean="0">
                          <a:effectLst/>
                        </a:rPr>
                        <a:t>0</a:t>
                      </a:r>
                      <a:r>
                        <a:rPr lang="en-US" sz="1600" dirty="0">
                          <a:effectLst/>
                        </a:rPr>
                        <a:t>%</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extLst>
                  <a:ext uri="{0D108BD9-81ED-4DB2-BD59-A6C34878D82A}">
                    <a16:rowId xmlns:a16="http://schemas.microsoft.com/office/drawing/2014/main" val="2273420755"/>
                  </a:ext>
                </a:extLst>
              </a:tr>
              <a:tr h="549151">
                <a:tc>
                  <a:txBody>
                    <a:bodyPr/>
                    <a:lstStyle/>
                    <a:p>
                      <a:pPr marL="457200" marR="0">
                        <a:lnSpc>
                          <a:spcPct val="107000"/>
                        </a:lnSpc>
                        <a:spcBef>
                          <a:spcPts val="0"/>
                        </a:spcBef>
                        <a:spcAft>
                          <a:spcPts val="0"/>
                        </a:spcAft>
                      </a:pPr>
                      <a:r>
                        <a:rPr lang="en-US" sz="1600">
                          <a:effectLst/>
                        </a:rPr>
                        <a:t>Đăng xuất</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Không ai khác sử dụng tài khoản cúa tôi</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Đang làm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dirty="0" smtClean="0">
                          <a:effectLst/>
                        </a:rPr>
                        <a:t>0</a:t>
                      </a:r>
                      <a:r>
                        <a:rPr lang="en-US" sz="1600" dirty="0">
                          <a:effectLst/>
                        </a:rPr>
                        <a:t>%</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extLst>
                  <a:ext uri="{0D108BD9-81ED-4DB2-BD59-A6C34878D82A}">
                    <a16:rowId xmlns:a16="http://schemas.microsoft.com/office/drawing/2014/main" val="3967336722"/>
                  </a:ext>
                </a:extLst>
              </a:tr>
              <a:tr h="488315">
                <a:tc>
                  <a:txBody>
                    <a:bodyPr/>
                    <a:lstStyle/>
                    <a:p>
                      <a:pPr marL="457200" marR="0">
                        <a:lnSpc>
                          <a:spcPct val="107000"/>
                        </a:lnSpc>
                        <a:spcBef>
                          <a:spcPts val="0"/>
                        </a:spcBef>
                        <a:spcAft>
                          <a:spcPts val="0"/>
                        </a:spcAft>
                      </a:pPr>
                      <a:r>
                        <a:rPr lang="en-US" sz="1600" dirty="0">
                          <a:effectLst/>
                        </a:rPr>
                        <a:t>Quản lý khoá học</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Quản lý các khoá học của website</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Chưa làm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extLst>
                  <a:ext uri="{0D108BD9-81ED-4DB2-BD59-A6C34878D82A}">
                    <a16:rowId xmlns:a16="http://schemas.microsoft.com/office/drawing/2014/main" val="2028846174"/>
                  </a:ext>
                </a:extLst>
              </a:tr>
              <a:tr h="488315">
                <a:tc>
                  <a:txBody>
                    <a:bodyPr/>
                    <a:lstStyle/>
                    <a:p>
                      <a:pPr marL="457200" marR="0">
                        <a:lnSpc>
                          <a:spcPct val="107000"/>
                        </a:lnSpc>
                        <a:spcBef>
                          <a:spcPts val="0"/>
                        </a:spcBef>
                        <a:spcAft>
                          <a:spcPts val="0"/>
                        </a:spcAft>
                      </a:pPr>
                      <a:r>
                        <a:rPr lang="en-US" sz="1600" dirty="0">
                          <a:effectLst/>
                        </a:rPr>
                        <a:t>Quản lý bài tập</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Quản lý nội dung bài tập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Chưa làm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extLst>
                  <a:ext uri="{0D108BD9-81ED-4DB2-BD59-A6C34878D82A}">
                    <a16:rowId xmlns:a16="http://schemas.microsoft.com/office/drawing/2014/main" val="2603446137"/>
                  </a:ext>
                </a:extLst>
              </a:tr>
              <a:tr h="738727">
                <a:tc>
                  <a:txBody>
                    <a:bodyPr/>
                    <a:lstStyle/>
                    <a:p>
                      <a:pPr marL="457200" marR="0">
                        <a:lnSpc>
                          <a:spcPct val="107000"/>
                        </a:lnSpc>
                        <a:spcBef>
                          <a:spcPts val="0"/>
                        </a:spcBef>
                        <a:spcAft>
                          <a:spcPts val="0"/>
                        </a:spcAft>
                      </a:pPr>
                      <a:r>
                        <a:rPr lang="en-US" sz="1600">
                          <a:effectLst/>
                        </a:rPr>
                        <a:t>Chấm điểm tự động</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dirty="0">
                          <a:effectLst/>
                        </a:rPr>
                        <a:t>Tự động chấm điểm bài làm khi người dùng làm xong</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Đang làm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dirty="0" smtClean="0">
                          <a:effectLst/>
                        </a:rPr>
                        <a:t>0</a:t>
                      </a:r>
                      <a:r>
                        <a:rPr lang="en-US" sz="1600" dirty="0">
                          <a:effectLst/>
                        </a:rPr>
                        <a:t>%</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extLst>
                  <a:ext uri="{0D108BD9-81ED-4DB2-BD59-A6C34878D82A}">
                    <a16:rowId xmlns:a16="http://schemas.microsoft.com/office/drawing/2014/main" val="2240313092"/>
                  </a:ext>
                </a:extLst>
              </a:tr>
              <a:tr h="989139">
                <a:tc>
                  <a:txBody>
                    <a:bodyPr/>
                    <a:lstStyle/>
                    <a:p>
                      <a:pPr marL="457200" marR="0">
                        <a:lnSpc>
                          <a:spcPct val="107000"/>
                        </a:lnSpc>
                        <a:spcBef>
                          <a:spcPts val="0"/>
                        </a:spcBef>
                        <a:spcAft>
                          <a:spcPts val="0"/>
                        </a:spcAft>
                      </a:pPr>
                      <a:r>
                        <a:rPr lang="en-US" sz="1600">
                          <a:effectLst/>
                        </a:rPr>
                        <a:t>Quản lý tài khoản người dùng</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Quản lý thông tin tài khoản về thông tin cá nhân, điểm số, xếp hạng</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Chưa làm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extLst>
                  <a:ext uri="{0D108BD9-81ED-4DB2-BD59-A6C34878D82A}">
                    <a16:rowId xmlns:a16="http://schemas.microsoft.com/office/drawing/2014/main" val="365732514"/>
                  </a:ext>
                </a:extLst>
              </a:tr>
              <a:tr h="549151">
                <a:tc>
                  <a:txBody>
                    <a:bodyPr/>
                    <a:lstStyle/>
                    <a:p>
                      <a:pPr marL="457200" marR="0">
                        <a:lnSpc>
                          <a:spcPct val="107000"/>
                        </a:lnSpc>
                        <a:spcBef>
                          <a:spcPts val="0"/>
                        </a:spcBef>
                        <a:spcAft>
                          <a:spcPts val="0"/>
                        </a:spcAft>
                      </a:pPr>
                      <a:r>
                        <a:rPr lang="en-US" sz="1600">
                          <a:effectLst/>
                        </a:rPr>
                        <a:t>Quản lý nhóm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Quản lý nhóm về điểm số, xếp hạng</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Chưa làm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dirty="0">
                          <a:effectLst/>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extLst>
                  <a:ext uri="{0D108BD9-81ED-4DB2-BD59-A6C34878D82A}">
                    <a16:rowId xmlns:a16="http://schemas.microsoft.com/office/drawing/2014/main" val="3240126794"/>
                  </a:ext>
                </a:extLst>
              </a:tr>
            </a:tbl>
          </a:graphicData>
        </a:graphic>
      </p:graphicFrame>
    </p:spTree>
    <p:extLst>
      <p:ext uri="{BB962C8B-B14F-4D97-AF65-F5344CB8AC3E}">
        <p14:creationId xmlns:p14="http://schemas.microsoft.com/office/powerpoint/2010/main" val="31000625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D6C4D-D40E-495D-B3AC-4D8D6B70D125}"/>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F3F38356-2A22-4875-9BA4-D0D5D31AA8C7}"/>
              </a:ext>
            </a:extLst>
          </p:cNvPr>
          <p:cNvSpPr>
            <a:spLocks noGrp="1"/>
          </p:cNvSpPr>
          <p:nvPr>
            <p:ph idx="1"/>
          </p:nvPr>
        </p:nvSpPr>
        <p:spPr/>
        <p:txBody>
          <a:bodyPr>
            <a:normAutofit/>
          </a:bodyPr>
          <a:lstStyle/>
          <a:p>
            <a:r>
              <a:rPr lang="en-US" dirty="0" err="1">
                <a:latin typeface="Times New Roman" panose="02020603050405020304" pitchFamily="18" charset="0"/>
                <a:cs typeface="Times New Roman" panose="02020603050405020304" pitchFamily="18" charset="0"/>
              </a:rPr>
              <a:t>Tóm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endParaRPr lang="en-US"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ợc </a:t>
            </a:r>
            <a:r>
              <a:rPr lang="en-US" dirty="0" smtClean="0">
                <a:latin typeface="Times New Roman" panose="02020603050405020304" pitchFamily="18" charset="0"/>
                <a:cs typeface="Times New Roman" panose="02020603050405020304" pitchFamily="18" charset="0"/>
              </a:rPr>
              <a:t>18/52 </a:t>
            </a:r>
            <a:r>
              <a:rPr lang="en-US" dirty="0">
                <a:latin typeface="Times New Roman" panose="02020603050405020304" pitchFamily="18" charset="0"/>
                <a:cs typeface="Times New Roman" panose="02020603050405020304" pitchFamily="18" charset="0"/>
              </a:rPr>
              <a:t>point</a:t>
            </a:r>
          </a:p>
          <a:p>
            <a:pPr lvl="1"/>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demo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user</a:t>
            </a:r>
          </a:p>
          <a:p>
            <a:pPr lvl="1"/>
            <a:r>
              <a:rPr lang="en-US" dirty="0" err="1">
                <a:latin typeface="Times New Roman" panose="02020603050405020304" pitchFamily="18" charset="0"/>
                <a:cs typeface="Times New Roman" panose="02020603050405020304" pitchFamily="18" charset="0"/>
              </a:rPr>
              <a:t>Tốc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ờng</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endParaRPr lang="en-US"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vẹn</a:t>
            </a:r>
            <a:endParaRPr lang="en-US"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tốt</a:t>
            </a:r>
            <a:endParaRPr lang="en-US"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Tốc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tăng</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7052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C6F21943-7C15-43D5-BB11-E9A2EBDEF3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96" b="2000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44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7E4FA-28CE-4C5C-888F-D8A7A417C0F7}"/>
              </a:ext>
            </a:extLst>
          </p:cNvPr>
          <p:cNvSpPr>
            <a:spLocks noGrp="1"/>
          </p:cNvSpPr>
          <p:nvPr>
            <p:ph type="title"/>
          </p:nvPr>
        </p:nvSpPr>
        <p:spPr>
          <a:xfrm>
            <a:off x="878911" y="643468"/>
            <a:ext cx="3177847" cy="1674180"/>
          </a:xfrm>
        </p:spPr>
        <p:txBody>
          <a:bodyPr>
            <a:normAutofit/>
          </a:bodyPr>
          <a:lstStyle/>
          <a:p>
            <a:r>
              <a:rPr lang="en-US" sz="4000" dirty="0">
                <a:latin typeface="Times New Roman" panose="02020603050405020304" pitchFamily="18" charset="0"/>
                <a:cs typeface="Times New Roman" panose="02020603050405020304" pitchFamily="18" charset="0"/>
              </a:rPr>
              <a:t>Thành viên nhóm </a:t>
            </a:r>
          </a:p>
        </p:txBody>
      </p:sp>
      <p:sp>
        <p:nvSpPr>
          <p:cNvPr id="27" name="Content Placeholder 26">
            <a:extLst>
              <a:ext uri="{FF2B5EF4-FFF2-40B4-BE49-F238E27FC236}">
                <a16:creationId xmlns:a16="http://schemas.microsoft.com/office/drawing/2014/main" id="{9D0BC871-CF7D-4C63-9AA2-2FFC16CC5979}"/>
              </a:ext>
            </a:extLst>
          </p:cNvPr>
          <p:cNvSpPr>
            <a:spLocks noGrp="1"/>
          </p:cNvSpPr>
          <p:nvPr>
            <p:ph idx="1"/>
          </p:nvPr>
        </p:nvSpPr>
        <p:spPr>
          <a:xfrm>
            <a:off x="858064" y="2639380"/>
            <a:ext cx="3205049" cy="3229714"/>
          </a:xfrm>
        </p:spPr>
        <p:txBody>
          <a:bodyPr>
            <a:normAutofit/>
          </a:bodyPr>
          <a:lstStyle/>
          <a:p>
            <a:endParaRPr lang="en-US">
              <a:latin typeface="Times New Roman" panose="02020603050405020304" pitchFamily="18" charset="0"/>
              <a:cs typeface="Times New Roman" panose="02020603050405020304" pitchFamily="18" charset="0"/>
            </a:endParaRPr>
          </a:p>
        </p:txBody>
      </p:sp>
      <p:graphicFrame>
        <p:nvGraphicFramePr>
          <p:cNvPr id="25" name="Content Placeholder 12">
            <a:extLst>
              <a:ext uri="{FF2B5EF4-FFF2-40B4-BE49-F238E27FC236}">
                <a16:creationId xmlns:a16="http://schemas.microsoft.com/office/drawing/2014/main" id="{3AC26A39-728E-4BEE-81FA-5DB08E8401EA}"/>
              </a:ext>
            </a:extLst>
          </p:cNvPr>
          <p:cNvGraphicFramePr>
            <a:graphicFrameLocks/>
          </p:cNvGraphicFramePr>
          <p:nvPr>
            <p:extLst>
              <p:ext uri="{D42A27DB-BD31-4B8C-83A1-F6EECF244321}">
                <p14:modId xmlns:p14="http://schemas.microsoft.com/office/powerpoint/2010/main" val="1614401742"/>
              </p:ext>
            </p:extLst>
          </p:nvPr>
        </p:nvGraphicFramePr>
        <p:xfrm>
          <a:off x="4653447" y="805561"/>
          <a:ext cx="6892560" cy="4309780"/>
        </p:xfrm>
        <a:graphic>
          <a:graphicData uri="http://schemas.openxmlformats.org/drawingml/2006/table">
            <a:tbl>
              <a:tblPr firstRow="1" bandRow="1">
                <a:noFill/>
                <a:tableStyleId>{5C22544A-7EE6-4342-B048-85BDC9FD1C3A}</a:tableStyleId>
              </a:tblPr>
              <a:tblGrid>
                <a:gridCol w="2655381">
                  <a:extLst>
                    <a:ext uri="{9D8B030D-6E8A-4147-A177-3AD203B41FA5}">
                      <a16:colId xmlns:a16="http://schemas.microsoft.com/office/drawing/2014/main" val="3549595256"/>
                    </a:ext>
                  </a:extLst>
                </a:gridCol>
                <a:gridCol w="4237179">
                  <a:extLst>
                    <a:ext uri="{9D8B030D-6E8A-4147-A177-3AD203B41FA5}">
                      <a16:colId xmlns:a16="http://schemas.microsoft.com/office/drawing/2014/main" val="595665229"/>
                    </a:ext>
                  </a:extLst>
                </a:gridCol>
              </a:tblGrid>
              <a:tr h="713505">
                <a:tc>
                  <a:txBody>
                    <a:bodyPr/>
                    <a:lstStyle/>
                    <a:p>
                      <a:pPr marL="0" marR="0">
                        <a:lnSpc>
                          <a:spcPct val="115000"/>
                        </a:lnSpc>
                        <a:spcBef>
                          <a:spcPts val="0"/>
                        </a:spcBef>
                        <a:spcAft>
                          <a:spcPts val="0"/>
                        </a:spcAft>
                      </a:pPr>
                      <a:r>
                        <a:rPr lang="vi-VN" sz="2600" b="1" dirty="0">
                          <a:solidFill>
                            <a:schemeClr val="tx1">
                              <a:lumMod val="75000"/>
                              <a:lumOff val="25000"/>
                            </a:schemeClr>
                          </a:solidFill>
                          <a:effectLst/>
                          <a:latin typeface="+mj-lt"/>
                        </a:rPr>
                        <a:t>MSSV</a:t>
                      </a:r>
                      <a:endParaRPr lang="en-US" sz="2600" b="1"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2600" b="1">
                          <a:solidFill>
                            <a:schemeClr val="tx1">
                              <a:lumMod val="75000"/>
                              <a:lumOff val="25000"/>
                            </a:schemeClr>
                          </a:solidFill>
                          <a:effectLst/>
                          <a:latin typeface="+mj-lt"/>
                        </a:rPr>
                        <a:t>Họ Tên</a:t>
                      </a:r>
                      <a:endParaRPr lang="en-US" sz="2600" b="1">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1321121281"/>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18424035</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Bùi Đăng Khoa</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05059839"/>
                  </a:ext>
                </a:extLst>
              </a:tr>
              <a:tr h="598276">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18424038</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Nguyễn Thế Lợi</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lnB>
                    <a:noFill/>
                  </a:tcPr>
                </a:tc>
                <a:extLst>
                  <a:ext uri="{0D108BD9-81ED-4DB2-BD59-A6C34878D82A}">
                    <a16:rowId xmlns:a16="http://schemas.microsoft.com/office/drawing/2014/main" val="352915664"/>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18424039</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Phạm Đình Luân</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104077002"/>
                  </a:ext>
                </a:extLst>
              </a:tr>
              <a:tr h="598276">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18424040</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Lê Hoàng Luật</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32921392"/>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18424042</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Huỳnh Quang Minh</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747981570"/>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18424043</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Trần Hữu Nghĩa </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2921717778"/>
                  </a:ext>
                </a:extLst>
              </a:tr>
            </a:tbl>
          </a:graphicData>
        </a:graphic>
      </p:graphicFrame>
    </p:spTree>
    <p:extLst>
      <p:ext uri="{BB962C8B-B14F-4D97-AF65-F5344CB8AC3E}">
        <p14:creationId xmlns:p14="http://schemas.microsoft.com/office/powerpoint/2010/main" val="38383331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Danh mục các tài liệu tham khảo</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Definition of Done: </a:t>
            </a:r>
            <a:r>
              <a:rPr lang="en-US" dirty="0" smtClean="0">
                <a:latin typeface="Times New Roman" panose="02020603050405020304" pitchFamily="18" charset="0"/>
                <a:cs typeface="Times New Roman" panose="02020603050405020304" pitchFamily="18" charset="0"/>
                <a:hlinkClick r:id="rId2"/>
              </a:rPr>
              <a:t>https://hocvienagile.com/agipedia/dinh-nghia-hoan-thanh/</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hlinkClick r:id="rId3"/>
              </a:rPr>
              <a:t>https://viblo.asia/p/ky-thuat-uoc-luong-co-ban-trong-agile-XL6lAyjrlek</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hlinkClick r:id="rId4"/>
              </a:rPr>
              <a:t>https://hocvienagile.com/agipedia/user-story/</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hlinkClick r:id="rId5"/>
              </a:rPr>
              <a:t>https://hanoiscrum.net/hnscrum/blogs1/120-user-story-point-velocity-va-lp-k-hoch-phat-hanh</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hlinkClick r:id="rId2"/>
              </a:rPr>
              <a:t>https://hocvienagile.com/agipedia/dinh-nghia-hoan-thanh/</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hlinkClick r:id="rId6"/>
              </a:rPr>
              <a:t>https://vi.wikipedia.org/wiki/Qu%E1%BA%A3n_l%C3%BD_gi%C3%A1_tr%E1%BB%8B_thu_%C4%91%C6%B0%E1%BB%A3c</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dirty="0" smtClean="0">
              <a:latin typeface="Times New Roman" panose="02020603050405020304" pitchFamily="18" charset="0"/>
              <a:cs typeface="Times New Roman" panose="02020603050405020304" pitchFamily="18" charset="0"/>
            </a:endParaRPr>
          </a:p>
          <a:p>
            <a:pPr marL="201168" lvl="1" indent="0">
              <a:buNone/>
            </a:pP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9923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latin typeface="Times New Roman" panose="02020603050405020304" pitchFamily="18" charset="0"/>
                <a:cs typeface="Times New Roman" panose="02020603050405020304" pitchFamily="18" charset="0"/>
              </a:rPr>
              <a:t>Các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vấn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đề</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buổi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học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giải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quyết</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457200" indent="-457200">
              <a:buClrTx/>
              <a:buFont typeface="+mj-lt"/>
              <a:buAutoNum type="arabicPeriod"/>
            </a:pPr>
            <a:r>
              <a:rPr lang="en-US" sz="2000" dirty="0" smtClean="0">
                <a:latin typeface="Times New Roman" panose="02020603050405020304" pitchFamily="18" charset="0"/>
                <a:cs typeface="Times New Roman" panose="02020603050405020304" pitchFamily="18" charset="0"/>
              </a:rPr>
              <a:t>Làm sao giảm thiểu rủi ro có thể xảy ra với dự án của nhóm</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457200" indent="-457200">
              <a:buClrTx/>
              <a:buFont typeface="+mj-lt"/>
              <a:buAutoNum type="arabicPeriod"/>
            </a:pPr>
            <a:r>
              <a:rPr lang="en-US" sz="2000" dirty="0" smtClean="0">
                <a:latin typeface="Times New Roman" panose="02020603050405020304" pitchFamily="18" charset="0"/>
                <a:cs typeface="Times New Roman" panose="02020603050405020304" pitchFamily="18" charset="0"/>
              </a:rPr>
              <a:t>Làm sao đảm bảo các sản phẩm của dự án đạt chất lượng khách hàng yêu cầu ?</a:t>
            </a:r>
          </a:p>
          <a:p>
            <a:pPr marL="457200" indent="-457200">
              <a:buClrTx/>
              <a:buFont typeface="+mj-lt"/>
              <a:buAutoNum type="arabicPeriod"/>
            </a:pPr>
            <a:r>
              <a:rPr lang="en-US" sz="2000" dirty="0" smtClean="0">
                <a:latin typeface="Times New Roman" panose="02020603050405020304" pitchFamily="18" charset="0"/>
                <a:cs typeface="Times New Roman" panose="02020603050405020304" pitchFamily="18" charset="0"/>
              </a:rPr>
              <a:t>Làm sao để tăng năng xuất làm việc cho các thành viên ?</a:t>
            </a:r>
          </a:p>
          <a:p>
            <a:pPr marL="0" indent="0">
              <a:buClrTx/>
              <a:buNone/>
            </a:pPr>
            <a:r>
              <a:rPr lang="en-US" dirty="0"/>
              <a:t/>
            </a:r>
            <a:br>
              <a:rPr lang="en-US" dirty="0"/>
            </a:br>
            <a:r>
              <a:rPr lang="vi-VN" dirty="0">
                <a:latin typeface="Times New Roman" panose="02020603050405020304" pitchFamily="18" charset="0"/>
                <a:cs typeface="Times New Roman" panose="02020603050405020304" pitchFamily="18" charset="0"/>
              </a:rPr>
              <a:t/>
            </a:r>
            <a:br>
              <a:rPr lang="vi-V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78542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ClrTx/>
              <a:buFont typeface="+mj-lt"/>
              <a:buAutoNum type="arabicPeriod"/>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Làm sao giảm thiểu rủi ro có thể xảy ra với dự án của nhóm</a:t>
            </a:r>
            <a:r>
              <a:rPr lang="vi-VN" dirty="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20782" y="1825625"/>
            <a:ext cx="10515600" cy="4351338"/>
          </a:xfrm>
        </p:spPr>
        <p:txBody>
          <a:bodyPr/>
          <a:lstStyle/>
          <a:p>
            <a:r>
              <a:rPr lang="en-US" dirty="0" smtClean="0">
                <a:latin typeface="Times New Roman" panose="02020603050405020304" pitchFamily="18" charset="0"/>
                <a:cs typeface="Times New Roman" panose="02020603050405020304" pitchFamily="18" charset="0"/>
              </a:rPr>
              <a:t>Dựa vào kinh nghiệm từ các dự án trước đây, những vấn đề đã xảy ra để tránh lặp lại hoặc có cách giải quyết</a:t>
            </a:r>
          </a:p>
          <a:p>
            <a:r>
              <a:rPr lang="en-US" dirty="0" smtClean="0">
                <a:latin typeface="Times New Roman" panose="02020603050405020304" pitchFamily="18" charset="0"/>
                <a:cs typeface="Times New Roman" panose="02020603050405020304" pitchFamily="18" charset="0"/>
              </a:rPr>
              <a:t>Học hỏi kinh nghiệm từ người khác, các website chỉ rõ các rủi ro có thể xảy ra trong dự án</a:t>
            </a:r>
          </a:p>
          <a:p>
            <a:r>
              <a:rPr lang="en-US" dirty="0" smtClean="0">
                <a:latin typeface="Times New Roman" panose="02020603050405020304" pitchFamily="18" charset="0"/>
                <a:cs typeface="Times New Roman" panose="02020603050405020304" pitchFamily="18" charset="0"/>
              </a:rPr>
              <a:t>Báo trước rủi ro có thể xảy ra để các thành viên trong nhóm không bị hoang mang</a:t>
            </a:r>
          </a:p>
          <a:p>
            <a:r>
              <a:rPr lang="en-US" dirty="0" smtClean="0">
                <a:latin typeface="Times New Roman" panose="02020603050405020304" pitchFamily="18" charset="0"/>
                <a:cs typeface="Times New Roman" panose="02020603050405020304" pitchFamily="18" charset="0"/>
              </a:rPr>
              <a:t>Tạo các hoạt động team building để mọi người trong nhóm hiểu rõ nhau hơn khi làm việc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9388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ClrTx/>
            </a:pPr>
            <a:r>
              <a:rPr lang="en-US" dirty="0" smtClean="0">
                <a:latin typeface="Times New Roman" panose="02020603050405020304" pitchFamily="18" charset="0"/>
                <a:cs typeface="Times New Roman" panose="02020603050405020304" pitchFamily="18" charset="0"/>
              </a:rPr>
              <a:t>2.</a:t>
            </a:r>
            <a:r>
              <a:rPr lang="vi-V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Làm sao đảm bảo các sản phẩm của dự án đạt chất lượng khách hàng yêu cầu ?</a:t>
            </a: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Hiểu rõ yêu cầu của khách hàng để phân tích thành các chức năng giải quyết các vấn đề</a:t>
            </a:r>
          </a:p>
          <a:p>
            <a:r>
              <a:rPr lang="en-US" sz="2400" dirty="0" smtClean="0">
                <a:latin typeface="Times New Roman" panose="02020603050405020304" pitchFamily="18" charset="0"/>
                <a:cs typeface="Times New Roman" panose="02020603050405020304" pitchFamily="18" charset="0"/>
              </a:rPr>
              <a:t>Đảm bảo các thành viên hiểu rõ chức năng mà khách hàng yêu cầu</a:t>
            </a:r>
          </a:p>
          <a:p>
            <a:r>
              <a:rPr lang="en-US" sz="2400" dirty="0" smtClean="0">
                <a:latin typeface="Times New Roman" panose="02020603050405020304" pitchFamily="18" charset="0"/>
                <a:cs typeface="Times New Roman" panose="02020603050405020304" pitchFamily="18" charset="0"/>
              </a:rPr>
              <a:t>Thường xuyên đưa ra các bản release cho khách hàng xem để dễ dàng chỉnh sửa ngay từ đầu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3333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Làm sao để </a:t>
            </a:r>
            <a:r>
              <a:rPr lang="en-US" dirty="0" smtClean="0">
                <a:latin typeface="Times New Roman" panose="02020603050405020304" pitchFamily="18" charset="0"/>
                <a:cs typeface="Times New Roman" panose="02020603050405020304" pitchFamily="18" charset="0"/>
              </a:rPr>
              <a:t>tăng </a:t>
            </a:r>
            <a:r>
              <a:rPr lang="en-US" dirty="0">
                <a:latin typeface="Times New Roman" panose="02020603050405020304" pitchFamily="18" charset="0"/>
                <a:cs typeface="Times New Roman" panose="02020603050405020304" pitchFamily="18" charset="0"/>
              </a:rPr>
              <a:t>năng xuất làm việc cho các thành viên </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Các thành viên trong nhóm được chia công việc theo khả năng của từng người </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Khi có khó khăn các thành viên trợ giúp lẫn nhau và linh hoạt trong việc thay đổi vai trò lẫn nhau để đảm bảo công việc hoàn thành đúng tiến </a:t>
            </a:r>
            <a:r>
              <a:rPr lang="en-US" sz="2400" dirty="0" smtClean="0">
                <a:latin typeface="Times New Roman" panose="02020603050405020304" pitchFamily="18" charset="0"/>
                <a:cs typeface="Times New Roman" panose="02020603050405020304" pitchFamily="18" charset="0"/>
              </a:rPr>
              <a:t>độ</a:t>
            </a:r>
          </a:p>
          <a:p>
            <a:pP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Sử dụng các công nghệ mới hỗ trợ công việc</a:t>
            </a:r>
          </a:p>
          <a:p>
            <a:pP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Nhóm có tổ chức những buổi đi ăn uống để mọi người gặp gỡ , vui chơi giúp nhóm làm việc tốt hơn</a:t>
            </a: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5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1303D-29FC-44D7-BFA2-F48C284AEB0A}"/>
              </a:ext>
            </a:extLst>
          </p:cNvPr>
          <p:cNvSpPr>
            <a:spLocks noGrp="1"/>
          </p:cNvSpPr>
          <p:nvPr>
            <p:ph type="title"/>
          </p:nvPr>
        </p:nvSpPr>
        <p:spPr>
          <a:xfrm>
            <a:off x="1097280" y="286603"/>
            <a:ext cx="10058400" cy="878809"/>
          </a:xfrm>
        </p:spPr>
        <p:txBody>
          <a:bodyPr>
            <a:normAutofit/>
          </a:bodyPr>
          <a:lstStyle/>
          <a:p>
            <a:r>
              <a:rPr lang="en-US" sz="4400" dirty="0" err="1">
                <a:latin typeface="Times New Roman" panose="02020603050405020304" pitchFamily="18" charset="0"/>
                <a:cs typeface="Times New Roman" panose="02020603050405020304" pitchFamily="18" charset="0"/>
              </a:rPr>
              <a:t>Các</a:t>
            </a:r>
            <a:r>
              <a:rPr lang="en-US" sz="44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câu</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hỏi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thuyết</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trình</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1A9BB7-C96F-4EBF-BB4B-DBF7E29326D8}"/>
              </a:ext>
            </a:extLst>
          </p:cNvPr>
          <p:cNvSpPr>
            <a:spLocks noGrp="1"/>
          </p:cNvSpPr>
          <p:nvPr>
            <p:ph idx="1"/>
          </p:nvPr>
        </p:nvSpPr>
        <p:spPr>
          <a:xfrm>
            <a:off x="1027612" y="1165412"/>
            <a:ext cx="10058400" cy="5017674"/>
          </a:xfrm>
        </p:spPr>
        <p:txBody>
          <a:bodyPr>
            <a:noAutofit/>
          </a:bodyPr>
          <a:lstStyle/>
          <a:p>
            <a:r>
              <a:rPr lang="vi-VN" sz="2000" dirty="0">
                <a:latin typeface="+mj-lt"/>
              </a:rPr>
              <a:t>1. Trình bày sản phẩm </a:t>
            </a:r>
            <a:r>
              <a:rPr lang="vi-VN" sz="2000"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Danh sách rủi ro”</a:t>
            </a:r>
            <a:r>
              <a:rPr lang="vi-VN"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Risk list) </a:t>
            </a:r>
            <a:r>
              <a:rPr lang="vi-VN" sz="2000" dirty="0" smtClean="0">
                <a:latin typeface="+mj-lt"/>
              </a:rPr>
              <a:t>của </a:t>
            </a:r>
            <a:r>
              <a:rPr lang="vi-VN" sz="2000" dirty="0">
                <a:latin typeface="+mj-lt"/>
              </a:rPr>
              <a:t>nhóm.</a:t>
            </a:r>
            <a:br>
              <a:rPr lang="vi-VN" sz="2000" dirty="0">
                <a:latin typeface="+mj-lt"/>
              </a:rPr>
            </a:br>
            <a:r>
              <a:rPr lang="en-US" sz="2000" dirty="0">
                <a:latin typeface="Times New Roman" panose="02020603050405020304" pitchFamily="18" charset="0"/>
                <a:cs typeface="Times New Roman" panose="02020603050405020304" pitchFamily="18" charset="0"/>
              </a:rPr>
              <a:t>2. Trình bày cập nhập 4 sản phẩm của tuần 5.</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3. Trình bày các unit tests của nhỏm, nhằm hỗ trợ kiểm thử tự động:</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hàm, tính năng, khả năng chịu tải và tốc độ của hệ thống.</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4. Biểu diễn quy trình build, tích hợp tự động, phân phối, và chuyển giao</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liên tục của nhóm</a:t>
            </a:r>
            <a:r>
              <a:rPr lang="en-US" sz="1600" dirty="0">
                <a:latin typeface="Times New Roman" panose="02020603050405020304" pitchFamily="18" charset="0"/>
                <a:cs typeface="Times New Roman" panose="02020603050405020304" pitchFamily="18" charset="0"/>
              </a:rPr>
              <a:t> </a:t>
            </a:r>
            <a:r>
              <a:rPr lang="en-US" sz="2000" dirty="0"/>
              <a:t/>
            </a:r>
            <a:br>
              <a:rPr lang="en-US" sz="2000" dirty="0"/>
            </a:br>
            <a:r>
              <a:rPr lang="vi-VN" sz="1800" dirty="0">
                <a:latin typeface="+mj-lt"/>
              </a:rPr>
              <a:t/>
            </a:r>
            <a:br>
              <a:rPr lang="vi-VN" sz="1800" dirty="0">
                <a:latin typeface="+mj-lt"/>
              </a:rPr>
            </a:br>
            <a:endParaRPr lang="en-US" sz="1800" dirty="0">
              <a:latin typeface="+mj-lt"/>
              <a:cs typeface="Times New Roman" panose="02020603050405020304" pitchFamily="18" charset="0"/>
            </a:endParaRPr>
          </a:p>
        </p:txBody>
      </p:sp>
    </p:spTree>
    <p:extLst>
      <p:ext uri="{BB962C8B-B14F-4D97-AF65-F5344CB8AC3E}">
        <p14:creationId xmlns:p14="http://schemas.microsoft.com/office/powerpoint/2010/main" val="19590084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1.</a:t>
            </a:r>
            <a:r>
              <a:rPr lang="vi-VN" dirty="0">
                <a:latin typeface="Times New Roman" panose="02020603050405020304" pitchFamily="18" charset="0"/>
                <a:cs typeface="Times New Roman" panose="02020603050405020304" pitchFamily="18" charset="0"/>
              </a:rPr>
              <a:t> </a:t>
            </a:r>
            <a:r>
              <a:rPr lang="vi-VN" dirty="0"/>
              <a:t>Trình bày sản phẩm </a:t>
            </a:r>
            <a:r>
              <a:rPr lang="vi-VN" dirty="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Danh sách rủi ro”</a:t>
            </a:r>
            <a:r>
              <a:rPr lang="vi-VN" dirty="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Risk list) </a:t>
            </a:r>
            <a:r>
              <a:rPr lang="vi-VN" dirty="0"/>
              <a:t>của nhóm</a:t>
            </a:r>
            <a:r>
              <a:rPr lang="vi-VN" dirty="0" smtClean="0"/>
              <a:t>.</a:t>
            </a:r>
            <a:endParaRPr lang="en-US" dirty="0">
              <a:latin typeface="Times New Roman" panose="02020603050405020304" pitchFamily="18" charset="0"/>
              <a:cs typeface="Times New Roman" panose="02020603050405020304" pitchFamily="18" charset="0"/>
            </a:endParaRPr>
          </a:p>
        </p:txBody>
      </p:sp>
      <p:sp>
        <p:nvSpPr>
          <p:cNvPr id="8" name="Content Placeholder 2"/>
          <p:cNvSpPr>
            <a:spLocks noGrp="1"/>
          </p:cNvSpPr>
          <p:nvPr>
            <p:ph idx="1"/>
          </p:nvPr>
        </p:nvSpPr>
        <p:spPr>
          <a:xfrm>
            <a:off x="838200" y="1690688"/>
            <a:ext cx="9455331" cy="4431438"/>
          </a:xfrm>
        </p:spPr>
        <p:txBody>
          <a:bodyPr>
            <a:normAutofit/>
          </a:bodyPr>
          <a:lstStyle/>
          <a:p>
            <a:r>
              <a:rPr lang="en-US" sz="2000" dirty="0" smtClean="0">
                <a:latin typeface="Times New Roman" panose="02020603050405020304" pitchFamily="18" charset="0"/>
                <a:cs typeface="Times New Roman" panose="02020603050405020304" pitchFamily="18" charset="0"/>
              </a:rPr>
              <a:t>Thành viên nghỉ giữa chừng:  3 (1) </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4 </a:t>
            </a:r>
            <a:r>
              <a:rPr lang="en-US" sz="2000" dirty="0">
                <a:latin typeface="Times New Roman" panose="02020603050405020304" pitchFamily="18" charset="0"/>
                <a:cs typeface="Times New Roman" panose="02020603050405020304" pitchFamily="18" charset="0"/>
              </a:rPr>
              <a:t>(2) </a:t>
            </a:r>
            <a:r>
              <a:rPr lang="en-US" sz="2000" dirty="0" smtClean="0">
                <a:latin typeface="Times New Roman" panose="02020603050405020304" pitchFamily="18" charset="0"/>
                <a:cs typeface="Times New Roman" panose="02020603050405020304" pitchFamily="18" charset="0"/>
              </a:rPr>
              <a:t>= 12 =&gt; Trung bình</a:t>
            </a:r>
          </a:p>
          <a:p>
            <a:r>
              <a:rPr lang="en-US" sz="2000" dirty="0" smtClean="0">
                <a:latin typeface="Times New Roman" panose="02020603050405020304" pitchFamily="18" charset="0"/>
                <a:cs typeface="Times New Roman" panose="02020603050405020304" pitchFamily="18" charset="0"/>
              </a:rPr>
              <a:t>Nhóm hiểu sai vấn đề </a:t>
            </a:r>
            <a:r>
              <a:rPr lang="en-US" sz="2000" dirty="0">
                <a:latin typeface="Times New Roman" panose="02020603050405020304" pitchFamily="18" charset="0"/>
                <a:cs typeface="Times New Roman" panose="02020603050405020304" pitchFamily="18" charset="0"/>
              </a:rPr>
              <a:t>3 (1) * </a:t>
            </a:r>
            <a:r>
              <a:rPr lang="en-US" sz="2000" dirty="0" smtClean="0">
                <a:latin typeface="Times New Roman" panose="02020603050405020304" pitchFamily="18" charset="0"/>
                <a:cs typeface="Times New Roman" panose="02020603050405020304" pitchFamily="18" charset="0"/>
              </a:rPr>
              <a:t>5 </a:t>
            </a:r>
            <a:r>
              <a:rPr lang="en-US" sz="2000" dirty="0">
                <a:latin typeface="Times New Roman" panose="02020603050405020304" pitchFamily="18" charset="0"/>
                <a:cs typeface="Times New Roman" panose="02020603050405020304" pitchFamily="18" charset="0"/>
              </a:rPr>
              <a:t>(2) = </a:t>
            </a:r>
            <a:r>
              <a:rPr lang="en-US" sz="2000" dirty="0" smtClean="0">
                <a:latin typeface="Times New Roman" panose="02020603050405020304" pitchFamily="18" charset="0"/>
                <a:cs typeface="Times New Roman" panose="02020603050405020304" pitchFamily="18" charset="0"/>
              </a:rPr>
              <a:t>15 </a:t>
            </a:r>
            <a:r>
              <a:rPr lang="en-US" sz="2000" dirty="0">
                <a:latin typeface="Times New Roman" panose="02020603050405020304" pitchFamily="18" charset="0"/>
                <a:cs typeface="Times New Roman" panose="02020603050405020304" pitchFamily="18" charset="0"/>
              </a:rPr>
              <a:t>=&gt; Khá </a:t>
            </a:r>
            <a:r>
              <a:rPr lang="en-US" sz="2000" dirty="0" smtClean="0">
                <a:latin typeface="Times New Roman" panose="02020603050405020304" pitchFamily="18" charset="0"/>
                <a:cs typeface="Times New Roman" panose="02020603050405020304" pitchFamily="18" charset="0"/>
              </a:rPr>
              <a:t>cao</a:t>
            </a:r>
          </a:p>
          <a:p>
            <a:r>
              <a:rPr lang="en-US" sz="2000" dirty="0" smtClean="0">
                <a:latin typeface="Times New Roman" panose="02020603050405020304" pitchFamily="18" charset="0"/>
                <a:cs typeface="Times New Roman" panose="02020603050405020304" pitchFamily="18" charset="0"/>
              </a:rPr>
              <a:t>Giao diện không vừa ý khách </a:t>
            </a:r>
            <a:r>
              <a:rPr lang="en-US" sz="2000" dirty="0">
                <a:latin typeface="Times New Roman" panose="02020603050405020304" pitchFamily="18" charset="0"/>
                <a:cs typeface="Times New Roman" panose="02020603050405020304" pitchFamily="18" charset="0"/>
              </a:rPr>
              <a:t>hàng 3 (1) * </a:t>
            </a:r>
            <a:r>
              <a:rPr lang="en-US" sz="2000" dirty="0" smtClean="0">
                <a:latin typeface="Times New Roman" panose="02020603050405020304" pitchFamily="18" charset="0"/>
                <a:cs typeface="Times New Roman" panose="02020603050405020304" pitchFamily="18" charset="0"/>
              </a:rPr>
              <a:t>2 </a:t>
            </a:r>
            <a:r>
              <a:rPr lang="en-US" sz="2000" dirty="0">
                <a:latin typeface="Times New Roman" panose="02020603050405020304" pitchFamily="18" charset="0"/>
                <a:cs typeface="Times New Roman" panose="02020603050405020304" pitchFamily="18" charset="0"/>
              </a:rPr>
              <a:t>(2) = </a:t>
            </a:r>
            <a:r>
              <a:rPr lang="en-US" sz="2000" dirty="0" smtClean="0">
                <a:latin typeface="Times New Roman" panose="02020603050405020304" pitchFamily="18" charset="0"/>
                <a:cs typeface="Times New Roman" panose="02020603050405020304" pitchFamily="18" charset="0"/>
              </a:rPr>
              <a:t>6 </a:t>
            </a:r>
            <a:r>
              <a:rPr lang="en-US" sz="2000" dirty="0">
                <a:latin typeface="Times New Roman" panose="02020603050405020304" pitchFamily="18" charset="0"/>
                <a:cs typeface="Times New Roman" panose="02020603050405020304" pitchFamily="18" charset="0"/>
              </a:rPr>
              <a:t>=&gt; </a:t>
            </a:r>
            <a:r>
              <a:rPr lang="en-US" sz="2000" dirty="0" smtClean="0">
                <a:latin typeface="Times New Roman" panose="02020603050405020304" pitchFamily="18" charset="0"/>
                <a:cs typeface="Times New Roman" panose="02020603050405020304" pitchFamily="18" charset="0"/>
              </a:rPr>
              <a:t>Thấp</a:t>
            </a:r>
          </a:p>
          <a:p>
            <a:r>
              <a:rPr lang="en-US" sz="2000" dirty="0" smtClean="0">
                <a:latin typeface="Times New Roman" panose="02020603050405020304" pitchFamily="18" charset="0"/>
                <a:cs typeface="Times New Roman" panose="02020603050405020304" pitchFamily="18" charset="0"/>
              </a:rPr>
              <a:t>Không đảm bảo năng xuất làm việc </a:t>
            </a:r>
            <a:r>
              <a:rPr lang="en-US" sz="2000" dirty="0">
                <a:latin typeface="Times New Roman" panose="02020603050405020304" pitchFamily="18" charset="0"/>
                <a:cs typeface="Times New Roman" panose="02020603050405020304" pitchFamily="18" charset="0"/>
              </a:rPr>
              <a:t>3 (1) * </a:t>
            </a:r>
            <a:r>
              <a:rPr lang="en-US" sz="2000" dirty="0" smtClean="0">
                <a:latin typeface="Times New Roman" panose="02020603050405020304" pitchFamily="18" charset="0"/>
                <a:cs typeface="Times New Roman" panose="02020603050405020304" pitchFamily="18" charset="0"/>
              </a:rPr>
              <a:t>4 </a:t>
            </a:r>
            <a:r>
              <a:rPr lang="en-US" sz="2000" dirty="0">
                <a:latin typeface="Times New Roman" panose="02020603050405020304" pitchFamily="18" charset="0"/>
                <a:cs typeface="Times New Roman" panose="02020603050405020304" pitchFamily="18" charset="0"/>
              </a:rPr>
              <a:t>(2) = </a:t>
            </a:r>
            <a:r>
              <a:rPr lang="en-US" sz="2000" dirty="0" smtClean="0">
                <a:latin typeface="Times New Roman" panose="02020603050405020304" pitchFamily="18" charset="0"/>
                <a:cs typeface="Times New Roman" panose="02020603050405020304" pitchFamily="18" charset="0"/>
              </a:rPr>
              <a:t>12 </a:t>
            </a:r>
            <a:r>
              <a:rPr lang="en-US" sz="2000" dirty="0">
                <a:latin typeface="Times New Roman" panose="02020603050405020304" pitchFamily="18" charset="0"/>
                <a:cs typeface="Times New Roman" panose="02020603050405020304" pitchFamily="18" charset="0"/>
              </a:rPr>
              <a:t>=&gt; </a:t>
            </a:r>
            <a:r>
              <a:rPr lang="en-US" sz="2000" dirty="0" smtClean="0">
                <a:latin typeface="Times New Roman" panose="02020603050405020304" pitchFamily="18" charset="0"/>
                <a:cs typeface="Times New Roman" panose="02020603050405020304" pitchFamily="18" charset="0"/>
              </a:rPr>
              <a:t>Trung bình</a:t>
            </a:r>
          </a:p>
          <a:p>
            <a:r>
              <a:rPr lang="en-US" sz="2000" dirty="0" smtClean="0">
                <a:latin typeface="Times New Roman" panose="02020603050405020304" pitchFamily="18" charset="0"/>
                <a:cs typeface="Times New Roman" panose="02020603050405020304" pitchFamily="18" charset="0"/>
              </a:rPr>
              <a:t>Trễ hạn, lịch trình không </a:t>
            </a:r>
            <a:r>
              <a:rPr lang="en-US" sz="2000" dirty="0">
                <a:latin typeface="Times New Roman" panose="02020603050405020304" pitchFamily="18" charset="0"/>
                <a:cs typeface="Times New Roman" panose="02020603050405020304" pitchFamily="18" charset="0"/>
              </a:rPr>
              <a:t>thực tế 3 (1) * </a:t>
            </a:r>
            <a:r>
              <a:rPr lang="en-US" sz="2000" dirty="0" smtClean="0">
                <a:latin typeface="Times New Roman" panose="02020603050405020304" pitchFamily="18" charset="0"/>
                <a:cs typeface="Times New Roman" panose="02020603050405020304" pitchFamily="18" charset="0"/>
              </a:rPr>
              <a:t>5 </a:t>
            </a:r>
            <a:r>
              <a:rPr lang="en-US" sz="2000" dirty="0">
                <a:latin typeface="Times New Roman" panose="02020603050405020304" pitchFamily="18" charset="0"/>
                <a:cs typeface="Times New Roman" panose="02020603050405020304" pitchFamily="18" charset="0"/>
              </a:rPr>
              <a:t>(2) = </a:t>
            </a:r>
            <a:r>
              <a:rPr lang="en-US" sz="2000" dirty="0" smtClean="0">
                <a:latin typeface="Times New Roman" panose="02020603050405020304" pitchFamily="18" charset="0"/>
                <a:cs typeface="Times New Roman" panose="02020603050405020304" pitchFamily="18" charset="0"/>
              </a:rPr>
              <a:t>15 </a:t>
            </a:r>
            <a:r>
              <a:rPr lang="en-US" sz="2000" dirty="0">
                <a:latin typeface="Times New Roman" panose="02020603050405020304" pitchFamily="18" charset="0"/>
                <a:cs typeface="Times New Roman" panose="02020603050405020304" pitchFamily="18" charset="0"/>
              </a:rPr>
              <a:t>=&gt; </a:t>
            </a:r>
            <a:r>
              <a:rPr lang="en-US" sz="2000" dirty="0" smtClean="0">
                <a:latin typeface="Times New Roman" panose="02020603050405020304" pitchFamily="18" charset="0"/>
                <a:cs typeface="Times New Roman" panose="02020603050405020304" pitchFamily="18" charset="0"/>
              </a:rPr>
              <a:t>Khá cao</a:t>
            </a:r>
          </a:p>
          <a:p>
            <a:r>
              <a:rPr lang="en-US" sz="2000" dirty="0" smtClean="0">
                <a:latin typeface="Times New Roman" panose="02020603050405020304" pitchFamily="18" charset="0"/>
                <a:cs typeface="Times New Roman" panose="02020603050405020304" pitchFamily="18" charset="0"/>
              </a:rPr>
              <a:t>Tiếp cận công nghệ mới tốn nhiều thời gian tìm hiểu, áp dụng vào dự án</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3 </a:t>
            </a:r>
            <a:r>
              <a:rPr lang="en-US" sz="2000" dirty="0">
                <a:latin typeface="Times New Roman" panose="02020603050405020304" pitchFamily="18" charset="0"/>
                <a:cs typeface="Times New Roman" panose="02020603050405020304" pitchFamily="18" charset="0"/>
              </a:rPr>
              <a:t>(1) * </a:t>
            </a:r>
            <a:r>
              <a:rPr lang="en-US" sz="2000" dirty="0" smtClean="0">
                <a:latin typeface="Times New Roman" panose="02020603050405020304" pitchFamily="18" charset="0"/>
                <a:cs typeface="Times New Roman" panose="02020603050405020304" pitchFamily="18" charset="0"/>
              </a:rPr>
              <a:t>3 </a:t>
            </a:r>
            <a:r>
              <a:rPr lang="en-US" sz="2000" dirty="0">
                <a:latin typeface="Times New Roman" panose="02020603050405020304" pitchFamily="18" charset="0"/>
                <a:cs typeface="Times New Roman" panose="02020603050405020304" pitchFamily="18" charset="0"/>
              </a:rPr>
              <a:t>(2) = </a:t>
            </a:r>
            <a:r>
              <a:rPr lang="en-US" sz="2000" dirty="0" smtClean="0">
                <a:latin typeface="Times New Roman" panose="02020603050405020304" pitchFamily="18" charset="0"/>
                <a:cs typeface="Times New Roman" panose="02020603050405020304" pitchFamily="18" charset="0"/>
              </a:rPr>
              <a:t>9 </a:t>
            </a:r>
            <a:r>
              <a:rPr lang="en-US" sz="2000" dirty="0">
                <a:latin typeface="Times New Roman" panose="02020603050405020304" pitchFamily="18" charset="0"/>
                <a:cs typeface="Times New Roman" panose="02020603050405020304" pitchFamily="18" charset="0"/>
              </a:rPr>
              <a:t>=&gt; </a:t>
            </a:r>
            <a:r>
              <a:rPr lang="en-US" sz="2000" dirty="0" smtClean="0">
                <a:latin typeface="Times New Roman" panose="02020603050405020304" pitchFamily="18" charset="0"/>
                <a:cs typeface="Times New Roman" panose="02020603050405020304" pitchFamily="18" charset="0"/>
              </a:rPr>
              <a:t>Thấp</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solidFill>
                  <a:srgbClr val="FF0000"/>
                </a:solidFill>
                <a:latin typeface="Times New Roman" panose="02020603050405020304" pitchFamily="18" charset="0"/>
                <a:cs typeface="Times New Roman" panose="02020603050405020304" pitchFamily="18" charset="0"/>
              </a:rPr>
              <a:t>Ghi chú: Thang điểm rủi ro lấy từ 1 =&gt; 5</a:t>
            </a:r>
          </a:p>
          <a:p>
            <a:pPr marL="0" indent="0">
              <a:buNone/>
            </a:pPr>
            <a:r>
              <a:rPr lang="en-US" sz="2000" dirty="0">
                <a:solidFill>
                  <a:srgbClr val="FF0000"/>
                </a:solidFill>
                <a:latin typeface="Times New Roman" panose="02020603050405020304" pitchFamily="18" charset="0"/>
                <a:cs typeface="Times New Roman" panose="02020603050405020304" pitchFamily="18" charset="0"/>
              </a:rPr>
              <a:t>	</a:t>
            </a:r>
            <a:r>
              <a:rPr lang="en-US" sz="2000" dirty="0" smtClean="0">
                <a:solidFill>
                  <a:srgbClr val="FF0000"/>
                </a:solidFill>
                <a:latin typeface="Times New Roman" panose="02020603050405020304" pitchFamily="18" charset="0"/>
                <a:cs typeface="Times New Roman" panose="02020603050405020304" pitchFamily="18" charset="0"/>
              </a:rPr>
              <a:t>(1) Xác suất rủi ro xảy ra</a:t>
            </a:r>
          </a:p>
          <a:p>
            <a:pPr marL="0" indent="0">
              <a:buNone/>
            </a:pPr>
            <a:r>
              <a:rPr lang="en-US" sz="2000" dirty="0">
                <a:solidFill>
                  <a:srgbClr val="FF0000"/>
                </a:solidFill>
                <a:latin typeface="Times New Roman" panose="02020603050405020304" pitchFamily="18" charset="0"/>
                <a:cs typeface="Times New Roman" panose="02020603050405020304" pitchFamily="18" charset="0"/>
              </a:rPr>
              <a:t>	</a:t>
            </a:r>
            <a:r>
              <a:rPr lang="en-US" sz="2000" dirty="0" smtClean="0">
                <a:solidFill>
                  <a:srgbClr val="FF0000"/>
                </a:solidFill>
                <a:latin typeface="Times New Roman" panose="02020603050405020304" pitchFamily="18" charset="0"/>
                <a:cs typeface="Times New Roman" panose="02020603050405020304" pitchFamily="18" charset="0"/>
              </a:rPr>
              <a:t>(2) Mức độ nghiêm trong khi </a:t>
            </a:r>
            <a:r>
              <a:rPr lang="en-US" sz="2000" dirty="0">
                <a:solidFill>
                  <a:srgbClr val="FF0000"/>
                </a:solidFill>
                <a:latin typeface="Times New Roman" panose="02020603050405020304" pitchFamily="18" charset="0"/>
                <a:cs typeface="Times New Roman" panose="02020603050405020304" pitchFamily="18" charset="0"/>
              </a:rPr>
              <a:t>rủi ro xảy ra</a:t>
            </a:r>
            <a:endParaRPr lang="en-US" sz="2000" dirty="0"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7712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419</TotalTime>
  <Words>1325</Words>
  <Application>Microsoft Office PowerPoint</Application>
  <PresentationFormat>Widescreen</PresentationFormat>
  <Paragraphs>212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Quản lý quy trình phần mềm</vt:lpstr>
      <vt:lpstr>Thành viên nhóm </vt:lpstr>
      <vt:lpstr>Danh mục các tài liệu tham khảo</vt:lpstr>
      <vt:lpstr>Các vấn đề buổi học giải quyết</vt:lpstr>
      <vt:lpstr> Làm sao giảm thiểu rủi ro có thể xảy ra với dự án của nhóm?</vt:lpstr>
      <vt:lpstr>2. Làm sao đảm bảo các sản phẩm của dự án đạt chất lượng khách hàng yêu cầu ?</vt:lpstr>
      <vt:lpstr>3. Làm sao để tăng năng xuất làm việc cho các thành viên ?</vt:lpstr>
      <vt:lpstr>Các câu hỏi thuyết trình</vt:lpstr>
      <vt:lpstr>1. Trình bày sản phẩm “Danh sách rủi ro” (Risk list) của nhóm.</vt:lpstr>
      <vt:lpstr>2. Trình bày bản phân phối phần mềm đầu tiên đến khách hàng của nhóm (Demo khách hàng trực tiếp sử dụng phần mềm, Hướng dẫn sử dụng phần mềm, và mã nguồn).</vt:lpstr>
      <vt:lpstr>2. Trình bày bản phân phối phần mềm đầu tiên đến khách hàng của nhóm (Demo khách hàng trực tiếp sử dụng phần mềm, Hướng dẫn sử dụng phần mềm, và mã nguồn).</vt:lpstr>
      <vt:lpstr>2. Trình bày bản phân phối phần mềm đầu tiên đến khách hàng của nhóm (Demo khách hàng trực tiếp sử dụng phần mềm, Hướng dẫn sử dụng phần mềm, và mã nguồn).</vt:lpstr>
      <vt:lpstr>3.Trình bày Release Burn Down </vt:lpstr>
      <vt:lpstr>3. Trình bày Tốc lực (Velocity) của nhóm, năng suất làm việc của nhóm, tình trạng ngân sách và chi phí của nhóm, cập nhập sản phẩm Product Backlog, cập nhập sản phẩm “Kế hoạch phân phối (Release Plan)” của nhóm</vt:lpstr>
      <vt:lpstr>Product Backlog cập nhật(user)</vt:lpstr>
      <vt:lpstr>Product Backlog cập nhật(Admin)</vt:lpstr>
      <vt:lpstr>4. Trình bày bản báo cáo tóm tắt tình trạng dự án cho cấp trên của nhóm.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quy trình phần mềm</dc:title>
  <dc:creator>Trần Hữu Nghĩa</dc:creator>
  <cp:lastModifiedBy>ASUS</cp:lastModifiedBy>
  <cp:revision>51</cp:revision>
  <dcterms:created xsi:type="dcterms:W3CDTF">2019-11-16T07:03:49Z</dcterms:created>
  <dcterms:modified xsi:type="dcterms:W3CDTF">2019-12-17T05:44:16Z</dcterms:modified>
</cp:coreProperties>
</file>