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99" r:id="rId3"/>
    <p:sldId id="335" r:id="rId4"/>
    <p:sldId id="300" r:id="rId5"/>
    <p:sldId id="306" r:id="rId6"/>
    <p:sldId id="301" r:id="rId7"/>
    <p:sldId id="305" r:id="rId8"/>
    <p:sldId id="302" r:id="rId9"/>
    <p:sldId id="303" r:id="rId10"/>
    <p:sldId id="307" r:id="rId11"/>
    <p:sldId id="304" r:id="rId12"/>
    <p:sldId id="348" r:id="rId13"/>
    <p:sldId id="308" r:id="rId14"/>
    <p:sldId id="309" r:id="rId15"/>
    <p:sldId id="310" r:id="rId16"/>
    <p:sldId id="311" r:id="rId17"/>
    <p:sldId id="312" r:id="rId18"/>
    <p:sldId id="313" r:id="rId19"/>
    <p:sldId id="314" r:id="rId20"/>
    <p:sldId id="330" r:id="rId21"/>
    <p:sldId id="332" r:id="rId22"/>
    <p:sldId id="333" r:id="rId23"/>
    <p:sldId id="334"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9" r:id="rId37"/>
    <p:sldId id="350" r:id="rId38"/>
    <p:sldId id="351" r:id="rId39"/>
    <p:sldId id="352" r:id="rId40"/>
    <p:sldId id="353" r:id="rId41"/>
    <p:sldId id="369"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660"/>
  </p:normalViewPr>
  <p:slideViewPr>
    <p:cSldViewPr snapToGrid="0">
      <p:cViewPr varScale="1">
        <p:scale>
          <a:sx n="88" d="100"/>
          <a:sy n="88"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99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31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054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71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84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89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23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24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87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91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176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martsheet.com/free-work-breakdown-structure-templa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AD73-9387-41B4-8E77-F1A0FE95BC8D}"/>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73E86A45-38AD-491E-8508-4F1688CFE7F8}"/>
              </a:ext>
            </a:extLst>
          </p:cNvPr>
          <p:cNvPicPr>
            <a:picLocks noGrp="1"/>
          </p:cNvPicPr>
          <p:nvPr>
            <p:ph idx="1"/>
          </p:nvPr>
        </p:nvPicPr>
        <p:blipFill>
          <a:blip r:embed="rId2"/>
          <a:stretch>
            <a:fillRect/>
          </a:stretch>
        </p:blipFill>
        <p:spPr>
          <a:xfrm>
            <a:off x="6453385" y="286601"/>
            <a:ext cx="5316248" cy="6105490"/>
          </a:xfrm>
          <a:prstGeom prst="rect">
            <a:avLst/>
          </a:prstGeom>
        </p:spPr>
      </p:pic>
      <p:pic>
        <p:nvPicPr>
          <p:cNvPr id="5" name="Picture 4">
            <a:extLst>
              <a:ext uri="{FF2B5EF4-FFF2-40B4-BE49-F238E27FC236}">
                <a16:creationId xmlns:a16="http://schemas.microsoft.com/office/drawing/2014/main" id="{0A4D42F5-E789-4436-A5EB-7192181EB47C}"/>
              </a:ext>
            </a:extLst>
          </p:cNvPr>
          <p:cNvPicPr/>
          <p:nvPr/>
        </p:nvPicPr>
        <p:blipFill>
          <a:blip r:embed="rId3"/>
          <a:stretch>
            <a:fillRect/>
          </a:stretch>
        </p:blipFill>
        <p:spPr>
          <a:xfrm>
            <a:off x="422367" y="286601"/>
            <a:ext cx="5943600" cy="4459570"/>
          </a:xfrm>
          <a:prstGeom prst="rect">
            <a:avLst/>
          </a:prstGeom>
        </p:spPr>
      </p:pic>
    </p:spTree>
    <p:extLst>
      <p:ext uri="{BB962C8B-B14F-4D97-AF65-F5344CB8AC3E}">
        <p14:creationId xmlns:p14="http://schemas.microsoft.com/office/powerpoint/2010/main" val="231341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7EDF-77E4-4CDB-A245-7A8091F33963}"/>
              </a:ext>
            </a:extLst>
          </p:cNvPr>
          <p:cNvSpPr>
            <a:spLocks noGrp="1"/>
          </p:cNvSpPr>
          <p:nvPr>
            <p:ph type="title"/>
          </p:nvPr>
        </p:nvSpPr>
        <p:spPr/>
        <p:txBody>
          <a:bodyPr>
            <a:normAutofit/>
          </a:bodyPr>
          <a:lstStyle/>
          <a:p>
            <a:r>
              <a:rPr lang="vi-VN" sz="2800" dirty="0"/>
              <a:t>4. Mô hình phát triển phần mềm nào, phù hợp với thời gian, chi phí và nhân lực của nhóm, được nhóm lựa chọn để thực hiện đồ án?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DC060F55-F42B-4A8B-9B05-52BCC630FBE9}"/>
              </a:ext>
            </a:extLst>
          </p:cNvPr>
          <p:cNvSpPr>
            <a:spLocks noGrp="1"/>
          </p:cNvSpPr>
          <p:nvPr>
            <p:ph idx="1"/>
          </p:nvPr>
        </p:nvSpPr>
        <p:spPr>
          <a:xfrm>
            <a:off x="1097280" y="2108201"/>
            <a:ext cx="10058400" cy="3987799"/>
          </a:xfrm>
        </p:spPr>
        <p:txBody>
          <a:bodyPr>
            <a:noAutofit/>
          </a:bodyPr>
          <a:lstStyle/>
          <a:p>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endParaRPr lang="en-US" sz="2400"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Scrum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327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7EDF-77E4-4CDB-A245-7A8091F33963}"/>
              </a:ext>
            </a:extLst>
          </p:cNvPr>
          <p:cNvSpPr>
            <a:spLocks noGrp="1"/>
          </p:cNvSpPr>
          <p:nvPr>
            <p:ph type="title"/>
          </p:nvPr>
        </p:nvSpPr>
        <p:spPr/>
        <p:txBody>
          <a:bodyPr>
            <a:normAutofit/>
          </a:bodyPr>
          <a:lstStyle/>
          <a:p>
            <a:r>
              <a:rPr lang="vi-VN" sz="2800" dirty="0"/>
              <a:t>4. Mô hình phát triển phần mềm nào, phù hợp với thời gian, chi phí và nhân lực của nhóm, được nhóm lựa chọn để thực hiện đồ án?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DC060F55-F42B-4A8B-9B05-52BCC630FBE9}"/>
              </a:ext>
            </a:extLst>
          </p:cNvPr>
          <p:cNvSpPr>
            <a:spLocks noGrp="1"/>
          </p:cNvSpPr>
          <p:nvPr>
            <p:ph idx="1"/>
          </p:nvPr>
        </p:nvSpPr>
        <p:spPr>
          <a:xfrm>
            <a:off x="1097280" y="2108201"/>
            <a:ext cx="10058400" cy="3987799"/>
          </a:xfrm>
        </p:spPr>
        <p:txBody>
          <a:bodyPr>
            <a:noAutofit/>
          </a:bodyPr>
          <a:lstStyle/>
          <a:p>
            <a:pPr lvl="1"/>
            <a:r>
              <a:rPr lang="en-US" sz="2800" b="1" dirty="0">
                <a:latin typeface="Times New Roman" panose="02020603050405020304" pitchFamily="18" charset="0"/>
                <a:cs typeface="Times New Roman" panose="02020603050405020304" pitchFamily="18" charset="0"/>
              </a:rPr>
              <a:t>Chi phí và giá cả</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217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Câu 1 Trình bày sản phẩm “Tóm tắt thực thi (Executive Summary)” của nhóm </a:t>
            </a:r>
          </a:p>
        </p:txBody>
      </p:sp>
      <p:sp>
        <p:nvSpPr>
          <p:cNvPr id="3" name="Content Placeholder 2"/>
          <p:cNvSpPr>
            <a:spLocks noGrp="1"/>
          </p:cNvSpPr>
          <p:nvPr>
            <p:ph idx="1"/>
          </p:nvPr>
        </p:nvSpPr>
        <p:spPr/>
        <p:txBody>
          <a:bodyPr/>
          <a:lstStyle/>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Mô tả dự án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tượng liên quan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thủ cạnh tranh</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Rủi ro và cơ hội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2217"/>
            <a:ext cx="10058400" cy="954368"/>
          </a:xfrm>
        </p:spPr>
        <p:txBody>
          <a:bodyPr>
            <a:normAutofit/>
          </a:bodyPr>
          <a:lstStyle/>
          <a:p>
            <a:r>
              <a:rPr lang="en-US" sz="4400" dirty="0">
                <a:latin typeface="Times New Roman" panose="02020603050405020304" pitchFamily="18" charset="0"/>
                <a:cs typeface="Times New Roman" panose="02020603050405020304" pitchFamily="18" charset="0"/>
              </a:rPr>
              <a:t>Mô tả dự án</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Tên dự án: Web dạy lập trình cơ bản và nâng cao</a:t>
            </a:r>
          </a:p>
          <a:p>
            <a:r>
              <a:rPr lang="en-US" sz="2400" dirty="0">
                <a:latin typeface="Times New Roman" panose="02020603050405020304" pitchFamily="18" charset="0"/>
                <a:cs typeface="Times New Roman" panose="02020603050405020304" pitchFamily="18" charset="0"/>
              </a:rPr>
              <a:t>Ứng dụng nâng cao khả năng lập trình của người dùng qua các bài quizz, xếp hạng người dùng dựa trên kết quả của bài quizz, mời bạn bè cùng tham gia tạo tính cạnh tranh, theo dõi quá trình học của người dùng</a:t>
            </a:r>
          </a:p>
        </p:txBody>
      </p:sp>
    </p:spTree>
    <p:extLst>
      <p:ext uri="{BB962C8B-B14F-4D97-AF65-F5344CB8AC3E}">
        <p14:creationId xmlns:p14="http://schemas.microsoft.com/office/powerpoint/2010/main" val="245461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33191"/>
          </a:xfrm>
        </p:spPr>
        <p:txBody>
          <a:bodyPr>
            <a:normAutofit/>
          </a:bodyPr>
          <a:lstStyle/>
          <a:p>
            <a:r>
              <a:rPr lang="en-US" sz="4400" dirty="0">
                <a:latin typeface="Times New Roman" panose="02020603050405020304" pitchFamily="18" charset="0"/>
                <a:cs typeface="Times New Roman" panose="02020603050405020304" pitchFamily="18" charset="0"/>
              </a:rPr>
              <a:t>Vấn đề đồ án cần giải quyết</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Người học lập trình tốn nhiều tiền bạc tại các trung tâm, các trang web dạy lập trình có tính phí.</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p>
          <a:p>
            <a:pPr>
              <a:buClrTx/>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79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Giải pháp cho vấn 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Có thể vào làm mọi lúc mọi nơi chỉ cần có internet</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Phần mềm có tính năng xếp hạng theo kết quả các bài tập.</a:t>
            </a:r>
          </a:p>
          <a:p>
            <a:endParaRPr lang="en-US" dirty="0"/>
          </a:p>
        </p:txBody>
      </p:sp>
    </p:spTree>
    <p:extLst>
      <p:ext uri="{BB962C8B-B14F-4D97-AF65-F5344CB8AC3E}">
        <p14:creationId xmlns:p14="http://schemas.microsoft.com/office/powerpoint/2010/main" val="3328451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Sơ đồ hoàn cảnh hệ thống</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84019" y="2108200"/>
            <a:ext cx="8084287" cy="3760788"/>
          </a:xfrm>
          <a:prstGeom prst="rect">
            <a:avLst/>
          </a:prstGeom>
        </p:spPr>
      </p:pic>
    </p:spTree>
    <p:extLst>
      <p:ext uri="{BB962C8B-B14F-4D97-AF65-F5344CB8AC3E}">
        <p14:creationId xmlns:p14="http://schemas.microsoft.com/office/powerpoint/2010/main" val="101759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tượng liên quan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Khách hàng</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Huỳnh Quang Minh</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Nhóm 3 gồm 7 thành viên. Chịu trách nhiệm phân tích, thiết kế, cài đặt phần mềm theo đúng tiến độ và chức năng mà phần mềm yêu cầu</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6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thủ cạnh tranh</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34030"/>
            <a:ext cx="10058400" cy="4214221"/>
          </a:xfrm>
        </p:spPr>
        <p:txBody>
          <a:bodyPr>
            <a:noAutofit/>
          </a:bodyPr>
          <a:lstStyle/>
          <a:p>
            <a:pPr lvl="0"/>
            <a:r>
              <a:rPr lang="en-US" sz="2800" dirty="0">
                <a:latin typeface="Times New Roman" panose="02020603050405020304" pitchFamily="18" charset="0"/>
                <a:cs typeface="Times New Roman" panose="02020603050405020304" pitchFamily="18" charset="0"/>
              </a:rPr>
              <a:t>Danh sách đối thủ</a:t>
            </a:r>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w3schools.com: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Ưu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học lập trình trực tuyến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Lý thuyết dễ tiếp thu, ví dụ đơn giản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Người học được thực </a:t>
            </a:r>
            <a:r>
              <a:rPr lang="en-US" sz="1600" dirty="0" smtClean="0">
                <a:latin typeface="Times New Roman" panose="02020603050405020304" pitchFamily="18" charset="0"/>
                <a:cs typeface="Times New Roman" panose="02020603050405020304" pitchFamily="18" charset="0"/>
              </a:rPr>
              <a:t>hành</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Khuyết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không định hướng người dùng</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Chưa phân mức độ học tập</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Không có cạnh tranh giữa những người dùng</a:t>
            </a:r>
            <a:endParaRPr lang="en-US" sz="1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28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64BBAA4-C62B-4146-B49F-FE4CC4655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cxnSp>
        <p:nvCxnSpPr>
          <p:cNvPr id="32" name="Straight Connector 31">
            <a:extLst>
              <a:ext uri="{FF2B5EF4-FFF2-40B4-BE49-F238E27FC236}">
                <a16:creationId xmlns:a16="http://schemas.microsoft.com/office/drawing/2014/main" id="{EEB57AA8-F021-480C-A9E2-F8991331361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p>
        </p:txBody>
      </p:sp>
      <p:sp>
        <p:nvSpPr>
          <p:cNvPr id="34" name="Rectangle 33">
            <a:extLst>
              <a:ext uri="{FF2B5EF4-FFF2-40B4-BE49-F238E27FC236}">
                <a16:creationId xmlns:a16="http://schemas.microsoft.com/office/drawing/2014/main" id="{75CF30C0-9394-4459-976E-2AA223FB12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19163768"/>
              </p:ext>
            </p:extLst>
          </p:nvPr>
        </p:nvGraphicFramePr>
        <p:xfrm>
          <a:off x="4653447" y="805561"/>
          <a:ext cx="6892560" cy="4908056"/>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18424036</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Đỗ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5779935"/>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18424038</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7316-7E84-43B5-BB6A-C52F234CD2C3}"/>
              </a:ext>
            </a:extLst>
          </p:cNvPr>
          <p:cNvSpPr>
            <a:spLocks noGrp="1"/>
          </p:cNvSpPr>
          <p:nvPr>
            <p:ph type="title"/>
          </p:nvPr>
        </p:nvSpPr>
        <p:spPr/>
        <p:txBody>
          <a:bodyPr>
            <a:normAutofit/>
          </a:bodyPr>
          <a:lstStyle/>
          <a:p>
            <a:pPr lvl="0"/>
            <a:r>
              <a:rPr lang="en-US" sz="4400" dirty="0" err="1">
                <a:latin typeface="Times New Roman" panose="02020603050405020304" pitchFamily="18" charset="0"/>
                <a:cs typeface="Times New Roman" panose="02020603050405020304" pitchFamily="18" charset="0"/>
              </a:rPr>
              <a:t>Điểm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giải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pháp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xuất</a:t>
            </a:r>
            <a:r>
              <a:rPr lang="en-US" sz="4400" dirty="0">
                <a:latin typeface="Times New Roman" panose="02020603050405020304" pitchFamily="18" charset="0"/>
                <a:cs typeface="Times New Roman" panose="02020603050405020304" pitchFamily="18" charset="0"/>
              </a:rPr>
              <a:t> so </a:t>
            </a:r>
            <a:r>
              <a:rPr lang="en-US" sz="4400" dirty="0" err="1">
                <a:latin typeface="Times New Roman" panose="02020603050405020304" pitchFamily="18" charset="0"/>
                <a:cs typeface="Times New Roman" panose="02020603050405020304" pitchFamily="18" charset="0"/>
              </a:rPr>
              <a:t>với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đối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thủ</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26C03-0799-432F-A559-6F8D7B65FE3D}"/>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bè</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endParaRPr lang="en-US" sz="18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Đảm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nhờ</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939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90B9-DC68-410A-9CBF-028E16183F71}"/>
              </a:ext>
            </a:extLst>
          </p:cNvPr>
          <p:cNvSpPr>
            <a:spLocks noGrp="1"/>
          </p:cNvSpPr>
          <p:nvPr>
            <p:ph type="title"/>
          </p:nvPr>
        </p:nvSpPr>
        <p:spPr>
          <a:xfrm>
            <a:off x="1097280" y="286604"/>
            <a:ext cx="10058400" cy="1428986"/>
          </a:xfrm>
        </p:spPr>
        <p:txBody>
          <a:bodyPr>
            <a:normAutofit/>
          </a:bodyPr>
          <a:lstStyle/>
          <a:p>
            <a:r>
              <a:rPr lang="en-US" sz="4400" dirty="0" err="1">
                <a:latin typeface="Times New Roman" panose="02020603050405020304" pitchFamily="18" charset="0"/>
                <a:cs typeface="Times New Roman" panose="02020603050405020304" pitchFamily="18" charset="0"/>
              </a:rPr>
              <a:t>Rủi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ro</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9048D-30E7-4619-8BE0-E2F77539E8D2}"/>
              </a:ext>
            </a:extLst>
          </p:cNvPr>
          <p:cNvSpPr>
            <a:spLocks noGrp="1"/>
          </p:cNvSpPr>
          <p:nvPr>
            <p:ph idx="1"/>
          </p:nvPr>
        </p:nvSpPr>
        <p:spPr/>
        <p:txBody>
          <a:bodyPr>
            <a:noAutofit/>
          </a:bodyPr>
          <a:lstStyle/>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Có </a:t>
            </a:r>
            <a:r>
              <a:rPr lang="en-US" sz="2200" dirty="0">
                <a:latin typeface="Times New Roman" panose="02020603050405020304" pitchFamily="18" charset="0"/>
                <a:cs typeface="Times New Roman" panose="02020603050405020304" pitchFamily="18" charset="0"/>
              </a:rPr>
              <a:t>nhiều ứng dụng khác hỗ trợ việc học lập trình.</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phí</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ngắn</a:t>
            </a:r>
            <a:r>
              <a:rPr lang="en-US" sz="2200" dirty="0">
                <a:latin typeface="Times New Roman" panose="02020603050405020304" pitchFamily="18" charset="0"/>
                <a:cs typeface="Times New Roman" panose="02020603050405020304" pitchFamily="18" charset="0"/>
              </a:rPr>
              <a:t>: 3 </a:t>
            </a:r>
            <a:r>
              <a:rPr lang="en-US" sz="2200" dirty="0" err="1">
                <a:latin typeface="Times New Roman" panose="02020603050405020304" pitchFamily="18" charset="0"/>
                <a:cs typeface="Times New Roman" panose="02020603050405020304" pitchFamily="18" charset="0"/>
              </a:rPr>
              <a:t>tháng</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Nhóm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endParaRPr lang="en-US" sz="2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a:t>
            </a:r>
          </a:p>
          <a:p>
            <a:pPr marL="0" indent="0">
              <a:buNone/>
            </a:pP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820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CC67-947F-4702-8BD6-21ED65DEDE6C}"/>
              </a:ext>
            </a:extLst>
          </p:cNvPr>
          <p:cNvSpPr>
            <a:spLocks noGrp="1"/>
          </p:cNvSpPr>
          <p:nvPr>
            <p:ph type="title"/>
          </p:nvPr>
        </p:nvSpPr>
        <p:spPr>
          <a:xfrm>
            <a:off x="1097280" y="286603"/>
            <a:ext cx="10058400" cy="702305"/>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Cơ</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hội</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55BA60-A3F7-4FAC-B47B-F5A74FB45795}"/>
              </a:ext>
            </a:extLst>
          </p:cNvPr>
          <p:cNvSpPr>
            <a:spLocks noGrp="1"/>
          </p:cNvSpPr>
          <p:nvPr>
            <p:ph idx="1"/>
          </p:nvPr>
        </p:nvSpPr>
        <p:spPr/>
        <p:txBody>
          <a:bodyPr>
            <a:normAutofit/>
          </a:bodyPr>
          <a:lstStyle/>
          <a:p>
            <a:pPr lvl="1">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Ý </a:t>
            </a:r>
            <a:r>
              <a:rPr lang="en-US" sz="2200" dirty="0" err="1">
                <a:latin typeface="Times New Roman" panose="02020603050405020304" pitchFamily="18" charset="0"/>
                <a:cs typeface="Times New Roman" panose="02020603050405020304" pitchFamily="18" charset="0"/>
              </a:rPr>
              <a:t>tưởng</a:t>
            </a:r>
            <a:r>
              <a:rPr lang="en-US" sz="2200" dirty="0">
                <a:latin typeface="Times New Roman" panose="02020603050405020304" pitchFamily="18" charset="0"/>
                <a:cs typeface="Times New Roman" panose="02020603050405020304" pitchFamily="18" charset="0"/>
              </a:rPr>
              <a:t> hay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thầy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StartUp</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Luyện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teamwork</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91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rủi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3 hi </a:t>
            </a:r>
            <a:r>
              <a:rPr lang="en-US" sz="2000" dirty="0" err="1">
                <a:latin typeface="Times New Roman" panose="02020603050405020304" pitchFamily="18" charset="0"/>
                <a:cs typeface="Times New Roman" panose="02020603050405020304" pitchFamily="18" charset="0"/>
              </a:rPr>
              <a:t>vọng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823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8911-7373-4B37-9FED-F8E409A7C44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Câu 2: Project </a:t>
            </a:r>
            <a:r>
              <a:rPr lang="en-US" sz="4400" dirty="0" smtClean="0">
                <a:latin typeface="Times New Roman" panose="02020603050405020304" pitchFamily="18" charset="0"/>
                <a:cs typeface="Times New Roman" panose="02020603050405020304" pitchFamily="18" charset="0"/>
              </a:rPr>
              <a:t>Vision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C6C260-FEFD-4843-9C06-97C69E94E93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3-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Tính năng của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Kết </a:t>
            </a:r>
            <a:r>
              <a:rPr lang="en-US" sz="2000" dirty="0" smtClean="0">
                <a:latin typeface="Times New Roman" panose="02020603050405020304" pitchFamily="18" charset="0"/>
                <a:cs typeface="Times New Roman" panose="02020603050405020304" pitchFamily="18" charset="0"/>
              </a:rPr>
              <a:t>luận: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447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C338-56E8-4BC8-AA9E-C22F46B49FF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a:t>
            </a:r>
            <a:r>
              <a:rPr lang="en-US" sz="4400" dirty="0" smtClean="0">
                <a:latin typeface="Times New Roman" panose="02020603050405020304" pitchFamily="18" charset="0"/>
                <a:cs typeface="Times New Roman" panose="02020603050405020304" pitchFamily="18" charset="0"/>
              </a:rPr>
              <a:t>thiệu</a:t>
            </a:r>
            <a:endParaRPr lang="en-US"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B04B8A9-B999-4E36-A490-CCC6F8F9A444}"/>
              </a:ext>
            </a:extLst>
          </p:cNvPr>
          <p:cNvSpPr>
            <a:spLocks noGrp="1"/>
          </p:cNvSpPr>
          <p:nvPr>
            <p:ph idx="1"/>
          </p:nvPr>
        </p:nvSpPr>
        <p:spPr/>
        <p:txBody>
          <a:bodyPr>
            <a:normAutofit/>
          </a:bodyPr>
          <a:lstStyle/>
          <a:p>
            <a:pPr lvl="1"/>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đích</a:t>
            </a:r>
            <a:r>
              <a:rPr lang="en-US" sz="2000" b="1"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Vision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Website </a:t>
            </a:r>
            <a:r>
              <a:rPr lang="en-US" sz="2400" b="1" dirty="0" err="1">
                <a:latin typeface="Times New Roman" panose="02020603050405020304" pitchFamily="18" charset="0"/>
                <a:cs typeface="Times New Roman" panose="02020603050405020304" pitchFamily="18" charset="0"/>
              </a:rPr>
              <a:t>dạy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nâng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nhìn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476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DF64-776B-43C0-AFEB-898BB694D9F8}"/>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thiệu</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1AE41D-9CED-4F46-B651-29BC3109C197}"/>
              </a:ext>
            </a:extLst>
          </p:cNvPr>
          <p:cNvSpPr>
            <a:spLocks noGrp="1"/>
          </p:cNvSpPr>
          <p:nvPr>
            <p:ph idx="1"/>
          </p:nvPr>
        </p:nvSpPr>
        <p:spPr/>
        <p:txBody>
          <a:bodyPr>
            <a:normAutofit/>
          </a:bodyPr>
          <a:lstStyle/>
          <a:p>
            <a:pPr lvl="1"/>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Nhóm khách </a:t>
            </a:r>
            <a:r>
              <a:rPr lang="en-US" sz="2000" dirty="0" smtClean="0">
                <a:latin typeface="Times New Roman" panose="02020603050405020304" pitchFamily="18" charset="0"/>
                <a:cs typeface="Times New Roman" panose="02020603050405020304" pitchFamily="18" charset="0"/>
              </a:rPr>
              <a:t>hàng</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Đội ngũ phát triển phần </a:t>
            </a:r>
            <a:r>
              <a:rPr lang="en-US" sz="2000" dirty="0" smtClean="0">
                <a:latin typeface="Times New Roman" panose="02020603050405020304" pitchFamily="18" charset="0"/>
                <a:cs typeface="Times New Roman" panose="02020603050405020304" pitchFamily="18" charset="0"/>
              </a:rPr>
              <a:t>mềm</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500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a:latin typeface="Times New Roman" panose="02020603050405020304" pitchFamily="18" charset="0"/>
                <a:cs typeface="Times New Roman" panose="02020603050405020304" pitchFamily="18" charset="0"/>
              </a:rPr>
              <a:t>Đặt vấn đề:</a:t>
            </a:r>
          </a:p>
          <a:p>
            <a:pPr lvl="3">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Người học lập trình phải tốn nhiều tiền tại các trung tâm để học lập trình, còn các trang web học thì có tính phí. </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a:t>
            </a:r>
            <a:r>
              <a:rPr lang="en-US" sz="20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r>
              <a:rPr lang="en-US" sz="20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672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smtClean="0">
                <a:latin typeface="Times New Roman" panose="02020603050405020304" pitchFamily="18" charset="0"/>
                <a:cs typeface="Times New Roman" panose="02020603050405020304" pitchFamily="18" charset="0"/>
              </a:rPr>
              <a:t>Giải pháp:</a:t>
            </a:r>
            <a:endParaRPr lang="en-US" sz="28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Xây dựng 1 phần mềm cung cấp các khoá học, bài quizz làm theo trắc nghiệm, chấm điểm tự động . </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Có thể làm mọi lúc mọi nơi chỉ cần có thiết bi kết nối internet.</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Có tính năng xếp hạng giữa những người dùng</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Theo dõi quá trình học của người dùng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522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smtClean="0">
                <a:latin typeface="Times New Roman" panose="02020603050405020304" pitchFamily="18" charset="0"/>
                <a:cs typeface="Times New Roman" panose="02020603050405020304" pitchFamily="18" charset="0"/>
              </a:rPr>
              <a:t>Lý do của phần mềm:</a:t>
            </a:r>
          </a:p>
          <a:p>
            <a:pPr marL="201168" lvl="1" indent="0">
              <a:buNone/>
            </a:pPr>
            <a:r>
              <a:rPr lang="en-US" sz="2000" dirty="0" smtClean="0">
                <a:latin typeface="Times New Roman" panose="02020603050405020304" pitchFamily="18" charset="0"/>
                <a:cs typeface="Times New Roman" panose="02020603050405020304" pitchFamily="18" charset="0"/>
              </a:rPr>
              <a:t>Website </a:t>
            </a:r>
            <a:r>
              <a:rPr lang="en-US" sz="2000" dirty="0">
                <a:latin typeface="Times New Roman" panose="02020603050405020304" pitchFamily="18" charset="0"/>
                <a:cs typeface="Times New Roman" panose="02020603050405020304" pitchFamily="18" charset="0"/>
              </a:rPr>
              <a:t>ra đời nhằm mong muốn giúp người học giảm bớt chi phí và chủ động được thời gian của người học, giúp cho việc học lập trình có tính liên tục và rèn luyện lại kỹ năng thông qua các bài quizz.</a:t>
            </a:r>
          </a:p>
          <a:p>
            <a:pPr marL="201168" lvl="1" indent="0">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579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Template của giáo viên: </a:t>
            </a:r>
            <a:r>
              <a:rPr lang="en-US" sz="2000" dirty="0">
                <a:hlinkClick r:id="rId2"/>
              </a:rPr>
              <a:t>https://www.smartsheet.com/free-work-breakdown-structure-templates</a:t>
            </a:r>
            <a:endParaRPr lang="en-US" sz="2000" dirty="0" smtClean="0">
              <a:latin typeface="Times New Roman" panose="02020603050405020304" pitchFamily="18" charset="0"/>
              <a:cs typeface="Times New Roman" panose="02020603050405020304" pitchFamily="18" charset="0"/>
            </a:endParaRPr>
          </a:p>
          <a:p>
            <a:pPr marL="201168" lvl="1"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532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31AC-A8E0-4D38-BA3E-1C5FEDA4B29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a:t>
            </a:r>
            <a:r>
              <a:rPr lang="en-US" sz="4400" dirty="0" smtClean="0">
                <a:latin typeface="Times New Roman" panose="02020603050405020304" pitchFamily="18" charset="0"/>
                <a:cs typeface="Times New Roman" panose="02020603050405020304" pitchFamily="18" charset="0"/>
              </a:rPr>
              <a:t>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FB0731-4948-43F5-A426-E8C7E051E8A5}"/>
              </a:ext>
            </a:extLst>
          </p:cNvPr>
          <p:cNvSpPr>
            <a:spLocks noGrp="1"/>
          </p:cNvSpPr>
          <p:nvPr>
            <p:ph idx="1"/>
          </p:nvPr>
        </p:nvSpPr>
        <p:spPr/>
        <p:txBody>
          <a:bodyPr/>
          <a:lstStyle/>
          <a:p>
            <a:pPr lvl="1"/>
            <a:r>
              <a:rPr lang="en-US" sz="1800" b="1" dirty="0" err="1">
                <a:latin typeface="Times New Roman" panose="02020603050405020304" pitchFamily="18" charset="0"/>
                <a:cs typeface="Times New Roman" panose="02020603050405020304" pitchFamily="18" charset="0"/>
              </a:rPr>
              <a:t>Những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lợi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ích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khi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xây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phần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mềm</a:t>
            </a:r>
            <a:r>
              <a:rPr lang="en-US" sz="18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Thông qua các câu hỏi người học biết đáp án ngay lập </a:t>
            </a:r>
            <a:r>
              <a:rPr lang="en-US" sz="1800" dirty="0" smtClean="0">
                <a:latin typeface="Times New Roman" panose="02020603050405020304" pitchFamily="18" charset="0"/>
                <a:cs typeface="Times New Roman" panose="02020603050405020304" pitchFamily="18" charset="0"/>
              </a:rPr>
              <a:t>tức</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Giúp người học có thái độ chuyên cần hơn trong việc học</a:t>
            </a:r>
            <a:r>
              <a:rPr lang="en-US" sz="1800" dirty="0" smtClean="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Mỗi quizz là các điểm học hằng ngày dùng để đánh giá chuyên cần của người </a:t>
            </a:r>
            <a:r>
              <a:rPr lang="en-US" sz="1800" dirty="0" smtClean="0">
                <a:latin typeface="Times New Roman" panose="02020603050405020304" pitchFamily="18" charset="0"/>
                <a:cs typeface="Times New Roman" panose="02020603050405020304" pitchFamily="18" charset="0"/>
              </a:rPr>
              <a:t>học</a:t>
            </a:r>
            <a:endParaRPr lang="en-US" sz="1800" dirty="0" smtClean="0">
              <a:latin typeface="Times New Roman" panose="02020603050405020304" pitchFamily="18" charset="0"/>
              <a:cs typeface="Times New Roman" panose="02020603050405020304" pitchFamily="18" charset="0"/>
            </a:endParaRPr>
          </a:p>
          <a:p>
            <a:pPr lvl="1"/>
            <a:r>
              <a:rPr lang="en-US" sz="1800" b="1" dirty="0" smtClean="0">
                <a:latin typeface="Times New Roman" panose="02020603050405020304" pitchFamily="18" charset="0"/>
                <a:cs typeface="Times New Roman" panose="02020603050405020304" pitchFamily="18" charset="0"/>
              </a:rPr>
              <a:t>Phạm </a:t>
            </a:r>
            <a:r>
              <a:rPr lang="en-US" sz="1800" b="1" dirty="0">
                <a:latin typeface="Times New Roman" panose="02020603050405020304" pitchFamily="18" charset="0"/>
                <a:cs typeface="Times New Roman" panose="02020603050405020304" pitchFamily="18" charset="0"/>
              </a:rPr>
              <a:t>vi của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290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7E2B-F073-4E79-9A30-59AF53CDB9C5}"/>
              </a:ext>
            </a:extLst>
          </p:cNvPr>
          <p:cNvSpPr>
            <a:spLocks noGrp="1"/>
          </p:cNvSpPr>
          <p:nvPr>
            <p:ph type="title"/>
          </p:nvPr>
        </p:nvSpPr>
        <p:spPr>
          <a:xfrm>
            <a:off x="1097280" y="286604"/>
            <a:ext cx="10058400" cy="869844"/>
          </a:xfrm>
        </p:spPr>
        <p:txBody>
          <a:bodyPr>
            <a:normAutofit/>
          </a:bodyPr>
          <a:lstStyle/>
          <a:p>
            <a:r>
              <a:rPr lang="en-US" sz="4400" dirty="0" err="1">
                <a:latin typeface="Times New Roman" panose="02020603050405020304" pitchFamily="18" charset="0"/>
                <a:cs typeface="Times New Roman" panose="02020603050405020304" pitchFamily="18" charset="0"/>
              </a:rPr>
              <a:t>Vấn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C5102F-0F41-4F64-8DED-688903923170}"/>
              </a:ext>
            </a:extLst>
          </p:cNvPr>
          <p:cNvSpPr>
            <a:spLocks noGrp="1"/>
          </p:cNvSpPr>
          <p:nvPr>
            <p:ph idx="1"/>
          </p:nvPr>
        </p:nvSpPr>
        <p:spPr/>
        <p:txBody>
          <a:bodyPr>
            <a:normAutofit lnSpcReduction="10000"/>
          </a:bodyPr>
          <a:lstStyle/>
          <a:p>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1: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Anh 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Anh </a:t>
            </a:r>
            <a:r>
              <a:rPr lang="en-US" dirty="0" err="1">
                <a:latin typeface="Times New Roman" panose="02020603050405020304" pitchFamily="18" charset="0"/>
                <a:cs typeface="Times New Roman" panose="02020603050405020304" pitchFamily="18" charset="0"/>
              </a:rPr>
              <a:t>lướt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Website </a:t>
            </a:r>
            <a:r>
              <a:rPr lang="en-US" b="1" dirty="0" err="1">
                <a:latin typeface="Times New Roman" panose="02020603050405020304" pitchFamily="18" charset="0"/>
                <a:cs typeface="Times New Roman" panose="02020603050405020304" pitchFamily="18" charset="0"/>
              </a:rPr>
              <a:t>dạy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nâng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lòng</a:t>
            </a:r>
            <a:r>
              <a:rPr lang="en-US" dirty="0">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Anh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quiz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gợi</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quiz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393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56B5-3128-4C59-8AB8-975E47D8B02D}"/>
              </a:ext>
            </a:extLst>
          </p:cNvPr>
          <p:cNvSpPr>
            <a:spLocks noGrp="1"/>
          </p:cNvSpPr>
          <p:nvPr>
            <p:ph type="title"/>
          </p:nvPr>
        </p:nvSpPr>
        <p:spPr>
          <a:xfrm>
            <a:off x="1097280" y="286604"/>
            <a:ext cx="10058400" cy="816056"/>
          </a:xfrm>
        </p:spPr>
        <p:txBody>
          <a:bodyPr/>
          <a:lstStyle/>
          <a:p>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2E6E9E-5917-4439-BDB6-7EA47B7C1CB1}"/>
              </a:ext>
            </a:extLst>
          </p:cNvPr>
          <p:cNvSpPr>
            <a:spLocks noGrp="1"/>
          </p:cNvSpPr>
          <p:nvPr>
            <p:ph idx="1"/>
          </p:nvPr>
        </p:nvSpPr>
        <p:spPr/>
        <p:txBody>
          <a:bodyPr/>
          <a:lstStyle/>
          <a:p>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Hai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IT,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front-end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javasrcipt</a:t>
            </a:r>
            <a:r>
              <a:rPr lang="en-US" dirty="0">
                <a:latin typeface="Times New Roman" panose="02020603050405020304" pitchFamily="18" charset="0"/>
                <a:cs typeface="Times New Roman" panose="02020603050405020304" pitchFamily="18" charset="0"/>
              </a:rPr>
              <a:t>. Hai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Website </a:t>
            </a:r>
            <a:r>
              <a:rPr lang="en-US" b="1" dirty="0" err="1">
                <a:latin typeface="Times New Roman" panose="02020603050405020304" pitchFamily="18" charset="0"/>
                <a:cs typeface="Times New Roman" panose="02020603050405020304" pitchFamily="18" charset="0"/>
              </a:rPr>
              <a:t>dạy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nâng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cao</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mời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410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A749-8F8A-44EE-8073-175E4C2CF78E}"/>
              </a:ext>
            </a:extLst>
          </p:cNvPr>
          <p:cNvSpPr>
            <a:spLocks noGrp="1"/>
          </p:cNvSpPr>
          <p:nvPr>
            <p:ph type="title"/>
          </p:nvPr>
        </p:nvSpPr>
        <p:spPr>
          <a:xfrm>
            <a:off x="1097280" y="286603"/>
            <a:ext cx="10058400" cy="702305"/>
          </a:xfrm>
        </p:spPr>
        <p:txBody>
          <a:bodyPr>
            <a:normAutofit/>
          </a:bodyPr>
          <a:lstStyle/>
          <a:p>
            <a:pPr lvl="0"/>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95524-EF20-4A45-9858-A3C915491F2E}"/>
              </a:ext>
            </a:extLst>
          </p:cNvPr>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Khách hàng</a:t>
            </a: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Huỳnh Quang Minh</a:t>
            </a: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Nhóm 3 gồm 7 thành viên. Chịu trách nhiệm phân tích, thiết kế, cài đặt phần mềm theo đúng tiến độ và chức năng mà phần mềm yêu cầu.</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682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6826-0A8C-4479-B86F-8D34767D5EC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Sản </a:t>
            </a:r>
            <a:r>
              <a:rPr lang="en-US" sz="4400" dirty="0" smtClean="0">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B8DA51-D9DD-4D23-94D8-54035053B6DD}"/>
              </a:ext>
            </a:extLst>
          </p:cNvPr>
          <p:cNvSpPr>
            <a:spLocks noGrp="1"/>
          </p:cNvSpPr>
          <p:nvPr>
            <p:ph idx="1"/>
          </p:nvPr>
        </p:nvSpPr>
        <p:spPr/>
        <p:txBody>
          <a:bodyPr>
            <a:normAutofit lnSpcReduction="10000"/>
          </a:bodyPr>
          <a:lstStyle/>
          <a:p>
            <a:pPr lvl="0"/>
            <a:r>
              <a:rPr lang="en-US" sz="2800" dirty="0" smtClean="0">
                <a:latin typeface="Times New Roman" panose="02020603050405020304" pitchFamily="18" charset="0"/>
                <a:cs typeface="Times New Roman" panose="02020603050405020304" pitchFamily="18" charset="0"/>
              </a:rPr>
              <a:t>Các sản phẩm liên quan</a:t>
            </a:r>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w3schools.com: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Ưu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học lập trình trực tuyến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Lý thuyết dễ tiếp thu, ví dụ đơn giản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Người học được thực hành</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Khuyết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không định hướng người dùng</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Chưa phân mức độ học tập</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Không có cạnh tranh giữa những người dùng</a:t>
            </a:r>
            <a:endParaRPr lang="en-US" sz="1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945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06E7-3EC8-4AB6-A7AC-5BBDAE9C07AC}"/>
              </a:ext>
            </a:extLst>
          </p:cNvPr>
          <p:cNvSpPr>
            <a:spLocks noGrp="1"/>
          </p:cNvSpPr>
          <p:nvPr>
            <p:ph type="title"/>
          </p:nvPr>
        </p:nvSpPr>
        <p:spPr>
          <a:xfrm>
            <a:off x="1097280" y="286603"/>
            <a:ext cx="10058400" cy="825021"/>
          </a:xfrm>
        </p:spPr>
        <p:txBody>
          <a:bodyPr/>
          <a:lstStyle/>
          <a:p>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DC50DA-ACD8-4F91-9293-772C1E5EDA5A}"/>
              </a:ext>
            </a:extLst>
          </p:cNvPr>
          <p:cNvSpPr>
            <a:spLocks noGrp="1"/>
          </p:cNvSpPr>
          <p:nvPr>
            <p:ph idx="1"/>
          </p:nvPr>
        </p:nvSpPr>
        <p:spPr>
          <a:xfrm>
            <a:off x="1097280" y="1193802"/>
            <a:ext cx="10058400" cy="4928324"/>
          </a:xfrm>
        </p:spPr>
        <p:txBody>
          <a:bodyPr>
            <a:noAutofit/>
          </a:bodyPr>
          <a:lstStyle/>
          <a:p>
            <a:pPr lvl="1"/>
            <a:r>
              <a:rPr lang="en-US" sz="2000" b="1" dirty="0" smtClean="0">
                <a:latin typeface="Times New Roman" panose="02020603050405020304" pitchFamily="18" charset="0"/>
                <a:cs typeface="Times New Roman" panose="02020603050405020304" pitchFamily="18" charset="0"/>
              </a:rPr>
              <a:t>Thời gian dự kiến</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9 tuần</a:t>
            </a:r>
          </a:p>
          <a:p>
            <a:pPr lvl="1"/>
            <a:r>
              <a:rPr lang="en-US" sz="2000" b="1" dirty="0" smtClean="0">
                <a:latin typeface="Times New Roman" panose="02020603050405020304" pitchFamily="18" charset="0"/>
                <a:cs typeface="Times New Roman" panose="02020603050405020304" pitchFamily="18" charset="0"/>
              </a:rPr>
              <a:t>Sản </a:t>
            </a:r>
            <a:r>
              <a:rPr lang="en-US" sz="2000" b="1" dirty="0">
                <a:latin typeface="Times New Roman" panose="02020603050405020304" pitchFamily="18" charset="0"/>
                <a:cs typeface="Times New Roman" panose="02020603050405020304" pitchFamily="18" charset="0"/>
              </a:rPr>
              <a:t>phẩm bàn giao</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endParaRPr lang="en-US"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hướng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mềm</a:t>
            </a:r>
            <a:endParaRPr lang="en-US" sz="16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Chi </a:t>
            </a:r>
            <a:r>
              <a:rPr lang="en-US" sz="2000" b="1" dirty="0" err="1">
                <a:latin typeface="Times New Roman" panose="02020603050405020304" pitchFamily="18" charset="0"/>
                <a:cs typeface="Times New Roman" panose="02020603050405020304" pitchFamily="18" charset="0"/>
              </a:rPr>
              <a:t>phí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a:t>
            </a:r>
            <a:endParaRPr lang="en-US" sz="20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Marketing: ~ 1.000.000VNĐ</a:t>
            </a:r>
            <a:endParaRPr lang="en-US" sz="16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597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511A-7921-4B1E-B89C-99F95CD492A0}"/>
              </a:ext>
            </a:extLst>
          </p:cNvPr>
          <p:cNvSpPr>
            <a:spLocks noGrp="1"/>
          </p:cNvSpPr>
          <p:nvPr>
            <p:ph type="title"/>
          </p:nvPr>
        </p:nvSpPr>
        <p:spPr>
          <a:xfrm>
            <a:off x="1097280" y="286604"/>
            <a:ext cx="10058400" cy="828094"/>
          </a:xfrm>
        </p:spPr>
        <p:txBody>
          <a:bodyPr>
            <a:normAutofit/>
          </a:bodyPr>
          <a:lstStyle/>
          <a:p>
            <a:r>
              <a:rPr lang="en-US" sz="4400" dirty="0">
                <a:latin typeface="Times New Roman" panose="02020603050405020304" pitchFamily="18" charset="0"/>
                <a:cs typeface="Times New Roman" panose="02020603050405020304" pitchFamily="18" charset="0"/>
              </a:rPr>
              <a:t>Tính năng của sản </a:t>
            </a:r>
            <a:r>
              <a:rPr lang="en-US" sz="4400" dirty="0" smtClean="0">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05229F-B798-4E98-AC6B-E83A28BD513D}"/>
              </a:ext>
            </a:extLst>
          </p:cNvPr>
          <p:cNvSpPr>
            <a:spLocks noGrp="1"/>
          </p:cNvSpPr>
          <p:nvPr>
            <p:ph idx="1"/>
          </p:nvPr>
        </p:nvSpPr>
        <p:spPr/>
        <p:txBody>
          <a:bodyPr/>
          <a:lstStyle/>
          <a:p>
            <a:pPr lvl="1"/>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phẩm</a:t>
            </a:r>
            <a:endParaRPr lang="en-US" sz="2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Theo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hay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nhiêu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Người dùng có thể theo dõi các người khác học chung ngôn ngữ để tạo tính cạnh tranh. </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Có bài quiz đánh giá ở cuối mỗi chuyên đề tổng hợp</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Người dùng vừa học vừa kiểm tra chứ không phải 1 lèo rồi vào làm quizz.</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147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C468-C944-4BC3-86A5-988F2D19282D}"/>
              </a:ext>
            </a:extLst>
          </p:cNvPr>
          <p:cNvSpPr>
            <a:spLocks noGrp="1"/>
          </p:cNvSpPr>
          <p:nvPr>
            <p:ph type="title"/>
          </p:nvPr>
        </p:nvSpPr>
        <p:spPr>
          <a:xfrm>
            <a:off x="1097280" y="286603"/>
            <a:ext cx="10058400" cy="702305"/>
          </a:xfrm>
        </p:spPr>
        <p:txBody>
          <a:bodyPr>
            <a:normAutofit/>
          </a:bodyPr>
          <a:lstStyle/>
          <a:p>
            <a:r>
              <a:rPr lang="en-US" sz="4400" dirty="0" err="1">
                <a:latin typeface="Times New Roman" panose="02020603050405020304" pitchFamily="18" charset="0"/>
                <a:cs typeface="Times New Roman" panose="02020603050405020304" pitchFamily="18" charset="0"/>
              </a:rPr>
              <a:t>Tính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năng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07B6B7-1FF0-4B09-BB7D-56FE29F5033C}"/>
              </a:ext>
            </a:extLst>
          </p:cNvPr>
          <p:cNvSpPr>
            <a:spLocks noGrp="1"/>
          </p:cNvSpPr>
          <p:nvPr>
            <p:ph idx="1"/>
          </p:nvPr>
        </p:nvSpPr>
        <p:spPr/>
        <p:txBody>
          <a:bodyPr>
            <a:normAutofit/>
          </a:bodyPr>
          <a:lstStyle/>
          <a:p>
            <a:pPr lvl="1"/>
            <a:r>
              <a:rPr lang="vi-VN" sz="2000" b="1" dirty="0">
                <a:latin typeface="Times New Roman" panose="02020603050405020304" pitchFamily="18" charset="0"/>
                <a:cs typeface="Times New Roman" panose="02020603050405020304" pitchFamily="18" charset="0"/>
              </a:rPr>
              <a:t>Các tính năng không phát triển</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Code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sandbox</a:t>
            </a:r>
          </a:p>
          <a:p>
            <a:pPr lvl="1"/>
            <a:r>
              <a:rPr lang="en-US" sz="2000" b="1" dirty="0" err="1">
                <a:latin typeface="Times New Roman" panose="02020603050405020304" pitchFamily="18" charset="0"/>
                <a:cs typeface="Times New Roman" panose="02020603050405020304" pitchFamily="18" charset="0"/>
              </a:rPr>
              <a:t>Hạn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chế</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chiếm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hành</a:t>
            </a:r>
            <a:r>
              <a:rPr lang="en-US" sz="1800" dirty="0">
                <a:latin typeface="Times New Roman" panose="02020603050405020304" pitchFamily="18" charset="0"/>
                <a:cs typeface="Times New Roman" panose="02020603050405020304" pitchFamily="18" charset="0"/>
              </a:rPr>
              <a:t> (65 %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35 %)</a:t>
            </a:r>
          </a:p>
          <a:p>
            <a:pPr lvl="1"/>
            <a:r>
              <a:rPr lang="en-US" sz="2000" b="1" dirty="0" err="1">
                <a:latin typeface="Times New Roman" panose="02020603050405020304" pitchFamily="18" charset="0"/>
                <a:cs typeface="Times New Roman" panose="02020603050405020304" pitchFamily="18" charset="0"/>
              </a:rPr>
              <a:t>Chất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Tạo </a:t>
            </a:r>
            <a:r>
              <a:rPr lang="en-US" sz="1800" dirty="0" smtClean="0">
                <a:latin typeface="Times New Roman" panose="02020603050405020304" pitchFamily="18" charset="0"/>
                <a:cs typeface="Times New Roman" panose="02020603050405020304" pitchFamily="18" charset="0"/>
              </a:rPr>
              <a:t>nền </a:t>
            </a:r>
            <a:r>
              <a:rPr lang="en-US" sz="1800" dirty="0">
                <a:latin typeface="Times New Roman" panose="02020603050405020304" pitchFamily="18" charset="0"/>
                <a:cs typeface="Times New Roman" panose="02020603050405020304" pitchFamily="18" charset="0"/>
              </a:rPr>
              <a:t>tảng vững cho người tham gia hết khóa học và hoàn thành các bài quiz</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841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rủi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3 hi </a:t>
            </a:r>
            <a:r>
              <a:rPr lang="en-US" sz="2000" dirty="0" err="1">
                <a:latin typeface="Times New Roman" panose="02020603050405020304" pitchFamily="18" charset="0"/>
                <a:cs typeface="Times New Roman" panose="02020603050405020304" pitchFamily="18" charset="0"/>
              </a:rPr>
              <a:t>vọng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85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3840-01E6-4BDE-873C-252472937CAD}"/>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3 </a:t>
            </a:r>
            <a:r>
              <a:rPr lang="en-US" sz="4400" dirty="0" err="1">
                <a:latin typeface="Times New Roman" panose="02020603050405020304" pitchFamily="18" charset="0"/>
                <a:cs typeface="Times New Roman" panose="02020603050405020304" pitchFamily="18" charset="0"/>
              </a:rPr>
              <a:t>Trình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bày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nhóm</a:t>
            </a:r>
            <a:r>
              <a:rPr lang="en-US" sz="4400" dirty="0">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8737F4DA-0671-4B1E-8F6E-DC158BA63FFC}"/>
              </a:ext>
            </a:extLst>
          </p:cNvPr>
          <p:cNvSpPr>
            <a:spLocks noGrp="1" noChangeArrowheads="1"/>
          </p:cNvSpPr>
          <p:nvPr>
            <p:ph idx="1"/>
          </p:nvPr>
        </p:nvSpPr>
        <p:spPr bwMode="auto">
          <a:xfrm>
            <a:off x="1097280" y="2058888"/>
            <a:ext cx="10058399"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9pPr>
          </a:lstStyle>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Tên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2</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bắt đầu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kết thúc dự kiến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4</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Trưởng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5</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Khó khăn, nhu cầu, vấn đề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6</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Mục tiêu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7</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Yêu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cầu</a:t>
            </a:r>
            <a:endParaRPr lang="en-US"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8-Cạnh tranh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9-Phương pháp thực hiện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10-Giả định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11-Lợi nhuận, thu nhập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12-Thông tin về kinh phí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13-Vai trò, trách nhiệm , phân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công</a:t>
            </a:r>
            <a:endParaRPr lang="vi-VN" altLang="ja-JP" sz="18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67030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1. Tại sao nhóm phát triển đồ án này? Đồ án của nhóm giải quyết vấn đề gì trong cuộc </a:t>
            </a:r>
            <a:r>
              <a:rPr lang="en-US" dirty="0">
                <a:latin typeface="Times New Roman" panose="02020603050405020304" pitchFamily="18" charset="0"/>
                <a:cs typeface="Times New Roman" panose="02020603050405020304" pitchFamily="18" charset="0"/>
              </a:rPr>
              <a:t>s</a:t>
            </a:r>
            <a:r>
              <a:rPr lang="vi-VN" dirty="0">
                <a:latin typeface="Times New Roman" panose="02020603050405020304" pitchFamily="18" charset="0"/>
                <a:cs typeface="Times New Roman" panose="02020603050405020304" pitchFamily="18" charset="0"/>
              </a:rPr>
              <a:t>ống?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2. Nhóm dự kiến phát triển những gì để giải quyết các vấn đề đặt ra?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3. Nhóm làm sao để chứng minh mình có khả năng thực hiện đồ án này?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4. Mô hình phát triển phần mềm nào, phù hợp với thời gian, chi phí và nhân lực của nhóm, được nhóm lựa chọn để thực hiện đồ án?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1097280" y="1158967"/>
            <a:ext cx="10058400" cy="4954450"/>
          </a:xfrm>
        </p:spPr>
        <p:txBody>
          <a:bodyPr>
            <a:noAutofit/>
          </a:bodyPr>
          <a:lstStyle/>
          <a:p>
            <a:pPr lvl="0"/>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án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Website </a:t>
            </a:r>
            <a:r>
              <a:rPr lang="en-US" sz="1800" dirty="0" err="1">
                <a:latin typeface="Times New Roman" panose="02020603050405020304" pitchFamily="18" charset="0"/>
                <a:cs typeface="Times New Roman" panose="02020603050405020304" pitchFamily="18" charset="0"/>
              </a:rPr>
              <a:t>dạy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nâng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a:t>
            </a:r>
          </a:p>
          <a:p>
            <a:pPr lvl="0"/>
            <a:r>
              <a:rPr lang="en-US" sz="1800" b="1" dirty="0" err="1">
                <a:latin typeface="Times New Roman" panose="02020603050405020304" pitchFamily="18" charset="0"/>
                <a:cs typeface="Times New Roman" panose="02020603050405020304" pitchFamily="18" charset="0"/>
              </a:rPr>
              <a:t>Ngày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bắt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đầu</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07/11/2019</a:t>
            </a:r>
          </a:p>
          <a:p>
            <a:pPr lvl="0"/>
            <a:r>
              <a:rPr lang="en-US" sz="1800" b="1" dirty="0" err="1">
                <a:latin typeface="Times New Roman" panose="02020603050405020304" pitchFamily="18" charset="0"/>
                <a:cs typeface="Times New Roman" panose="02020603050405020304" pitchFamily="18" charset="0"/>
              </a:rPr>
              <a:t>Ngày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kết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thúc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kiến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10/2/2020</a:t>
            </a:r>
            <a:endParaRPr lang="en-US" sz="1800" dirty="0">
              <a:latin typeface="Times New Roman" panose="02020603050405020304" pitchFamily="18" charset="0"/>
              <a:cs typeface="Times New Roman" panose="02020603050405020304" pitchFamily="18" charset="0"/>
            </a:endParaRPr>
          </a:p>
          <a:p>
            <a:pPr lvl="0"/>
            <a:r>
              <a:rPr lang="en-US" sz="1800" b="1" dirty="0" err="1">
                <a:latin typeface="Times New Roman" panose="02020603050405020304" pitchFamily="18" charset="0"/>
                <a:cs typeface="Times New Roman" panose="02020603050405020304" pitchFamily="18" charset="0"/>
              </a:rPr>
              <a:t>Trưởng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án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Bùi Đăng </a:t>
            </a:r>
            <a:r>
              <a:rPr lang="en-US" sz="1800" dirty="0" smtClean="0">
                <a:latin typeface="Times New Roman" panose="02020603050405020304" pitchFamily="18" charset="0"/>
                <a:cs typeface="Times New Roman" panose="02020603050405020304" pitchFamily="18" charset="0"/>
              </a:rPr>
              <a:t>Khoa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345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1097280" y="2055950"/>
            <a:ext cx="10058400" cy="4954450"/>
          </a:xfrm>
        </p:spPr>
        <p:txBody>
          <a:bodyPr>
            <a:noAutofit/>
          </a:bodyPr>
          <a:lstStyle/>
          <a:p>
            <a:pPr lvl="0"/>
            <a:r>
              <a:rPr lang="en-US" sz="1800" b="1" dirty="0" smtClean="0">
                <a:latin typeface="Times New Roman" panose="02020603050405020304" pitchFamily="18" charset="0"/>
                <a:cs typeface="Times New Roman" panose="02020603050405020304" pitchFamily="18" charset="0"/>
              </a:rPr>
              <a:t>Khó </a:t>
            </a:r>
            <a:r>
              <a:rPr lang="en-US" sz="1800" b="1" dirty="0">
                <a:latin typeface="Times New Roman" panose="02020603050405020304" pitchFamily="18" charset="0"/>
                <a:cs typeface="Times New Roman" panose="02020603050405020304" pitchFamily="18" charset="0"/>
              </a:rPr>
              <a:t>khăn, nhu cầu, vấn đề</a:t>
            </a:r>
          </a:p>
          <a:p>
            <a:pPr lvl="0"/>
            <a:r>
              <a:rPr lang="en-US" sz="2000" dirty="0">
                <a:latin typeface="Times New Roman" panose="02020603050405020304" pitchFamily="18" charset="0"/>
                <a:cs typeface="Times New Roman" panose="02020603050405020304" pitchFamily="18" charset="0"/>
              </a:rPr>
              <a:t>Người học lập trình phải tốn nhiều tiền tại các trung tâm để học lập trình, còn các trang web học thì có tính phí. </a:t>
            </a:r>
          </a:p>
          <a:p>
            <a:pPr lvl="0"/>
            <a:r>
              <a:rPr lang="vi-VN" sz="20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a:t>
            </a:r>
            <a:r>
              <a:rPr lang="en-US" sz="2000" dirty="0">
                <a:latin typeface="Times New Roman" panose="02020603050405020304" pitchFamily="18" charset="0"/>
                <a:cs typeface="Times New Roman" panose="02020603050405020304" pitchFamily="18" charset="0"/>
              </a:rPr>
              <a:t>.</a:t>
            </a:r>
          </a:p>
          <a:p>
            <a:pPr lvl="0"/>
            <a:r>
              <a:rPr lang="vi-VN" sz="20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r>
              <a:rPr lang="en-US" sz="2000" dirty="0">
                <a:latin typeface="Times New Roman" panose="02020603050405020304" pitchFamily="18" charset="0"/>
                <a:cs typeface="Times New Roman" panose="02020603050405020304" pitchFamily="18" charset="0"/>
              </a:rPr>
              <a:t>.</a:t>
            </a:r>
          </a:p>
          <a:p>
            <a:pPr lvl="0"/>
            <a:r>
              <a:rPr lang="vi-VN" sz="20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endParaRPr lang="en-US" sz="2000" dirty="0">
              <a:latin typeface="Times New Roman" panose="02020603050405020304" pitchFamily="18" charset="0"/>
              <a:cs typeface="Times New Roman" panose="02020603050405020304" pitchFamily="18" charset="0"/>
            </a:endParaRPr>
          </a:p>
          <a:p>
            <a:pPr marL="0" lv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933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AC82-561F-4E73-B188-253BA348371D}"/>
              </a:ext>
            </a:extLst>
          </p:cNvPr>
          <p:cNvSpPr>
            <a:spLocks noGrp="1"/>
          </p:cNvSpPr>
          <p:nvPr>
            <p:ph type="title"/>
          </p:nvPr>
        </p:nvSpPr>
        <p:spPr>
          <a:xfrm>
            <a:off x="1097280" y="313508"/>
            <a:ext cx="10058400" cy="770709"/>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D2A3B245-4F2C-43E9-87A2-179432EADB3C}"/>
              </a:ext>
            </a:extLst>
          </p:cNvPr>
          <p:cNvSpPr>
            <a:spLocks noGrp="1"/>
          </p:cNvSpPr>
          <p:nvPr>
            <p:ph idx="1"/>
          </p:nvPr>
        </p:nvSpPr>
        <p:spPr>
          <a:xfrm>
            <a:off x="1097280" y="1585687"/>
            <a:ext cx="10058400" cy="4562564"/>
          </a:xfrm>
        </p:spPr>
        <p:txBody>
          <a:bodyPr>
            <a:noAutofit/>
          </a:bodyPr>
          <a:lstStyle/>
          <a:p>
            <a:pPr lvl="0"/>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endParaRPr lang="en-US" sz="2000" b="1"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a:t>
            </a:r>
          </a:p>
          <a:p>
            <a:pPr lvl="1"/>
            <a:r>
              <a:rPr lang="en-US" sz="1800" dirty="0">
                <a:latin typeface="Times New Roman" panose="02020603050405020304" pitchFamily="18" charset="0"/>
                <a:cs typeface="Times New Roman" panose="02020603050405020304" pitchFamily="18" charset="0"/>
              </a:rPr>
              <a:t>Có thể vào làm mọi lúc mọi nơi chỉ cần </a:t>
            </a:r>
            <a:r>
              <a:rPr lang="en-US" sz="1800" dirty="0" smtClean="0">
                <a:latin typeface="Times New Roman" panose="02020603050405020304" pitchFamily="18" charset="0"/>
                <a:cs typeface="Times New Roman" panose="02020603050405020304" pitchFamily="18" charset="0"/>
              </a:rPr>
              <a:t>có thiết bị kết nối </a:t>
            </a:r>
            <a:r>
              <a:rPr lang="en-US" sz="1800" dirty="0">
                <a:latin typeface="Times New Roman" panose="02020603050405020304" pitchFamily="18" charset="0"/>
                <a:cs typeface="Times New Roman" panose="02020603050405020304" pitchFamily="18" charset="0"/>
              </a:rPr>
              <a:t>internet</a:t>
            </a:r>
          </a:p>
          <a:p>
            <a:pPr lvl="1"/>
            <a:r>
              <a:rPr lang="en-US" sz="1800" dirty="0">
                <a:latin typeface="Times New Roman" panose="02020603050405020304" pitchFamily="18" charset="0"/>
                <a:cs typeface="Times New Roman" panose="02020603050405020304" pitchFamily="18" charset="0"/>
              </a:rPr>
              <a:t>Phần mềm có tính năng xếp hạng theo kết quả các bài tập.</a:t>
            </a:r>
          </a:p>
          <a:p>
            <a:pPr lvl="0"/>
            <a:r>
              <a:rPr lang="en-US" sz="2000" b="1" dirty="0" smtClean="0">
                <a:latin typeface="Times New Roman" panose="02020603050405020304" pitchFamily="18" charset="0"/>
                <a:cs typeface="Times New Roman" panose="02020603050405020304" pitchFamily="18" charset="0"/>
              </a:rPr>
              <a:t>Yêu </a:t>
            </a:r>
            <a:r>
              <a:rPr lang="en-US" sz="2000" b="1" dirty="0">
                <a:latin typeface="Times New Roman" panose="02020603050405020304" pitchFamily="18" charset="0"/>
                <a:cs typeface="Times New Roman" panose="02020603050405020304" pitchFamily="18" charset="0"/>
              </a:rPr>
              <a:t>cầu</a:t>
            </a:r>
          </a:p>
          <a:p>
            <a:pPr lvl="1"/>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level.</a:t>
            </a: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bao </a:t>
            </a:r>
            <a:r>
              <a:rPr lang="en-US" sz="1800" dirty="0" err="1">
                <a:latin typeface="Times New Roman" panose="02020603050405020304" pitchFamily="18" charset="0"/>
                <a:cs typeface="Times New Roman" panose="02020603050405020304" pitchFamily="18" charset="0"/>
              </a:rPr>
              <a:t>nhiêu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ở </a:t>
            </a:r>
            <a:r>
              <a:rPr lang="en-US" sz="1800" dirty="0" err="1">
                <a:latin typeface="Times New Roman" panose="02020603050405020304" pitchFamily="18" charset="0"/>
                <a:cs typeface="Times New Roman" panose="02020603050405020304" pitchFamily="18" charset="0"/>
              </a:rPr>
              <a:t>cuối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tổng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level.</a:t>
            </a: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vừa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vừa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chứ</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lèo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rồi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23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703B-209F-4FC3-B10B-0DF3ABB6E342}"/>
              </a:ext>
            </a:extLst>
          </p:cNvPr>
          <p:cNvSpPr>
            <a:spLocks noGrp="1"/>
          </p:cNvSpPr>
          <p:nvPr>
            <p:ph type="title"/>
          </p:nvPr>
        </p:nvSpPr>
        <p:spPr>
          <a:xfrm>
            <a:off x="1097280" y="286604"/>
            <a:ext cx="10058400" cy="767134"/>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CAE4F017-BDAB-463E-BA17-273445DC56A8}"/>
              </a:ext>
            </a:extLst>
          </p:cNvPr>
          <p:cNvSpPr>
            <a:spLocks noGrp="1"/>
          </p:cNvSpPr>
          <p:nvPr>
            <p:ph idx="1"/>
          </p:nvPr>
        </p:nvSpPr>
        <p:spPr>
          <a:xfrm>
            <a:off x="1036320" y="1507309"/>
            <a:ext cx="10058400" cy="4693194"/>
          </a:xfrm>
        </p:spPr>
        <p:txBody>
          <a:bodyPr>
            <a:noAutofit/>
          </a:bodyPr>
          <a:lstStyle/>
          <a:p>
            <a:pPr lvl="0"/>
            <a:r>
              <a:rPr lang="en-US" sz="2000" b="1" dirty="0" err="1">
                <a:latin typeface="Times New Roman" panose="02020603050405020304" pitchFamily="18" charset="0"/>
                <a:cs typeface="Times New Roman" panose="02020603050405020304" pitchFamily="18" charset="0"/>
              </a:rPr>
              <a:t>Cạnh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tranh</a:t>
            </a:r>
            <a:endParaRPr lang="en-US" sz="2000" b="1"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W3schools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Coursera</a:t>
            </a:r>
          </a:p>
          <a:p>
            <a:pPr lvl="1"/>
            <a:r>
              <a:rPr lang="en-US" sz="1800" dirty="0" err="1">
                <a:latin typeface="Times New Roman" panose="02020603050405020304" pitchFamily="18" charset="0"/>
                <a:cs typeface="Times New Roman" panose="02020603050405020304" pitchFamily="18" charset="0"/>
              </a:rPr>
              <a:t>vietjack</a:t>
            </a:r>
            <a:endParaRPr lang="en-US" sz="1800" dirty="0">
              <a:latin typeface="Times New Roman" panose="02020603050405020304" pitchFamily="18" charset="0"/>
              <a:cs typeface="Times New Roman" panose="02020603050405020304" pitchFamily="18" charset="0"/>
            </a:endParaRPr>
          </a:p>
          <a:p>
            <a:pPr lvl="0"/>
            <a:r>
              <a:rPr lang="en-US" sz="2000" b="1" dirty="0" err="1">
                <a:latin typeface="Times New Roman" panose="02020603050405020304" pitchFamily="18" charset="0"/>
                <a:cs typeface="Times New Roman" panose="02020603050405020304" pitchFamily="18" charset="0"/>
              </a:rPr>
              <a:t>Phương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endParaRPr lang="en-US" sz="2000" b="1"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Bắt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Login -&gt;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tập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hang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( 20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50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100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đạt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hoàn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Login → </a:t>
            </a:r>
            <a:r>
              <a:rPr lang="en-US" sz="1800" dirty="0" err="1">
                <a:latin typeface="Times New Roman" panose="02020603050405020304" pitchFamily="18" charset="0"/>
                <a:cs typeface="Times New Roman" panose="02020603050405020304" pitchFamily="18" charset="0"/>
              </a:rPr>
              <a:t>xem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746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762D-27DD-4C1A-B549-56930FD513A7}"/>
              </a:ext>
            </a:extLst>
          </p:cNvPr>
          <p:cNvSpPr>
            <a:spLocks noGrp="1"/>
          </p:cNvSpPr>
          <p:nvPr>
            <p:ph type="title"/>
          </p:nvPr>
        </p:nvSpPr>
        <p:spPr>
          <a:xfrm>
            <a:off x="1097280" y="286604"/>
            <a:ext cx="10058400" cy="8542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70415BD1-3203-4DE3-A439-E70BDC23C2EA}"/>
              </a:ext>
            </a:extLst>
          </p:cNvPr>
          <p:cNvSpPr>
            <a:spLocks noGrp="1"/>
          </p:cNvSpPr>
          <p:nvPr>
            <p:ph idx="1"/>
          </p:nvPr>
        </p:nvSpPr>
        <p:spPr>
          <a:xfrm>
            <a:off x="1097280" y="1584960"/>
            <a:ext cx="10058400" cy="4475721"/>
          </a:xfrm>
        </p:spPr>
        <p:txBody>
          <a:bodyPr>
            <a:normAutofit fontScale="92500" lnSpcReduction="10000"/>
          </a:bodyPr>
          <a:lstStyle/>
          <a:p>
            <a:pPr lvl="0"/>
            <a:r>
              <a:rPr lang="en-US" b="1" dirty="0" err="1">
                <a:latin typeface="Times New Roman" panose="02020603050405020304" pitchFamily="18" charset="0"/>
                <a:cs typeface="Times New Roman" panose="02020603050405020304" pitchFamily="18" charset="0"/>
              </a:rPr>
              <a:t>Giả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định</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Mọi </a:t>
            </a:r>
            <a:r>
              <a:rPr lang="en-US" sz="1500" dirty="0" smtClean="0">
                <a:latin typeface="Times New Roman" panose="02020603050405020304" pitchFamily="18" charset="0"/>
                <a:cs typeface="Times New Roman" panose="02020603050405020304" pitchFamily="18" charset="0"/>
              </a:rPr>
              <a:t>thứ </a:t>
            </a:r>
            <a:r>
              <a:rPr lang="en-US" sz="1500" dirty="0">
                <a:latin typeface="Times New Roman" panose="02020603050405020304" pitchFamily="18" charset="0"/>
                <a:cs typeface="Times New Roman" panose="02020603050405020304" pitchFamily="18" charset="0"/>
              </a:rPr>
              <a:t>theo đúng kế hoạch ban đầu.</a:t>
            </a:r>
          </a:p>
          <a:p>
            <a:pPr lvl="0"/>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Quảng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cáo</a:t>
            </a:r>
            <a:r>
              <a:rPr lang="en-US" sz="15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Học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khóa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học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nâng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cao</a:t>
            </a:r>
            <a:r>
              <a:rPr lang="en-US" sz="1500" dirty="0">
                <a:latin typeface="Times New Roman" panose="02020603050405020304" pitchFamily="18" charset="0"/>
                <a:cs typeface="Times New Roman" panose="02020603050405020304" pitchFamily="18" charset="0"/>
              </a:rPr>
              <a:t>.</a:t>
            </a:r>
          </a:p>
          <a:p>
            <a:pPr lvl="0"/>
            <a:r>
              <a:rPr lang="en-US" b="1" dirty="0" err="1">
                <a:latin typeface="Times New Roman" panose="02020603050405020304" pitchFamily="18" charset="0"/>
                <a:cs typeface="Times New Roman" panose="02020603050405020304" pitchFamily="18" charset="0"/>
              </a:rPr>
              <a:t>Thông</a:t>
            </a:r>
            <a:r>
              <a:rPr lang="en-US" b="1" dirty="0">
                <a:latin typeface="Times New Roman" panose="02020603050405020304" pitchFamily="18" charset="0"/>
                <a:cs typeface="Times New Roman" panose="02020603050405020304" pitchFamily="18" charset="0"/>
              </a:rPr>
              <a:t> tin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phí</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66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36AA-E308-4244-A06B-2EF811CE5201}"/>
              </a:ext>
            </a:extLst>
          </p:cNvPr>
          <p:cNvSpPr>
            <a:spLocks noGrp="1"/>
          </p:cNvSpPr>
          <p:nvPr>
            <p:ph type="title"/>
          </p:nvPr>
        </p:nvSpPr>
        <p:spPr>
          <a:xfrm>
            <a:off x="1097280" y="286603"/>
            <a:ext cx="10058400" cy="784551"/>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90977FC-4A71-4F06-AEA3-60187082B346}"/>
              </a:ext>
            </a:extLst>
          </p:cNvPr>
          <p:cNvSpPr>
            <a:spLocks noGrp="1"/>
          </p:cNvSpPr>
          <p:nvPr>
            <p:ph idx="1"/>
          </p:nvPr>
        </p:nvSpPr>
        <p:spPr/>
        <p:txBody>
          <a:bodyPr>
            <a:normAutofit/>
          </a:bodyPr>
          <a:lstStyle/>
          <a:p>
            <a:pPr lvl="0"/>
            <a:r>
              <a:rPr lang="en-US" sz="2400" b="1" dirty="0" err="1">
                <a:latin typeface="Times New Roman" panose="02020603050405020304" pitchFamily="18" charset="0"/>
                <a:cs typeface="Times New Roman" panose="02020603050405020304" pitchFamily="18" charset="0"/>
              </a:rPr>
              <a:t>Vai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trò</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endParaRPr lang="en-US" sz="2400" b="1" dirty="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Bùi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Khoa.</a:t>
            </a:r>
          </a:p>
          <a:p>
            <a:pPr lvl="1"/>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Huỳnh</a:t>
            </a:r>
            <a:r>
              <a:rPr lang="en-US" sz="2000" dirty="0">
                <a:latin typeface="Times New Roman" panose="02020603050405020304" pitchFamily="18" charset="0"/>
                <a:cs typeface="Times New Roman" panose="02020603050405020304" pitchFamily="18" charset="0"/>
              </a:rPr>
              <a:t> Quang Minh.</a:t>
            </a:r>
          </a:p>
          <a:p>
            <a:pPr lvl="1"/>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Bùi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Khoa.</a:t>
            </a:r>
          </a:p>
          <a:p>
            <a:pPr lvl="1"/>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app.</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882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a:spLocks noGrp="1"/>
          </p:cNvSpPr>
          <p:nvPr>
            <p:ph type="title"/>
          </p:nvPr>
        </p:nvSpPr>
        <p:spPr>
          <a:xfrm>
            <a:off x="1097279" y="286603"/>
            <a:ext cx="10659291" cy="1450757"/>
          </a:xfrm>
        </p:spPr>
        <p:txBody>
          <a:bodyPr>
            <a:normAutofit fontScale="90000"/>
          </a:bodyPr>
          <a:lstStyle/>
          <a:p>
            <a:r>
              <a:rPr lang="en-US" dirty="0" smtClean="0">
                <a:latin typeface="Times New Roman" panose="02020603050405020304" pitchFamily="18" charset="0"/>
                <a:cs typeface="Times New Roman" panose="02020603050405020304" pitchFamily="18" charset="0"/>
              </a:rPr>
              <a:t>Câu 4:</a:t>
            </a:r>
            <a:r>
              <a:rPr lang="vi-VN" dirty="0">
                <a:latin typeface="Times New Roman" panose="02020603050405020304" pitchFamily="18" charset="0"/>
                <a:cs typeface="Times New Roman" panose="02020603050405020304" pitchFamily="18" charset="0"/>
              </a:rPr>
              <a:t>Trình bày các sản phẩm: “Mockup”, “Bản mẫu (Prototype)”, và “Chứng minh ý tưởng (Proof of Concept)” của nhóm.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936343-B595-43F3-BD9D-131DE6C35631}"/>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Màng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30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47A6-3B64-4E18-8164-5DF75A1E967F}"/>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000">
                <a:latin typeface="Times New Roman" panose="02020603050405020304" pitchFamily="18" charset="0"/>
                <a:cs typeface="Times New Roman" panose="02020603050405020304" pitchFamily="18" charset="0"/>
              </a:rPr>
              <a:t>Màn hình chính</a:t>
            </a:r>
            <a:br>
              <a:rPr lang="en-US" sz="4000">
                <a:latin typeface="Times New Roman" panose="02020603050405020304" pitchFamily="18" charset="0"/>
                <a:cs typeface="Times New Roman" panose="02020603050405020304" pitchFamily="18" charset="0"/>
              </a:rPr>
            </a:br>
            <a:endParaRPr lang="en-US" sz="400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DFB959-F37B-4BA4-B77F-74C930834FD8}"/>
              </a:ext>
            </a:extLst>
          </p:cNvPr>
          <p:cNvSpPr/>
          <p:nvPr/>
        </p:nvSpPr>
        <p:spPr>
          <a:xfrm>
            <a:off x="492371" y="2790855"/>
            <a:ext cx="3084844" cy="3311766"/>
          </a:xfrm>
          <a:prstGeom prst="rect">
            <a:avLst/>
          </a:prstGeom>
        </p:spPr>
        <p:txBody>
          <a:bodyPr vert="horz" lIns="0" tIns="45720" rIns="0" bIns="45720" rtlCol="0">
            <a:normAutofit/>
          </a:bodyPr>
          <a:lstStyle/>
          <a:p>
            <a:pPr marL="685800" marR="0">
              <a:spcBef>
                <a:spcPts val="0"/>
              </a:spcBef>
              <a:spcAft>
                <a:spcPts val="800"/>
              </a:spcAft>
              <a:buFont typeface="Calibri" panose="020F0502020204030204" pitchFamily="34" charset="0"/>
            </a:pP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Thông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tin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đến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những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thông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tin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như</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Chọn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khóa</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học</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Hơng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dẫn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người</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chưa</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biết</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để</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chọn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thì</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phải</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bắt</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buộc</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đăng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nhập</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vào</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nếu</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chưa</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có</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khoản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để</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đăng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nhập</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thì</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chọn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vào</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năng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đăng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ký</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pic>
        <p:nvPicPr>
          <p:cNvPr id="4" name="Content Placeholder 3" descr="A screenshot of a cell phone&#10;&#10;Description automatically generated">
            <a:extLst>
              <a:ext uri="{FF2B5EF4-FFF2-40B4-BE49-F238E27FC236}">
                <a16:creationId xmlns:a16="http://schemas.microsoft.com/office/drawing/2014/main" id="{F5F6EB69-F599-409E-9A2F-B50832836D4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 b="22428"/>
          <a:stretch/>
        </p:blipFill>
        <p:spPr bwMode="auto">
          <a:xfrm>
            <a:off x="4080728" y="10"/>
            <a:ext cx="8111272" cy="6857990"/>
          </a:xfrm>
          <a:prstGeom prst="rect">
            <a:avLst/>
          </a:prstGeom>
          <a:noFill/>
        </p:spPr>
      </p:pic>
    </p:spTree>
    <p:extLst>
      <p:ext uri="{BB962C8B-B14F-4D97-AF65-F5344CB8AC3E}">
        <p14:creationId xmlns:p14="http://schemas.microsoft.com/office/powerpoint/2010/main" val="1736203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0D84-0000-4437-AB3C-A702524BA6C1}"/>
              </a:ext>
            </a:extLst>
          </p:cNvPr>
          <p:cNvSpPr>
            <a:spLocks noGrp="1"/>
          </p:cNvSpPr>
          <p:nvPr>
            <p:ph type="title"/>
          </p:nvPr>
        </p:nvSpPr>
        <p:spPr>
          <a:xfrm>
            <a:off x="878911" y="643468"/>
            <a:ext cx="3177847" cy="1674180"/>
          </a:xfrm>
        </p:spPr>
        <p:txBody>
          <a:bodyPr vert="horz" lIns="91440" tIns="45720" rIns="91440" bIns="45720" rtlCol="0">
            <a:normAutofit/>
          </a:bodyPr>
          <a:lstStyle/>
          <a:p>
            <a:r>
              <a:rPr lang="en-US" sz="3700" dirty="0">
                <a:latin typeface="Times New Roman" panose="02020603050405020304" pitchFamily="18" charset="0"/>
                <a:cs typeface="Times New Roman" panose="02020603050405020304" pitchFamily="18" charset="0"/>
              </a:rPr>
              <a:t>Màn hình Chọn cấp độ</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973918B1-7085-4B8B-A308-5465ED4695CB}"/>
              </a:ext>
            </a:extLst>
          </p:cNvPr>
          <p:cNvSpPr>
            <a:spLocks noGrp="1"/>
          </p:cNvSpPr>
          <p:nvPr>
            <p:ph idx="1"/>
          </p:nvPr>
        </p:nvSpPr>
        <p:spPr>
          <a:xfrm>
            <a:off x="858064" y="2639380"/>
            <a:ext cx="3205049" cy="3229714"/>
          </a:xfrm>
        </p:spPr>
        <p:txBody>
          <a:bodyPr>
            <a:normAutofit/>
          </a:bodyPr>
          <a:lstStyle/>
          <a:p>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51DF89B-47DD-4343-9D32-FAEBED0439FD}"/>
              </a:ext>
            </a:extLst>
          </p:cNvPr>
          <p:cNvPicPr>
            <a:picLocks/>
          </p:cNvPicPr>
          <p:nvPr/>
        </p:nvPicPr>
        <p:blipFill rotWithShape="1">
          <a:blip r:embed="rId2">
            <a:extLst>
              <a:ext uri="{28A0092B-C50C-407E-A947-70E740481C1C}">
                <a14:useLocalDpi xmlns:a14="http://schemas.microsoft.com/office/drawing/2010/main" val="0"/>
              </a:ext>
            </a:extLst>
          </a:blip>
          <a:srcRect r="-2" b="16280"/>
          <a:stretch/>
        </p:blipFill>
        <p:spPr bwMode="auto">
          <a:xfrm>
            <a:off x="5220647" y="643466"/>
            <a:ext cx="5758160" cy="5225621"/>
          </a:xfrm>
          <a:prstGeom prst="rect">
            <a:avLst/>
          </a:prstGeom>
          <a:noFill/>
        </p:spPr>
      </p:pic>
    </p:spTree>
    <p:extLst>
      <p:ext uri="{BB962C8B-B14F-4D97-AF65-F5344CB8AC3E}">
        <p14:creationId xmlns:p14="http://schemas.microsoft.com/office/powerpoint/2010/main" val="3042824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FC14-A56A-471A-8034-DE27A0A7E9D8}"/>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3700" dirty="0">
                <a:latin typeface="Times New Roman" panose="02020603050405020304" pitchFamily="18" charset="0"/>
                <a:cs typeface="Times New Roman" panose="02020603050405020304" pitchFamily="18" charset="0"/>
              </a:rPr>
              <a:t>Màn hình khóa học</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5487BAD-279A-480F-A8A5-7A523561C8D2}"/>
              </a:ext>
            </a:extLst>
          </p:cNvPr>
          <p:cNvSpPr/>
          <p:nvPr/>
        </p:nvSpPr>
        <p:spPr>
          <a:xfrm>
            <a:off x="858064" y="2639380"/>
            <a:ext cx="3205049" cy="3229714"/>
          </a:xfrm>
          <a:prstGeom prst="rect">
            <a:avLst/>
          </a:prstGeom>
        </p:spPr>
        <p:txBody>
          <a:bodyPr vert="horz" lIns="0" tIns="45720" rIns="0" bIns="45720" rtlCol="0">
            <a:normAutofit/>
          </a:bodyPr>
          <a:lstStyle/>
          <a:p>
            <a:pPr marL="685800" marR="0">
              <a:spcBef>
                <a:spcPts val="0"/>
              </a:spcBef>
              <a:spcAft>
                <a:spcPts val="800"/>
              </a:spcAft>
              <a:buFont typeface="Calibri" panose="020F0502020204030204" pitchFamily="34" charset="0"/>
            </a:pPr>
            <a:r>
              <a:rPr lang="en-US">
                <a:solidFill>
                  <a:schemeClr val="tx1">
                    <a:lumMod val="75000"/>
                    <a:lumOff val="25000"/>
                  </a:schemeClr>
                </a:solidFill>
                <a:latin typeface="Times New Roman" panose="02020603050405020304" pitchFamily="18" charset="0"/>
                <a:cs typeface="Times New Roman" panose="02020603050405020304" pitchFamily="18" charset="0"/>
              </a:rPr>
              <a:t>Màn hình này sao khi người dùng xem xong sẽ có bài kiểm tra dành cho người dùng </a:t>
            </a:r>
          </a:p>
        </p:txBody>
      </p:sp>
      <p:pic>
        <p:nvPicPr>
          <p:cNvPr id="4" name="Content Placeholder 3">
            <a:extLst>
              <a:ext uri="{FF2B5EF4-FFF2-40B4-BE49-F238E27FC236}">
                <a16:creationId xmlns:a16="http://schemas.microsoft.com/office/drawing/2014/main" id="{65D6EDAB-FF06-4416-AD85-59887D088F8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5437" b="11299"/>
          <a:stretch/>
        </p:blipFill>
        <p:spPr bwMode="auto">
          <a:xfrm>
            <a:off x="5220627" y="643466"/>
            <a:ext cx="5758200" cy="5225621"/>
          </a:xfrm>
          <a:prstGeom prst="rect">
            <a:avLst/>
          </a:prstGeom>
          <a:noFill/>
        </p:spPr>
      </p:pic>
    </p:spTree>
    <p:extLst>
      <p:ext uri="{BB962C8B-B14F-4D97-AF65-F5344CB8AC3E}">
        <p14:creationId xmlns:p14="http://schemas.microsoft.com/office/powerpoint/2010/main" val="168787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Các câu hỏi thuyết trình</a:t>
            </a: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“Tóm tắt thực thi (Executive Summary)”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“Viễn cảnh và phạm vi dự án (Project Vision and</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Scope)” của nhóm</a:t>
            </a:r>
            <a:r>
              <a:rPr lang="en-US" dirty="0">
                <a:latin typeface="Times New Roman" panose="02020603050405020304" pitchFamily="18" charset="0"/>
                <a:cs typeface="Times New Roman" panose="02020603050405020304" pitchFamily="18" charset="0"/>
              </a:rPr>
              <a:t>.</a:t>
            </a: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“Ủy nhiệm dự án (Project Charter)” của nhóm.</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các sản phẩm: “Mockup”, “Bản mẫu (Prototype)”, và “Chứng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minh ý tưởng (Proof of Concept)” của nhóm. Theo nhóm, ngoài các sản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phẩm này, còn có những cách nào khác để hứng minh nhóm có khả</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năng hoàn thành dự án về mặt kỹ thuật.</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“Định nghĩa quy trình phát triển phần mềm”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Gợi ý: Các mốc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hời gian (pha) nào? Các vai trò nào? Các hoạt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động nào? Các sản phẩm nào?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53A7-799D-4406-B740-DB55F2E3255F}"/>
              </a:ext>
            </a:extLst>
          </p:cNvPr>
          <p:cNvSpPr>
            <a:spLocks noGrp="1"/>
          </p:cNvSpPr>
          <p:nvPr>
            <p:ph type="title"/>
          </p:nvPr>
        </p:nvSpPr>
        <p:spPr>
          <a:xfrm>
            <a:off x="878911" y="643468"/>
            <a:ext cx="3177847" cy="1674180"/>
          </a:xfrm>
        </p:spPr>
        <p:txBody>
          <a:bodyPr>
            <a:normAutofit/>
          </a:bodyPr>
          <a:lstStyle/>
          <a:p>
            <a:r>
              <a:rPr lang="en-US" sz="4000">
                <a:latin typeface="Times New Roman" panose="02020603050405020304" pitchFamily="18" charset="0"/>
                <a:cs typeface="Times New Roman" panose="02020603050405020304" pitchFamily="18" charset="0"/>
              </a:rPr>
              <a:t>Màn hình kiểm tra </a:t>
            </a:r>
          </a:p>
        </p:txBody>
      </p:sp>
      <p:sp>
        <p:nvSpPr>
          <p:cNvPr id="8" name="Content Placeholder 7">
            <a:extLst>
              <a:ext uri="{FF2B5EF4-FFF2-40B4-BE49-F238E27FC236}">
                <a16:creationId xmlns:a16="http://schemas.microsoft.com/office/drawing/2014/main" id="{B9AA714F-3623-4498-BC7E-7D0FA4D25A55}"/>
              </a:ext>
            </a:extLst>
          </p:cNvPr>
          <p:cNvSpPr>
            <a:spLocks noGrp="1"/>
          </p:cNvSpPr>
          <p:nvPr>
            <p:ph idx="1"/>
          </p:nvPr>
        </p:nvSpPr>
        <p:spPr>
          <a:xfrm>
            <a:off x="858064" y="2639380"/>
            <a:ext cx="3205049" cy="3229714"/>
          </a:xfrm>
        </p:spPr>
        <p:txBody>
          <a:bodyPr>
            <a:normAutofit/>
          </a:bodyPr>
          <a:lstStyle/>
          <a:p>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7BCC1D3-9B4E-4500-92FF-8B2872C42F26}"/>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702473" y="643466"/>
            <a:ext cx="4794507" cy="5225621"/>
          </a:xfrm>
          <a:prstGeom prst="rect">
            <a:avLst/>
          </a:prstGeom>
          <a:noFill/>
        </p:spPr>
      </p:pic>
    </p:spTree>
    <p:extLst>
      <p:ext uri="{BB962C8B-B14F-4D97-AF65-F5344CB8AC3E}">
        <p14:creationId xmlns:p14="http://schemas.microsoft.com/office/powerpoint/2010/main" val="937819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64C6-6B11-4D8C-80BE-779C13791A57}"/>
              </a:ext>
            </a:extLst>
          </p:cNvPr>
          <p:cNvSpPr>
            <a:spLocks noGrp="1"/>
          </p:cNvSpPr>
          <p:nvPr>
            <p:ph type="title"/>
          </p:nvPr>
        </p:nvSpPr>
        <p:spPr>
          <a:xfrm>
            <a:off x="878911" y="643468"/>
            <a:ext cx="3177847" cy="1674180"/>
          </a:xfrm>
        </p:spPr>
        <p:txBody>
          <a:bodyPr>
            <a:normAutofit/>
          </a:bodyPr>
          <a:lstStyle/>
          <a:p>
            <a:r>
              <a:rPr lang="en-US" sz="3700">
                <a:latin typeface="Times New Roman" panose="02020603050405020304" pitchFamily="18" charset="0"/>
                <a:cs typeface="Times New Roman" panose="02020603050405020304" pitchFamily="18" charset="0"/>
              </a:rPr>
              <a:t>Màn hình kết quả</a:t>
            </a:r>
            <a:br>
              <a:rPr lang="en-US" sz="3700">
                <a:latin typeface="Times New Roman" panose="02020603050405020304" pitchFamily="18" charset="0"/>
                <a:cs typeface="Times New Roman" panose="02020603050405020304" pitchFamily="18" charset="0"/>
              </a:rPr>
            </a:br>
            <a:endParaRPr lang="en-US" sz="370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54C7004-9631-4050-A4F6-148471196F0A}"/>
              </a:ext>
            </a:extLst>
          </p:cNvPr>
          <p:cNvSpPr>
            <a:spLocks noGrp="1"/>
          </p:cNvSpPr>
          <p:nvPr>
            <p:ph idx="1"/>
          </p:nvPr>
        </p:nvSpPr>
        <p:spPr>
          <a:xfrm>
            <a:off x="858064" y="2639380"/>
            <a:ext cx="3205049" cy="3229714"/>
          </a:xfrm>
        </p:spPr>
        <p:txBody>
          <a:bodyPr>
            <a:normAutofit/>
          </a:bodyPr>
          <a:lstStyle/>
          <a:p>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3093A82-55E2-4F7C-9DAC-BC05157EFD9B}"/>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702473" y="643466"/>
            <a:ext cx="4794507" cy="5225621"/>
          </a:xfrm>
          <a:prstGeom prst="rect">
            <a:avLst/>
          </a:prstGeom>
          <a:noFill/>
        </p:spPr>
      </p:pic>
    </p:spTree>
    <p:extLst>
      <p:ext uri="{BB962C8B-B14F-4D97-AF65-F5344CB8AC3E}">
        <p14:creationId xmlns:p14="http://schemas.microsoft.com/office/powerpoint/2010/main" val="2622414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DB87-5399-404B-ABCA-93657091B5BE}"/>
              </a:ext>
            </a:extLst>
          </p:cNvPr>
          <p:cNvSpPr>
            <a:spLocks noGrp="1"/>
          </p:cNvSpPr>
          <p:nvPr>
            <p:ph type="title"/>
          </p:nvPr>
        </p:nvSpPr>
        <p:spPr>
          <a:xfrm>
            <a:off x="878911" y="643468"/>
            <a:ext cx="3177847" cy="1674180"/>
          </a:xfrm>
        </p:spPr>
        <p:txBody>
          <a:bodyPr>
            <a:normAutofit/>
          </a:bodyPr>
          <a:lstStyle/>
          <a:p>
            <a:r>
              <a:rPr lang="en-US" sz="2800">
                <a:latin typeface="Times New Roman" panose="02020603050405020304" pitchFamily="18" charset="0"/>
                <a:cs typeface="Times New Roman" panose="02020603050405020304" pitchFamily="18" charset="0"/>
              </a:rPr>
              <a:t>Màn hình xếp hạng của người dùng </a:t>
            </a:r>
            <a:br>
              <a:rPr lang="en-US" sz="2800">
                <a:latin typeface="Times New Roman" panose="02020603050405020304" pitchFamily="18" charset="0"/>
                <a:cs typeface="Times New Roman" panose="02020603050405020304" pitchFamily="18" charset="0"/>
              </a:rPr>
            </a:br>
            <a:endParaRPr lang="en-US" sz="280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4188995B-972E-4227-A43E-5B65594676BB}"/>
              </a:ext>
            </a:extLst>
          </p:cNvPr>
          <p:cNvSpPr>
            <a:spLocks noGrp="1"/>
          </p:cNvSpPr>
          <p:nvPr>
            <p:ph idx="1"/>
          </p:nvPr>
        </p:nvSpPr>
        <p:spPr>
          <a:xfrm>
            <a:off x="858064" y="2639380"/>
            <a:ext cx="3205049" cy="3229714"/>
          </a:xfrm>
        </p:spPr>
        <p:txBody>
          <a:bodyPr>
            <a:normAutofit/>
          </a:bodyPr>
          <a:lstStyle/>
          <a:p>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8BD91F8-A826-4C30-913C-1E361C21AE1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4653447" y="938653"/>
            <a:ext cx="6892560" cy="4635247"/>
          </a:xfrm>
          <a:prstGeom prst="rect">
            <a:avLst/>
          </a:prstGeom>
          <a:noFill/>
        </p:spPr>
      </p:pic>
    </p:spTree>
    <p:extLst>
      <p:ext uri="{BB962C8B-B14F-4D97-AF65-F5344CB8AC3E}">
        <p14:creationId xmlns:p14="http://schemas.microsoft.com/office/powerpoint/2010/main" val="3731769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F633-DBC8-4984-A169-2AC67A7ED6D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E7706-77FA-4FD2-8668-EB858A25346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Prototype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Qua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nhòm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893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CAA0-DEC8-4648-858C-83D91B7C3437}"/>
              </a:ext>
            </a:extLst>
          </p:cNvPr>
          <p:cNvSpPr>
            <a:spLocks noGrp="1"/>
          </p:cNvSpPr>
          <p:nvPr>
            <p:ph type="title"/>
          </p:nvPr>
        </p:nvSpPr>
        <p:spPr>
          <a:xfrm>
            <a:off x="1097280" y="286603"/>
            <a:ext cx="10058400" cy="1570772"/>
          </a:xfrm>
        </p:spPr>
        <p:txBody>
          <a:bodyPr>
            <a:normAutofit/>
          </a:bodyPr>
          <a:lstStyle/>
          <a:p>
            <a:r>
              <a:rPr lang="en-US" dirty="0" err="1">
                <a:latin typeface="Times New Roman" panose="02020603050405020304" pitchFamily="18" charset="0"/>
                <a:cs typeface="Times New Roman" panose="02020603050405020304" pitchFamily="18" charset="0"/>
              </a:rPr>
              <a:t>Câu5</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B2BF7-45D9-4FF8-9546-FECAD7E16A5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Thành viên và phân công: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Release plan: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327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44CE-FACD-4274-B259-99FDB1B2A0A6}"/>
              </a:ext>
            </a:extLst>
          </p:cNvPr>
          <p:cNvSpPr>
            <a:spLocks noGrp="1"/>
          </p:cNvSpPr>
          <p:nvPr>
            <p:ph type="title"/>
          </p:nvPr>
        </p:nvSpPr>
        <p:spPr>
          <a:xfrm>
            <a:off x="1114043" y="208040"/>
            <a:ext cx="6532083" cy="1674180"/>
          </a:xfrm>
        </p:spPr>
        <p:txBody>
          <a:bodyPr>
            <a:normAutofit/>
          </a:bodyPr>
          <a:lstStyle/>
          <a:p>
            <a:r>
              <a:rPr lang="vi-VN" sz="3700" dirty="0">
                <a:latin typeface="Times New Roman" panose="02020603050405020304" pitchFamily="18" charset="0"/>
                <a:cs typeface="Times New Roman" panose="02020603050405020304" pitchFamily="18" charset="0"/>
              </a:rPr>
              <a:t>Thành viên và phân công:</a:t>
            </a:r>
            <a:r>
              <a:rPr lang="en-US" sz="3700" dirty="0">
                <a:latin typeface="Times New Roman" panose="02020603050405020304" pitchFamily="18" charset="0"/>
                <a:cs typeface="Times New Roman" panose="02020603050405020304" pitchFamily="18" charset="0"/>
              </a:rPr>
              <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1C35D4C-3072-474B-8AA5-1D984246F92F}"/>
              </a:ext>
            </a:extLst>
          </p:cNvPr>
          <p:cNvPicPr>
            <a:picLocks noChangeAspect="1"/>
          </p:cNvPicPr>
          <p:nvPr/>
        </p:nvPicPr>
        <p:blipFill>
          <a:blip r:embed="rId2"/>
          <a:stretch>
            <a:fillRect/>
          </a:stretch>
        </p:blipFill>
        <p:spPr>
          <a:xfrm>
            <a:off x="1039390" y="2023046"/>
            <a:ext cx="6892560" cy="3859833"/>
          </a:xfrm>
          <a:prstGeom prst="rect">
            <a:avLst/>
          </a:prstGeom>
        </p:spPr>
      </p:pic>
    </p:spTree>
    <p:extLst>
      <p:ext uri="{BB962C8B-B14F-4D97-AF65-F5344CB8AC3E}">
        <p14:creationId xmlns:p14="http://schemas.microsoft.com/office/powerpoint/2010/main" val="1068042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8302-5576-41F5-B529-638F06769848}"/>
              </a:ext>
            </a:extLst>
          </p:cNvPr>
          <p:cNvSpPr>
            <a:spLocks noGrp="1"/>
          </p:cNvSpPr>
          <p:nvPr>
            <p:ph type="title"/>
          </p:nvPr>
        </p:nvSpPr>
        <p:spPr>
          <a:xfrm>
            <a:off x="878911" y="643468"/>
            <a:ext cx="3177847" cy="1674180"/>
          </a:xfrm>
        </p:spPr>
        <p:txBody>
          <a:bodyPr>
            <a:normAutofit/>
          </a:bodyPr>
          <a:lstStyle/>
          <a:p>
            <a:r>
              <a:rPr lang="vi-VN" sz="4000"/>
              <a:t>Release plan:</a:t>
            </a:r>
            <a:r>
              <a:rPr lang="en-US" sz="4000"/>
              <a:t/>
            </a:r>
            <a:br>
              <a:rPr lang="en-US" sz="4000"/>
            </a:br>
            <a:endParaRPr lang="en-US" sz="4000"/>
          </a:p>
        </p:txBody>
      </p:sp>
      <p:pic>
        <p:nvPicPr>
          <p:cNvPr id="4" name="Content Placeholder 3">
            <a:extLst>
              <a:ext uri="{FF2B5EF4-FFF2-40B4-BE49-F238E27FC236}">
                <a16:creationId xmlns:a16="http://schemas.microsoft.com/office/drawing/2014/main" id="{66B12699-01EF-4D7D-B153-3B0CB46FD63A}"/>
              </a:ext>
            </a:extLst>
          </p:cNvPr>
          <p:cNvPicPr>
            <a:picLocks noChangeAspect="1"/>
          </p:cNvPicPr>
          <p:nvPr/>
        </p:nvPicPr>
        <p:blipFill>
          <a:blip r:embed="rId2"/>
          <a:stretch>
            <a:fillRect/>
          </a:stretch>
        </p:blipFill>
        <p:spPr>
          <a:xfrm>
            <a:off x="5630621" y="643466"/>
            <a:ext cx="4938212" cy="5225621"/>
          </a:xfrm>
          <a:prstGeom prst="rect">
            <a:avLst/>
          </a:prstGeom>
        </p:spPr>
      </p:pic>
    </p:spTree>
    <p:extLst>
      <p:ext uri="{BB962C8B-B14F-4D97-AF65-F5344CB8AC3E}">
        <p14:creationId xmlns:p14="http://schemas.microsoft.com/office/powerpoint/2010/main" val="2316898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6F7B-5ED6-4A3D-9BDF-CEFDF2574F07}"/>
              </a:ext>
            </a:extLst>
          </p:cNvPr>
          <p:cNvSpPr>
            <a:spLocks noGrp="1"/>
          </p:cNvSpPr>
          <p:nvPr>
            <p:ph type="title"/>
          </p:nvPr>
        </p:nvSpPr>
        <p:spPr>
          <a:xfrm>
            <a:off x="1097280" y="452846"/>
            <a:ext cx="10058400" cy="1284514"/>
          </a:xfrm>
        </p:spPr>
        <p:txBody>
          <a:bodyPr>
            <a:noAutofit/>
          </a:bodyPr>
          <a:lstStyle/>
          <a:p>
            <a:r>
              <a:rPr lang="vi-VN" sz="2800" dirty="0"/>
              <a:t>1. Tại sao nhóm phát triển đồ án này? Đồ án của nhóm giải quyết vấn đề gì trong cuộc sống?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A46288C9-1312-499F-97D9-118E2C642A2D}"/>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Vấn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endParaRPr lang="en-US" sz="2400" b="1"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Nếu đi học thì mất rất nhiều thời gian đi lai và tiền để đi học tại các trung tâm</a:t>
            </a:r>
          </a:p>
          <a:p>
            <a:pPr lvl="1"/>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mội</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ờng học chung dễ gây chán nên cho các bạn không theo kịp trên lớp</a:t>
            </a:r>
          </a:p>
          <a:p>
            <a:endParaRPr lang="en-US" dirty="0">
              <a:latin typeface="+mj-lt"/>
            </a:endParaRPr>
          </a:p>
        </p:txBody>
      </p:sp>
    </p:spTree>
    <p:extLst>
      <p:ext uri="{BB962C8B-B14F-4D97-AF65-F5344CB8AC3E}">
        <p14:creationId xmlns:p14="http://schemas.microsoft.com/office/powerpoint/2010/main" val="3745364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20DC-5334-4588-8B01-6617FE708767}"/>
              </a:ext>
            </a:extLst>
          </p:cNvPr>
          <p:cNvSpPr>
            <a:spLocks noGrp="1"/>
          </p:cNvSpPr>
          <p:nvPr>
            <p:ph type="title"/>
          </p:nvPr>
        </p:nvSpPr>
        <p:spPr>
          <a:xfrm>
            <a:off x="1175657" y="461553"/>
            <a:ext cx="10058400" cy="1246863"/>
          </a:xfrm>
        </p:spPr>
        <p:txBody>
          <a:bodyPr>
            <a:normAutofit fontScale="90000"/>
          </a:bodyPr>
          <a:lstStyle/>
          <a:p>
            <a:r>
              <a:rPr lang="vi-VN" sz="3200" dirty="0"/>
              <a:t>1. Tại sao nhóm phát triển đồ án này? Đồ án của nhóm giải quyết vấn đề gì trong cuộc sống?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FDC43CC7-D167-4437-83B1-7EE6CE3A7F64}"/>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quyết</a:t>
            </a:r>
            <a:endParaRPr lang="en-US" sz="24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ời học linh động thời gian của mình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a:t>
            </a:r>
          </a:p>
          <a:p>
            <a:pPr lvl="1"/>
            <a:r>
              <a:rPr lang="en-US" sz="2400" dirty="0" err="1">
                <a:latin typeface="Times New Roman" panose="02020603050405020304" pitchFamily="18" charset="0"/>
                <a:cs typeface="Times New Roman" panose="02020603050405020304" pitchFamily="18" charset="0"/>
              </a:rPr>
              <a:t>Tránh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p>
          <a:p>
            <a:pPr lvl="1"/>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46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F6E8-566B-481A-B6EB-989AA3F1B714}"/>
              </a:ext>
            </a:extLst>
          </p:cNvPr>
          <p:cNvSpPr>
            <a:spLocks noGrp="1"/>
          </p:cNvSpPr>
          <p:nvPr>
            <p:ph type="title"/>
          </p:nvPr>
        </p:nvSpPr>
        <p:spPr>
          <a:xfrm>
            <a:off x="1097280" y="519953"/>
            <a:ext cx="10058400" cy="1855694"/>
          </a:xfrm>
        </p:spPr>
        <p:txBody>
          <a:bodyPr>
            <a:normAutofit/>
          </a:bodyPr>
          <a:lstStyle/>
          <a:p>
            <a:r>
              <a:rPr lang="vi-VN" sz="3100" dirty="0"/>
              <a:t>2. Nhóm dự kiến phát triển những gì để giải quyết các vấn đề đặt ra? </a:t>
            </a:r>
            <a:r>
              <a:rPr lang="en-US" dirty="0"/>
              <a:t/>
            </a:r>
            <a:br>
              <a:rPr lang="en-US" dirty="0"/>
            </a:br>
            <a:endParaRPr lang="en-US" dirty="0"/>
          </a:p>
        </p:txBody>
      </p:sp>
      <p:sp>
        <p:nvSpPr>
          <p:cNvPr id="3" name="Content Placeholder 2">
            <a:extLst>
              <a:ext uri="{FF2B5EF4-FFF2-40B4-BE49-F238E27FC236}">
                <a16:creationId xmlns:a16="http://schemas.microsoft.com/office/drawing/2014/main" id="{82A80548-9197-45C5-9948-62F45B7C9BB9}"/>
              </a:ext>
            </a:extLst>
          </p:cNvPr>
          <p:cNvSpPr>
            <a:spLocks noGrp="1"/>
          </p:cNvSpPr>
          <p:nvPr>
            <p:ph idx="1"/>
          </p:nvPr>
        </p:nvSpPr>
        <p:spPr/>
        <p:txBody>
          <a:bodyPr>
            <a:normAutofit/>
          </a:bodyPr>
          <a:lstStyle/>
          <a:p>
            <a:pPr lvl="1"/>
            <a:r>
              <a:rPr lang="en-US" sz="2400" dirty="0">
                <a:latin typeface="Times New Roman" panose="02020603050405020304" pitchFamily="18" charset="0"/>
                <a:cs typeface="Times New Roman" panose="02020603050405020304" pitchFamily="18" charset="0"/>
              </a:rPr>
              <a:t>Chọn lọc những nội dung phù hợp dễ hiểu </a:t>
            </a:r>
          </a:p>
          <a:p>
            <a:pPr lvl="1"/>
            <a:r>
              <a:rPr lang="en-US" sz="2400" dirty="0" err="1">
                <a:latin typeface="Times New Roman" panose="02020603050405020304" pitchFamily="18" charset="0"/>
                <a:cs typeface="Times New Roman" panose="02020603050405020304" pitchFamily="18" charset="0"/>
              </a:rPr>
              <a:t>Lồng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quizz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Theo </a:t>
            </a:r>
            <a:r>
              <a:rPr lang="en-US" sz="2400" dirty="0" err="1">
                <a:latin typeface="Times New Roman" panose="02020603050405020304" pitchFamily="18" charset="0"/>
                <a:cs typeface="Times New Roman" panose="02020603050405020304" pitchFamily="18" charset="0"/>
              </a:rPr>
              <a:t>dõi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tranh</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Group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facebook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547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AB01-64CC-46A8-9608-AFB0C51BF58D}"/>
              </a:ext>
            </a:extLst>
          </p:cNvPr>
          <p:cNvSpPr>
            <a:spLocks noGrp="1"/>
          </p:cNvSpPr>
          <p:nvPr>
            <p:ph type="title"/>
          </p:nvPr>
        </p:nvSpPr>
        <p:spPr>
          <a:xfrm>
            <a:off x="1097280" y="286603"/>
            <a:ext cx="10058400" cy="1963538"/>
          </a:xfrm>
        </p:spPr>
        <p:txBody>
          <a:bodyPr>
            <a:normAutofit/>
          </a:bodyPr>
          <a:lstStyle/>
          <a:p>
            <a:r>
              <a:rPr lang="vi-VN" sz="3100" dirty="0"/>
              <a:t>3. Nhóm làm sao để chứng minh mình có khả năng thực hiện đồ án này? </a:t>
            </a:r>
            <a:r>
              <a:rPr lang="en-US" dirty="0"/>
              <a:t/>
            </a:r>
            <a:br>
              <a:rPr lang="en-US" dirty="0"/>
            </a:br>
            <a:endParaRPr lang="en-US" dirty="0"/>
          </a:p>
        </p:txBody>
      </p:sp>
      <p:sp>
        <p:nvSpPr>
          <p:cNvPr id="3" name="Content Placeholder 2">
            <a:extLst>
              <a:ext uri="{FF2B5EF4-FFF2-40B4-BE49-F238E27FC236}">
                <a16:creationId xmlns:a16="http://schemas.microsoft.com/office/drawing/2014/main" id="{B02A4814-BBC8-4191-921E-23184C7DFDDB}"/>
              </a:ext>
            </a:extLst>
          </p:cNvPr>
          <p:cNvSpPr>
            <a:spLocks noGrp="1"/>
          </p:cNvSpPr>
          <p:nvPr>
            <p:ph idx="1"/>
          </p:nvPr>
        </p:nvSpPr>
        <p:spPr>
          <a:xfrm>
            <a:off x="1097279" y="2108201"/>
            <a:ext cx="4066391" cy="3760891"/>
          </a:xfrm>
        </p:spPr>
        <p:txBody>
          <a:bodyPr/>
          <a:lstStyle/>
          <a:p>
            <a:pPr lvl="1"/>
            <a:r>
              <a:rPr lang="en-US" sz="2400" dirty="0">
                <a:latin typeface="Times New Roman" panose="02020603050405020304" pitchFamily="18" charset="0"/>
                <a:cs typeface="Times New Roman" panose="02020603050405020304" pitchFamily="18" charset="0"/>
              </a:rPr>
              <a:t>Nhóm có kế hoạch và lộ trình làm việc rõ ràng nên các thành viên có thể dễ dàng hoàn thành dự án</a:t>
            </a:r>
          </a:p>
          <a:p>
            <a:pPr lvl="1"/>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20338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441"/>
      </a:dk2>
      <a:lt2>
        <a:srgbClr val="E2E8E3"/>
      </a:lt2>
      <a:accent1>
        <a:srgbClr val="E729CF"/>
      </a:accent1>
      <a:accent2>
        <a:srgbClr val="9D17D5"/>
      </a:accent2>
      <a:accent3>
        <a:srgbClr val="6A37E8"/>
      </a:accent3>
      <a:accent4>
        <a:srgbClr val="394EDB"/>
      </a:accent4>
      <a:accent5>
        <a:srgbClr val="2990E7"/>
      </a:accent5>
      <a:accent6>
        <a:srgbClr val="14B5BC"/>
      </a:accent6>
      <a:hlink>
        <a:srgbClr val="4F7BC4"/>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253</TotalTime>
  <Words>3745</Words>
  <Application>Microsoft Office PowerPoint</Application>
  <PresentationFormat>Widescreen</PresentationFormat>
  <Paragraphs>323</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ＭＳ Ｐゴシック</vt:lpstr>
      <vt:lpstr>Arial</vt:lpstr>
      <vt:lpstr>Bookman Old Style</vt:lpstr>
      <vt:lpstr>Calibri</vt:lpstr>
      <vt:lpstr>Franklin Gothic Book</vt:lpstr>
      <vt:lpstr>MS Mincho</vt:lpstr>
      <vt:lpstr>Times New Roman</vt:lpstr>
      <vt:lpstr>Wingdings</vt:lpstr>
      <vt:lpstr>RetrospectVTI</vt:lpstr>
      <vt:lpstr>Quản lý quy trình phần mềm</vt:lpstr>
      <vt:lpstr>Thành viên nhóm </vt:lpstr>
      <vt:lpstr>Danh mục các tài liệu tham khảo</vt:lpstr>
      <vt:lpstr>Các vấn đề buổi học giải quyết</vt:lpstr>
      <vt:lpstr>Các câu hỏi thuyết trình</vt:lpstr>
      <vt:lpstr>1. Tại sao nhóm phát triển đồ án này? Đồ án của nhóm giải quyết vấn đề gì trong cuộc sống?  </vt:lpstr>
      <vt:lpstr>1. Tại sao nhóm phát triển đồ án này? Đồ án của nhóm giải quyết vấn đề gì trong cuộc sống?  </vt:lpstr>
      <vt:lpstr>2. Nhóm dự kiến phát triển những gì để giải quyết các vấn đề đặt ra?  </vt:lpstr>
      <vt:lpstr>3. Nhóm làm sao để chứng minh mình có khả năng thực hiện đồ án này?  </vt:lpstr>
      <vt:lpstr>PowerPoint Presentation</vt:lpstr>
      <vt:lpstr>4. Mô hình phát triển phần mềm nào, phù hợp với thời gian, chi phí và nhân lực của nhóm, được nhóm lựa chọn để thực hiện đồ án?  </vt:lpstr>
      <vt:lpstr>4. Mô hình phát triển phần mềm nào, phù hợp với thời gian, chi phí và nhân lực của nhóm, được nhóm lựa chọn để thực hiện đồ án?  </vt:lpstr>
      <vt:lpstr>Câu 1 Trình bày sản phẩm “Tóm tắt thực thi (Executive Summary)” của nhóm </vt:lpstr>
      <vt:lpstr>Mô tả dự án</vt:lpstr>
      <vt:lpstr>Vấn đề đồ án cần giải quyết </vt:lpstr>
      <vt:lpstr>Giải pháp cho vấn đề</vt:lpstr>
      <vt:lpstr>Sơ đồ hoàn cảnh hệ thống</vt:lpstr>
      <vt:lpstr>Đối tượng liên quan</vt:lpstr>
      <vt:lpstr>Đối thủ cạnh tranh</vt:lpstr>
      <vt:lpstr>Điểm khác của giải pháp đề xuất so với đối thủ</vt:lpstr>
      <vt:lpstr>Rủi ro </vt:lpstr>
      <vt:lpstr> Cơ hội</vt:lpstr>
      <vt:lpstr>Kết luận </vt:lpstr>
      <vt:lpstr>Câu 2: Project Vision</vt:lpstr>
      <vt:lpstr>Giới thiệu</vt:lpstr>
      <vt:lpstr>Giới thiệu:</vt:lpstr>
      <vt:lpstr>Vấn đề:</vt:lpstr>
      <vt:lpstr>Vấn đề:</vt:lpstr>
      <vt:lpstr>Vấn đề:</vt:lpstr>
      <vt:lpstr>Vấn đề</vt:lpstr>
      <vt:lpstr>Vấn đề</vt:lpstr>
      <vt:lpstr>Vấn đề</vt:lpstr>
      <vt:lpstr>Sản phẩm</vt:lpstr>
      <vt:lpstr>Sản phẩm</vt:lpstr>
      <vt:lpstr>Sản phẩm</vt:lpstr>
      <vt:lpstr>Tính năng của sản phẩm</vt:lpstr>
      <vt:lpstr>Tính năng của sản phẩm</vt:lpstr>
      <vt:lpstr>Kết luận </vt:lpstr>
      <vt:lpstr>Câu 3 Trình bày sản phẩm “Ủy nhiệm dự án (Project Charter)” của nhóm.</vt:lpstr>
      <vt:lpstr>Ủy nhiệm dự án (Project Charter)”</vt:lpstr>
      <vt:lpstr>Ủy nhiệm dự án (Project Charter)”</vt:lpstr>
      <vt:lpstr>Ủy nhiệm dự án (Project Charter)”</vt:lpstr>
      <vt:lpstr>Ủy nhiệm dự án (Project Charter)”</vt:lpstr>
      <vt:lpstr>Ủy nhiệm dự án (Project Charter)”</vt:lpstr>
      <vt:lpstr>Ủy nhiệm dự án (Project Charter)”</vt:lpstr>
      <vt:lpstr>Câu 4:Trình bày các sản phẩm: “Mockup”, “Bản mẫu (Prototype)”, và “Chứng minh ý tưởng (Proof of Concept)” của nhóm.</vt:lpstr>
      <vt:lpstr>Màn hình chính </vt:lpstr>
      <vt:lpstr>Màn hình Chọn cấp độ </vt:lpstr>
      <vt:lpstr>Màn hình khóa học </vt:lpstr>
      <vt:lpstr>Màn hình kiểm tra </vt:lpstr>
      <vt:lpstr>Màn hình kết quả </vt:lpstr>
      <vt:lpstr>Màn hình xếp hạng của người dùng  </vt:lpstr>
      <vt:lpstr>Kết luận </vt:lpstr>
      <vt:lpstr>Câu5: Trình bày sản phẩm “Định nghĩa quy trình phát triển phần mềm” của nhóm</vt:lpstr>
      <vt:lpstr>Thành viên và phân công: </vt:lpstr>
      <vt:lpstr>Release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66</cp:revision>
  <dcterms:created xsi:type="dcterms:W3CDTF">2019-11-07T09:48:17Z</dcterms:created>
  <dcterms:modified xsi:type="dcterms:W3CDTF">2019-11-16T10:28:06Z</dcterms:modified>
</cp:coreProperties>
</file>