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99" r:id="rId3"/>
    <p:sldId id="322" r:id="rId4"/>
    <p:sldId id="306" r:id="rId5"/>
    <p:sldId id="300" r:id="rId6"/>
    <p:sldId id="323" r:id="rId7"/>
    <p:sldId id="324" r:id="rId8"/>
    <p:sldId id="325" r:id="rId9"/>
    <p:sldId id="326" r:id="rId10"/>
    <p:sldId id="327" r:id="rId11"/>
    <p:sldId id="328" r:id="rId12"/>
    <p:sldId id="329" r:id="rId13"/>
    <p:sldId id="330" r:id="rId14"/>
    <p:sldId id="32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11/21/2019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5993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11/21/2019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7313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11/21/2019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10545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11/21/2019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2714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11/21/2019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7844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11/21/2019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879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11/21/2019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8944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11/21/2019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523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11/21/2019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2246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11/21/2019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38707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11/21/2019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6918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11/21/2019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417694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91" r:id="rId5"/>
    <p:sldLayoutId id="2147483685" r:id="rId6"/>
    <p:sldLayoutId id="2147483686" r:id="rId7"/>
    <p:sldLayoutId id="2147483687" r:id="rId8"/>
    <p:sldLayoutId id="2147483690" r:id="rId9"/>
    <p:sldLayoutId id="2147483688" r:id="rId10"/>
    <p:sldLayoutId id="2147483689"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facebook.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4E4CB384-D65A-4A6C-83BF-F265A24AB8AA}"/>
              </a:ext>
            </a:extLst>
          </p:cNvPr>
          <p:cNvSpPr>
            <a:spLocks noGrp="1"/>
          </p:cNvSpPr>
          <p:nvPr>
            <p:ph type="ctrTitle"/>
          </p:nvPr>
        </p:nvSpPr>
        <p:spPr>
          <a:xfrm>
            <a:off x="648929" y="639097"/>
            <a:ext cx="6253317" cy="3686015"/>
          </a:xfrm>
        </p:spPr>
        <p:txBody>
          <a:bodyPr>
            <a:normAutofit/>
          </a:bodyPr>
          <a:lstStyle/>
          <a:p>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A7EBA89-F28D-4CBB-8063-21EB3C016F7C}"/>
              </a:ext>
            </a:extLst>
          </p:cNvPr>
          <p:cNvSpPr>
            <a:spLocks noGrp="1"/>
          </p:cNvSpPr>
          <p:nvPr>
            <p:ph type="subTitle" idx="1"/>
          </p:nvPr>
        </p:nvSpPr>
        <p:spPr>
          <a:xfrm>
            <a:off x="632899" y="4672739"/>
            <a:ext cx="6269347" cy="1021498"/>
          </a:xfrm>
        </p:spPr>
        <p:txBody>
          <a:bodyPr>
            <a:normAutofit/>
          </a:bodyPr>
          <a:lstStyle/>
          <a:p>
            <a:pPr algn="r"/>
            <a:r>
              <a:rPr lang="en-US" dirty="0" err="1">
                <a:solidFill>
                  <a:schemeClr val="tx1">
                    <a:lumMod val="85000"/>
                    <a:lumOff val="15000"/>
                  </a:schemeClr>
                </a:solidFill>
                <a:latin typeface="Times New Roman" panose="02020603050405020304" pitchFamily="18" charset="0"/>
                <a:cs typeface="Times New Roman" panose="02020603050405020304" pitchFamily="18" charset="0"/>
              </a:rPr>
              <a:t>Để</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dirty="0" err="1">
                <a:solidFill>
                  <a:schemeClr val="tx1">
                    <a:lumMod val="85000"/>
                    <a:lumOff val="15000"/>
                  </a:schemeClr>
                </a:solidFill>
                <a:latin typeface="Times New Roman" panose="02020603050405020304" pitchFamily="18" charset="0"/>
                <a:cs typeface="Times New Roman" panose="02020603050405020304" pitchFamily="18" charset="0"/>
              </a:rPr>
              <a:t>tài:</a:t>
            </a:r>
            <a:r>
              <a:rPr lang="en-US" dirty="0" err="1">
                <a:latin typeface="Times New Roman" panose="02020603050405020304" pitchFamily="18" charset="0"/>
                <a:cs typeface="Times New Roman" panose="02020603050405020304" pitchFamily="18" charset="0"/>
              </a:rPr>
              <a:t>Web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nâng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cxnSp>
        <p:nvCxnSpPr>
          <p:cNvPr id="36" name="Straight Connector 35">
            <a:extLst>
              <a:ext uri="{FF2B5EF4-FFF2-40B4-BE49-F238E27FC236}">
                <a16:creationId xmlns:a16="http://schemas.microsoft.com/office/drawing/2014/main" id="{E7A7CD63-7EC3-44F3-95D0-595C4019FF2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4B8950A-ADF8-40A0-B786-BF0EA6EFD67A}"/>
              </a:ext>
            </a:extLst>
          </p:cNvPr>
          <p:cNvPicPr>
            <a:picLocks noChangeAspect="1"/>
          </p:cNvPicPr>
          <p:nvPr/>
        </p:nvPicPr>
        <p:blipFill rotWithShape="1">
          <a:blip r:embed="rId2"/>
          <a:srcRect l="45093" r="16888"/>
          <a:stretch/>
        </p:blipFill>
        <p:spPr>
          <a:xfrm>
            <a:off x="7556686" y="1"/>
            <a:ext cx="4635315" cy="6857999"/>
          </a:xfrm>
          <a:prstGeom prst="rect">
            <a:avLst/>
          </a:prstGeom>
        </p:spPr>
      </p:pic>
      <p:sp>
        <p:nvSpPr>
          <p:cNvPr id="5" name="TextBox 4">
            <a:extLst>
              <a:ext uri="{FF2B5EF4-FFF2-40B4-BE49-F238E27FC236}">
                <a16:creationId xmlns:a16="http://schemas.microsoft.com/office/drawing/2014/main" id="{0B060403-EBD7-4D08-B652-95ACAD5D5DEA}"/>
              </a:ext>
            </a:extLst>
          </p:cNvPr>
          <p:cNvSpPr txBox="1"/>
          <p:nvPr/>
        </p:nvSpPr>
        <p:spPr>
          <a:xfrm>
            <a:off x="4922217" y="5663220"/>
            <a:ext cx="198002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Thực hiện: Nhóm 3</a:t>
            </a:r>
          </a:p>
        </p:txBody>
      </p:sp>
    </p:spTree>
    <p:extLst>
      <p:ext uri="{BB962C8B-B14F-4D97-AF65-F5344CB8AC3E}">
        <p14:creationId xmlns:p14="http://schemas.microsoft.com/office/powerpoint/2010/main" val="3006158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0"/>
            <a:ext cx="10058400" cy="1450757"/>
          </a:xfrm>
        </p:spPr>
        <p:txBody>
          <a:bodyPr>
            <a:noAutofit/>
          </a:bodyPr>
          <a:lstStyle/>
          <a:p>
            <a:r>
              <a:rPr lang="en-US" sz="3600" dirty="0">
                <a:latin typeface="Times New Roman" panose="02020603050405020304" pitchFamily="18" charset="0"/>
                <a:cs typeface="Times New Roman" panose="02020603050405020304" pitchFamily="18" charset="0"/>
              </a:rPr>
              <a:t>1. </a:t>
            </a:r>
            <a:r>
              <a:rPr lang="vi-VN" sz="3600" dirty="0">
                <a:latin typeface="Times New Roman" panose="02020603050405020304" pitchFamily="18" charset="0"/>
                <a:cs typeface="Times New Roman" panose="02020603050405020304" pitchFamily="18" charset="0"/>
              </a:rPr>
              <a:t>Trình bày các dữ liệu nhóm đã tạo bằng một hoặc vài công cụ, để chia sẻ các thông tin, tài nguyên của dự án.</a:t>
            </a:r>
            <a:endParaRPr lang="en-US" sz="36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522514" y="1958271"/>
            <a:ext cx="2386149" cy="43658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400" dirty="0" smtClean="0">
                <a:latin typeface="Times New Roman" panose="02020603050405020304" pitchFamily="18" charset="0"/>
                <a:cs typeface="Times New Roman" panose="02020603050405020304" pitchFamily="18" charset="0"/>
              </a:rPr>
              <a:t>Demo dự án </a:t>
            </a:r>
            <a:endParaRPr lang="en-US" sz="24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2181497" y="1958271"/>
            <a:ext cx="9392194" cy="426835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2442754" y="2711764"/>
            <a:ext cx="2386149" cy="43658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10" name="Title 1"/>
          <p:cNvSpPr txBox="1">
            <a:spLocks/>
          </p:cNvSpPr>
          <p:nvPr/>
        </p:nvSpPr>
        <p:spPr>
          <a:xfrm>
            <a:off x="2908663" y="1958812"/>
            <a:ext cx="5408023" cy="319666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1178" y="1958271"/>
            <a:ext cx="7724502" cy="4345032"/>
          </a:xfrm>
          <a:prstGeom prst="rect">
            <a:avLst/>
          </a:prstGeom>
        </p:spPr>
      </p:pic>
    </p:spTree>
    <p:extLst>
      <p:ext uri="{BB962C8B-B14F-4D97-AF65-F5344CB8AC3E}">
        <p14:creationId xmlns:p14="http://schemas.microsoft.com/office/powerpoint/2010/main" val="3604176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latin typeface="Times New Roman" panose="02020603050405020304" pitchFamily="18" charset="0"/>
                <a:cs typeface="Times New Roman" panose="02020603050405020304" pitchFamily="18" charset="0"/>
              </a:rPr>
              <a:t>2.</a:t>
            </a:r>
            <a:r>
              <a:rPr lang="vi-VN" sz="3200" dirty="0" smtClean="0">
                <a:latin typeface="Times New Roman" panose="02020603050405020304" pitchFamily="18" charset="0"/>
                <a:cs typeface="Times New Roman" panose="02020603050405020304" pitchFamily="18" charset="0"/>
              </a:rPr>
              <a:t>Trình </a:t>
            </a:r>
            <a:r>
              <a:rPr lang="vi-VN" sz="3200" dirty="0">
                <a:latin typeface="Times New Roman" panose="02020603050405020304" pitchFamily="18" charset="0"/>
                <a:cs typeface="Times New Roman" panose="02020603050405020304" pitchFamily="18" charset="0"/>
              </a:rPr>
              <a:t>bày các dữ liệu nhóm đã tạo bằng một hoặc vài công cụ, để tương tác, liên lạc với nhau trong quá trình thực hiện dự án</a:t>
            </a:r>
            <a:r>
              <a:rPr lang="vi-VN"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938507" y="1977571"/>
            <a:ext cx="8346315" cy="4347004"/>
          </a:xfrm>
          <a:prstGeom prst="rect">
            <a:avLst/>
          </a:prstGeom>
        </p:spPr>
      </p:pic>
    </p:spTree>
    <p:extLst>
      <p:ext uri="{BB962C8B-B14F-4D97-AF65-F5344CB8AC3E}">
        <p14:creationId xmlns:p14="http://schemas.microsoft.com/office/powerpoint/2010/main" val="2400006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latin typeface="Times New Roman" panose="02020603050405020304" pitchFamily="18" charset="0"/>
                <a:cs typeface="Times New Roman" panose="02020603050405020304" pitchFamily="18" charset="0"/>
              </a:rPr>
              <a:t>2.</a:t>
            </a:r>
            <a:r>
              <a:rPr lang="vi-VN" sz="3200" dirty="0" smtClean="0">
                <a:latin typeface="Times New Roman" panose="02020603050405020304" pitchFamily="18" charset="0"/>
                <a:cs typeface="Times New Roman" panose="02020603050405020304" pitchFamily="18" charset="0"/>
              </a:rPr>
              <a:t>Trình </a:t>
            </a:r>
            <a:r>
              <a:rPr lang="vi-VN" sz="3200" dirty="0">
                <a:latin typeface="Times New Roman" panose="02020603050405020304" pitchFamily="18" charset="0"/>
                <a:cs typeface="Times New Roman" panose="02020603050405020304" pitchFamily="18" charset="0"/>
              </a:rPr>
              <a:t>bày các dữ liệu nhóm đã tạo bằng một hoặc vài công cụ, để tương tác, liên lạc với nhau trong quá trình thực hiện dự án</a:t>
            </a:r>
            <a:r>
              <a:rPr lang="vi-VN"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2090058" y="1979541"/>
            <a:ext cx="7797039" cy="4385835"/>
          </a:xfrm>
          <a:prstGeom prst="rect">
            <a:avLst/>
          </a:prstGeom>
        </p:spPr>
      </p:pic>
    </p:spTree>
    <p:extLst>
      <p:ext uri="{BB962C8B-B14F-4D97-AF65-F5344CB8AC3E}">
        <p14:creationId xmlns:p14="http://schemas.microsoft.com/office/powerpoint/2010/main" val="484600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315774"/>
          </a:xfrm>
        </p:spPr>
        <p:txBody>
          <a:bodyPr>
            <a:noAutofit/>
          </a:bodyPr>
          <a:lstStyle/>
          <a:p>
            <a:r>
              <a:rPr lang="en-US" sz="3600" dirty="0" smtClean="0">
                <a:latin typeface="Times New Roman" panose="02020603050405020304" pitchFamily="18" charset="0"/>
                <a:cs typeface="Times New Roman" panose="02020603050405020304" pitchFamily="18" charset="0"/>
              </a:rPr>
              <a:t>3. </a:t>
            </a:r>
            <a:r>
              <a:rPr lang="vi-VN" sz="3600" dirty="0" smtClean="0">
                <a:latin typeface="Times New Roman" panose="02020603050405020304" pitchFamily="18" charset="0"/>
                <a:cs typeface="Times New Roman" panose="02020603050405020304" pitchFamily="18" charset="0"/>
              </a:rPr>
              <a:t>Trình </a:t>
            </a:r>
            <a:r>
              <a:rPr lang="vi-VN" sz="3600" dirty="0">
                <a:latin typeface="Times New Roman" panose="02020603050405020304" pitchFamily="18" charset="0"/>
                <a:cs typeface="Times New Roman" panose="02020603050405020304" pitchFamily="18" charset="0"/>
              </a:rPr>
              <a:t>bày sản phẩm video quay lại một buổi đi ăn chung (không liên quan đến công việc) của toàn </a:t>
            </a:r>
            <a:r>
              <a:rPr lang="vi-VN" sz="3600" dirty="0" smtClean="0">
                <a:latin typeface="Times New Roman" panose="02020603050405020304" pitchFamily="18" charset="0"/>
                <a:cs typeface="Times New Roman" panose="02020603050405020304" pitchFamily="18" charset="0"/>
              </a:rPr>
              <a:t>nhóm</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smtClean="0">
                <a:latin typeface="Times New Roman" panose="02020603050405020304" pitchFamily="18" charset="0"/>
                <a:cs typeface="Times New Roman" panose="02020603050405020304" pitchFamily="18" charset="0"/>
              </a:rPr>
              <a:t>Chưa thống </a:t>
            </a:r>
            <a:r>
              <a:rPr lang="en-US" sz="2400" dirty="0" smtClean="0">
                <a:latin typeface="Times New Roman" panose="02020603050405020304" pitchFamily="18" charset="0"/>
                <a:cs typeface="Times New Roman" panose="02020603050405020304" pitchFamily="18" charset="0"/>
              </a:rPr>
              <a:t>nhất buổi đi ăn chung vì các thanh viên đều bận rộn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9212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8E9C91B-7EAD-4562-AB0E-DFB9663AEC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146" name="Picture 2">
            <a:extLst>
              <a:ext uri="{FF2B5EF4-FFF2-40B4-BE49-F238E27FC236}">
                <a16:creationId xmlns:a16="http://schemas.microsoft.com/office/drawing/2014/main" id="{C6F21943-7C15-43D5-BB11-E9A2EBDEF3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96" b="2000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44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F64BBAA4-C62B-4146-B49F-FE4CC4655E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46E7E4FA-28CE-4C5C-888F-D8A7A417C0F7}"/>
              </a:ext>
            </a:extLst>
          </p:cNvPr>
          <p:cNvSpPr>
            <a:spLocks noGrp="1"/>
          </p:cNvSpPr>
          <p:nvPr>
            <p:ph type="title"/>
          </p:nvPr>
        </p:nvSpPr>
        <p:spPr>
          <a:xfrm>
            <a:off x="878911" y="643468"/>
            <a:ext cx="3177847" cy="1674180"/>
          </a:xfrm>
        </p:spPr>
        <p:txBody>
          <a:bodyPr>
            <a:normAutofit/>
          </a:bodyPr>
          <a:lstStyle/>
          <a:p>
            <a:r>
              <a:rPr lang="en-US" sz="4000" dirty="0">
                <a:latin typeface="Times New Roman" panose="02020603050405020304" pitchFamily="18" charset="0"/>
                <a:cs typeface="Times New Roman" panose="02020603050405020304" pitchFamily="18" charset="0"/>
              </a:rPr>
              <a:t>Thành viên nhóm </a:t>
            </a:r>
          </a:p>
        </p:txBody>
      </p:sp>
      <p:cxnSp>
        <p:nvCxnSpPr>
          <p:cNvPr id="32" name="Straight Connector 31">
            <a:extLst>
              <a:ext uri="{FF2B5EF4-FFF2-40B4-BE49-F238E27FC236}">
                <a16:creationId xmlns:a16="http://schemas.microsoft.com/office/drawing/2014/main" id="{EEB57AA8-F021-480C-A9E2-F8991331361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Content Placeholder 26">
            <a:extLst>
              <a:ext uri="{FF2B5EF4-FFF2-40B4-BE49-F238E27FC236}">
                <a16:creationId xmlns:a16="http://schemas.microsoft.com/office/drawing/2014/main" id="{9D0BC871-CF7D-4C63-9AA2-2FFC16CC5979}"/>
              </a:ext>
            </a:extLst>
          </p:cNvPr>
          <p:cNvSpPr>
            <a:spLocks noGrp="1"/>
          </p:cNvSpPr>
          <p:nvPr>
            <p:ph idx="1"/>
          </p:nvPr>
        </p:nvSpPr>
        <p:spPr>
          <a:xfrm>
            <a:off x="858064" y="2639380"/>
            <a:ext cx="3205049" cy="3229714"/>
          </a:xfrm>
        </p:spPr>
        <p:txBody>
          <a:bodyPr>
            <a:normAutofit/>
          </a:bodyPr>
          <a:lstStyle/>
          <a:p>
            <a:endParaRPr lang="en-US">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75CF30C0-9394-4459-976E-2AA223FB125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5" name="Content Placeholder 12">
            <a:extLst>
              <a:ext uri="{FF2B5EF4-FFF2-40B4-BE49-F238E27FC236}">
                <a16:creationId xmlns:a16="http://schemas.microsoft.com/office/drawing/2014/main" id="{3AC26A39-728E-4BEE-81FA-5DB08E8401EA}"/>
              </a:ext>
            </a:extLst>
          </p:cNvPr>
          <p:cNvGraphicFramePr>
            <a:graphicFrameLocks/>
          </p:cNvGraphicFramePr>
          <p:nvPr>
            <p:extLst>
              <p:ext uri="{D42A27DB-BD31-4B8C-83A1-F6EECF244321}">
                <p14:modId xmlns:p14="http://schemas.microsoft.com/office/powerpoint/2010/main" val="1089055451"/>
              </p:ext>
            </p:extLst>
          </p:nvPr>
        </p:nvGraphicFramePr>
        <p:xfrm>
          <a:off x="4653447" y="805561"/>
          <a:ext cx="6892560" cy="4908056"/>
        </p:xfrm>
        <a:graphic>
          <a:graphicData uri="http://schemas.openxmlformats.org/drawingml/2006/table">
            <a:tbl>
              <a:tblPr firstRow="1" bandRow="1">
                <a:noFill/>
                <a:tableStyleId>{5C22544A-7EE6-4342-B048-85BDC9FD1C3A}</a:tableStyleId>
              </a:tblPr>
              <a:tblGrid>
                <a:gridCol w="2655381">
                  <a:extLst>
                    <a:ext uri="{9D8B030D-6E8A-4147-A177-3AD203B41FA5}">
                      <a16:colId xmlns:a16="http://schemas.microsoft.com/office/drawing/2014/main" val="3549595256"/>
                    </a:ext>
                  </a:extLst>
                </a:gridCol>
                <a:gridCol w="4237179">
                  <a:extLst>
                    <a:ext uri="{9D8B030D-6E8A-4147-A177-3AD203B41FA5}">
                      <a16:colId xmlns:a16="http://schemas.microsoft.com/office/drawing/2014/main" val="595665229"/>
                    </a:ext>
                  </a:extLst>
                </a:gridCol>
              </a:tblGrid>
              <a:tr h="713505">
                <a:tc>
                  <a:txBody>
                    <a:bodyPr/>
                    <a:lstStyle/>
                    <a:p>
                      <a:pPr marL="0" marR="0">
                        <a:lnSpc>
                          <a:spcPct val="115000"/>
                        </a:lnSpc>
                        <a:spcBef>
                          <a:spcPts val="0"/>
                        </a:spcBef>
                        <a:spcAft>
                          <a:spcPts val="0"/>
                        </a:spcAft>
                      </a:pPr>
                      <a:r>
                        <a:rPr lang="vi-VN" sz="2600" b="1" dirty="0">
                          <a:solidFill>
                            <a:schemeClr val="tx1">
                              <a:lumMod val="75000"/>
                              <a:lumOff val="25000"/>
                            </a:schemeClr>
                          </a:solidFill>
                          <a:effectLst/>
                          <a:latin typeface="+mj-lt"/>
                        </a:rPr>
                        <a:t>MSSV</a:t>
                      </a:r>
                      <a:endParaRPr lang="en-US" sz="2600" b="1"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2600" b="1">
                          <a:solidFill>
                            <a:schemeClr val="tx1">
                              <a:lumMod val="75000"/>
                              <a:lumOff val="25000"/>
                            </a:schemeClr>
                          </a:solidFill>
                          <a:effectLst/>
                          <a:latin typeface="+mj-lt"/>
                        </a:rPr>
                        <a:t>Họ Tên</a:t>
                      </a:r>
                      <a:endParaRPr lang="en-US" sz="2600" b="1">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1321121281"/>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18424035</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Bùi Đăng Khoa</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05059839"/>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18424036</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Đỗ Đăng Khoa</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05779935"/>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18424038</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Nguyễn Thế Lợi</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52915664"/>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18424039</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Phạm Đình Luân</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104077002"/>
                  </a:ext>
                </a:extLst>
              </a:tr>
              <a:tr h="598276">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18424040</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Lê Hoàng Luật</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32921392"/>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18424042</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Huỳnh Quang Minh</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747981570"/>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18424043</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Trần Hữu Nghĩa </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2921717778"/>
                  </a:ext>
                </a:extLst>
              </a:tr>
            </a:tbl>
          </a:graphicData>
        </a:graphic>
      </p:graphicFrame>
    </p:spTree>
    <p:extLst>
      <p:ext uri="{BB962C8B-B14F-4D97-AF65-F5344CB8AC3E}">
        <p14:creationId xmlns:p14="http://schemas.microsoft.com/office/powerpoint/2010/main" val="38383331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Danh mục các tài liệu tham khảo</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hlinkClick r:id="rId2"/>
              </a:rPr>
              <a:t>https://github.com</a:t>
            </a:r>
            <a:endParaRPr lang="en-US" sz="20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sz="20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9923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latin typeface="Times New Roman" panose="02020603050405020304" pitchFamily="18" charset="0"/>
                <a:cs typeface="Times New Roman" panose="02020603050405020304" pitchFamily="18" charset="0"/>
              </a:rPr>
              <a:t>Các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vấn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đề</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buổi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học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giải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quyết</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457200" indent="-457200">
              <a:buClrTx/>
              <a:buFont typeface="+mj-lt"/>
              <a:buAutoNum type="arabicPeriod"/>
            </a:pPr>
            <a:r>
              <a:rPr lang="en-US" sz="2400" dirty="0" smtClean="0">
                <a:latin typeface="Times New Roman" panose="02020603050405020304" pitchFamily="18" charset="0"/>
                <a:cs typeface="Times New Roman" panose="02020603050405020304" pitchFamily="18" charset="0"/>
              </a:rPr>
              <a:t>Các thông tin của dự án được chia sẻ </a:t>
            </a:r>
            <a:r>
              <a:rPr lang="vi-VN" sz="2400" dirty="0" smtClean="0">
                <a:latin typeface="Times New Roman" panose="02020603050405020304" pitchFamily="18" charset="0"/>
                <a:cs typeface="Times New Roman" panose="02020603050405020304" pitchFamily="18" charset="0"/>
              </a:rPr>
              <a:t>giữa </a:t>
            </a:r>
            <a:r>
              <a:rPr lang="vi-VN" sz="2400" dirty="0">
                <a:latin typeface="Times New Roman" panose="02020603050405020304" pitchFamily="18" charset="0"/>
                <a:cs typeface="Times New Roman" panose="02020603050405020304" pitchFamily="18" charset="0"/>
              </a:rPr>
              <a:t>các thành viên trong nhóm thông qua công cụ nào? </a:t>
            </a:r>
            <a:endParaRPr lang="en-US" sz="2400" dirty="0" smtClean="0">
              <a:latin typeface="Times New Roman" panose="02020603050405020304" pitchFamily="18" charset="0"/>
              <a:cs typeface="Times New Roman" panose="02020603050405020304" pitchFamily="18" charset="0"/>
            </a:endParaRPr>
          </a:p>
          <a:p>
            <a:pPr marL="457200" indent="-457200">
              <a:buClrTx/>
              <a:buFont typeface="+mj-lt"/>
              <a:buAutoNum type="arabicPeriod"/>
            </a:pPr>
            <a:r>
              <a:rPr lang="vi-VN" sz="2400" dirty="0" smtClean="0">
                <a:latin typeface="Times New Roman" panose="02020603050405020304" pitchFamily="18" charset="0"/>
                <a:cs typeface="Times New Roman" panose="02020603050405020304" pitchFamily="18" charset="0"/>
              </a:rPr>
              <a:t>Các </a:t>
            </a:r>
            <a:r>
              <a:rPr lang="vi-VN" sz="2400" dirty="0">
                <a:latin typeface="Times New Roman" panose="02020603050405020304" pitchFamily="18" charset="0"/>
                <a:cs typeface="Times New Roman" panose="02020603050405020304" pitchFamily="18" charset="0"/>
              </a:rPr>
              <a:t>thành viên trong nhóm tương tác, liên lạc với nhau thông qua công cụ </a:t>
            </a:r>
            <a:r>
              <a:rPr lang="vi-VN" sz="2400" dirty="0" smtClean="0">
                <a:latin typeface="Times New Roman" panose="02020603050405020304" pitchFamily="18" charset="0"/>
                <a:cs typeface="Times New Roman" panose="02020603050405020304" pitchFamily="18" charset="0"/>
              </a:rPr>
              <a:t>nào?</a:t>
            </a:r>
            <a:endParaRPr lang="en-US" sz="2400" dirty="0" smtClean="0">
              <a:latin typeface="Times New Roman" panose="02020603050405020304" pitchFamily="18" charset="0"/>
              <a:cs typeface="Times New Roman" panose="02020603050405020304" pitchFamily="18" charset="0"/>
            </a:endParaRPr>
          </a:p>
          <a:p>
            <a:pPr marL="457200" indent="-457200">
              <a:buClrTx/>
              <a:buFont typeface="+mj-lt"/>
              <a:buAutoNum type="arabicPeriod"/>
            </a:pPr>
            <a:r>
              <a:rPr lang="vi-VN" sz="2400" dirty="0" smtClean="0">
                <a:latin typeface="Times New Roman" panose="02020603050405020304" pitchFamily="18" charset="0"/>
                <a:cs typeface="Times New Roman" panose="02020603050405020304" pitchFamily="18" charset="0"/>
              </a:rPr>
              <a:t>Làm </a:t>
            </a:r>
            <a:r>
              <a:rPr lang="vi-VN" sz="2400" dirty="0">
                <a:latin typeface="Times New Roman" panose="02020603050405020304" pitchFamily="18" charset="0"/>
                <a:cs typeface="Times New Roman" panose="02020603050405020304" pitchFamily="18" charset="0"/>
              </a:rPr>
              <a:t>sao để tạo động lực và tăng năng suất làm việc cho các </a:t>
            </a:r>
            <a:r>
              <a:rPr lang="vi-VN" sz="2400" dirty="0" smtClean="0">
                <a:latin typeface="Times New Roman" panose="02020603050405020304" pitchFamily="18" charset="0"/>
                <a:cs typeface="Times New Roman" panose="02020603050405020304" pitchFamily="18" charset="0"/>
              </a:rPr>
              <a:t>thành</a:t>
            </a:r>
            <a:r>
              <a:rPr lang="en-US" sz="2400" dirty="0" smtClean="0">
                <a:latin typeface="Times New Roman" panose="02020603050405020304" pitchFamily="18" charset="0"/>
                <a:cs typeface="Times New Roman" panose="02020603050405020304" pitchFamily="18" charset="0"/>
              </a:rPr>
              <a:t> viên trong nhóm ?</a:t>
            </a:r>
            <a:r>
              <a:rPr lang="vi-VN"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78542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303D-29FC-44D7-BFA2-F48C284AEB0A}"/>
              </a:ext>
            </a:extLst>
          </p:cNvPr>
          <p:cNvSpPr>
            <a:spLocks noGrp="1"/>
          </p:cNvSpPr>
          <p:nvPr>
            <p:ph type="title"/>
          </p:nvPr>
        </p:nvSpPr>
        <p:spPr>
          <a:xfrm>
            <a:off x="1097280" y="286603"/>
            <a:ext cx="10058400" cy="878809"/>
          </a:xfrm>
        </p:spPr>
        <p:txBody>
          <a:bodyPr>
            <a:normAutofit/>
          </a:bodyPr>
          <a:lstStyle/>
          <a:p>
            <a:r>
              <a:rPr lang="en-US" sz="4400" dirty="0" err="1">
                <a:latin typeface="Times New Roman" panose="02020603050405020304" pitchFamily="18" charset="0"/>
                <a:cs typeface="Times New Roman" panose="02020603050405020304" pitchFamily="18" charset="0"/>
              </a:rPr>
              <a:t>Các</a:t>
            </a:r>
            <a:r>
              <a:rPr lang="en-US" sz="44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câu</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hỏi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thuyết</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trình</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1A9BB7-C96F-4EBF-BB4B-DBF7E29326D8}"/>
              </a:ext>
            </a:extLst>
          </p:cNvPr>
          <p:cNvSpPr>
            <a:spLocks noGrp="1"/>
          </p:cNvSpPr>
          <p:nvPr>
            <p:ph idx="1"/>
          </p:nvPr>
        </p:nvSpPr>
        <p:spPr>
          <a:xfrm>
            <a:off x="1097280" y="1891553"/>
            <a:ext cx="10058400" cy="3977539"/>
          </a:xfrm>
        </p:spPr>
        <p:txBody>
          <a:bodyPr>
            <a:normAutofit/>
          </a:bodyPr>
          <a:lstStyle/>
          <a:p>
            <a:pPr marL="457200" indent="-457200">
              <a:buClrTx/>
              <a:buFont typeface="+mj-lt"/>
              <a:buAutoNum type="arabicPeriod"/>
            </a:pPr>
            <a:r>
              <a:rPr lang="vi-VN" sz="2400" dirty="0" smtClean="0">
                <a:latin typeface="+mj-lt"/>
              </a:rPr>
              <a:t>Trình </a:t>
            </a:r>
            <a:r>
              <a:rPr lang="vi-VN" sz="2400" dirty="0">
                <a:latin typeface="+mj-lt"/>
              </a:rPr>
              <a:t>bày các dữ liệu nhóm đã tạo bằng một hoặc vài công cụ, để chia sẻ các thông tin, tài nguyên của dự </a:t>
            </a:r>
            <a:r>
              <a:rPr lang="vi-VN" sz="2400" dirty="0" smtClean="0">
                <a:latin typeface="+mj-lt"/>
              </a:rPr>
              <a:t>án.</a:t>
            </a:r>
            <a:endParaRPr lang="en-US" sz="2400" dirty="0" smtClean="0">
              <a:latin typeface="+mj-lt"/>
            </a:endParaRPr>
          </a:p>
          <a:p>
            <a:pPr marL="457200" indent="-457200">
              <a:buClrTx/>
              <a:buFont typeface="+mj-lt"/>
              <a:buAutoNum type="arabicPeriod"/>
            </a:pPr>
            <a:r>
              <a:rPr lang="vi-VN" sz="2400" dirty="0" smtClean="0">
                <a:latin typeface="+mj-lt"/>
              </a:rPr>
              <a:t>Trình </a:t>
            </a:r>
            <a:r>
              <a:rPr lang="vi-VN" sz="2400" dirty="0">
                <a:latin typeface="+mj-lt"/>
              </a:rPr>
              <a:t>bày các dữ liệu nhóm đã tạo bằng một hoặc vài công cụ, để tương tác, liên lạc với nhau trong quá trình thực hiện dự </a:t>
            </a:r>
            <a:r>
              <a:rPr lang="vi-VN" sz="2400" dirty="0" smtClean="0">
                <a:latin typeface="+mj-lt"/>
              </a:rPr>
              <a:t>án.</a:t>
            </a:r>
            <a:endParaRPr lang="en-US" sz="2400" dirty="0" smtClean="0">
              <a:latin typeface="+mj-lt"/>
            </a:endParaRPr>
          </a:p>
          <a:p>
            <a:pPr marL="457200" indent="-457200">
              <a:buClrTx/>
              <a:buFont typeface="+mj-lt"/>
              <a:buAutoNum type="arabicPeriod"/>
            </a:pPr>
            <a:r>
              <a:rPr lang="vi-VN" sz="2400" dirty="0" smtClean="0">
                <a:latin typeface="+mj-lt"/>
              </a:rPr>
              <a:t>Trình </a:t>
            </a:r>
            <a:r>
              <a:rPr lang="vi-VN" sz="2400" dirty="0">
                <a:latin typeface="+mj-lt"/>
              </a:rPr>
              <a:t>bày sản phẩm video quay lại một buổi đi ăn chung (không liên quan đến công việc) của toàn nhóm</a:t>
            </a:r>
            <a:endParaRPr lang="en-US" sz="2400" dirty="0">
              <a:latin typeface="+mj-lt"/>
              <a:cs typeface="Times New Roman" panose="02020603050405020304" pitchFamily="18" charset="0"/>
            </a:endParaRPr>
          </a:p>
        </p:txBody>
      </p:sp>
    </p:spTree>
    <p:extLst>
      <p:ext uri="{BB962C8B-B14F-4D97-AF65-F5344CB8AC3E}">
        <p14:creationId xmlns:p14="http://schemas.microsoft.com/office/powerpoint/2010/main" val="19590084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1.</a:t>
            </a:r>
            <a:r>
              <a:rPr lang="en-US" sz="4000" dirty="0">
                <a:latin typeface="Times New Roman" panose="02020603050405020304" pitchFamily="18" charset="0"/>
                <a:cs typeface="Times New Roman" panose="02020603050405020304" pitchFamily="18" charset="0"/>
              </a:rPr>
              <a:t> Các thông tin của dự án được chia sẻ </a:t>
            </a:r>
            <a:r>
              <a:rPr lang="vi-VN" sz="4000" dirty="0">
                <a:latin typeface="Times New Roman" panose="02020603050405020304" pitchFamily="18" charset="0"/>
                <a:cs typeface="Times New Roman" panose="02020603050405020304" pitchFamily="18" charset="0"/>
              </a:rPr>
              <a:t>giữa các thành viên trong nhóm thông qua công cụ nào? </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Các thông tin của dự án được chia sẽ qua trang </a:t>
            </a:r>
            <a:r>
              <a:rPr lang="en-US" sz="2000" dirty="0" smtClean="0">
                <a:latin typeface="Times New Roman" panose="02020603050405020304" pitchFamily="18" charset="0"/>
                <a:cs typeface="Times New Roman" panose="02020603050405020304" pitchFamily="18" charset="0"/>
                <a:hlinkClick r:id="rId2"/>
              </a:rPr>
              <a:t>https://github.com</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để các thành viên theo dõi dự án và công việc mình làm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1886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2. </a:t>
            </a:r>
            <a:r>
              <a:rPr lang="vi-VN" sz="4400" dirty="0" smtClean="0">
                <a:latin typeface="Times New Roman" panose="02020603050405020304" pitchFamily="18" charset="0"/>
                <a:cs typeface="Times New Roman" panose="02020603050405020304" pitchFamily="18" charset="0"/>
              </a:rPr>
              <a:t>Các </a:t>
            </a:r>
            <a:r>
              <a:rPr lang="vi-VN" sz="4400" dirty="0">
                <a:latin typeface="Times New Roman" panose="02020603050405020304" pitchFamily="18" charset="0"/>
                <a:cs typeface="Times New Roman" panose="02020603050405020304" pitchFamily="18" charset="0"/>
              </a:rPr>
              <a:t>thành viên trong nhóm tương tác, liên lạc với nhau thông qua công cụ nào</a:t>
            </a:r>
            <a:r>
              <a:rPr lang="vi-VN" sz="4400" dirty="0" smtClean="0">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Các thành viên liên lạc với nhau qua trang </a:t>
            </a:r>
            <a:r>
              <a:rPr lang="en-US" sz="2000" dirty="0" smtClean="0">
                <a:latin typeface="Times New Roman" panose="02020603050405020304" pitchFamily="18" charset="0"/>
                <a:cs typeface="Times New Roman" panose="02020603050405020304" pitchFamily="18" charset="0"/>
                <a:hlinkClick r:id="rId2"/>
              </a:rPr>
              <a:t>https://facebook.com</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1176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3. </a:t>
            </a:r>
            <a:r>
              <a:rPr lang="vi-VN" sz="4800" dirty="0">
                <a:latin typeface="Times New Roman" panose="02020603050405020304" pitchFamily="18" charset="0"/>
                <a:cs typeface="Times New Roman" panose="02020603050405020304" pitchFamily="18" charset="0"/>
              </a:rPr>
              <a:t>Làm sao để tạo động lực và tăng năng suất làm việc cho các thành</a:t>
            </a:r>
            <a:r>
              <a:rPr lang="en-US" sz="4800" dirty="0">
                <a:latin typeface="Times New Roman" panose="02020603050405020304" pitchFamily="18" charset="0"/>
                <a:cs typeface="Times New Roman" panose="02020603050405020304" pitchFamily="18" charset="0"/>
              </a:rPr>
              <a:t> viên trong nhóm ?</a:t>
            </a:r>
            <a:r>
              <a:rPr lang="vi-VN" sz="480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Các thành viên trong nhóm được chia công việc theo khả năng của từng người </a:t>
            </a:r>
          </a:p>
          <a:p>
            <a:pPr lvl="1">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Khi có khó khăn các thành viên trợ giúp lẫn nhau và linh hoạt trong việc thay đổi vai trò lẫn nhau để đảm bảo công việc hoàn thành đúng tiến độ</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2447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743" y="113211"/>
            <a:ext cx="10058400" cy="1049383"/>
          </a:xfrm>
        </p:spPr>
        <p:txBody>
          <a:bodyPr>
            <a:noAutofit/>
          </a:bodyPr>
          <a:lstStyle/>
          <a:p>
            <a:r>
              <a:rPr lang="en-US" sz="3600" dirty="0" smtClean="0">
                <a:latin typeface="Times New Roman" panose="02020603050405020304" pitchFamily="18" charset="0"/>
                <a:cs typeface="Times New Roman" panose="02020603050405020304" pitchFamily="18" charset="0"/>
              </a:rPr>
              <a:t>1. </a:t>
            </a:r>
            <a:r>
              <a:rPr lang="vi-VN" sz="3600" dirty="0">
                <a:latin typeface="Times New Roman" panose="02020603050405020304" pitchFamily="18" charset="0"/>
                <a:cs typeface="Times New Roman" panose="02020603050405020304" pitchFamily="18" charset="0"/>
              </a:rPr>
              <a:t>Trình bày các dữ liệu nhóm đã tạo bằng một hoặc vài công cụ, để chia sẻ các thông tin, tài nguyên của dự án</a:t>
            </a:r>
            <a:r>
              <a:rPr lang="vi-VN" sz="3600" dirty="0" smtClean="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3039290" y="1958271"/>
            <a:ext cx="8634549" cy="4416403"/>
          </a:xfrm>
          <a:prstGeom prst="rect">
            <a:avLst/>
          </a:prstGeom>
        </p:spPr>
      </p:pic>
      <p:sp>
        <p:nvSpPr>
          <p:cNvPr id="5" name="Title 1"/>
          <p:cNvSpPr txBox="1">
            <a:spLocks/>
          </p:cNvSpPr>
          <p:nvPr/>
        </p:nvSpPr>
        <p:spPr>
          <a:xfrm>
            <a:off x="522514" y="1958271"/>
            <a:ext cx="2386149" cy="80234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400" dirty="0" smtClean="0">
                <a:latin typeface="Times New Roman" panose="02020603050405020304" pitchFamily="18" charset="0"/>
                <a:cs typeface="Times New Roman" panose="02020603050405020304" pitchFamily="18" charset="0"/>
              </a:rPr>
              <a:t>Dự án trên trang </a:t>
            </a:r>
            <a:r>
              <a:rPr lang="en-US" sz="2400" dirty="0" smtClean="0">
                <a:latin typeface="Times New Roman" panose="02020603050405020304" pitchFamily="18" charset="0"/>
                <a:cs typeface="Times New Roman" panose="02020603050405020304" pitchFamily="18" charset="0"/>
                <a:hlinkClick r:id="rId3"/>
              </a:rPr>
              <a:t>https://github.com</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1989844"/>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441"/>
      </a:dk2>
      <a:lt2>
        <a:srgbClr val="E2E8E3"/>
      </a:lt2>
      <a:accent1>
        <a:srgbClr val="E729CF"/>
      </a:accent1>
      <a:accent2>
        <a:srgbClr val="9D17D5"/>
      </a:accent2>
      <a:accent3>
        <a:srgbClr val="6A37E8"/>
      </a:accent3>
      <a:accent4>
        <a:srgbClr val="394EDB"/>
      </a:accent4>
      <a:accent5>
        <a:srgbClr val="2990E7"/>
      </a:accent5>
      <a:accent6>
        <a:srgbClr val="14B5BC"/>
      </a:accent6>
      <a:hlink>
        <a:srgbClr val="4F7BC4"/>
      </a:hlink>
      <a:folHlink>
        <a:srgbClr val="7F7F7F"/>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186</TotalTime>
  <Words>543</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Bookman Old Style</vt:lpstr>
      <vt:lpstr>Calibri</vt:lpstr>
      <vt:lpstr>Franklin Gothic Book</vt:lpstr>
      <vt:lpstr>Times New Roman</vt:lpstr>
      <vt:lpstr>Wingdings</vt:lpstr>
      <vt:lpstr>RetrospectVTI</vt:lpstr>
      <vt:lpstr>Quản lý quy trình phần mềm</vt:lpstr>
      <vt:lpstr>Thành viên nhóm </vt:lpstr>
      <vt:lpstr>Danh mục các tài liệu tham khảo</vt:lpstr>
      <vt:lpstr>Các vấn đề buổi học giải quyết</vt:lpstr>
      <vt:lpstr>Các câu hỏi thuyết trình</vt:lpstr>
      <vt:lpstr>1. Các thông tin của dự án được chia sẻ giữa các thành viên trong nhóm thông qua công cụ nào? </vt:lpstr>
      <vt:lpstr>2. Các thành viên trong nhóm tương tác, liên lạc với nhau thông qua công cụ nào?</vt:lpstr>
      <vt:lpstr>3. Làm sao để tạo động lực và tăng năng suất làm việc cho các thành viên trong nhóm ? </vt:lpstr>
      <vt:lpstr>1. Trình bày các dữ liệu nhóm đã tạo bằng một hoặc vài công cụ, để chia sẻ các thông tin, tài nguyên của dự án.</vt:lpstr>
      <vt:lpstr>1. Trình bày các dữ liệu nhóm đã tạo bằng một hoặc vài công cụ, để chia sẻ các thông tin, tài nguyên của dự án.</vt:lpstr>
      <vt:lpstr>2.Trình bày các dữ liệu nhóm đã tạo bằng một hoặc vài công cụ, để tương tác, liên lạc với nhau trong quá trình thực hiện dự án.</vt:lpstr>
      <vt:lpstr>2.Trình bày các dữ liệu nhóm đã tạo bằng một hoặc vài công cụ, để tương tác, liên lạc với nhau trong quá trình thực hiện dự án.</vt:lpstr>
      <vt:lpstr>3. Trình bày sản phẩm video quay lại một buổi đi ăn chung (không liên quan đến công việc) của toàn nhóm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quy trình phần mềm</dc:title>
  <dc:creator>Trần Hữu Nghĩa</dc:creator>
  <cp:lastModifiedBy>ASUS</cp:lastModifiedBy>
  <cp:revision>23</cp:revision>
  <dcterms:created xsi:type="dcterms:W3CDTF">2019-11-16T07:03:49Z</dcterms:created>
  <dcterms:modified xsi:type="dcterms:W3CDTF">2019-11-21T06:49:49Z</dcterms:modified>
</cp:coreProperties>
</file>