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25" r:id="rId8"/>
    <p:sldId id="300" r:id="rId9"/>
    <p:sldId id="326" r:id="rId10"/>
    <p:sldId id="327" r:id="rId11"/>
    <p:sldId id="328" r:id="rId12"/>
    <p:sldId id="329"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864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948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 Trình bày bản báo cáo tóm tắt tình trạng dự án cho cấp trên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a:t>
            </a:r>
            <a:r>
              <a:rPr lang="vi-VN" sz="48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203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089055451"/>
              </p:ext>
            </p:extLst>
          </p:nvPr>
        </p:nvGraphicFramePr>
        <p:xfrm>
          <a:off x="4653447" y="805561"/>
          <a:ext cx="6892560" cy="4908056"/>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18424036</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Đỗ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5779935"/>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18424038</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Done: </a:t>
            </a:r>
            <a:r>
              <a:rPr lang="en-US" dirty="0">
                <a:latin typeface="Times New Roman" panose="02020603050405020304" pitchFamily="18" charset="0"/>
                <a:cs typeface="Times New Roman" panose="02020603050405020304" pitchFamily="18" charset="0"/>
                <a:hlinkClick r:id="rId2"/>
              </a:rPr>
              <a:t>https://hocvienagile.com/agipedia/dinh-nghia-hoan-thanh</a:t>
            </a:r>
            <a:r>
              <a:rPr lang="en-US" dirty="0" smtClean="0">
                <a:latin typeface="Times New Roman" panose="02020603050405020304" pitchFamily="18" charset="0"/>
                <a:cs typeface="Times New Roman" panose="02020603050405020304" pitchFamily="18" charset="0"/>
                <a:hlinkClick r:id="rId2"/>
              </a:rPr>
              <a:t>/</a:t>
            </a: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Bằng </a:t>
            </a:r>
            <a:r>
              <a:rPr lang="vi-VN" sz="2000" dirty="0">
                <a:latin typeface="Times New Roman" panose="02020603050405020304" pitchFamily="18" charset="0"/>
                <a:cs typeface="Times New Roman" panose="02020603050405020304" pitchFamily="18" charset="0"/>
              </a:rPr>
              <a:t>cách nào nhóm có thể đưa ra bản phân phối phần mềm </a:t>
            </a:r>
            <a:r>
              <a:rPr lang="vi-VN" sz="2000" dirty="0" smtClean="0">
                <a:latin typeface="Times New Roman" panose="02020603050405020304" pitchFamily="18" charset="0"/>
                <a:cs typeface="Times New Roman" panose="02020603050405020304" pitchFamily="18" charset="0"/>
              </a:rPr>
              <a:t>sớm?</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Năng </a:t>
            </a:r>
            <a:r>
              <a:rPr lang="vi-VN" sz="2000" dirty="0">
                <a:latin typeface="Times New Roman" panose="02020603050405020304" pitchFamily="18" charset="0"/>
                <a:cs typeface="Times New Roman" panose="02020603050405020304" pitchFamily="18" charset="0"/>
              </a:rPr>
              <a:t>suất làm việc của nhóm là bao </a:t>
            </a:r>
            <a:r>
              <a:rPr lang="vi-VN" sz="2000" dirty="0" smtClean="0">
                <a:latin typeface="Times New Roman" panose="02020603050405020304" pitchFamily="18" charset="0"/>
                <a:cs typeface="Times New Roman" panose="02020603050405020304" pitchFamily="18" charset="0"/>
              </a:rPr>
              <a:t>nhiêu?</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Tình </a:t>
            </a:r>
            <a:r>
              <a:rPr lang="vi-VN" sz="2000" dirty="0">
                <a:latin typeface="Times New Roman" panose="02020603050405020304" pitchFamily="18" charset="0"/>
                <a:cs typeface="Times New Roman" panose="02020603050405020304" pitchFamily="18" charset="0"/>
              </a:rPr>
              <a:t>trạng dự án của nhóm hiện tại tốt, bình thường, hay xấu? </a:t>
            </a:r>
            <a:r>
              <a:rPr lang="vi-VN" sz="2000" dirty="0"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sao</a:t>
            </a:r>
            <a:r>
              <a:rPr lang="vi-VN" sz="20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Bằng cách nào nhóm có thể đưa ra bản phân phối phần mềm sớm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Các thành viên nêu rõ khả năng của mình về phân tích, báo cáo, lập trình,... để nhóm dễ dàng phân công công việc, lựa chọn công nghệ phù hợp.</a:t>
            </a:r>
          </a:p>
          <a:p>
            <a:r>
              <a:rPr lang="en-US" dirty="0" smtClean="0">
                <a:latin typeface="Times New Roman" panose="02020603050405020304" pitchFamily="18" charset="0"/>
                <a:cs typeface="Times New Roman" panose="02020603050405020304" pitchFamily="18" charset="0"/>
              </a:rPr>
              <a:t>1 số bạn đã đi làm và có kinh nghiệm trong các yêu cầu nghiệp vụ và chức năng.</a:t>
            </a:r>
          </a:p>
          <a:p>
            <a:r>
              <a:rPr lang="en-US" dirty="0" smtClean="0">
                <a:latin typeface="Times New Roman" panose="02020603050405020304" pitchFamily="18" charset="0"/>
                <a:cs typeface="Times New Roman" panose="02020603050405020304" pitchFamily="18" charset="0"/>
              </a:rPr>
              <a:t>Các thành viên linh động trong công việc, sẵn sàng giúp đỡ hoặc thay đổi vai trò khi cần thiết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Năng suất làm việc của nhóm là bao nhiêu</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Đa số các thành viên đều bận rộn với công việc, nên tập trung làm vào cuối tuần khoảng 5 – 6 tiếng và 2 – 3 tiếng buổi tối trong tuần làm việc nếu có thời gian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Tình trạng dự án của nhóm hiện tại tốt, bình thường, hay xấu? Tại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Tình trang dự án hiện tại vẫn diễn ra bình thường</a:t>
            </a:r>
          </a:p>
          <a:p>
            <a:r>
              <a:rPr lang="en-US" dirty="0" smtClean="0">
                <a:latin typeface="Times New Roman" panose="02020603050405020304" pitchFamily="18" charset="0"/>
                <a:cs typeface="Times New Roman" panose="02020603050405020304" pitchFamily="18" charset="0"/>
              </a:rPr>
              <a:t>Các thành viên đảm nhận đúng vai trò của mình</a:t>
            </a:r>
          </a:p>
          <a:p>
            <a:r>
              <a:rPr lang="en-US" dirty="0" smtClean="0">
                <a:latin typeface="Times New Roman" panose="02020603050405020304" pitchFamily="18" charset="0"/>
                <a:cs typeface="Times New Roman" panose="02020603050405020304" pitchFamily="18" charset="0"/>
              </a:rPr>
              <a:t>Hoàn thành công việc theo tiến độ</a:t>
            </a:r>
          </a:p>
          <a:p>
            <a:r>
              <a:rPr lang="en-US" dirty="0" smtClean="0">
                <a:latin typeface="Times New Roman" panose="02020603050405020304" pitchFamily="18" charset="0"/>
                <a:cs typeface="Times New Roman" panose="02020603050405020304" pitchFamily="18" charset="0"/>
              </a:rPr>
              <a:t>Sẵn sàng giúp đỡ nhau để đảm bảo công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2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“Định nghĩa việc hoàn thành (Definition of </a:t>
            </a:r>
            <a:r>
              <a:rPr lang="vi-VN" sz="2000" dirty="0" smtClean="0">
                <a:latin typeface="+mj-lt"/>
              </a:rPr>
              <a:t>Done)</a:t>
            </a:r>
            <a:r>
              <a:rPr lang="en-US" sz="2000" dirty="0" smtClean="0">
                <a:latin typeface="+mj-lt"/>
              </a:rPr>
              <a:t> </a:t>
            </a:r>
            <a:r>
              <a:rPr lang="vi-VN" sz="2000" dirty="0" smtClean="0">
                <a:latin typeface="+mj-lt"/>
              </a:rPr>
              <a:t>của </a:t>
            </a:r>
            <a:r>
              <a:rPr lang="vi-VN" sz="2000" dirty="0">
                <a:latin typeface="+mj-lt"/>
              </a:rPr>
              <a:t>nhóm.</a:t>
            </a:r>
            <a:br>
              <a:rPr lang="vi-VN" sz="2000" dirty="0">
                <a:latin typeface="+mj-lt"/>
              </a:rPr>
            </a:br>
            <a:r>
              <a:rPr lang="vi-VN" sz="2000" dirty="0">
                <a:latin typeface="+mj-lt"/>
              </a:rPr>
              <a:t>2. Trình bày bản phân phối phần mềm đầu tiên đến khách hàng </a:t>
            </a:r>
            <a:r>
              <a:rPr lang="vi-VN" sz="2000" dirty="0" smtClean="0">
                <a:latin typeface="+mj-lt"/>
              </a:rPr>
              <a:t>của</a:t>
            </a:r>
            <a:r>
              <a:rPr lang="en-US" sz="2000" dirty="0" smtClean="0">
                <a:latin typeface="+mj-lt"/>
              </a:rPr>
              <a:t> </a:t>
            </a:r>
            <a:r>
              <a:rPr lang="vi-VN" sz="2000" dirty="0" smtClean="0">
                <a:latin typeface="+mj-lt"/>
              </a:rPr>
              <a:t>nhóm </a:t>
            </a:r>
            <a:r>
              <a:rPr lang="vi-VN" sz="2000" dirty="0">
                <a:latin typeface="+mj-lt"/>
              </a:rPr>
              <a:t>(Demo khách hàng trực tiếp sử dụng phần mềm, Hướng dẫn </a:t>
            </a:r>
            <a:r>
              <a:rPr lang="vi-VN" sz="2000" dirty="0" smtClean="0">
                <a:latin typeface="+mj-lt"/>
              </a:rPr>
              <a:t>sử</a:t>
            </a:r>
            <a:r>
              <a:rPr lang="en-US" sz="2000" dirty="0" smtClean="0">
                <a:latin typeface="+mj-lt"/>
              </a:rPr>
              <a:t> </a:t>
            </a:r>
            <a:r>
              <a:rPr lang="vi-VN" sz="2000" dirty="0" smtClean="0">
                <a:latin typeface="+mj-lt"/>
              </a:rPr>
              <a:t>dụng </a:t>
            </a:r>
            <a:r>
              <a:rPr lang="vi-VN" sz="2000" dirty="0">
                <a:latin typeface="+mj-lt"/>
              </a:rPr>
              <a:t>phần mềm, và mã nguồn).</a:t>
            </a:r>
            <a:br>
              <a:rPr lang="vi-VN" sz="2000" dirty="0">
                <a:latin typeface="+mj-lt"/>
              </a:rPr>
            </a:br>
            <a:r>
              <a:rPr lang="vi-VN" sz="2000" dirty="0">
                <a:latin typeface="+mj-lt"/>
              </a:rPr>
              <a:t>3. Trình bày sản phẩm</a:t>
            </a:r>
            <a:br>
              <a:rPr lang="vi-VN" sz="2000" dirty="0">
                <a:latin typeface="+mj-lt"/>
              </a:rPr>
            </a:br>
            <a:r>
              <a:rPr lang="en-US" sz="2000" dirty="0" smtClean="0">
                <a:latin typeface="+mj-lt"/>
              </a:rPr>
              <a:t>	</a:t>
            </a:r>
            <a:r>
              <a:rPr lang="vi-VN" sz="2000" dirty="0" smtClean="0">
                <a:latin typeface="+mj-lt"/>
              </a:rPr>
              <a:t>a</a:t>
            </a:r>
            <a:r>
              <a:rPr lang="vi-VN" sz="2000" dirty="0">
                <a:latin typeface="+mj-lt"/>
              </a:rPr>
              <a:t>. Release Burn Down Chart (hoặc Release Burn Up Chart), tốc </a:t>
            </a:r>
            <a:r>
              <a:rPr lang="vi-VN" sz="2000" dirty="0" smtClean="0">
                <a:latin typeface="+mj-lt"/>
              </a:rPr>
              <a:t>lực(Velocity</a:t>
            </a:r>
            <a:r>
              <a:rPr lang="vi-VN" sz="2000" dirty="0">
                <a:latin typeface="+mj-lt"/>
              </a:rPr>
              <a:t>) của </a:t>
            </a:r>
            <a:r>
              <a:rPr lang="en-US" sz="2000" dirty="0" smtClean="0">
                <a:latin typeface="+mj-lt"/>
              </a:rPr>
              <a:t>	</a:t>
            </a:r>
            <a:r>
              <a:rPr lang="vi-VN" sz="2000" dirty="0" smtClean="0">
                <a:latin typeface="+mj-lt"/>
              </a:rPr>
              <a:t>nhóm</a:t>
            </a:r>
            <a:r>
              <a:rPr lang="vi-VN" sz="2000" dirty="0">
                <a:latin typeface="+mj-lt"/>
              </a:rPr>
              <a:t>, năng suất </a:t>
            </a:r>
            <a:r>
              <a:rPr lang="vi-VN" sz="2000" dirty="0" smtClean="0">
                <a:latin typeface="+mj-lt"/>
              </a:rPr>
              <a:t>làm </a:t>
            </a:r>
            <a:r>
              <a:rPr lang="vi-VN" sz="2000" dirty="0">
                <a:latin typeface="+mj-lt"/>
              </a:rPr>
              <a:t>việc </a:t>
            </a:r>
            <a:r>
              <a:rPr lang="vi-VN" sz="2000" dirty="0" smtClean="0">
                <a:latin typeface="+mj-lt"/>
              </a:rPr>
              <a:t>của</a:t>
            </a:r>
            <a:r>
              <a:rPr lang="en-US" sz="2000" dirty="0" smtClean="0">
                <a:latin typeface="+mj-lt"/>
              </a:rPr>
              <a:t> </a:t>
            </a:r>
            <a:r>
              <a:rPr lang="vi-VN" sz="2000" dirty="0" smtClean="0">
                <a:latin typeface="+mj-lt"/>
              </a:rPr>
              <a:t>nhóm, tình trạng</a:t>
            </a:r>
            <a:r>
              <a:rPr lang="en-US" sz="2000" dirty="0" smtClean="0">
                <a:latin typeface="+mj-lt"/>
              </a:rPr>
              <a:t> </a:t>
            </a:r>
            <a:r>
              <a:rPr lang="vi-VN" sz="2000" dirty="0" smtClean="0">
                <a:latin typeface="+mj-lt"/>
              </a:rPr>
              <a:t>ngân sách và chi phí của nhóm, cập </a:t>
            </a:r>
            <a:r>
              <a:rPr lang="en-US" sz="2000" dirty="0" smtClean="0">
                <a:latin typeface="+mj-lt"/>
              </a:rPr>
              <a:t>	</a:t>
            </a:r>
            <a:r>
              <a:rPr lang="vi-VN" sz="2000" dirty="0" smtClean="0">
                <a:latin typeface="+mj-lt"/>
              </a:rPr>
              <a:t>nhập sản phẩm Product</a:t>
            </a:r>
            <a:r>
              <a:rPr lang="en-US" sz="2000" dirty="0" smtClean="0">
                <a:latin typeface="+mj-lt"/>
              </a:rPr>
              <a:t> </a:t>
            </a:r>
            <a:r>
              <a:rPr lang="vi-VN" sz="2000" i="1" dirty="0" smtClean="0">
                <a:latin typeface="+mj-lt"/>
              </a:rPr>
              <a:t>Quản lý dự án phần mềm. Thuyết trình trên</a:t>
            </a:r>
            <a:r>
              <a:rPr lang="en-US" sz="2000" i="1" dirty="0" smtClean="0">
                <a:latin typeface="+mj-lt"/>
              </a:rPr>
              <a:t> </a:t>
            </a:r>
            <a:r>
              <a:rPr lang="vi-VN" sz="2000" i="1" dirty="0" smtClean="0">
                <a:latin typeface="+mj-lt"/>
              </a:rPr>
              <a:t>lớp. Giảng viên: </a:t>
            </a:r>
            <a:r>
              <a:rPr lang="en-US" sz="2000" i="1" dirty="0" smtClean="0">
                <a:latin typeface="+mj-lt"/>
              </a:rPr>
              <a:t>	</a:t>
            </a:r>
            <a:r>
              <a:rPr lang="vi-VN" sz="2000" i="1" dirty="0" smtClean="0">
                <a:latin typeface="+mj-lt"/>
              </a:rPr>
              <a:t>Ngô Huy Biên. 2019.</a:t>
            </a:r>
            <a:r>
              <a:rPr lang="en-US" sz="2000" i="1" dirty="0" smtClean="0">
                <a:latin typeface="+mj-lt"/>
              </a:rPr>
              <a:t> </a:t>
            </a:r>
            <a:r>
              <a:rPr lang="vi-VN" sz="2000" dirty="0" smtClean="0">
                <a:latin typeface="+mj-lt"/>
              </a:rPr>
              <a:t>Backlog, cập nhập sản phẩm “Kế hoạch phân phối (Release</a:t>
            </a:r>
            <a:r>
              <a:rPr lang="en-US" sz="2000" dirty="0" smtClean="0">
                <a:latin typeface="+mj-lt"/>
              </a:rPr>
              <a:t> 	</a:t>
            </a:r>
            <a:r>
              <a:rPr lang="vi-VN" sz="2000" dirty="0" smtClean="0">
                <a:latin typeface="+mj-lt"/>
              </a:rPr>
              <a:t>Plan)” của nhóm</a:t>
            </a:r>
            <a:r>
              <a:rPr lang="en-US" sz="2000" dirty="0" smtClean="0">
                <a:latin typeface="+mj-lt"/>
              </a:rPr>
              <a:t> </a:t>
            </a:r>
            <a:r>
              <a:rPr lang="vi-VN" sz="2000" dirty="0" smtClean="0">
                <a:latin typeface="+mj-lt"/>
              </a:rPr>
              <a:t>hoặc</a:t>
            </a:r>
            <a:endParaRPr lang="en-US" sz="2000" dirty="0" smtClean="0">
              <a:latin typeface="+mj-lt"/>
            </a:endParaRPr>
          </a:p>
          <a:p>
            <a:r>
              <a:rPr lang="vi-VN" sz="2000" dirty="0" smtClean="0">
                <a:latin typeface="+mj-lt"/>
              </a:rPr>
              <a:t/>
            </a:r>
            <a:br>
              <a:rPr lang="vi-VN" sz="2000" dirty="0" smtClean="0">
                <a:latin typeface="+mj-lt"/>
              </a:rPr>
            </a:br>
            <a:r>
              <a:rPr lang="en-US" sz="2000" dirty="0" smtClean="0">
                <a:latin typeface="+mj-lt"/>
              </a:rPr>
              <a:t>	</a:t>
            </a:r>
            <a:r>
              <a:rPr lang="vi-VN" sz="2000" dirty="0" smtClean="0">
                <a:latin typeface="+mj-lt"/>
              </a:rPr>
              <a:t>b</a:t>
            </a:r>
            <a:r>
              <a:rPr lang="vi-VN" sz="2000" dirty="0">
                <a:latin typeface="+mj-lt"/>
              </a:rPr>
              <a:t>. Các chỉ số dự đoán thời gian, chi phí khi kết thúc dự </a:t>
            </a:r>
            <a:r>
              <a:rPr lang="vi-VN" sz="2000" dirty="0" smtClean="0">
                <a:latin typeface="+mj-lt"/>
              </a:rPr>
              <a:t>án</a:t>
            </a:r>
            <a:r>
              <a:rPr lang="en-US" sz="2000" dirty="0" smtClean="0">
                <a:latin typeface="+mj-lt"/>
              </a:rPr>
              <a:t> </a:t>
            </a:r>
            <a:r>
              <a:rPr lang="vi-VN" sz="2000" dirty="0" smtClean="0">
                <a:latin typeface="+mj-lt"/>
              </a:rPr>
              <a:t>(Forecasting</a:t>
            </a:r>
            <a:r>
              <a:rPr lang="vi-VN" sz="2000" dirty="0">
                <a:latin typeface="+mj-lt"/>
              </a:rPr>
              <a:t>) bằng phương </a:t>
            </a:r>
            <a:r>
              <a:rPr lang="en-US" sz="2000" dirty="0" smtClean="0">
                <a:latin typeface="+mj-lt"/>
              </a:rPr>
              <a:t>	</a:t>
            </a:r>
            <a:r>
              <a:rPr lang="vi-VN" sz="2000" dirty="0" smtClean="0">
                <a:latin typeface="+mj-lt"/>
              </a:rPr>
              <a:t>pháp </a:t>
            </a:r>
            <a:r>
              <a:rPr lang="vi-VN" sz="2000" dirty="0">
                <a:latin typeface="+mj-lt"/>
              </a:rPr>
              <a:t>quản lý </a:t>
            </a:r>
            <a:r>
              <a:rPr lang="vi-VN" sz="2000" dirty="0" smtClean="0">
                <a:latin typeface="+mj-lt"/>
              </a:rPr>
              <a:t>giá </a:t>
            </a:r>
            <a:r>
              <a:rPr lang="vi-VN" sz="2000" dirty="0">
                <a:latin typeface="+mj-lt"/>
              </a:rPr>
              <a:t>trị </a:t>
            </a:r>
            <a:r>
              <a:rPr lang="vi-VN" sz="2000" dirty="0" smtClean="0">
                <a:latin typeface="+mj-lt"/>
              </a:rPr>
              <a:t>thu</a:t>
            </a:r>
            <a:r>
              <a:rPr lang="en-US" sz="2000" dirty="0" smtClean="0">
                <a:latin typeface="+mj-lt"/>
              </a:rPr>
              <a:t> </a:t>
            </a:r>
            <a:r>
              <a:rPr lang="vi-VN" sz="2000" dirty="0" smtClean="0">
                <a:latin typeface="+mj-lt"/>
              </a:rPr>
              <a:t>được </a:t>
            </a:r>
            <a:r>
              <a:rPr lang="vi-VN" sz="2000" dirty="0">
                <a:latin typeface="+mj-lt"/>
              </a:rPr>
              <a:t>(</a:t>
            </a:r>
            <a:r>
              <a:rPr lang="vi-VN" sz="2000" dirty="0" smtClean="0">
                <a:latin typeface="+mj-lt"/>
              </a:rPr>
              <a:t>Earned</a:t>
            </a:r>
            <a:r>
              <a:rPr lang="en-US" sz="2000" dirty="0" smtClean="0">
                <a:latin typeface="+mj-lt"/>
              </a:rPr>
              <a:t> </a:t>
            </a:r>
            <a:r>
              <a:rPr lang="vi-VN" sz="2000" dirty="0" smtClean="0">
                <a:latin typeface="+mj-lt"/>
              </a:rPr>
              <a:t>value </a:t>
            </a:r>
            <a:r>
              <a:rPr lang="vi-VN" sz="2000" dirty="0">
                <a:latin typeface="+mj-lt"/>
              </a:rPr>
              <a:t>management), cập nhập sản phẩm Lịch </a:t>
            </a:r>
            <a:r>
              <a:rPr lang="en-US" sz="2000" dirty="0" smtClean="0">
                <a:latin typeface="+mj-lt"/>
              </a:rPr>
              <a:t>	</a:t>
            </a:r>
            <a:r>
              <a:rPr lang="vi-VN" sz="2000" dirty="0" smtClean="0">
                <a:latin typeface="+mj-lt"/>
              </a:rPr>
              <a:t>trình </a:t>
            </a:r>
            <a:r>
              <a:rPr lang="vi-VN" sz="2000" dirty="0">
                <a:latin typeface="+mj-lt"/>
              </a:rPr>
              <a:t>dự án </a:t>
            </a:r>
            <a:r>
              <a:rPr lang="vi-VN" sz="2000" dirty="0" smtClean="0">
                <a:latin typeface="+mj-lt"/>
              </a:rPr>
              <a:t>của</a:t>
            </a:r>
            <a:r>
              <a:rPr lang="en-US" sz="2000" dirty="0" smtClean="0">
                <a:latin typeface="+mj-lt"/>
              </a:rPr>
              <a:t> </a:t>
            </a:r>
            <a:r>
              <a:rPr lang="vi-VN" sz="2000" dirty="0" smtClean="0">
                <a:latin typeface="+mj-lt"/>
              </a:rPr>
              <a:t>nhóm</a:t>
            </a:r>
            <a:r>
              <a:rPr lang="vi-VN" sz="2000" dirty="0">
                <a:latin typeface="+mj-lt"/>
              </a:rPr>
              <a:t>.</a:t>
            </a:r>
            <a:br>
              <a:rPr lang="vi-VN" sz="2000" dirty="0">
                <a:latin typeface="+mj-lt"/>
              </a:rPr>
            </a:br>
            <a:r>
              <a:rPr lang="vi-VN" sz="2000" dirty="0">
                <a:latin typeface="+mj-lt"/>
              </a:rPr>
              <a:t>4. Trình bày bản báo cáo tóm tắt tình trạng dự án cho cấp trên </a:t>
            </a:r>
            <a:r>
              <a:rPr lang="vi-VN" sz="2000" dirty="0" smtClean="0">
                <a:latin typeface="+mj-lt"/>
              </a:rPr>
              <a:t>của</a:t>
            </a:r>
            <a:r>
              <a:rPr lang="en-US" sz="2000" dirty="0" smtClean="0">
                <a:latin typeface="+mj-lt"/>
              </a:rPr>
              <a:t> </a:t>
            </a:r>
            <a:r>
              <a:rPr lang="vi-VN" sz="2000" dirty="0" smtClean="0">
                <a:latin typeface="+mj-lt"/>
              </a:rPr>
              <a:t>nhóm</a:t>
            </a:r>
            <a:r>
              <a:rPr lang="vi-VN" sz="2400" dirty="0" smtClean="0">
                <a:latin typeface="+mj-lt"/>
              </a:rPr>
              <a:t> </a:t>
            </a: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Trình bày sản phẩm “Định nghĩa việc hoàn thành (Definition of Done)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nhóm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183771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427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1. Bằng cách nào nhóm có thể đưa ra bản phân phối phần mềm sớm?</vt:lpstr>
      <vt:lpstr>2. Năng suất làm việc của nhóm là bao nhiêu?</vt:lpstr>
      <vt:lpstr>3. Tình trạng dự án của nhóm hiện tại tốt, bình thường, hay xấu? Tại sao?</vt:lpstr>
      <vt:lpstr>Các câu hỏi thuyết trình</vt:lpstr>
      <vt:lpstr>1. Trình bày sản phẩm “Định nghĩa việc hoàn thành (Definition of Done) của nhóm.</vt:lpstr>
      <vt:lpstr>2. Trình bày bản phân phối phần mềm đầu tiên đến khách hàng của nhóm (Demo khách hàng trực tiếp sử dụng phần mềm, Hướng dẫn sử dụng phần mềm, và mã nguồn).</vt:lpstr>
      <vt:lpstr>3.</vt:lpstr>
      <vt:lpstr>4. Trình bày bản báo cáo tóm tắt tình trạng dự án cho cấp trên của nhóm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19</cp:revision>
  <dcterms:created xsi:type="dcterms:W3CDTF">2019-11-16T07:03:49Z</dcterms:created>
  <dcterms:modified xsi:type="dcterms:W3CDTF">2019-11-26T05:49:13Z</dcterms:modified>
</cp:coreProperties>
</file>