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99" r:id="rId3"/>
    <p:sldId id="335" r:id="rId4"/>
    <p:sldId id="300" r:id="rId5"/>
    <p:sldId id="306" r:id="rId6"/>
    <p:sldId id="301" r:id="rId7"/>
    <p:sldId id="305" r:id="rId8"/>
    <p:sldId id="302" r:id="rId9"/>
    <p:sldId id="303" r:id="rId10"/>
    <p:sldId id="307" r:id="rId11"/>
    <p:sldId id="304" r:id="rId12"/>
    <p:sldId id="348" r:id="rId13"/>
    <p:sldId id="308" r:id="rId14"/>
    <p:sldId id="309" r:id="rId15"/>
    <p:sldId id="310" r:id="rId16"/>
    <p:sldId id="311" r:id="rId17"/>
    <p:sldId id="312" r:id="rId18"/>
    <p:sldId id="313" r:id="rId19"/>
    <p:sldId id="314" r:id="rId20"/>
    <p:sldId id="330" r:id="rId21"/>
    <p:sldId id="332" r:id="rId22"/>
    <p:sldId id="333" r:id="rId23"/>
    <p:sldId id="334" r:id="rId24"/>
    <p:sldId id="336" r:id="rId25"/>
    <p:sldId id="337" r:id="rId26"/>
    <p:sldId id="338" r:id="rId27"/>
    <p:sldId id="339" r:id="rId28"/>
    <p:sldId id="340" r:id="rId29"/>
    <p:sldId id="341" r:id="rId30"/>
    <p:sldId id="342" r:id="rId31"/>
    <p:sldId id="343" r:id="rId32"/>
    <p:sldId id="344" r:id="rId33"/>
    <p:sldId id="345" r:id="rId34"/>
    <p:sldId id="346" r:id="rId35"/>
    <p:sldId id="347" r:id="rId36"/>
    <p:sldId id="349" r:id="rId37"/>
    <p:sldId id="350" r:id="rId38"/>
    <p:sldId id="351" r:id="rId39"/>
    <p:sldId id="352" r:id="rId40"/>
    <p:sldId id="353" r:id="rId41"/>
    <p:sldId id="369" r:id="rId42"/>
    <p:sldId id="354" r:id="rId43"/>
    <p:sldId id="355" r:id="rId44"/>
    <p:sldId id="356" r:id="rId45"/>
    <p:sldId id="357" r:id="rId46"/>
    <p:sldId id="358" r:id="rId47"/>
    <p:sldId id="371" r:id="rId48"/>
    <p:sldId id="372" r:id="rId49"/>
    <p:sldId id="375" r:id="rId50"/>
    <p:sldId id="373" r:id="rId51"/>
    <p:sldId id="374" r:id="rId52"/>
    <p:sldId id="365" r:id="rId53"/>
    <p:sldId id="366" r:id="rId54"/>
    <p:sldId id="367" r:id="rId55"/>
    <p:sldId id="368" r:id="rId56"/>
    <p:sldId id="370"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94" autoAdjust="0"/>
    <p:restoredTop sz="94660"/>
  </p:normalViewPr>
  <p:slideViewPr>
    <p:cSldViewPr snapToGrid="0">
      <p:cViewPr varScale="1">
        <p:scale>
          <a:sx n="88" d="100"/>
          <a:sy n="88" d="100"/>
        </p:scale>
        <p:origin x="6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12/12/2019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5993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12/12/2019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7313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12/12/2019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0545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12/12/2019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2714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12/12/2019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7844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12/12/2019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87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12/12/2019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8944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12/12/2019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523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12/12/2019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2246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12/12/2019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38707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12/12/2019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6918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12/12/2019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17694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91" r:id="rId5"/>
    <p:sldLayoutId id="2147483685" r:id="rId6"/>
    <p:sldLayoutId id="2147483686" r:id="rId7"/>
    <p:sldLayoutId id="2147483687" r:id="rId8"/>
    <p:sldLayoutId id="2147483690" r:id="rId9"/>
    <p:sldLayoutId id="2147483688" r:id="rId10"/>
    <p:sldLayoutId id="214748368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martsheet.com/free-work-breakdown-structure-templat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9286AD2-18A9-4868-A4E3-7A2097A208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CB384-D65A-4A6C-83BF-F265A24AB8AA}"/>
              </a:ext>
            </a:extLst>
          </p:cNvPr>
          <p:cNvSpPr>
            <a:spLocks noGrp="1"/>
          </p:cNvSpPr>
          <p:nvPr>
            <p:ph type="ctrTitle"/>
          </p:nvPr>
        </p:nvSpPr>
        <p:spPr>
          <a:xfrm>
            <a:off x="648929" y="639097"/>
            <a:ext cx="6253317" cy="3686015"/>
          </a:xfrm>
        </p:spPr>
        <p:txBody>
          <a:bodyPr>
            <a:normAutofit/>
          </a:bodyPr>
          <a:lstStyle/>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A7EBA89-F28D-4CBB-8063-21EB3C016F7C}"/>
              </a:ext>
            </a:extLst>
          </p:cNvPr>
          <p:cNvSpPr>
            <a:spLocks noGrp="1"/>
          </p:cNvSpPr>
          <p:nvPr>
            <p:ph type="subTitle" idx="1"/>
          </p:nvPr>
        </p:nvSpPr>
        <p:spPr>
          <a:xfrm>
            <a:off x="632899" y="4672739"/>
            <a:ext cx="6269347" cy="1021498"/>
          </a:xfrm>
        </p:spPr>
        <p:txBody>
          <a:bodyPr>
            <a:normAutofit/>
          </a:bodyPr>
          <a:lstStyle/>
          <a:p>
            <a:pPr algn="r"/>
            <a:r>
              <a:rPr lang="en-US" dirty="0" err="1">
                <a:solidFill>
                  <a:schemeClr val="tx1">
                    <a:lumMod val="85000"/>
                    <a:lumOff val="15000"/>
                  </a:schemeClr>
                </a:solidFill>
                <a:latin typeface="Times New Roman" panose="02020603050405020304" pitchFamily="18" charset="0"/>
                <a:cs typeface="Times New Roman" panose="02020603050405020304" pitchFamily="18" charset="0"/>
              </a:rPr>
              <a:t>Để</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dirty="0" err="1">
                <a:solidFill>
                  <a:schemeClr val="tx1">
                    <a:lumMod val="85000"/>
                    <a:lumOff val="15000"/>
                  </a:schemeClr>
                </a:solidFill>
                <a:latin typeface="Times New Roman" panose="02020603050405020304" pitchFamily="18" charset="0"/>
                <a:cs typeface="Times New Roman" panose="02020603050405020304" pitchFamily="18" charset="0"/>
              </a:rPr>
              <a:t>tài:</a:t>
            </a:r>
            <a:r>
              <a:rPr lang="en-US" dirty="0" err="1">
                <a:latin typeface="Times New Roman" panose="02020603050405020304" pitchFamily="18" charset="0"/>
                <a:cs typeface="Times New Roman" panose="02020603050405020304" pitchFamily="18" charset="0"/>
              </a:rPr>
              <a:t>Web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nâng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E7A7CD63-7EC3-44F3-95D0-595C4019FF2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4B8950A-ADF8-40A0-B786-BF0EA6EFD67A}"/>
              </a:ext>
            </a:extLst>
          </p:cNvPr>
          <p:cNvPicPr>
            <a:picLocks noChangeAspect="1"/>
          </p:cNvPicPr>
          <p:nvPr/>
        </p:nvPicPr>
        <p:blipFill rotWithShape="1">
          <a:blip r:embed="rId2"/>
          <a:srcRect l="45093" r="16888"/>
          <a:stretch/>
        </p:blipFill>
        <p:spPr>
          <a:xfrm>
            <a:off x="7556686" y="1"/>
            <a:ext cx="4635315" cy="6857999"/>
          </a:xfrm>
          <a:prstGeom prst="rect">
            <a:avLst/>
          </a:prstGeom>
        </p:spPr>
      </p:pic>
      <p:sp>
        <p:nvSpPr>
          <p:cNvPr id="5" name="TextBox 4">
            <a:extLst>
              <a:ext uri="{FF2B5EF4-FFF2-40B4-BE49-F238E27FC236}">
                <a16:creationId xmlns:a16="http://schemas.microsoft.com/office/drawing/2014/main" id="{0B060403-EBD7-4D08-B652-95ACAD5D5DEA}"/>
              </a:ext>
            </a:extLst>
          </p:cNvPr>
          <p:cNvSpPr txBox="1"/>
          <p:nvPr/>
        </p:nvSpPr>
        <p:spPr>
          <a:xfrm>
            <a:off x="4922217" y="5663220"/>
            <a:ext cx="198002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Thực hiện: Nhóm 3</a:t>
            </a:r>
          </a:p>
        </p:txBody>
      </p:sp>
    </p:spTree>
    <p:extLst>
      <p:ext uri="{BB962C8B-B14F-4D97-AF65-F5344CB8AC3E}">
        <p14:creationId xmlns:p14="http://schemas.microsoft.com/office/powerpoint/2010/main" val="300615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AD73-9387-41B4-8E77-F1A0FE95BC8D}"/>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73E86A45-38AD-491E-8508-4F1688CFE7F8}"/>
              </a:ext>
            </a:extLst>
          </p:cNvPr>
          <p:cNvPicPr>
            <a:picLocks noGrp="1"/>
          </p:cNvPicPr>
          <p:nvPr>
            <p:ph idx="1"/>
          </p:nvPr>
        </p:nvPicPr>
        <p:blipFill>
          <a:blip r:embed="rId2"/>
          <a:stretch>
            <a:fillRect/>
          </a:stretch>
        </p:blipFill>
        <p:spPr>
          <a:xfrm>
            <a:off x="6453385" y="286601"/>
            <a:ext cx="5316248" cy="6105490"/>
          </a:xfrm>
          <a:prstGeom prst="rect">
            <a:avLst/>
          </a:prstGeom>
        </p:spPr>
      </p:pic>
      <p:pic>
        <p:nvPicPr>
          <p:cNvPr id="5" name="Picture 4">
            <a:extLst>
              <a:ext uri="{FF2B5EF4-FFF2-40B4-BE49-F238E27FC236}">
                <a16:creationId xmlns:a16="http://schemas.microsoft.com/office/drawing/2014/main" id="{0A4D42F5-E789-4436-A5EB-7192181EB47C}"/>
              </a:ext>
            </a:extLst>
          </p:cNvPr>
          <p:cNvPicPr/>
          <p:nvPr/>
        </p:nvPicPr>
        <p:blipFill>
          <a:blip r:embed="rId3"/>
          <a:stretch>
            <a:fillRect/>
          </a:stretch>
        </p:blipFill>
        <p:spPr>
          <a:xfrm>
            <a:off x="422367" y="286601"/>
            <a:ext cx="5943600" cy="4459570"/>
          </a:xfrm>
          <a:prstGeom prst="rect">
            <a:avLst/>
          </a:prstGeom>
        </p:spPr>
      </p:pic>
    </p:spTree>
    <p:extLst>
      <p:ext uri="{BB962C8B-B14F-4D97-AF65-F5344CB8AC3E}">
        <p14:creationId xmlns:p14="http://schemas.microsoft.com/office/powerpoint/2010/main" val="2313418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7EDF-77E4-4CDB-A245-7A8091F33963}"/>
              </a:ext>
            </a:extLst>
          </p:cNvPr>
          <p:cNvSpPr>
            <a:spLocks noGrp="1"/>
          </p:cNvSpPr>
          <p:nvPr>
            <p:ph type="title"/>
          </p:nvPr>
        </p:nvSpPr>
        <p:spPr/>
        <p:txBody>
          <a:bodyPr>
            <a:normAutofit/>
          </a:bodyPr>
          <a:lstStyle/>
          <a:p>
            <a:r>
              <a:rPr lang="vi-VN" sz="2800" dirty="0"/>
              <a:t>4. Mô hình phát triển phần mềm nào, phù hợp với thời gian, chi phí và nhân lực của nhóm, được nhóm lựa chọn để thực hiện đồ án? </a:t>
            </a:r>
            <a:r>
              <a:rPr lang="en-US" sz="2800" dirty="0"/>
              <a:t/>
            </a:r>
            <a:br>
              <a:rPr lang="en-US" sz="2800" dirty="0"/>
            </a:br>
            <a:endParaRPr lang="en-US" sz="2800" dirty="0"/>
          </a:p>
        </p:txBody>
      </p:sp>
      <p:sp>
        <p:nvSpPr>
          <p:cNvPr id="3" name="Content Placeholder 2">
            <a:extLst>
              <a:ext uri="{FF2B5EF4-FFF2-40B4-BE49-F238E27FC236}">
                <a16:creationId xmlns:a16="http://schemas.microsoft.com/office/drawing/2014/main" id="{DC060F55-F42B-4A8B-9B05-52BCC630FBE9}"/>
              </a:ext>
            </a:extLst>
          </p:cNvPr>
          <p:cNvSpPr>
            <a:spLocks noGrp="1"/>
          </p:cNvSpPr>
          <p:nvPr>
            <p:ph idx="1"/>
          </p:nvPr>
        </p:nvSpPr>
        <p:spPr>
          <a:xfrm>
            <a:off x="1097280" y="2108201"/>
            <a:ext cx="10058400" cy="3987799"/>
          </a:xfrm>
        </p:spPr>
        <p:txBody>
          <a:bodyPr>
            <a:noAutofit/>
          </a:bodyPr>
          <a:lstStyle/>
          <a:p>
            <a:r>
              <a:rPr lang="en-US" sz="2400" b="1" dirty="0" err="1">
                <a:latin typeface="Times New Roman" panose="02020603050405020304" pitchFamily="18" charset="0"/>
                <a:cs typeface="Times New Roman" panose="02020603050405020304" pitchFamily="18" charset="0"/>
              </a:rPr>
              <a:t>Mô</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hình</a:t>
            </a:r>
            <a:endParaRPr lang="en-US" sz="2400" b="1"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vói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nhóm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Scrum</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53274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7EDF-77E4-4CDB-A245-7A8091F33963}"/>
              </a:ext>
            </a:extLst>
          </p:cNvPr>
          <p:cNvSpPr>
            <a:spLocks noGrp="1"/>
          </p:cNvSpPr>
          <p:nvPr>
            <p:ph type="title"/>
          </p:nvPr>
        </p:nvSpPr>
        <p:spPr/>
        <p:txBody>
          <a:bodyPr>
            <a:normAutofit/>
          </a:bodyPr>
          <a:lstStyle/>
          <a:p>
            <a:r>
              <a:rPr lang="vi-VN" sz="2800" dirty="0"/>
              <a:t>4. Mô hình phát triển phần mềm nào, phù hợp với thời gian, chi phí và nhân lực của nhóm, được nhóm lựa chọn để thực hiện đồ án? </a:t>
            </a:r>
            <a:r>
              <a:rPr lang="en-US" sz="2800" dirty="0"/>
              <a:t/>
            </a:r>
            <a:br>
              <a:rPr lang="en-US" sz="2800" dirty="0"/>
            </a:br>
            <a:endParaRPr lang="en-US" sz="2800" dirty="0"/>
          </a:p>
        </p:txBody>
      </p:sp>
      <p:sp>
        <p:nvSpPr>
          <p:cNvPr id="3" name="Content Placeholder 2">
            <a:extLst>
              <a:ext uri="{FF2B5EF4-FFF2-40B4-BE49-F238E27FC236}">
                <a16:creationId xmlns:a16="http://schemas.microsoft.com/office/drawing/2014/main" id="{DC060F55-F42B-4A8B-9B05-52BCC630FBE9}"/>
              </a:ext>
            </a:extLst>
          </p:cNvPr>
          <p:cNvSpPr>
            <a:spLocks noGrp="1"/>
          </p:cNvSpPr>
          <p:nvPr>
            <p:ph idx="1"/>
          </p:nvPr>
        </p:nvSpPr>
        <p:spPr>
          <a:xfrm>
            <a:off x="1097280" y="2108201"/>
            <a:ext cx="10058400" cy="3987799"/>
          </a:xfrm>
        </p:spPr>
        <p:txBody>
          <a:bodyPr>
            <a:noAutofit/>
          </a:bodyPr>
          <a:lstStyle/>
          <a:p>
            <a:pPr lvl="1"/>
            <a:r>
              <a:rPr lang="en-US" sz="2800" b="1" dirty="0">
                <a:latin typeface="Times New Roman" panose="02020603050405020304" pitchFamily="18" charset="0"/>
                <a:cs typeface="Times New Roman" panose="02020603050405020304" pitchFamily="18" charset="0"/>
              </a:rPr>
              <a:t>Chi phí và giá cả</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Số lượng người tham gia phát triển phần mềm là: 7 người.</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Số tín chỉ môn học: 6 tín chỉ</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Số tiền học phí 1 tín chỉ: 265.000 VNĐ</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Tiền in tài liệu: 120.000 VNĐ</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Tên miền và duy trì tên miền trong 1 năm: 380.000VNĐ/năm</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Chi phí Cloud: 300.000VNĐ/tháng (tuỳ vào số lượng người dùng)</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Marketing: ~ 1.000.000VNĐ</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Tổng chi phí: 7 * 6 * 265.000 + 120.000 +380.000 + 300.000 + 1.000.000 = 12.930.000 VNĐ ~ 13.000.000 VNĐ</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82174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Câu 1 Trình bày sản phẩm “Tóm tắt thực thi (Executive Summary)” của nhóm </a:t>
            </a:r>
          </a:p>
        </p:txBody>
      </p:sp>
      <p:sp>
        <p:nvSpPr>
          <p:cNvPr id="3" name="Content Placeholder 2"/>
          <p:cNvSpPr>
            <a:spLocks noGrp="1"/>
          </p:cNvSpPr>
          <p:nvPr>
            <p:ph idx="1"/>
          </p:nvPr>
        </p:nvSpPr>
        <p:spPr/>
        <p:txBody>
          <a:bodyPr/>
          <a:lstStyle/>
          <a:p>
            <a:pPr marL="457200" indent="-457200">
              <a:buClrTx/>
              <a:buFont typeface="+mj-lt"/>
              <a:buAutoNum type="arabicPeriod"/>
            </a:pPr>
            <a:r>
              <a:rPr lang="en-US" dirty="0" smtClean="0">
                <a:latin typeface="Times New Roman" panose="02020603050405020304" pitchFamily="18" charset="0"/>
                <a:cs typeface="Times New Roman" panose="02020603050405020304" pitchFamily="18" charset="0"/>
              </a:rPr>
              <a:t>Mô tả dự án</a:t>
            </a:r>
          </a:p>
          <a:p>
            <a:pPr marL="457200" indent="-457200">
              <a:buClrTx/>
              <a:buFont typeface="+mj-lt"/>
              <a:buAutoNum type="arabicPeriod"/>
            </a:pPr>
            <a:r>
              <a:rPr lang="en-US" dirty="0" smtClean="0">
                <a:latin typeface="Times New Roman" panose="02020603050405020304" pitchFamily="18" charset="0"/>
                <a:cs typeface="Times New Roman" panose="02020603050405020304" pitchFamily="18" charset="0"/>
              </a:rPr>
              <a:t>Đối tượng liên quan</a:t>
            </a:r>
          </a:p>
          <a:p>
            <a:pPr marL="457200" indent="-457200">
              <a:buClrTx/>
              <a:buFont typeface="+mj-lt"/>
              <a:buAutoNum type="arabicPeriod"/>
            </a:pPr>
            <a:r>
              <a:rPr lang="en-US" dirty="0" smtClean="0">
                <a:latin typeface="Times New Roman" panose="02020603050405020304" pitchFamily="18" charset="0"/>
                <a:cs typeface="Times New Roman" panose="02020603050405020304" pitchFamily="18" charset="0"/>
              </a:rPr>
              <a:t>Đối thủ cạnh tranh</a:t>
            </a:r>
          </a:p>
          <a:p>
            <a:pPr marL="457200" indent="-457200">
              <a:buClrTx/>
              <a:buFont typeface="+mj-lt"/>
              <a:buAutoNum type="arabicPeriod"/>
            </a:pPr>
            <a:r>
              <a:rPr lang="en-US" dirty="0" smtClean="0">
                <a:latin typeface="Times New Roman" panose="02020603050405020304" pitchFamily="18" charset="0"/>
                <a:cs typeface="Times New Roman" panose="02020603050405020304" pitchFamily="18" charset="0"/>
              </a:rPr>
              <a:t>Rủi ro và cơ hội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96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22217"/>
            <a:ext cx="10058400" cy="954368"/>
          </a:xfrm>
        </p:spPr>
        <p:txBody>
          <a:bodyPr>
            <a:normAutofit/>
          </a:bodyPr>
          <a:lstStyle/>
          <a:p>
            <a:r>
              <a:rPr lang="en-US" sz="4400" dirty="0">
                <a:latin typeface="Times New Roman" panose="02020603050405020304" pitchFamily="18" charset="0"/>
                <a:cs typeface="Times New Roman" panose="02020603050405020304" pitchFamily="18" charset="0"/>
              </a:rPr>
              <a:t>Mô tả dự án</a:t>
            </a: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Tên dự án: Web dạy lập trình cơ bản và nâng cao</a:t>
            </a:r>
          </a:p>
          <a:p>
            <a:r>
              <a:rPr lang="en-US" sz="2400" dirty="0">
                <a:latin typeface="Times New Roman" panose="02020603050405020304" pitchFamily="18" charset="0"/>
                <a:cs typeface="Times New Roman" panose="02020603050405020304" pitchFamily="18" charset="0"/>
              </a:rPr>
              <a:t>Ứng dụng nâng cao khả năng lập trình của người dùng qua các bài quizz, xếp hạng người dùng dựa trên kết quả của bài quizz, mời bạn bè cùng tham gia tạo tính cạnh tranh, theo dõi quá trình học của người dùng</a:t>
            </a:r>
          </a:p>
        </p:txBody>
      </p:sp>
    </p:spTree>
    <p:extLst>
      <p:ext uri="{BB962C8B-B14F-4D97-AF65-F5344CB8AC3E}">
        <p14:creationId xmlns:p14="http://schemas.microsoft.com/office/powerpoint/2010/main" val="2454619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33191"/>
          </a:xfrm>
        </p:spPr>
        <p:txBody>
          <a:bodyPr>
            <a:normAutofit/>
          </a:bodyPr>
          <a:lstStyle/>
          <a:p>
            <a:r>
              <a:rPr lang="en-US" sz="4400" dirty="0">
                <a:latin typeface="Times New Roman" panose="02020603050405020304" pitchFamily="18" charset="0"/>
                <a:cs typeface="Times New Roman" panose="02020603050405020304" pitchFamily="18" charset="0"/>
              </a:rPr>
              <a:t>Vấn đề đồ án cần giải quyết</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Người học lập trình tốn nhiều tiền bạc tại các trung tâm, các trang web dạy lập trình có tính phí.</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Phải sắp xếp thời gian giữa việc học lập trình, đi đến trung tâm, gia đình, công việc. </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Trình độ mỗi người tại trung tâm khác nhau, khó khăn trong việc học cũng như làm việc nhóm.</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Xuất phát từ nhu cầu thực tế tại các công ty, cần phần mềm test các lập trình viên</a:t>
            </a:r>
          </a:p>
          <a:p>
            <a:pPr>
              <a:buClrTx/>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9793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Giải pháp cho vấn đề</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Xây dựng 1 phần mềm cung cấp các học làm theo dạng trắc nghiệm, phần mềm cung cấp việc chấm điểm theo tự động</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Có thể vào làm mọi lúc mọi nơi chỉ cần có internet</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Phần mềm có tính năng xếp hạng theo kết quả các bài tập.</a:t>
            </a:r>
          </a:p>
          <a:p>
            <a:endParaRPr lang="en-US" dirty="0"/>
          </a:p>
        </p:txBody>
      </p:sp>
    </p:spTree>
    <p:extLst>
      <p:ext uri="{BB962C8B-B14F-4D97-AF65-F5344CB8AC3E}">
        <p14:creationId xmlns:p14="http://schemas.microsoft.com/office/powerpoint/2010/main" val="3328451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Sơ đồ hoàn cảnh hệ thống</a:t>
            </a:r>
            <a:endParaRPr lang="en-US" sz="44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084019" y="2108200"/>
            <a:ext cx="8084287" cy="3760788"/>
          </a:xfrm>
          <a:prstGeom prst="rect">
            <a:avLst/>
          </a:prstGeom>
        </p:spPr>
      </p:pic>
    </p:spTree>
    <p:extLst>
      <p:ext uri="{BB962C8B-B14F-4D97-AF65-F5344CB8AC3E}">
        <p14:creationId xmlns:p14="http://schemas.microsoft.com/office/powerpoint/2010/main" val="1017591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Đối tượng liên quan</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Khách hàng</a:t>
            </a:r>
          </a:p>
          <a:p>
            <a:pPr lvl="3">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Huỳnh Quang Minh</a:t>
            </a:r>
          </a:p>
          <a:p>
            <a:pPr lvl="3">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Ngô Huy Biên</a:t>
            </a:r>
          </a:p>
          <a:p>
            <a:pPr lvl="1">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Nhóm phát triển phần mềm</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Nhóm 3 gồm 7 thành viên. Chịu trách nhiệm phân tích, thiết kế, cài đặt phần mềm theo đúng tiến độ và chức năng mà phần mềm yêu cầu</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Nhóm người dùng</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Tất cả những người truy cập và sử dụng trang web đều là người đánh giá giúp việc cải thiện lập trình</a:t>
            </a:r>
          </a:p>
          <a:p>
            <a:pPr marL="384048" lvl="2"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8065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Đối thủ cạnh tranh</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934030"/>
            <a:ext cx="10058400" cy="4214221"/>
          </a:xfrm>
        </p:spPr>
        <p:txBody>
          <a:bodyPr>
            <a:noAutofit/>
          </a:bodyPr>
          <a:lstStyle/>
          <a:p>
            <a:pPr lvl="0"/>
            <a:r>
              <a:rPr lang="en-US" sz="2800" dirty="0">
                <a:latin typeface="Times New Roman" panose="02020603050405020304" pitchFamily="18" charset="0"/>
                <a:cs typeface="Times New Roman" panose="02020603050405020304" pitchFamily="18" charset="0"/>
              </a:rPr>
              <a:t>Danh sách đối thủ</a:t>
            </a:r>
            <a:endParaRPr lang="en-US" sz="20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w3schools.com:</a:t>
            </a:r>
            <a:endParaRPr lang="en-US" sz="20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Ưu điểm:</a:t>
            </a:r>
            <a:endParaRPr lang="en-US" sz="18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Website học lập trình trực tuyến</a:t>
            </a:r>
            <a:endParaRPr lang="en-US" sz="12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Lý thuyết dễ tiếp thu, ví dụ đơn giản</a:t>
            </a:r>
            <a:endParaRPr lang="en-US" sz="12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Người học được thực </a:t>
            </a:r>
            <a:r>
              <a:rPr lang="en-US" sz="1600" dirty="0" smtClean="0">
                <a:latin typeface="Times New Roman" panose="02020603050405020304" pitchFamily="18" charset="0"/>
                <a:cs typeface="Times New Roman" panose="02020603050405020304" pitchFamily="18" charset="0"/>
              </a:rPr>
              <a:t>hành</a:t>
            </a:r>
            <a:endParaRPr lang="en-US" sz="20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Khuyết điểm:</a:t>
            </a:r>
            <a:endParaRPr lang="en-US" sz="18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Website không định hướng người dùng</a:t>
            </a:r>
            <a:endParaRPr lang="en-US" sz="12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Chưa phân mức độ học tập</a:t>
            </a:r>
            <a:endParaRPr lang="en-US" sz="12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Không có cạnh tranh giữa những người dùng</a:t>
            </a:r>
            <a:endParaRPr lang="en-US" sz="12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2288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64BBAA4-C62B-4146-B49F-FE4CC4655E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E7E4FA-28CE-4C5C-888F-D8A7A417C0F7}"/>
              </a:ext>
            </a:extLst>
          </p:cNvPr>
          <p:cNvSpPr>
            <a:spLocks noGrp="1"/>
          </p:cNvSpPr>
          <p:nvPr>
            <p:ph type="title"/>
          </p:nvPr>
        </p:nvSpPr>
        <p:spPr>
          <a:xfrm>
            <a:off x="878911" y="643468"/>
            <a:ext cx="3177847" cy="1674180"/>
          </a:xfrm>
        </p:spPr>
        <p:txBody>
          <a:bodyPr>
            <a:normAutofit/>
          </a:bodyPr>
          <a:lstStyle/>
          <a:p>
            <a:r>
              <a:rPr lang="en-US" sz="4000" dirty="0">
                <a:latin typeface="Times New Roman" panose="02020603050405020304" pitchFamily="18" charset="0"/>
                <a:cs typeface="Times New Roman" panose="02020603050405020304" pitchFamily="18" charset="0"/>
              </a:rPr>
              <a:t>Thành viên nhóm </a:t>
            </a:r>
          </a:p>
        </p:txBody>
      </p:sp>
      <p:cxnSp>
        <p:nvCxnSpPr>
          <p:cNvPr id="32" name="Straight Connector 31">
            <a:extLst>
              <a:ext uri="{FF2B5EF4-FFF2-40B4-BE49-F238E27FC236}">
                <a16:creationId xmlns:a16="http://schemas.microsoft.com/office/drawing/2014/main" id="{EEB57AA8-F021-480C-A9E2-F8991331361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Content Placeholder 26">
            <a:extLst>
              <a:ext uri="{FF2B5EF4-FFF2-40B4-BE49-F238E27FC236}">
                <a16:creationId xmlns:a16="http://schemas.microsoft.com/office/drawing/2014/main" id="{9D0BC871-CF7D-4C63-9AA2-2FFC16CC5979}"/>
              </a:ext>
            </a:extLst>
          </p:cNvPr>
          <p:cNvSpPr>
            <a:spLocks noGrp="1"/>
          </p:cNvSpPr>
          <p:nvPr>
            <p:ph idx="1"/>
          </p:nvPr>
        </p:nvSpPr>
        <p:spPr>
          <a:xfrm>
            <a:off x="858064" y="2639380"/>
            <a:ext cx="3205049" cy="3229714"/>
          </a:xfrm>
        </p:spPr>
        <p:txBody>
          <a:bodyPr>
            <a:normAutofit/>
          </a:bodyPr>
          <a:lstStyle/>
          <a:p>
            <a:endParaRPr lang="en-US"/>
          </a:p>
        </p:txBody>
      </p:sp>
      <p:sp>
        <p:nvSpPr>
          <p:cNvPr id="34" name="Rectangle 33">
            <a:extLst>
              <a:ext uri="{FF2B5EF4-FFF2-40B4-BE49-F238E27FC236}">
                <a16:creationId xmlns:a16="http://schemas.microsoft.com/office/drawing/2014/main" id="{75CF30C0-9394-4459-976E-2AA223FB125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5" name="Content Placeholder 12">
            <a:extLst>
              <a:ext uri="{FF2B5EF4-FFF2-40B4-BE49-F238E27FC236}">
                <a16:creationId xmlns:a16="http://schemas.microsoft.com/office/drawing/2014/main" id="{3AC26A39-728E-4BEE-81FA-5DB08E8401EA}"/>
              </a:ext>
            </a:extLst>
          </p:cNvPr>
          <p:cNvGraphicFramePr>
            <a:graphicFrameLocks/>
          </p:cNvGraphicFramePr>
          <p:nvPr>
            <p:extLst>
              <p:ext uri="{D42A27DB-BD31-4B8C-83A1-F6EECF244321}">
                <p14:modId xmlns:p14="http://schemas.microsoft.com/office/powerpoint/2010/main" val="3551742504"/>
              </p:ext>
            </p:extLst>
          </p:nvPr>
        </p:nvGraphicFramePr>
        <p:xfrm>
          <a:off x="4653447" y="805561"/>
          <a:ext cx="6892560" cy="4309780"/>
        </p:xfrm>
        <a:graphic>
          <a:graphicData uri="http://schemas.openxmlformats.org/drawingml/2006/table">
            <a:tbl>
              <a:tblPr firstRow="1" bandRow="1">
                <a:noFill/>
                <a:tableStyleId>{5C22544A-7EE6-4342-B048-85BDC9FD1C3A}</a:tableStyleId>
              </a:tblPr>
              <a:tblGrid>
                <a:gridCol w="2655381">
                  <a:extLst>
                    <a:ext uri="{9D8B030D-6E8A-4147-A177-3AD203B41FA5}">
                      <a16:colId xmlns:a16="http://schemas.microsoft.com/office/drawing/2014/main" val="3549595256"/>
                    </a:ext>
                  </a:extLst>
                </a:gridCol>
                <a:gridCol w="4237179">
                  <a:extLst>
                    <a:ext uri="{9D8B030D-6E8A-4147-A177-3AD203B41FA5}">
                      <a16:colId xmlns:a16="http://schemas.microsoft.com/office/drawing/2014/main" val="595665229"/>
                    </a:ext>
                  </a:extLst>
                </a:gridCol>
              </a:tblGrid>
              <a:tr h="713505">
                <a:tc>
                  <a:txBody>
                    <a:bodyPr/>
                    <a:lstStyle/>
                    <a:p>
                      <a:pPr marL="0" marR="0">
                        <a:lnSpc>
                          <a:spcPct val="115000"/>
                        </a:lnSpc>
                        <a:spcBef>
                          <a:spcPts val="0"/>
                        </a:spcBef>
                        <a:spcAft>
                          <a:spcPts val="0"/>
                        </a:spcAft>
                      </a:pPr>
                      <a:r>
                        <a:rPr lang="vi-VN" sz="2600" b="1" dirty="0">
                          <a:solidFill>
                            <a:schemeClr val="tx1">
                              <a:lumMod val="75000"/>
                              <a:lumOff val="25000"/>
                            </a:schemeClr>
                          </a:solidFill>
                          <a:effectLst/>
                          <a:latin typeface="+mj-lt"/>
                        </a:rPr>
                        <a:t>MSSV</a:t>
                      </a:r>
                      <a:endParaRPr lang="en-US" sz="2600" b="1"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2600" b="1">
                          <a:solidFill>
                            <a:schemeClr val="tx1">
                              <a:lumMod val="75000"/>
                              <a:lumOff val="25000"/>
                            </a:schemeClr>
                          </a:solidFill>
                          <a:effectLst/>
                          <a:latin typeface="+mj-lt"/>
                        </a:rPr>
                        <a:t>Họ Tên</a:t>
                      </a:r>
                      <a:endParaRPr lang="en-US" sz="2600" b="1">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321121281"/>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18424035</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Bùi Đăng Khoa</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05059839"/>
                  </a:ext>
                </a:extLst>
              </a:tr>
              <a:tr h="598276">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18424038</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Nguyễn Thế Lợi</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lnB>
                    <a:noFill/>
                  </a:tcPr>
                </a:tc>
                <a:extLst>
                  <a:ext uri="{0D108BD9-81ED-4DB2-BD59-A6C34878D82A}">
                    <a16:rowId xmlns:a16="http://schemas.microsoft.com/office/drawing/2014/main" val="352915664"/>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18424039</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Phạm Đình Luân</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104077002"/>
                  </a:ext>
                </a:extLst>
              </a:tr>
              <a:tr h="598276">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18424040</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Lê Hoàng Luật</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32921392"/>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18424042</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Huỳnh Quang Minh</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747981570"/>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18424043</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Trần Hữu Nghĩa </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2921717778"/>
                  </a:ext>
                </a:extLst>
              </a:tr>
            </a:tbl>
          </a:graphicData>
        </a:graphic>
      </p:graphicFrame>
    </p:spTree>
    <p:extLst>
      <p:ext uri="{BB962C8B-B14F-4D97-AF65-F5344CB8AC3E}">
        <p14:creationId xmlns:p14="http://schemas.microsoft.com/office/powerpoint/2010/main" val="38383331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D7316-7E84-43B5-BB6A-C52F234CD2C3}"/>
              </a:ext>
            </a:extLst>
          </p:cNvPr>
          <p:cNvSpPr>
            <a:spLocks noGrp="1"/>
          </p:cNvSpPr>
          <p:nvPr>
            <p:ph type="title"/>
          </p:nvPr>
        </p:nvSpPr>
        <p:spPr/>
        <p:txBody>
          <a:bodyPr>
            <a:normAutofit/>
          </a:bodyPr>
          <a:lstStyle/>
          <a:p>
            <a:pPr lvl="0"/>
            <a:r>
              <a:rPr lang="en-US" sz="4400" dirty="0" err="1">
                <a:latin typeface="Times New Roman" panose="02020603050405020304" pitchFamily="18" charset="0"/>
                <a:cs typeface="Times New Roman" panose="02020603050405020304" pitchFamily="18" charset="0"/>
              </a:rPr>
              <a:t>Điểm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khác</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của</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giải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pháp</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đề</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xuất</a:t>
            </a:r>
            <a:r>
              <a:rPr lang="en-US" sz="4400" dirty="0">
                <a:latin typeface="Times New Roman" panose="02020603050405020304" pitchFamily="18" charset="0"/>
                <a:cs typeface="Times New Roman" panose="02020603050405020304" pitchFamily="18" charset="0"/>
              </a:rPr>
              <a:t> so </a:t>
            </a:r>
            <a:r>
              <a:rPr lang="en-US" sz="4400" dirty="0" err="1">
                <a:latin typeface="Times New Roman" panose="02020603050405020304" pitchFamily="18" charset="0"/>
                <a:cs typeface="Times New Roman" panose="02020603050405020304" pitchFamily="18" charset="0"/>
              </a:rPr>
              <a:t>với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đối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thủ</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A26C03-0799-432F-A559-6F8D7B65FE3D}"/>
              </a:ext>
            </a:extLst>
          </p:cNvPr>
          <p:cNvSpPr>
            <a:spLocks noGrp="1"/>
          </p:cNvSpPr>
          <p:nvPr>
            <p:ph idx="1"/>
          </p:nvPr>
        </p:nvSpPr>
        <p:spPr/>
        <p:txBody>
          <a:bodyPr>
            <a:normAutofit/>
          </a:bodyPr>
          <a:lstStyle/>
          <a:p>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endParaRPr lang="en-US" sz="2000"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Mời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bè</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tham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tranh</a:t>
            </a:r>
            <a:endParaRPr lang="en-US" sz="1800"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Kết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thúc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thuyết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quizz</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lượng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Theo </a:t>
            </a:r>
            <a:r>
              <a:rPr lang="en-US" sz="1800" dirty="0" err="1">
                <a:latin typeface="Times New Roman" panose="02020603050405020304" pitchFamily="18" charset="0"/>
                <a:cs typeface="Times New Roman" panose="02020603050405020304" pitchFamily="18" charset="0"/>
              </a:rPr>
              <a:t>dõi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endParaRPr lang="en-US" sz="1800"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xếp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theo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lượng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thức</a:t>
            </a:r>
            <a:endParaRPr lang="en-US" sz="18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endParaRPr lang="en-US" sz="2000"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Đảm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lượng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khoá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endParaRPr lang="en-US" sz="1800"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xếp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nhờ</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những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gì</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quizz</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Theo </a:t>
            </a:r>
            <a:r>
              <a:rPr lang="en-US" sz="1800" dirty="0" err="1">
                <a:latin typeface="Times New Roman" panose="02020603050405020304" pitchFamily="18" charset="0"/>
                <a:cs typeface="Times New Roman" panose="02020603050405020304" pitchFamily="18" charset="0"/>
              </a:rPr>
              <a:t>dõi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endParaRPr lang="en-US" sz="18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9390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90B9-DC68-410A-9CBF-028E16183F71}"/>
              </a:ext>
            </a:extLst>
          </p:cNvPr>
          <p:cNvSpPr>
            <a:spLocks noGrp="1"/>
          </p:cNvSpPr>
          <p:nvPr>
            <p:ph type="title"/>
          </p:nvPr>
        </p:nvSpPr>
        <p:spPr>
          <a:xfrm>
            <a:off x="1097280" y="286604"/>
            <a:ext cx="10058400" cy="1428986"/>
          </a:xfrm>
        </p:spPr>
        <p:txBody>
          <a:bodyPr>
            <a:normAutofit/>
          </a:bodyPr>
          <a:lstStyle/>
          <a:p>
            <a:r>
              <a:rPr lang="en-US" sz="4400" dirty="0" err="1">
                <a:latin typeface="Times New Roman" panose="02020603050405020304" pitchFamily="18" charset="0"/>
                <a:cs typeface="Times New Roman" panose="02020603050405020304" pitchFamily="18" charset="0"/>
              </a:rPr>
              <a:t>Rủi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ro</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89048D-30E7-4619-8BE0-E2F77539E8D2}"/>
              </a:ext>
            </a:extLst>
          </p:cNvPr>
          <p:cNvSpPr>
            <a:spLocks noGrp="1"/>
          </p:cNvSpPr>
          <p:nvPr>
            <p:ph idx="1"/>
          </p:nvPr>
        </p:nvSpPr>
        <p:spPr/>
        <p:txBody>
          <a:bodyPr>
            <a:noAutofit/>
          </a:bodyPr>
          <a:lstStyle/>
          <a:p>
            <a:pPr lvl="1">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Có </a:t>
            </a:r>
            <a:r>
              <a:rPr lang="en-US" sz="2200" dirty="0">
                <a:latin typeface="Times New Roman" panose="02020603050405020304" pitchFamily="18" charset="0"/>
                <a:cs typeface="Times New Roman" panose="02020603050405020304" pitchFamily="18" charset="0"/>
              </a:rPr>
              <a:t>nhiều ứng dụng khác hỗ trợ việc học lập trình.</a:t>
            </a:r>
          </a:p>
          <a:p>
            <a:pPr lvl="1">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Tiền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đầu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học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phí</a:t>
            </a:r>
            <a:endParaRPr lang="en-US"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Thời gian ngắn: </a:t>
            </a:r>
            <a:r>
              <a:rPr lang="en-US" sz="2200" dirty="0" smtClean="0">
                <a:latin typeface="Times New Roman" panose="02020603050405020304" pitchFamily="18" charset="0"/>
                <a:cs typeface="Times New Roman" panose="02020603050405020304" pitchFamily="18" charset="0"/>
              </a:rPr>
              <a:t>10 tuần</a:t>
            </a:r>
            <a:endParaRPr lang="en-US"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thành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rộn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việc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môn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khác</a:t>
            </a:r>
            <a:endParaRPr lang="en-US"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Trong nhóm có người nghỉ giữa chừng</a:t>
            </a:r>
          </a:p>
          <a:p>
            <a:pPr lvl="1">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Nhóm hiểu sai yêu cầu</a:t>
            </a:r>
            <a:endParaRPr lang="en-US" sz="220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 </a:t>
            </a:r>
          </a:p>
          <a:p>
            <a:pPr marL="0" indent="0">
              <a:buNone/>
            </a:pPr>
            <a:endParaRPr lang="en-US"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5820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5CC67-947F-4702-8BD6-21ED65DEDE6C}"/>
              </a:ext>
            </a:extLst>
          </p:cNvPr>
          <p:cNvSpPr>
            <a:spLocks noGrp="1"/>
          </p:cNvSpPr>
          <p:nvPr>
            <p:ph type="title"/>
          </p:nvPr>
        </p:nvSpPr>
        <p:spPr>
          <a:xfrm>
            <a:off x="1097280" y="286603"/>
            <a:ext cx="10058400" cy="702305"/>
          </a:xfrm>
        </p:spPr>
        <p:txBody>
          <a:bodyPr>
            <a:normAutofit/>
          </a:bodyPr>
          <a:lstStyle/>
          <a:p>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Cơ</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hội</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55BA60-A3F7-4FAC-B47B-F5A74FB45795}"/>
              </a:ext>
            </a:extLst>
          </p:cNvPr>
          <p:cNvSpPr>
            <a:spLocks noGrp="1"/>
          </p:cNvSpPr>
          <p:nvPr>
            <p:ph idx="1"/>
          </p:nvPr>
        </p:nvSpPr>
        <p:spPr/>
        <p:txBody>
          <a:bodyPr>
            <a:normAutofit/>
          </a:bodyPr>
          <a:lstStyle/>
          <a:p>
            <a:pPr lvl="1">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Ý </a:t>
            </a:r>
            <a:r>
              <a:rPr lang="en-US" sz="2200" dirty="0" err="1">
                <a:latin typeface="Times New Roman" panose="02020603050405020304" pitchFamily="18" charset="0"/>
                <a:cs typeface="Times New Roman" panose="02020603050405020304" pitchFamily="18" charset="0"/>
              </a:rPr>
              <a:t>tưởng</a:t>
            </a:r>
            <a:r>
              <a:rPr lang="en-US" sz="2200" dirty="0">
                <a:latin typeface="Times New Roman" panose="02020603050405020304" pitchFamily="18" charset="0"/>
                <a:cs typeface="Times New Roman" panose="02020603050405020304" pitchFamily="18" charset="0"/>
              </a:rPr>
              <a:t> hay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thầy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=&gt; </a:t>
            </a:r>
            <a:r>
              <a:rPr lang="en-US" sz="2200" dirty="0" err="1">
                <a:latin typeface="Times New Roman" panose="02020603050405020304" pitchFamily="18" charset="0"/>
                <a:cs typeface="Times New Roman" panose="02020603050405020304" pitchFamily="18" charset="0"/>
              </a:rPr>
              <a:t>Tăng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StartUp</a:t>
            </a:r>
            <a:r>
              <a:rPr lang="en-US" sz="2200" dirty="0">
                <a:latin typeface="Times New Roman" panose="02020603050405020304" pitchFamily="18" charset="0"/>
                <a:cs typeface="Times New Roman" panose="02020603050405020304" pitchFamily="18" charset="0"/>
              </a:rPr>
              <a:t>, qua </a:t>
            </a:r>
            <a:r>
              <a:rPr lang="en-US" sz="2200" dirty="0" err="1">
                <a:latin typeface="Times New Roman" panose="02020603050405020304" pitchFamily="18" charset="0"/>
                <a:cs typeface="Times New Roman" panose="02020603050405020304" pitchFamily="18" charset="0"/>
              </a:rPr>
              <a:t>môn</a:t>
            </a:r>
            <a:r>
              <a:rPr lang="en-US" sz="22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Luyện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kĩ</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teamwork</a:t>
            </a:r>
          </a:p>
          <a:p>
            <a:pPr lvl="1">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Học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hỏi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kiến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từ</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thành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viên</a:t>
            </a:r>
            <a:endParaRPr lang="en-US"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Nâng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cao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kĩ</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lập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trình</a:t>
            </a:r>
            <a:endParaRPr lang="en-US" sz="22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8491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2C04B-75B2-4491-AB04-43802C2ED52B}"/>
              </a:ext>
            </a:extLst>
          </p:cNvPr>
          <p:cNvSpPr>
            <a:spLocks noGrp="1"/>
          </p:cNvSpPr>
          <p:nvPr>
            <p:ph type="title"/>
          </p:nvPr>
        </p:nvSpPr>
        <p:spPr/>
        <p:txBody>
          <a:bodyPr>
            <a:normAutofit/>
          </a:bodyPr>
          <a:lstStyle/>
          <a:p>
            <a:r>
              <a:rPr lang="en-US" sz="4400" dirty="0" err="1">
                <a:latin typeface="Times New Roman" panose="02020603050405020304" pitchFamily="18" charset="0"/>
                <a:cs typeface="Times New Roman" panose="02020603050405020304" pitchFamily="18" charset="0"/>
              </a:rPr>
              <a:t>Kết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luận</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8A281D-820F-4D1E-970E-346675698137}"/>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Qua các kiến </a:t>
            </a:r>
            <a:r>
              <a:rPr lang="en-US" sz="2000" dirty="0" smtClean="0">
                <a:latin typeface="Times New Roman" panose="02020603050405020304" pitchFamily="18" charset="0"/>
                <a:cs typeface="Times New Roman" panose="02020603050405020304" pitchFamily="18" charset="0"/>
              </a:rPr>
              <a:t>thức, kinh nghiệm, </a:t>
            </a:r>
            <a:r>
              <a:rPr lang="en-US" sz="2000" dirty="0">
                <a:latin typeface="Times New Roman" panose="02020603050405020304" pitchFamily="18" charset="0"/>
                <a:cs typeface="Times New Roman" panose="02020603050405020304" pitchFamily="18" charset="0"/>
              </a:rPr>
              <a:t>ý tưởng, rủi ro, cơ hội cũng như đối thủ cạnh tranh, nhóm 3 hi vọng sẽ xây dựng được sản phẩm đúng thời hạn, đúng yêu cầu và được người dùng đánh giá cao.</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48239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78911-7373-4B37-9FED-F8E409A7C441}"/>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Câu 2: Project </a:t>
            </a:r>
            <a:r>
              <a:rPr lang="en-US" sz="4400" dirty="0" smtClean="0">
                <a:latin typeface="Times New Roman" panose="02020603050405020304" pitchFamily="18" charset="0"/>
                <a:cs typeface="Times New Roman" panose="02020603050405020304" pitchFamily="18" charset="0"/>
              </a:rPr>
              <a:t>Vision</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C6C260-FEFD-4843-9C06-97C69E94E933}"/>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Giới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thiệu</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3- Sản </a:t>
            </a:r>
            <a:r>
              <a:rPr lang="en-US" sz="2000" dirty="0" smtClean="0">
                <a:latin typeface="Times New Roman" panose="02020603050405020304" pitchFamily="18" charset="0"/>
                <a:cs typeface="Times New Roman" panose="02020603050405020304" pitchFamily="18" charset="0"/>
              </a:rPr>
              <a:t>phẩm:</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 Tính năng của sản </a:t>
            </a:r>
            <a:r>
              <a:rPr lang="en-US" sz="2000" dirty="0" smtClean="0">
                <a:latin typeface="Times New Roman" panose="02020603050405020304" pitchFamily="18" charset="0"/>
                <a:cs typeface="Times New Roman" panose="02020603050405020304" pitchFamily="18" charset="0"/>
              </a:rPr>
              <a:t>phẩm:</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5- Kết </a:t>
            </a:r>
            <a:r>
              <a:rPr lang="en-US" sz="2000" dirty="0" smtClean="0">
                <a:latin typeface="Times New Roman" panose="02020603050405020304" pitchFamily="18" charset="0"/>
                <a:cs typeface="Times New Roman" panose="02020603050405020304" pitchFamily="18" charset="0"/>
              </a:rPr>
              <a:t>luận:</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54470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C338-56E8-4BC8-AA9E-C22F46B49FF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Giới </a:t>
            </a:r>
            <a:r>
              <a:rPr lang="en-US" sz="4400" dirty="0" smtClean="0">
                <a:latin typeface="Times New Roman" panose="02020603050405020304" pitchFamily="18" charset="0"/>
                <a:cs typeface="Times New Roman" panose="02020603050405020304" pitchFamily="18" charset="0"/>
              </a:rPr>
              <a:t>thiệu</a:t>
            </a:r>
            <a:endParaRPr lang="en-US" sz="4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B04B8A9-B999-4E36-A490-CCC6F8F9A444}"/>
              </a:ext>
            </a:extLst>
          </p:cNvPr>
          <p:cNvSpPr>
            <a:spLocks noGrp="1"/>
          </p:cNvSpPr>
          <p:nvPr>
            <p:ph idx="1"/>
          </p:nvPr>
        </p:nvSpPr>
        <p:spPr/>
        <p:txBody>
          <a:bodyPr>
            <a:normAutofit/>
          </a:bodyPr>
          <a:lstStyle/>
          <a:p>
            <a:pPr lvl="1"/>
            <a:r>
              <a:rPr lang="en-US" sz="2000" b="1" dirty="0" err="1">
                <a:latin typeface="Times New Roman" panose="02020603050405020304" pitchFamily="18" charset="0"/>
                <a:cs typeface="Times New Roman" panose="02020603050405020304" pitchFamily="18" charset="0"/>
              </a:rPr>
              <a:t>Mục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đích</a:t>
            </a:r>
            <a:r>
              <a:rPr lang="en-US" sz="2000" b="1"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Vision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ở </a:t>
            </a:r>
            <a:r>
              <a:rPr lang="en-US" sz="2400" dirty="0" err="1">
                <a:latin typeface="Times New Roman" panose="02020603050405020304" pitchFamily="18" charset="0"/>
                <a:cs typeface="Times New Roman" panose="02020603050405020304" pitchFamily="18" charset="0"/>
              </a:rPr>
              <a:t>mức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Website </a:t>
            </a:r>
            <a:r>
              <a:rPr lang="en-US" sz="2400" b="1" dirty="0" err="1">
                <a:latin typeface="Times New Roman" panose="02020603050405020304" pitchFamily="18" charset="0"/>
                <a:cs typeface="Times New Roman" panose="02020603050405020304" pitchFamily="18" charset="0"/>
              </a:rPr>
              <a:t>dạy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lập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trình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căn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bản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nâng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p>
          <a:p>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Tài liệu giúp </a:t>
            </a:r>
            <a:r>
              <a:rPr lang="en-US" sz="2400" dirty="0" smtClean="0">
                <a:latin typeface="Times New Roman" panose="02020603050405020304" pitchFamily="18" charset="0"/>
                <a:cs typeface="Times New Roman" panose="02020603050405020304" pitchFamily="18" charset="0"/>
              </a:rPr>
              <a:t>nhóm có </a:t>
            </a:r>
            <a:r>
              <a:rPr lang="en-US" sz="2400" dirty="0">
                <a:latin typeface="Times New Roman" panose="02020603050405020304" pitchFamily="18" charset="0"/>
                <a:cs typeface="Times New Roman" panose="02020603050405020304" pitchFamily="18" charset="0"/>
              </a:rPr>
              <a:t>cái nhìn tổng quan về phần mềm cũng như hướng phát triển trong tương lai. </a:t>
            </a:r>
            <a:r>
              <a:rPr lang="en-US" sz="2400" dirty="0" smtClean="0">
                <a:latin typeface="Times New Roman" panose="02020603050405020304" pitchFamily="18" charset="0"/>
                <a:cs typeface="Times New Roman" panose="02020603050405020304" pitchFamily="18" charset="0"/>
              </a:rPr>
              <a:t>Từ đó nhóm sẽ đưa ra các tính năng để giải quyết các vấn đề của dự án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1476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6DF64-776B-43C0-AFEB-898BB694D9F8}"/>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Giới thiệu</a:t>
            </a:r>
            <a:r>
              <a:rPr lang="en-US" sz="44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1AE41D-9CED-4F46-B651-29BC3109C197}"/>
              </a:ext>
            </a:extLst>
          </p:cNvPr>
          <p:cNvSpPr>
            <a:spLocks noGrp="1"/>
          </p:cNvSpPr>
          <p:nvPr>
            <p:ph idx="1"/>
          </p:nvPr>
        </p:nvSpPr>
        <p:spPr/>
        <p:txBody>
          <a:bodyPr>
            <a:normAutofit/>
          </a:bodyPr>
          <a:lstStyle/>
          <a:p>
            <a:pPr lvl="1"/>
            <a:r>
              <a:rPr lang="en-US" sz="2800" b="1" dirty="0" err="1">
                <a:latin typeface="Times New Roman" panose="02020603050405020304" pitchFamily="18" charset="0"/>
                <a:cs typeface="Times New Roman" panose="02020603050405020304" pitchFamily="18" charset="0"/>
              </a:rPr>
              <a:t>Đối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tượng</a:t>
            </a:r>
            <a:r>
              <a:rPr lang="en-US" sz="2800" b="1"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Nhóm khách </a:t>
            </a:r>
            <a:r>
              <a:rPr lang="en-US" sz="2000" dirty="0" smtClean="0">
                <a:latin typeface="Times New Roman" panose="02020603050405020304" pitchFamily="18" charset="0"/>
                <a:cs typeface="Times New Roman" panose="02020603050405020304" pitchFamily="18" charset="0"/>
              </a:rPr>
              <a:t>hàng</a:t>
            </a:r>
            <a:endParaRPr lang="en-US" sz="18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Đội ngũ phát triển phần </a:t>
            </a:r>
            <a:r>
              <a:rPr lang="en-US" sz="2000" dirty="0" smtClean="0">
                <a:latin typeface="Times New Roman" panose="02020603050405020304" pitchFamily="18" charset="0"/>
                <a:cs typeface="Times New Roman" panose="02020603050405020304" pitchFamily="18" charset="0"/>
              </a:rPr>
              <a:t>mềm</a:t>
            </a:r>
            <a:endParaRPr lang="en-US" sz="18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endParaRPr lang="en-US" sz="18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1500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C7627-332B-40D0-8460-6159B077E9D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Vấn đề</a:t>
            </a:r>
            <a:r>
              <a:rPr lang="en-US" sz="44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8AEFCD-E300-4A56-A85B-FFE37B53CFE8}"/>
              </a:ext>
            </a:extLst>
          </p:cNvPr>
          <p:cNvSpPr>
            <a:spLocks noGrp="1"/>
          </p:cNvSpPr>
          <p:nvPr>
            <p:ph idx="1"/>
          </p:nvPr>
        </p:nvSpPr>
        <p:spPr>
          <a:xfrm>
            <a:off x="1097280" y="2375647"/>
            <a:ext cx="10058400" cy="3493446"/>
          </a:xfrm>
        </p:spPr>
        <p:txBody>
          <a:bodyPr>
            <a:noAutofit/>
          </a:bodyPr>
          <a:lstStyle/>
          <a:p>
            <a:pPr lvl="1"/>
            <a:r>
              <a:rPr lang="en-US" sz="2800" b="1" dirty="0">
                <a:latin typeface="Times New Roman" panose="02020603050405020304" pitchFamily="18" charset="0"/>
                <a:cs typeface="Times New Roman" panose="02020603050405020304" pitchFamily="18" charset="0"/>
              </a:rPr>
              <a:t>Đặt vấn đề:</a:t>
            </a:r>
          </a:p>
          <a:p>
            <a:pPr lvl="3">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Người học lập trình phải tốn nhiều tiền tại các trung tâm để học lập trình, còn các trang web học thì có tính phí. </a:t>
            </a:r>
            <a:endParaRPr lang="en-US" sz="1800"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Phải sắp xếp thời gian giữa việc học lập trình, đi đến trung tâm, gia đình, công việc</a:t>
            </a:r>
            <a:r>
              <a:rPr lang="en-US" sz="20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Trình độ mỗi người tại trung tâm khác nhau, khó khăn trong việc học cũng như làm việc nhóm</a:t>
            </a:r>
            <a:r>
              <a:rPr lang="en-US" sz="20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Xuất phát từ nhu cầu thực tế tại các công ty, cần phần mềm test các lập trình viên</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66727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C7627-332B-40D0-8460-6159B077E9D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Vấn đề</a:t>
            </a:r>
            <a:r>
              <a:rPr lang="en-US" sz="44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8AEFCD-E300-4A56-A85B-FFE37B53CFE8}"/>
              </a:ext>
            </a:extLst>
          </p:cNvPr>
          <p:cNvSpPr>
            <a:spLocks noGrp="1"/>
          </p:cNvSpPr>
          <p:nvPr>
            <p:ph idx="1"/>
          </p:nvPr>
        </p:nvSpPr>
        <p:spPr>
          <a:xfrm>
            <a:off x="1097280" y="2375647"/>
            <a:ext cx="10058400" cy="3493446"/>
          </a:xfrm>
        </p:spPr>
        <p:txBody>
          <a:bodyPr>
            <a:noAutofit/>
          </a:bodyPr>
          <a:lstStyle/>
          <a:p>
            <a:pPr lvl="1"/>
            <a:r>
              <a:rPr lang="en-US" sz="2800" b="1" dirty="0" smtClean="0">
                <a:latin typeface="Times New Roman" panose="02020603050405020304" pitchFamily="18" charset="0"/>
                <a:cs typeface="Times New Roman" panose="02020603050405020304" pitchFamily="18" charset="0"/>
              </a:rPr>
              <a:t>Giải pháp:</a:t>
            </a:r>
            <a:endParaRPr lang="en-US" sz="2800" b="1"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Xây dựng 1 phần mềm cung cấp các khoá học, bài quizz làm theo trắc nghiệm, chấm điểm tự động . </a:t>
            </a:r>
            <a:endParaRPr lang="en-US" sz="1800" dirty="0" smtClean="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Có thể làm mọi lúc mọi nơi chỉ cần có thiết bi kết nối internet.</a:t>
            </a:r>
            <a:endParaRPr lang="en-US" sz="1800" dirty="0" smtClean="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Có tính năng xếp hạng giữa những người dùng</a:t>
            </a:r>
            <a:endParaRPr lang="en-US" sz="1800" dirty="0" smtClean="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Theo dõi quá trình học của người dùng</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0522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C7627-332B-40D0-8460-6159B077E9D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Vấn đề</a:t>
            </a:r>
            <a:r>
              <a:rPr lang="en-US" sz="44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8AEFCD-E300-4A56-A85B-FFE37B53CFE8}"/>
              </a:ext>
            </a:extLst>
          </p:cNvPr>
          <p:cNvSpPr>
            <a:spLocks noGrp="1"/>
          </p:cNvSpPr>
          <p:nvPr>
            <p:ph idx="1"/>
          </p:nvPr>
        </p:nvSpPr>
        <p:spPr>
          <a:xfrm>
            <a:off x="1097280" y="2375647"/>
            <a:ext cx="10058400" cy="3493446"/>
          </a:xfrm>
        </p:spPr>
        <p:txBody>
          <a:bodyPr>
            <a:noAutofit/>
          </a:bodyPr>
          <a:lstStyle/>
          <a:p>
            <a:pPr lvl="1"/>
            <a:r>
              <a:rPr lang="en-US" sz="2800" b="1" dirty="0" smtClean="0">
                <a:latin typeface="Times New Roman" panose="02020603050405020304" pitchFamily="18" charset="0"/>
                <a:cs typeface="Times New Roman" panose="02020603050405020304" pitchFamily="18" charset="0"/>
              </a:rPr>
              <a:t>Lý do của phần mềm:</a:t>
            </a:r>
          </a:p>
          <a:p>
            <a:pPr marL="201168" lvl="1" indent="0">
              <a:buNone/>
            </a:pPr>
            <a:r>
              <a:rPr lang="en-US" sz="2000" dirty="0" smtClean="0">
                <a:latin typeface="Times New Roman" panose="02020603050405020304" pitchFamily="18" charset="0"/>
                <a:cs typeface="Times New Roman" panose="02020603050405020304" pitchFamily="18" charset="0"/>
              </a:rPr>
              <a:t>Website </a:t>
            </a:r>
            <a:r>
              <a:rPr lang="en-US" sz="2000" dirty="0">
                <a:latin typeface="Times New Roman" panose="02020603050405020304" pitchFamily="18" charset="0"/>
                <a:cs typeface="Times New Roman" panose="02020603050405020304" pitchFamily="18" charset="0"/>
              </a:rPr>
              <a:t>ra đời nhằm mong muốn giúp người học giảm bớt chi phí và chủ động được thời gian của người học, giúp cho việc học lập trình có tính liên tục và rèn luyện lại kỹ năng thông qua các bài quizz.</a:t>
            </a:r>
          </a:p>
          <a:p>
            <a:pPr marL="201168" lvl="1" indent="0">
              <a:buNone/>
            </a:pP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05793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Danh mục các tài liệu tham khảo</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Template của giáo viên: </a:t>
            </a:r>
            <a:r>
              <a:rPr lang="en-US" sz="2000" dirty="0">
                <a:latin typeface="Times New Roman" panose="02020603050405020304" pitchFamily="18" charset="0"/>
                <a:cs typeface="Times New Roman" panose="02020603050405020304" pitchFamily="18" charset="0"/>
                <a:hlinkClick r:id="rId2"/>
              </a:rPr>
              <a:t>https://www.smartsheet.com/free-work-breakdown-structure-templates</a:t>
            </a:r>
            <a:endParaRPr lang="en-US" sz="2000" dirty="0" smtClean="0">
              <a:latin typeface="Times New Roman" panose="02020603050405020304" pitchFamily="18" charset="0"/>
              <a:cs typeface="Times New Roman" panose="02020603050405020304" pitchFamily="18" charset="0"/>
            </a:endParaRPr>
          </a:p>
          <a:p>
            <a:pPr marL="201168" lvl="1" indent="0">
              <a:buNone/>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532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531AC-A8E0-4D38-BA3E-1C5FEDA4B29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Vấn </a:t>
            </a:r>
            <a:r>
              <a:rPr lang="en-US" sz="4400" dirty="0" smtClean="0">
                <a:latin typeface="Times New Roman" panose="02020603050405020304" pitchFamily="18" charset="0"/>
                <a:cs typeface="Times New Roman" panose="02020603050405020304" pitchFamily="18" charset="0"/>
              </a:rPr>
              <a:t>đề</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FB0731-4948-43F5-A426-E8C7E051E8A5}"/>
              </a:ext>
            </a:extLst>
          </p:cNvPr>
          <p:cNvSpPr>
            <a:spLocks noGrp="1"/>
          </p:cNvSpPr>
          <p:nvPr>
            <p:ph idx="1"/>
          </p:nvPr>
        </p:nvSpPr>
        <p:spPr/>
        <p:txBody>
          <a:bodyPr/>
          <a:lstStyle/>
          <a:p>
            <a:pPr lvl="1"/>
            <a:r>
              <a:rPr lang="en-US" sz="1800" b="1" dirty="0" err="1">
                <a:latin typeface="Times New Roman" panose="02020603050405020304" pitchFamily="18" charset="0"/>
                <a:cs typeface="Times New Roman" panose="02020603050405020304" pitchFamily="18" charset="0"/>
              </a:rPr>
              <a:t>Những</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lợi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ích</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khi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xây</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dựng</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phần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mềm</a:t>
            </a:r>
            <a:r>
              <a:rPr lang="en-US" sz="1800" b="1"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Thông qua các câu hỏi người học biết đáp án ngay lập </a:t>
            </a:r>
            <a:r>
              <a:rPr lang="en-US" sz="1800" dirty="0" smtClean="0">
                <a:latin typeface="Times New Roman" panose="02020603050405020304" pitchFamily="18" charset="0"/>
                <a:cs typeface="Times New Roman" panose="02020603050405020304" pitchFamily="18" charset="0"/>
              </a:rPr>
              <a:t>tức</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Giúp người học có thái độ chuyên cần hơn trong việc học</a:t>
            </a:r>
            <a:r>
              <a:rPr lang="en-US" sz="1800" dirty="0" smtClean="0">
                <a:latin typeface="Times New Roman" panose="02020603050405020304" pitchFamily="18" charset="0"/>
                <a:cs typeface="Times New Roman" panose="02020603050405020304" pitchFamily="18" charset="0"/>
              </a:rPr>
              <a:t>.</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Mỗi quizz là các điểm học hằng ngày dùng để đánh giá chuyên cần của người </a:t>
            </a:r>
            <a:r>
              <a:rPr lang="en-US" sz="1800" dirty="0" smtClean="0">
                <a:latin typeface="Times New Roman" panose="02020603050405020304" pitchFamily="18" charset="0"/>
                <a:cs typeface="Times New Roman" panose="02020603050405020304" pitchFamily="18" charset="0"/>
              </a:rPr>
              <a:t>học</a:t>
            </a:r>
          </a:p>
          <a:p>
            <a:pPr lvl="1"/>
            <a:r>
              <a:rPr lang="en-US" sz="1800" b="1" dirty="0" smtClean="0">
                <a:latin typeface="Times New Roman" panose="02020603050405020304" pitchFamily="18" charset="0"/>
                <a:cs typeface="Times New Roman" panose="02020603050405020304" pitchFamily="18" charset="0"/>
              </a:rPr>
              <a:t>Phạm </a:t>
            </a:r>
            <a:r>
              <a:rPr lang="en-US" sz="1800" b="1" dirty="0">
                <a:latin typeface="Times New Roman" panose="02020603050405020304" pitchFamily="18" charset="0"/>
                <a:cs typeface="Times New Roman" panose="02020603050405020304" pitchFamily="18" charset="0"/>
              </a:rPr>
              <a:t>vi của phần mềm:</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Tất cả những người truy cập và sử dụng trang web đều là người đánh giá giúp việc cải thiện lập trình</a:t>
            </a:r>
          </a:p>
          <a:p>
            <a:pPr marL="384048" lvl="2" indent="0">
              <a:buNone/>
            </a:pPr>
            <a:endParaRPr lang="en-US" sz="1800"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2909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87E2B-F073-4E79-9A30-59AF53CDB9C5}"/>
              </a:ext>
            </a:extLst>
          </p:cNvPr>
          <p:cNvSpPr>
            <a:spLocks noGrp="1"/>
          </p:cNvSpPr>
          <p:nvPr>
            <p:ph type="title"/>
          </p:nvPr>
        </p:nvSpPr>
        <p:spPr>
          <a:xfrm>
            <a:off x="1097280" y="286604"/>
            <a:ext cx="10058400" cy="869844"/>
          </a:xfrm>
        </p:spPr>
        <p:txBody>
          <a:bodyPr>
            <a:normAutofit/>
          </a:bodyPr>
          <a:lstStyle/>
          <a:p>
            <a:r>
              <a:rPr lang="en-US" sz="4400" dirty="0" err="1">
                <a:latin typeface="Times New Roman" panose="02020603050405020304" pitchFamily="18" charset="0"/>
                <a:cs typeface="Times New Roman" panose="02020603050405020304" pitchFamily="18" charset="0"/>
              </a:rPr>
              <a:t>Vấn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đề</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C5102F-0F41-4F64-8DED-688903923170}"/>
              </a:ext>
            </a:extLst>
          </p:cNvPr>
          <p:cNvSpPr>
            <a:spLocks noGrp="1"/>
          </p:cNvSpPr>
          <p:nvPr>
            <p:ph idx="1"/>
          </p:nvPr>
        </p:nvSpPr>
        <p:spPr/>
        <p:txBody>
          <a:bodyPr>
            <a:normAutofit lnSpcReduction="10000"/>
          </a:bodyPr>
          <a:lstStyle/>
          <a:p>
            <a:r>
              <a:rPr lang="en-US" b="1" dirty="0" err="1">
                <a:latin typeface="Times New Roman" panose="02020603050405020304" pitchFamily="18" charset="0"/>
                <a:cs typeface="Times New Roman" panose="02020603050405020304" pitchFamily="18" charset="0"/>
              </a:rPr>
              <a:t>Trường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hợp</a:t>
            </a:r>
            <a:r>
              <a:rPr lang="en-US" b="1" dirty="0">
                <a:latin typeface="Times New Roman" panose="02020603050405020304" pitchFamily="18" charset="0"/>
                <a:cs typeface="Times New Roman" panose="02020603050405020304" pitchFamily="18" charset="0"/>
              </a:rPr>
              <a:t> 1: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Anh A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đâu</a:t>
            </a:r>
            <a:r>
              <a:rPr lang="en-US" dirty="0">
                <a:latin typeface="Times New Roman" panose="02020603050405020304" pitchFamily="18" charset="0"/>
                <a:cs typeface="Times New Roman" panose="02020603050405020304" pitchFamily="18" charset="0"/>
              </a:rPr>
              <a:t>. Anh </a:t>
            </a:r>
            <a:r>
              <a:rPr lang="en-US" dirty="0" err="1">
                <a:latin typeface="Times New Roman" panose="02020603050405020304" pitchFamily="18" charset="0"/>
                <a:cs typeface="Times New Roman" panose="02020603050405020304" pitchFamily="18" charset="0"/>
              </a:rPr>
              <a:t>lướt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facebook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chợt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sẻ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Website </a:t>
            </a:r>
            <a:r>
              <a:rPr lang="en-US" b="1" dirty="0" err="1">
                <a:latin typeface="Times New Roman" panose="02020603050405020304" pitchFamily="18" charset="0"/>
                <a:cs typeface="Times New Roman" panose="02020603050405020304" pitchFamily="18" charset="0"/>
              </a:rPr>
              <a:t>dạy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lập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căn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nâng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website,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lòng</a:t>
            </a:r>
            <a:r>
              <a:rPr lang="en-US" dirty="0">
                <a:latin typeface="Times New Roman" panose="02020603050405020304" pitchFamily="18" charset="0"/>
                <a:cs typeface="Times New Roman" panose="02020603050405020304" pitchFamily="18" charset="0"/>
              </a:rPr>
              <a:t>. Trang web </a:t>
            </a:r>
            <a:r>
              <a:rPr lang="en-US" dirty="0" err="1">
                <a:latin typeface="Times New Roman" panose="02020603050405020304" pitchFamily="18" charset="0"/>
                <a:cs typeface="Times New Roman" panose="02020603050405020304" pitchFamily="18" charset="0"/>
              </a:rPr>
              <a:t>hỏi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sẵn</a:t>
            </a:r>
            <a:r>
              <a:rPr lang="en-US" dirty="0">
                <a:latin typeface="Times New Roman" panose="02020603050405020304" pitchFamily="18" charset="0"/>
                <a:cs typeface="Times New Roman" panose="02020603050405020304" pitchFamily="18" charset="0"/>
              </a:rPr>
              <a:t>. Anh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Trang web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quiz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gợi</a:t>
            </a:r>
            <a:r>
              <a:rPr lang="en-US" dirty="0">
                <a:latin typeface="Times New Roman" panose="02020603050405020304" pitchFamily="18" charset="0"/>
                <a:cs typeface="Times New Roman" panose="02020603050405020304" pitchFamily="18" charset="0"/>
              </a:rPr>
              <a:t> ý </a:t>
            </a:r>
            <a:r>
              <a:rPr lang="en-US" dirty="0" err="1">
                <a:latin typeface="Times New Roman" panose="02020603050405020304" pitchFamily="18" charset="0"/>
                <a:cs typeface="Times New Roman" panose="02020603050405020304" pitchFamily="18" charset="0"/>
              </a:rPr>
              <a:t>rồi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đúng</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Sau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thoát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thoi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6 </a:t>
            </a:r>
            <a:r>
              <a:rPr lang="en-US" dirty="0" err="1">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quiz </a:t>
            </a:r>
            <a:r>
              <a:rPr lang="en-US" dirty="0" err="1">
                <a:latin typeface="Times New Roman" panose="02020603050405020304" pitchFamily="18" charset="0"/>
                <a:cs typeface="Times New Roman" panose="02020603050405020304" pitchFamily="18" charset="0"/>
              </a:rPr>
              <a:t>giờ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6 </a:t>
            </a:r>
            <a:r>
              <a:rPr lang="en-US" dirty="0" err="1">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ngành</a:t>
            </a:r>
            <a:r>
              <a:rPr lang="en-US" dirty="0">
                <a:latin typeface="Times New Roman" panose="02020603050405020304" pitchFamily="18" charset="0"/>
                <a:cs typeface="Times New Roman" panose="02020603050405020304" pitchFamily="18" charset="0"/>
              </a:rPr>
              <a:t> sang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IT.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2393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56B5-3128-4C59-8AB8-975E47D8B02D}"/>
              </a:ext>
            </a:extLst>
          </p:cNvPr>
          <p:cNvSpPr>
            <a:spLocks noGrp="1"/>
          </p:cNvSpPr>
          <p:nvPr>
            <p:ph type="title"/>
          </p:nvPr>
        </p:nvSpPr>
        <p:spPr>
          <a:xfrm>
            <a:off x="1097280" y="286604"/>
            <a:ext cx="10058400" cy="816056"/>
          </a:xfrm>
        </p:spPr>
        <p:txBody>
          <a:bodyPr/>
          <a:lstStyle/>
          <a:p>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2E6E9E-5917-4439-BDB6-7EA47B7C1CB1}"/>
              </a:ext>
            </a:extLst>
          </p:cNvPr>
          <p:cNvSpPr>
            <a:spLocks noGrp="1"/>
          </p:cNvSpPr>
          <p:nvPr>
            <p:ph idx="1"/>
          </p:nvPr>
        </p:nvSpPr>
        <p:spPr/>
        <p:txBody>
          <a:bodyPr/>
          <a:lstStyle/>
          <a:p>
            <a:r>
              <a:rPr lang="en-US" b="1" dirty="0" err="1">
                <a:latin typeface="Times New Roman" panose="02020603050405020304" pitchFamily="18" charset="0"/>
                <a:cs typeface="Times New Roman" panose="02020603050405020304" pitchFamily="18" charset="0"/>
              </a:rPr>
              <a:t>Trường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hợp</a:t>
            </a:r>
            <a:r>
              <a:rPr lang="en-US" b="1" dirty="0">
                <a:latin typeface="Times New Roman" panose="02020603050405020304" pitchFamily="18" charset="0"/>
                <a:cs typeface="Times New Roman" panose="02020603050405020304" pitchFamily="18" charset="0"/>
              </a:rPr>
              <a:t> 2:</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Hai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N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ngành</a:t>
            </a:r>
            <a:r>
              <a:rPr lang="en-US" dirty="0">
                <a:latin typeface="Times New Roman" panose="02020603050405020304" pitchFamily="18" charset="0"/>
                <a:cs typeface="Times New Roman" panose="02020603050405020304" pitchFamily="18" charset="0"/>
              </a:rPr>
              <a:t> IT,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nay </a:t>
            </a:r>
            <a:r>
              <a:rPr lang="en-US" dirty="0" err="1">
                <a:latin typeface="Times New Roman" panose="02020603050405020304" pitchFamily="18" charset="0"/>
                <a:cs typeface="Times New Roman" panose="02020603050405020304" pitchFamily="18" charset="0"/>
              </a:rPr>
              <a:t>nhu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front-end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javasrcipt</a:t>
            </a:r>
            <a:r>
              <a:rPr lang="en-US" dirty="0">
                <a:latin typeface="Times New Roman" panose="02020603050405020304" pitchFamily="18" charset="0"/>
                <a:cs typeface="Times New Roman" panose="02020603050405020304" pitchFamily="18" charset="0"/>
              </a:rPr>
              <a:t>. Hai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Website </a:t>
            </a:r>
            <a:r>
              <a:rPr lang="en-US" b="1" dirty="0" err="1">
                <a:latin typeface="Times New Roman" panose="02020603050405020304" pitchFamily="18" charset="0"/>
                <a:cs typeface="Times New Roman" panose="02020603050405020304" pitchFamily="18" charset="0"/>
              </a:rPr>
              <a:t>dạy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lập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căn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nâng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cao</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mời</a:t>
            </a:r>
            <a:r>
              <a:rPr lang="en-US" dirty="0">
                <a:latin typeface="Times New Roman" panose="02020603050405020304" pitchFamily="18" charset="0"/>
                <a:cs typeface="Times New Roman" panose="02020603050405020304" pitchFamily="18" charset="0"/>
              </a:rPr>
              <a:t> N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 Sau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rồi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IT.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64109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EA749-8F8A-44EE-8073-175E4C2CF78E}"/>
              </a:ext>
            </a:extLst>
          </p:cNvPr>
          <p:cNvSpPr>
            <a:spLocks noGrp="1"/>
          </p:cNvSpPr>
          <p:nvPr>
            <p:ph type="title"/>
          </p:nvPr>
        </p:nvSpPr>
        <p:spPr>
          <a:xfrm>
            <a:off x="1097280" y="286603"/>
            <a:ext cx="10058400" cy="702305"/>
          </a:xfrm>
        </p:spPr>
        <p:txBody>
          <a:bodyPr>
            <a:normAutofit/>
          </a:bodyPr>
          <a:lstStyle/>
          <a:p>
            <a:pPr lvl="0"/>
            <a:r>
              <a:rPr lang="en-US" sz="4400" dirty="0" err="1">
                <a:latin typeface="Times New Roman" panose="02020603050405020304" pitchFamily="18" charset="0"/>
                <a:cs typeface="Times New Roman" panose="02020603050405020304" pitchFamily="18" charset="0"/>
              </a:rPr>
              <a:t>Sản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phẩm</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695524-EF20-4A45-9858-A3C915491F2E}"/>
              </a:ext>
            </a:extLst>
          </p:cNvPr>
          <p:cNvSpPr>
            <a:spLocks noGrp="1"/>
          </p:cNvSpPr>
          <p:nvPr>
            <p:ph idx="1"/>
          </p:nvPr>
        </p:nvSpPr>
        <p:spPr/>
        <p:txBody>
          <a:bodyPr>
            <a:normAutofit/>
          </a:bodyPr>
          <a:lstStyle/>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Khách hàng</a:t>
            </a:r>
          </a:p>
          <a:p>
            <a:pPr lvl="3">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Huỳnh Quang Minh</a:t>
            </a:r>
          </a:p>
          <a:p>
            <a:pPr lvl="3">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Ngô Huy Biên</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Nhóm phát triển phần mềm</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Nhóm 3 gồm 7 thành viên. Chịu trách nhiệm phân tích, thiết kế, cài đặt phần mềm theo đúng tiến độ và chức năng mà phần mềm yêu cầu.</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Nhóm người dùng</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Tất cả những người truy cập và sử dụng trang web đều là người đánh giá giúp việc cải thiện lập trình</a:t>
            </a:r>
          </a:p>
          <a:p>
            <a:pPr marL="384048" lvl="2"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1682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66826-0A8C-4479-B86F-8D34767D5EC4}"/>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Sản </a:t>
            </a:r>
            <a:r>
              <a:rPr lang="en-US" sz="4400" dirty="0" smtClean="0">
                <a:latin typeface="Times New Roman" panose="02020603050405020304" pitchFamily="18" charset="0"/>
                <a:cs typeface="Times New Roman" panose="02020603050405020304" pitchFamily="18" charset="0"/>
              </a:rPr>
              <a:t>phẩm</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B8DA51-D9DD-4D23-94D8-54035053B6DD}"/>
              </a:ext>
            </a:extLst>
          </p:cNvPr>
          <p:cNvSpPr>
            <a:spLocks noGrp="1"/>
          </p:cNvSpPr>
          <p:nvPr>
            <p:ph idx="1"/>
          </p:nvPr>
        </p:nvSpPr>
        <p:spPr/>
        <p:txBody>
          <a:bodyPr>
            <a:normAutofit lnSpcReduction="10000"/>
          </a:bodyPr>
          <a:lstStyle/>
          <a:p>
            <a:pPr lvl="0"/>
            <a:r>
              <a:rPr lang="en-US" sz="2800" dirty="0" smtClean="0">
                <a:latin typeface="Times New Roman" panose="02020603050405020304" pitchFamily="18" charset="0"/>
                <a:cs typeface="Times New Roman" panose="02020603050405020304" pitchFamily="18" charset="0"/>
              </a:rPr>
              <a:t>Các sản phẩm liên quan</a:t>
            </a:r>
            <a:endParaRPr lang="en-US" sz="20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w3schools.com:</a:t>
            </a:r>
            <a:endParaRPr lang="en-US" sz="20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Ưu điểm:</a:t>
            </a:r>
            <a:endParaRPr lang="en-US" sz="18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Website học lập trình trực tuyến</a:t>
            </a:r>
            <a:endParaRPr lang="en-US" sz="12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Lý thuyết dễ tiếp thu, ví dụ đơn giản</a:t>
            </a:r>
            <a:endParaRPr lang="en-US" sz="12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Người học được thực hành</a:t>
            </a:r>
            <a:endParaRPr lang="en-US" sz="20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Khuyết điểm:</a:t>
            </a:r>
            <a:endParaRPr lang="en-US" sz="18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Website không định hướng người dùng</a:t>
            </a:r>
            <a:endParaRPr lang="en-US" sz="12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Chưa phân mức độ học tập</a:t>
            </a:r>
            <a:endParaRPr lang="en-US" sz="12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Không có cạnh tranh giữa những người dùng</a:t>
            </a:r>
            <a:endParaRPr lang="en-US" sz="12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945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06E7-3EC8-4AB6-A7AC-5BBDAE9C07AC}"/>
              </a:ext>
            </a:extLst>
          </p:cNvPr>
          <p:cNvSpPr>
            <a:spLocks noGrp="1"/>
          </p:cNvSpPr>
          <p:nvPr>
            <p:ph type="title"/>
          </p:nvPr>
        </p:nvSpPr>
        <p:spPr>
          <a:xfrm>
            <a:off x="1097280" y="286603"/>
            <a:ext cx="10058400" cy="825021"/>
          </a:xfrm>
        </p:spPr>
        <p:txBody>
          <a:bodyPr/>
          <a:lstStyle/>
          <a:p>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DC50DA-ACD8-4F91-9293-772C1E5EDA5A}"/>
              </a:ext>
            </a:extLst>
          </p:cNvPr>
          <p:cNvSpPr>
            <a:spLocks noGrp="1"/>
          </p:cNvSpPr>
          <p:nvPr>
            <p:ph idx="1"/>
          </p:nvPr>
        </p:nvSpPr>
        <p:spPr>
          <a:xfrm>
            <a:off x="1097280" y="1193802"/>
            <a:ext cx="10058400" cy="4928324"/>
          </a:xfrm>
        </p:spPr>
        <p:txBody>
          <a:bodyPr>
            <a:noAutofit/>
          </a:bodyPr>
          <a:lstStyle/>
          <a:p>
            <a:pPr lvl="1"/>
            <a:r>
              <a:rPr lang="en-US" sz="2000" b="1" dirty="0" smtClean="0">
                <a:latin typeface="Times New Roman" panose="02020603050405020304" pitchFamily="18" charset="0"/>
                <a:cs typeface="Times New Roman" panose="02020603050405020304" pitchFamily="18" charset="0"/>
              </a:rPr>
              <a:t>Thời gian dự kiến</a:t>
            </a:r>
          </a:p>
          <a:p>
            <a:pPr lvl="2">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10 tuần</a:t>
            </a:r>
          </a:p>
          <a:p>
            <a:pPr lvl="1"/>
            <a:r>
              <a:rPr lang="en-US" sz="2000" b="1" dirty="0" smtClean="0">
                <a:latin typeface="Times New Roman" panose="02020603050405020304" pitchFamily="18" charset="0"/>
                <a:cs typeface="Times New Roman" panose="02020603050405020304" pitchFamily="18" charset="0"/>
              </a:rPr>
              <a:t>Sản </a:t>
            </a:r>
            <a:r>
              <a:rPr lang="en-US" sz="2000" b="1" dirty="0">
                <a:latin typeface="Times New Roman" panose="02020603050405020304" pitchFamily="18" charset="0"/>
                <a:cs typeface="Times New Roman" panose="02020603050405020304" pitchFamily="18" charset="0"/>
              </a:rPr>
              <a:t>phẩm bàn giao</a:t>
            </a:r>
          </a:p>
          <a:p>
            <a:pPr lvl="2">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Website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phép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người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dùng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học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endParaRPr lang="en-US" sz="16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Tài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hướng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dẫn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mềm</a:t>
            </a:r>
            <a:endParaRPr lang="en-US" sz="1600" dirty="0">
              <a:latin typeface="Times New Roman" panose="02020603050405020304" pitchFamily="18" charset="0"/>
              <a:cs typeface="Times New Roman" panose="02020603050405020304" pitchFamily="18" charset="0"/>
            </a:endParaRPr>
          </a:p>
          <a:p>
            <a:pPr lvl="1"/>
            <a:r>
              <a:rPr lang="en-US" sz="2000" b="1" dirty="0">
                <a:latin typeface="Times New Roman" panose="02020603050405020304" pitchFamily="18" charset="0"/>
                <a:cs typeface="Times New Roman" panose="02020603050405020304" pitchFamily="18" charset="0"/>
              </a:rPr>
              <a:t>Chi </a:t>
            </a:r>
            <a:r>
              <a:rPr lang="en-US" sz="2000" b="1" dirty="0" err="1">
                <a:latin typeface="Times New Roman" panose="02020603050405020304" pitchFamily="18" charset="0"/>
                <a:cs typeface="Times New Roman" panose="02020603050405020304" pitchFamily="18" charset="0"/>
              </a:rPr>
              <a:t>phí</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giá</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cả</a:t>
            </a:r>
            <a:endParaRPr lang="en-US" sz="2000" b="1"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Số lượng người tham gia phát triển phần mềm là: 7 người.</a:t>
            </a:r>
          </a:p>
          <a:p>
            <a:pPr lvl="2">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Số tín chỉ môn học: 6 tín chỉ</a:t>
            </a:r>
          </a:p>
          <a:p>
            <a:pPr lvl="2">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Số tiền học phí 1 tín chỉ: 265.000 VNĐ</a:t>
            </a:r>
          </a:p>
          <a:p>
            <a:pPr lvl="2">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Tiền in tài liệu: 120.000 VNĐ</a:t>
            </a:r>
          </a:p>
          <a:p>
            <a:pPr lvl="2">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Tên miền và duy trì tên miền trong 1 năm: 380.000VNĐ/năm</a:t>
            </a:r>
          </a:p>
          <a:p>
            <a:pPr lvl="2">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Chi phí Cloud: 300.000VNĐ/tháng (tuỳ vào số lượng người dùng)</a:t>
            </a:r>
          </a:p>
          <a:p>
            <a:pPr lvl="2">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Marketing: ~ 1.000.000VNĐ</a:t>
            </a:r>
          </a:p>
          <a:p>
            <a:pPr lvl="2">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Tổng chi phí: 7 * 6 * 265.000 + 120.000 +380.000 + 300.000 + 1.000.000 = 12.930.000 VNĐ ~ 13.000.000 VNĐ</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45973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E511A-7921-4B1E-B89C-99F95CD492A0}"/>
              </a:ext>
            </a:extLst>
          </p:cNvPr>
          <p:cNvSpPr>
            <a:spLocks noGrp="1"/>
          </p:cNvSpPr>
          <p:nvPr>
            <p:ph type="title"/>
          </p:nvPr>
        </p:nvSpPr>
        <p:spPr>
          <a:xfrm>
            <a:off x="1097280" y="286604"/>
            <a:ext cx="10058400" cy="828094"/>
          </a:xfrm>
        </p:spPr>
        <p:txBody>
          <a:bodyPr>
            <a:normAutofit/>
          </a:bodyPr>
          <a:lstStyle/>
          <a:p>
            <a:r>
              <a:rPr lang="en-US" sz="4400" dirty="0">
                <a:latin typeface="Times New Roman" panose="02020603050405020304" pitchFamily="18" charset="0"/>
                <a:cs typeface="Times New Roman" panose="02020603050405020304" pitchFamily="18" charset="0"/>
              </a:rPr>
              <a:t>Tính năng của sản </a:t>
            </a:r>
            <a:r>
              <a:rPr lang="en-US" sz="4400" dirty="0" smtClean="0">
                <a:latin typeface="Times New Roman" panose="02020603050405020304" pitchFamily="18" charset="0"/>
                <a:cs typeface="Times New Roman" panose="02020603050405020304" pitchFamily="18" charset="0"/>
              </a:rPr>
              <a:t>phẩm</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05229F-B798-4E98-AC6B-E83A28BD513D}"/>
              </a:ext>
            </a:extLst>
          </p:cNvPr>
          <p:cNvSpPr>
            <a:spLocks noGrp="1"/>
          </p:cNvSpPr>
          <p:nvPr>
            <p:ph idx="1"/>
          </p:nvPr>
        </p:nvSpPr>
        <p:spPr/>
        <p:txBody>
          <a:bodyPr/>
          <a:lstStyle/>
          <a:p>
            <a:pPr lvl="1"/>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tính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năng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phát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triển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sản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phẩm</a:t>
            </a:r>
            <a:endParaRPr lang="en-US" sz="2800" b="1"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Đăng nhập, đăng ký, đăng xuất, cập nhật thông tin cá nhân</a:t>
            </a:r>
          </a:p>
          <a:p>
            <a:pPr lvl="2">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Quản lý tài khoản, khoá học, nhóm</a:t>
            </a:r>
          </a:p>
          <a:p>
            <a:pPr lvl="2">
              <a:buFont typeface="Wingdings" panose="05000000000000000000" pitchFamily="2" charset="2"/>
              <a:buChar char="Ø"/>
            </a:pPr>
            <a:r>
              <a:rPr lang="en-US" sz="2000" smtClean="0">
                <a:latin typeface="Times New Roman" panose="02020603050405020304" pitchFamily="18" charset="0"/>
                <a:cs typeface="Times New Roman" panose="02020603050405020304" pitchFamily="18" charset="0"/>
              </a:rPr>
              <a:t>Chấm điểm tự động</a:t>
            </a:r>
          </a:p>
          <a:p>
            <a:pPr lvl="2">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Theo </a:t>
            </a:r>
            <a:r>
              <a:rPr lang="en-US" sz="2000" dirty="0">
                <a:latin typeface="Times New Roman" panose="02020603050405020304" pitchFamily="18" charset="0"/>
                <a:cs typeface="Times New Roman" panose="02020603050405020304" pitchFamily="18" charset="0"/>
              </a:rPr>
              <a:t>dõi người dùng có học liên tục hay không, mỗi ngày học được bao nhiêu chuyên đề</a:t>
            </a:r>
            <a:endParaRPr lang="en-US" sz="18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Người dùng có thể theo dõi các người khác học chung ngôn ngữ để tạo tính cạnh tranh. </a:t>
            </a:r>
            <a:endParaRPr lang="en-US" sz="18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Có bài quiz đánh giá ở cuối mỗi chuyên đề tổng hợp</a:t>
            </a:r>
            <a:endParaRPr lang="en-US" sz="18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Người dùng vừa học vừa kiểm tra chứ không phải 1 lèo rồi vào làm quizz.</a:t>
            </a:r>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41476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6C468-C944-4BC3-86A5-988F2D19282D}"/>
              </a:ext>
            </a:extLst>
          </p:cNvPr>
          <p:cNvSpPr>
            <a:spLocks noGrp="1"/>
          </p:cNvSpPr>
          <p:nvPr>
            <p:ph type="title"/>
          </p:nvPr>
        </p:nvSpPr>
        <p:spPr>
          <a:xfrm>
            <a:off x="1097280" y="286603"/>
            <a:ext cx="10058400" cy="702305"/>
          </a:xfrm>
        </p:spPr>
        <p:txBody>
          <a:bodyPr>
            <a:normAutofit/>
          </a:bodyPr>
          <a:lstStyle/>
          <a:p>
            <a:r>
              <a:rPr lang="en-US" sz="4400" dirty="0" err="1">
                <a:latin typeface="Times New Roman" panose="02020603050405020304" pitchFamily="18" charset="0"/>
                <a:cs typeface="Times New Roman" panose="02020603050405020304" pitchFamily="18" charset="0"/>
              </a:rPr>
              <a:t>Tính</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năng</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của</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sản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phẩm</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07B6B7-1FF0-4B09-BB7D-56FE29F5033C}"/>
              </a:ext>
            </a:extLst>
          </p:cNvPr>
          <p:cNvSpPr>
            <a:spLocks noGrp="1"/>
          </p:cNvSpPr>
          <p:nvPr>
            <p:ph idx="1"/>
          </p:nvPr>
        </p:nvSpPr>
        <p:spPr/>
        <p:txBody>
          <a:bodyPr>
            <a:normAutofit/>
          </a:bodyPr>
          <a:lstStyle/>
          <a:p>
            <a:pPr lvl="1"/>
            <a:r>
              <a:rPr lang="vi-VN" sz="2000" b="1" dirty="0">
                <a:latin typeface="Times New Roman" panose="02020603050405020304" pitchFamily="18" charset="0"/>
                <a:cs typeface="Times New Roman" panose="02020603050405020304" pitchFamily="18" charset="0"/>
              </a:rPr>
              <a:t>Các tính năng không phát triển</a:t>
            </a:r>
            <a:endParaRPr lang="en-US" sz="2000" b="1"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Code trong </a:t>
            </a:r>
            <a:r>
              <a:rPr lang="en-US" sz="1800" dirty="0" smtClean="0">
                <a:latin typeface="Times New Roman" panose="02020603050405020304" pitchFamily="18" charset="0"/>
                <a:cs typeface="Times New Roman" panose="02020603050405020304" pitchFamily="18" charset="0"/>
              </a:rPr>
              <a:t>sandbox</a:t>
            </a:r>
          </a:p>
          <a:p>
            <a:pPr lvl="3">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Unit test</a:t>
            </a:r>
            <a:endParaRPr lang="en-US" sz="1800" dirty="0">
              <a:latin typeface="Times New Roman" panose="02020603050405020304" pitchFamily="18" charset="0"/>
              <a:cs typeface="Times New Roman" panose="02020603050405020304" pitchFamily="18" charset="0"/>
            </a:endParaRPr>
          </a:p>
          <a:p>
            <a:pPr lvl="1"/>
            <a:r>
              <a:rPr lang="en-US" sz="2000" b="1" dirty="0" err="1">
                <a:latin typeface="Times New Roman" panose="02020603050405020304" pitchFamily="18" charset="0"/>
                <a:cs typeface="Times New Roman" panose="02020603050405020304" pitchFamily="18" charset="0"/>
              </a:rPr>
              <a:t>Hạn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chế</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của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sản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phẩm</a:t>
            </a:r>
            <a:endParaRPr lang="en-US" sz="2000" b="1"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Kiến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thuyết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chiếm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lớn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hành</a:t>
            </a:r>
            <a:r>
              <a:rPr lang="en-US" sz="1800" dirty="0">
                <a:latin typeface="Times New Roman" panose="02020603050405020304" pitchFamily="18" charset="0"/>
                <a:cs typeface="Times New Roman" panose="02020603050405020304" pitchFamily="18" charset="0"/>
              </a:rPr>
              <a:t> (65 %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35 %)</a:t>
            </a:r>
          </a:p>
          <a:p>
            <a:pPr lvl="1"/>
            <a:r>
              <a:rPr lang="en-US" sz="2000" b="1" dirty="0" err="1">
                <a:latin typeface="Times New Roman" panose="02020603050405020304" pitchFamily="18" charset="0"/>
                <a:cs typeface="Times New Roman" panose="02020603050405020304" pitchFamily="18" charset="0"/>
              </a:rPr>
              <a:t>Chất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lượng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của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sản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phẩm</a:t>
            </a:r>
            <a:endParaRPr lang="en-US" sz="2000" b="1"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Tạo </a:t>
            </a:r>
            <a:r>
              <a:rPr lang="en-US" sz="1800" dirty="0" smtClean="0">
                <a:latin typeface="Times New Roman" panose="02020603050405020304" pitchFamily="18" charset="0"/>
                <a:cs typeface="Times New Roman" panose="02020603050405020304" pitchFamily="18" charset="0"/>
              </a:rPr>
              <a:t>nền </a:t>
            </a:r>
            <a:r>
              <a:rPr lang="en-US" sz="1800" dirty="0">
                <a:latin typeface="Times New Roman" panose="02020603050405020304" pitchFamily="18" charset="0"/>
                <a:cs typeface="Times New Roman" panose="02020603050405020304" pitchFamily="18" charset="0"/>
              </a:rPr>
              <a:t>tảng vững cho người tham gia hết khóa học và hoàn thành các bài quiz</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8419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2C04B-75B2-4491-AB04-43802C2ED52B}"/>
              </a:ext>
            </a:extLst>
          </p:cNvPr>
          <p:cNvSpPr>
            <a:spLocks noGrp="1"/>
          </p:cNvSpPr>
          <p:nvPr>
            <p:ph type="title"/>
          </p:nvPr>
        </p:nvSpPr>
        <p:spPr/>
        <p:txBody>
          <a:bodyPr>
            <a:normAutofit/>
          </a:bodyPr>
          <a:lstStyle/>
          <a:p>
            <a:r>
              <a:rPr lang="en-US" sz="4400" dirty="0" err="1">
                <a:latin typeface="Times New Roman" panose="02020603050405020304" pitchFamily="18" charset="0"/>
                <a:cs typeface="Times New Roman" panose="02020603050405020304" pitchFamily="18" charset="0"/>
              </a:rPr>
              <a:t>Kết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luận</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8A281D-820F-4D1E-970E-346675698137}"/>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Qua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ý </a:t>
            </a:r>
            <a:r>
              <a:rPr lang="en-US" sz="2000" dirty="0" err="1">
                <a:latin typeface="Times New Roman" panose="02020603050405020304" pitchFamily="18" charset="0"/>
                <a:cs typeface="Times New Roman" panose="02020603050405020304" pitchFamily="18" charset="0"/>
              </a:rPr>
              <a:t>tưởng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rủi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3 hi </a:t>
            </a:r>
            <a:r>
              <a:rPr lang="en-US" sz="2000" dirty="0" err="1">
                <a:latin typeface="Times New Roman" panose="02020603050405020304" pitchFamily="18" charset="0"/>
                <a:cs typeface="Times New Roman" panose="02020603050405020304" pitchFamily="18" charset="0"/>
              </a:rPr>
              <a:t>vọng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cao</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2985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93840-01E6-4BDE-873C-252472937CAD}"/>
              </a:ext>
            </a:extLst>
          </p:cNvPr>
          <p:cNvSpPr>
            <a:spLocks noGrp="1"/>
          </p:cNvSpPr>
          <p:nvPr>
            <p:ph type="title"/>
          </p:nvPr>
        </p:nvSpPr>
        <p:spPr/>
        <p:txBody>
          <a:bodyPr>
            <a:normAutofit/>
          </a:bodyPr>
          <a:lstStyle/>
          <a:p>
            <a:r>
              <a:rPr lang="en-US" sz="4400" dirty="0" err="1">
                <a:latin typeface="Times New Roman" panose="02020603050405020304" pitchFamily="18" charset="0"/>
                <a:cs typeface="Times New Roman" panose="02020603050405020304" pitchFamily="18" charset="0"/>
              </a:rPr>
              <a:t>Câu</a:t>
            </a:r>
            <a:r>
              <a:rPr lang="en-US" sz="4400" dirty="0">
                <a:latin typeface="Times New Roman" panose="02020603050405020304" pitchFamily="18" charset="0"/>
                <a:cs typeface="Times New Roman" panose="02020603050405020304" pitchFamily="18" charset="0"/>
              </a:rPr>
              <a:t> 3 </a:t>
            </a:r>
            <a:r>
              <a:rPr lang="en-US" sz="4400" dirty="0" err="1">
                <a:latin typeface="Times New Roman" panose="02020603050405020304" pitchFamily="18" charset="0"/>
                <a:cs typeface="Times New Roman" panose="02020603050405020304" pitchFamily="18" charset="0"/>
              </a:rPr>
              <a:t>Trình</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bày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sản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phẩm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Ủy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nhiệm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dự</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r>
              <a:rPr lang="en-US" sz="4400" dirty="0">
                <a:latin typeface="Times New Roman" panose="02020603050405020304" pitchFamily="18" charset="0"/>
                <a:cs typeface="Times New Roman" panose="02020603050405020304" pitchFamily="18" charset="0"/>
              </a:rPr>
              <a:t> (Project Charter)” </a:t>
            </a:r>
            <a:r>
              <a:rPr lang="en-US" sz="4400" dirty="0" err="1">
                <a:latin typeface="Times New Roman" panose="02020603050405020304" pitchFamily="18" charset="0"/>
                <a:cs typeface="Times New Roman" panose="02020603050405020304" pitchFamily="18" charset="0"/>
              </a:rPr>
              <a:t>của</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nhóm</a:t>
            </a:r>
            <a:r>
              <a:rPr lang="en-US" sz="4400" dirty="0">
                <a:latin typeface="Times New Roman" panose="02020603050405020304" pitchFamily="18" charset="0"/>
                <a:cs typeface="Times New Roman" panose="02020603050405020304" pitchFamily="18" charset="0"/>
              </a:rPr>
              <a:t>.</a:t>
            </a:r>
          </a:p>
        </p:txBody>
      </p:sp>
      <p:sp>
        <p:nvSpPr>
          <p:cNvPr id="4" name="Rectangle 1">
            <a:extLst>
              <a:ext uri="{FF2B5EF4-FFF2-40B4-BE49-F238E27FC236}">
                <a16:creationId xmlns:a16="http://schemas.microsoft.com/office/drawing/2014/main" id="{8737F4DA-0671-4B1E-8F6E-DC158BA63FFC}"/>
              </a:ext>
            </a:extLst>
          </p:cNvPr>
          <p:cNvSpPr>
            <a:spLocks noGrp="1" noChangeArrowheads="1"/>
          </p:cNvSpPr>
          <p:nvPr>
            <p:ph idx="1"/>
          </p:nvPr>
        </p:nvSpPr>
        <p:spPr bwMode="auto">
          <a:xfrm>
            <a:off x="1097280" y="2058888"/>
            <a:ext cx="10058399" cy="385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9pPr>
          </a:lstStyle>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1</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Tên dự án	</a:t>
            </a:r>
          </a:p>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2</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Ngày bắt đầu	</a:t>
            </a:r>
          </a:p>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3</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Ngày kết thúc dự kiến	</a:t>
            </a:r>
          </a:p>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4</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Trưởng dự án	</a:t>
            </a:r>
          </a:p>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5</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Khó khăn, nhu cầu, vấn đề	</a:t>
            </a:r>
          </a:p>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6</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Mục tiêu dự án	</a:t>
            </a:r>
          </a:p>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7</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Yêu </a:t>
            </a:r>
            <a:r>
              <a:rPr lang="vi-VN" altLang="ja-JP" sz="1800" dirty="0" smtClean="0">
                <a:solidFill>
                  <a:schemeClr val="tx1">
                    <a:lumMod val="75000"/>
                    <a:lumOff val="25000"/>
                  </a:schemeClr>
                </a:solidFill>
                <a:latin typeface="Times New Roman" panose="02020603050405020304" pitchFamily="18" charset="0"/>
                <a:cs typeface="Times New Roman" panose="02020603050405020304" pitchFamily="18" charset="0"/>
              </a:rPr>
              <a:t>cầu</a:t>
            </a:r>
            <a:endParaRPr lang="en-US" altLang="ja-JP" sz="18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0" lvl="0" indent="0">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8-Cạnh tranh	</a:t>
            </a:r>
          </a:p>
          <a:p>
            <a:pPr marL="0" lvl="0" indent="0">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9-Phương pháp thực hiện	</a:t>
            </a:r>
          </a:p>
          <a:p>
            <a:pPr marL="0" lvl="0" indent="0">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10-Giả định	</a:t>
            </a:r>
          </a:p>
          <a:p>
            <a:pPr marL="0" lvl="0" indent="0">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11-Lợi nhuận, thu nhập	</a:t>
            </a:r>
          </a:p>
          <a:p>
            <a:pPr marL="0" lvl="0" indent="0">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12-Thông tin về kinh phí	</a:t>
            </a:r>
          </a:p>
          <a:p>
            <a:pPr marL="0" lvl="0" indent="0">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13-Vai trò, trách nhiệm , phân </a:t>
            </a:r>
            <a:r>
              <a:rPr lang="vi-VN" altLang="ja-JP" sz="1800" dirty="0" smtClean="0">
                <a:solidFill>
                  <a:schemeClr val="tx1">
                    <a:lumMod val="75000"/>
                    <a:lumOff val="25000"/>
                  </a:schemeClr>
                </a:solidFill>
                <a:latin typeface="Times New Roman" panose="02020603050405020304" pitchFamily="18" charset="0"/>
                <a:cs typeface="Times New Roman" panose="02020603050405020304" pitchFamily="18" charset="0"/>
              </a:rPr>
              <a:t>công</a:t>
            </a:r>
            <a:endParaRPr lang="vi-VN" altLang="ja-JP" sz="1800"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1670302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303D-29FC-44D7-BFA2-F48C284AEB0A}"/>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1A9BB7-C96F-4EBF-BB4B-DBF7E29326D8}"/>
              </a:ext>
            </a:extLst>
          </p:cNvPr>
          <p:cNvSpPr>
            <a:spLocks noGrp="1"/>
          </p:cNvSpPr>
          <p:nvPr>
            <p:ph idx="1"/>
          </p:nvPr>
        </p:nvSpPr>
        <p:spPr/>
        <p:txBody>
          <a:bodyPr/>
          <a:lstStyle/>
          <a:p>
            <a:r>
              <a:rPr lang="vi-VN" dirty="0">
                <a:latin typeface="Times New Roman" panose="02020603050405020304" pitchFamily="18" charset="0"/>
                <a:cs typeface="Times New Roman" panose="02020603050405020304" pitchFamily="18" charset="0"/>
              </a:rPr>
              <a:t>1. Tại sao nhóm phát triển đồ án này? Đồ án của nhóm giải quyết vấn đề gì trong cuộc </a:t>
            </a:r>
            <a:r>
              <a:rPr lang="en-US" dirty="0">
                <a:latin typeface="Times New Roman" panose="02020603050405020304" pitchFamily="18" charset="0"/>
                <a:cs typeface="Times New Roman" panose="02020603050405020304" pitchFamily="18" charset="0"/>
              </a:rPr>
              <a:t>s</a:t>
            </a:r>
            <a:r>
              <a:rPr lang="vi-VN" dirty="0">
                <a:latin typeface="Times New Roman" panose="02020603050405020304" pitchFamily="18" charset="0"/>
                <a:cs typeface="Times New Roman" panose="02020603050405020304" pitchFamily="18" charset="0"/>
              </a:rPr>
              <a:t>ống? </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2. Nhóm dự kiến phát triển những gì để giải quyết các vấn đề đặt ra? </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3. Nhóm làm sao để chứng minh mình có khả năng thực hiện đồ án này? </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4. Mô hình phát triển phần mềm nào, phù hợp với thời gian, chi phí và nhân lực của nhóm, được nhóm lựa chọn để thực hiện đồ án?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008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56029-AFA7-421E-8EE8-AB6378E7DF71}"/>
              </a:ext>
            </a:extLst>
          </p:cNvPr>
          <p:cNvSpPr>
            <a:spLocks noGrp="1"/>
          </p:cNvSpPr>
          <p:nvPr>
            <p:ph type="title"/>
          </p:nvPr>
        </p:nvSpPr>
        <p:spPr>
          <a:xfrm>
            <a:off x="1097280" y="130628"/>
            <a:ext cx="10058400" cy="883920"/>
          </a:xfrm>
        </p:spPr>
        <p:txBody>
          <a:bodyPr>
            <a:normAutofit/>
          </a:bodyPr>
          <a:lstStyle/>
          <a:p>
            <a:r>
              <a:rPr lang="en-US" sz="4400" dirty="0" err="1">
                <a:latin typeface="Times New Roman" panose="02020603050405020304" pitchFamily="18" charset="0"/>
                <a:cs typeface="Times New Roman" panose="02020603050405020304" pitchFamily="18" charset="0"/>
              </a:rPr>
              <a:t>Ủy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nhiệm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dự</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r>
              <a:rPr lang="en-US" sz="4400" dirty="0">
                <a:latin typeface="Times New Roman" panose="02020603050405020304" pitchFamily="18" charset="0"/>
                <a:cs typeface="Times New Roman" panose="02020603050405020304" pitchFamily="18" charset="0"/>
              </a:rPr>
              <a:t> (Project Charter)”</a:t>
            </a:r>
          </a:p>
        </p:txBody>
      </p:sp>
      <p:sp>
        <p:nvSpPr>
          <p:cNvPr id="3" name="Content Placeholder 2">
            <a:extLst>
              <a:ext uri="{FF2B5EF4-FFF2-40B4-BE49-F238E27FC236}">
                <a16:creationId xmlns:a16="http://schemas.microsoft.com/office/drawing/2014/main" id="{B6DEBE90-4617-469C-8C50-D0E00740C3B3}"/>
              </a:ext>
            </a:extLst>
          </p:cNvPr>
          <p:cNvSpPr>
            <a:spLocks noGrp="1"/>
          </p:cNvSpPr>
          <p:nvPr>
            <p:ph idx="1"/>
          </p:nvPr>
        </p:nvSpPr>
        <p:spPr>
          <a:xfrm>
            <a:off x="1097280" y="1158967"/>
            <a:ext cx="10058400" cy="4954450"/>
          </a:xfrm>
        </p:spPr>
        <p:txBody>
          <a:bodyPr>
            <a:noAutofit/>
          </a:bodyPr>
          <a:lstStyle/>
          <a:p>
            <a:pPr lvl="0"/>
            <a:r>
              <a:rPr lang="en-US" sz="1800" b="1" dirty="0" err="1">
                <a:latin typeface="Times New Roman" panose="02020603050405020304" pitchFamily="18" charset="0"/>
                <a:cs typeface="Times New Roman" panose="02020603050405020304" pitchFamily="18" charset="0"/>
              </a:rPr>
              <a:t>Tên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dự</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án</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Website </a:t>
            </a:r>
            <a:r>
              <a:rPr lang="en-US" sz="1800" dirty="0" err="1">
                <a:latin typeface="Times New Roman" panose="02020603050405020304" pitchFamily="18" charset="0"/>
                <a:cs typeface="Times New Roman" panose="02020603050405020304" pitchFamily="18" charset="0"/>
              </a:rPr>
              <a:t>dạy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lập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nâng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cao</a:t>
            </a:r>
            <a:r>
              <a:rPr lang="en-US" sz="1800" dirty="0">
                <a:latin typeface="Times New Roman" panose="02020603050405020304" pitchFamily="18" charset="0"/>
                <a:cs typeface="Times New Roman" panose="02020603050405020304" pitchFamily="18" charset="0"/>
              </a:rPr>
              <a:t>.</a:t>
            </a:r>
          </a:p>
          <a:p>
            <a:pPr lvl="0"/>
            <a:r>
              <a:rPr lang="en-US" sz="1800" b="1" dirty="0" err="1">
                <a:latin typeface="Times New Roman" panose="02020603050405020304" pitchFamily="18" charset="0"/>
                <a:cs typeface="Times New Roman" panose="02020603050405020304" pitchFamily="18" charset="0"/>
              </a:rPr>
              <a:t>Ngày</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bắt</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đầu</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07/11/2019</a:t>
            </a:r>
          </a:p>
          <a:p>
            <a:pPr lvl="0"/>
            <a:r>
              <a:rPr lang="en-US" sz="1800" b="1" dirty="0" err="1">
                <a:latin typeface="Times New Roman" panose="02020603050405020304" pitchFamily="18" charset="0"/>
                <a:cs typeface="Times New Roman" panose="02020603050405020304" pitchFamily="18" charset="0"/>
              </a:rPr>
              <a:t>Ngày</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kết</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thúc</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dự</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kiến</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10/2/2020</a:t>
            </a:r>
            <a:endParaRPr lang="en-US" sz="1800" dirty="0">
              <a:latin typeface="Times New Roman" panose="02020603050405020304" pitchFamily="18" charset="0"/>
              <a:cs typeface="Times New Roman" panose="02020603050405020304" pitchFamily="18" charset="0"/>
            </a:endParaRPr>
          </a:p>
          <a:p>
            <a:pPr lvl="0"/>
            <a:r>
              <a:rPr lang="en-US" sz="1800" b="1" dirty="0" err="1">
                <a:latin typeface="Times New Roman" panose="02020603050405020304" pitchFamily="18" charset="0"/>
                <a:cs typeface="Times New Roman" panose="02020603050405020304" pitchFamily="18" charset="0"/>
              </a:rPr>
              <a:t>Trưởng</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dự</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án</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Bùi Đăng </a:t>
            </a:r>
            <a:r>
              <a:rPr lang="en-US" sz="1800" dirty="0" smtClean="0">
                <a:latin typeface="Times New Roman" panose="02020603050405020304" pitchFamily="18" charset="0"/>
                <a:cs typeface="Times New Roman" panose="02020603050405020304" pitchFamily="18" charset="0"/>
              </a:rPr>
              <a:t>Khoa</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5345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56029-AFA7-421E-8EE8-AB6378E7DF71}"/>
              </a:ext>
            </a:extLst>
          </p:cNvPr>
          <p:cNvSpPr>
            <a:spLocks noGrp="1"/>
          </p:cNvSpPr>
          <p:nvPr>
            <p:ph type="title"/>
          </p:nvPr>
        </p:nvSpPr>
        <p:spPr>
          <a:xfrm>
            <a:off x="1097280" y="130628"/>
            <a:ext cx="10058400" cy="883920"/>
          </a:xfrm>
        </p:spPr>
        <p:txBody>
          <a:bodyPr>
            <a:normAutofit/>
          </a:bodyPr>
          <a:lstStyle/>
          <a:p>
            <a:r>
              <a:rPr lang="en-US" sz="4400" dirty="0" err="1">
                <a:latin typeface="Times New Roman" panose="02020603050405020304" pitchFamily="18" charset="0"/>
                <a:cs typeface="Times New Roman" panose="02020603050405020304" pitchFamily="18" charset="0"/>
              </a:rPr>
              <a:t>Ủy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nhiệm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dự</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r>
              <a:rPr lang="en-US" sz="4400" dirty="0">
                <a:latin typeface="Times New Roman" panose="02020603050405020304" pitchFamily="18" charset="0"/>
                <a:cs typeface="Times New Roman" panose="02020603050405020304" pitchFamily="18" charset="0"/>
              </a:rPr>
              <a:t> (Project Charter)”</a:t>
            </a:r>
          </a:p>
        </p:txBody>
      </p:sp>
      <p:sp>
        <p:nvSpPr>
          <p:cNvPr id="3" name="Content Placeholder 2">
            <a:extLst>
              <a:ext uri="{FF2B5EF4-FFF2-40B4-BE49-F238E27FC236}">
                <a16:creationId xmlns:a16="http://schemas.microsoft.com/office/drawing/2014/main" id="{B6DEBE90-4617-469C-8C50-D0E00740C3B3}"/>
              </a:ext>
            </a:extLst>
          </p:cNvPr>
          <p:cNvSpPr>
            <a:spLocks noGrp="1"/>
          </p:cNvSpPr>
          <p:nvPr>
            <p:ph idx="1"/>
          </p:nvPr>
        </p:nvSpPr>
        <p:spPr>
          <a:xfrm>
            <a:off x="1097280" y="2055950"/>
            <a:ext cx="10058400" cy="4954450"/>
          </a:xfrm>
        </p:spPr>
        <p:txBody>
          <a:bodyPr>
            <a:noAutofit/>
          </a:bodyPr>
          <a:lstStyle/>
          <a:p>
            <a:pPr lvl="0"/>
            <a:r>
              <a:rPr lang="en-US" sz="1800" b="1" dirty="0" smtClean="0">
                <a:latin typeface="Times New Roman" panose="02020603050405020304" pitchFamily="18" charset="0"/>
                <a:cs typeface="Times New Roman" panose="02020603050405020304" pitchFamily="18" charset="0"/>
              </a:rPr>
              <a:t>Khó </a:t>
            </a:r>
            <a:r>
              <a:rPr lang="en-US" sz="1800" b="1" dirty="0">
                <a:latin typeface="Times New Roman" panose="02020603050405020304" pitchFamily="18" charset="0"/>
                <a:cs typeface="Times New Roman" panose="02020603050405020304" pitchFamily="18" charset="0"/>
              </a:rPr>
              <a:t>khăn, nhu cầu, vấn đề</a:t>
            </a:r>
          </a:p>
          <a:p>
            <a:pPr lvl="0"/>
            <a:r>
              <a:rPr lang="en-US" sz="2000" dirty="0">
                <a:latin typeface="Times New Roman" panose="02020603050405020304" pitchFamily="18" charset="0"/>
                <a:cs typeface="Times New Roman" panose="02020603050405020304" pitchFamily="18" charset="0"/>
              </a:rPr>
              <a:t>Người học lập trình phải tốn nhiều tiền tại các trung tâm để học lập trình, còn các trang web học thì có tính phí. </a:t>
            </a:r>
          </a:p>
          <a:p>
            <a:pPr lvl="0"/>
            <a:r>
              <a:rPr lang="vi-VN" sz="2000" dirty="0">
                <a:latin typeface="Times New Roman" panose="02020603050405020304" pitchFamily="18" charset="0"/>
                <a:cs typeface="Times New Roman" panose="02020603050405020304" pitchFamily="18" charset="0"/>
              </a:rPr>
              <a:t>Phải sắp xếp thời gian giữa việc học lập trình, đi đến trung tâm, gia đình, công việc</a:t>
            </a:r>
            <a:r>
              <a:rPr lang="en-US" sz="2000" dirty="0">
                <a:latin typeface="Times New Roman" panose="02020603050405020304" pitchFamily="18" charset="0"/>
                <a:cs typeface="Times New Roman" panose="02020603050405020304" pitchFamily="18" charset="0"/>
              </a:rPr>
              <a:t>.</a:t>
            </a:r>
          </a:p>
          <a:p>
            <a:pPr lvl="0"/>
            <a:r>
              <a:rPr lang="vi-VN" sz="2000" dirty="0">
                <a:latin typeface="Times New Roman" panose="02020603050405020304" pitchFamily="18" charset="0"/>
                <a:cs typeface="Times New Roman" panose="02020603050405020304" pitchFamily="18" charset="0"/>
              </a:rPr>
              <a:t>Trình độ mỗi người tại trung tâm khác nhau, khó khăn trong việc học cũng như làm việc nhóm</a:t>
            </a:r>
            <a:r>
              <a:rPr lang="en-US" sz="2000" dirty="0">
                <a:latin typeface="Times New Roman" panose="02020603050405020304" pitchFamily="18" charset="0"/>
                <a:cs typeface="Times New Roman" panose="02020603050405020304" pitchFamily="18" charset="0"/>
              </a:rPr>
              <a:t>.</a:t>
            </a:r>
          </a:p>
          <a:p>
            <a:pPr lvl="0"/>
            <a:r>
              <a:rPr lang="vi-VN" sz="2000" dirty="0">
                <a:latin typeface="Times New Roman" panose="02020603050405020304" pitchFamily="18" charset="0"/>
                <a:cs typeface="Times New Roman" panose="02020603050405020304" pitchFamily="18" charset="0"/>
              </a:rPr>
              <a:t>Xuất phát từ nhu cầu thực tế tại các công ty, cần phần mềm test các lập trình viên</a:t>
            </a:r>
            <a:endParaRPr lang="en-US" sz="2000" dirty="0">
              <a:latin typeface="Times New Roman" panose="02020603050405020304" pitchFamily="18" charset="0"/>
              <a:cs typeface="Times New Roman" panose="02020603050405020304" pitchFamily="18" charset="0"/>
            </a:endParaRPr>
          </a:p>
          <a:p>
            <a:pPr marL="0" lvl="0" indent="0">
              <a:buNone/>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6933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5AC82-561F-4E73-B188-253BA348371D}"/>
              </a:ext>
            </a:extLst>
          </p:cNvPr>
          <p:cNvSpPr>
            <a:spLocks noGrp="1"/>
          </p:cNvSpPr>
          <p:nvPr>
            <p:ph type="title"/>
          </p:nvPr>
        </p:nvSpPr>
        <p:spPr>
          <a:xfrm>
            <a:off x="1097280" y="313508"/>
            <a:ext cx="10058400" cy="770709"/>
          </a:xfrm>
        </p:spPr>
        <p:txBody>
          <a:bodyPr>
            <a:normAutofit/>
          </a:bodyPr>
          <a:lstStyle/>
          <a:p>
            <a:r>
              <a:rPr lang="en-US" sz="4400" dirty="0" err="1">
                <a:latin typeface="Times New Roman" panose="02020603050405020304" pitchFamily="18" charset="0"/>
                <a:cs typeface="Times New Roman" panose="02020603050405020304" pitchFamily="18" charset="0"/>
              </a:rPr>
              <a:t>Ủy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nhiệm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dự</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r>
              <a:rPr lang="en-US" sz="4400" dirty="0">
                <a:latin typeface="Times New Roman" panose="02020603050405020304" pitchFamily="18" charset="0"/>
                <a:cs typeface="Times New Roman" panose="02020603050405020304" pitchFamily="18" charset="0"/>
              </a:rPr>
              <a:t> (Project Charter)”</a:t>
            </a:r>
          </a:p>
        </p:txBody>
      </p:sp>
      <p:sp>
        <p:nvSpPr>
          <p:cNvPr id="3" name="Content Placeholder 2">
            <a:extLst>
              <a:ext uri="{FF2B5EF4-FFF2-40B4-BE49-F238E27FC236}">
                <a16:creationId xmlns:a16="http://schemas.microsoft.com/office/drawing/2014/main" id="{D2A3B245-4F2C-43E9-87A2-179432EADB3C}"/>
              </a:ext>
            </a:extLst>
          </p:cNvPr>
          <p:cNvSpPr>
            <a:spLocks noGrp="1"/>
          </p:cNvSpPr>
          <p:nvPr>
            <p:ph idx="1"/>
          </p:nvPr>
        </p:nvSpPr>
        <p:spPr>
          <a:xfrm>
            <a:off x="1097280" y="1585687"/>
            <a:ext cx="10058400" cy="4562564"/>
          </a:xfrm>
        </p:spPr>
        <p:txBody>
          <a:bodyPr>
            <a:noAutofit/>
          </a:bodyPr>
          <a:lstStyle/>
          <a:p>
            <a:pPr lvl="0"/>
            <a:r>
              <a:rPr lang="en-US" sz="2000" b="1" dirty="0" err="1">
                <a:latin typeface="Times New Roman" panose="02020603050405020304" pitchFamily="18" charset="0"/>
                <a:cs typeface="Times New Roman" panose="02020603050405020304" pitchFamily="18" charset="0"/>
              </a:rPr>
              <a:t>Mục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tiêu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dự</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án</a:t>
            </a:r>
            <a:endParaRPr lang="en-US" sz="2000" b="1"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Xây dựng 1 phần mềm cung cấp các học làm theo dạng trắc nghiệm, phần mềm cung cấp việc chấm điểm theo tự động</a:t>
            </a:r>
          </a:p>
          <a:p>
            <a:pPr lvl="1"/>
            <a:r>
              <a:rPr lang="en-US" sz="1800" dirty="0">
                <a:latin typeface="Times New Roman" panose="02020603050405020304" pitchFamily="18" charset="0"/>
                <a:cs typeface="Times New Roman" panose="02020603050405020304" pitchFamily="18" charset="0"/>
              </a:rPr>
              <a:t>Có thể vào làm mọi lúc mọi nơi chỉ cần </a:t>
            </a:r>
            <a:r>
              <a:rPr lang="en-US" sz="1800" dirty="0" smtClean="0">
                <a:latin typeface="Times New Roman" panose="02020603050405020304" pitchFamily="18" charset="0"/>
                <a:cs typeface="Times New Roman" panose="02020603050405020304" pitchFamily="18" charset="0"/>
              </a:rPr>
              <a:t>có thiết bị kết nối </a:t>
            </a:r>
            <a:r>
              <a:rPr lang="en-US" sz="1800" dirty="0">
                <a:latin typeface="Times New Roman" panose="02020603050405020304" pitchFamily="18" charset="0"/>
                <a:cs typeface="Times New Roman" panose="02020603050405020304" pitchFamily="18" charset="0"/>
              </a:rPr>
              <a:t>internet</a:t>
            </a:r>
          </a:p>
          <a:p>
            <a:pPr lvl="1"/>
            <a:r>
              <a:rPr lang="en-US" sz="1800" dirty="0">
                <a:latin typeface="Times New Roman" panose="02020603050405020304" pitchFamily="18" charset="0"/>
                <a:cs typeface="Times New Roman" panose="02020603050405020304" pitchFamily="18" charset="0"/>
              </a:rPr>
              <a:t>Phần mềm có tính năng xếp hạng theo kết quả các bài tập.</a:t>
            </a:r>
          </a:p>
          <a:p>
            <a:pPr lvl="0"/>
            <a:r>
              <a:rPr lang="en-US" sz="2000" b="1" dirty="0" smtClean="0">
                <a:latin typeface="Times New Roman" panose="02020603050405020304" pitchFamily="18" charset="0"/>
                <a:cs typeface="Times New Roman" panose="02020603050405020304" pitchFamily="18" charset="0"/>
              </a:rPr>
              <a:t>Yêu </a:t>
            </a:r>
            <a:r>
              <a:rPr lang="en-US" sz="2000" b="1" dirty="0">
                <a:latin typeface="Times New Roman" panose="02020603050405020304" pitchFamily="18" charset="0"/>
                <a:cs typeface="Times New Roman" panose="02020603050405020304" pitchFamily="18" charset="0"/>
              </a:rPr>
              <a:t>cầu</a:t>
            </a:r>
          </a:p>
          <a:p>
            <a:pPr lvl="1"/>
            <a:r>
              <a:rPr lang="en-US" sz="1800" dirty="0" err="1">
                <a:latin typeface="Times New Roman" panose="02020603050405020304" pitchFamily="18" charset="0"/>
                <a:cs typeface="Times New Roman" panose="02020603050405020304" pitchFamily="18" charset="0"/>
              </a:rPr>
              <a:t>Phân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loại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theo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từng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chuyên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đề</a:t>
            </a:r>
            <a:r>
              <a:rPr lang="en-US" sz="1800" dirty="0">
                <a:latin typeface="Times New Roman" panose="02020603050405020304" pitchFamily="18" charset="0"/>
                <a:cs typeface="Times New Roman" panose="02020603050405020304" pitchFamily="18" charset="0"/>
              </a:rPr>
              <a:t>, level.</a:t>
            </a:r>
          </a:p>
          <a:p>
            <a:pPr lvl="1"/>
            <a:r>
              <a:rPr lang="en-US" sz="1800" dirty="0">
                <a:latin typeface="Times New Roman" panose="02020603050405020304" pitchFamily="18" charset="0"/>
                <a:cs typeface="Times New Roman" panose="02020603050405020304" pitchFamily="18" charset="0"/>
              </a:rPr>
              <a:t>Theo </a:t>
            </a:r>
            <a:r>
              <a:rPr lang="en-US" sz="1800" dirty="0" err="1">
                <a:latin typeface="Times New Roman" panose="02020603050405020304" pitchFamily="18" charset="0"/>
                <a:cs typeface="Times New Roman" panose="02020603050405020304" pitchFamily="18" charset="0"/>
              </a:rPr>
              <a:t>dõi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tục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mỗi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ngày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bao </a:t>
            </a:r>
            <a:r>
              <a:rPr lang="en-US" sz="1800" dirty="0" err="1">
                <a:latin typeface="Times New Roman" panose="02020603050405020304" pitchFamily="18" charset="0"/>
                <a:cs typeface="Times New Roman" panose="02020603050405020304" pitchFamily="18" charset="0"/>
              </a:rPr>
              <a:t>nhiêu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chuyên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đề</a:t>
            </a:r>
            <a:r>
              <a:rPr lang="en-US" sz="1800" dirty="0">
                <a:latin typeface="Times New Roman" panose="02020603050405020304" pitchFamily="18" charset="0"/>
                <a:cs typeface="Times New Roman" panose="02020603050405020304" pitchFamily="18" charset="0"/>
              </a:rPr>
              <a:t>.</a:t>
            </a:r>
          </a:p>
          <a:p>
            <a:pPr lvl="1"/>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theo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dõi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tranh</a:t>
            </a:r>
            <a:r>
              <a:rPr lang="en-US" sz="1800" dirty="0">
                <a:latin typeface="Times New Roman" panose="02020603050405020304" pitchFamily="18" charset="0"/>
                <a:cs typeface="Times New Roman" panose="02020603050405020304" pitchFamily="18" charset="0"/>
              </a:rPr>
              <a:t>.</a:t>
            </a:r>
          </a:p>
          <a:p>
            <a:pPr lvl="1"/>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quizz</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giá</a:t>
            </a:r>
            <a:r>
              <a:rPr lang="en-US" sz="1800" dirty="0">
                <a:latin typeface="Times New Roman" panose="02020603050405020304" pitchFamily="18" charset="0"/>
                <a:cs typeface="Times New Roman" panose="02020603050405020304" pitchFamily="18" charset="0"/>
              </a:rPr>
              <a:t> ở </a:t>
            </a:r>
            <a:r>
              <a:rPr lang="en-US" sz="1800" dirty="0" err="1">
                <a:latin typeface="Times New Roman" panose="02020603050405020304" pitchFamily="18" charset="0"/>
                <a:cs typeface="Times New Roman" panose="02020603050405020304" pitchFamily="18" charset="0"/>
              </a:rPr>
              <a:t>cuối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mỗi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chuyên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đề</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tổng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hợp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hoặc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muốn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tăng</a:t>
            </a:r>
            <a:r>
              <a:rPr lang="en-US" sz="1800" dirty="0">
                <a:latin typeface="Times New Roman" panose="02020603050405020304" pitchFamily="18" charset="0"/>
                <a:cs typeface="Times New Roman" panose="02020603050405020304" pitchFamily="18" charset="0"/>
              </a:rPr>
              <a:t> level.</a:t>
            </a:r>
          </a:p>
          <a:p>
            <a:pPr lvl="1"/>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vừa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vừa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chứ</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phải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1 </a:t>
            </a:r>
            <a:r>
              <a:rPr lang="en-US" sz="1800" dirty="0" err="1">
                <a:latin typeface="Times New Roman" panose="02020603050405020304" pitchFamily="18" charset="0"/>
                <a:cs typeface="Times New Roman" panose="02020603050405020304" pitchFamily="18" charset="0"/>
              </a:rPr>
              <a:t>lèo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rồi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quizz</a:t>
            </a:r>
            <a:r>
              <a:rPr lang="en-US" sz="18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823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703B-209F-4FC3-B10B-0DF3ABB6E342}"/>
              </a:ext>
            </a:extLst>
          </p:cNvPr>
          <p:cNvSpPr>
            <a:spLocks noGrp="1"/>
          </p:cNvSpPr>
          <p:nvPr>
            <p:ph type="title"/>
          </p:nvPr>
        </p:nvSpPr>
        <p:spPr>
          <a:xfrm>
            <a:off x="1097280" y="286604"/>
            <a:ext cx="10058400" cy="767134"/>
          </a:xfrm>
        </p:spPr>
        <p:txBody>
          <a:bodyPr>
            <a:normAutofit/>
          </a:bodyPr>
          <a:lstStyle/>
          <a:p>
            <a:r>
              <a:rPr lang="en-US" sz="4400" dirty="0" err="1">
                <a:latin typeface="Times New Roman" panose="02020603050405020304" pitchFamily="18" charset="0"/>
                <a:cs typeface="Times New Roman" panose="02020603050405020304" pitchFamily="18" charset="0"/>
              </a:rPr>
              <a:t>Ủy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nhiệm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dự</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r>
              <a:rPr lang="en-US" sz="4400" dirty="0">
                <a:latin typeface="Times New Roman" panose="02020603050405020304" pitchFamily="18" charset="0"/>
                <a:cs typeface="Times New Roman" panose="02020603050405020304" pitchFamily="18" charset="0"/>
              </a:rPr>
              <a:t> (Project Charter)”</a:t>
            </a:r>
          </a:p>
        </p:txBody>
      </p:sp>
      <p:sp>
        <p:nvSpPr>
          <p:cNvPr id="3" name="Content Placeholder 2">
            <a:extLst>
              <a:ext uri="{FF2B5EF4-FFF2-40B4-BE49-F238E27FC236}">
                <a16:creationId xmlns:a16="http://schemas.microsoft.com/office/drawing/2014/main" id="{CAE4F017-BDAB-463E-BA17-273445DC56A8}"/>
              </a:ext>
            </a:extLst>
          </p:cNvPr>
          <p:cNvSpPr>
            <a:spLocks noGrp="1"/>
          </p:cNvSpPr>
          <p:nvPr>
            <p:ph idx="1"/>
          </p:nvPr>
        </p:nvSpPr>
        <p:spPr>
          <a:xfrm>
            <a:off x="1036320" y="1507309"/>
            <a:ext cx="10058400" cy="4693194"/>
          </a:xfrm>
        </p:spPr>
        <p:txBody>
          <a:bodyPr>
            <a:noAutofit/>
          </a:bodyPr>
          <a:lstStyle/>
          <a:p>
            <a:pPr lvl="0"/>
            <a:r>
              <a:rPr lang="en-US" sz="2000" b="1" dirty="0" err="1">
                <a:latin typeface="Times New Roman" panose="02020603050405020304" pitchFamily="18" charset="0"/>
                <a:cs typeface="Times New Roman" panose="02020603050405020304" pitchFamily="18" charset="0"/>
              </a:rPr>
              <a:t>Cạnh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tranh</a:t>
            </a:r>
            <a:endParaRPr lang="en-US" sz="2000" b="1"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W3schools</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Coursera</a:t>
            </a:r>
          </a:p>
          <a:p>
            <a:pPr lvl="1"/>
            <a:r>
              <a:rPr lang="en-US" sz="1800" dirty="0" err="1">
                <a:latin typeface="Times New Roman" panose="02020603050405020304" pitchFamily="18" charset="0"/>
                <a:cs typeface="Times New Roman" panose="02020603050405020304" pitchFamily="18" charset="0"/>
              </a:rPr>
              <a:t>vietjack</a:t>
            </a:r>
            <a:endParaRPr lang="en-US" sz="1800" dirty="0">
              <a:latin typeface="Times New Roman" panose="02020603050405020304" pitchFamily="18" charset="0"/>
              <a:cs typeface="Times New Roman" panose="02020603050405020304" pitchFamily="18" charset="0"/>
            </a:endParaRPr>
          </a:p>
          <a:p>
            <a:pPr lvl="0"/>
            <a:r>
              <a:rPr lang="en-US" sz="2000" b="1" dirty="0" err="1">
                <a:latin typeface="Times New Roman" panose="02020603050405020304" pitchFamily="18" charset="0"/>
                <a:cs typeface="Times New Roman" panose="02020603050405020304" pitchFamily="18" charset="0"/>
              </a:rPr>
              <a:t>Phương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pháp</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thực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hiện</a:t>
            </a:r>
            <a:endParaRPr lang="en-US" sz="2000" b="1"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Bắt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đầu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1 </a:t>
            </a:r>
            <a:r>
              <a:rPr lang="en-US" sz="1800" dirty="0" err="1">
                <a:latin typeface="Times New Roman" panose="02020603050405020304" pitchFamily="18" charset="0"/>
                <a:cs typeface="Times New Roman" panose="02020603050405020304" pitchFamily="18" charset="0"/>
              </a:rPr>
              <a:t>ngôn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đó</a:t>
            </a:r>
            <a:r>
              <a:rPr lang="en-US" sz="18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Login -&gt;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muốn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tập</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dễ</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khó</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hang </a:t>
            </a:r>
            <a:r>
              <a:rPr lang="en-US" sz="1800" dirty="0" err="1">
                <a:latin typeface="Times New Roman" panose="02020603050405020304" pitchFamily="18" charset="0"/>
                <a:cs typeface="Times New Roman" panose="02020603050405020304" pitchFamily="18" charset="0"/>
              </a:rPr>
              <a:t>ngày</a:t>
            </a:r>
            <a:r>
              <a:rPr lang="en-US" sz="1800" dirty="0">
                <a:latin typeface="Times New Roman" panose="02020603050405020304" pitchFamily="18" charset="0"/>
                <a:cs typeface="Times New Roman" panose="02020603050405020304" pitchFamily="18" charset="0"/>
              </a:rPr>
              <a:t> ( 20 </a:t>
            </a:r>
            <a:r>
              <a:rPr lang="en-US" sz="1800" dirty="0" err="1">
                <a:latin typeface="Times New Roman" panose="02020603050405020304" pitchFamily="18" charset="0"/>
                <a:cs typeface="Times New Roman" panose="02020603050405020304" pitchFamily="18" charset="0"/>
              </a:rPr>
              <a:t>điểm</a:t>
            </a:r>
            <a:r>
              <a:rPr lang="en-US" sz="1800" dirty="0">
                <a:latin typeface="Times New Roman" panose="02020603050405020304" pitchFamily="18" charset="0"/>
                <a:cs typeface="Times New Roman" panose="02020603050405020304" pitchFamily="18" charset="0"/>
              </a:rPr>
              <a:t> , 50 </a:t>
            </a:r>
            <a:r>
              <a:rPr lang="en-US" sz="1800" dirty="0" err="1">
                <a:latin typeface="Times New Roman" panose="02020603050405020304" pitchFamily="18" charset="0"/>
                <a:cs typeface="Times New Roman" panose="02020603050405020304" pitchFamily="18" charset="0"/>
              </a:rPr>
              <a:t>điểm</a:t>
            </a:r>
            <a:r>
              <a:rPr lang="en-US" sz="1800" dirty="0">
                <a:latin typeface="Times New Roman" panose="02020603050405020304" pitchFamily="18" charset="0"/>
                <a:cs typeface="Times New Roman" panose="02020603050405020304" pitchFamily="18" charset="0"/>
              </a:rPr>
              <a:t> , 100 </a:t>
            </a:r>
            <a:r>
              <a:rPr lang="en-US" sz="1800" dirty="0" err="1">
                <a:latin typeface="Times New Roman" panose="02020603050405020304" pitchFamily="18" charset="0"/>
                <a:cs typeface="Times New Roman" panose="02020603050405020304" pitchFamily="18" charset="0"/>
              </a:rPr>
              <a:t>điểm</a:t>
            </a:r>
            <a:r>
              <a:rPr lang="en-US" sz="1800" dirty="0">
                <a:latin typeface="Times New Roman" panose="02020603050405020304" pitchFamily="18" charset="0"/>
                <a:cs typeface="Times New Roman" panose="02020603050405020304" pitchFamily="18" charset="0"/>
              </a:rPr>
              <a:t> ) →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kết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thúc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nhận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tương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ứng</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đạt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hằng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ngày</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hoàn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1 </a:t>
            </a:r>
            <a:r>
              <a:rPr lang="en-US" sz="1800" dirty="0" err="1">
                <a:latin typeface="Times New Roman" panose="02020603050405020304" pitchFamily="18" charset="0"/>
                <a:cs typeface="Times New Roman" panose="02020603050405020304" pitchFamily="18" charset="0"/>
              </a:rPr>
              <a:t>ngày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a:t>
            </a:r>
          </a:p>
          <a:p>
            <a:pPr lvl="1"/>
            <a:r>
              <a:rPr lang="en-US" sz="1800" dirty="0" err="1">
                <a:latin typeface="Times New Roman" panose="02020603050405020304" pitchFamily="18" charset="0"/>
                <a:cs typeface="Times New Roman" panose="02020603050405020304" pitchFamily="18" charset="0"/>
              </a:rPr>
              <a:t>Mời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tham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xếp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nhân</a:t>
            </a:r>
            <a:r>
              <a:rPr lang="en-US" sz="18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Login → </a:t>
            </a:r>
            <a:r>
              <a:rPr lang="en-US" sz="1800" dirty="0" err="1">
                <a:latin typeface="Times New Roman" panose="02020603050405020304" pitchFamily="18" charset="0"/>
                <a:cs typeface="Times New Roman" panose="02020603050405020304" pitchFamily="18" charset="0"/>
              </a:rPr>
              <a:t>xem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ngữ</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mời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tham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xuất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tham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xếp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hạng</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theo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tuần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hoặc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tháng</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tham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xếp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hạng</a:t>
            </a:r>
            <a:r>
              <a:rPr lang="en-US" sz="18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7464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762D-27DD-4C1A-B549-56930FD513A7}"/>
              </a:ext>
            </a:extLst>
          </p:cNvPr>
          <p:cNvSpPr>
            <a:spLocks noGrp="1"/>
          </p:cNvSpPr>
          <p:nvPr>
            <p:ph type="title"/>
          </p:nvPr>
        </p:nvSpPr>
        <p:spPr>
          <a:xfrm>
            <a:off x="1097280" y="286604"/>
            <a:ext cx="10058400" cy="854220"/>
          </a:xfrm>
        </p:spPr>
        <p:txBody>
          <a:bodyPr>
            <a:normAutofit/>
          </a:bodyPr>
          <a:lstStyle/>
          <a:p>
            <a:r>
              <a:rPr lang="en-US" sz="4400" dirty="0" err="1">
                <a:latin typeface="Times New Roman" panose="02020603050405020304" pitchFamily="18" charset="0"/>
                <a:cs typeface="Times New Roman" panose="02020603050405020304" pitchFamily="18" charset="0"/>
              </a:rPr>
              <a:t>Ủy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nhiệm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dự</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r>
              <a:rPr lang="en-US" sz="4400" dirty="0">
                <a:latin typeface="Times New Roman" panose="02020603050405020304" pitchFamily="18" charset="0"/>
                <a:cs typeface="Times New Roman" panose="02020603050405020304" pitchFamily="18" charset="0"/>
              </a:rPr>
              <a:t> (Project Charter)”</a:t>
            </a:r>
          </a:p>
        </p:txBody>
      </p:sp>
      <p:sp>
        <p:nvSpPr>
          <p:cNvPr id="3" name="Content Placeholder 2">
            <a:extLst>
              <a:ext uri="{FF2B5EF4-FFF2-40B4-BE49-F238E27FC236}">
                <a16:creationId xmlns:a16="http://schemas.microsoft.com/office/drawing/2014/main" id="{70415BD1-3203-4DE3-A439-E70BDC23C2EA}"/>
              </a:ext>
            </a:extLst>
          </p:cNvPr>
          <p:cNvSpPr>
            <a:spLocks noGrp="1"/>
          </p:cNvSpPr>
          <p:nvPr>
            <p:ph idx="1"/>
          </p:nvPr>
        </p:nvSpPr>
        <p:spPr>
          <a:xfrm>
            <a:off x="1097280" y="1584960"/>
            <a:ext cx="10058400" cy="4475721"/>
          </a:xfrm>
        </p:spPr>
        <p:txBody>
          <a:bodyPr>
            <a:normAutofit fontScale="92500" lnSpcReduction="10000"/>
          </a:bodyPr>
          <a:lstStyle/>
          <a:p>
            <a:pPr lvl="0"/>
            <a:r>
              <a:rPr lang="en-US" b="1" dirty="0" err="1">
                <a:latin typeface="Times New Roman" panose="02020603050405020304" pitchFamily="18" charset="0"/>
                <a:cs typeface="Times New Roman" panose="02020603050405020304" pitchFamily="18" charset="0"/>
              </a:rPr>
              <a:t>Giả</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định</a:t>
            </a:r>
            <a:endParaRPr lang="en-US" b="1"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Mọi </a:t>
            </a:r>
            <a:r>
              <a:rPr lang="en-US" sz="1500" dirty="0" smtClean="0">
                <a:latin typeface="Times New Roman" panose="02020603050405020304" pitchFamily="18" charset="0"/>
                <a:cs typeface="Times New Roman" panose="02020603050405020304" pitchFamily="18" charset="0"/>
              </a:rPr>
              <a:t>thứ </a:t>
            </a:r>
            <a:r>
              <a:rPr lang="en-US" sz="1500" dirty="0">
                <a:latin typeface="Times New Roman" panose="02020603050405020304" pitchFamily="18" charset="0"/>
                <a:cs typeface="Times New Roman" panose="02020603050405020304" pitchFamily="18" charset="0"/>
              </a:rPr>
              <a:t>theo đúng kế hoạch ban đầu.</a:t>
            </a:r>
          </a:p>
          <a:p>
            <a:pPr lvl="0"/>
            <a:r>
              <a:rPr lang="en-US" b="1" dirty="0" err="1">
                <a:latin typeface="Times New Roman" panose="02020603050405020304" pitchFamily="18" charset="0"/>
                <a:cs typeface="Times New Roman" panose="02020603050405020304" pitchFamily="18" charset="0"/>
              </a:rPr>
              <a:t>Lợi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nhuận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nhập</a:t>
            </a:r>
            <a:endParaRPr lang="en-US" b="1"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1500" dirty="0" err="1">
                <a:latin typeface="Times New Roman" panose="02020603050405020304" pitchFamily="18" charset="0"/>
                <a:cs typeface="Times New Roman" panose="02020603050405020304" pitchFamily="18" charset="0"/>
              </a:rPr>
              <a:t>Quảng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cáo</a:t>
            </a:r>
            <a:r>
              <a:rPr lang="en-US" sz="1500"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Ø"/>
            </a:pPr>
            <a:r>
              <a:rPr lang="en-US" sz="1500" dirty="0" err="1">
                <a:latin typeface="Times New Roman" panose="02020603050405020304" pitchFamily="18" charset="0"/>
                <a:cs typeface="Times New Roman" panose="02020603050405020304" pitchFamily="18" charset="0"/>
              </a:rPr>
              <a:t>Học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phí</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khóa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học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nâng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cao</a:t>
            </a:r>
            <a:r>
              <a:rPr lang="en-US" sz="1500" dirty="0">
                <a:latin typeface="Times New Roman" panose="02020603050405020304" pitchFamily="18" charset="0"/>
                <a:cs typeface="Times New Roman" panose="02020603050405020304" pitchFamily="18" charset="0"/>
              </a:rPr>
              <a:t>.</a:t>
            </a:r>
          </a:p>
          <a:p>
            <a:pPr lvl="0"/>
            <a:r>
              <a:rPr lang="en-US" b="1" dirty="0" err="1">
                <a:latin typeface="Times New Roman" panose="02020603050405020304" pitchFamily="18" charset="0"/>
                <a:cs typeface="Times New Roman" panose="02020603050405020304" pitchFamily="18" charset="0"/>
              </a:rPr>
              <a:t>Thông</a:t>
            </a:r>
            <a:r>
              <a:rPr lang="en-US" b="1" dirty="0">
                <a:latin typeface="Times New Roman" panose="02020603050405020304" pitchFamily="18" charset="0"/>
                <a:cs typeface="Times New Roman" panose="02020603050405020304" pitchFamily="18" charset="0"/>
              </a:rPr>
              <a:t> tin </a:t>
            </a:r>
            <a:r>
              <a:rPr lang="en-US" b="1" dirty="0" err="1">
                <a:latin typeface="Times New Roman" panose="02020603050405020304" pitchFamily="18" charset="0"/>
                <a:cs typeface="Times New Roman" panose="02020603050405020304" pitchFamily="18" charset="0"/>
              </a:rPr>
              <a:t>về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kinh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phí</a:t>
            </a:r>
            <a:endParaRPr lang="en-US" b="1"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Số lượng người tham gia phát triển phần mềm là: 7 người.</a:t>
            </a:r>
          </a:p>
          <a:p>
            <a:pPr lvl="2">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Số tín chỉ môn học: 6 tín chỉ</a:t>
            </a:r>
          </a:p>
          <a:p>
            <a:pPr lvl="2">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Số tiền học phí 1 tín chỉ: 265.000 VNĐ</a:t>
            </a:r>
          </a:p>
          <a:p>
            <a:pPr lvl="2">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Tiền in tài liệu: 120.000 VNĐ</a:t>
            </a:r>
          </a:p>
          <a:p>
            <a:pPr lvl="2">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Tên miền và duy trì tên miền trong 1 năm: 380.000VNĐ/năm</a:t>
            </a:r>
          </a:p>
          <a:p>
            <a:pPr lvl="2">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Chi phí Cloud: 300.000VNĐ/tháng (tuỳ vào số lượng người dùng)</a:t>
            </a:r>
          </a:p>
          <a:p>
            <a:pPr lvl="2">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Marketing: ~ 1.000.000VNĐ</a:t>
            </a:r>
          </a:p>
          <a:p>
            <a:pPr lvl="2">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Tổng chi phí: 7 * 6 * 265.000 + 120.000 +380.000 + 300.000 + 1.000.000 = 12.930.000 VNĐ ~ 13.000.000 VNĐ</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661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636AA-E308-4244-A06B-2EF811CE5201}"/>
              </a:ext>
            </a:extLst>
          </p:cNvPr>
          <p:cNvSpPr>
            <a:spLocks noGrp="1"/>
          </p:cNvSpPr>
          <p:nvPr>
            <p:ph type="title"/>
          </p:nvPr>
        </p:nvSpPr>
        <p:spPr>
          <a:xfrm>
            <a:off x="1097280" y="286603"/>
            <a:ext cx="10058400" cy="784551"/>
          </a:xfrm>
        </p:spPr>
        <p:txBody>
          <a:bodyPr>
            <a:normAutofit/>
          </a:bodyPr>
          <a:lstStyle/>
          <a:p>
            <a:r>
              <a:rPr lang="en-US" sz="4400" dirty="0" err="1">
                <a:latin typeface="Times New Roman" panose="02020603050405020304" pitchFamily="18" charset="0"/>
                <a:cs typeface="Times New Roman" panose="02020603050405020304" pitchFamily="18" charset="0"/>
              </a:rPr>
              <a:t>Ủy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nhiệm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dự</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r>
              <a:rPr lang="en-US" sz="4400" dirty="0">
                <a:latin typeface="Times New Roman" panose="02020603050405020304" pitchFamily="18" charset="0"/>
                <a:cs typeface="Times New Roman" panose="02020603050405020304" pitchFamily="18" charset="0"/>
              </a:rPr>
              <a:t> (Project Charter)”</a:t>
            </a:r>
          </a:p>
        </p:txBody>
      </p:sp>
      <p:sp>
        <p:nvSpPr>
          <p:cNvPr id="3" name="Content Placeholder 2">
            <a:extLst>
              <a:ext uri="{FF2B5EF4-FFF2-40B4-BE49-F238E27FC236}">
                <a16:creationId xmlns:a16="http://schemas.microsoft.com/office/drawing/2014/main" id="{B90977FC-4A71-4F06-AEA3-60187082B346}"/>
              </a:ext>
            </a:extLst>
          </p:cNvPr>
          <p:cNvSpPr>
            <a:spLocks noGrp="1"/>
          </p:cNvSpPr>
          <p:nvPr>
            <p:ph idx="1"/>
          </p:nvPr>
        </p:nvSpPr>
        <p:spPr/>
        <p:txBody>
          <a:bodyPr>
            <a:normAutofit/>
          </a:bodyPr>
          <a:lstStyle/>
          <a:p>
            <a:pPr lvl="0"/>
            <a:r>
              <a:rPr lang="en-US" sz="2400" b="1" dirty="0" err="1">
                <a:latin typeface="Times New Roman" panose="02020603050405020304" pitchFamily="18" charset="0"/>
                <a:cs typeface="Times New Roman" panose="02020603050405020304" pitchFamily="18" charset="0"/>
              </a:rPr>
              <a:t>Vai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trò</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trách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nhiệm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công</a:t>
            </a:r>
            <a:endParaRPr lang="en-US" sz="2400" b="1"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Trưởng dự </a:t>
            </a:r>
            <a:r>
              <a:rPr lang="en-US" sz="2000" dirty="0" smtClean="0">
                <a:latin typeface="Times New Roman" panose="02020603050405020304" pitchFamily="18" charset="0"/>
                <a:cs typeface="Times New Roman" panose="02020603050405020304" pitchFamily="18" charset="0"/>
              </a:rPr>
              <a:t>án (Product Owner): </a:t>
            </a:r>
            <a:r>
              <a:rPr lang="en-US" sz="2000" dirty="0">
                <a:latin typeface="Times New Roman" panose="02020603050405020304" pitchFamily="18" charset="0"/>
                <a:cs typeface="Times New Roman" panose="02020603050405020304" pitchFamily="18" charset="0"/>
              </a:rPr>
              <a:t>Bùi Đăng Khoa.</a:t>
            </a:r>
          </a:p>
          <a:p>
            <a:pPr lvl="1"/>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Huỳnh</a:t>
            </a:r>
            <a:r>
              <a:rPr lang="en-US" sz="2000" dirty="0">
                <a:latin typeface="Times New Roman" panose="02020603050405020304" pitchFamily="18" charset="0"/>
                <a:cs typeface="Times New Roman" panose="02020603050405020304" pitchFamily="18" charset="0"/>
              </a:rPr>
              <a:t> Quang Minh.</a:t>
            </a:r>
          </a:p>
          <a:p>
            <a:pPr lvl="1"/>
            <a:r>
              <a:rPr lang="en-US" sz="2000" dirty="0">
                <a:latin typeface="Times New Roman" panose="02020603050405020304" pitchFamily="18" charset="0"/>
                <a:cs typeface="Times New Roman" panose="02020603050405020304" pitchFamily="18" charset="0"/>
              </a:rPr>
              <a:t>Phân công công </a:t>
            </a:r>
            <a:r>
              <a:rPr lang="en-US" sz="2000" dirty="0" smtClean="0">
                <a:latin typeface="Times New Roman" panose="02020603050405020304" pitchFamily="18" charset="0"/>
                <a:cs typeface="Times New Roman" panose="02020603050405020304" pitchFamily="18" charset="0"/>
              </a:rPr>
              <a:t>việc(Scrum master): Trần Hữu Nghĩa.</a:t>
            </a:r>
            <a:endParaRPr lang="en-US" sz="2000" dirty="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a:t>
            </a:r>
          </a:p>
          <a:p>
            <a:pPr lvl="1"/>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app.</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38824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1C11-279F-4515-83D6-1A6B12F48836}"/>
              </a:ext>
            </a:extLst>
          </p:cNvPr>
          <p:cNvSpPr>
            <a:spLocks noGrp="1"/>
          </p:cNvSpPr>
          <p:nvPr>
            <p:ph type="title"/>
          </p:nvPr>
        </p:nvSpPr>
        <p:spPr>
          <a:xfrm>
            <a:off x="1097279" y="286603"/>
            <a:ext cx="10659291" cy="1450757"/>
          </a:xfrm>
        </p:spPr>
        <p:txBody>
          <a:bodyPr>
            <a:normAutofit fontScale="90000"/>
          </a:bodyPr>
          <a:lstStyle/>
          <a:p>
            <a:r>
              <a:rPr lang="en-US" dirty="0" smtClean="0">
                <a:latin typeface="Times New Roman" panose="02020603050405020304" pitchFamily="18" charset="0"/>
                <a:cs typeface="Times New Roman" panose="02020603050405020304" pitchFamily="18" charset="0"/>
              </a:rPr>
              <a:t>Câu 4:</a:t>
            </a:r>
            <a:r>
              <a:rPr lang="vi-VN" dirty="0">
                <a:latin typeface="Times New Roman" panose="02020603050405020304" pitchFamily="18" charset="0"/>
                <a:cs typeface="Times New Roman" panose="02020603050405020304" pitchFamily="18" charset="0"/>
              </a:rPr>
              <a:t>Trình bày các sản phẩm: “Mockup”, “Bản mẫu (Prototype)”, và “Chứng minh ý tưởng (Proof of Concept)” của nhóm.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936343-B595-43F3-BD9D-131DE6C35631}"/>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030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1C11-279F-4515-83D6-1A6B12F48836}"/>
              </a:ext>
            </a:extLst>
          </p:cNvPr>
          <p:cNvSpPr txBox="1">
            <a:spLocks/>
          </p:cNvSpPr>
          <p:nvPr/>
        </p:nvSpPr>
        <p:spPr>
          <a:xfrm>
            <a:off x="1097280" y="286603"/>
            <a:ext cx="3335383" cy="532003"/>
          </a:xfrm>
          <a:prstGeom prst="rect">
            <a:avLst/>
          </a:prstGeom>
        </p:spPr>
        <p:txBody>
          <a:bodyPr>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800" dirty="0" smtClean="0">
                <a:latin typeface="Times New Roman" panose="02020603050405020304" pitchFamily="18" charset="0"/>
                <a:cs typeface="Times New Roman" panose="02020603050405020304" pitchFamily="18" charset="0"/>
              </a:rPr>
              <a:t>Màn hình đăng nhập</a:t>
            </a:r>
            <a:endParaRPr lang="en-US"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0938" y="723826"/>
            <a:ext cx="6414985" cy="5081926"/>
          </a:xfrm>
          <a:prstGeom prst="rect">
            <a:avLst/>
          </a:prstGeom>
        </p:spPr>
      </p:pic>
      <p:sp>
        <p:nvSpPr>
          <p:cNvPr id="4" name="Title 1">
            <a:extLst>
              <a:ext uri="{FF2B5EF4-FFF2-40B4-BE49-F238E27FC236}">
                <a16:creationId xmlns:a16="http://schemas.microsoft.com/office/drawing/2014/main" id="{BC951C11-279F-4515-83D6-1A6B12F48836}"/>
              </a:ext>
            </a:extLst>
          </p:cNvPr>
          <p:cNvSpPr txBox="1">
            <a:spLocks/>
          </p:cNvSpPr>
          <p:nvPr/>
        </p:nvSpPr>
        <p:spPr>
          <a:xfrm>
            <a:off x="343989" y="1100855"/>
            <a:ext cx="4410891" cy="2452242"/>
          </a:xfrm>
          <a:prstGeom prst="rect">
            <a:avLst/>
          </a:prstGeom>
        </p:spPr>
        <p:txBody>
          <a:bodyPr>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000" dirty="0" smtClean="0">
                <a:latin typeface="Times New Roman" panose="02020603050405020304" pitchFamily="18" charset="0"/>
                <a:cs typeface="Times New Roman" panose="02020603050405020304" pitchFamily="18" charset="0"/>
              </a:rPr>
              <a:t>Người dùng cần đăng nhập để thực hiện các chức năng của phần mềm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54106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1C11-279F-4515-83D6-1A6B12F48836}"/>
              </a:ext>
            </a:extLst>
          </p:cNvPr>
          <p:cNvSpPr txBox="1">
            <a:spLocks/>
          </p:cNvSpPr>
          <p:nvPr/>
        </p:nvSpPr>
        <p:spPr>
          <a:xfrm>
            <a:off x="1097280" y="286603"/>
            <a:ext cx="3335383" cy="532003"/>
          </a:xfrm>
          <a:prstGeom prst="rect">
            <a:avLst/>
          </a:prstGeom>
        </p:spPr>
        <p:txBody>
          <a:bodyPr>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800" dirty="0" smtClean="0">
                <a:latin typeface="Times New Roman" panose="02020603050405020304" pitchFamily="18" charset="0"/>
                <a:cs typeface="Times New Roman" panose="02020603050405020304" pitchFamily="18" charset="0"/>
              </a:rPr>
              <a:t>Màn hình đăng ký</a:t>
            </a:r>
            <a:endParaRPr lang="en-US" sz="2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BC951C11-279F-4515-83D6-1A6B12F48836}"/>
              </a:ext>
            </a:extLst>
          </p:cNvPr>
          <p:cNvSpPr txBox="1">
            <a:spLocks/>
          </p:cNvSpPr>
          <p:nvPr/>
        </p:nvSpPr>
        <p:spPr>
          <a:xfrm>
            <a:off x="343989" y="1100855"/>
            <a:ext cx="4410891" cy="2452242"/>
          </a:xfrm>
          <a:prstGeom prst="rect">
            <a:avLst/>
          </a:prstGeom>
        </p:spPr>
        <p:txBody>
          <a:bodyPr>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000" dirty="0" smtClean="0">
                <a:latin typeface="Times New Roman" panose="02020603050405020304" pitchFamily="18" charset="0"/>
                <a:cs typeface="Times New Roman" panose="02020603050405020304" pitchFamily="18" charset="0"/>
              </a:rPr>
              <a:t>Người dùng cần đăng ký tài khoản đề dùng các chức năng của phần mềm</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880" y="213019"/>
            <a:ext cx="7212586" cy="5804604"/>
          </a:xfrm>
          <a:prstGeom prst="rect">
            <a:avLst/>
          </a:prstGeom>
        </p:spPr>
      </p:pic>
    </p:spTree>
    <p:extLst>
      <p:ext uri="{BB962C8B-B14F-4D97-AF65-F5344CB8AC3E}">
        <p14:creationId xmlns:p14="http://schemas.microsoft.com/office/powerpoint/2010/main" val="13303990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1C11-279F-4515-83D6-1A6B12F48836}"/>
              </a:ext>
            </a:extLst>
          </p:cNvPr>
          <p:cNvSpPr txBox="1">
            <a:spLocks/>
          </p:cNvSpPr>
          <p:nvPr/>
        </p:nvSpPr>
        <p:spPr>
          <a:xfrm>
            <a:off x="1097280" y="286603"/>
            <a:ext cx="3335383" cy="532003"/>
          </a:xfrm>
          <a:prstGeom prst="rect">
            <a:avLst/>
          </a:prstGeom>
        </p:spPr>
        <p:txBody>
          <a:bodyPr>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800" dirty="0" smtClean="0">
                <a:latin typeface="Times New Roman" panose="02020603050405020304" pitchFamily="18" charset="0"/>
                <a:cs typeface="Times New Roman" panose="02020603050405020304" pitchFamily="18" charset="0"/>
              </a:rPr>
              <a:t>Màn hình đổi mật khẩu</a:t>
            </a:r>
            <a:endParaRPr lang="en-US" sz="2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BC951C11-279F-4515-83D6-1A6B12F48836}"/>
              </a:ext>
            </a:extLst>
          </p:cNvPr>
          <p:cNvSpPr txBox="1">
            <a:spLocks/>
          </p:cNvSpPr>
          <p:nvPr/>
        </p:nvSpPr>
        <p:spPr>
          <a:xfrm>
            <a:off x="343989" y="1100855"/>
            <a:ext cx="4410891" cy="2452242"/>
          </a:xfrm>
          <a:prstGeom prst="rect">
            <a:avLst/>
          </a:prstGeom>
        </p:spPr>
        <p:txBody>
          <a:bodyPr>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000" dirty="0" smtClean="0">
                <a:latin typeface="Times New Roman" panose="02020603050405020304" pitchFamily="18" charset="0"/>
                <a:cs typeface="Times New Roman" panose="02020603050405020304" pitchFamily="18" charset="0"/>
              </a:rPr>
              <a:t>Người dùng đổi mật khẩu khi cần thiết</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8588" y="113211"/>
            <a:ext cx="7276430" cy="6188979"/>
          </a:xfrm>
          <a:prstGeom prst="rect">
            <a:avLst/>
          </a:prstGeom>
        </p:spPr>
      </p:pic>
    </p:spTree>
    <p:extLst>
      <p:ext uri="{BB962C8B-B14F-4D97-AF65-F5344CB8AC3E}">
        <p14:creationId xmlns:p14="http://schemas.microsoft.com/office/powerpoint/2010/main" val="2851146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Các câu hỏi thuyết trình</a:t>
            </a:r>
          </a:p>
        </p:txBody>
      </p:sp>
      <p:sp>
        <p:nvSpPr>
          <p:cNvPr id="3" name="Content Placeholder 2"/>
          <p:cNvSpPr>
            <a:spLocks noGrp="1"/>
          </p:cNvSpPr>
          <p:nvPr>
            <p:ph idx="1"/>
          </p:nvPr>
        </p:nvSpPr>
        <p:spPr/>
        <p:txBody>
          <a:bodyPr>
            <a:normAutofit/>
          </a:bodyPr>
          <a:lstStyle/>
          <a:p>
            <a:pPr marL="457200" indent="-457200">
              <a:buClrTx/>
              <a:buFont typeface="+mj-lt"/>
              <a:buAutoNum type="arabicPeriod"/>
            </a:pPr>
            <a:r>
              <a:rPr lang="vi-VN" dirty="0">
                <a:latin typeface="Times New Roman" panose="02020603050405020304" pitchFamily="18" charset="0"/>
                <a:cs typeface="Times New Roman" panose="02020603050405020304" pitchFamily="18" charset="0"/>
              </a:rPr>
              <a:t>Trình bày sản phẩm “Tóm tắt thực thi (Executive Summary)” của</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nhóm. </a:t>
            </a:r>
            <a:endParaRPr lang="en-US" dirty="0">
              <a:latin typeface="Times New Roman" panose="02020603050405020304" pitchFamily="18" charset="0"/>
              <a:cs typeface="Times New Roman" panose="02020603050405020304" pitchFamily="18" charset="0"/>
            </a:endParaRPr>
          </a:p>
          <a:p>
            <a:pPr marL="457200" indent="-457200">
              <a:buClrTx/>
              <a:buFont typeface="+mj-lt"/>
              <a:buAutoNum type="arabicPeriod"/>
            </a:pPr>
            <a:r>
              <a:rPr lang="vi-VN" dirty="0">
                <a:latin typeface="Times New Roman" panose="02020603050405020304" pitchFamily="18" charset="0"/>
                <a:cs typeface="Times New Roman" panose="02020603050405020304" pitchFamily="18" charset="0"/>
              </a:rPr>
              <a:t>Trình bày sản phẩm “Viễn cảnh và phạm vi dự án (Project Vision and</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Scope)” của nhóm</a:t>
            </a:r>
            <a:r>
              <a:rPr lang="en-US" dirty="0">
                <a:latin typeface="Times New Roman" panose="02020603050405020304" pitchFamily="18" charset="0"/>
                <a:cs typeface="Times New Roman" panose="02020603050405020304" pitchFamily="18" charset="0"/>
              </a:rPr>
              <a:t>.</a:t>
            </a:r>
          </a:p>
          <a:p>
            <a:pPr marL="457200" indent="-457200">
              <a:buClrTx/>
              <a:buFont typeface="+mj-lt"/>
              <a:buAutoNum type="arabicPeriod"/>
            </a:pPr>
            <a:r>
              <a:rPr lang="vi-VN" dirty="0">
                <a:latin typeface="Times New Roman" panose="02020603050405020304" pitchFamily="18" charset="0"/>
                <a:cs typeface="Times New Roman" panose="02020603050405020304" pitchFamily="18" charset="0"/>
              </a:rPr>
              <a:t>Trình bày sản phẩm “Ủy nhiệm dự án (Project Charter)” của nhóm.</a:t>
            </a:r>
            <a:endParaRPr lang="en-US" dirty="0">
              <a:latin typeface="Times New Roman" panose="02020603050405020304" pitchFamily="18" charset="0"/>
              <a:cs typeface="Times New Roman" panose="02020603050405020304" pitchFamily="18" charset="0"/>
            </a:endParaRPr>
          </a:p>
          <a:p>
            <a:pPr marL="457200" indent="-457200">
              <a:buClrTx/>
              <a:buFont typeface="+mj-lt"/>
              <a:buAutoNum type="arabicPeriod"/>
            </a:pPr>
            <a:r>
              <a:rPr lang="vi-VN" dirty="0">
                <a:latin typeface="Times New Roman" panose="02020603050405020304" pitchFamily="18" charset="0"/>
                <a:cs typeface="Times New Roman" panose="02020603050405020304" pitchFamily="18" charset="0"/>
              </a:rPr>
              <a:t>Trình bày các sản phẩm: “Mockup”, “Bản mẫu (Prototype)”, và “Chứng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minh ý tưởng (Proof of Concept)” của nhóm. Theo nhóm, ngoài các sản</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phẩm này, còn có những cách nào khác để hứng minh nhóm có khả</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năng hoàn thành dự án về mặt kỹ thuật.</a:t>
            </a:r>
            <a:endParaRPr lang="en-US" dirty="0">
              <a:latin typeface="Times New Roman" panose="02020603050405020304" pitchFamily="18" charset="0"/>
              <a:cs typeface="Times New Roman" panose="02020603050405020304" pitchFamily="18" charset="0"/>
            </a:endParaRPr>
          </a:p>
          <a:p>
            <a:pPr marL="457200" indent="-457200">
              <a:buClrTx/>
              <a:buFont typeface="+mj-lt"/>
              <a:buAutoNum type="arabicPeriod"/>
            </a:pPr>
            <a:r>
              <a:rPr lang="vi-VN" dirty="0">
                <a:latin typeface="Times New Roman" panose="02020603050405020304" pitchFamily="18" charset="0"/>
                <a:cs typeface="Times New Roman" panose="02020603050405020304" pitchFamily="18" charset="0"/>
              </a:rPr>
              <a:t>Trình bày sản phẩm “Định nghĩa quy trình phát triển phần mềm” của</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nhóm. Gợi ý: Các mốc </a:t>
            </a:r>
            <a:r>
              <a:rPr lang="en-US" dirty="0">
                <a:latin typeface="Times New Roman" panose="02020603050405020304" pitchFamily="18" charset="0"/>
                <a:cs typeface="Times New Roman" panose="02020603050405020304" pitchFamily="18" charset="0"/>
              </a:rPr>
              <a:t>t</a:t>
            </a:r>
            <a:r>
              <a:rPr lang="vi-VN" dirty="0">
                <a:latin typeface="Times New Roman" panose="02020603050405020304" pitchFamily="18" charset="0"/>
                <a:cs typeface="Times New Roman" panose="02020603050405020304" pitchFamily="18" charset="0"/>
              </a:rPr>
              <a:t>hời gian (pha) nào? Các vai trò nào? Các hoạt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động nào? Các sản phẩm nào? </a:t>
            </a:r>
            <a:br>
              <a:rPr lang="vi-V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8542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1C11-279F-4515-83D6-1A6B12F48836}"/>
              </a:ext>
            </a:extLst>
          </p:cNvPr>
          <p:cNvSpPr txBox="1">
            <a:spLocks/>
          </p:cNvSpPr>
          <p:nvPr/>
        </p:nvSpPr>
        <p:spPr>
          <a:xfrm>
            <a:off x="1097280" y="286603"/>
            <a:ext cx="3335383" cy="532003"/>
          </a:xfrm>
          <a:prstGeom prst="rect">
            <a:avLst/>
          </a:prstGeom>
        </p:spPr>
        <p:txBody>
          <a:bodyPr>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800" dirty="0" smtClean="0">
                <a:latin typeface="Times New Roman" panose="02020603050405020304" pitchFamily="18" charset="0"/>
                <a:cs typeface="Times New Roman" panose="02020603050405020304" pitchFamily="18" charset="0"/>
              </a:rPr>
              <a:t>Màn hình làm bài tập</a:t>
            </a:r>
            <a:endParaRPr lang="en-US" sz="2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BC951C11-279F-4515-83D6-1A6B12F48836}"/>
              </a:ext>
            </a:extLst>
          </p:cNvPr>
          <p:cNvSpPr txBox="1">
            <a:spLocks/>
          </p:cNvSpPr>
          <p:nvPr/>
        </p:nvSpPr>
        <p:spPr>
          <a:xfrm>
            <a:off x="343989" y="1100855"/>
            <a:ext cx="4410891" cy="2452242"/>
          </a:xfrm>
          <a:prstGeom prst="rect">
            <a:avLst/>
          </a:prstGeom>
        </p:spPr>
        <p:txBody>
          <a:bodyPr>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000" dirty="0" smtClean="0">
                <a:latin typeface="Times New Roman" panose="02020603050405020304" pitchFamily="18" charset="0"/>
                <a:cs typeface="Times New Roman" panose="02020603050405020304" pitchFamily="18" charset="0"/>
              </a:rPr>
              <a:t>Người dùng kiểm tra năng lực bản thân qua các bài tập</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3004" y="148045"/>
            <a:ext cx="5348470" cy="6183598"/>
          </a:xfrm>
          <a:prstGeom prst="rect">
            <a:avLst/>
          </a:prstGeom>
        </p:spPr>
      </p:pic>
    </p:spTree>
    <p:extLst>
      <p:ext uri="{BB962C8B-B14F-4D97-AF65-F5344CB8AC3E}">
        <p14:creationId xmlns:p14="http://schemas.microsoft.com/office/powerpoint/2010/main" val="38524136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1C11-279F-4515-83D6-1A6B12F48836}"/>
              </a:ext>
            </a:extLst>
          </p:cNvPr>
          <p:cNvSpPr txBox="1">
            <a:spLocks/>
          </p:cNvSpPr>
          <p:nvPr/>
        </p:nvSpPr>
        <p:spPr>
          <a:xfrm>
            <a:off x="1097280" y="286603"/>
            <a:ext cx="3335383" cy="532003"/>
          </a:xfrm>
          <a:prstGeom prst="rect">
            <a:avLst/>
          </a:prstGeom>
        </p:spPr>
        <p:txBody>
          <a:bodyPr>
            <a:normAutofit fontScale="9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800" dirty="0" smtClean="0">
                <a:latin typeface="Times New Roman" panose="02020603050405020304" pitchFamily="18" charset="0"/>
                <a:cs typeface="Times New Roman" panose="02020603050405020304" pitchFamily="18" charset="0"/>
              </a:rPr>
              <a:t>Màn hình chọn khoá học</a:t>
            </a:r>
            <a:endParaRPr lang="en-US" sz="2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BC951C11-279F-4515-83D6-1A6B12F48836}"/>
              </a:ext>
            </a:extLst>
          </p:cNvPr>
          <p:cNvSpPr txBox="1">
            <a:spLocks/>
          </p:cNvSpPr>
          <p:nvPr/>
        </p:nvSpPr>
        <p:spPr>
          <a:xfrm>
            <a:off x="343989" y="1100855"/>
            <a:ext cx="4410891" cy="2452242"/>
          </a:xfrm>
          <a:prstGeom prst="rect">
            <a:avLst/>
          </a:prstGeom>
        </p:spPr>
        <p:txBody>
          <a:bodyPr>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000" dirty="0" smtClean="0">
                <a:latin typeface="Times New Roman" panose="02020603050405020304" pitchFamily="18" charset="0"/>
                <a:cs typeface="Times New Roman" panose="02020603050405020304" pitchFamily="18" charset="0"/>
              </a:rPr>
              <a:t>Người dùng chọn khoá học để làm bài test</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804" y="182880"/>
            <a:ext cx="5237116" cy="6183086"/>
          </a:xfrm>
          <a:prstGeom prst="rect">
            <a:avLst/>
          </a:prstGeom>
        </p:spPr>
      </p:pic>
    </p:spTree>
    <p:extLst>
      <p:ext uri="{BB962C8B-B14F-4D97-AF65-F5344CB8AC3E}">
        <p14:creationId xmlns:p14="http://schemas.microsoft.com/office/powerpoint/2010/main" val="24655948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F633-DBC8-4984-A169-2AC67A7ED6D8}"/>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4E7706-77FA-4FD2-8668-EB858A253462}"/>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Tuy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Prototype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nhiệm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Qua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nhòm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8933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4CAA0-DEC8-4648-858C-83D91B7C3437}"/>
              </a:ext>
            </a:extLst>
          </p:cNvPr>
          <p:cNvSpPr>
            <a:spLocks noGrp="1"/>
          </p:cNvSpPr>
          <p:nvPr>
            <p:ph type="title"/>
          </p:nvPr>
        </p:nvSpPr>
        <p:spPr>
          <a:xfrm>
            <a:off x="1097280" y="286603"/>
            <a:ext cx="10058400" cy="1570772"/>
          </a:xfrm>
        </p:spPr>
        <p:txBody>
          <a:bodyPr>
            <a:normAutofit/>
          </a:bodyPr>
          <a:lstStyle/>
          <a:p>
            <a:r>
              <a:rPr lang="en-US" dirty="0" err="1">
                <a:latin typeface="Times New Roman" panose="02020603050405020304" pitchFamily="18" charset="0"/>
                <a:cs typeface="Times New Roman" panose="02020603050405020304" pitchFamily="18" charset="0"/>
              </a:rPr>
              <a:t>Câu5</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7B2BF7-45D9-4FF8-9546-FECAD7E16A5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1- </a:t>
            </a:r>
            <a:r>
              <a:rPr lang="vi-VN" dirty="0">
                <a:latin typeface="Times New Roman" panose="02020603050405020304" pitchFamily="18" charset="0"/>
                <a:cs typeface="Times New Roman" panose="02020603050405020304" pitchFamily="18" charset="0"/>
              </a:rPr>
              <a:t>Thành viên và phân công: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t>
            </a:r>
            <a:r>
              <a:rPr lang="vi-VN" dirty="0">
                <a:latin typeface="Times New Roman" panose="02020603050405020304" pitchFamily="18" charset="0"/>
                <a:cs typeface="Times New Roman" panose="02020603050405020304" pitchFamily="18" charset="0"/>
              </a:rPr>
              <a:t>Release plan: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3327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44CE-FACD-4274-B259-99FDB1B2A0A6}"/>
              </a:ext>
            </a:extLst>
          </p:cNvPr>
          <p:cNvSpPr>
            <a:spLocks noGrp="1"/>
          </p:cNvSpPr>
          <p:nvPr>
            <p:ph type="title"/>
          </p:nvPr>
        </p:nvSpPr>
        <p:spPr>
          <a:xfrm>
            <a:off x="1114043" y="208040"/>
            <a:ext cx="6532083" cy="1674180"/>
          </a:xfrm>
        </p:spPr>
        <p:txBody>
          <a:bodyPr>
            <a:normAutofit/>
          </a:bodyPr>
          <a:lstStyle/>
          <a:p>
            <a:r>
              <a:rPr lang="vi-VN" sz="3700" dirty="0">
                <a:latin typeface="Times New Roman" panose="02020603050405020304" pitchFamily="18" charset="0"/>
                <a:cs typeface="Times New Roman" panose="02020603050405020304" pitchFamily="18" charset="0"/>
              </a:rPr>
              <a:t>Thành viên và phân công:</a:t>
            </a:r>
            <a:r>
              <a:rPr lang="en-US" sz="3700" dirty="0">
                <a:latin typeface="Times New Roman" panose="02020603050405020304" pitchFamily="18" charset="0"/>
                <a:cs typeface="Times New Roman" panose="02020603050405020304" pitchFamily="18" charset="0"/>
              </a:rPr>
              <a:t/>
            </a:r>
            <a:br>
              <a:rPr lang="en-US" sz="3700" dirty="0">
                <a:latin typeface="Times New Roman" panose="02020603050405020304" pitchFamily="18" charset="0"/>
                <a:cs typeface="Times New Roman" panose="02020603050405020304" pitchFamily="18" charset="0"/>
              </a:rPr>
            </a:br>
            <a:endParaRPr lang="en-US" sz="37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698369913"/>
              </p:ext>
            </p:extLst>
          </p:nvPr>
        </p:nvGraphicFramePr>
        <p:xfrm>
          <a:off x="1249026" y="2052077"/>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285548367"/>
                    </a:ext>
                  </a:extLst>
                </a:gridCol>
                <a:gridCol w="2709333">
                  <a:extLst>
                    <a:ext uri="{9D8B030D-6E8A-4147-A177-3AD203B41FA5}">
                      <a16:colId xmlns:a16="http://schemas.microsoft.com/office/drawing/2014/main" val="4286492270"/>
                    </a:ext>
                  </a:extLst>
                </a:gridCol>
                <a:gridCol w="2709333">
                  <a:extLst>
                    <a:ext uri="{9D8B030D-6E8A-4147-A177-3AD203B41FA5}">
                      <a16:colId xmlns:a16="http://schemas.microsoft.com/office/drawing/2014/main" val="1609401987"/>
                    </a:ext>
                  </a:extLst>
                </a:gridCol>
              </a:tblGrid>
              <a:tr h="370840">
                <a:tc>
                  <a:txBody>
                    <a:bodyPr/>
                    <a:lstStyle/>
                    <a:p>
                      <a:pPr algn="ctr"/>
                      <a:r>
                        <a:rPr lang="en-US" dirty="0" smtClean="0">
                          <a:solidFill>
                            <a:schemeClr val="bg1"/>
                          </a:solidFill>
                          <a:latin typeface="Times New Roman" panose="02020603050405020304" pitchFamily="18" charset="0"/>
                          <a:cs typeface="Times New Roman" panose="02020603050405020304" pitchFamily="18" charset="0"/>
                        </a:rPr>
                        <a:t>MSSV</a:t>
                      </a:r>
                      <a:endParaRPr lang="en-US" dirty="0">
                        <a:solidFill>
                          <a:schemeClr val="bg1"/>
                        </a:solidFill>
                        <a:latin typeface="Times New Roman" panose="02020603050405020304" pitchFamily="18" charset="0"/>
                        <a:cs typeface="Times New Roman" panose="02020603050405020304" pitchFamily="18" charset="0"/>
                      </a:endParaRPr>
                    </a:p>
                  </a:txBody>
                  <a:tcPr>
                    <a:solidFill>
                      <a:schemeClr val="tx1"/>
                    </a:solidFill>
                  </a:tcPr>
                </a:tc>
                <a:tc>
                  <a:txBody>
                    <a:bodyPr/>
                    <a:lstStyle/>
                    <a:p>
                      <a:pPr algn="ctr"/>
                      <a:r>
                        <a:rPr lang="en-US" dirty="0" smtClean="0">
                          <a:solidFill>
                            <a:schemeClr val="bg1"/>
                          </a:solidFill>
                          <a:latin typeface="Times New Roman" panose="02020603050405020304" pitchFamily="18" charset="0"/>
                          <a:cs typeface="Times New Roman" panose="02020603050405020304" pitchFamily="18" charset="0"/>
                        </a:rPr>
                        <a:t>Họ</a:t>
                      </a:r>
                      <a:r>
                        <a:rPr lang="en-US" baseline="0" dirty="0" smtClean="0">
                          <a:solidFill>
                            <a:schemeClr val="bg1"/>
                          </a:solidFill>
                          <a:latin typeface="Times New Roman" panose="02020603050405020304" pitchFamily="18" charset="0"/>
                          <a:cs typeface="Times New Roman" panose="02020603050405020304" pitchFamily="18" charset="0"/>
                        </a:rPr>
                        <a:t> tên</a:t>
                      </a:r>
                      <a:endParaRPr lang="en-US" dirty="0">
                        <a:solidFill>
                          <a:schemeClr val="bg1"/>
                        </a:solidFill>
                        <a:latin typeface="Times New Roman" panose="02020603050405020304" pitchFamily="18" charset="0"/>
                        <a:cs typeface="Times New Roman" panose="02020603050405020304" pitchFamily="18" charset="0"/>
                      </a:endParaRPr>
                    </a:p>
                  </a:txBody>
                  <a:tcPr>
                    <a:solidFill>
                      <a:schemeClr val="tx1"/>
                    </a:solidFill>
                  </a:tcPr>
                </a:tc>
                <a:tc>
                  <a:txBody>
                    <a:bodyPr/>
                    <a:lstStyle/>
                    <a:p>
                      <a:pPr algn="ctr"/>
                      <a:r>
                        <a:rPr lang="en-US" dirty="0" smtClean="0">
                          <a:solidFill>
                            <a:schemeClr val="bg1"/>
                          </a:solidFill>
                          <a:latin typeface="Times New Roman" panose="02020603050405020304" pitchFamily="18" charset="0"/>
                          <a:cs typeface="Times New Roman" panose="02020603050405020304" pitchFamily="18" charset="0"/>
                        </a:rPr>
                        <a:t>Vai trò</a:t>
                      </a:r>
                      <a:endParaRPr lang="en-US" dirty="0">
                        <a:solidFill>
                          <a:schemeClr val="bg1"/>
                        </a:solidFill>
                        <a:latin typeface="Times New Roman" panose="02020603050405020304" pitchFamily="18" charset="0"/>
                        <a:cs typeface="Times New Roman" panose="02020603050405020304" pitchFamily="18" charset="0"/>
                      </a:endParaRPr>
                    </a:p>
                  </a:txBody>
                  <a:tcPr>
                    <a:solidFill>
                      <a:schemeClr val="tx1"/>
                    </a:solidFill>
                  </a:tcPr>
                </a:tc>
                <a:extLst>
                  <a:ext uri="{0D108BD9-81ED-4DB2-BD59-A6C34878D82A}">
                    <a16:rowId xmlns:a16="http://schemas.microsoft.com/office/drawing/2014/main" val="97487686"/>
                  </a:ext>
                </a:extLst>
              </a:tr>
              <a:tr h="370840">
                <a:tc>
                  <a:txBody>
                    <a:bodyPr/>
                    <a:lstStyle/>
                    <a:p>
                      <a:r>
                        <a:rPr lang="en-US" dirty="0" smtClean="0">
                          <a:latin typeface="Times New Roman" panose="02020603050405020304" pitchFamily="18" charset="0"/>
                          <a:cs typeface="Times New Roman" panose="02020603050405020304" pitchFamily="18" charset="0"/>
                        </a:rPr>
                        <a:t>18424035</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Bùi</a:t>
                      </a:r>
                      <a:r>
                        <a:rPr lang="en-US" baseline="0" dirty="0" smtClean="0">
                          <a:latin typeface="Times New Roman" panose="02020603050405020304" pitchFamily="18" charset="0"/>
                          <a:cs typeface="Times New Roman" panose="02020603050405020304" pitchFamily="18" charset="0"/>
                        </a:rPr>
                        <a:t> Đăng Khoa</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Product owner</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538945"/>
                  </a:ext>
                </a:extLst>
              </a:tr>
              <a:tr h="370840">
                <a:tc>
                  <a:txBody>
                    <a:bodyPr/>
                    <a:lstStyle/>
                    <a:p>
                      <a:r>
                        <a:rPr lang="en-US" dirty="0" smtClean="0">
                          <a:latin typeface="Times New Roman" panose="02020603050405020304" pitchFamily="18" charset="0"/>
                          <a:cs typeface="Times New Roman" panose="02020603050405020304" pitchFamily="18" charset="0"/>
                        </a:rPr>
                        <a:t>18424038</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Nguyễn Thế</a:t>
                      </a:r>
                      <a:r>
                        <a:rPr lang="en-US" baseline="0" dirty="0" smtClean="0">
                          <a:latin typeface="Times New Roman" panose="02020603050405020304" pitchFamily="18" charset="0"/>
                          <a:cs typeface="Times New Roman" panose="02020603050405020304" pitchFamily="18" charset="0"/>
                        </a:rPr>
                        <a:t> Lợi</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Developer</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2102316"/>
                  </a:ext>
                </a:extLst>
              </a:tr>
              <a:tr h="370840">
                <a:tc>
                  <a:txBody>
                    <a:bodyPr/>
                    <a:lstStyle/>
                    <a:p>
                      <a:r>
                        <a:rPr lang="en-US" dirty="0" smtClean="0">
                          <a:latin typeface="Times New Roman" panose="02020603050405020304" pitchFamily="18" charset="0"/>
                          <a:cs typeface="Times New Roman" panose="02020603050405020304" pitchFamily="18" charset="0"/>
                        </a:rPr>
                        <a:t>18424039</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Phạm</a:t>
                      </a:r>
                      <a:r>
                        <a:rPr lang="en-US" baseline="0" dirty="0" smtClean="0">
                          <a:latin typeface="Times New Roman" panose="02020603050405020304" pitchFamily="18" charset="0"/>
                          <a:cs typeface="Times New Roman" panose="02020603050405020304" pitchFamily="18" charset="0"/>
                        </a:rPr>
                        <a:t> Đình Luân</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Developer</a:t>
                      </a:r>
                    </a:p>
                  </a:txBody>
                  <a:tcPr/>
                </a:tc>
                <a:extLst>
                  <a:ext uri="{0D108BD9-81ED-4DB2-BD59-A6C34878D82A}">
                    <a16:rowId xmlns:a16="http://schemas.microsoft.com/office/drawing/2014/main" val="2476189235"/>
                  </a:ext>
                </a:extLst>
              </a:tr>
              <a:tr h="370840">
                <a:tc>
                  <a:txBody>
                    <a:bodyPr/>
                    <a:lstStyle/>
                    <a:p>
                      <a:r>
                        <a:rPr lang="en-US" dirty="0" smtClean="0">
                          <a:latin typeface="Times New Roman" panose="02020603050405020304" pitchFamily="18" charset="0"/>
                          <a:cs typeface="Times New Roman" panose="02020603050405020304" pitchFamily="18" charset="0"/>
                        </a:rPr>
                        <a:t>18424040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Lê</a:t>
                      </a:r>
                      <a:r>
                        <a:rPr lang="en-US" baseline="0" dirty="0" smtClean="0">
                          <a:latin typeface="Times New Roman" panose="02020603050405020304" pitchFamily="18" charset="0"/>
                          <a:cs typeface="Times New Roman" panose="02020603050405020304" pitchFamily="18" charset="0"/>
                        </a:rPr>
                        <a:t> Hoàng Luật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Developer</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36607031"/>
                  </a:ext>
                </a:extLst>
              </a:tr>
              <a:tr h="370840">
                <a:tc>
                  <a:txBody>
                    <a:bodyPr/>
                    <a:lstStyle/>
                    <a:p>
                      <a:r>
                        <a:rPr lang="en-US" dirty="0" smtClean="0">
                          <a:latin typeface="Times New Roman" panose="02020603050405020304" pitchFamily="18" charset="0"/>
                          <a:cs typeface="Times New Roman" panose="02020603050405020304" pitchFamily="18" charset="0"/>
                        </a:rPr>
                        <a:t>18424042</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Huỳnh</a:t>
                      </a:r>
                      <a:r>
                        <a:rPr lang="en-US" baseline="0" dirty="0" smtClean="0">
                          <a:latin typeface="Times New Roman" panose="02020603050405020304" pitchFamily="18" charset="0"/>
                          <a:cs typeface="Times New Roman" panose="02020603050405020304" pitchFamily="18" charset="0"/>
                        </a:rPr>
                        <a:t> Quang Minh</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Developer</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74344051"/>
                  </a:ext>
                </a:extLst>
              </a:tr>
              <a:tr h="370840">
                <a:tc>
                  <a:txBody>
                    <a:bodyPr/>
                    <a:lstStyle/>
                    <a:p>
                      <a:r>
                        <a:rPr lang="en-US" dirty="0" smtClean="0">
                          <a:latin typeface="Times New Roman" panose="02020603050405020304" pitchFamily="18" charset="0"/>
                          <a:cs typeface="Times New Roman" panose="02020603050405020304" pitchFamily="18" charset="0"/>
                        </a:rPr>
                        <a:t>18424043</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Trần</a:t>
                      </a:r>
                      <a:r>
                        <a:rPr lang="en-US" baseline="0" dirty="0" smtClean="0">
                          <a:latin typeface="Times New Roman" panose="02020603050405020304" pitchFamily="18" charset="0"/>
                          <a:cs typeface="Times New Roman" panose="02020603050405020304" pitchFamily="18" charset="0"/>
                        </a:rPr>
                        <a:t> Hữu Nghĩa</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Scrum</a:t>
                      </a:r>
                      <a:r>
                        <a:rPr lang="en-US" baseline="0" dirty="0" smtClean="0">
                          <a:latin typeface="Times New Roman" panose="02020603050405020304" pitchFamily="18" charset="0"/>
                          <a:cs typeface="Times New Roman" panose="02020603050405020304" pitchFamily="18" charset="0"/>
                        </a:rPr>
                        <a:t> master, Tester</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98772393"/>
                  </a:ext>
                </a:extLst>
              </a:tr>
            </a:tbl>
          </a:graphicData>
        </a:graphic>
      </p:graphicFrame>
    </p:spTree>
    <p:extLst>
      <p:ext uri="{BB962C8B-B14F-4D97-AF65-F5344CB8AC3E}">
        <p14:creationId xmlns:p14="http://schemas.microsoft.com/office/powerpoint/2010/main" val="1068042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78302-5576-41F5-B529-638F06769848}"/>
              </a:ext>
            </a:extLst>
          </p:cNvPr>
          <p:cNvSpPr>
            <a:spLocks noGrp="1"/>
          </p:cNvSpPr>
          <p:nvPr>
            <p:ph type="title"/>
          </p:nvPr>
        </p:nvSpPr>
        <p:spPr>
          <a:xfrm>
            <a:off x="844077" y="303833"/>
            <a:ext cx="3177847" cy="1674180"/>
          </a:xfrm>
        </p:spPr>
        <p:txBody>
          <a:bodyPr>
            <a:normAutofit/>
          </a:bodyPr>
          <a:lstStyle/>
          <a:p>
            <a:r>
              <a:rPr lang="vi-VN" sz="4000" dirty="0"/>
              <a:t>Release plan:</a:t>
            </a:r>
            <a:r>
              <a:rPr lang="en-US" sz="4000" dirty="0"/>
              <a:t/>
            </a:r>
            <a:br>
              <a:rPr lang="en-US" sz="4000" dirty="0"/>
            </a:br>
            <a:endParaRPr lang="en-US" sz="4000" dirty="0"/>
          </a:p>
        </p:txBody>
      </p:sp>
      <p:graphicFrame>
        <p:nvGraphicFramePr>
          <p:cNvPr id="3" name="Table 2"/>
          <p:cNvGraphicFramePr>
            <a:graphicFrameLocks noGrp="1"/>
          </p:cNvGraphicFramePr>
          <p:nvPr>
            <p:extLst>
              <p:ext uri="{D42A27DB-BD31-4B8C-83A1-F6EECF244321}">
                <p14:modId xmlns:p14="http://schemas.microsoft.com/office/powerpoint/2010/main" val="3562847415"/>
              </p:ext>
            </p:extLst>
          </p:nvPr>
        </p:nvGraphicFramePr>
        <p:xfrm>
          <a:off x="72572" y="1956283"/>
          <a:ext cx="11901713" cy="3012440"/>
        </p:xfrm>
        <a:graphic>
          <a:graphicData uri="http://schemas.openxmlformats.org/drawingml/2006/table">
            <a:tbl>
              <a:tblPr firstRow="1" bandRow="1">
                <a:tableStyleId>{073A0DAA-6AF3-43AB-8588-CEC1D06C72B9}</a:tableStyleId>
              </a:tblPr>
              <a:tblGrid>
                <a:gridCol w="2156822">
                  <a:extLst>
                    <a:ext uri="{9D8B030D-6E8A-4147-A177-3AD203B41FA5}">
                      <a16:colId xmlns:a16="http://schemas.microsoft.com/office/drawing/2014/main" val="4052177266"/>
                    </a:ext>
                  </a:extLst>
                </a:gridCol>
                <a:gridCol w="2447109">
                  <a:extLst>
                    <a:ext uri="{9D8B030D-6E8A-4147-A177-3AD203B41FA5}">
                      <a16:colId xmlns:a16="http://schemas.microsoft.com/office/drawing/2014/main" val="4240524066"/>
                    </a:ext>
                  </a:extLst>
                </a:gridCol>
                <a:gridCol w="4267200">
                  <a:extLst>
                    <a:ext uri="{9D8B030D-6E8A-4147-A177-3AD203B41FA5}">
                      <a16:colId xmlns:a16="http://schemas.microsoft.com/office/drawing/2014/main" val="4151945380"/>
                    </a:ext>
                  </a:extLst>
                </a:gridCol>
                <a:gridCol w="3030582">
                  <a:extLst>
                    <a:ext uri="{9D8B030D-6E8A-4147-A177-3AD203B41FA5}">
                      <a16:colId xmlns:a16="http://schemas.microsoft.com/office/drawing/2014/main" val="808537149"/>
                    </a:ext>
                  </a:extLst>
                </a:gridCol>
              </a:tblGrid>
              <a:tr h="370840">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Sprint</a:t>
                      </a:r>
                      <a:r>
                        <a:rPr lang="en-US" sz="1400" baseline="0" dirty="0" smtClean="0">
                          <a:latin typeface="Times New Roman" panose="02020603050405020304" pitchFamily="18" charset="0"/>
                          <a:cs typeface="Times New Roman" panose="02020603050405020304" pitchFamily="18" charset="0"/>
                        </a:rPr>
                        <a:t> 1 </a:t>
                      </a:r>
                    </a:p>
                    <a:p>
                      <a:pPr algn="ctr"/>
                      <a:r>
                        <a:rPr lang="en-US" sz="1400" baseline="0" dirty="0" smtClean="0">
                          <a:latin typeface="Times New Roman" panose="02020603050405020304" pitchFamily="18" charset="0"/>
                          <a:cs typeface="Times New Roman" panose="02020603050405020304" pitchFamily="18" charset="0"/>
                        </a:rPr>
                        <a:t>(30/10 – 6/11)</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Sprint</a:t>
                      </a:r>
                      <a:r>
                        <a:rPr lang="en-US" sz="1400" baseline="0" dirty="0" smtClean="0">
                          <a:latin typeface="Times New Roman" panose="02020603050405020304" pitchFamily="18" charset="0"/>
                          <a:cs typeface="Times New Roman" panose="02020603050405020304" pitchFamily="18" charset="0"/>
                        </a:rPr>
                        <a:t> 2 </a:t>
                      </a:r>
                    </a:p>
                    <a:p>
                      <a:pPr algn="ctr"/>
                      <a:r>
                        <a:rPr lang="en-US" sz="1400" baseline="0" dirty="0" smtClean="0">
                          <a:latin typeface="Times New Roman" panose="02020603050405020304" pitchFamily="18" charset="0"/>
                          <a:cs typeface="Times New Roman" panose="02020603050405020304" pitchFamily="18" charset="0"/>
                        </a:rPr>
                        <a:t>(7/11 – 13/11)</a:t>
                      </a:r>
                      <a:endParaRPr lang="en-US" sz="1400" dirty="0" smtClean="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Sprint</a:t>
                      </a:r>
                      <a:r>
                        <a:rPr lang="en-US" sz="1400" baseline="0" dirty="0" smtClean="0">
                          <a:latin typeface="Times New Roman" panose="02020603050405020304" pitchFamily="18" charset="0"/>
                          <a:cs typeface="Times New Roman" panose="02020603050405020304" pitchFamily="18" charset="0"/>
                        </a:rPr>
                        <a:t> 3 </a:t>
                      </a:r>
                    </a:p>
                    <a:p>
                      <a:pPr algn="ctr"/>
                      <a:r>
                        <a:rPr lang="en-US" sz="1400" baseline="0" dirty="0" smtClean="0">
                          <a:latin typeface="Times New Roman" panose="02020603050405020304" pitchFamily="18" charset="0"/>
                          <a:cs typeface="Times New Roman" panose="02020603050405020304" pitchFamily="18" charset="0"/>
                        </a:rPr>
                        <a:t>(14/11 – 20/11)</a:t>
                      </a:r>
                      <a:endParaRPr lang="en-US" sz="14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6589831"/>
                  </a:ext>
                </a:extLst>
              </a:tr>
              <a:tr h="370840">
                <a:tc>
                  <a:txBody>
                    <a:bodyPr/>
                    <a:lstStyle/>
                    <a:p>
                      <a:r>
                        <a:rPr lang="en-US" dirty="0" smtClean="0">
                          <a:latin typeface="Times New Roman" panose="02020603050405020304" pitchFamily="18" charset="0"/>
                          <a:cs typeface="Times New Roman" panose="02020603050405020304" pitchFamily="18" charset="0"/>
                        </a:rPr>
                        <a:t>Bùi</a:t>
                      </a:r>
                      <a:r>
                        <a:rPr lang="en-US" baseline="0" dirty="0" smtClean="0">
                          <a:latin typeface="Times New Roman" panose="02020603050405020304" pitchFamily="18" charset="0"/>
                          <a:cs typeface="Times New Roman" panose="02020603050405020304" pitchFamily="18" charset="0"/>
                        </a:rPr>
                        <a:t> Đăng Khoa</a:t>
                      </a:r>
                      <a:endParaRPr lang="en-US"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Tìm</a:t>
                      </a:r>
                      <a:r>
                        <a:rPr lang="en-US" strike="sngStrike" baseline="0" dirty="0" smtClean="0">
                          <a:latin typeface="Times New Roman" panose="02020603050405020304" pitchFamily="18" charset="0"/>
                          <a:cs typeface="Times New Roman" panose="02020603050405020304" pitchFamily="18" charset="0"/>
                        </a:rPr>
                        <a:t> hiểu các báo cáo và phân công công việc</a:t>
                      </a:r>
                      <a:endParaRPr lang="en-US" strike="sngStrik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Tìm</a:t>
                      </a:r>
                      <a:r>
                        <a:rPr lang="en-US" strike="sngStrike" baseline="0" dirty="0" smtClean="0">
                          <a:latin typeface="Times New Roman" panose="02020603050405020304" pitchFamily="18" charset="0"/>
                          <a:cs typeface="Times New Roman" panose="02020603050405020304" pitchFamily="18" charset="0"/>
                        </a:rPr>
                        <a:t> hiểu các báo cáo, đặc tả yêu cầu, product backlog, phân công công việc</a:t>
                      </a:r>
                      <a:endParaRPr lang="en-US" strike="sngStrike" dirty="0" smtClean="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Phân</a:t>
                      </a:r>
                      <a:r>
                        <a:rPr lang="en-US" strike="sngStrike" baseline="0" dirty="0" smtClean="0">
                          <a:latin typeface="Times New Roman" panose="02020603050405020304" pitchFamily="18" charset="0"/>
                          <a:cs typeface="Times New Roman" panose="02020603050405020304" pitchFamily="18" charset="0"/>
                        </a:rPr>
                        <a:t> công công việc, cập nhật báo cáo, product backlog</a:t>
                      </a:r>
                      <a:endParaRPr lang="en-US" strike="sngStrik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93377678"/>
                  </a:ext>
                </a:extLst>
              </a:tr>
              <a:tr h="370840">
                <a:tc>
                  <a:txBody>
                    <a:bodyPr/>
                    <a:lstStyle/>
                    <a:p>
                      <a:r>
                        <a:rPr lang="en-US" dirty="0" smtClean="0">
                          <a:latin typeface="Times New Roman" panose="02020603050405020304" pitchFamily="18" charset="0"/>
                          <a:cs typeface="Times New Roman" panose="02020603050405020304" pitchFamily="18" charset="0"/>
                        </a:rPr>
                        <a:t>Nguyễn</a:t>
                      </a:r>
                      <a:r>
                        <a:rPr lang="en-US" baseline="0" dirty="0" smtClean="0">
                          <a:latin typeface="Times New Roman" panose="02020603050405020304" pitchFamily="18" charset="0"/>
                          <a:cs typeface="Times New Roman" panose="02020603050405020304" pitchFamily="18" charset="0"/>
                        </a:rPr>
                        <a:t> Thế lợi</a:t>
                      </a:r>
                      <a:endParaRPr lang="en-US"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Executive</a:t>
                      </a:r>
                      <a:r>
                        <a:rPr lang="en-US" strike="sngStrike" baseline="0" dirty="0" smtClean="0">
                          <a:latin typeface="Times New Roman" panose="02020603050405020304" pitchFamily="18" charset="0"/>
                          <a:cs typeface="Times New Roman" panose="02020603050405020304" pitchFamily="18" charset="0"/>
                        </a:rPr>
                        <a:t> summary</a:t>
                      </a:r>
                      <a:endParaRPr lang="en-US" strike="sngStrike"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Tính</a:t>
                      </a:r>
                      <a:r>
                        <a:rPr lang="en-US" strike="sngStrike" baseline="0" dirty="0" smtClean="0">
                          <a:latin typeface="Times New Roman" panose="02020603050405020304" pitchFamily="18" charset="0"/>
                          <a:cs typeface="Times New Roman" panose="02020603050405020304" pitchFamily="18" charset="0"/>
                        </a:rPr>
                        <a:t> high level estimate</a:t>
                      </a:r>
                      <a:endParaRPr lang="en-US" strike="sngStrike"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Tìm</a:t>
                      </a:r>
                      <a:r>
                        <a:rPr lang="en-US" strike="sngStrike" baseline="0" dirty="0" smtClean="0">
                          <a:latin typeface="Times New Roman" panose="02020603050405020304" pitchFamily="18" charset="0"/>
                          <a:cs typeface="Times New Roman" panose="02020603050405020304" pitchFamily="18" charset="0"/>
                        </a:rPr>
                        <a:t> hiểu công việc được giao</a:t>
                      </a:r>
                      <a:endParaRPr lang="en-US" strike="sngStrik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2584138"/>
                  </a:ext>
                </a:extLst>
              </a:tr>
              <a:tr h="370840">
                <a:tc>
                  <a:txBody>
                    <a:bodyPr/>
                    <a:lstStyle/>
                    <a:p>
                      <a:r>
                        <a:rPr lang="en-US" dirty="0" smtClean="0">
                          <a:latin typeface="Times New Roman" panose="02020603050405020304" pitchFamily="18" charset="0"/>
                          <a:cs typeface="Times New Roman" panose="02020603050405020304" pitchFamily="18" charset="0"/>
                        </a:rPr>
                        <a:t>Phạm</a:t>
                      </a:r>
                      <a:r>
                        <a:rPr lang="en-US" baseline="0" dirty="0" smtClean="0">
                          <a:latin typeface="Times New Roman" panose="02020603050405020304" pitchFamily="18" charset="0"/>
                          <a:cs typeface="Times New Roman" panose="02020603050405020304" pitchFamily="18" charset="0"/>
                        </a:rPr>
                        <a:t> Đình Luân</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Project charter</a:t>
                      </a:r>
                      <a:endParaRPr lang="en-US" strike="sngStrik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Work Breakdown Structure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sng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Tìm hiểu công việc được giao</a:t>
                      </a:r>
                      <a:endParaRPr kumimoji="0" lang="en-US" sz="1800" b="0" i="0" u="none" strike="sng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125909251"/>
                  </a:ext>
                </a:extLst>
              </a:tr>
              <a:tr h="370840">
                <a:tc>
                  <a:txBody>
                    <a:bodyPr/>
                    <a:lstStyle/>
                    <a:p>
                      <a:r>
                        <a:rPr lang="en-US" dirty="0" smtClean="0">
                          <a:latin typeface="Times New Roman" panose="02020603050405020304" pitchFamily="18" charset="0"/>
                          <a:cs typeface="Times New Roman" panose="02020603050405020304" pitchFamily="18" charset="0"/>
                        </a:rPr>
                        <a:t>Lê</a:t>
                      </a:r>
                      <a:r>
                        <a:rPr lang="en-US" baseline="0" dirty="0" smtClean="0">
                          <a:latin typeface="Times New Roman" panose="02020603050405020304" pitchFamily="18" charset="0"/>
                          <a:cs typeface="Times New Roman" panose="02020603050405020304" pitchFamily="18" charset="0"/>
                        </a:rPr>
                        <a:t> Hoàng Luật</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Project vision</a:t>
                      </a:r>
                      <a:endParaRPr lang="en-US" strike="sngStrike"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High level Architect</a:t>
                      </a:r>
                      <a:endParaRPr lang="en-US" strike="sngStrik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sng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Tìm hiểu công việc được giao</a:t>
                      </a:r>
                      <a:endParaRPr kumimoji="0" lang="en-US" sz="1800" b="0" i="0" u="none" strike="sng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713200463"/>
                  </a:ext>
                </a:extLst>
              </a:tr>
              <a:tr h="370840">
                <a:tc>
                  <a:txBody>
                    <a:bodyPr/>
                    <a:lstStyle/>
                    <a:p>
                      <a:r>
                        <a:rPr lang="en-US" dirty="0" smtClean="0">
                          <a:latin typeface="Times New Roman" panose="02020603050405020304" pitchFamily="18" charset="0"/>
                          <a:cs typeface="Times New Roman" panose="02020603050405020304" pitchFamily="18" charset="0"/>
                        </a:rPr>
                        <a:t>Huỳnh</a:t>
                      </a:r>
                      <a:r>
                        <a:rPr lang="en-US" baseline="0" dirty="0" smtClean="0">
                          <a:latin typeface="Times New Roman" panose="02020603050405020304" pitchFamily="18" charset="0"/>
                          <a:cs typeface="Times New Roman" panose="02020603050405020304" pitchFamily="18" charset="0"/>
                        </a:rPr>
                        <a:t> Quang Minh</a:t>
                      </a:r>
                      <a:endParaRPr lang="en-US"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Proof of Concept</a:t>
                      </a:r>
                      <a:endParaRPr lang="en-US" strike="sngStrike"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Lựa</a:t>
                      </a:r>
                      <a:r>
                        <a:rPr lang="en-US" strike="sngStrike" baseline="0" dirty="0" smtClean="0">
                          <a:latin typeface="Times New Roman" panose="02020603050405020304" pitchFamily="18" charset="0"/>
                          <a:cs typeface="Times New Roman" panose="02020603050405020304" pitchFamily="18" charset="0"/>
                        </a:rPr>
                        <a:t> chọn công nghệ phù hợp với dự án</a:t>
                      </a:r>
                      <a:endParaRPr lang="en-US" strike="sngStrik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sng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Tạo source code cho dự án</a:t>
                      </a:r>
                      <a:endParaRPr kumimoji="0" lang="en-US" sz="1800" b="0" i="0" u="none" strike="sng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534651196"/>
                  </a:ext>
                </a:extLst>
              </a:tr>
              <a:tr h="370840">
                <a:tc>
                  <a:txBody>
                    <a:bodyPr/>
                    <a:lstStyle/>
                    <a:p>
                      <a:r>
                        <a:rPr lang="en-US" dirty="0" smtClean="0">
                          <a:latin typeface="Times New Roman" panose="02020603050405020304" pitchFamily="18" charset="0"/>
                          <a:cs typeface="Times New Roman" panose="02020603050405020304" pitchFamily="18" charset="0"/>
                        </a:rPr>
                        <a:t>Trần</a:t>
                      </a:r>
                      <a:r>
                        <a:rPr lang="en-US" baseline="0" dirty="0" smtClean="0">
                          <a:latin typeface="Times New Roman" panose="02020603050405020304" pitchFamily="18" charset="0"/>
                          <a:cs typeface="Times New Roman" panose="02020603050405020304" pitchFamily="18" charset="0"/>
                        </a:rPr>
                        <a:t> Hữa Nghĩa</a:t>
                      </a:r>
                      <a:endParaRPr lang="en-US"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Vẽ</a:t>
                      </a:r>
                      <a:r>
                        <a:rPr lang="en-US" strike="sngStrike" baseline="0" dirty="0" smtClean="0">
                          <a:latin typeface="Times New Roman" panose="02020603050405020304" pitchFamily="18" charset="0"/>
                          <a:cs typeface="Times New Roman" panose="02020603050405020304" pitchFamily="18" charset="0"/>
                        </a:rPr>
                        <a:t> Mockup</a:t>
                      </a:r>
                      <a:endParaRPr lang="en-US" strike="sngStrik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Lựa</a:t>
                      </a:r>
                      <a:r>
                        <a:rPr lang="en-US" strike="sngStrike" baseline="0" dirty="0" smtClean="0">
                          <a:latin typeface="Times New Roman" panose="02020603050405020304" pitchFamily="18" charset="0"/>
                          <a:cs typeface="Times New Roman" panose="02020603050405020304" pitchFamily="18" charset="0"/>
                        </a:rPr>
                        <a:t> chọn công nghệ phù hợp với dự án</a:t>
                      </a:r>
                      <a:endParaRPr lang="en-US" strike="sngStrike" dirty="0" smtClean="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sng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Tìm hiểu công việc được giao</a:t>
                      </a:r>
                      <a:endParaRPr kumimoji="0" lang="en-US" sz="1800" b="0" i="0" u="none" strike="sng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158448459"/>
                  </a:ext>
                </a:extLst>
              </a:tr>
            </a:tbl>
          </a:graphicData>
        </a:graphic>
      </p:graphicFrame>
    </p:spTree>
    <p:extLst>
      <p:ext uri="{BB962C8B-B14F-4D97-AF65-F5344CB8AC3E}">
        <p14:creationId xmlns:p14="http://schemas.microsoft.com/office/powerpoint/2010/main" val="2316898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78302-5576-41F5-B529-638F06769848}"/>
              </a:ext>
            </a:extLst>
          </p:cNvPr>
          <p:cNvSpPr>
            <a:spLocks noGrp="1"/>
          </p:cNvSpPr>
          <p:nvPr>
            <p:ph type="title"/>
          </p:nvPr>
        </p:nvSpPr>
        <p:spPr>
          <a:xfrm>
            <a:off x="844077" y="303833"/>
            <a:ext cx="3177847" cy="1674180"/>
          </a:xfrm>
        </p:spPr>
        <p:txBody>
          <a:bodyPr>
            <a:normAutofit/>
          </a:bodyPr>
          <a:lstStyle/>
          <a:p>
            <a:r>
              <a:rPr lang="vi-VN" sz="4000" dirty="0"/>
              <a:t>Release plan:</a:t>
            </a:r>
            <a:r>
              <a:rPr lang="en-US" sz="4000" dirty="0"/>
              <a:t/>
            </a:r>
            <a:br>
              <a:rPr lang="en-US" sz="4000" dirty="0"/>
            </a:br>
            <a:endParaRPr lang="en-US" sz="4000" dirty="0"/>
          </a:p>
        </p:txBody>
      </p:sp>
      <p:graphicFrame>
        <p:nvGraphicFramePr>
          <p:cNvPr id="4" name="Table 3"/>
          <p:cNvGraphicFramePr>
            <a:graphicFrameLocks noGrp="1"/>
          </p:cNvGraphicFramePr>
          <p:nvPr>
            <p:extLst>
              <p:ext uri="{D42A27DB-BD31-4B8C-83A1-F6EECF244321}">
                <p14:modId xmlns:p14="http://schemas.microsoft.com/office/powerpoint/2010/main" val="394914172"/>
              </p:ext>
            </p:extLst>
          </p:nvPr>
        </p:nvGraphicFramePr>
        <p:xfrm>
          <a:off x="72572" y="1956283"/>
          <a:ext cx="11901713" cy="3550920"/>
        </p:xfrm>
        <a:graphic>
          <a:graphicData uri="http://schemas.openxmlformats.org/drawingml/2006/table">
            <a:tbl>
              <a:tblPr firstRow="1" bandRow="1">
                <a:tableStyleId>{073A0DAA-6AF3-43AB-8588-CEC1D06C72B9}</a:tableStyleId>
              </a:tblPr>
              <a:tblGrid>
                <a:gridCol w="2296159">
                  <a:extLst>
                    <a:ext uri="{9D8B030D-6E8A-4147-A177-3AD203B41FA5}">
                      <a16:colId xmlns:a16="http://schemas.microsoft.com/office/drawing/2014/main" val="4052177266"/>
                    </a:ext>
                  </a:extLst>
                </a:gridCol>
                <a:gridCol w="3178629">
                  <a:extLst>
                    <a:ext uri="{9D8B030D-6E8A-4147-A177-3AD203B41FA5}">
                      <a16:colId xmlns:a16="http://schemas.microsoft.com/office/drawing/2014/main" val="4240524066"/>
                    </a:ext>
                  </a:extLst>
                </a:gridCol>
                <a:gridCol w="3291840">
                  <a:extLst>
                    <a:ext uri="{9D8B030D-6E8A-4147-A177-3AD203B41FA5}">
                      <a16:colId xmlns:a16="http://schemas.microsoft.com/office/drawing/2014/main" val="4151945380"/>
                    </a:ext>
                  </a:extLst>
                </a:gridCol>
                <a:gridCol w="3135085">
                  <a:extLst>
                    <a:ext uri="{9D8B030D-6E8A-4147-A177-3AD203B41FA5}">
                      <a16:colId xmlns:a16="http://schemas.microsoft.com/office/drawing/2014/main" val="808537149"/>
                    </a:ext>
                  </a:extLst>
                </a:gridCol>
              </a:tblGrid>
              <a:tr h="370840">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Sprint</a:t>
                      </a:r>
                      <a:r>
                        <a:rPr lang="en-US" sz="1400" baseline="0" dirty="0" smtClean="0">
                          <a:latin typeface="Times New Roman" panose="02020603050405020304" pitchFamily="18" charset="0"/>
                          <a:cs typeface="Times New Roman" panose="02020603050405020304" pitchFamily="18" charset="0"/>
                        </a:rPr>
                        <a:t> 4 </a:t>
                      </a:r>
                    </a:p>
                    <a:p>
                      <a:pPr algn="ctr"/>
                      <a:r>
                        <a:rPr lang="en-US" sz="1400" baseline="0" dirty="0" smtClean="0">
                          <a:latin typeface="Times New Roman" panose="02020603050405020304" pitchFamily="18" charset="0"/>
                          <a:cs typeface="Times New Roman" panose="02020603050405020304" pitchFamily="18" charset="0"/>
                        </a:rPr>
                        <a:t>(21/11 – 27/11)</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Sprint</a:t>
                      </a:r>
                      <a:r>
                        <a:rPr lang="en-US" sz="1400" baseline="0" dirty="0" smtClean="0">
                          <a:latin typeface="Times New Roman" panose="02020603050405020304" pitchFamily="18" charset="0"/>
                          <a:cs typeface="Times New Roman" panose="02020603050405020304" pitchFamily="18" charset="0"/>
                        </a:rPr>
                        <a:t> 5 </a:t>
                      </a:r>
                    </a:p>
                    <a:p>
                      <a:pPr algn="ctr"/>
                      <a:r>
                        <a:rPr lang="en-US" sz="1400" baseline="0" dirty="0" smtClean="0">
                          <a:latin typeface="Times New Roman" panose="02020603050405020304" pitchFamily="18" charset="0"/>
                          <a:cs typeface="Times New Roman" panose="02020603050405020304" pitchFamily="18" charset="0"/>
                        </a:rPr>
                        <a:t>(28/11 – 05/12)</a:t>
                      </a:r>
                      <a:endParaRPr lang="en-US" sz="1400" dirty="0" smtClean="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Sprint</a:t>
                      </a:r>
                      <a:r>
                        <a:rPr lang="en-US" sz="1400" baseline="0" dirty="0" smtClean="0">
                          <a:latin typeface="Times New Roman" panose="02020603050405020304" pitchFamily="18" charset="0"/>
                          <a:cs typeface="Times New Roman" panose="02020603050405020304" pitchFamily="18" charset="0"/>
                        </a:rPr>
                        <a:t> 6 </a:t>
                      </a:r>
                    </a:p>
                    <a:p>
                      <a:pPr algn="ctr"/>
                      <a:r>
                        <a:rPr lang="en-US" sz="1400" baseline="0" dirty="0" smtClean="0">
                          <a:latin typeface="Times New Roman" panose="02020603050405020304" pitchFamily="18" charset="0"/>
                          <a:cs typeface="Times New Roman" panose="02020603050405020304" pitchFamily="18" charset="0"/>
                        </a:rPr>
                        <a:t>(06/12 – 12/12)</a:t>
                      </a:r>
                      <a:endParaRPr lang="en-US" sz="14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6589831"/>
                  </a:ext>
                </a:extLst>
              </a:tr>
              <a:tr h="370840">
                <a:tc>
                  <a:txBody>
                    <a:bodyPr/>
                    <a:lstStyle/>
                    <a:p>
                      <a:r>
                        <a:rPr lang="en-US" dirty="0" smtClean="0">
                          <a:latin typeface="Times New Roman" panose="02020603050405020304" pitchFamily="18" charset="0"/>
                          <a:cs typeface="Times New Roman" panose="02020603050405020304" pitchFamily="18" charset="0"/>
                        </a:rPr>
                        <a:t>Bùi</a:t>
                      </a:r>
                      <a:r>
                        <a:rPr lang="en-US" baseline="0" dirty="0" smtClean="0">
                          <a:latin typeface="Times New Roman" panose="02020603050405020304" pitchFamily="18" charset="0"/>
                          <a:cs typeface="Times New Roman" panose="02020603050405020304" pitchFamily="18" charset="0"/>
                        </a:rPr>
                        <a:t> Đăng Khoa</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sng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t>Phân công công việc, cập nhật báo cáo, product backlog</a:t>
                      </a:r>
                      <a:endParaRPr kumimoji="0" lang="en-US" sz="1800" b="0" i="0" u="none" strike="sng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sng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t>Phân công công việc, cập nhật báo cáo, product backlog</a:t>
                      </a:r>
                      <a:endParaRPr kumimoji="0" lang="en-US" sz="1800" b="0" i="0" u="none" strike="sng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sng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Phân công công việc, cập nhật báo cáo, product backlog</a:t>
                      </a:r>
                      <a:endParaRPr kumimoji="0" lang="en-US" sz="1800" b="0" i="0" u="none" strike="sng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193377678"/>
                  </a:ext>
                </a:extLst>
              </a:tr>
              <a:tr h="370840">
                <a:tc>
                  <a:txBody>
                    <a:bodyPr/>
                    <a:lstStyle/>
                    <a:p>
                      <a:r>
                        <a:rPr lang="en-US" dirty="0" smtClean="0">
                          <a:latin typeface="Times New Roman" panose="02020603050405020304" pitchFamily="18" charset="0"/>
                          <a:cs typeface="Times New Roman" panose="02020603050405020304" pitchFamily="18" charset="0"/>
                        </a:rPr>
                        <a:t>Nguyễn</a:t>
                      </a:r>
                      <a:r>
                        <a:rPr lang="en-US" baseline="0" dirty="0" smtClean="0">
                          <a:latin typeface="Times New Roman" panose="02020603050405020304" pitchFamily="18" charset="0"/>
                          <a:cs typeface="Times New Roman" panose="02020603050405020304" pitchFamily="18" charset="0"/>
                        </a:rPr>
                        <a:t> Thế lợi</a:t>
                      </a:r>
                      <a:endParaRPr lang="en-US"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Tạo</a:t>
                      </a:r>
                      <a:r>
                        <a:rPr lang="en-US" strike="sngStrike" baseline="0" dirty="0" smtClean="0">
                          <a:latin typeface="Times New Roman" panose="02020603050405020304" pitchFamily="18" charset="0"/>
                          <a:cs typeface="Times New Roman" panose="02020603050405020304" pitchFamily="18" charset="0"/>
                        </a:rPr>
                        <a:t> datatbase</a:t>
                      </a:r>
                      <a:endParaRPr lang="en-US" strike="sngStrike"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Cập</a:t>
                      </a:r>
                      <a:r>
                        <a:rPr lang="en-US" strike="sngStrike" baseline="0" dirty="0" smtClean="0">
                          <a:latin typeface="Times New Roman" panose="02020603050405020304" pitchFamily="18" charset="0"/>
                          <a:cs typeface="Times New Roman" panose="02020603050405020304" pitchFamily="18" charset="0"/>
                        </a:rPr>
                        <a:t> nhật database</a:t>
                      </a:r>
                      <a:endParaRPr lang="en-US" strike="sngStrike"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Cập</a:t>
                      </a:r>
                      <a:r>
                        <a:rPr lang="en-US" strike="sngStrike" baseline="0" dirty="0" smtClean="0">
                          <a:latin typeface="Times New Roman" panose="02020603050405020304" pitchFamily="18" charset="0"/>
                          <a:cs typeface="Times New Roman" panose="02020603050405020304" pitchFamily="18" charset="0"/>
                        </a:rPr>
                        <a:t> nhật database</a:t>
                      </a:r>
                      <a:endParaRPr lang="en-US" strike="sngStrik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2584138"/>
                  </a:ext>
                </a:extLst>
              </a:tr>
              <a:tr h="370840">
                <a:tc>
                  <a:txBody>
                    <a:bodyPr/>
                    <a:lstStyle/>
                    <a:p>
                      <a:r>
                        <a:rPr lang="en-US" dirty="0" smtClean="0">
                          <a:latin typeface="Times New Roman" panose="02020603050405020304" pitchFamily="18" charset="0"/>
                          <a:cs typeface="Times New Roman" panose="02020603050405020304" pitchFamily="18" charset="0"/>
                        </a:rPr>
                        <a:t>Phạm</a:t>
                      </a:r>
                      <a:r>
                        <a:rPr lang="en-US" baseline="0" dirty="0" smtClean="0">
                          <a:latin typeface="Times New Roman" panose="02020603050405020304" pitchFamily="18" charset="0"/>
                          <a:cs typeface="Times New Roman" panose="02020603050405020304" pitchFamily="18" charset="0"/>
                        </a:rPr>
                        <a:t> Đình Luân</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Viết</a:t>
                      </a:r>
                      <a:r>
                        <a:rPr lang="en-US" strike="sngStrike" baseline="0" dirty="0" smtClean="0">
                          <a:latin typeface="Times New Roman" panose="02020603050405020304" pitchFamily="18" charset="0"/>
                          <a:cs typeface="Times New Roman" panose="02020603050405020304" pitchFamily="18" charset="0"/>
                        </a:rPr>
                        <a:t> Api cho backend</a:t>
                      </a:r>
                      <a:endParaRPr lang="en-US" strike="sngStrik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Viết</a:t>
                      </a:r>
                      <a:r>
                        <a:rPr lang="en-US" strike="sngStrike" baseline="0" dirty="0" smtClean="0">
                          <a:latin typeface="Times New Roman" panose="02020603050405020304" pitchFamily="18" charset="0"/>
                          <a:cs typeface="Times New Roman" panose="02020603050405020304" pitchFamily="18" charset="0"/>
                        </a:rPr>
                        <a:t> Api cho backend</a:t>
                      </a:r>
                      <a:endParaRPr lang="en-US" strike="sngStrik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Viết</a:t>
                      </a:r>
                      <a:r>
                        <a:rPr lang="en-US" strike="sngStrike" baseline="0" dirty="0" smtClean="0">
                          <a:latin typeface="Times New Roman" panose="02020603050405020304" pitchFamily="18" charset="0"/>
                          <a:cs typeface="Times New Roman" panose="02020603050405020304" pitchFamily="18" charset="0"/>
                        </a:rPr>
                        <a:t> Api cho backend</a:t>
                      </a:r>
                      <a:endParaRPr lang="en-US" strike="sngStrik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25909251"/>
                  </a:ext>
                </a:extLst>
              </a:tr>
              <a:tr h="370840">
                <a:tc>
                  <a:txBody>
                    <a:bodyPr/>
                    <a:lstStyle/>
                    <a:p>
                      <a:r>
                        <a:rPr lang="en-US" dirty="0" smtClean="0">
                          <a:latin typeface="Times New Roman" panose="02020603050405020304" pitchFamily="18" charset="0"/>
                          <a:cs typeface="Times New Roman" panose="02020603050405020304" pitchFamily="18" charset="0"/>
                        </a:rPr>
                        <a:t>Lê</a:t>
                      </a:r>
                      <a:r>
                        <a:rPr lang="en-US" baseline="0" dirty="0" smtClean="0">
                          <a:latin typeface="Times New Roman" panose="02020603050405020304" pitchFamily="18" charset="0"/>
                          <a:cs typeface="Times New Roman" panose="02020603050405020304" pitchFamily="18" charset="0"/>
                        </a:rPr>
                        <a:t> Hoàng Luật</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Viết</a:t>
                      </a:r>
                      <a:r>
                        <a:rPr lang="en-US" strike="sngStrike" baseline="0" dirty="0" smtClean="0">
                          <a:latin typeface="Times New Roman" panose="02020603050405020304" pitchFamily="18" charset="0"/>
                          <a:cs typeface="Times New Roman" panose="02020603050405020304" pitchFamily="18" charset="0"/>
                        </a:rPr>
                        <a:t> Store Procedure cho dự án</a:t>
                      </a:r>
                      <a:endParaRPr lang="en-US" strike="sngStrik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Viết</a:t>
                      </a:r>
                      <a:r>
                        <a:rPr lang="en-US" strike="sngStrike" baseline="0" dirty="0" smtClean="0">
                          <a:latin typeface="Times New Roman" panose="02020603050405020304" pitchFamily="18" charset="0"/>
                          <a:cs typeface="Times New Roman" panose="02020603050405020304" pitchFamily="18" charset="0"/>
                        </a:rPr>
                        <a:t> Store Procedure cho dự án</a:t>
                      </a:r>
                      <a:endParaRPr lang="en-US" strike="sngStrik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Viết</a:t>
                      </a:r>
                      <a:r>
                        <a:rPr lang="en-US" strike="sngStrike" baseline="0" dirty="0" smtClean="0">
                          <a:latin typeface="Times New Roman" panose="02020603050405020304" pitchFamily="18" charset="0"/>
                          <a:cs typeface="Times New Roman" panose="02020603050405020304" pitchFamily="18" charset="0"/>
                        </a:rPr>
                        <a:t> Store Procedure cho dự án</a:t>
                      </a:r>
                      <a:endParaRPr lang="en-US" strike="sngStrik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3200463"/>
                  </a:ext>
                </a:extLst>
              </a:tr>
              <a:tr h="370840">
                <a:tc>
                  <a:txBody>
                    <a:bodyPr/>
                    <a:lstStyle/>
                    <a:p>
                      <a:r>
                        <a:rPr lang="en-US" dirty="0" smtClean="0">
                          <a:latin typeface="Times New Roman" panose="02020603050405020304" pitchFamily="18" charset="0"/>
                          <a:cs typeface="Times New Roman" panose="02020603050405020304" pitchFamily="18" charset="0"/>
                        </a:rPr>
                        <a:t>Huỳnh</a:t>
                      </a:r>
                      <a:r>
                        <a:rPr lang="en-US" baseline="0" dirty="0" smtClean="0">
                          <a:latin typeface="Times New Roman" panose="02020603050405020304" pitchFamily="18" charset="0"/>
                          <a:cs typeface="Times New Roman" panose="02020603050405020304" pitchFamily="18" charset="0"/>
                        </a:rPr>
                        <a:t> Quang Minh</a:t>
                      </a:r>
                      <a:endParaRPr lang="en-US"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Thiết</a:t>
                      </a:r>
                      <a:r>
                        <a:rPr lang="en-US" strike="sngStrike" baseline="0" dirty="0" smtClean="0">
                          <a:latin typeface="Times New Roman" panose="02020603050405020304" pitchFamily="18" charset="0"/>
                          <a:cs typeface="Times New Roman" panose="02020603050405020304" pitchFamily="18" charset="0"/>
                        </a:rPr>
                        <a:t> </a:t>
                      </a:r>
                      <a:r>
                        <a:rPr lang="en-US" strike="sngStrike" baseline="0" dirty="0" smtClean="0">
                          <a:latin typeface="Times New Roman" panose="02020603050405020304" pitchFamily="18" charset="0"/>
                          <a:cs typeface="Times New Roman" panose="02020603050405020304" pitchFamily="18" charset="0"/>
                        </a:rPr>
                        <a:t>kế giao </a:t>
                      </a:r>
                      <a:r>
                        <a:rPr lang="en-US" strike="sngStrike" baseline="0" dirty="0" smtClean="0">
                          <a:latin typeface="Times New Roman" panose="02020603050405020304" pitchFamily="18" charset="0"/>
                          <a:cs typeface="Times New Roman" panose="02020603050405020304" pitchFamily="18" charset="0"/>
                        </a:rPr>
                        <a:t>diện </a:t>
                      </a:r>
                      <a:endParaRPr lang="en-US" strike="sngStrike"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Cài</a:t>
                      </a:r>
                      <a:r>
                        <a:rPr lang="en-US" strike="sngStrike" baseline="0" dirty="0" smtClean="0">
                          <a:latin typeface="Times New Roman" panose="02020603050405020304" pitchFamily="18" charset="0"/>
                          <a:cs typeface="Times New Roman" panose="02020603050405020304" pitchFamily="18" charset="0"/>
                        </a:rPr>
                        <a:t> đặt CICD để tự động build code</a:t>
                      </a:r>
                      <a:endParaRPr lang="en-US" strike="sngStrike"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Thiết</a:t>
                      </a:r>
                      <a:r>
                        <a:rPr lang="en-US" strike="sngStrike" baseline="0" dirty="0" smtClean="0">
                          <a:latin typeface="Times New Roman" panose="02020603050405020304" pitchFamily="18" charset="0"/>
                          <a:cs typeface="Times New Roman" panose="02020603050405020304" pitchFamily="18" charset="0"/>
                        </a:rPr>
                        <a:t> kế giao diện, kiểm lỗi</a:t>
                      </a:r>
                      <a:endParaRPr lang="en-US" strike="sngStrik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34651196"/>
                  </a:ext>
                </a:extLst>
              </a:tr>
              <a:tr h="370840">
                <a:tc>
                  <a:txBody>
                    <a:bodyPr/>
                    <a:lstStyle/>
                    <a:p>
                      <a:r>
                        <a:rPr lang="en-US" dirty="0" smtClean="0">
                          <a:latin typeface="Times New Roman" panose="02020603050405020304" pitchFamily="18" charset="0"/>
                          <a:cs typeface="Times New Roman" panose="02020603050405020304" pitchFamily="18" charset="0"/>
                        </a:rPr>
                        <a:t>Trần</a:t>
                      </a:r>
                      <a:r>
                        <a:rPr lang="en-US" baseline="0" dirty="0" smtClean="0">
                          <a:latin typeface="Times New Roman" panose="02020603050405020304" pitchFamily="18" charset="0"/>
                          <a:cs typeface="Times New Roman" panose="02020603050405020304" pitchFamily="18" charset="0"/>
                        </a:rPr>
                        <a:t> Hữa Nghĩa</a:t>
                      </a:r>
                      <a:endParaRPr lang="en-US"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Burn</a:t>
                      </a:r>
                      <a:r>
                        <a:rPr lang="en-US" strike="sngStrike" baseline="0" dirty="0" smtClean="0">
                          <a:latin typeface="Times New Roman" panose="02020603050405020304" pitchFamily="18" charset="0"/>
                          <a:cs typeface="Times New Roman" panose="02020603050405020304" pitchFamily="18" charset="0"/>
                        </a:rPr>
                        <a:t> down chart, ước lượng tốc lực, năng suất, chi phí, DOD</a:t>
                      </a:r>
                      <a:endParaRPr lang="en-US" strike="sngStrik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Viết</a:t>
                      </a:r>
                      <a:r>
                        <a:rPr lang="en-US" strike="sngStrike" baseline="0" dirty="0" smtClean="0">
                          <a:latin typeface="Times New Roman" panose="02020603050405020304" pitchFamily="18" charset="0"/>
                          <a:cs typeface="Times New Roman" panose="02020603050405020304" pitchFamily="18" charset="0"/>
                        </a:rPr>
                        <a:t> Api cho backend, kiểm lỗi</a:t>
                      </a:r>
                      <a:endParaRPr lang="en-US" strike="sngStrike" dirty="0" smtClean="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Viết</a:t>
                      </a:r>
                      <a:r>
                        <a:rPr lang="en-US" strike="sngStrike" baseline="0" dirty="0" smtClean="0">
                          <a:latin typeface="Times New Roman" panose="02020603050405020304" pitchFamily="18" charset="0"/>
                          <a:cs typeface="Times New Roman" panose="02020603050405020304" pitchFamily="18" charset="0"/>
                        </a:rPr>
                        <a:t> Api cho backend, kiểm lỗi</a:t>
                      </a:r>
                      <a:endParaRPr lang="en-US" strike="sngStrike"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58448459"/>
                  </a:ext>
                </a:extLst>
              </a:tr>
            </a:tbl>
          </a:graphicData>
        </a:graphic>
      </p:graphicFrame>
    </p:spTree>
    <p:extLst>
      <p:ext uri="{BB962C8B-B14F-4D97-AF65-F5344CB8AC3E}">
        <p14:creationId xmlns:p14="http://schemas.microsoft.com/office/powerpoint/2010/main" val="2531341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D6F7B-5ED6-4A3D-9BDF-CEFDF2574F07}"/>
              </a:ext>
            </a:extLst>
          </p:cNvPr>
          <p:cNvSpPr>
            <a:spLocks noGrp="1"/>
          </p:cNvSpPr>
          <p:nvPr>
            <p:ph type="title"/>
          </p:nvPr>
        </p:nvSpPr>
        <p:spPr>
          <a:xfrm>
            <a:off x="1097280" y="452846"/>
            <a:ext cx="10058400" cy="1284514"/>
          </a:xfrm>
        </p:spPr>
        <p:txBody>
          <a:bodyPr>
            <a:noAutofit/>
          </a:bodyPr>
          <a:lstStyle/>
          <a:p>
            <a:r>
              <a:rPr lang="vi-VN" sz="2800" dirty="0"/>
              <a:t>1. Tại sao nhóm phát triển đồ án này? Đồ án của nhóm giải quyết vấn đề gì trong cuộc sống? </a:t>
            </a:r>
            <a:r>
              <a:rPr lang="en-US" sz="2800" dirty="0"/>
              <a:t/>
            </a:r>
            <a:br>
              <a:rPr lang="en-US" sz="2800" dirty="0"/>
            </a:br>
            <a:endParaRPr lang="en-US" sz="2800" dirty="0"/>
          </a:p>
        </p:txBody>
      </p:sp>
      <p:sp>
        <p:nvSpPr>
          <p:cNvPr id="3" name="Content Placeholder 2">
            <a:extLst>
              <a:ext uri="{FF2B5EF4-FFF2-40B4-BE49-F238E27FC236}">
                <a16:creationId xmlns:a16="http://schemas.microsoft.com/office/drawing/2014/main" id="{A46288C9-1312-499F-97D9-118E2C642A2D}"/>
              </a:ext>
            </a:extLst>
          </p:cNvPr>
          <p:cNvSpPr>
            <a:spLocks noGrp="1"/>
          </p:cNvSpPr>
          <p:nvPr>
            <p:ph idx="1"/>
          </p:nvPr>
        </p:nvSpPr>
        <p:spPr/>
        <p:txBody>
          <a:bodyPr>
            <a:normAutofit/>
          </a:bodyPr>
          <a:lstStyle/>
          <a:p>
            <a:r>
              <a:rPr lang="en-US" sz="2400" b="1" dirty="0" err="1">
                <a:latin typeface="Times New Roman" panose="02020603050405020304" pitchFamily="18" charset="0"/>
                <a:cs typeface="Times New Roman" panose="02020603050405020304" pitchFamily="18" charset="0"/>
              </a:rPr>
              <a:t>Vấn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đề</a:t>
            </a:r>
            <a:endParaRPr lang="en-US" sz="2400" b="1"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Nếu đi học thì mất rất nhiều thời gian đi </a:t>
            </a:r>
            <a:r>
              <a:rPr lang="en-US" sz="2400" dirty="0" smtClean="0">
                <a:latin typeface="Times New Roman" panose="02020603050405020304" pitchFamily="18" charset="0"/>
                <a:cs typeface="Times New Roman" panose="02020603050405020304" pitchFamily="18" charset="0"/>
              </a:rPr>
              <a:t>lại </a:t>
            </a:r>
            <a:r>
              <a:rPr lang="en-US" sz="2400" dirty="0">
                <a:latin typeface="Times New Roman" panose="02020603050405020304" pitchFamily="18" charset="0"/>
                <a:cs typeface="Times New Roman" panose="02020603050405020304" pitchFamily="18" charset="0"/>
              </a:rPr>
              <a:t>và tiền để đi học tại các trung tâm</a:t>
            </a:r>
          </a:p>
          <a:p>
            <a:pPr lvl="1"/>
            <a:r>
              <a:rPr lang="en-US" sz="2400" dirty="0" err="1">
                <a:latin typeface="Times New Roman" panose="02020603050405020304" pitchFamily="18" charset="0"/>
                <a:cs typeface="Times New Roman" panose="02020603050405020304" pitchFamily="18" charset="0"/>
              </a:rPr>
              <a:t>Luôn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gò</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endParaRPr lang="en-US" sz="2400" dirty="0">
              <a:latin typeface="Times New Roman" panose="02020603050405020304" pitchFamily="18" charset="0"/>
              <a:cs typeface="Times New Roman" panose="02020603050405020304" pitchFamily="18" charset="0"/>
            </a:endParaRPr>
          </a:p>
          <a:p>
            <a:pPr lvl="1"/>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mội</a:t>
            </a:r>
            <a:r>
              <a:rPr lang="en-US" sz="2400" dirty="0">
                <a:latin typeface="Times New Roman" panose="02020603050405020304" pitchFamily="18" charset="0"/>
                <a:cs typeface="Times New Roman" panose="02020603050405020304" pitchFamily="18" charset="0"/>
              </a:rPr>
              <a:t> tr</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ờng học chung dễ gây chán nên cho các bạn không theo kịp trên lớp</a:t>
            </a:r>
          </a:p>
          <a:p>
            <a:endParaRPr lang="en-US" dirty="0">
              <a:latin typeface="+mj-lt"/>
            </a:endParaRPr>
          </a:p>
        </p:txBody>
      </p:sp>
    </p:spTree>
    <p:extLst>
      <p:ext uri="{BB962C8B-B14F-4D97-AF65-F5344CB8AC3E}">
        <p14:creationId xmlns:p14="http://schemas.microsoft.com/office/powerpoint/2010/main" val="37453642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420DC-5334-4588-8B01-6617FE708767}"/>
              </a:ext>
            </a:extLst>
          </p:cNvPr>
          <p:cNvSpPr>
            <a:spLocks noGrp="1"/>
          </p:cNvSpPr>
          <p:nvPr>
            <p:ph type="title"/>
          </p:nvPr>
        </p:nvSpPr>
        <p:spPr>
          <a:xfrm>
            <a:off x="1175657" y="461553"/>
            <a:ext cx="10058400" cy="1246863"/>
          </a:xfrm>
        </p:spPr>
        <p:txBody>
          <a:bodyPr>
            <a:normAutofit fontScale="90000"/>
          </a:bodyPr>
          <a:lstStyle/>
          <a:p>
            <a:r>
              <a:rPr lang="vi-VN" sz="3200" dirty="0"/>
              <a:t>1. Tại sao nhóm phát triển đồ án này? Đồ án của nhóm giải quyết vấn đề gì trong cuộc sống? </a:t>
            </a:r>
            <a:r>
              <a:rPr lang="en-US" sz="2800" dirty="0"/>
              <a:t/>
            </a:r>
            <a:br>
              <a:rPr lang="en-US" sz="2800" dirty="0"/>
            </a:br>
            <a:endParaRPr lang="en-US" sz="2800" dirty="0"/>
          </a:p>
        </p:txBody>
      </p:sp>
      <p:sp>
        <p:nvSpPr>
          <p:cNvPr id="3" name="Content Placeholder 2">
            <a:extLst>
              <a:ext uri="{FF2B5EF4-FFF2-40B4-BE49-F238E27FC236}">
                <a16:creationId xmlns:a16="http://schemas.microsoft.com/office/drawing/2014/main" id="{FDC43CC7-D167-4437-83B1-7EE6CE3A7F64}"/>
              </a:ext>
            </a:extLst>
          </p:cNvPr>
          <p:cNvSpPr>
            <a:spLocks noGrp="1"/>
          </p:cNvSpPr>
          <p:nvPr>
            <p:ph idx="1"/>
          </p:nvPr>
        </p:nvSpPr>
        <p:spPr/>
        <p:txBody>
          <a:bodyPr>
            <a:normAutofit/>
          </a:bodyPr>
          <a:lstStyle/>
          <a:p>
            <a:r>
              <a:rPr lang="en-US" sz="2400" b="1" dirty="0" err="1">
                <a:latin typeface="Times New Roman" panose="02020603050405020304" pitchFamily="18" charset="0"/>
                <a:cs typeface="Times New Roman" panose="02020603050405020304" pitchFamily="18" charset="0"/>
              </a:rPr>
              <a:t>Giải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quyết</a:t>
            </a:r>
            <a:endParaRPr lang="en-US" sz="2400" b="1" dirty="0">
              <a:latin typeface="Times New Roman" panose="02020603050405020304" pitchFamily="18" charset="0"/>
              <a:cs typeface="Times New Roman" panose="02020603050405020304" pitchFamily="18" charset="0"/>
            </a:endParaRPr>
          </a:p>
          <a:p>
            <a:pPr lvl="1"/>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tảng</a:t>
            </a:r>
            <a:r>
              <a:rPr lang="en-US" sz="2400" dirty="0">
                <a:latin typeface="Times New Roman" panose="02020603050405020304" pitchFamily="18" charset="0"/>
                <a:cs typeface="Times New Roman" panose="02020603050405020304" pitchFamily="18" charset="0"/>
              </a:rPr>
              <a:t> web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tuyến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giúp</a:t>
            </a:r>
            <a:r>
              <a:rPr lang="en-US" sz="2400" dirty="0">
                <a:latin typeface="Times New Roman" panose="02020603050405020304" pitchFamily="18" charset="0"/>
                <a:cs typeface="Times New Roman" panose="02020603050405020304" pitchFamily="18" charset="0"/>
              </a:rPr>
              <a:t> ng</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ời học linh động thời gian của mình h</a:t>
            </a:r>
            <a:r>
              <a:rPr lang="vi-VN" sz="2400" dirty="0">
                <a:latin typeface="Times New Roman" panose="02020603050405020304" pitchFamily="18" charset="0"/>
                <a:cs typeface="Times New Roman" panose="02020603050405020304" pitchFamily="18" charset="0"/>
              </a:rPr>
              <a:t>ơ</a:t>
            </a:r>
            <a:r>
              <a:rPr lang="en-US" sz="2400" dirty="0">
                <a:latin typeface="Times New Roman" panose="02020603050405020304" pitchFamily="18" charset="0"/>
                <a:cs typeface="Times New Roman" panose="02020603050405020304" pitchFamily="18" charset="0"/>
              </a:rPr>
              <a:t>n </a:t>
            </a:r>
          </a:p>
          <a:p>
            <a:pPr lvl="1"/>
            <a:r>
              <a:rPr lang="en-US" sz="2400" dirty="0" err="1">
                <a:latin typeface="Times New Roman" panose="02020603050405020304" pitchFamily="18" charset="0"/>
                <a:cs typeface="Times New Roman" panose="02020603050405020304" pitchFamily="18" charset="0"/>
              </a:rPr>
              <a:t>Tránh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endParaRPr lang="en-US" sz="2400" dirty="0">
              <a:latin typeface="Times New Roman" panose="02020603050405020304" pitchFamily="18" charset="0"/>
              <a:cs typeface="Times New Roman" panose="02020603050405020304" pitchFamily="18" charset="0"/>
            </a:endParaRPr>
          </a:p>
          <a:p>
            <a:pPr lvl="1"/>
            <a:r>
              <a:rPr lang="en-US" sz="2400" dirty="0" err="1">
                <a:latin typeface="Times New Roman" panose="02020603050405020304" pitchFamily="18" charset="0"/>
                <a:cs typeface="Times New Roman" panose="02020603050405020304" pitchFamily="18" charset="0"/>
              </a:rPr>
              <a:t>Giảm</a:t>
            </a:r>
            <a:r>
              <a:rPr lang="en-US" sz="2400" dirty="0">
                <a:latin typeface="Times New Roman" panose="02020603050405020304" pitchFamily="18" charset="0"/>
                <a:cs typeface="Times New Roman" panose="02020603050405020304" pitchFamily="18" charset="0"/>
              </a:rPr>
              <a:t> chi </a:t>
            </a:r>
            <a:r>
              <a:rPr lang="en-US" sz="2400" dirty="0" err="1">
                <a:latin typeface="Times New Roman" panose="02020603050405020304" pitchFamily="18" charset="0"/>
                <a:cs typeface="Times New Roman" panose="02020603050405020304" pitchFamily="18" charset="0"/>
              </a:rPr>
              <a:t>phí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tâm</a:t>
            </a:r>
            <a:r>
              <a:rPr lang="en-US" sz="2400" dirty="0">
                <a:latin typeface="Times New Roman" panose="02020603050405020304" pitchFamily="18" charset="0"/>
                <a:cs typeface="Times New Roman" panose="02020603050405020304" pitchFamily="18" charset="0"/>
              </a:rPr>
              <a:t> </a:t>
            </a:r>
          </a:p>
          <a:p>
            <a:pPr lvl="1"/>
            <a:r>
              <a:rPr lang="en-US" sz="2400" dirty="0" err="1">
                <a:latin typeface="Times New Roman" panose="02020603050405020304" pitchFamily="18" charset="0"/>
                <a:cs typeface="Times New Roman" panose="02020603050405020304" pitchFamily="18" charset="0"/>
              </a:rPr>
              <a:t>Môi</a:t>
            </a:r>
            <a:r>
              <a:rPr lang="en-US" sz="2400" dirty="0">
                <a:latin typeface="Times New Roman" panose="02020603050405020304" pitchFamily="18" charset="0"/>
                <a:cs typeface="Times New Roman" panose="02020603050405020304" pitchFamily="18" charset="0"/>
              </a:rPr>
              <a:t> tr</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endParaRPr lang="en-US" sz="2400" dirty="0">
              <a:latin typeface="Times New Roman" panose="02020603050405020304" pitchFamily="18" charset="0"/>
              <a:cs typeface="Times New Roman" panose="02020603050405020304" pitchFamily="18" charset="0"/>
            </a:endParaRPr>
          </a:p>
          <a:p>
            <a:pPr lvl="1"/>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746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1F6E8-566B-481A-B6EB-989AA3F1B714}"/>
              </a:ext>
            </a:extLst>
          </p:cNvPr>
          <p:cNvSpPr>
            <a:spLocks noGrp="1"/>
          </p:cNvSpPr>
          <p:nvPr>
            <p:ph type="title"/>
          </p:nvPr>
        </p:nvSpPr>
        <p:spPr>
          <a:xfrm>
            <a:off x="1097280" y="519953"/>
            <a:ext cx="10058400" cy="1855694"/>
          </a:xfrm>
        </p:spPr>
        <p:txBody>
          <a:bodyPr>
            <a:normAutofit/>
          </a:bodyPr>
          <a:lstStyle/>
          <a:p>
            <a:r>
              <a:rPr lang="vi-VN" sz="3100" dirty="0"/>
              <a:t>2. Nhóm dự kiến phát triển những gì để giải quyết các vấn đề đặt ra? </a:t>
            </a:r>
            <a:r>
              <a:rPr lang="en-US" dirty="0"/>
              <a:t/>
            </a:r>
            <a:br>
              <a:rPr lang="en-US" dirty="0"/>
            </a:br>
            <a:endParaRPr lang="en-US" dirty="0"/>
          </a:p>
        </p:txBody>
      </p:sp>
      <p:sp>
        <p:nvSpPr>
          <p:cNvPr id="3" name="Content Placeholder 2">
            <a:extLst>
              <a:ext uri="{FF2B5EF4-FFF2-40B4-BE49-F238E27FC236}">
                <a16:creationId xmlns:a16="http://schemas.microsoft.com/office/drawing/2014/main" id="{82A80548-9197-45C5-9948-62F45B7C9BB9}"/>
              </a:ext>
            </a:extLst>
          </p:cNvPr>
          <p:cNvSpPr>
            <a:spLocks noGrp="1"/>
          </p:cNvSpPr>
          <p:nvPr>
            <p:ph idx="1"/>
          </p:nvPr>
        </p:nvSpPr>
        <p:spPr/>
        <p:txBody>
          <a:bodyPr>
            <a:normAutofit/>
          </a:bodyPr>
          <a:lstStyle/>
          <a:p>
            <a:pPr lvl="1"/>
            <a:r>
              <a:rPr lang="en-US" sz="2400" dirty="0">
                <a:latin typeface="Times New Roman" panose="02020603050405020304" pitchFamily="18" charset="0"/>
                <a:cs typeface="Times New Roman" panose="02020603050405020304" pitchFamily="18" charset="0"/>
              </a:rPr>
              <a:t>Chọn lọc những nội dung phù hợp dễ hiểu </a:t>
            </a:r>
          </a:p>
          <a:p>
            <a:pPr lvl="1"/>
            <a:r>
              <a:rPr lang="en-US" sz="2400" dirty="0" err="1">
                <a:latin typeface="Times New Roman" panose="02020603050405020304" pitchFamily="18" charset="0"/>
                <a:cs typeface="Times New Roman" panose="02020603050405020304" pitchFamily="18" charset="0"/>
              </a:rPr>
              <a:t>Lồng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quizz</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p>
          <a:p>
            <a:pPr lvl="1"/>
            <a:r>
              <a:rPr lang="en-US" sz="2400" dirty="0">
                <a:latin typeface="Times New Roman" panose="02020603050405020304" pitchFamily="18" charset="0"/>
                <a:cs typeface="Times New Roman" panose="02020603050405020304" pitchFamily="18" charset="0"/>
              </a:rPr>
              <a:t>Theo </a:t>
            </a:r>
            <a:r>
              <a:rPr lang="en-US" sz="2400" dirty="0" err="1">
                <a:latin typeface="Times New Roman" panose="02020603050405020304" pitchFamily="18" charset="0"/>
                <a:cs typeface="Times New Roman" panose="02020603050405020304" pitchFamily="18" charset="0"/>
              </a:rPr>
              <a:t>dõi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endParaRPr lang="en-US" sz="2400" dirty="0">
              <a:latin typeface="Times New Roman" panose="02020603050405020304" pitchFamily="18" charset="0"/>
              <a:cs typeface="Times New Roman" panose="02020603050405020304" pitchFamily="18" charset="0"/>
            </a:endParaRPr>
          </a:p>
          <a:p>
            <a:pPr lvl="1"/>
            <a:r>
              <a:rPr lang="en-US" sz="2400" dirty="0" err="1">
                <a:latin typeface="Times New Roman" panose="02020603050405020304" pitchFamily="18" charset="0"/>
                <a:cs typeface="Times New Roman" panose="02020603050405020304" pitchFamily="18" charset="0"/>
              </a:rPr>
              <a:t>Xếp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tranh</a:t>
            </a: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Group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facebook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giúp</a:t>
            </a:r>
            <a:r>
              <a:rPr lang="en-US" sz="2400" dirty="0">
                <a:latin typeface="Times New Roman" panose="02020603050405020304" pitchFamily="18" charset="0"/>
                <a:cs typeface="Times New Roman" panose="02020603050405020304" pitchFamily="18" charset="0"/>
              </a:rPr>
              <a:t>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hỏi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endParaRPr lang="en-US" sz="2400" dirty="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5547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AB01-64CC-46A8-9608-AFB0C51BF58D}"/>
              </a:ext>
            </a:extLst>
          </p:cNvPr>
          <p:cNvSpPr>
            <a:spLocks noGrp="1"/>
          </p:cNvSpPr>
          <p:nvPr>
            <p:ph type="title"/>
          </p:nvPr>
        </p:nvSpPr>
        <p:spPr>
          <a:xfrm>
            <a:off x="1097280" y="286603"/>
            <a:ext cx="10058400" cy="1963538"/>
          </a:xfrm>
        </p:spPr>
        <p:txBody>
          <a:bodyPr>
            <a:normAutofit/>
          </a:bodyPr>
          <a:lstStyle/>
          <a:p>
            <a:r>
              <a:rPr lang="vi-VN" sz="3100" dirty="0"/>
              <a:t>3. Nhóm làm sao để chứng minh mình có khả năng thực hiện đồ án này? </a:t>
            </a:r>
            <a:r>
              <a:rPr lang="en-US" dirty="0"/>
              <a:t/>
            </a:r>
            <a:br>
              <a:rPr lang="en-US" dirty="0"/>
            </a:br>
            <a:endParaRPr lang="en-US" dirty="0"/>
          </a:p>
        </p:txBody>
      </p:sp>
      <p:sp>
        <p:nvSpPr>
          <p:cNvPr id="3" name="Content Placeholder 2">
            <a:extLst>
              <a:ext uri="{FF2B5EF4-FFF2-40B4-BE49-F238E27FC236}">
                <a16:creationId xmlns:a16="http://schemas.microsoft.com/office/drawing/2014/main" id="{B02A4814-BBC8-4191-921E-23184C7DFDDB}"/>
              </a:ext>
            </a:extLst>
          </p:cNvPr>
          <p:cNvSpPr>
            <a:spLocks noGrp="1"/>
          </p:cNvSpPr>
          <p:nvPr>
            <p:ph idx="1"/>
          </p:nvPr>
        </p:nvSpPr>
        <p:spPr>
          <a:xfrm>
            <a:off x="1097279" y="2108201"/>
            <a:ext cx="10058401" cy="3760891"/>
          </a:xfrm>
        </p:spPr>
        <p:txBody>
          <a:bodyPr/>
          <a:lstStyle/>
          <a:p>
            <a:pPr lvl="1"/>
            <a:r>
              <a:rPr lang="en-US" sz="2400" dirty="0">
                <a:latin typeface="Times New Roman" panose="02020603050405020304" pitchFamily="18" charset="0"/>
                <a:cs typeface="Times New Roman" panose="02020603050405020304" pitchFamily="18" charset="0"/>
              </a:rPr>
              <a:t>Nhóm có kế hoạch và lộ trình làm việc rõ ràng nên các thành viên có thể dễ dàng hoàn thành dự án</a:t>
            </a:r>
          </a:p>
          <a:p>
            <a:pPr lvl="1"/>
            <a:r>
              <a:rPr lang="en-US" sz="2400" dirty="0" err="1">
                <a:latin typeface="Times New Roman" panose="02020603050405020304" pitchFamily="18" charset="0"/>
                <a:cs typeface="Times New Roman" panose="02020603050405020304" pitchFamily="18" charset="0"/>
              </a:rPr>
              <a:t>Nhóm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t</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endParaRPr lang="en-US" sz="24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Tree>
    <p:extLst>
      <p:ext uri="{BB962C8B-B14F-4D97-AF65-F5344CB8AC3E}">
        <p14:creationId xmlns:p14="http://schemas.microsoft.com/office/powerpoint/2010/main" val="2203382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theme1.xml><?xml version="1.0" encoding="utf-8"?>
<a:theme xmlns:a="http://schemas.openxmlformats.org/drawingml/2006/main" name="RetrospectVTI">
  <a:themeElements>
    <a:clrScheme name="">
      <a:dk1>
        <a:srgbClr val="000000"/>
      </a:dk1>
      <a:lt1>
        <a:srgbClr val="FFFFFF"/>
      </a:lt1>
      <a:dk2>
        <a:srgbClr val="243441"/>
      </a:dk2>
      <a:lt2>
        <a:srgbClr val="E2E8E3"/>
      </a:lt2>
      <a:accent1>
        <a:srgbClr val="E729CF"/>
      </a:accent1>
      <a:accent2>
        <a:srgbClr val="9D17D5"/>
      </a:accent2>
      <a:accent3>
        <a:srgbClr val="6A37E8"/>
      </a:accent3>
      <a:accent4>
        <a:srgbClr val="394EDB"/>
      </a:accent4>
      <a:accent5>
        <a:srgbClr val="2990E7"/>
      </a:accent5>
      <a:accent6>
        <a:srgbClr val="14B5BC"/>
      </a:accent6>
      <a:hlink>
        <a:srgbClr val="4F7BC4"/>
      </a:hlink>
      <a:folHlink>
        <a:srgbClr val="7F7F7F"/>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520</TotalTime>
  <Words>3974</Words>
  <Application>Microsoft Office PowerPoint</Application>
  <PresentationFormat>Widescreen</PresentationFormat>
  <Paragraphs>400</Paragraphs>
  <Slides>56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ＭＳ Ｐゴシック</vt:lpstr>
      <vt:lpstr>Arial</vt:lpstr>
      <vt:lpstr>Bookman Old Style</vt:lpstr>
      <vt:lpstr>Calibri</vt:lpstr>
      <vt:lpstr>Franklin Gothic Book</vt:lpstr>
      <vt:lpstr>MS Mincho</vt:lpstr>
      <vt:lpstr>Times New Roman</vt:lpstr>
      <vt:lpstr>Wingdings</vt:lpstr>
      <vt:lpstr>RetrospectVTI</vt:lpstr>
      <vt:lpstr>Quản lý quy trình phần mềm</vt:lpstr>
      <vt:lpstr>Thành viên nhóm </vt:lpstr>
      <vt:lpstr>Danh mục các tài liệu tham khảo</vt:lpstr>
      <vt:lpstr>Các vấn đề buổi học giải quyết</vt:lpstr>
      <vt:lpstr>Các câu hỏi thuyết trình</vt:lpstr>
      <vt:lpstr>1. Tại sao nhóm phát triển đồ án này? Đồ án của nhóm giải quyết vấn đề gì trong cuộc sống?  </vt:lpstr>
      <vt:lpstr>1. Tại sao nhóm phát triển đồ án này? Đồ án của nhóm giải quyết vấn đề gì trong cuộc sống?  </vt:lpstr>
      <vt:lpstr>2. Nhóm dự kiến phát triển những gì để giải quyết các vấn đề đặt ra?  </vt:lpstr>
      <vt:lpstr>3. Nhóm làm sao để chứng minh mình có khả năng thực hiện đồ án này?  </vt:lpstr>
      <vt:lpstr>PowerPoint Presentation</vt:lpstr>
      <vt:lpstr>4. Mô hình phát triển phần mềm nào, phù hợp với thời gian, chi phí và nhân lực của nhóm, được nhóm lựa chọn để thực hiện đồ án?  </vt:lpstr>
      <vt:lpstr>4. Mô hình phát triển phần mềm nào, phù hợp với thời gian, chi phí và nhân lực của nhóm, được nhóm lựa chọn để thực hiện đồ án?  </vt:lpstr>
      <vt:lpstr>Câu 1 Trình bày sản phẩm “Tóm tắt thực thi (Executive Summary)” của nhóm </vt:lpstr>
      <vt:lpstr>Mô tả dự án</vt:lpstr>
      <vt:lpstr>Vấn đề đồ án cần giải quyết </vt:lpstr>
      <vt:lpstr>Giải pháp cho vấn đề</vt:lpstr>
      <vt:lpstr>Sơ đồ hoàn cảnh hệ thống</vt:lpstr>
      <vt:lpstr>Đối tượng liên quan</vt:lpstr>
      <vt:lpstr>Đối thủ cạnh tranh</vt:lpstr>
      <vt:lpstr>Điểm khác của giải pháp đề xuất so với đối thủ</vt:lpstr>
      <vt:lpstr>Rủi ro </vt:lpstr>
      <vt:lpstr> Cơ hội</vt:lpstr>
      <vt:lpstr>Kết luận </vt:lpstr>
      <vt:lpstr>Câu 2: Project Vision</vt:lpstr>
      <vt:lpstr>Giới thiệu</vt:lpstr>
      <vt:lpstr>Giới thiệu:</vt:lpstr>
      <vt:lpstr>Vấn đề:</vt:lpstr>
      <vt:lpstr>Vấn đề:</vt:lpstr>
      <vt:lpstr>Vấn đề:</vt:lpstr>
      <vt:lpstr>Vấn đề</vt:lpstr>
      <vt:lpstr>Vấn đề</vt:lpstr>
      <vt:lpstr>Vấn đề</vt:lpstr>
      <vt:lpstr>Sản phẩm</vt:lpstr>
      <vt:lpstr>Sản phẩm</vt:lpstr>
      <vt:lpstr>Sản phẩm</vt:lpstr>
      <vt:lpstr>Tính năng của sản phẩm</vt:lpstr>
      <vt:lpstr>Tính năng của sản phẩm</vt:lpstr>
      <vt:lpstr>Kết luận </vt:lpstr>
      <vt:lpstr>Câu 3 Trình bày sản phẩm “Ủy nhiệm dự án (Project Charter)” của nhóm.</vt:lpstr>
      <vt:lpstr>Ủy nhiệm dự án (Project Charter)”</vt:lpstr>
      <vt:lpstr>Ủy nhiệm dự án (Project Charter)”</vt:lpstr>
      <vt:lpstr>Ủy nhiệm dự án (Project Charter)”</vt:lpstr>
      <vt:lpstr>Ủy nhiệm dự án (Project Charter)”</vt:lpstr>
      <vt:lpstr>Ủy nhiệm dự án (Project Charter)”</vt:lpstr>
      <vt:lpstr>Ủy nhiệm dự án (Project Charter)”</vt:lpstr>
      <vt:lpstr>Câu 4:Trình bày các sản phẩm: “Mockup”, “Bản mẫu (Prototype)”, và “Chứng minh ý tưởng (Proof of Concept)” của nhóm.</vt:lpstr>
      <vt:lpstr>PowerPoint Presentation</vt:lpstr>
      <vt:lpstr>PowerPoint Presentation</vt:lpstr>
      <vt:lpstr>PowerPoint Presentation</vt:lpstr>
      <vt:lpstr>PowerPoint Presentation</vt:lpstr>
      <vt:lpstr>PowerPoint Presentation</vt:lpstr>
      <vt:lpstr>Kết luận </vt:lpstr>
      <vt:lpstr>Câu5: Trình bày sản phẩm “Định nghĩa quy trình phát triển phần mềm” của nhóm</vt:lpstr>
      <vt:lpstr>Thành viên và phân công: </vt:lpstr>
      <vt:lpstr>Release plan: </vt:lpstr>
      <vt:lpstr>Release plan: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quy trình phần mềm</dc:title>
  <dc:creator>Trần Hữu Nghĩa</dc:creator>
  <cp:lastModifiedBy>ASUS</cp:lastModifiedBy>
  <cp:revision>82</cp:revision>
  <dcterms:created xsi:type="dcterms:W3CDTF">2019-11-07T09:48:17Z</dcterms:created>
  <dcterms:modified xsi:type="dcterms:W3CDTF">2019-12-12T04:19:40Z</dcterms:modified>
</cp:coreProperties>
</file>