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99" r:id="rId3"/>
    <p:sldId id="322" r:id="rId4"/>
    <p:sldId id="306" r:id="rId5"/>
    <p:sldId id="323" r:id="rId6"/>
    <p:sldId id="324" r:id="rId7"/>
    <p:sldId id="325" r:id="rId8"/>
    <p:sldId id="336" r:id="rId9"/>
    <p:sldId id="300" r:id="rId10"/>
    <p:sldId id="326" r:id="rId11"/>
    <p:sldId id="327" r:id="rId12"/>
    <p:sldId id="337" r:id="rId13"/>
    <p:sldId id="338" r:id="rId14"/>
    <p:sldId id="328" r:id="rId15"/>
    <p:sldId id="331" r:id="rId16"/>
    <p:sldId id="332" r:id="rId17"/>
    <p:sldId id="333" r:id="rId18"/>
    <p:sldId id="334" r:id="rId19"/>
    <p:sldId id="335" r:id="rId20"/>
    <p:sldId id="32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84DA70-C731-4C70-880D-CCD4705E623C}" type="datetime1">
              <a:rPr lang="en-US" smtClean="0"/>
              <a:t>12/05/2019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213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2A279-0833-481D-8C56-F67FD0AC6C50}" type="datetime1">
              <a:rPr lang="en-US" smtClean="0"/>
              <a:t>12/05/2019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531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87DA83-5663-4C9C-B9AA-0B40A3DAFF81}" type="datetime1">
              <a:rPr lang="en-US" smtClean="0"/>
              <a:t>12/05/2019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250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E1D723-8F53-4F53-90B0-1982A396982E}" type="datetime1">
              <a:rPr lang="en-US" smtClean="0"/>
              <a:t>12/05/2019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240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743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AAC38D-0552-4C82-B593-E6124DFADBE2}" type="datetime1">
              <a:rPr lang="en-US" smtClean="0"/>
              <a:t>12/05/2019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79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F0F1C-5577-4ACB-BB62-DF8F3C494C7E}" type="datetime1">
              <a:rPr lang="en-US" smtClean="0"/>
              <a:t>12/05/2019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871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75B394-D9F9-4F0C-B15D-605F45CB9E9F}" type="datetime1">
              <a:rPr lang="en-US" smtClean="0"/>
              <a:t>12/05/2019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678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12/05/2019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364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6281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12/05/2019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760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12/05/2019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4457238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viblo.asia/p/ky-thuat-uoc-luong-co-ban-trong-agile-XL6lAyjrlek" TargetMode="External"/><Relationship Id="rId2" Type="http://schemas.openxmlformats.org/officeDocument/2006/relationships/hyperlink" Target="https://hocvienagile.com/agipedia/dinh-nghia-hoan-thanh/" TargetMode="External"/><Relationship Id="rId1" Type="http://schemas.openxmlformats.org/officeDocument/2006/relationships/slideLayout" Target="../slideLayouts/slideLayout2.xml"/><Relationship Id="rId6" Type="http://schemas.openxmlformats.org/officeDocument/2006/relationships/hyperlink" Target="https://vi.wikipedia.org/wiki/Qu%E1%BA%A3n_l%C3%BD_gi%C3%A1_tr%E1%BB%8B_thu_%C4%91%C6%B0%E1%BB%A3c" TargetMode="External"/><Relationship Id="rId5" Type="http://schemas.openxmlformats.org/officeDocument/2006/relationships/hyperlink" Target="https://hanoiscrum.net/hnscrum/blogs1/120-user-story-point-velocity-va-lp-k-hoch-phat-hanh" TargetMode="External"/><Relationship Id="rId4" Type="http://schemas.openxmlformats.org/officeDocument/2006/relationships/hyperlink" Target="https://hocvienagile.com/agipedia/user-stor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B384-D65A-4A6C-83BF-F265A24AB8AA}"/>
              </a:ext>
            </a:extLst>
          </p:cNvPr>
          <p:cNvSpPr>
            <a:spLocks noGrp="1"/>
          </p:cNvSpPr>
          <p:nvPr>
            <p:ph type="ctrTitle"/>
          </p:nvPr>
        </p:nvSpPr>
        <p:spPr>
          <a:xfrm>
            <a:off x="648929" y="639097"/>
            <a:ext cx="6253317" cy="3686015"/>
          </a:xfrm>
        </p:spPr>
        <p:txBody>
          <a:bodyPr>
            <a:normAutofit/>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A7EBA89-F28D-4CBB-8063-21EB3C016F7C}"/>
              </a:ext>
            </a:extLst>
          </p:cNvPr>
          <p:cNvSpPr>
            <a:spLocks noGrp="1"/>
          </p:cNvSpPr>
          <p:nvPr>
            <p:ph type="subTitle" idx="1"/>
          </p:nvPr>
        </p:nvSpPr>
        <p:spPr>
          <a:xfrm>
            <a:off x="632899" y="4672739"/>
            <a:ext cx="6269347" cy="1021498"/>
          </a:xfrm>
        </p:spPr>
        <p:txBody>
          <a:bodyPr>
            <a:normAutofit/>
          </a:bodyPr>
          <a:lstStyle/>
          <a:p>
            <a:pPr algn="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Để</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tài:</a:t>
            </a:r>
            <a:r>
              <a:rPr lang="en-US" dirty="0" err="1">
                <a:latin typeface="Times New Roman" panose="02020603050405020304" pitchFamily="18" charset="0"/>
                <a:cs typeface="Times New Roman" panose="02020603050405020304" pitchFamily="18" charset="0"/>
              </a:rPr>
              <a:t>Web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4B8950A-ADF8-40A0-B786-BF0EA6EFD67A}"/>
              </a:ext>
            </a:extLst>
          </p:cNvPr>
          <p:cNvPicPr>
            <a:picLocks noChangeAspect="1"/>
          </p:cNvPicPr>
          <p:nvPr/>
        </p:nvPicPr>
        <p:blipFill rotWithShape="1">
          <a:blip r:embed="rId2"/>
          <a:srcRect l="45093" r="16888"/>
          <a:stretch/>
        </p:blipFill>
        <p:spPr>
          <a:xfrm>
            <a:off x="7556686" y="1"/>
            <a:ext cx="4635315" cy="6857999"/>
          </a:xfrm>
          <a:prstGeom prst="rect">
            <a:avLst/>
          </a:prstGeom>
        </p:spPr>
      </p:pic>
      <p:sp>
        <p:nvSpPr>
          <p:cNvPr id="5" name="TextBox 4">
            <a:extLst>
              <a:ext uri="{FF2B5EF4-FFF2-40B4-BE49-F238E27FC236}">
                <a16:creationId xmlns:a16="http://schemas.microsoft.com/office/drawing/2014/main" id="{0B060403-EBD7-4D08-B652-95ACAD5D5DEA}"/>
              </a:ext>
            </a:extLst>
          </p:cNvPr>
          <p:cNvSpPr txBox="1"/>
          <p:nvPr/>
        </p:nvSpPr>
        <p:spPr>
          <a:xfrm>
            <a:off x="4922217" y="5663220"/>
            <a:ext cx="198002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Thực hiện: Nhóm 3</a:t>
            </a:r>
          </a:p>
        </p:txBody>
      </p:sp>
    </p:spTree>
    <p:extLst>
      <p:ext uri="{BB962C8B-B14F-4D97-AF65-F5344CB8AC3E}">
        <p14:creationId xmlns:p14="http://schemas.microsoft.com/office/powerpoint/2010/main" val="3006158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1.</a:t>
            </a:r>
            <a:r>
              <a:rPr lang="vi-VN" dirty="0">
                <a:latin typeface="Times New Roman" panose="02020603050405020304" pitchFamily="18" charset="0"/>
                <a:cs typeface="Times New Roman" panose="02020603050405020304" pitchFamily="18" charset="0"/>
              </a:rPr>
              <a:t> Trình bày sản phẩm “Định nghĩa việc hoàn thành (Definition of Done)</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của nhóm</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50332771"/>
              </p:ext>
            </p:extLst>
          </p:nvPr>
        </p:nvGraphicFramePr>
        <p:xfrm>
          <a:off x="977537" y="2005850"/>
          <a:ext cx="7365275" cy="1322615"/>
        </p:xfrm>
        <a:graphic>
          <a:graphicData uri="http://schemas.openxmlformats.org/drawingml/2006/table">
            <a:tbl>
              <a:tblPr>
                <a:tableStyleId>{5C22544A-7EE6-4342-B048-85BDC9FD1C3A}</a:tableStyleId>
              </a:tblPr>
              <a:tblGrid>
                <a:gridCol w="709906">
                  <a:extLst>
                    <a:ext uri="{9D8B030D-6E8A-4147-A177-3AD203B41FA5}">
                      <a16:colId xmlns:a16="http://schemas.microsoft.com/office/drawing/2014/main" val="301155623"/>
                    </a:ext>
                  </a:extLst>
                </a:gridCol>
                <a:gridCol w="1626868">
                  <a:extLst>
                    <a:ext uri="{9D8B030D-6E8A-4147-A177-3AD203B41FA5}">
                      <a16:colId xmlns:a16="http://schemas.microsoft.com/office/drawing/2014/main" val="3293134849"/>
                    </a:ext>
                  </a:extLst>
                </a:gridCol>
                <a:gridCol w="2795255">
                  <a:extLst>
                    <a:ext uri="{9D8B030D-6E8A-4147-A177-3AD203B41FA5}">
                      <a16:colId xmlns:a16="http://schemas.microsoft.com/office/drawing/2014/main" val="2951029403"/>
                    </a:ext>
                  </a:extLst>
                </a:gridCol>
                <a:gridCol w="1301494">
                  <a:extLst>
                    <a:ext uri="{9D8B030D-6E8A-4147-A177-3AD203B41FA5}">
                      <a16:colId xmlns:a16="http://schemas.microsoft.com/office/drawing/2014/main" val="407451074"/>
                    </a:ext>
                  </a:extLst>
                </a:gridCol>
                <a:gridCol w="931752">
                  <a:extLst>
                    <a:ext uri="{9D8B030D-6E8A-4147-A177-3AD203B41FA5}">
                      <a16:colId xmlns:a16="http://schemas.microsoft.com/office/drawing/2014/main" val="3478325564"/>
                    </a:ext>
                  </a:extLst>
                </a:gridCol>
              </a:tblGrid>
              <a:tr h="264523">
                <a:tc>
                  <a:txBody>
                    <a:bodyPr/>
                    <a:lstStyle/>
                    <a:p>
                      <a:pPr algn="l" fontAlgn="b"/>
                      <a:r>
                        <a:rPr lang="en-US" sz="1400" u="none" strike="noStrike">
                          <a:effectLst/>
                        </a:rPr>
                        <a:t>STT</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dirty="0">
                          <a:effectLst/>
                        </a:rPr>
                        <a:t>Nhiệm vụ</a:t>
                      </a:r>
                      <a:endParaRPr lang="en-US" sz="1400" b="0" i="0" u="none" strike="noStrike" dirty="0">
                        <a:solidFill>
                          <a:srgbClr val="000000"/>
                        </a:solidFill>
                        <a:effectLst/>
                        <a:latin typeface="Times New Roman" panose="02020603050405020304" pitchFamily="18" charset="0"/>
                      </a:endParaRPr>
                    </a:p>
                  </a:txBody>
                  <a:tcPr marL="7620" marR="7620" marT="7620" marB="0" anchor="b"/>
                </a:tc>
                <a:tc>
                  <a:txBody>
                    <a:bodyPr/>
                    <a:lstStyle/>
                    <a:p>
                      <a:pPr algn="l" fontAlgn="b"/>
                      <a:r>
                        <a:rPr lang="vi-VN" sz="1400" u="none" strike="noStrike">
                          <a:effectLst/>
                        </a:rPr>
                        <a:t>Người thực hiện</a:t>
                      </a:r>
                      <a:endParaRPr lang="vi-VN"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Tình trạng</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Tiến độ</a:t>
                      </a:r>
                      <a:endParaRPr lang="en-US" sz="1400" b="0" i="0" u="none" strike="noStrike">
                        <a:solidFill>
                          <a:srgbClr val="000000"/>
                        </a:solidFill>
                        <a:effectLst/>
                        <a:latin typeface="Times New Roman" panose="02020603050405020304" pitchFamily="18" charset="0"/>
                      </a:endParaRPr>
                    </a:p>
                  </a:txBody>
                  <a:tcPr marL="7620" marR="7620" marT="7620" marB="0" anchor="b"/>
                </a:tc>
                <a:extLst>
                  <a:ext uri="{0D108BD9-81ED-4DB2-BD59-A6C34878D82A}">
                    <a16:rowId xmlns:a16="http://schemas.microsoft.com/office/drawing/2014/main" val="1536511409"/>
                  </a:ext>
                </a:extLst>
              </a:tr>
              <a:tr h="264523">
                <a:tc>
                  <a:txBody>
                    <a:bodyPr/>
                    <a:lstStyle/>
                    <a:p>
                      <a:pPr algn="l" fontAlgn="b"/>
                      <a:r>
                        <a:rPr lang="en-US" sz="1400" u="none" strike="noStrike">
                          <a:effectLst/>
                        </a:rPr>
                        <a:t>2.1</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Tạo giao diện</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dirty="0">
                          <a:effectLst/>
                        </a:rPr>
                        <a:t>Huỳnh Quan Minh</a:t>
                      </a:r>
                      <a:endParaRPr lang="en-US" sz="1400" b="0" i="0" u="none" strike="noStrike" dirty="0">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Hoàn thành</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r" fontAlgn="b"/>
                      <a:r>
                        <a:rPr lang="en-US" sz="1400" u="none" strike="noStrike">
                          <a:effectLst/>
                        </a:rPr>
                        <a:t>100%</a:t>
                      </a:r>
                      <a:endParaRPr lang="en-US" sz="1400" b="0" i="0" u="none" strike="noStrike">
                        <a:solidFill>
                          <a:srgbClr val="000000"/>
                        </a:solidFill>
                        <a:effectLst/>
                        <a:latin typeface="Times New Roman" panose="02020603050405020304" pitchFamily="18" charset="0"/>
                      </a:endParaRPr>
                    </a:p>
                  </a:txBody>
                  <a:tcPr marL="7620" marR="7620" marT="7620" marB="0" anchor="b"/>
                </a:tc>
                <a:extLst>
                  <a:ext uri="{0D108BD9-81ED-4DB2-BD59-A6C34878D82A}">
                    <a16:rowId xmlns:a16="http://schemas.microsoft.com/office/drawing/2014/main" val="3708097224"/>
                  </a:ext>
                </a:extLst>
              </a:tr>
              <a:tr h="264523">
                <a:tc>
                  <a:txBody>
                    <a:bodyPr/>
                    <a:lstStyle/>
                    <a:p>
                      <a:pPr algn="l" fontAlgn="b"/>
                      <a:r>
                        <a:rPr lang="en-US" sz="1400" u="none" strike="noStrike">
                          <a:effectLst/>
                        </a:rPr>
                        <a:t>2.2</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Chức năng</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dirty="0">
                          <a:effectLst/>
                        </a:rPr>
                        <a:t>Phạm Đình Luân</a:t>
                      </a:r>
                      <a:endParaRPr lang="en-US" sz="1400" b="0" i="0" u="none" strike="noStrike" dirty="0">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dirty="0">
                          <a:effectLst/>
                        </a:rPr>
                        <a:t>Hoàn thành</a:t>
                      </a:r>
                      <a:endParaRPr lang="en-US" sz="1400" b="0" i="0" u="none" strike="noStrike" dirty="0">
                        <a:solidFill>
                          <a:srgbClr val="000000"/>
                        </a:solidFill>
                        <a:effectLst/>
                        <a:latin typeface="Times New Roman" panose="02020603050405020304" pitchFamily="18" charset="0"/>
                      </a:endParaRPr>
                    </a:p>
                  </a:txBody>
                  <a:tcPr marL="7620" marR="7620" marT="7620" marB="0" anchor="b"/>
                </a:tc>
                <a:tc>
                  <a:txBody>
                    <a:bodyPr/>
                    <a:lstStyle/>
                    <a:p>
                      <a:pPr algn="r" fontAlgn="b"/>
                      <a:r>
                        <a:rPr lang="en-US" sz="1400" u="none" strike="noStrike">
                          <a:effectLst/>
                        </a:rPr>
                        <a:t>100%</a:t>
                      </a:r>
                      <a:endParaRPr lang="en-US" sz="1400" b="0" i="0" u="none" strike="noStrike">
                        <a:solidFill>
                          <a:srgbClr val="000000"/>
                        </a:solidFill>
                        <a:effectLst/>
                        <a:latin typeface="Times New Roman" panose="02020603050405020304" pitchFamily="18" charset="0"/>
                      </a:endParaRPr>
                    </a:p>
                  </a:txBody>
                  <a:tcPr marL="7620" marR="7620" marT="7620" marB="0" anchor="b"/>
                </a:tc>
                <a:extLst>
                  <a:ext uri="{0D108BD9-81ED-4DB2-BD59-A6C34878D82A}">
                    <a16:rowId xmlns:a16="http://schemas.microsoft.com/office/drawing/2014/main" val="4082472497"/>
                  </a:ext>
                </a:extLst>
              </a:tr>
              <a:tr h="264523">
                <a:tc>
                  <a:txBody>
                    <a:bodyPr/>
                    <a:lstStyle/>
                    <a:p>
                      <a:pPr algn="l" fontAlgn="b"/>
                      <a:r>
                        <a:rPr lang="en-US" sz="1400" u="none" strike="noStrike">
                          <a:effectLst/>
                        </a:rPr>
                        <a:t>2.3</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Tạo Unit Test</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Không làm</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r" fontAlgn="b"/>
                      <a:r>
                        <a:rPr lang="en-US" sz="1400" u="none" strike="noStrike">
                          <a:effectLst/>
                        </a:rPr>
                        <a:t>0%</a:t>
                      </a:r>
                      <a:endParaRPr lang="en-US" sz="1400" b="0" i="0" u="none" strike="noStrike">
                        <a:solidFill>
                          <a:srgbClr val="000000"/>
                        </a:solidFill>
                        <a:effectLst/>
                        <a:latin typeface="Times New Roman" panose="02020603050405020304" pitchFamily="18" charset="0"/>
                      </a:endParaRPr>
                    </a:p>
                  </a:txBody>
                  <a:tcPr marL="7620" marR="7620" marT="7620" marB="0" anchor="b"/>
                </a:tc>
                <a:extLst>
                  <a:ext uri="{0D108BD9-81ED-4DB2-BD59-A6C34878D82A}">
                    <a16:rowId xmlns:a16="http://schemas.microsoft.com/office/drawing/2014/main" val="2785837440"/>
                  </a:ext>
                </a:extLst>
              </a:tr>
              <a:tr h="264523">
                <a:tc>
                  <a:txBody>
                    <a:bodyPr/>
                    <a:lstStyle/>
                    <a:p>
                      <a:pPr algn="l" fontAlgn="b"/>
                      <a:r>
                        <a:rPr lang="en-US" sz="1400" u="none" strike="noStrike">
                          <a:effectLst/>
                        </a:rPr>
                        <a:t>2.4</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Review code</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dirty="0">
                          <a:effectLst/>
                        </a:rPr>
                        <a:t>Bùi Đăng Khoa</a:t>
                      </a:r>
                      <a:endParaRPr lang="en-US" sz="1400" b="0" i="0" u="none" strike="noStrike" dirty="0">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Hoàn thành</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r" fontAlgn="b"/>
                      <a:r>
                        <a:rPr lang="en-US" sz="1400" u="none" strike="noStrike" dirty="0">
                          <a:effectLst/>
                        </a:rPr>
                        <a:t>100%</a:t>
                      </a:r>
                      <a:endParaRPr lang="en-US" sz="1400" b="0" i="0" u="none" strike="noStrike" dirty="0">
                        <a:solidFill>
                          <a:srgbClr val="000000"/>
                        </a:solidFill>
                        <a:effectLst/>
                        <a:latin typeface="Times New Roman" panose="02020603050405020304" pitchFamily="18" charset="0"/>
                      </a:endParaRPr>
                    </a:p>
                  </a:txBody>
                  <a:tcPr marL="7620" marR="7620" marT="7620" marB="0" anchor="b"/>
                </a:tc>
                <a:extLst>
                  <a:ext uri="{0D108BD9-81ED-4DB2-BD59-A6C34878D82A}">
                    <a16:rowId xmlns:a16="http://schemas.microsoft.com/office/drawing/2014/main" val="3864658550"/>
                  </a:ext>
                </a:extLst>
              </a:tr>
            </a:tbl>
          </a:graphicData>
        </a:graphic>
      </p:graphicFrame>
      <p:sp>
        <p:nvSpPr>
          <p:cNvPr id="8" name="Content Placeholder 2"/>
          <p:cNvSpPr>
            <a:spLocks noGrp="1"/>
          </p:cNvSpPr>
          <p:nvPr>
            <p:ph idx="1"/>
          </p:nvPr>
        </p:nvSpPr>
        <p:spPr>
          <a:xfrm>
            <a:off x="838200" y="1690688"/>
            <a:ext cx="8131629" cy="1614872"/>
          </a:xfrm>
        </p:spPr>
        <p:txBody>
          <a:bodyPr>
            <a:normAutofit/>
          </a:bodyPr>
          <a:lstStyle/>
          <a:p>
            <a:r>
              <a:rPr lang="en-US" sz="2000" dirty="0" smtClean="0">
                <a:latin typeface="Times New Roman" panose="02020603050405020304" pitchFamily="18" charset="0"/>
                <a:cs typeface="Times New Roman" panose="02020603050405020304" pitchFamily="18" charset="0"/>
              </a:rPr>
              <a:t>Đăng nhập</a:t>
            </a:r>
            <a:endParaRPr lang="en-US" sz="2000" dirty="0" smtClean="0">
              <a:latin typeface="Times New Roman" panose="02020603050405020304" pitchFamily="18" charset="0"/>
              <a:cs typeface="Times New Roman" panose="02020603050405020304" pitchFamily="18" charset="0"/>
            </a:endParaRPr>
          </a:p>
        </p:txBody>
      </p:sp>
      <p:sp>
        <p:nvSpPr>
          <p:cNvPr id="9" name="Content Placeholder 2"/>
          <p:cNvSpPr txBox="1">
            <a:spLocks/>
          </p:cNvSpPr>
          <p:nvPr/>
        </p:nvSpPr>
        <p:spPr>
          <a:xfrm>
            <a:off x="838200" y="3328465"/>
            <a:ext cx="7879080" cy="1805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latin typeface="Times New Roman" panose="02020603050405020304" pitchFamily="18" charset="0"/>
                <a:cs typeface="Times New Roman" panose="02020603050405020304" pitchFamily="18" charset="0"/>
              </a:rPr>
              <a:t>Đăng ký</a:t>
            </a:r>
            <a:endParaRPr lang="en-US" sz="2000" dirty="0" smtClean="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58325385"/>
              </p:ext>
            </p:extLst>
          </p:nvPr>
        </p:nvGraphicFramePr>
        <p:xfrm>
          <a:off x="977537" y="3710890"/>
          <a:ext cx="7365275" cy="1322615"/>
        </p:xfrm>
        <a:graphic>
          <a:graphicData uri="http://schemas.openxmlformats.org/drawingml/2006/table">
            <a:tbl>
              <a:tblPr>
                <a:tableStyleId>{5C22544A-7EE6-4342-B048-85BDC9FD1C3A}</a:tableStyleId>
              </a:tblPr>
              <a:tblGrid>
                <a:gridCol w="709906">
                  <a:extLst>
                    <a:ext uri="{9D8B030D-6E8A-4147-A177-3AD203B41FA5}">
                      <a16:colId xmlns:a16="http://schemas.microsoft.com/office/drawing/2014/main" val="301155623"/>
                    </a:ext>
                  </a:extLst>
                </a:gridCol>
                <a:gridCol w="1626868">
                  <a:extLst>
                    <a:ext uri="{9D8B030D-6E8A-4147-A177-3AD203B41FA5}">
                      <a16:colId xmlns:a16="http://schemas.microsoft.com/office/drawing/2014/main" val="3293134849"/>
                    </a:ext>
                  </a:extLst>
                </a:gridCol>
                <a:gridCol w="2795255">
                  <a:extLst>
                    <a:ext uri="{9D8B030D-6E8A-4147-A177-3AD203B41FA5}">
                      <a16:colId xmlns:a16="http://schemas.microsoft.com/office/drawing/2014/main" val="2951029403"/>
                    </a:ext>
                  </a:extLst>
                </a:gridCol>
                <a:gridCol w="1301494">
                  <a:extLst>
                    <a:ext uri="{9D8B030D-6E8A-4147-A177-3AD203B41FA5}">
                      <a16:colId xmlns:a16="http://schemas.microsoft.com/office/drawing/2014/main" val="407451074"/>
                    </a:ext>
                  </a:extLst>
                </a:gridCol>
                <a:gridCol w="931752">
                  <a:extLst>
                    <a:ext uri="{9D8B030D-6E8A-4147-A177-3AD203B41FA5}">
                      <a16:colId xmlns:a16="http://schemas.microsoft.com/office/drawing/2014/main" val="3478325564"/>
                    </a:ext>
                  </a:extLst>
                </a:gridCol>
              </a:tblGrid>
              <a:tr h="264523">
                <a:tc>
                  <a:txBody>
                    <a:bodyPr/>
                    <a:lstStyle/>
                    <a:p>
                      <a:pPr algn="l" fontAlgn="b"/>
                      <a:r>
                        <a:rPr lang="en-US" sz="1400" u="none" strike="noStrike">
                          <a:effectLst/>
                        </a:rPr>
                        <a:t>STT</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Nhiệm vụ</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vi-VN" sz="1400" u="none" strike="noStrike">
                          <a:effectLst/>
                        </a:rPr>
                        <a:t>Người thực hiện</a:t>
                      </a:r>
                      <a:endParaRPr lang="vi-VN"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Tình trạng</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Tiến độ</a:t>
                      </a:r>
                      <a:endParaRPr lang="en-US" sz="1400" b="0" i="0" u="none" strike="noStrike">
                        <a:solidFill>
                          <a:srgbClr val="000000"/>
                        </a:solidFill>
                        <a:effectLst/>
                        <a:latin typeface="Times New Roman" panose="02020603050405020304" pitchFamily="18" charset="0"/>
                      </a:endParaRPr>
                    </a:p>
                  </a:txBody>
                  <a:tcPr marL="7620" marR="7620" marT="7620" marB="0" anchor="b"/>
                </a:tc>
                <a:extLst>
                  <a:ext uri="{0D108BD9-81ED-4DB2-BD59-A6C34878D82A}">
                    <a16:rowId xmlns:a16="http://schemas.microsoft.com/office/drawing/2014/main" val="1536511409"/>
                  </a:ext>
                </a:extLst>
              </a:tr>
              <a:tr h="264523">
                <a:tc>
                  <a:txBody>
                    <a:bodyPr/>
                    <a:lstStyle/>
                    <a:p>
                      <a:pPr algn="l" fontAlgn="b"/>
                      <a:r>
                        <a:rPr lang="en-US" sz="1400" u="none" strike="noStrike">
                          <a:effectLst/>
                        </a:rPr>
                        <a:t>2.1</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dirty="0">
                          <a:effectLst/>
                        </a:rPr>
                        <a:t>Tạo giao diện</a:t>
                      </a:r>
                      <a:endParaRPr lang="en-US" sz="1400" b="0" i="0" u="none" strike="noStrike" dirty="0">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dirty="0">
                          <a:effectLst/>
                        </a:rPr>
                        <a:t>Huỳnh Quan Minh</a:t>
                      </a:r>
                      <a:endParaRPr lang="en-US" sz="1400" b="0" i="0" u="none" strike="noStrike" dirty="0">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Hoàn thành</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r" fontAlgn="b"/>
                      <a:r>
                        <a:rPr lang="en-US" sz="1400" u="none" strike="noStrike">
                          <a:effectLst/>
                        </a:rPr>
                        <a:t>100%</a:t>
                      </a:r>
                      <a:endParaRPr lang="en-US" sz="1400" b="0" i="0" u="none" strike="noStrike">
                        <a:solidFill>
                          <a:srgbClr val="000000"/>
                        </a:solidFill>
                        <a:effectLst/>
                        <a:latin typeface="Times New Roman" panose="02020603050405020304" pitchFamily="18" charset="0"/>
                      </a:endParaRPr>
                    </a:p>
                  </a:txBody>
                  <a:tcPr marL="7620" marR="7620" marT="7620" marB="0" anchor="b"/>
                </a:tc>
                <a:extLst>
                  <a:ext uri="{0D108BD9-81ED-4DB2-BD59-A6C34878D82A}">
                    <a16:rowId xmlns:a16="http://schemas.microsoft.com/office/drawing/2014/main" val="3708097224"/>
                  </a:ext>
                </a:extLst>
              </a:tr>
              <a:tr h="264523">
                <a:tc>
                  <a:txBody>
                    <a:bodyPr/>
                    <a:lstStyle/>
                    <a:p>
                      <a:pPr algn="l" fontAlgn="b"/>
                      <a:r>
                        <a:rPr lang="en-US" sz="1400" u="none" strike="noStrike">
                          <a:effectLst/>
                        </a:rPr>
                        <a:t>2.2</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Chức năng</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Phạm Đình Luân</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dirty="0">
                          <a:effectLst/>
                        </a:rPr>
                        <a:t>Hoàn thành</a:t>
                      </a:r>
                      <a:endParaRPr lang="en-US" sz="1400" b="0" i="0" u="none" strike="noStrike" dirty="0">
                        <a:solidFill>
                          <a:srgbClr val="000000"/>
                        </a:solidFill>
                        <a:effectLst/>
                        <a:latin typeface="Times New Roman" panose="02020603050405020304" pitchFamily="18" charset="0"/>
                      </a:endParaRPr>
                    </a:p>
                  </a:txBody>
                  <a:tcPr marL="7620" marR="7620" marT="7620" marB="0" anchor="b"/>
                </a:tc>
                <a:tc>
                  <a:txBody>
                    <a:bodyPr/>
                    <a:lstStyle/>
                    <a:p>
                      <a:pPr algn="r" fontAlgn="b"/>
                      <a:r>
                        <a:rPr lang="en-US" sz="1400" u="none" strike="noStrike">
                          <a:effectLst/>
                        </a:rPr>
                        <a:t>100%</a:t>
                      </a:r>
                      <a:endParaRPr lang="en-US" sz="1400" b="0" i="0" u="none" strike="noStrike">
                        <a:solidFill>
                          <a:srgbClr val="000000"/>
                        </a:solidFill>
                        <a:effectLst/>
                        <a:latin typeface="Times New Roman" panose="02020603050405020304" pitchFamily="18" charset="0"/>
                      </a:endParaRPr>
                    </a:p>
                  </a:txBody>
                  <a:tcPr marL="7620" marR="7620" marT="7620" marB="0" anchor="b"/>
                </a:tc>
                <a:extLst>
                  <a:ext uri="{0D108BD9-81ED-4DB2-BD59-A6C34878D82A}">
                    <a16:rowId xmlns:a16="http://schemas.microsoft.com/office/drawing/2014/main" val="4082472497"/>
                  </a:ext>
                </a:extLst>
              </a:tr>
              <a:tr h="264523">
                <a:tc>
                  <a:txBody>
                    <a:bodyPr/>
                    <a:lstStyle/>
                    <a:p>
                      <a:pPr algn="l" fontAlgn="b"/>
                      <a:r>
                        <a:rPr lang="en-US" sz="1400" u="none" strike="noStrike">
                          <a:effectLst/>
                        </a:rPr>
                        <a:t>2.3</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Tạo Unit Test</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Không làm</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r" fontAlgn="b"/>
                      <a:r>
                        <a:rPr lang="en-US" sz="1400" u="none" strike="noStrike">
                          <a:effectLst/>
                        </a:rPr>
                        <a:t>0%</a:t>
                      </a:r>
                      <a:endParaRPr lang="en-US" sz="1400" b="0" i="0" u="none" strike="noStrike">
                        <a:solidFill>
                          <a:srgbClr val="000000"/>
                        </a:solidFill>
                        <a:effectLst/>
                        <a:latin typeface="Times New Roman" panose="02020603050405020304" pitchFamily="18" charset="0"/>
                      </a:endParaRPr>
                    </a:p>
                  </a:txBody>
                  <a:tcPr marL="7620" marR="7620" marT="7620" marB="0" anchor="b"/>
                </a:tc>
                <a:extLst>
                  <a:ext uri="{0D108BD9-81ED-4DB2-BD59-A6C34878D82A}">
                    <a16:rowId xmlns:a16="http://schemas.microsoft.com/office/drawing/2014/main" val="2785837440"/>
                  </a:ext>
                </a:extLst>
              </a:tr>
              <a:tr h="264523">
                <a:tc>
                  <a:txBody>
                    <a:bodyPr/>
                    <a:lstStyle/>
                    <a:p>
                      <a:pPr algn="l" fontAlgn="b"/>
                      <a:r>
                        <a:rPr lang="en-US" sz="1400" u="none" strike="noStrike">
                          <a:effectLst/>
                        </a:rPr>
                        <a:t>2.4</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Review code</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Bùi Đăng Khoa</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Hoàn thành</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r" fontAlgn="b"/>
                      <a:r>
                        <a:rPr lang="en-US" sz="1400" u="none" strike="noStrike" dirty="0">
                          <a:effectLst/>
                        </a:rPr>
                        <a:t>100%</a:t>
                      </a:r>
                      <a:endParaRPr lang="en-US" sz="1400" b="0" i="0" u="none" strike="noStrike" dirty="0">
                        <a:solidFill>
                          <a:srgbClr val="000000"/>
                        </a:solidFill>
                        <a:effectLst/>
                        <a:latin typeface="Times New Roman" panose="02020603050405020304" pitchFamily="18" charset="0"/>
                      </a:endParaRPr>
                    </a:p>
                  </a:txBody>
                  <a:tcPr marL="7620" marR="7620" marT="7620" marB="0" anchor="b"/>
                </a:tc>
                <a:extLst>
                  <a:ext uri="{0D108BD9-81ED-4DB2-BD59-A6C34878D82A}">
                    <a16:rowId xmlns:a16="http://schemas.microsoft.com/office/drawing/2014/main" val="3864658550"/>
                  </a:ext>
                </a:extLst>
              </a:tr>
            </a:tbl>
          </a:graphicData>
        </a:graphic>
      </p:graphicFrame>
      <p:sp>
        <p:nvSpPr>
          <p:cNvPr id="11" name="Content Placeholder 2"/>
          <p:cNvSpPr txBox="1">
            <a:spLocks/>
          </p:cNvSpPr>
          <p:nvPr/>
        </p:nvSpPr>
        <p:spPr>
          <a:xfrm>
            <a:off x="838199" y="5033505"/>
            <a:ext cx="8131629" cy="16148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latin typeface="Times New Roman" panose="02020603050405020304" pitchFamily="18" charset="0"/>
                <a:cs typeface="Times New Roman" panose="02020603050405020304" pitchFamily="18" charset="0"/>
              </a:rPr>
              <a:t>Cài đặt người dùng</a:t>
            </a:r>
            <a:endParaRPr lang="en-US" sz="2000" dirty="0" smtClean="0">
              <a:latin typeface="Times New Roman" panose="02020603050405020304" pitchFamily="18" charset="0"/>
              <a:cs typeface="Times New Roman" panose="02020603050405020304"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200986647"/>
              </p:ext>
            </p:extLst>
          </p:nvPr>
        </p:nvGraphicFramePr>
        <p:xfrm>
          <a:off x="977537" y="5325762"/>
          <a:ext cx="7365275" cy="1322615"/>
        </p:xfrm>
        <a:graphic>
          <a:graphicData uri="http://schemas.openxmlformats.org/drawingml/2006/table">
            <a:tbl>
              <a:tblPr>
                <a:tableStyleId>{5C22544A-7EE6-4342-B048-85BDC9FD1C3A}</a:tableStyleId>
              </a:tblPr>
              <a:tblGrid>
                <a:gridCol w="709906">
                  <a:extLst>
                    <a:ext uri="{9D8B030D-6E8A-4147-A177-3AD203B41FA5}">
                      <a16:colId xmlns:a16="http://schemas.microsoft.com/office/drawing/2014/main" val="301155623"/>
                    </a:ext>
                  </a:extLst>
                </a:gridCol>
                <a:gridCol w="1626868">
                  <a:extLst>
                    <a:ext uri="{9D8B030D-6E8A-4147-A177-3AD203B41FA5}">
                      <a16:colId xmlns:a16="http://schemas.microsoft.com/office/drawing/2014/main" val="3293134849"/>
                    </a:ext>
                  </a:extLst>
                </a:gridCol>
                <a:gridCol w="2795255">
                  <a:extLst>
                    <a:ext uri="{9D8B030D-6E8A-4147-A177-3AD203B41FA5}">
                      <a16:colId xmlns:a16="http://schemas.microsoft.com/office/drawing/2014/main" val="2951029403"/>
                    </a:ext>
                  </a:extLst>
                </a:gridCol>
                <a:gridCol w="1301494">
                  <a:extLst>
                    <a:ext uri="{9D8B030D-6E8A-4147-A177-3AD203B41FA5}">
                      <a16:colId xmlns:a16="http://schemas.microsoft.com/office/drawing/2014/main" val="407451074"/>
                    </a:ext>
                  </a:extLst>
                </a:gridCol>
                <a:gridCol w="931752">
                  <a:extLst>
                    <a:ext uri="{9D8B030D-6E8A-4147-A177-3AD203B41FA5}">
                      <a16:colId xmlns:a16="http://schemas.microsoft.com/office/drawing/2014/main" val="3478325564"/>
                    </a:ext>
                  </a:extLst>
                </a:gridCol>
              </a:tblGrid>
              <a:tr h="264523">
                <a:tc>
                  <a:txBody>
                    <a:bodyPr/>
                    <a:lstStyle/>
                    <a:p>
                      <a:pPr algn="l" fontAlgn="b"/>
                      <a:r>
                        <a:rPr lang="en-US" sz="1400" u="none" strike="noStrike">
                          <a:effectLst/>
                        </a:rPr>
                        <a:t>STT</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Nhiệm vụ</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vi-VN" sz="1400" u="none" strike="noStrike">
                          <a:effectLst/>
                        </a:rPr>
                        <a:t>Người thực hiện</a:t>
                      </a:r>
                      <a:endParaRPr lang="vi-VN"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Tình trạng</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Tiến độ</a:t>
                      </a:r>
                      <a:endParaRPr lang="en-US" sz="1400" b="0" i="0" u="none" strike="noStrike">
                        <a:solidFill>
                          <a:srgbClr val="000000"/>
                        </a:solidFill>
                        <a:effectLst/>
                        <a:latin typeface="Times New Roman" panose="02020603050405020304" pitchFamily="18" charset="0"/>
                      </a:endParaRPr>
                    </a:p>
                  </a:txBody>
                  <a:tcPr marL="7620" marR="7620" marT="7620" marB="0" anchor="b"/>
                </a:tc>
                <a:extLst>
                  <a:ext uri="{0D108BD9-81ED-4DB2-BD59-A6C34878D82A}">
                    <a16:rowId xmlns:a16="http://schemas.microsoft.com/office/drawing/2014/main" val="1536511409"/>
                  </a:ext>
                </a:extLst>
              </a:tr>
              <a:tr h="264523">
                <a:tc>
                  <a:txBody>
                    <a:bodyPr/>
                    <a:lstStyle/>
                    <a:p>
                      <a:pPr algn="l" fontAlgn="b"/>
                      <a:r>
                        <a:rPr lang="en-US" sz="1400" u="none" strike="noStrike">
                          <a:effectLst/>
                        </a:rPr>
                        <a:t>2.1</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dirty="0">
                          <a:effectLst/>
                        </a:rPr>
                        <a:t>Tạo giao diện</a:t>
                      </a:r>
                      <a:endParaRPr lang="en-US" sz="1400" b="0" i="0" u="none" strike="noStrike" dirty="0">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dirty="0">
                          <a:effectLst/>
                        </a:rPr>
                        <a:t>Huỳnh Quan Minh</a:t>
                      </a:r>
                      <a:endParaRPr lang="en-US" sz="1400" b="0" i="0" u="none" strike="noStrike" dirty="0">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Hoàn thành</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r" fontAlgn="b"/>
                      <a:r>
                        <a:rPr lang="en-US" sz="1400" u="none" strike="noStrike">
                          <a:effectLst/>
                        </a:rPr>
                        <a:t>100%</a:t>
                      </a:r>
                      <a:endParaRPr lang="en-US" sz="1400" b="0" i="0" u="none" strike="noStrike">
                        <a:solidFill>
                          <a:srgbClr val="000000"/>
                        </a:solidFill>
                        <a:effectLst/>
                        <a:latin typeface="Times New Roman" panose="02020603050405020304" pitchFamily="18" charset="0"/>
                      </a:endParaRPr>
                    </a:p>
                  </a:txBody>
                  <a:tcPr marL="7620" marR="7620" marT="7620" marB="0" anchor="b"/>
                </a:tc>
                <a:extLst>
                  <a:ext uri="{0D108BD9-81ED-4DB2-BD59-A6C34878D82A}">
                    <a16:rowId xmlns:a16="http://schemas.microsoft.com/office/drawing/2014/main" val="3708097224"/>
                  </a:ext>
                </a:extLst>
              </a:tr>
              <a:tr h="264523">
                <a:tc>
                  <a:txBody>
                    <a:bodyPr/>
                    <a:lstStyle/>
                    <a:p>
                      <a:pPr algn="l" fontAlgn="b"/>
                      <a:r>
                        <a:rPr lang="en-US" sz="1400" u="none" strike="noStrike">
                          <a:effectLst/>
                        </a:rPr>
                        <a:t>2.2</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Chức năng</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Phạm Đình Luân</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dirty="0">
                          <a:effectLst/>
                        </a:rPr>
                        <a:t>Hoàn thành</a:t>
                      </a:r>
                      <a:endParaRPr lang="en-US" sz="1400" b="0" i="0" u="none" strike="noStrike" dirty="0">
                        <a:solidFill>
                          <a:srgbClr val="000000"/>
                        </a:solidFill>
                        <a:effectLst/>
                        <a:latin typeface="Times New Roman" panose="02020603050405020304" pitchFamily="18" charset="0"/>
                      </a:endParaRPr>
                    </a:p>
                  </a:txBody>
                  <a:tcPr marL="7620" marR="7620" marT="7620" marB="0" anchor="b"/>
                </a:tc>
                <a:tc>
                  <a:txBody>
                    <a:bodyPr/>
                    <a:lstStyle/>
                    <a:p>
                      <a:pPr algn="r" fontAlgn="b"/>
                      <a:r>
                        <a:rPr lang="en-US" sz="1400" u="none" strike="noStrike">
                          <a:effectLst/>
                        </a:rPr>
                        <a:t>100%</a:t>
                      </a:r>
                      <a:endParaRPr lang="en-US" sz="1400" b="0" i="0" u="none" strike="noStrike">
                        <a:solidFill>
                          <a:srgbClr val="000000"/>
                        </a:solidFill>
                        <a:effectLst/>
                        <a:latin typeface="Times New Roman" panose="02020603050405020304" pitchFamily="18" charset="0"/>
                      </a:endParaRPr>
                    </a:p>
                  </a:txBody>
                  <a:tcPr marL="7620" marR="7620" marT="7620" marB="0" anchor="b"/>
                </a:tc>
                <a:extLst>
                  <a:ext uri="{0D108BD9-81ED-4DB2-BD59-A6C34878D82A}">
                    <a16:rowId xmlns:a16="http://schemas.microsoft.com/office/drawing/2014/main" val="4082472497"/>
                  </a:ext>
                </a:extLst>
              </a:tr>
              <a:tr h="264523">
                <a:tc>
                  <a:txBody>
                    <a:bodyPr/>
                    <a:lstStyle/>
                    <a:p>
                      <a:pPr algn="l" fontAlgn="b"/>
                      <a:r>
                        <a:rPr lang="en-US" sz="1400" u="none" strike="noStrike">
                          <a:effectLst/>
                        </a:rPr>
                        <a:t>2.3</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Tạo Unit Test</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Không làm</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r" fontAlgn="b"/>
                      <a:r>
                        <a:rPr lang="en-US" sz="1400" u="none" strike="noStrike">
                          <a:effectLst/>
                        </a:rPr>
                        <a:t>0%</a:t>
                      </a:r>
                      <a:endParaRPr lang="en-US" sz="1400" b="0" i="0" u="none" strike="noStrike">
                        <a:solidFill>
                          <a:srgbClr val="000000"/>
                        </a:solidFill>
                        <a:effectLst/>
                        <a:latin typeface="Times New Roman" panose="02020603050405020304" pitchFamily="18" charset="0"/>
                      </a:endParaRPr>
                    </a:p>
                  </a:txBody>
                  <a:tcPr marL="7620" marR="7620" marT="7620" marB="0" anchor="b"/>
                </a:tc>
                <a:extLst>
                  <a:ext uri="{0D108BD9-81ED-4DB2-BD59-A6C34878D82A}">
                    <a16:rowId xmlns:a16="http://schemas.microsoft.com/office/drawing/2014/main" val="2785837440"/>
                  </a:ext>
                </a:extLst>
              </a:tr>
              <a:tr h="264523">
                <a:tc>
                  <a:txBody>
                    <a:bodyPr/>
                    <a:lstStyle/>
                    <a:p>
                      <a:pPr algn="l" fontAlgn="b"/>
                      <a:r>
                        <a:rPr lang="en-US" sz="1400" u="none" strike="noStrike">
                          <a:effectLst/>
                        </a:rPr>
                        <a:t>2.4</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Review code</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Bùi Đăng Khoa</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US" sz="1400" u="none" strike="noStrike">
                          <a:effectLst/>
                        </a:rPr>
                        <a:t>Hoàn thành</a:t>
                      </a:r>
                      <a:endParaRPr lang="en-US"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r" fontAlgn="b"/>
                      <a:r>
                        <a:rPr lang="en-US" sz="1400" u="none" strike="noStrike" dirty="0">
                          <a:effectLst/>
                        </a:rPr>
                        <a:t>100%</a:t>
                      </a:r>
                      <a:endParaRPr lang="en-US" sz="1400" b="0" i="0" u="none" strike="noStrike" dirty="0">
                        <a:solidFill>
                          <a:srgbClr val="000000"/>
                        </a:solidFill>
                        <a:effectLst/>
                        <a:latin typeface="Times New Roman" panose="02020603050405020304" pitchFamily="18" charset="0"/>
                      </a:endParaRPr>
                    </a:p>
                  </a:txBody>
                  <a:tcPr marL="7620" marR="7620" marT="7620" marB="0" anchor="b"/>
                </a:tc>
                <a:extLst>
                  <a:ext uri="{0D108BD9-81ED-4DB2-BD59-A6C34878D82A}">
                    <a16:rowId xmlns:a16="http://schemas.microsoft.com/office/drawing/2014/main" val="3864658550"/>
                  </a:ext>
                </a:extLst>
              </a:tr>
            </a:tbl>
          </a:graphicData>
        </a:graphic>
      </p:graphicFrame>
    </p:spTree>
    <p:extLst>
      <p:ext uri="{BB962C8B-B14F-4D97-AF65-F5344CB8AC3E}">
        <p14:creationId xmlns:p14="http://schemas.microsoft.com/office/powerpoint/2010/main" val="1837712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anose="02020603050405020304" pitchFamily="18" charset="0"/>
                <a:cs typeface="Times New Roman" panose="02020603050405020304" pitchFamily="18" charset="0"/>
              </a:rPr>
              <a:t>2.</a:t>
            </a:r>
            <a:r>
              <a:rPr lang="vi-VN" sz="3200" dirty="0">
                <a:latin typeface="Times New Roman" panose="02020603050405020304" pitchFamily="18" charset="0"/>
                <a:cs typeface="Times New Roman" panose="02020603050405020304" pitchFamily="18" charset="0"/>
              </a:rPr>
              <a:t> Trình bày bản phân phối phần mềm đầu tiên đến khách hàng của</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nhóm (Demo khách hàng trực tiếp sử dụng phần mềm, Hướng dẫn sử</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dụng phần mềm, và mã nguồn</a:t>
            </a:r>
            <a:r>
              <a:rPr lang="vi-VN"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142" y="2273229"/>
            <a:ext cx="6011907" cy="3500551"/>
          </a:xfrm>
          <a:prstGeom prst="rect">
            <a:avLst/>
          </a:prstGeom>
        </p:spPr>
      </p:pic>
      <p:sp>
        <p:nvSpPr>
          <p:cNvPr id="7" name="Content Placeholder 2"/>
          <p:cNvSpPr>
            <a:spLocks noGrp="1"/>
          </p:cNvSpPr>
          <p:nvPr>
            <p:ph idx="1"/>
          </p:nvPr>
        </p:nvSpPr>
        <p:spPr>
          <a:xfrm>
            <a:off x="838199" y="1825625"/>
            <a:ext cx="3995057" cy="4351338"/>
          </a:xfrm>
        </p:spPr>
        <p:txBody>
          <a:bodyPr/>
          <a:lstStyle/>
          <a:p>
            <a:r>
              <a:rPr lang="en-US" dirty="0" smtClean="0">
                <a:latin typeface="Times New Roman" panose="02020603050405020304" pitchFamily="18" charset="0"/>
                <a:cs typeface="Times New Roman" panose="02020603050405020304" pitchFamily="18" charset="0"/>
              </a:rPr>
              <a:t>Chức năng đăng nhập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413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394" y="295456"/>
            <a:ext cx="10763794" cy="1325563"/>
          </a:xfrm>
        </p:spPr>
        <p:txBody>
          <a:bodyPr>
            <a:noAutofit/>
          </a:bodyPr>
          <a:lstStyle/>
          <a:p>
            <a:r>
              <a:rPr lang="en-US" sz="3200" dirty="0">
                <a:latin typeface="Times New Roman" panose="02020603050405020304" pitchFamily="18" charset="0"/>
                <a:cs typeface="Times New Roman" panose="02020603050405020304" pitchFamily="18" charset="0"/>
              </a:rPr>
              <a:t>2.</a:t>
            </a:r>
            <a:r>
              <a:rPr lang="vi-VN" sz="3200" dirty="0">
                <a:cs typeface="Times New Roman" panose="02020603050405020304" pitchFamily="18" charset="0"/>
              </a:rPr>
              <a:t> Trình bày bản phân phối phần mềm đầu tiên đến khách hàng của</a:t>
            </a:r>
            <a:r>
              <a:rPr lang="en-US" sz="3200" dirty="0">
                <a:latin typeface="Times New Roman" panose="02020603050405020304" pitchFamily="18" charset="0"/>
                <a:cs typeface="Times New Roman" panose="02020603050405020304" pitchFamily="18" charset="0"/>
              </a:rPr>
              <a:t> </a:t>
            </a:r>
            <a:r>
              <a:rPr lang="vi-VN" sz="3200" dirty="0">
                <a:cs typeface="Times New Roman" panose="02020603050405020304" pitchFamily="18" charset="0"/>
              </a:rPr>
              <a:t>nhóm (Demo khách hàng trực tiếp sử dụng phần mềm, Hướng dẫn sử</a:t>
            </a:r>
            <a:r>
              <a:rPr lang="en-US" sz="3200" dirty="0">
                <a:latin typeface="Times New Roman" panose="02020603050405020304" pitchFamily="18" charset="0"/>
                <a:cs typeface="Times New Roman" panose="02020603050405020304" pitchFamily="18" charset="0"/>
              </a:rPr>
              <a:t> </a:t>
            </a:r>
            <a:r>
              <a:rPr lang="vi-VN" sz="3200" dirty="0">
                <a:cs typeface="Times New Roman" panose="02020603050405020304" pitchFamily="18" charset="0"/>
              </a:rPr>
              <a:t>dụng phần mềm, và mã nguồn).</a:t>
            </a:r>
            <a:endParaRPr lang="en-US" sz="3200" dirty="0"/>
          </a:p>
        </p:txBody>
      </p:sp>
      <p:sp>
        <p:nvSpPr>
          <p:cNvPr id="3" name="Content Placeholder 2"/>
          <p:cNvSpPr>
            <a:spLocks noGrp="1"/>
          </p:cNvSpPr>
          <p:nvPr>
            <p:ph idx="1"/>
          </p:nvPr>
        </p:nvSpPr>
        <p:spPr>
          <a:xfrm>
            <a:off x="838200" y="1825625"/>
            <a:ext cx="3489960" cy="4351338"/>
          </a:xfrm>
        </p:spPr>
        <p:txBody>
          <a:bodyPr/>
          <a:lstStyle/>
          <a:p>
            <a:r>
              <a:rPr lang="en-US" dirty="0" smtClean="0">
                <a:latin typeface="Times New Roman" panose="02020603050405020304" pitchFamily="18" charset="0"/>
                <a:cs typeface="Times New Roman" panose="02020603050405020304" pitchFamily="18" charset="0"/>
              </a:rPr>
              <a:t>Chức năng đăng ký</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824" y="2251018"/>
            <a:ext cx="5768388" cy="3500551"/>
          </a:xfrm>
          <a:prstGeom prst="rect">
            <a:avLst/>
          </a:prstGeom>
        </p:spPr>
      </p:pic>
    </p:spTree>
    <p:extLst>
      <p:ext uri="{BB962C8B-B14F-4D97-AF65-F5344CB8AC3E}">
        <p14:creationId xmlns:p14="http://schemas.microsoft.com/office/powerpoint/2010/main" val="393096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Times New Roman" panose="02020603050405020304" pitchFamily="18" charset="0"/>
                <a:cs typeface="Times New Roman" panose="02020603050405020304" pitchFamily="18" charset="0"/>
              </a:rPr>
              <a:t>2.</a:t>
            </a:r>
            <a:r>
              <a:rPr lang="vi-VN" sz="3200" dirty="0">
                <a:cs typeface="Times New Roman" panose="02020603050405020304" pitchFamily="18" charset="0"/>
              </a:rPr>
              <a:t> Trình bày bản phân phối phần mềm đầu tiên đến khách hàng của</a:t>
            </a:r>
            <a:r>
              <a:rPr lang="en-US" sz="3200" dirty="0">
                <a:latin typeface="Times New Roman" panose="02020603050405020304" pitchFamily="18" charset="0"/>
                <a:cs typeface="Times New Roman" panose="02020603050405020304" pitchFamily="18" charset="0"/>
              </a:rPr>
              <a:t> </a:t>
            </a:r>
            <a:r>
              <a:rPr lang="vi-VN" sz="3200" dirty="0">
                <a:cs typeface="Times New Roman" panose="02020603050405020304" pitchFamily="18" charset="0"/>
              </a:rPr>
              <a:t>nhóm (Demo khách hàng trực tiếp sử dụng phần mềm, Hướng dẫn sử</a:t>
            </a:r>
            <a:r>
              <a:rPr lang="en-US" sz="3200" dirty="0">
                <a:latin typeface="Times New Roman" panose="02020603050405020304" pitchFamily="18" charset="0"/>
                <a:cs typeface="Times New Roman" panose="02020603050405020304" pitchFamily="18" charset="0"/>
              </a:rPr>
              <a:t> </a:t>
            </a:r>
            <a:r>
              <a:rPr lang="vi-VN" sz="3200" dirty="0">
                <a:cs typeface="Times New Roman" panose="02020603050405020304" pitchFamily="18" charset="0"/>
              </a:rPr>
              <a:t>dụng phần mềm, và mã nguồn).</a:t>
            </a:r>
            <a:endParaRPr lang="en-US" sz="3200" dirty="0"/>
          </a:p>
        </p:txBody>
      </p:sp>
      <p:sp>
        <p:nvSpPr>
          <p:cNvPr id="3" name="Content Placeholder 2"/>
          <p:cNvSpPr>
            <a:spLocks noGrp="1"/>
          </p:cNvSpPr>
          <p:nvPr>
            <p:ph idx="1"/>
          </p:nvPr>
        </p:nvSpPr>
        <p:spPr>
          <a:xfrm>
            <a:off x="182880" y="1825625"/>
            <a:ext cx="4093029" cy="4351338"/>
          </a:xfrm>
        </p:spPr>
        <p:txBody>
          <a:bodyPr/>
          <a:lstStyle/>
          <a:p>
            <a:r>
              <a:rPr lang="en-US" dirty="0" smtClean="0"/>
              <a:t>Chức năng cài đặt thông tin cá nhân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070" y="3000339"/>
            <a:ext cx="3762337" cy="20941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4568" y="1966572"/>
            <a:ext cx="4575123" cy="20347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3926" y="4420803"/>
            <a:ext cx="4765765" cy="2340893"/>
          </a:xfrm>
          <a:prstGeom prst="rect">
            <a:avLst/>
          </a:prstGeom>
        </p:spPr>
      </p:pic>
    </p:spTree>
    <p:extLst>
      <p:ext uri="{BB962C8B-B14F-4D97-AF65-F5344CB8AC3E}">
        <p14:creationId xmlns:p14="http://schemas.microsoft.com/office/powerpoint/2010/main" val="2928501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3.Trình bày sản phẩm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3568337" cy="3460478"/>
          </a:xfrm>
        </p:spPr>
        <p:txBody>
          <a:bodyPr/>
          <a:lstStyle/>
          <a:p>
            <a:r>
              <a:rPr lang="en-US" dirty="0" smtClean="0">
                <a:latin typeface="Times New Roman" panose="02020603050405020304" pitchFamily="18" charset="0"/>
                <a:cs typeface="Times New Roman" panose="02020603050405020304" pitchFamily="18" charset="0"/>
              </a:rPr>
              <a:t>Release burn down chart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549" y="1825625"/>
            <a:ext cx="6322421" cy="3694456"/>
          </a:xfrm>
          <a:prstGeom prst="rect">
            <a:avLst/>
          </a:prstGeom>
        </p:spPr>
      </p:pic>
    </p:spTree>
    <p:extLst>
      <p:ext uri="{BB962C8B-B14F-4D97-AF65-F5344CB8AC3E}">
        <p14:creationId xmlns:p14="http://schemas.microsoft.com/office/powerpoint/2010/main" val="3759484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2F25-49BE-43EF-968D-BF9390D981EC}"/>
              </a:ext>
            </a:extLst>
          </p:cNvPr>
          <p:cNvSpPr>
            <a:spLocks noGrp="1"/>
          </p:cNvSpPr>
          <p:nvPr>
            <p:ph type="title"/>
          </p:nvPr>
        </p:nvSpPr>
        <p:spPr>
          <a:xfrm>
            <a:off x="1097280" y="286603"/>
            <a:ext cx="10058400" cy="825021"/>
          </a:xfrm>
        </p:spPr>
        <p:txBody>
          <a:bodyPr>
            <a:normAutofit/>
          </a:bodyPr>
          <a:lstStyle/>
          <a:p>
            <a:r>
              <a:rPr lang="en-US" dirty="0">
                <a:latin typeface="Times New Roman" panose="02020603050405020304" pitchFamily="18" charset="0"/>
                <a:cs typeface="Times New Roman" panose="02020603050405020304" pitchFamily="18" charset="0"/>
              </a:rPr>
              <a:t>Product Backlog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(user)</a:t>
            </a:r>
          </a:p>
        </p:txBody>
      </p:sp>
      <p:graphicFrame>
        <p:nvGraphicFramePr>
          <p:cNvPr id="4" name="Table 3">
            <a:extLst>
              <a:ext uri="{FF2B5EF4-FFF2-40B4-BE49-F238E27FC236}">
                <a16:creationId xmlns:a16="http://schemas.microsoft.com/office/drawing/2014/main" id="{4B6FA17A-19EF-44FF-A2F6-EED098146B3F}"/>
              </a:ext>
            </a:extLst>
          </p:cNvPr>
          <p:cNvGraphicFramePr>
            <a:graphicFrameLocks noGrp="1"/>
          </p:cNvGraphicFramePr>
          <p:nvPr>
            <p:extLst>
              <p:ext uri="{D42A27DB-BD31-4B8C-83A1-F6EECF244321}">
                <p14:modId xmlns:p14="http://schemas.microsoft.com/office/powerpoint/2010/main" val="133486746"/>
              </p:ext>
            </p:extLst>
          </p:nvPr>
        </p:nvGraphicFramePr>
        <p:xfrm>
          <a:off x="1088572" y="1271447"/>
          <a:ext cx="10305568" cy="4735978"/>
        </p:xfrm>
        <a:graphic>
          <a:graphicData uri="http://schemas.openxmlformats.org/drawingml/2006/table">
            <a:tbl>
              <a:tblPr firstRow="1" firstCol="1" bandRow="1">
                <a:tableStyleId>{616DA210-FB5B-4158-B5E0-FEB733F419BA}</a:tableStyleId>
              </a:tblPr>
              <a:tblGrid>
                <a:gridCol w="2293204">
                  <a:extLst>
                    <a:ext uri="{9D8B030D-6E8A-4147-A177-3AD203B41FA5}">
                      <a16:colId xmlns:a16="http://schemas.microsoft.com/office/drawing/2014/main" val="4019912762"/>
                    </a:ext>
                  </a:extLst>
                </a:gridCol>
                <a:gridCol w="2837613">
                  <a:extLst>
                    <a:ext uri="{9D8B030D-6E8A-4147-A177-3AD203B41FA5}">
                      <a16:colId xmlns:a16="http://schemas.microsoft.com/office/drawing/2014/main" val="3530574021"/>
                    </a:ext>
                  </a:extLst>
                </a:gridCol>
                <a:gridCol w="1566369">
                  <a:extLst>
                    <a:ext uri="{9D8B030D-6E8A-4147-A177-3AD203B41FA5}">
                      <a16:colId xmlns:a16="http://schemas.microsoft.com/office/drawing/2014/main" val="4243186815"/>
                    </a:ext>
                  </a:extLst>
                </a:gridCol>
                <a:gridCol w="949372">
                  <a:extLst>
                    <a:ext uri="{9D8B030D-6E8A-4147-A177-3AD203B41FA5}">
                      <a16:colId xmlns:a16="http://schemas.microsoft.com/office/drawing/2014/main" val="3694842888"/>
                    </a:ext>
                  </a:extLst>
                </a:gridCol>
                <a:gridCol w="1384901">
                  <a:extLst>
                    <a:ext uri="{9D8B030D-6E8A-4147-A177-3AD203B41FA5}">
                      <a16:colId xmlns:a16="http://schemas.microsoft.com/office/drawing/2014/main" val="893589088"/>
                    </a:ext>
                  </a:extLst>
                </a:gridCol>
                <a:gridCol w="1274109">
                  <a:extLst>
                    <a:ext uri="{9D8B030D-6E8A-4147-A177-3AD203B41FA5}">
                      <a16:colId xmlns:a16="http://schemas.microsoft.com/office/drawing/2014/main" val="2403145774"/>
                    </a:ext>
                  </a:extLst>
                </a:gridCol>
              </a:tblGrid>
              <a:tr h="333150">
                <a:tc>
                  <a:txBody>
                    <a:bodyPr/>
                    <a:lstStyle/>
                    <a:p>
                      <a:pPr marL="457200" marR="0" algn="ctr">
                        <a:lnSpc>
                          <a:spcPct val="107000"/>
                        </a:lnSpc>
                        <a:spcBef>
                          <a:spcPts val="0"/>
                        </a:spcBef>
                        <a:spcAft>
                          <a:spcPts val="0"/>
                        </a:spcAft>
                      </a:pPr>
                      <a:r>
                        <a:rPr lang="en-US" sz="1200" dirty="0">
                          <a:effectLst/>
                        </a:rPr>
                        <a:t>Tôi muốn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Để</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Ghi chú</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Ưu tiên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Tình trạng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Tiến độ</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3998843446"/>
                  </a:ext>
                </a:extLst>
              </a:tr>
              <a:tr h="291560">
                <a:tc>
                  <a:txBody>
                    <a:bodyPr/>
                    <a:lstStyle/>
                    <a:p>
                      <a:pPr marL="457200" marR="0">
                        <a:lnSpc>
                          <a:spcPct val="107000"/>
                        </a:lnSpc>
                        <a:spcBef>
                          <a:spcPts val="0"/>
                        </a:spcBef>
                        <a:spcAft>
                          <a:spcPts val="0"/>
                        </a:spcAft>
                      </a:pPr>
                      <a:r>
                        <a:rPr lang="en-US" sz="1200" dirty="0" err="1">
                          <a:effectLst/>
                        </a:rPr>
                        <a:t>Đăng</a:t>
                      </a:r>
                      <a:r>
                        <a:rPr lang="en-US" sz="1200" dirty="0">
                          <a:effectLst/>
                        </a:rPr>
                        <a:t> </a:t>
                      </a:r>
                      <a:r>
                        <a:rPr lang="en-US" sz="1200" dirty="0" err="1">
                          <a:effectLst/>
                        </a:rPr>
                        <a:t>ký</a:t>
                      </a:r>
                      <a:r>
                        <a:rPr lang="en-US" sz="1200" dirty="0">
                          <a:effectLst/>
                        </a:rPr>
                        <a:t> </a:t>
                      </a:r>
                      <a:r>
                        <a:rPr lang="en-US" sz="1200" dirty="0" err="1">
                          <a:effectLst/>
                        </a:rPr>
                        <a:t>tài</a:t>
                      </a:r>
                      <a:r>
                        <a:rPr lang="en-US" sz="1200" dirty="0">
                          <a:effectLst/>
                        </a:rPr>
                        <a:t> </a:t>
                      </a:r>
                      <a:r>
                        <a:rPr lang="en-US" sz="1200" dirty="0" err="1">
                          <a:effectLst/>
                        </a:rPr>
                        <a:t>khoản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err="1">
                          <a:effectLst/>
                        </a:rPr>
                        <a:t>Bắt</a:t>
                      </a:r>
                      <a:r>
                        <a:rPr lang="en-US" sz="1200" dirty="0">
                          <a:effectLst/>
                        </a:rPr>
                        <a:t> </a:t>
                      </a:r>
                      <a:r>
                        <a:rPr lang="en-US" sz="1200" dirty="0" err="1">
                          <a:effectLst/>
                        </a:rPr>
                        <a:t>đầu</a:t>
                      </a:r>
                      <a:r>
                        <a:rPr lang="en-US" sz="1200" dirty="0">
                          <a:effectLst/>
                        </a:rPr>
                        <a:t> </a:t>
                      </a:r>
                      <a:r>
                        <a:rPr lang="en-US" sz="1200" dirty="0" err="1">
                          <a:effectLst/>
                        </a:rPr>
                        <a:t>theo</a:t>
                      </a:r>
                      <a:r>
                        <a:rPr lang="en-US" sz="1200" dirty="0">
                          <a:effectLst/>
                        </a:rPr>
                        <a:t> </a:t>
                      </a:r>
                      <a:r>
                        <a:rPr lang="en-US" sz="1200" dirty="0" err="1">
                          <a:effectLst/>
                        </a:rPr>
                        <a:t>dõi</a:t>
                      </a:r>
                      <a:r>
                        <a:rPr lang="en-US" sz="1200" dirty="0">
                          <a:effectLst/>
                        </a:rPr>
                        <a:t> </a:t>
                      </a:r>
                      <a:r>
                        <a:rPr lang="en-US" sz="1200" dirty="0" err="1">
                          <a:effectLst/>
                        </a:rPr>
                        <a:t>quá</a:t>
                      </a:r>
                      <a:r>
                        <a:rPr lang="en-US" sz="1200" dirty="0">
                          <a:effectLst/>
                        </a:rPr>
                        <a:t> </a:t>
                      </a:r>
                      <a:r>
                        <a:rPr lang="en-US" sz="1200" dirty="0" err="1">
                          <a:effectLst/>
                        </a:rPr>
                        <a:t>trình</a:t>
                      </a:r>
                      <a:r>
                        <a:rPr lang="en-US" sz="1200" dirty="0">
                          <a:effectLst/>
                        </a:rPr>
                        <a:t> </a:t>
                      </a:r>
                      <a:r>
                        <a:rPr lang="en-US" sz="1200" dirty="0" err="1">
                          <a:effectLst/>
                        </a:rPr>
                        <a:t>học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Hoàn</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thành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5866243"/>
                  </a:ext>
                </a:extLst>
              </a:tr>
              <a:tr h="291560">
                <a:tc>
                  <a:txBody>
                    <a:bodyPr/>
                    <a:lstStyle/>
                    <a:p>
                      <a:pPr marL="457200" marR="0">
                        <a:lnSpc>
                          <a:spcPct val="107000"/>
                        </a:lnSpc>
                        <a:spcBef>
                          <a:spcPts val="0"/>
                        </a:spcBef>
                        <a:spcAft>
                          <a:spcPts val="0"/>
                        </a:spcAft>
                      </a:pPr>
                      <a:r>
                        <a:rPr lang="en-US" sz="1200" dirty="0" err="1">
                          <a:effectLst/>
                        </a:rPr>
                        <a:t>Đăng</a:t>
                      </a:r>
                      <a:r>
                        <a:rPr lang="en-US" sz="1200" dirty="0">
                          <a:effectLst/>
                        </a:rPr>
                        <a:t> </a:t>
                      </a:r>
                      <a:r>
                        <a:rPr lang="en-US" sz="1200" dirty="0" err="1">
                          <a:effectLst/>
                        </a:rPr>
                        <a:t>nhập</a:t>
                      </a:r>
                      <a:r>
                        <a:rPr lang="en-US" sz="1200" dirty="0">
                          <a:effectLst/>
                        </a:rPr>
                        <a:t> </a:t>
                      </a:r>
                      <a:r>
                        <a:rPr lang="en-US" sz="1200" dirty="0" err="1">
                          <a:effectLst/>
                        </a:rPr>
                        <a:t>tài</a:t>
                      </a:r>
                      <a:r>
                        <a:rPr lang="en-US" sz="1200" dirty="0">
                          <a:effectLst/>
                        </a:rPr>
                        <a:t> </a:t>
                      </a:r>
                      <a:r>
                        <a:rPr lang="en-US" sz="1200" dirty="0" err="1">
                          <a:effectLst/>
                        </a:rPr>
                        <a:t>khoản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Thực hiện các tính năng của người dùng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Hoàn thành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smtClean="0">
                          <a:effectLst/>
                        </a:rPr>
                        <a:t>100</a:t>
                      </a: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61954665"/>
                  </a:ext>
                </a:extLst>
              </a:tr>
              <a:tr h="291560">
                <a:tc>
                  <a:txBody>
                    <a:bodyPr/>
                    <a:lstStyle/>
                    <a:p>
                      <a:pPr marL="457200" marR="0">
                        <a:lnSpc>
                          <a:spcPct val="107000"/>
                        </a:lnSpc>
                        <a:spcBef>
                          <a:spcPts val="0"/>
                        </a:spcBef>
                        <a:spcAft>
                          <a:spcPts val="0"/>
                        </a:spcAft>
                      </a:pPr>
                      <a:r>
                        <a:rPr lang="en-US" sz="1200" dirty="0" err="1">
                          <a:effectLst/>
                        </a:rPr>
                        <a:t>Đổi</a:t>
                      </a:r>
                      <a:r>
                        <a:rPr lang="en-US" sz="1200" dirty="0">
                          <a:effectLst/>
                        </a:rPr>
                        <a:t> </a:t>
                      </a:r>
                      <a:r>
                        <a:rPr lang="en-US" sz="1200" dirty="0" err="1">
                          <a:effectLst/>
                        </a:rPr>
                        <a:t>mật</a:t>
                      </a:r>
                      <a:r>
                        <a:rPr lang="en-US" sz="1200" dirty="0">
                          <a:effectLst/>
                        </a:rPr>
                        <a:t> </a:t>
                      </a:r>
                      <a:r>
                        <a:rPr lang="en-US" sz="1200" dirty="0" err="1">
                          <a:effectLst/>
                        </a:rPr>
                        <a:t>khẩu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err="1">
                          <a:effectLst/>
                        </a:rPr>
                        <a:t>Thay</a:t>
                      </a:r>
                      <a:r>
                        <a:rPr lang="en-US" sz="1200" dirty="0">
                          <a:effectLst/>
                        </a:rPr>
                        <a:t> </a:t>
                      </a:r>
                      <a:r>
                        <a:rPr lang="en-US" sz="1200" dirty="0" err="1">
                          <a:effectLst/>
                        </a:rPr>
                        <a:t>đổi</a:t>
                      </a:r>
                      <a:r>
                        <a:rPr lang="en-US" sz="1200" dirty="0">
                          <a:effectLst/>
                        </a:rPr>
                        <a:t> </a:t>
                      </a:r>
                      <a:r>
                        <a:rPr lang="en-US" sz="1200" dirty="0" err="1">
                          <a:effectLst/>
                        </a:rPr>
                        <a:t>thông</a:t>
                      </a:r>
                      <a:r>
                        <a:rPr lang="en-US" sz="1200" dirty="0">
                          <a:effectLst/>
                        </a:rPr>
                        <a:t> tin </a:t>
                      </a:r>
                      <a:r>
                        <a:rPr lang="en-US" sz="1200" dirty="0" err="1">
                          <a:effectLst/>
                        </a:rPr>
                        <a:t>tài</a:t>
                      </a:r>
                      <a:r>
                        <a:rPr lang="en-US" sz="1200" dirty="0">
                          <a:effectLst/>
                        </a:rPr>
                        <a:t> </a:t>
                      </a:r>
                      <a:r>
                        <a:rPr lang="en-US" sz="1200" dirty="0" err="1">
                          <a:effectLst/>
                        </a:rPr>
                        <a:t>khoản</a:t>
                      </a:r>
                      <a:r>
                        <a:rPr lang="en-US" sz="1200" dirty="0">
                          <a:effectLst/>
                        </a:rPr>
                        <a:t> </a:t>
                      </a:r>
                      <a:r>
                        <a:rPr lang="en-US" sz="1200" dirty="0" err="1">
                          <a:effectLst/>
                        </a:rPr>
                        <a:t>nếu</a:t>
                      </a:r>
                      <a:r>
                        <a:rPr lang="en-US" sz="1200" dirty="0">
                          <a:effectLst/>
                        </a:rPr>
                        <a:t> </a:t>
                      </a:r>
                      <a:r>
                        <a:rPr lang="en-US" sz="1200" dirty="0" err="1">
                          <a:effectLst/>
                        </a:rPr>
                        <a:t>muốn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rPr>
                        <a:t>Đang</a:t>
                      </a:r>
                      <a:r>
                        <a:rPr lang="en-US" sz="1200" dirty="0">
                          <a:effectLst/>
                        </a:rPr>
                        <a:t> </a:t>
                      </a:r>
                      <a:r>
                        <a:rPr lang="en-US" sz="1200" dirty="0" err="1">
                          <a:effectLst/>
                        </a:rPr>
                        <a:t>làm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1331898826"/>
                  </a:ext>
                </a:extLst>
              </a:tr>
              <a:tr h="291560">
                <a:tc>
                  <a:txBody>
                    <a:bodyPr/>
                    <a:lstStyle/>
                    <a:p>
                      <a:pPr marL="457200" marR="0">
                        <a:lnSpc>
                          <a:spcPct val="107000"/>
                        </a:lnSpc>
                        <a:spcBef>
                          <a:spcPts val="0"/>
                        </a:spcBef>
                        <a:spcAft>
                          <a:spcPts val="0"/>
                        </a:spcAft>
                      </a:pPr>
                      <a:r>
                        <a:rPr lang="en-US" sz="1200" dirty="0" err="1">
                          <a:effectLst/>
                        </a:rPr>
                        <a:t>Đăng</a:t>
                      </a:r>
                      <a:r>
                        <a:rPr lang="en-US" sz="1200" dirty="0">
                          <a:effectLst/>
                        </a:rPr>
                        <a:t> </a:t>
                      </a:r>
                      <a:r>
                        <a:rPr lang="en-US" sz="1200" dirty="0" err="1">
                          <a:effectLst/>
                        </a:rPr>
                        <a:t>xuất</a:t>
                      </a:r>
                      <a:r>
                        <a:rPr lang="en-US" sz="1200" dirty="0">
                          <a:effectLst/>
                        </a:rPr>
                        <a:t> </a:t>
                      </a:r>
                      <a:r>
                        <a:rPr lang="en-US" sz="1200" dirty="0" err="1">
                          <a:effectLst/>
                        </a:rPr>
                        <a:t>tài</a:t>
                      </a:r>
                      <a:r>
                        <a:rPr lang="en-US" sz="1200" dirty="0">
                          <a:effectLst/>
                        </a:rPr>
                        <a:t> </a:t>
                      </a:r>
                      <a:r>
                        <a:rPr lang="en-US" sz="1200" dirty="0" err="1">
                          <a:effectLst/>
                        </a:rPr>
                        <a:t>khoản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Không ai khác sử dụng tài khoản cúa tôi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Hoàn</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thành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1510093576"/>
                  </a:ext>
                </a:extLst>
              </a:tr>
              <a:tr h="291560">
                <a:tc>
                  <a:txBody>
                    <a:bodyPr/>
                    <a:lstStyle/>
                    <a:p>
                      <a:pPr marL="457200" marR="0">
                        <a:lnSpc>
                          <a:spcPct val="107000"/>
                        </a:lnSpc>
                        <a:spcBef>
                          <a:spcPts val="0"/>
                        </a:spcBef>
                        <a:spcAft>
                          <a:spcPts val="0"/>
                        </a:spcAft>
                      </a:pPr>
                      <a:r>
                        <a:rPr lang="en-US" sz="1200" dirty="0" err="1">
                          <a:effectLst/>
                        </a:rPr>
                        <a:t>Hiển</a:t>
                      </a:r>
                      <a:r>
                        <a:rPr lang="en-US" sz="1200" dirty="0">
                          <a:effectLst/>
                        </a:rPr>
                        <a:t> </a:t>
                      </a:r>
                      <a:r>
                        <a:rPr lang="en-US" sz="1200" dirty="0" err="1">
                          <a:effectLst/>
                        </a:rPr>
                        <a:t>thị</a:t>
                      </a:r>
                      <a:r>
                        <a:rPr lang="en-US" sz="1200" dirty="0">
                          <a:effectLst/>
                        </a:rPr>
                        <a:t> </a:t>
                      </a:r>
                      <a:r>
                        <a:rPr lang="en-US" sz="1200" dirty="0" err="1">
                          <a:effectLst/>
                        </a:rPr>
                        <a:t>bài</a:t>
                      </a:r>
                      <a:r>
                        <a:rPr lang="en-US" sz="1200" dirty="0">
                          <a:effectLst/>
                        </a:rPr>
                        <a:t> </a:t>
                      </a:r>
                      <a:r>
                        <a:rPr lang="en-US" sz="1200" dirty="0" err="1">
                          <a:effectLst/>
                        </a:rPr>
                        <a:t>tập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Kiểm tra kiến thức bản thân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Đang làm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616512810"/>
                  </a:ext>
                </a:extLst>
              </a:tr>
              <a:tr h="291560">
                <a:tc>
                  <a:txBody>
                    <a:bodyPr/>
                    <a:lstStyle/>
                    <a:p>
                      <a:pPr marL="457200" marR="0">
                        <a:lnSpc>
                          <a:spcPct val="107000"/>
                        </a:lnSpc>
                        <a:spcBef>
                          <a:spcPts val="0"/>
                        </a:spcBef>
                        <a:spcAft>
                          <a:spcPts val="0"/>
                        </a:spcAft>
                      </a:pPr>
                      <a:r>
                        <a:rPr lang="en-US" sz="1200" dirty="0" err="1">
                          <a:effectLst/>
                        </a:rPr>
                        <a:t>Chấm</a:t>
                      </a:r>
                      <a:r>
                        <a:rPr lang="en-US" sz="1200" dirty="0">
                          <a:effectLst/>
                        </a:rPr>
                        <a:t> </a:t>
                      </a:r>
                      <a:r>
                        <a:rPr lang="en-US" sz="1200" dirty="0" err="1">
                          <a:effectLst/>
                        </a:rPr>
                        <a:t>điểm</a:t>
                      </a:r>
                      <a:r>
                        <a:rPr lang="en-US" sz="1200" dirty="0">
                          <a:effectLst/>
                        </a:rPr>
                        <a:t> </a:t>
                      </a:r>
                      <a:r>
                        <a:rPr lang="en-US" sz="1200" dirty="0" err="1">
                          <a:effectLst/>
                        </a:rPr>
                        <a:t>tự</a:t>
                      </a:r>
                      <a:r>
                        <a:rPr lang="en-US" sz="1200" dirty="0">
                          <a:effectLst/>
                        </a:rPr>
                        <a:t> </a:t>
                      </a:r>
                      <a:r>
                        <a:rPr lang="en-US" sz="1200" dirty="0" err="1">
                          <a:effectLst/>
                        </a:rPr>
                        <a:t>động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Biết kết quả bài tập khi tôi làm xong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rPr>
                        <a:t>Đang</a:t>
                      </a:r>
                      <a:r>
                        <a:rPr lang="en-US" sz="1200" dirty="0">
                          <a:effectLst/>
                        </a:rPr>
                        <a:t> </a:t>
                      </a:r>
                      <a:r>
                        <a:rPr lang="en-US" sz="1200" dirty="0" err="1">
                          <a:effectLst/>
                        </a:rPr>
                        <a:t>làm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591232882"/>
                  </a:ext>
                </a:extLst>
              </a:tr>
              <a:tr h="291560">
                <a:tc>
                  <a:txBody>
                    <a:bodyPr/>
                    <a:lstStyle/>
                    <a:p>
                      <a:pPr marL="457200" marR="0">
                        <a:lnSpc>
                          <a:spcPct val="107000"/>
                        </a:lnSpc>
                        <a:spcBef>
                          <a:spcPts val="0"/>
                        </a:spcBef>
                        <a:spcAft>
                          <a:spcPts val="0"/>
                        </a:spcAft>
                      </a:pPr>
                      <a:r>
                        <a:rPr lang="en-US" sz="1200" dirty="0" err="1">
                          <a:effectLst/>
                        </a:rPr>
                        <a:t>Hiện</a:t>
                      </a:r>
                      <a:r>
                        <a:rPr lang="en-US" sz="1200" dirty="0">
                          <a:effectLst/>
                        </a:rPr>
                        <a:t> </a:t>
                      </a:r>
                      <a:r>
                        <a:rPr lang="en-US" sz="1200" dirty="0" err="1">
                          <a:effectLst/>
                        </a:rPr>
                        <a:t>thị</a:t>
                      </a:r>
                      <a:r>
                        <a:rPr lang="en-US" sz="1200" dirty="0">
                          <a:effectLst/>
                        </a:rPr>
                        <a:t> </a:t>
                      </a:r>
                      <a:r>
                        <a:rPr lang="en-US" sz="1200" dirty="0" err="1">
                          <a:effectLst/>
                        </a:rPr>
                        <a:t>kết</a:t>
                      </a:r>
                      <a:r>
                        <a:rPr lang="en-US" sz="1200" dirty="0">
                          <a:effectLst/>
                        </a:rPr>
                        <a:t> </a:t>
                      </a:r>
                      <a:r>
                        <a:rPr lang="en-US" sz="1200" dirty="0" err="1">
                          <a:effectLst/>
                        </a:rPr>
                        <a:t>quả</a:t>
                      </a:r>
                      <a:r>
                        <a:rPr lang="en-US" sz="1200" dirty="0">
                          <a:effectLst/>
                        </a:rPr>
                        <a:t> </a:t>
                      </a:r>
                      <a:r>
                        <a:rPr lang="en-US" sz="1200" dirty="0" err="1">
                          <a:effectLst/>
                        </a:rPr>
                        <a:t>đúng</a:t>
                      </a:r>
                      <a:r>
                        <a:rPr lang="en-US" sz="1200" dirty="0">
                          <a:effectLst/>
                        </a:rPr>
                        <a:t> </a:t>
                      </a:r>
                      <a:r>
                        <a:rPr lang="en-US" sz="1200" dirty="0" err="1">
                          <a:effectLst/>
                        </a:rPr>
                        <a:t>sai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Tôi biết câu nào làm đúng, câu nào làm sai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rPr>
                        <a:t>Đang</a:t>
                      </a:r>
                      <a:r>
                        <a:rPr lang="en-US" sz="1200" dirty="0">
                          <a:effectLst/>
                        </a:rPr>
                        <a:t> </a:t>
                      </a:r>
                      <a:r>
                        <a:rPr lang="en-US" sz="1200" dirty="0" err="1">
                          <a:effectLst/>
                        </a:rPr>
                        <a:t>làm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3805238273"/>
                  </a:ext>
                </a:extLst>
              </a:tr>
              <a:tr h="441019">
                <a:tc>
                  <a:txBody>
                    <a:bodyPr/>
                    <a:lstStyle/>
                    <a:p>
                      <a:pPr marL="457200" marR="0">
                        <a:lnSpc>
                          <a:spcPct val="107000"/>
                        </a:lnSpc>
                        <a:spcBef>
                          <a:spcPts val="0"/>
                        </a:spcBef>
                        <a:spcAft>
                          <a:spcPts val="0"/>
                        </a:spcAft>
                      </a:pPr>
                      <a:r>
                        <a:rPr lang="en-US" sz="1200" dirty="0" err="1">
                          <a:effectLst/>
                        </a:rPr>
                        <a:t>Xếp</a:t>
                      </a:r>
                      <a:r>
                        <a:rPr lang="en-US" sz="1200" dirty="0">
                          <a:effectLst/>
                        </a:rPr>
                        <a:t> </a:t>
                      </a:r>
                      <a:r>
                        <a:rPr lang="en-US" sz="1200" dirty="0" err="1">
                          <a:effectLst/>
                        </a:rPr>
                        <a:t>hạng</a:t>
                      </a:r>
                      <a:r>
                        <a:rPr lang="en-US" sz="1200" dirty="0">
                          <a:effectLst/>
                        </a:rPr>
                        <a:t> qua </a:t>
                      </a:r>
                      <a:r>
                        <a:rPr lang="en-US" sz="1200" dirty="0" err="1">
                          <a:effectLst/>
                        </a:rPr>
                        <a:t>điểm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Tạo tính cạnh tranh với bạn bè của mình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Dựa vào điểm số của tôi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Chưa làm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2192493287"/>
                  </a:ext>
                </a:extLst>
              </a:tr>
              <a:tr h="1038851">
                <a:tc>
                  <a:txBody>
                    <a:bodyPr/>
                    <a:lstStyle/>
                    <a:p>
                      <a:pPr marL="457200" marR="0">
                        <a:lnSpc>
                          <a:spcPct val="107000"/>
                        </a:lnSpc>
                        <a:spcBef>
                          <a:spcPts val="0"/>
                        </a:spcBef>
                        <a:spcAft>
                          <a:spcPts val="0"/>
                        </a:spcAft>
                      </a:pPr>
                      <a:r>
                        <a:rPr lang="en-US" sz="1200" dirty="0" smtClean="0">
                          <a:effectLst/>
                        </a:rPr>
                        <a:t>Cài</a:t>
                      </a:r>
                      <a:r>
                        <a:rPr lang="en-US" sz="1200" baseline="0" dirty="0" smtClean="0">
                          <a:effectLst/>
                        </a:rPr>
                        <a:t> đặt </a:t>
                      </a:r>
                      <a:r>
                        <a:rPr lang="en-US" sz="1200" dirty="0" smtClean="0">
                          <a:effectLst/>
                        </a:rPr>
                        <a:t>thông </a:t>
                      </a:r>
                      <a:r>
                        <a:rPr lang="en-US" sz="1200" dirty="0">
                          <a:effectLst/>
                        </a:rPr>
                        <a:t>tin cá nhân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smtClean="0">
                          <a:effectLst/>
                        </a:rPr>
                        <a:t>Quản lý </a:t>
                      </a:r>
                      <a:r>
                        <a:rPr lang="en-US" sz="1200" dirty="0">
                          <a:effectLst/>
                        </a:rPr>
                        <a:t>thông tin cá nhân, biết được mình học những gì, điểm số, xếp hạng,...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Người dùng chỉ có thể sửa thông tin cá nhân, không sửa điểm, xếp hạng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Hoàn thành</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 </a:t>
                      </a:r>
                      <a:r>
                        <a:rPr lang="en-US" sz="1200" dirty="0" smtClean="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2423462658"/>
                  </a:ext>
                </a:extLst>
              </a:tr>
              <a:tr h="441019">
                <a:tc>
                  <a:txBody>
                    <a:bodyPr/>
                    <a:lstStyle/>
                    <a:p>
                      <a:pPr marL="457200" marR="0">
                        <a:lnSpc>
                          <a:spcPct val="107000"/>
                        </a:lnSpc>
                        <a:spcBef>
                          <a:spcPts val="0"/>
                        </a:spcBef>
                        <a:spcAft>
                          <a:spcPts val="0"/>
                        </a:spcAft>
                      </a:pPr>
                      <a:r>
                        <a:rPr lang="en-US" sz="1200" dirty="0" err="1">
                          <a:effectLst/>
                        </a:rPr>
                        <a:t>Tạo</a:t>
                      </a:r>
                      <a:r>
                        <a:rPr lang="en-US" sz="1200" dirty="0">
                          <a:effectLst/>
                        </a:rPr>
                        <a:t> </a:t>
                      </a:r>
                      <a:r>
                        <a:rPr lang="en-US" sz="1200" dirty="0" err="1">
                          <a:effectLst/>
                        </a:rPr>
                        <a:t>nhóm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a:effectLst/>
                        </a:rPr>
                        <a:t>Mời bạn bè cùng học và tạo tính cạnh tranh trong nhóm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Chưa làm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3774333219"/>
                  </a:ext>
                </a:extLst>
              </a:tr>
              <a:tr h="441019">
                <a:tc>
                  <a:txBody>
                    <a:bodyPr/>
                    <a:lstStyle/>
                    <a:p>
                      <a:pPr marL="457200" marR="0">
                        <a:lnSpc>
                          <a:spcPct val="107000"/>
                        </a:lnSpc>
                        <a:spcBef>
                          <a:spcPts val="0"/>
                        </a:spcBef>
                        <a:spcAft>
                          <a:spcPts val="0"/>
                        </a:spcAft>
                      </a:pPr>
                      <a:r>
                        <a:rPr lang="en-US" sz="1200" dirty="0">
                          <a:effectLst/>
                        </a:rPr>
                        <a:t>website </a:t>
                      </a:r>
                      <a:r>
                        <a:rPr lang="en-US" sz="1200" dirty="0" err="1">
                          <a:effectLst/>
                        </a:rPr>
                        <a:t>theo</a:t>
                      </a:r>
                      <a:r>
                        <a:rPr lang="en-US" sz="1200" dirty="0">
                          <a:effectLst/>
                        </a:rPr>
                        <a:t> </a:t>
                      </a:r>
                      <a:r>
                        <a:rPr lang="en-US" sz="1200" dirty="0" err="1">
                          <a:effectLst/>
                        </a:rPr>
                        <a:t>dõi</a:t>
                      </a:r>
                      <a:r>
                        <a:rPr lang="en-US" sz="1200" dirty="0">
                          <a:effectLst/>
                        </a:rPr>
                        <a:t> </a:t>
                      </a:r>
                      <a:r>
                        <a:rPr lang="en-US" sz="1200" dirty="0" err="1">
                          <a:effectLst/>
                        </a:rPr>
                        <a:t>quá</a:t>
                      </a:r>
                      <a:r>
                        <a:rPr lang="en-US" sz="1200" dirty="0">
                          <a:effectLst/>
                        </a:rPr>
                        <a:t> </a:t>
                      </a:r>
                      <a:r>
                        <a:rPr lang="en-US" sz="1200" dirty="0" err="1">
                          <a:effectLst/>
                        </a:rPr>
                        <a:t>trình</a:t>
                      </a:r>
                      <a:r>
                        <a:rPr lang="en-US" sz="1200" dirty="0">
                          <a:effectLst/>
                        </a:rPr>
                        <a:t> </a:t>
                      </a:r>
                      <a:r>
                        <a:rPr lang="en-US" sz="1200" dirty="0" err="1">
                          <a:effectLst/>
                        </a:rPr>
                        <a:t>học</a:t>
                      </a:r>
                      <a:r>
                        <a:rPr lang="en-US" sz="1200" dirty="0">
                          <a:effectLst/>
                        </a:rPr>
                        <a:t> </a:t>
                      </a:r>
                      <a:r>
                        <a:rPr lang="en-US" sz="1200" dirty="0" err="1">
                          <a:effectLst/>
                        </a:rPr>
                        <a:t>của</a:t>
                      </a:r>
                      <a:r>
                        <a:rPr lang="en-US" sz="1200" dirty="0">
                          <a:effectLst/>
                        </a:rPr>
                        <a:t> </a:t>
                      </a:r>
                      <a:r>
                        <a:rPr lang="en-US" sz="1200" dirty="0" err="1">
                          <a:effectLst/>
                        </a:rPr>
                        <a:t>tôi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a:effectLst/>
                        </a:rPr>
                        <a:t>Để theo dõi tính chuyên cần của tôi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Chưa làm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3621227492"/>
                  </a:ext>
                </a:extLst>
              </a:tr>
            </a:tbl>
          </a:graphicData>
        </a:graphic>
      </p:graphicFrame>
    </p:spTree>
    <p:extLst>
      <p:ext uri="{BB962C8B-B14F-4D97-AF65-F5344CB8AC3E}">
        <p14:creationId xmlns:p14="http://schemas.microsoft.com/office/powerpoint/2010/main" val="26543608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2F25-49BE-43EF-968D-BF9390D981EC}"/>
              </a:ext>
            </a:extLst>
          </p:cNvPr>
          <p:cNvSpPr>
            <a:spLocks noGrp="1"/>
          </p:cNvSpPr>
          <p:nvPr>
            <p:ph type="title"/>
          </p:nvPr>
        </p:nvSpPr>
        <p:spPr>
          <a:xfrm>
            <a:off x="1124174" y="250745"/>
            <a:ext cx="10058400" cy="636762"/>
          </a:xfrm>
        </p:spPr>
        <p:txBody>
          <a:bodyPr>
            <a:normAutofit fontScale="90000"/>
          </a:bodyPr>
          <a:lstStyle/>
          <a:p>
            <a:r>
              <a:rPr lang="en-US" dirty="0">
                <a:latin typeface="Times New Roman" panose="02020603050405020304" pitchFamily="18" charset="0"/>
                <a:cs typeface="Times New Roman" panose="02020603050405020304" pitchFamily="18" charset="0"/>
              </a:rPr>
              <a:t>Product Backlog cập </a:t>
            </a:r>
            <a:r>
              <a:rPr lang="en-US" dirty="0" smtClean="0">
                <a:latin typeface="Times New Roman" panose="02020603050405020304" pitchFamily="18" charset="0"/>
                <a:cs typeface="Times New Roman" panose="02020603050405020304" pitchFamily="18" charset="0"/>
              </a:rPr>
              <a:t>nhật(Admin)</a:t>
            </a:r>
            <a:endParaRPr lang="en-US"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1F2B934C-EDD4-496A-A9E8-992F6D989FB4}"/>
              </a:ext>
            </a:extLst>
          </p:cNvPr>
          <p:cNvGraphicFramePr>
            <a:graphicFrameLocks noGrp="1"/>
          </p:cNvGraphicFramePr>
          <p:nvPr>
            <p:extLst/>
          </p:nvPr>
        </p:nvGraphicFramePr>
        <p:xfrm>
          <a:off x="1137285" y="887506"/>
          <a:ext cx="9917430" cy="5422943"/>
        </p:xfrm>
        <a:graphic>
          <a:graphicData uri="http://schemas.openxmlformats.org/drawingml/2006/table">
            <a:tbl>
              <a:tblPr firstRow="1" firstCol="1" bandRow="1">
                <a:tableStyleId>{616DA210-FB5B-4158-B5E0-FEB733F419BA}</a:tableStyleId>
              </a:tblPr>
              <a:tblGrid>
                <a:gridCol w="2206835">
                  <a:extLst>
                    <a:ext uri="{9D8B030D-6E8A-4147-A177-3AD203B41FA5}">
                      <a16:colId xmlns:a16="http://schemas.microsoft.com/office/drawing/2014/main" val="2713021317"/>
                    </a:ext>
                  </a:extLst>
                </a:gridCol>
                <a:gridCol w="2730739">
                  <a:extLst>
                    <a:ext uri="{9D8B030D-6E8A-4147-A177-3AD203B41FA5}">
                      <a16:colId xmlns:a16="http://schemas.microsoft.com/office/drawing/2014/main" val="277265059"/>
                    </a:ext>
                  </a:extLst>
                </a:gridCol>
                <a:gridCol w="1507376">
                  <a:extLst>
                    <a:ext uri="{9D8B030D-6E8A-4147-A177-3AD203B41FA5}">
                      <a16:colId xmlns:a16="http://schemas.microsoft.com/office/drawing/2014/main" val="3500690969"/>
                    </a:ext>
                  </a:extLst>
                </a:gridCol>
                <a:gridCol w="913617">
                  <a:extLst>
                    <a:ext uri="{9D8B030D-6E8A-4147-A177-3AD203B41FA5}">
                      <a16:colId xmlns:a16="http://schemas.microsoft.com/office/drawing/2014/main" val="2804345670"/>
                    </a:ext>
                  </a:extLst>
                </a:gridCol>
                <a:gridCol w="1332741">
                  <a:extLst>
                    <a:ext uri="{9D8B030D-6E8A-4147-A177-3AD203B41FA5}">
                      <a16:colId xmlns:a16="http://schemas.microsoft.com/office/drawing/2014/main" val="3125353028"/>
                    </a:ext>
                  </a:extLst>
                </a:gridCol>
                <a:gridCol w="1226122">
                  <a:extLst>
                    <a:ext uri="{9D8B030D-6E8A-4147-A177-3AD203B41FA5}">
                      <a16:colId xmlns:a16="http://schemas.microsoft.com/office/drawing/2014/main" val="1341308140"/>
                    </a:ext>
                  </a:extLst>
                </a:gridCol>
              </a:tblGrid>
              <a:tr h="488315">
                <a:tc>
                  <a:txBody>
                    <a:bodyPr/>
                    <a:lstStyle/>
                    <a:p>
                      <a:pPr marL="457200" marR="0" algn="ctr">
                        <a:lnSpc>
                          <a:spcPct val="107000"/>
                        </a:lnSpc>
                        <a:spcBef>
                          <a:spcPts val="0"/>
                        </a:spcBef>
                        <a:spcAft>
                          <a:spcPts val="0"/>
                        </a:spcAft>
                      </a:pPr>
                      <a:r>
                        <a:rPr lang="en-US" sz="1600">
                          <a:effectLst/>
                        </a:rPr>
                        <a:t>Tôi muốn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Để</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Ghi chú</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Ưu tiên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Tình trạng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Tiến độ</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33257587"/>
                  </a:ext>
                </a:extLst>
              </a:tr>
              <a:tr h="549151">
                <a:tc>
                  <a:txBody>
                    <a:bodyPr/>
                    <a:lstStyle/>
                    <a:p>
                      <a:pPr marL="457200" marR="0">
                        <a:lnSpc>
                          <a:spcPct val="107000"/>
                        </a:lnSpc>
                        <a:spcBef>
                          <a:spcPts val="0"/>
                        </a:spcBef>
                        <a:spcAft>
                          <a:spcPts val="0"/>
                        </a:spcAft>
                      </a:pPr>
                      <a:r>
                        <a:rPr lang="en-US" sz="1600">
                          <a:effectLst/>
                        </a:rPr>
                        <a:t>Đăng nhập tài khoản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Thực hiện các tính năng của Admin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Đang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30%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147837023"/>
                  </a:ext>
                </a:extLst>
              </a:tr>
              <a:tr h="549151">
                <a:tc>
                  <a:txBody>
                    <a:bodyPr/>
                    <a:lstStyle/>
                    <a:p>
                      <a:pPr marL="457200" marR="0">
                        <a:lnSpc>
                          <a:spcPct val="107000"/>
                        </a:lnSpc>
                        <a:spcBef>
                          <a:spcPts val="0"/>
                        </a:spcBef>
                        <a:spcAft>
                          <a:spcPts val="0"/>
                        </a:spcAft>
                      </a:pPr>
                      <a:r>
                        <a:rPr lang="en-US" sz="1600" dirty="0" err="1">
                          <a:effectLst/>
                        </a:rPr>
                        <a:t>Đổi</a:t>
                      </a:r>
                      <a:r>
                        <a:rPr lang="en-US" sz="1600" dirty="0">
                          <a:effectLst/>
                        </a:rPr>
                        <a:t> </a:t>
                      </a:r>
                      <a:r>
                        <a:rPr lang="en-US" sz="1600" dirty="0" err="1">
                          <a:effectLst/>
                        </a:rPr>
                        <a:t>mật</a:t>
                      </a:r>
                      <a:r>
                        <a:rPr lang="en-US" sz="1600" dirty="0">
                          <a:effectLst/>
                        </a:rPr>
                        <a:t> </a:t>
                      </a:r>
                      <a:r>
                        <a:rPr lang="en-US" sz="1600" dirty="0" err="1">
                          <a:effectLst/>
                        </a:rPr>
                        <a:t>khẩu</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Thay đổi thông tin tài khoản nếu muốn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Đang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30%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2273420755"/>
                  </a:ext>
                </a:extLst>
              </a:tr>
              <a:tr h="549151">
                <a:tc>
                  <a:txBody>
                    <a:bodyPr/>
                    <a:lstStyle/>
                    <a:p>
                      <a:pPr marL="457200" marR="0">
                        <a:lnSpc>
                          <a:spcPct val="107000"/>
                        </a:lnSpc>
                        <a:spcBef>
                          <a:spcPts val="0"/>
                        </a:spcBef>
                        <a:spcAft>
                          <a:spcPts val="0"/>
                        </a:spcAft>
                      </a:pPr>
                      <a:r>
                        <a:rPr lang="en-US" sz="1600">
                          <a:effectLst/>
                        </a:rPr>
                        <a:t>Đăng xuất</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Không ai khác sử dụng tài khoản cúa tôi</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Đang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10%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967336722"/>
                  </a:ext>
                </a:extLst>
              </a:tr>
              <a:tr h="488315">
                <a:tc>
                  <a:txBody>
                    <a:bodyPr/>
                    <a:lstStyle/>
                    <a:p>
                      <a:pPr marL="457200" marR="0">
                        <a:lnSpc>
                          <a:spcPct val="107000"/>
                        </a:lnSpc>
                        <a:spcBef>
                          <a:spcPts val="0"/>
                        </a:spcBef>
                        <a:spcAft>
                          <a:spcPts val="0"/>
                        </a:spcAft>
                      </a:pPr>
                      <a:r>
                        <a:rPr lang="en-US" sz="1600">
                          <a:effectLst/>
                        </a:rPr>
                        <a:t>Quản lý khoá học</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Quản lý các khoá học của website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Chưa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2028846174"/>
                  </a:ext>
                </a:extLst>
              </a:tr>
              <a:tr h="488315">
                <a:tc>
                  <a:txBody>
                    <a:bodyPr/>
                    <a:lstStyle/>
                    <a:p>
                      <a:pPr marL="457200" marR="0">
                        <a:lnSpc>
                          <a:spcPct val="107000"/>
                        </a:lnSpc>
                        <a:spcBef>
                          <a:spcPts val="0"/>
                        </a:spcBef>
                        <a:spcAft>
                          <a:spcPts val="0"/>
                        </a:spcAft>
                      </a:pPr>
                      <a:r>
                        <a:rPr lang="en-US" sz="1600">
                          <a:effectLst/>
                        </a:rPr>
                        <a:t>Quản lý bài tập</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Quản lý nội dung bài tập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Chưa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2603446137"/>
                  </a:ext>
                </a:extLst>
              </a:tr>
              <a:tr h="738727">
                <a:tc>
                  <a:txBody>
                    <a:bodyPr/>
                    <a:lstStyle/>
                    <a:p>
                      <a:pPr marL="457200" marR="0">
                        <a:lnSpc>
                          <a:spcPct val="107000"/>
                        </a:lnSpc>
                        <a:spcBef>
                          <a:spcPts val="0"/>
                        </a:spcBef>
                        <a:spcAft>
                          <a:spcPts val="0"/>
                        </a:spcAft>
                      </a:pPr>
                      <a:r>
                        <a:rPr lang="en-US" sz="1600">
                          <a:effectLst/>
                        </a:rPr>
                        <a:t>Chấm điểm tự động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dirty="0">
                          <a:effectLst/>
                        </a:rPr>
                        <a:t>Tự động chấm điểm bài làm khi người dùng làm xong</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Đang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10%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2240313092"/>
                  </a:ext>
                </a:extLst>
              </a:tr>
              <a:tr h="989139">
                <a:tc>
                  <a:txBody>
                    <a:bodyPr/>
                    <a:lstStyle/>
                    <a:p>
                      <a:pPr marL="457200" marR="0">
                        <a:lnSpc>
                          <a:spcPct val="107000"/>
                        </a:lnSpc>
                        <a:spcBef>
                          <a:spcPts val="0"/>
                        </a:spcBef>
                        <a:spcAft>
                          <a:spcPts val="0"/>
                        </a:spcAft>
                      </a:pPr>
                      <a:r>
                        <a:rPr lang="en-US" sz="1600">
                          <a:effectLst/>
                        </a:rPr>
                        <a:t>Quản lý tài khoản người dùng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Quản lý thông tin tài khoản về thông tin cá nhân, điểm số, xếp hạng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Chưa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65732514"/>
                  </a:ext>
                </a:extLst>
              </a:tr>
              <a:tr h="549151">
                <a:tc>
                  <a:txBody>
                    <a:bodyPr/>
                    <a:lstStyle/>
                    <a:p>
                      <a:pPr marL="457200" marR="0">
                        <a:lnSpc>
                          <a:spcPct val="107000"/>
                        </a:lnSpc>
                        <a:spcBef>
                          <a:spcPts val="0"/>
                        </a:spcBef>
                        <a:spcAft>
                          <a:spcPts val="0"/>
                        </a:spcAft>
                      </a:pPr>
                      <a:r>
                        <a:rPr lang="en-US" sz="1600">
                          <a:effectLst/>
                        </a:rPr>
                        <a:t>Quản lý nhóm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Quản lý nhóm về điểm số, xếp hạng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Chưa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240126794"/>
                  </a:ext>
                </a:extLst>
              </a:tr>
            </a:tbl>
          </a:graphicData>
        </a:graphic>
      </p:graphicFrame>
    </p:spTree>
    <p:extLst>
      <p:ext uri="{BB962C8B-B14F-4D97-AF65-F5344CB8AC3E}">
        <p14:creationId xmlns:p14="http://schemas.microsoft.com/office/powerpoint/2010/main" val="31000625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768A-D3DF-4EB2-A78C-BA2018CDE498}"/>
              </a:ext>
            </a:extLst>
          </p:cNvPr>
          <p:cNvSpPr>
            <a:spLocks noGrp="1"/>
          </p:cNvSpPr>
          <p:nvPr>
            <p:ph type="title"/>
          </p:nvPr>
        </p:nvSpPr>
        <p:spPr>
          <a:xfrm>
            <a:off x="1097280" y="286604"/>
            <a:ext cx="10058400" cy="798126"/>
          </a:xfrm>
        </p:spPr>
        <p:txBody>
          <a:bodyPr/>
          <a:lstStyle/>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59283-35F5-4AD8-8988-F13FF907F789}"/>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ốc </a:t>
            </a:r>
            <a:r>
              <a:rPr lang="en-US" sz="2000" dirty="0">
                <a:latin typeface="Times New Roman" panose="02020603050405020304" pitchFamily="18" charset="0"/>
                <a:cs typeface="Times New Roman" panose="02020603050405020304" pitchFamily="18" charset="0"/>
              </a:rPr>
              <a:t>lực (Velocity) của nhóm, năng suất làm việc của nhóm, tình trạng ngân sách và chi phí của nhóm, cập nhập sản phẩm Product Backlog, cập nhập sản phẩm “Kế hoạch phân phối (Release Plan)” của nhóm</a:t>
            </a:r>
          </a:p>
          <a:p>
            <a:r>
              <a:rPr lang="en-US" sz="2000" dirty="0">
                <a:latin typeface="Times New Roman" panose="02020603050405020304" pitchFamily="18" charset="0"/>
                <a:cs typeface="Times New Roman" panose="02020603050405020304" pitchFamily="18" charset="0"/>
              </a:rPr>
              <a:t>Total point: 52</a:t>
            </a:r>
          </a:p>
          <a:p>
            <a:r>
              <a:rPr lang="en-US" sz="2000" dirty="0" smtClean="0">
                <a:latin typeface="Times New Roman" panose="02020603050405020304" pitchFamily="18" charset="0"/>
                <a:cs typeface="Times New Roman" panose="02020603050405020304" pitchFamily="18" charset="0"/>
              </a:rPr>
              <a:t>Velocity: </a:t>
            </a:r>
            <a:r>
              <a:rPr lang="en-US" sz="2000" dirty="0">
                <a:latin typeface="Times New Roman" panose="02020603050405020304" pitchFamily="18" charset="0"/>
                <a:cs typeface="Times New Roman" panose="02020603050405020304" pitchFamily="18" charset="0"/>
              </a:rPr>
              <a:t>6</a:t>
            </a:r>
          </a:p>
          <a:p>
            <a:r>
              <a:rPr lang="en-US" sz="2000" dirty="0" err="1">
                <a:latin typeface="Times New Roman" panose="02020603050405020304" pitchFamily="18" charset="0"/>
                <a:cs typeface="Times New Roman" panose="02020603050405020304" pitchFamily="18" charset="0"/>
              </a:rPr>
              <a:t>Ngân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chi </a:t>
            </a:r>
            <a:r>
              <a:rPr lang="en-US" sz="2000" dirty="0" err="1">
                <a:latin typeface="Times New Roman" panose="02020603050405020304" pitchFamily="18" charset="0"/>
                <a:cs typeface="Times New Roman" panose="02020603050405020304" pitchFamily="18" charset="0"/>
              </a:rPr>
              <a:t>phí:Ngân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a:t>
            </a:r>
            <a:r>
              <a:rPr lang="vi-VN" sz="2000" dirty="0">
                <a:latin typeface="Times New Roman" panose="02020603050405020304" pitchFamily="18" charset="0"/>
                <a:cs typeface="Times New Roman" panose="02020603050405020304" pitchFamily="18" charset="0"/>
              </a:rPr>
              <a:t>ư</a:t>
            </a: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túc</a:t>
            </a:r>
            <a:r>
              <a:rPr lang="en-US" sz="2000" dirty="0">
                <a:latin typeface="Times New Roman" panose="02020603050405020304" pitchFamily="18" charset="0"/>
                <a:cs typeface="Times New Roman" panose="02020603050405020304" pitchFamily="18" charset="0"/>
              </a:rPr>
              <a:t> -  Chi </a:t>
            </a:r>
            <a:r>
              <a:rPr lang="en-US" sz="2000" dirty="0" err="1">
                <a:latin typeface="Times New Roman" panose="02020603050405020304" pitchFamily="18" charset="0"/>
                <a:cs typeface="Times New Roman" panose="02020603050405020304" pitchFamily="18" charset="0"/>
              </a:rPr>
              <a:t>phí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12tr</a:t>
            </a:r>
            <a:r>
              <a:rPr lang="en-US" sz="2000" dirty="0">
                <a:latin typeface="Times New Roman" panose="02020603050405020304" pitchFamily="18" charset="0"/>
                <a:cs typeface="Times New Roman" panose="02020603050405020304" pitchFamily="18" charset="0"/>
              </a:rPr>
              <a:t> VND </a:t>
            </a:r>
          </a:p>
          <a:p>
            <a:pPr marL="0" indent="0">
              <a:buNone/>
            </a:pPr>
            <a:r>
              <a:rPr lang="vi-V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085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768A-D3DF-4EB2-A78C-BA2018CDE498}"/>
              </a:ext>
            </a:extLst>
          </p:cNvPr>
          <p:cNvSpPr>
            <a:spLocks noGrp="1"/>
          </p:cNvSpPr>
          <p:nvPr>
            <p:ph type="title"/>
          </p:nvPr>
        </p:nvSpPr>
        <p:spPr>
          <a:xfrm>
            <a:off x="1097280" y="286604"/>
            <a:ext cx="10058400" cy="798126"/>
          </a:xfrm>
        </p:spPr>
        <p:txBody>
          <a:bodyPr/>
          <a:lstStyle/>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59283-35F5-4AD8-8988-F13FF907F78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B</a:t>
            </a:r>
            <a:r>
              <a:rPr lang="vi-VN" dirty="0">
                <a:latin typeface="Times New Roman" panose="02020603050405020304" pitchFamily="18" charset="0"/>
                <a:cs typeface="Times New Roman" panose="02020603050405020304" pitchFamily="18" charset="0"/>
              </a:rPr>
              <a:t>. Các chỉ số dự đoán thời gian, chi phí khi kết thúc dự án (Forecasting) bằng phương pháp quản lý giá trị thu được (Earned value management), cập nhập sản phẩm Lịch trình dự án của nhóm.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29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6C4D-D40E-495D-B3AC-4D8D6B70D125}"/>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F3F38356-2A22-4875-9BA4-D0D5D31AA8C7}"/>
              </a:ext>
            </a:extLst>
          </p:cNvPr>
          <p:cNvSpPr>
            <a:spLocks noGrp="1"/>
          </p:cNvSpPr>
          <p:nvPr>
            <p:ph idx="1"/>
          </p:nvPr>
        </p:nvSpPr>
        <p:spPr/>
        <p:txBody>
          <a:bodyPr>
            <a:normAutofit/>
          </a:bodyPr>
          <a:lstStyle/>
          <a:p>
            <a:r>
              <a:rPr lang="en-US" dirty="0" err="1">
                <a:latin typeface="Times New Roman" panose="02020603050405020304" pitchFamily="18" charset="0"/>
                <a:cs typeface="Times New Roman" panose="02020603050405020304" pitchFamily="18" charset="0"/>
              </a:rPr>
              <a:t>Tóm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a:t>
            </a:r>
            <a:r>
              <a:rPr lang="en-US" smtClean="0">
                <a:latin typeface="Times New Roman" panose="02020603050405020304" pitchFamily="18" charset="0"/>
                <a:cs typeface="Times New Roman" panose="02020603050405020304" pitchFamily="18" charset="0"/>
              </a:rPr>
              <a:t>18/52 </a:t>
            </a:r>
            <a:r>
              <a:rPr lang="en-US" dirty="0">
                <a:latin typeface="Times New Roman" panose="02020603050405020304" pitchFamily="18" charset="0"/>
                <a:cs typeface="Times New Roman" panose="02020603050405020304" pitchFamily="18" charset="0"/>
              </a:rPr>
              <a:t>point</a:t>
            </a:r>
          </a:p>
          <a:p>
            <a:pPr lvl="1"/>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demo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user</a:t>
            </a:r>
          </a:p>
          <a:p>
            <a:pPr lvl="1"/>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vẹn</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tăng</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05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E4FA-28CE-4C5C-888F-D8A7A417C0F7}"/>
              </a:ext>
            </a:extLst>
          </p:cNvPr>
          <p:cNvSpPr>
            <a:spLocks noGrp="1"/>
          </p:cNvSpPr>
          <p:nvPr>
            <p:ph type="title"/>
          </p:nvPr>
        </p:nvSpPr>
        <p:spPr>
          <a:xfrm>
            <a:off x="878911" y="643468"/>
            <a:ext cx="3177847" cy="1674180"/>
          </a:xfrm>
        </p:spPr>
        <p:txBody>
          <a:bodyPr>
            <a:normAutofit/>
          </a:bodyPr>
          <a:lstStyle/>
          <a:p>
            <a:r>
              <a:rPr lang="en-US" sz="4000" dirty="0">
                <a:latin typeface="Times New Roman" panose="02020603050405020304" pitchFamily="18" charset="0"/>
                <a:cs typeface="Times New Roman" panose="02020603050405020304" pitchFamily="18" charset="0"/>
              </a:rPr>
              <a:t>Thành viên nhóm </a:t>
            </a:r>
          </a:p>
        </p:txBody>
      </p:sp>
      <p:sp>
        <p:nvSpPr>
          <p:cNvPr id="27" name="Content Placeholder 26">
            <a:extLst>
              <a:ext uri="{FF2B5EF4-FFF2-40B4-BE49-F238E27FC236}">
                <a16:creationId xmlns:a16="http://schemas.microsoft.com/office/drawing/2014/main" id="{9D0BC871-CF7D-4C63-9AA2-2FFC16CC5979}"/>
              </a:ext>
            </a:extLst>
          </p:cNvPr>
          <p:cNvSpPr>
            <a:spLocks noGrp="1"/>
          </p:cNvSpPr>
          <p:nvPr>
            <p:ph idx="1"/>
          </p:nvPr>
        </p:nvSpPr>
        <p:spPr>
          <a:xfrm>
            <a:off x="858064" y="2639380"/>
            <a:ext cx="3205049" cy="3229714"/>
          </a:xfrm>
        </p:spPr>
        <p:txBody>
          <a:bodyPr>
            <a:normAutofit/>
          </a:bodyPr>
          <a:lstStyle/>
          <a:p>
            <a:endParaRPr lang="en-US">
              <a:latin typeface="Times New Roman" panose="02020603050405020304" pitchFamily="18" charset="0"/>
              <a:cs typeface="Times New Roman" panose="02020603050405020304" pitchFamily="18" charset="0"/>
            </a:endParaRPr>
          </a:p>
        </p:txBody>
      </p:sp>
      <p:graphicFrame>
        <p:nvGraphicFramePr>
          <p:cNvPr id="25" name="Content Placeholder 12">
            <a:extLst>
              <a:ext uri="{FF2B5EF4-FFF2-40B4-BE49-F238E27FC236}">
                <a16:creationId xmlns:a16="http://schemas.microsoft.com/office/drawing/2014/main" id="{3AC26A39-728E-4BEE-81FA-5DB08E8401EA}"/>
              </a:ext>
            </a:extLst>
          </p:cNvPr>
          <p:cNvGraphicFramePr>
            <a:graphicFrameLocks/>
          </p:cNvGraphicFramePr>
          <p:nvPr>
            <p:extLst>
              <p:ext uri="{D42A27DB-BD31-4B8C-83A1-F6EECF244321}">
                <p14:modId xmlns:p14="http://schemas.microsoft.com/office/powerpoint/2010/main" val="1614401742"/>
              </p:ext>
            </p:extLst>
          </p:nvPr>
        </p:nvGraphicFramePr>
        <p:xfrm>
          <a:off x="4653447" y="805561"/>
          <a:ext cx="6892560" cy="4309780"/>
        </p:xfrm>
        <a:graphic>
          <a:graphicData uri="http://schemas.openxmlformats.org/drawingml/2006/table">
            <a:tbl>
              <a:tblPr firstRow="1" bandRow="1">
                <a:noFill/>
                <a:tableStyleId>{5C22544A-7EE6-4342-B048-85BDC9FD1C3A}</a:tableStyleId>
              </a:tblPr>
              <a:tblGrid>
                <a:gridCol w="2655381">
                  <a:extLst>
                    <a:ext uri="{9D8B030D-6E8A-4147-A177-3AD203B41FA5}">
                      <a16:colId xmlns:a16="http://schemas.microsoft.com/office/drawing/2014/main" val="3549595256"/>
                    </a:ext>
                  </a:extLst>
                </a:gridCol>
                <a:gridCol w="4237179">
                  <a:extLst>
                    <a:ext uri="{9D8B030D-6E8A-4147-A177-3AD203B41FA5}">
                      <a16:colId xmlns:a16="http://schemas.microsoft.com/office/drawing/2014/main" val="595665229"/>
                    </a:ext>
                  </a:extLst>
                </a:gridCol>
              </a:tblGrid>
              <a:tr h="713505">
                <a:tc>
                  <a:txBody>
                    <a:bodyPr/>
                    <a:lstStyle/>
                    <a:p>
                      <a:pPr marL="0" marR="0">
                        <a:lnSpc>
                          <a:spcPct val="115000"/>
                        </a:lnSpc>
                        <a:spcBef>
                          <a:spcPts val="0"/>
                        </a:spcBef>
                        <a:spcAft>
                          <a:spcPts val="0"/>
                        </a:spcAft>
                      </a:pPr>
                      <a:r>
                        <a:rPr lang="vi-VN" sz="2600" b="1" dirty="0">
                          <a:solidFill>
                            <a:schemeClr val="tx1">
                              <a:lumMod val="75000"/>
                              <a:lumOff val="25000"/>
                            </a:schemeClr>
                          </a:solidFill>
                          <a:effectLst/>
                          <a:latin typeface="+mj-lt"/>
                        </a:rPr>
                        <a:t>MSSV</a:t>
                      </a:r>
                      <a:endParaRPr lang="en-US" sz="2600" b="1"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2600" b="1">
                          <a:solidFill>
                            <a:schemeClr val="tx1">
                              <a:lumMod val="75000"/>
                              <a:lumOff val="25000"/>
                            </a:schemeClr>
                          </a:solidFill>
                          <a:effectLst/>
                          <a:latin typeface="+mj-lt"/>
                        </a:rPr>
                        <a:t>Họ Tên</a:t>
                      </a:r>
                      <a:endParaRPr lang="en-US" sz="2600" b="1">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321121281"/>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18424035</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Bùi Đăng Khoa</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05059839"/>
                  </a:ext>
                </a:extLst>
              </a:tr>
              <a:tr h="598276">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18424038</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Nguyễn Thế Lợi</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extLst>
                  <a:ext uri="{0D108BD9-81ED-4DB2-BD59-A6C34878D82A}">
                    <a16:rowId xmlns:a16="http://schemas.microsoft.com/office/drawing/2014/main" val="352915664"/>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18424039</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Phạm Đình Luân</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104077002"/>
                  </a:ext>
                </a:extLst>
              </a:tr>
              <a:tr h="598276">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18424040</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Lê Hoàng Luật</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32921392"/>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18424042</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Huỳnh Quang Minh</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47981570"/>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18424043</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Trần Hữu Nghĩa </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2921717778"/>
                  </a:ext>
                </a:extLst>
              </a:tr>
            </a:tbl>
          </a:graphicData>
        </a:graphic>
      </p:graphicFrame>
    </p:spTree>
    <p:extLst>
      <p:ext uri="{BB962C8B-B14F-4D97-AF65-F5344CB8AC3E}">
        <p14:creationId xmlns:p14="http://schemas.microsoft.com/office/powerpoint/2010/main" val="38383331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C6F21943-7C15-43D5-BB11-E9A2EBDEF3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96" b="200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44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Danh mục các tài liệu tham khảo</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Definition of Done: </a:t>
            </a:r>
            <a:r>
              <a:rPr lang="en-US" dirty="0" smtClean="0">
                <a:latin typeface="Times New Roman" panose="02020603050405020304" pitchFamily="18" charset="0"/>
                <a:cs typeface="Times New Roman" panose="02020603050405020304" pitchFamily="18" charset="0"/>
                <a:hlinkClick r:id="rId2"/>
              </a:rPr>
              <a:t>https://hocvienagile.com/agipedia/dinh-nghia-hoan-thanh/</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3"/>
              </a:rPr>
              <a:t>https://viblo.asia/p/ky-thuat-uoc-luong-co-ban-trong-agile-XL6lAyjrlek</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4"/>
              </a:rPr>
              <a:t>https://hocvienagile.com/agipedia/user-story/</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5"/>
              </a:rPr>
              <a:t>https://hanoiscrum.net/hnscrum/blogs1/120-user-story-point-velocity-va-lp-k-hoch-phat-hanh</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2"/>
              </a:rPr>
              <a:t>https://hocvienagile.com/agipedia/dinh-nghia-hoan-thanh/</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6"/>
              </a:rPr>
              <a:t>https://vi.wikipedia.org/wiki/Qu%E1%BA%A3n_l%C3%BD_gi%C3%A1_tr%E1%BB%8B_thu_%C4%91%C6%B0%E1%BB%A3c</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marL="201168" lvl="1" indent="0">
              <a:buNone/>
            </a:pP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92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vấn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đề</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buổi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học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giải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quyết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buClrTx/>
              <a:buFont typeface="+mj-lt"/>
              <a:buAutoNum type="arabicPeriod"/>
            </a:pPr>
            <a:r>
              <a:rPr lang="vi-VN" sz="2000" dirty="0" smtClean="0">
                <a:latin typeface="Times New Roman" panose="02020603050405020304" pitchFamily="18" charset="0"/>
                <a:cs typeface="Times New Roman" panose="02020603050405020304" pitchFamily="18" charset="0"/>
              </a:rPr>
              <a:t>Bằng </a:t>
            </a:r>
            <a:r>
              <a:rPr lang="vi-VN" sz="2000" dirty="0">
                <a:latin typeface="Times New Roman" panose="02020603050405020304" pitchFamily="18" charset="0"/>
                <a:cs typeface="Times New Roman" panose="02020603050405020304" pitchFamily="18" charset="0"/>
              </a:rPr>
              <a:t>cách nào nhóm có thể đưa ra bản phân phối phần mềm </a:t>
            </a:r>
            <a:r>
              <a:rPr lang="vi-VN" sz="2000" dirty="0" smtClean="0">
                <a:latin typeface="Times New Roman" panose="02020603050405020304" pitchFamily="18" charset="0"/>
                <a:cs typeface="Times New Roman" panose="02020603050405020304" pitchFamily="18" charset="0"/>
              </a:rPr>
              <a:t>sớm?</a:t>
            </a:r>
            <a:endParaRPr lang="en-US" sz="2000" dirty="0" smtClean="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sz="2000" dirty="0" smtClean="0">
                <a:latin typeface="Times New Roman" panose="02020603050405020304" pitchFamily="18" charset="0"/>
                <a:cs typeface="Times New Roman" panose="02020603050405020304" pitchFamily="18" charset="0"/>
              </a:rPr>
              <a:t>Năng </a:t>
            </a:r>
            <a:r>
              <a:rPr lang="vi-VN" sz="2000" dirty="0">
                <a:latin typeface="Times New Roman" panose="02020603050405020304" pitchFamily="18" charset="0"/>
                <a:cs typeface="Times New Roman" panose="02020603050405020304" pitchFamily="18" charset="0"/>
              </a:rPr>
              <a:t>suất làm việc của nhóm là bao </a:t>
            </a:r>
            <a:r>
              <a:rPr lang="vi-VN" sz="2000" dirty="0" smtClean="0">
                <a:latin typeface="Times New Roman" panose="02020603050405020304" pitchFamily="18" charset="0"/>
                <a:cs typeface="Times New Roman" panose="02020603050405020304" pitchFamily="18" charset="0"/>
              </a:rPr>
              <a:t>nhiêu?</a:t>
            </a:r>
            <a:endParaRPr lang="en-US" sz="2000" dirty="0" smtClean="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sz="2000" dirty="0" smtClean="0">
                <a:latin typeface="Times New Roman" panose="02020603050405020304" pitchFamily="18" charset="0"/>
                <a:cs typeface="Times New Roman" panose="02020603050405020304" pitchFamily="18" charset="0"/>
              </a:rPr>
              <a:t>Tình </a:t>
            </a:r>
            <a:r>
              <a:rPr lang="vi-VN" sz="2000" dirty="0">
                <a:latin typeface="Times New Roman" panose="02020603050405020304" pitchFamily="18" charset="0"/>
                <a:cs typeface="Times New Roman" panose="02020603050405020304" pitchFamily="18" charset="0"/>
              </a:rPr>
              <a:t>trạng dự án của nhóm hiện tại tốt, bình thường, hay xấu? </a:t>
            </a:r>
            <a:r>
              <a:rPr lang="vi-VN" sz="2000" dirty="0" smtClean="0">
                <a:latin typeface="Times New Roman" panose="02020603050405020304" pitchFamily="18" charset="0"/>
                <a:cs typeface="Times New Roman" panose="02020603050405020304" pitchFamily="18" charset="0"/>
              </a:rPr>
              <a:t>Tại</a:t>
            </a:r>
            <a:endParaRPr lang="en-US" sz="2000" dirty="0" smtClean="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en-US" sz="2000" dirty="0" smtClean="0">
                <a:latin typeface="Times New Roman" panose="02020603050405020304" pitchFamily="18" charset="0"/>
                <a:cs typeface="Times New Roman" panose="02020603050405020304" pitchFamily="18" charset="0"/>
              </a:rPr>
              <a:t>Làm sao để tạo động lực và tăng năng xuất làm việc cho các thành viên ?</a:t>
            </a:r>
            <a:endParaRPr lang="en-US" sz="2000" dirty="0" smtClean="0">
              <a:latin typeface="Times New Roman" panose="02020603050405020304" pitchFamily="18" charset="0"/>
              <a:cs typeface="Times New Roman" panose="02020603050405020304" pitchFamily="18" charset="0"/>
            </a:endParaRPr>
          </a:p>
          <a:p>
            <a:pPr marL="0" indent="0">
              <a:buClrTx/>
              <a:buNone/>
            </a:pPr>
            <a:r>
              <a:rPr lang="en-US" dirty="0"/>
              <a:t/>
            </a:r>
            <a:br>
              <a:rPr lang="en-US" dirty="0"/>
            </a:br>
            <a:r>
              <a:rPr lang="vi-VN" dirty="0">
                <a:latin typeface="Times New Roman" panose="02020603050405020304" pitchFamily="18" charset="0"/>
                <a:cs typeface="Times New Roman" panose="02020603050405020304" pitchFamily="18" charset="0"/>
              </a:rPr>
              <a:t/>
            </a:r>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8542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1. </a:t>
            </a:r>
            <a:r>
              <a:rPr lang="vi-VN" dirty="0">
                <a:latin typeface="Times New Roman" panose="02020603050405020304" pitchFamily="18" charset="0"/>
                <a:cs typeface="Times New Roman" panose="02020603050405020304" pitchFamily="18" charset="0"/>
              </a:rPr>
              <a:t>Bằng cách nào nhóm có thể đưa ra bản phân phối phần mềm sớm</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0782" y="1825625"/>
            <a:ext cx="10515600" cy="4351338"/>
          </a:xfrm>
        </p:spPr>
        <p:txBody>
          <a:bodyPr/>
          <a:lstStyle/>
          <a:p>
            <a:r>
              <a:rPr lang="en-US" dirty="0" smtClean="0">
                <a:latin typeface="Times New Roman" panose="02020603050405020304" pitchFamily="18" charset="0"/>
                <a:cs typeface="Times New Roman" panose="02020603050405020304" pitchFamily="18" charset="0"/>
              </a:rPr>
              <a:t>Các thành viên nêu rõ khả năng của mình về phân tích, báo cáo, lập trình,... để nhóm dễ dàng phân công công việc, lựa chọn công nghệ phù hợp.</a:t>
            </a:r>
          </a:p>
          <a:p>
            <a:r>
              <a:rPr lang="en-US" dirty="0" smtClean="0">
                <a:latin typeface="Times New Roman" panose="02020603050405020304" pitchFamily="18" charset="0"/>
                <a:cs typeface="Times New Roman" panose="02020603050405020304" pitchFamily="18" charset="0"/>
              </a:rPr>
              <a:t>1 số bạn đã đi làm và có kinh nghiệm trong các yêu cầu nghiệp vụ và chức năng.</a:t>
            </a:r>
          </a:p>
          <a:p>
            <a:r>
              <a:rPr lang="en-US" dirty="0" smtClean="0">
                <a:latin typeface="Times New Roman" panose="02020603050405020304" pitchFamily="18" charset="0"/>
                <a:cs typeface="Times New Roman" panose="02020603050405020304" pitchFamily="18" charset="0"/>
              </a:rPr>
              <a:t>Các thành viên linh động trong công việc, sẵn sàng giúp đỡ hoặc thay đổi vai trò khi cần thiết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38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2.</a:t>
            </a:r>
            <a:r>
              <a:rPr lang="vi-VN" dirty="0">
                <a:latin typeface="Times New Roman" panose="02020603050405020304" pitchFamily="18" charset="0"/>
                <a:cs typeface="Times New Roman" panose="02020603050405020304" pitchFamily="18" charset="0"/>
              </a:rPr>
              <a:t> Năng suất làm việc của nhóm là bao nhiêu</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Đa số các thành viên đều bận rộn với công việc, nên tập trung làm vào cuối tuần khoảng 5 – 6 tiếng và 2 – 3 tiếng buổi tối trong tuần làm việc nếu có thời gian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33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a:t>
            </a:r>
            <a:r>
              <a:rPr lang="vi-VN" dirty="0">
                <a:latin typeface="Times New Roman" panose="02020603050405020304" pitchFamily="18" charset="0"/>
                <a:cs typeface="Times New Roman" panose="02020603050405020304" pitchFamily="18" charset="0"/>
              </a:rPr>
              <a:t> Tình trạng dự án của nhóm hiện tại tốt, bình thường, hay xấu? Tại</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sao?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Tình trang dự án hiện tại vẫn diễn ra bình thường</a:t>
            </a:r>
          </a:p>
          <a:p>
            <a:r>
              <a:rPr lang="en-US" dirty="0" smtClean="0">
                <a:latin typeface="Times New Roman" panose="02020603050405020304" pitchFamily="18" charset="0"/>
                <a:cs typeface="Times New Roman" panose="02020603050405020304" pitchFamily="18" charset="0"/>
              </a:rPr>
              <a:t>Các thành viên đảm nhận đúng vai trò của mình</a:t>
            </a:r>
          </a:p>
          <a:p>
            <a:r>
              <a:rPr lang="en-US" dirty="0" smtClean="0">
                <a:latin typeface="Times New Roman" panose="02020603050405020304" pitchFamily="18" charset="0"/>
                <a:cs typeface="Times New Roman" panose="02020603050405020304" pitchFamily="18" charset="0"/>
              </a:rPr>
              <a:t>Hoàn thành công việc theo tiến độ</a:t>
            </a:r>
          </a:p>
          <a:p>
            <a:r>
              <a:rPr lang="en-US" dirty="0" smtClean="0">
                <a:latin typeface="Times New Roman" panose="02020603050405020304" pitchFamily="18" charset="0"/>
                <a:cs typeface="Times New Roman" panose="02020603050405020304" pitchFamily="18" charset="0"/>
              </a:rPr>
              <a:t>Sẵn sàng giúp đỡ nhau để đảm bảo công việc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52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Làm sao để tạo động lực và tăng năng xuất làm việc cho các thành viên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Các thành viên trong nhóm được chia công việc theo khả năng của từng người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Khi có khó khăn các thành viên trợ giúp lẫn nhau và linh hoạt trong việc thay đổi vai trò lẫn nhau để đảm bảo công việc hoàn thành đúng tiến </a:t>
            </a:r>
            <a:r>
              <a:rPr lang="en-US" sz="2400" dirty="0" smtClean="0">
                <a:latin typeface="Times New Roman" panose="02020603050405020304" pitchFamily="18" charset="0"/>
                <a:cs typeface="Times New Roman" panose="02020603050405020304" pitchFamily="18" charset="0"/>
              </a:rPr>
              <a:t>độ</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Nhóm có tổ chức những buổi đi ăn uống để mọi người gặp gỡ , vui chơi giúp nhóm làm việc tốt hơn</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5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303D-29FC-44D7-BFA2-F48C284AEB0A}"/>
              </a:ext>
            </a:extLst>
          </p:cNvPr>
          <p:cNvSpPr>
            <a:spLocks noGrp="1"/>
          </p:cNvSpPr>
          <p:nvPr>
            <p:ph type="title"/>
          </p:nvPr>
        </p:nvSpPr>
        <p:spPr>
          <a:xfrm>
            <a:off x="1097280" y="286603"/>
            <a:ext cx="10058400" cy="878809"/>
          </a:xfrm>
        </p:spPr>
        <p:txBody>
          <a:bodyPr>
            <a:normAutofit/>
          </a:bodyPr>
          <a:lstStyle/>
          <a:p>
            <a:r>
              <a:rPr lang="en-US" sz="4400" dirty="0" err="1">
                <a:latin typeface="Times New Roman" panose="02020603050405020304" pitchFamily="18" charset="0"/>
                <a:cs typeface="Times New Roman" panose="02020603050405020304" pitchFamily="18" charset="0"/>
              </a:rPr>
              <a:t>Các</a:t>
            </a:r>
            <a:r>
              <a:rPr lang="en-US" sz="44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câu</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hỏi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thuyết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trình</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1A9BB7-C96F-4EBF-BB4B-DBF7E29326D8}"/>
              </a:ext>
            </a:extLst>
          </p:cNvPr>
          <p:cNvSpPr>
            <a:spLocks noGrp="1"/>
          </p:cNvSpPr>
          <p:nvPr>
            <p:ph idx="1"/>
          </p:nvPr>
        </p:nvSpPr>
        <p:spPr>
          <a:xfrm>
            <a:off x="1027612" y="1165412"/>
            <a:ext cx="10058400" cy="5017674"/>
          </a:xfrm>
        </p:spPr>
        <p:txBody>
          <a:bodyPr>
            <a:noAutofit/>
          </a:bodyPr>
          <a:lstStyle/>
          <a:p>
            <a:r>
              <a:rPr lang="vi-VN" sz="2000" dirty="0">
                <a:latin typeface="+mj-lt"/>
              </a:rPr>
              <a:t>1. Trình bày sản phẩm “Định nghĩa việc hoàn thành (Definition of </a:t>
            </a:r>
            <a:r>
              <a:rPr lang="vi-VN" sz="2000" dirty="0" smtClean="0">
                <a:latin typeface="+mj-lt"/>
              </a:rPr>
              <a:t>Done)</a:t>
            </a:r>
            <a:r>
              <a:rPr lang="en-US" sz="2000" dirty="0" smtClean="0">
                <a:latin typeface="+mj-lt"/>
              </a:rPr>
              <a:t> </a:t>
            </a:r>
            <a:r>
              <a:rPr lang="vi-VN" sz="2000" dirty="0" smtClean="0">
                <a:latin typeface="+mj-lt"/>
              </a:rPr>
              <a:t>của </a:t>
            </a:r>
            <a:r>
              <a:rPr lang="vi-VN" sz="2000" dirty="0">
                <a:latin typeface="+mj-lt"/>
              </a:rPr>
              <a:t>nhóm.</a:t>
            </a:r>
            <a:br>
              <a:rPr lang="vi-VN" sz="2000" dirty="0">
                <a:latin typeface="+mj-lt"/>
              </a:rPr>
            </a:br>
            <a:r>
              <a:rPr lang="vi-VN" sz="2000" dirty="0">
                <a:latin typeface="+mj-lt"/>
              </a:rPr>
              <a:t>2. Trình bày bản phân phối phần mềm đầu tiên đến khách hàng </a:t>
            </a:r>
            <a:r>
              <a:rPr lang="vi-VN" sz="2000" dirty="0" smtClean="0">
                <a:latin typeface="+mj-lt"/>
              </a:rPr>
              <a:t>của</a:t>
            </a:r>
            <a:r>
              <a:rPr lang="en-US" sz="2000" dirty="0" smtClean="0">
                <a:latin typeface="+mj-lt"/>
              </a:rPr>
              <a:t> </a:t>
            </a:r>
            <a:r>
              <a:rPr lang="vi-VN" sz="2000" dirty="0" smtClean="0">
                <a:latin typeface="+mj-lt"/>
              </a:rPr>
              <a:t>nhóm </a:t>
            </a:r>
            <a:r>
              <a:rPr lang="vi-VN" sz="2000" dirty="0">
                <a:latin typeface="+mj-lt"/>
              </a:rPr>
              <a:t>(Demo khách hàng trực tiếp sử dụng phần mềm, Hướng dẫn </a:t>
            </a:r>
            <a:r>
              <a:rPr lang="vi-VN" sz="2000" dirty="0" smtClean="0">
                <a:latin typeface="+mj-lt"/>
              </a:rPr>
              <a:t>sử</a:t>
            </a:r>
            <a:r>
              <a:rPr lang="en-US" sz="2000" dirty="0" smtClean="0">
                <a:latin typeface="+mj-lt"/>
              </a:rPr>
              <a:t> </a:t>
            </a:r>
            <a:r>
              <a:rPr lang="vi-VN" sz="2000" dirty="0" smtClean="0">
                <a:latin typeface="+mj-lt"/>
              </a:rPr>
              <a:t>dụng </a:t>
            </a:r>
            <a:r>
              <a:rPr lang="vi-VN" sz="2000" dirty="0">
                <a:latin typeface="+mj-lt"/>
              </a:rPr>
              <a:t>phần mềm, và mã nguồn).</a:t>
            </a:r>
            <a:br>
              <a:rPr lang="vi-VN" sz="2000" dirty="0">
                <a:latin typeface="+mj-lt"/>
              </a:rPr>
            </a:br>
            <a:r>
              <a:rPr lang="vi-VN" sz="2000" dirty="0">
                <a:latin typeface="+mj-lt"/>
              </a:rPr>
              <a:t>3. Trình bày sản phẩm</a:t>
            </a:r>
            <a:br>
              <a:rPr lang="vi-VN" sz="2000" dirty="0">
                <a:latin typeface="+mj-lt"/>
              </a:rPr>
            </a:br>
            <a:r>
              <a:rPr lang="en-US" sz="2000" dirty="0" smtClean="0">
                <a:latin typeface="+mj-lt"/>
              </a:rPr>
              <a:t>	</a:t>
            </a:r>
            <a:r>
              <a:rPr lang="vi-VN" sz="2000" dirty="0" smtClean="0">
                <a:latin typeface="+mj-lt"/>
              </a:rPr>
              <a:t>a</a:t>
            </a:r>
            <a:r>
              <a:rPr lang="vi-VN" sz="2000" dirty="0">
                <a:latin typeface="+mj-lt"/>
              </a:rPr>
              <a:t>. Release Burn Down Chart (hoặc Release Burn Up Chart), tốc </a:t>
            </a:r>
            <a:r>
              <a:rPr lang="vi-VN" sz="2000" dirty="0" smtClean="0">
                <a:latin typeface="+mj-lt"/>
              </a:rPr>
              <a:t>lực(Velocity</a:t>
            </a:r>
            <a:r>
              <a:rPr lang="vi-VN" sz="2000" dirty="0">
                <a:latin typeface="+mj-lt"/>
              </a:rPr>
              <a:t>) của </a:t>
            </a:r>
            <a:r>
              <a:rPr lang="en-US" sz="2000" dirty="0" smtClean="0">
                <a:latin typeface="+mj-lt"/>
              </a:rPr>
              <a:t>	</a:t>
            </a:r>
            <a:r>
              <a:rPr lang="vi-VN" sz="2000" dirty="0" smtClean="0">
                <a:latin typeface="+mj-lt"/>
              </a:rPr>
              <a:t>nhóm</a:t>
            </a:r>
            <a:r>
              <a:rPr lang="vi-VN" sz="2000" dirty="0">
                <a:latin typeface="+mj-lt"/>
              </a:rPr>
              <a:t>, năng suất </a:t>
            </a:r>
            <a:r>
              <a:rPr lang="vi-VN" sz="2000" dirty="0" smtClean="0">
                <a:latin typeface="+mj-lt"/>
              </a:rPr>
              <a:t>làm </a:t>
            </a:r>
            <a:r>
              <a:rPr lang="vi-VN" sz="2000" dirty="0">
                <a:latin typeface="+mj-lt"/>
              </a:rPr>
              <a:t>việc </a:t>
            </a:r>
            <a:r>
              <a:rPr lang="vi-VN" sz="2000" dirty="0" smtClean="0">
                <a:latin typeface="+mj-lt"/>
              </a:rPr>
              <a:t>của</a:t>
            </a:r>
            <a:r>
              <a:rPr lang="en-US" sz="2000" dirty="0" smtClean="0">
                <a:latin typeface="+mj-lt"/>
              </a:rPr>
              <a:t> </a:t>
            </a:r>
            <a:r>
              <a:rPr lang="vi-VN" sz="2000" dirty="0" smtClean="0">
                <a:latin typeface="+mj-lt"/>
              </a:rPr>
              <a:t>nhóm, tình trạng</a:t>
            </a:r>
            <a:r>
              <a:rPr lang="en-US" sz="2000" dirty="0" smtClean="0">
                <a:latin typeface="+mj-lt"/>
              </a:rPr>
              <a:t> </a:t>
            </a:r>
            <a:r>
              <a:rPr lang="vi-VN" sz="2000" dirty="0" smtClean="0">
                <a:latin typeface="+mj-lt"/>
              </a:rPr>
              <a:t>ngân sách và chi phí của nhóm, cập </a:t>
            </a:r>
            <a:r>
              <a:rPr lang="en-US" sz="2000" dirty="0" smtClean="0">
                <a:latin typeface="+mj-lt"/>
              </a:rPr>
              <a:t>	</a:t>
            </a:r>
            <a:r>
              <a:rPr lang="vi-VN" sz="2000" dirty="0" smtClean="0">
                <a:latin typeface="+mj-lt"/>
              </a:rPr>
              <a:t>nhập sản phẩm Product</a:t>
            </a:r>
            <a:r>
              <a:rPr lang="en-US" sz="2000" dirty="0" smtClean="0">
                <a:latin typeface="+mj-lt"/>
              </a:rPr>
              <a:t> </a:t>
            </a:r>
            <a:r>
              <a:rPr lang="vi-VN" sz="2000" i="1" dirty="0" smtClean="0">
                <a:latin typeface="+mj-lt"/>
              </a:rPr>
              <a:t>Quản lý dự án phần mềm. Thuyết trình trên</a:t>
            </a:r>
            <a:r>
              <a:rPr lang="en-US" sz="2000" i="1" dirty="0" smtClean="0">
                <a:latin typeface="+mj-lt"/>
              </a:rPr>
              <a:t> </a:t>
            </a:r>
            <a:r>
              <a:rPr lang="vi-VN" sz="2000" i="1" dirty="0" smtClean="0">
                <a:latin typeface="+mj-lt"/>
              </a:rPr>
              <a:t>lớp. Giảng viên: </a:t>
            </a:r>
            <a:r>
              <a:rPr lang="en-US" sz="2000" i="1" dirty="0" smtClean="0">
                <a:latin typeface="+mj-lt"/>
              </a:rPr>
              <a:t>	</a:t>
            </a:r>
            <a:r>
              <a:rPr lang="vi-VN" sz="2000" i="1" dirty="0" smtClean="0">
                <a:latin typeface="+mj-lt"/>
              </a:rPr>
              <a:t>Ngô Huy Biên. 2019.</a:t>
            </a:r>
            <a:r>
              <a:rPr lang="en-US" sz="2000" i="1" dirty="0" smtClean="0">
                <a:latin typeface="+mj-lt"/>
              </a:rPr>
              <a:t> </a:t>
            </a:r>
            <a:r>
              <a:rPr lang="vi-VN" sz="2000" dirty="0" smtClean="0">
                <a:latin typeface="+mj-lt"/>
              </a:rPr>
              <a:t>Backlog, cập nhập sản phẩm “Kế hoạch phân phối (Release</a:t>
            </a:r>
            <a:r>
              <a:rPr lang="en-US" sz="2000" dirty="0" smtClean="0">
                <a:latin typeface="+mj-lt"/>
              </a:rPr>
              <a:t> 	</a:t>
            </a:r>
            <a:r>
              <a:rPr lang="vi-VN" sz="2000" dirty="0" smtClean="0">
                <a:latin typeface="+mj-lt"/>
              </a:rPr>
              <a:t>Plan)” của nhóm</a:t>
            </a:r>
            <a:r>
              <a:rPr lang="en-US" sz="2000" dirty="0" smtClean="0">
                <a:latin typeface="+mj-lt"/>
              </a:rPr>
              <a:t> </a:t>
            </a:r>
            <a:r>
              <a:rPr lang="vi-VN" sz="2000" dirty="0" smtClean="0">
                <a:latin typeface="+mj-lt"/>
              </a:rPr>
              <a:t>hoặc</a:t>
            </a:r>
            <a:endParaRPr lang="en-US" sz="2000" dirty="0" smtClean="0">
              <a:latin typeface="+mj-lt"/>
            </a:endParaRPr>
          </a:p>
          <a:p>
            <a:r>
              <a:rPr lang="vi-VN" sz="2000" dirty="0" smtClean="0">
                <a:latin typeface="+mj-lt"/>
              </a:rPr>
              <a:t/>
            </a:r>
            <a:br>
              <a:rPr lang="vi-VN" sz="2000" dirty="0" smtClean="0">
                <a:latin typeface="+mj-lt"/>
              </a:rPr>
            </a:br>
            <a:r>
              <a:rPr lang="en-US" sz="2000" dirty="0" smtClean="0">
                <a:latin typeface="+mj-lt"/>
              </a:rPr>
              <a:t>	</a:t>
            </a:r>
            <a:r>
              <a:rPr lang="vi-VN" sz="2000" dirty="0" smtClean="0">
                <a:latin typeface="+mj-lt"/>
              </a:rPr>
              <a:t>b</a:t>
            </a:r>
            <a:r>
              <a:rPr lang="vi-VN" sz="2000" dirty="0">
                <a:latin typeface="+mj-lt"/>
              </a:rPr>
              <a:t>. Các chỉ số dự đoán thời gian, chi phí khi kết thúc dự </a:t>
            </a:r>
            <a:r>
              <a:rPr lang="vi-VN" sz="2000" dirty="0" smtClean="0">
                <a:latin typeface="+mj-lt"/>
              </a:rPr>
              <a:t>án</a:t>
            </a:r>
            <a:r>
              <a:rPr lang="en-US" sz="2000" dirty="0" smtClean="0">
                <a:latin typeface="+mj-lt"/>
              </a:rPr>
              <a:t> </a:t>
            </a:r>
            <a:r>
              <a:rPr lang="vi-VN" sz="2000" dirty="0" smtClean="0">
                <a:latin typeface="+mj-lt"/>
              </a:rPr>
              <a:t>(Forecasting</a:t>
            </a:r>
            <a:r>
              <a:rPr lang="vi-VN" sz="2000" dirty="0">
                <a:latin typeface="+mj-lt"/>
              </a:rPr>
              <a:t>) bằng phương </a:t>
            </a:r>
            <a:r>
              <a:rPr lang="en-US" sz="2000" dirty="0" smtClean="0">
                <a:latin typeface="+mj-lt"/>
              </a:rPr>
              <a:t>	</a:t>
            </a:r>
            <a:r>
              <a:rPr lang="vi-VN" sz="2000" dirty="0" smtClean="0">
                <a:latin typeface="+mj-lt"/>
              </a:rPr>
              <a:t>pháp </a:t>
            </a:r>
            <a:r>
              <a:rPr lang="vi-VN" sz="2000" dirty="0">
                <a:latin typeface="+mj-lt"/>
              </a:rPr>
              <a:t>quản lý </a:t>
            </a:r>
            <a:r>
              <a:rPr lang="vi-VN" sz="2000" dirty="0" smtClean="0">
                <a:latin typeface="+mj-lt"/>
              </a:rPr>
              <a:t>giá </a:t>
            </a:r>
            <a:r>
              <a:rPr lang="vi-VN" sz="2000" dirty="0">
                <a:latin typeface="+mj-lt"/>
              </a:rPr>
              <a:t>trị </a:t>
            </a:r>
            <a:r>
              <a:rPr lang="vi-VN" sz="2000" dirty="0" smtClean="0">
                <a:latin typeface="+mj-lt"/>
              </a:rPr>
              <a:t>thu</a:t>
            </a:r>
            <a:r>
              <a:rPr lang="en-US" sz="2000" dirty="0" smtClean="0">
                <a:latin typeface="+mj-lt"/>
              </a:rPr>
              <a:t> </a:t>
            </a:r>
            <a:r>
              <a:rPr lang="vi-VN" sz="2000" dirty="0" smtClean="0">
                <a:latin typeface="+mj-lt"/>
              </a:rPr>
              <a:t>được </a:t>
            </a:r>
            <a:r>
              <a:rPr lang="vi-VN" sz="2000" dirty="0">
                <a:latin typeface="+mj-lt"/>
              </a:rPr>
              <a:t>(</a:t>
            </a:r>
            <a:r>
              <a:rPr lang="vi-VN" sz="2000" dirty="0" smtClean="0">
                <a:latin typeface="+mj-lt"/>
              </a:rPr>
              <a:t>Earned</a:t>
            </a:r>
            <a:r>
              <a:rPr lang="en-US" sz="2000" dirty="0" smtClean="0">
                <a:latin typeface="+mj-lt"/>
              </a:rPr>
              <a:t> </a:t>
            </a:r>
            <a:r>
              <a:rPr lang="vi-VN" sz="2000" dirty="0" smtClean="0">
                <a:latin typeface="+mj-lt"/>
              </a:rPr>
              <a:t>value </a:t>
            </a:r>
            <a:r>
              <a:rPr lang="vi-VN" sz="2000" dirty="0">
                <a:latin typeface="+mj-lt"/>
              </a:rPr>
              <a:t>management), cập nhập sản phẩm Lịch </a:t>
            </a:r>
            <a:r>
              <a:rPr lang="en-US" sz="2000" dirty="0" smtClean="0">
                <a:latin typeface="+mj-lt"/>
              </a:rPr>
              <a:t>	</a:t>
            </a:r>
            <a:r>
              <a:rPr lang="vi-VN" sz="2000" dirty="0" smtClean="0">
                <a:latin typeface="+mj-lt"/>
              </a:rPr>
              <a:t>trình </a:t>
            </a:r>
            <a:r>
              <a:rPr lang="vi-VN" sz="2000" dirty="0">
                <a:latin typeface="+mj-lt"/>
              </a:rPr>
              <a:t>dự án </a:t>
            </a:r>
            <a:r>
              <a:rPr lang="vi-VN" sz="2000" dirty="0" smtClean="0">
                <a:latin typeface="+mj-lt"/>
              </a:rPr>
              <a:t>của</a:t>
            </a:r>
            <a:r>
              <a:rPr lang="en-US" sz="2000" dirty="0" smtClean="0">
                <a:latin typeface="+mj-lt"/>
              </a:rPr>
              <a:t> </a:t>
            </a:r>
            <a:r>
              <a:rPr lang="vi-VN" sz="2000" dirty="0" smtClean="0">
                <a:latin typeface="+mj-lt"/>
              </a:rPr>
              <a:t>nhóm</a:t>
            </a:r>
            <a:r>
              <a:rPr lang="vi-VN" sz="2000" dirty="0">
                <a:latin typeface="+mj-lt"/>
              </a:rPr>
              <a:t>.</a:t>
            </a:r>
            <a:br>
              <a:rPr lang="vi-VN" sz="2000" dirty="0">
                <a:latin typeface="+mj-lt"/>
              </a:rPr>
            </a:br>
            <a:r>
              <a:rPr lang="vi-VN" sz="2000" dirty="0">
                <a:latin typeface="+mj-lt"/>
              </a:rPr>
              <a:t>4. Trình bày bản báo cáo tóm tắt tình trạng dự án cho cấp trên </a:t>
            </a:r>
            <a:r>
              <a:rPr lang="vi-VN" sz="2000" dirty="0" smtClean="0">
                <a:latin typeface="+mj-lt"/>
              </a:rPr>
              <a:t>của</a:t>
            </a:r>
            <a:r>
              <a:rPr lang="en-US" sz="2000" dirty="0" smtClean="0">
                <a:latin typeface="+mj-lt"/>
              </a:rPr>
              <a:t> </a:t>
            </a:r>
            <a:r>
              <a:rPr lang="vi-VN" sz="2000" dirty="0" smtClean="0">
                <a:latin typeface="+mj-lt"/>
              </a:rPr>
              <a:t>nhóm</a:t>
            </a:r>
            <a:r>
              <a:rPr lang="vi-VN" sz="2400" dirty="0" smtClean="0">
                <a:latin typeface="+mj-lt"/>
              </a:rPr>
              <a:t> </a:t>
            </a:r>
            <a:r>
              <a:rPr lang="vi-VN" sz="1800" dirty="0">
                <a:latin typeface="+mj-lt"/>
              </a:rPr>
              <a:t/>
            </a:r>
            <a:br>
              <a:rPr lang="vi-VN" sz="1800" dirty="0">
                <a:latin typeface="+mj-lt"/>
              </a:rPr>
            </a:br>
            <a:endParaRPr lang="en-US" sz="1800" dirty="0">
              <a:latin typeface="+mj-lt"/>
              <a:cs typeface="Times New Roman" panose="02020603050405020304" pitchFamily="18" charset="0"/>
            </a:endParaRPr>
          </a:p>
        </p:txBody>
      </p:sp>
    </p:spTree>
    <p:extLst>
      <p:ext uri="{BB962C8B-B14F-4D97-AF65-F5344CB8AC3E}">
        <p14:creationId xmlns:p14="http://schemas.microsoft.com/office/powerpoint/2010/main" val="19590084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TotalTime>
  <Words>1430</Words>
  <Application>Microsoft Office PowerPoint</Application>
  <PresentationFormat>Widescreen</PresentationFormat>
  <Paragraphs>285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Quản lý quy trình phần mềm</vt:lpstr>
      <vt:lpstr>Thành viên nhóm </vt:lpstr>
      <vt:lpstr>Danh mục các tài liệu tham khảo</vt:lpstr>
      <vt:lpstr>Các vấn đề buổi học giải quyết</vt:lpstr>
      <vt:lpstr>1. Bằng cách nào nhóm có thể đưa ra bản phân phối phần mềm sớm?</vt:lpstr>
      <vt:lpstr>2. Năng suất làm việc của nhóm là bao nhiêu?</vt:lpstr>
      <vt:lpstr>3. Tình trạng dự án của nhóm hiện tại tốt, bình thường, hay xấu? Tại sao?</vt:lpstr>
      <vt:lpstr>4. Làm sao để tạo động lực và tăng năng xuất làm việc cho các thành viên ?</vt:lpstr>
      <vt:lpstr>Các câu hỏi thuyết trình</vt:lpstr>
      <vt:lpstr>1. Trình bày sản phẩm “Định nghĩa việc hoàn thành (Definition of Done) của nhóm.</vt:lpstr>
      <vt:lpstr>2. Trình bày bản phân phối phần mềm đầu tiên đến khách hàng của nhóm (Demo khách hàng trực tiếp sử dụng phần mềm, Hướng dẫn sử dụng phần mềm, và mã nguồn).</vt:lpstr>
      <vt:lpstr>2. Trình bày bản phân phối phần mềm đầu tiên đến khách hàng của nhóm (Demo khách hàng trực tiếp sử dụng phần mềm, Hướng dẫn sử dụng phần mềm, và mã nguồn).</vt:lpstr>
      <vt:lpstr>2. Trình bày bản phân phối phần mềm đầu tiên đến khách hàng của nhóm (Demo khách hàng trực tiếp sử dụng phần mềm, Hướng dẫn sử dụng phần mềm, và mã nguồn).</vt:lpstr>
      <vt:lpstr>3.Trình bày sản phẩm</vt:lpstr>
      <vt:lpstr>Product Backlog cập nhật(user)</vt:lpstr>
      <vt:lpstr>Product Backlog cập nhật(Admin)</vt:lpstr>
      <vt:lpstr>3. Trình bày sản phẩm</vt:lpstr>
      <vt:lpstr>3. Trình bày sản phẩm</vt:lpstr>
      <vt:lpstr>4. Trình bày bản báo cáo tóm tắt tình trạng dự án cho cấp trên của nhóm.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quy trình phần mềm</dc:title>
  <dc:creator>Trần Hữu Nghĩa</dc:creator>
  <cp:lastModifiedBy>ASUS</cp:lastModifiedBy>
  <cp:revision>37</cp:revision>
  <dcterms:created xsi:type="dcterms:W3CDTF">2019-11-16T07:03:49Z</dcterms:created>
  <dcterms:modified xsi:type="dcterms:W3CDTF">2019-12-05T06:00:00Z</dcterms:modified>
</cp:coreProperties>
</file>