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84" r:id="rId20"/>
    <p:sldId id="275" r:id="rId21"/>
    <p:sldId id="279" r:id="rId22"/>
    <p:sldId id="280" r:id="rId23"/>
    <p:sldId id="281" r:id="rId24"/>
    <p:sldId id="282" r:id="rId25"/>
    <p:sldId id="289" r:id="rId26"/>
    <p:sldId id="291" r:id="rId27"/>
    <p:sldId id="290" r:id="rId28"/>
    <p:sldId id="293" r:id="rId29"/>
    <p:sldId id="292"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4DDBDC-1D7D-4B5A-AEB6-D972FBF685AB}">
          <p14:sldIdLst>
            <p14:sldId id="256"/>
            <p14:sldId id="258"/>
            <p14:sldId id="257"/>
            <p14:sldId id="259"/>
            <p14:sldId id="260"/>
            <p14:sldId id="261"/>
            <p14:sldId id="262"/>
            <p14:sldId id="263"/>
            <p14:sldId id="264"/>
            <p14:sldId id="265"/>
            <p14:sldId id="267"/>
            <p14:sldId id="268"/>
            <p14:sldId id="269"/>
            <p14:sldId id="270"/>
            <p14:sldId id="271"/>
            <p14:sldId id="272"/>
            <p14:sldId id="273"/>
            <p14:sldId id="274"/>
            <p14:sldId id="284"/>
            <p14:sldId id="275"/>
            <p14:sldId id="279"/>
            <p14:sldId id="280"/>
            <p14:sldId id="281"/>
            <p14:sldId id="282"/>
            <p14:sldId id="289"/>
            <p14:sldId id="291"/>
            <p14:sldId id="290"/>
            <p14:sldId id="293"/>
            <p14:sldId id="292"/>
            <p14:sldId id="285"/>
            <p14:sldId id="286"/>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snapToGrid="0">
      <p:cViewPr>
        <p:scale>
          <a:sx n="66" d="100"/>
          <a:sy n="66" d="100"/>
        </p:scale>
        <p:origin x="30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F6E78-F507-4E76-849A-E305436BFE9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38981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237598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107075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659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106197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AF6E78-F507-4E76-849A-E305436BFE9B}"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4103681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AF6E78-F507-4E76-849A-E305436BFE9B}"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3610627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F6E78-F507-4E76-849A-E305436BFE9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3249950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F6E78-F507-4E76-849A-E305436BFE9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190430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F6E78-F507-4E76-849A-E305436BFE9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311512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F6E78-F507-4E76-849A-E305436BFE9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453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219750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F6E78-F507-4E76-849A-E305436BFE9B}"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17737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F6E78-F507-4E76-849A-E305436BFE9B}"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294637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F6E78-F507-4E76-849A-E305436BFE9B}"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252316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2856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AF6E78-F507-4E76-849A-E305436BFE9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AF7A6-B3CC-4C2F-BDCA-E63675ABA571}" type="slidenum">
              <a:rPr lang="en-US" smtClean="0"/>
              <a:t>‹#›</a:t>
            </a:fld>
            <a:endParaRPr lang="en-US"/>
          </a:p>
        </p:txBody>
      </p:sp>
    </p:spTree>
    <p:extLst>
      <p:ext uri="{BB962C8B-B14F-4D97-AF65-F5344CB8AC3E}">
        <p14:creationId xmlns:p14="http://schemas.microsoft.com/office/powerpoint/2010/main" val="411792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8AF6E78-F507-4E76-849A-E305436BFE9B}" type="datetimeFigureOut">
              <a:rPr lang="en-US" smtClean="0"/>
              <a:t>12/13/2024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DAF7A6-B3CC-4C2F-BDCA-E63675ABA571}" type="slidenum">
              <a:rPr lang="en-US" smtClean="0"/>
              <a:t>‹#›</a:t>
            </a:fld>
            <a:endParaRPr lang="en-US"/>
          </a:p>
        </p:txBody>
      </p:sp>
    </p:spTree>
    <p:extLst>
      <p:ext uri="{BB962C8B-B14F-4D97-AF65-F5344CB8AC3E}">
        <p14:creationId xmlns:p14="http://schemas.microsoft.com/office/powerpoint/2010/main" val="2381828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4BDB-995B-21A0-A0DE-ECCC65227441}"/>
              </a:ext>
            </a:extLst>
          </p:cNvPr>
          <p:cNvSpPr>
            <a:spLocks noGrp="1"/>
          </p:cNvSpPr>
          <p:nvPr>
            <p:ph type="ctrTitle"/>
          </p:nvPr>
        </p:nvSpPr>
        <p:spPr>
          <a:xfrm>
            <a:off x="288625" y="1741711"/>
            <a:ext cx="11604170" cy="1856628"/>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PHƯƠNG PHÁP MÁY HỌC CHO VIỆC</a:t>
            </a:r>
            <a:br>
              <a:rPr lang="en-US" b="1" i="0" dirty="0">
                <a:effectLst/>
                <a:latin typeface="Times New Roman" panose="02020603050405020304" pitchFamily="18" charset="0"/>
                <a:cs typeface="Times New Roman" panose="02020603050405020304" pitchFamily="18" charset="0"/>
              </a:rPr>
            </a:br>
            <a:r>
              <a:rPr lang="vi-VN" b="1" i="0" dirty="0">
                <a:effectLst/>
                <a:latin typeface="Times New Roman" panose="02020603050405020304" pitchFamily="18" charset="0"/>
                <a:cs typeface="Times New Roman" panose="02020603050405020304" pitchFamily="18" charset="0"/>
              </a:rPr>
              <a:t>DỰ ĐOÁN MẮC BỆNH TIỂU ĐƯỜNG</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81BA9FE-9598-01EB-DF83-7EF7E656B04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68260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4A9FA-402E-61D6-B8A5-359D66640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CC565-CF2D-09DA-029D-C01FC16CB408}"/>
              </a:ext>
            </a:extLst>
          </p:cNvPr>
          <p:cNvSpPr>
            <a:spLocks noGrp="1"/>
          </p:cNvSpPr>
          <p:nvPr>
            <p:ph type="title"/>
          </p:nvPr>
        </p:nvSpPr>
        <p:spPr>
          <a:xfrm>
            <a:off x="6095999" y="609600"/>
            <a:ext cx="5171557" cy="970450"/>
          </a:xfrm>
        </p:spPr>
        <p:txBody>
          <a:bodyPr>
            <a:normAutofit fontScale="90000"/>
          </a:bodyPr>
          <a:lstStyle/>
          <a:p>
            <a:r>
              <a:rPr lang="en-US" sz="4000" dirty="0" err="1">
                <a:latin typeface="Times New Roman" panose="02020603050405020304" pitchFamily="18" charset="0"/>
                <a:cs typeface="Times New Roman" panose="02020603050405020304" pitchFamily="18" charset="0"/>
              </a:rPr>
              <a:t>Phân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trị</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ngoại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lai</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EE369C-08A4-C66D-6995-B2F1AFBB822D}"/>
              </a:ext>
            </a:extLst>
          </p:cNvPr>
          <p:cNvSpPr>
            <a:spLocks noGrp="1"/>
          </p:cNvSpPr>
          <p:nvPr>
            <p:ph idx="1"/>
          </p:nvPr>
        </p:nvSpPr>
        <p:spPr>
          <a:xfrm>
            <a:off x="6302829" y="1580051"/>
            <a:ext cx="4964728" cy="4800600"/>
          </a:xfrm>
        </p:spPr>
        <p:txBody>
          <a:bodyPr>
            <a:normAutofit/>
          </a:bodyPr>
          <a:lstStyle/>
          <a:p>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ất cả các thuộc tính đều có giá trị ngoại lai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a:t>
            </a:r>
          </a:p>
        </p:txBody>
      </p:sp>
      <p:pic>
        <p:nvPicPr>
          <p:cNvPr id="2052" name="Picture 4">
            <a:extLst>
              <a:ext uri="{FF2B5EF4-FFF2-40B4-BE49-F238E27FC236}">
                <a16:creationId xmlns:a16="http://schemas.microsoft.com/office/drawing/2014/main" id="{B350B7B8-993F-3685-1FE9-ACFFC2B98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978" y="0"/>
            <a:ext cx="45146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11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EA6D-D786-47F9-9810-A037BE3EC3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ACD0B-58C8-7B27-7E4A-515E5F2CF189}"/>
              </a:ext>
            </a:extLst>
          </p:cNvPr>
          <p:cNvSpPr>
            <a:spLocks noGrp="1"/>
          </p:cNvSpPr>
          <p:nvPr>
            <p:ph type="title"/>
          </p:nvPr>
        </p:nvSpPr>
        <p:spPr>
          <a:xfrm>
            <a:off x="7251700" y="609601"/>
            <a:ext cx="4612756" cy="970450"/>
          </a:xfrm>
        </p:spPr>
        <p:txBody>
          <a:bodyPr>
            <a:normAutofit/>
          </a:bodyPr>
          <a:lstStyle/>
          <a:p>
            <a:r>
              <a:rPr lang="en-US" sz="4000" dirty="0" err="1">
                <a:latin typeface="Times New Roman" panose="02020603050405020304" pitchFamily="18" charset="0"/>
                <a:cs typeface="Times New Roman" panose="02020603050405020304" pitchFamily="18" charset="0"/>
              </a:rPr>
              <a:t>Phân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tương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BE4AC0-310B-8B06-D506-B684F8EAF032}"/>
              </a:ext>
            </a:extLst>
          </p:cNvPr>
          <p:cNvSpPr>
            <a:spLocks noGrp="1"/>
          </p:cNvSpPr>
          <p:nvPr>
            <p:ph idx="1"/>
          </p:nvPr>
        </p:nvSpPr>
        <p:spPr>
          <a:xfrm>
            <a:off x="7251700" y="1580050"/>
            <a:ext cx="4612756" cy="5011249"/>
          </a:xfrm>
        </p:spPr>
        <p:txBody>
          <a:bodyPr>
            <a:normAutofit/>
          </a:bodyPr>
          <a:lstStyle/>
          <a:p>
            <a:r>
              <a:rPr lang="en-US" sz="2400" i="0" dirty="0">
                <a:effectLst/>
                <a:latin typeface="Times New Roman" panose="02020603050405020304" pitchFamily="18" charset="0"/>
                <a:cs typeface="Times New Roman" panose="02020603050405020304" pitchFamily="18" charset="0"/>
              </a:rPr>
              <a:t>Đ</a:t>
            </a:r>
            <a:r>
              <a:rPr lang="vi-VN" sz="2400" i="0" dirty="0">
                <a:effectLst/>
                <a:latin typeface="Times New Roman" panose="02020603050405020304" pitchFamily="18" charset="0"/>
                <a:cs typeface="Times New Roman" panose="02020603050405020304" pitchFamily="18" charset="0"/>
              </a:rPr>
              <a:t>ặc trưng kém quan trọng với Outcome</a:t>
            </a:r>
            <a:r>
              <a:rPr lang="en-US" sz="2400" i="0" dirty="0">
                <a:effectLst/>
                <a:latin typeface="Times New Roman" panose="02020603050405020304" pitchFamily="18" charset="0"/>
                <a:cs typeface="Times New Roman" panose="02020603050405020304" pitchFamily="18" charset="0"/>
              </a:rPr>
              <a:t> </a:t>
            </a:r>
            <a:r>
              <a:rPr lang="vi-VN" sz="2400" i="0" dirty="0">
                <a:effectLst/>
                <a:latin typeface="Times New Roman" panose="02020603050405020304" pitchFamily="18" charset="0"/>
                <a:cs typeface="Times New Roman" panose="02020603050405020304" pitchFamily="18" charset="0"/>
              </a:rPr>
              <a:t>là</a:t>
            </a:r>
            <a:r>
              <a:rPr lang="en-US" sz="2400" dirty="0">
                <a:effectLst/>
                <a:latin typeface="Times New Roman" panose="02020603050405020304" pitchFamily="18" charset="0"/>
                <a:cs typeface="Times New Roman" panose="02020603050405020304" pitchFamily="18" charset="0"/>
              </a:rPr>
              <a:t> </a:t>
            </a:r>
            <a:r>
              <a:rPr lang="vi-VN" sz="2400" i="0" dirty="0">
                <a:effectLst/>
                <a:latin typeface="Times New Roman" panose="02020603050405020304" pitchFamily="18" charset="0"/>
                <a:cs typeface="Times New Roman" panose="02020603050405020304" pitchFamily="18" charset="0"/>
              </a:rPr>
              <a:t>BloodPressure, SkinThickness </a:t>
            </a:r>
            <a:r>
              <a:rPr lang="en-US" sz="2400" i="0" dirty="0">
                <a:effectLst/>
                <a:latin typeface="Times New Roman" panose="02020603050405020304" pitchFamily="18" charset="0"/>
                <a:cs typeface="Times New Roman" panose="02020603050405020304" pitchFamily="18" charset="0"/>
              </a:rPr>
              <a:t>  v</a:t>
            </a:r>
            <a:r>
              <a:rPr lang="vi-VN" sz="2400" i="0" dirty="0">
                <a:effectLst/>
                <a:latin typeface="Times New Roman" panose="02020603050405020304" pitchFamily="18" charset="0"/>
                <a:cs typeface="Times New Roman" panose="02020603050405020304" pitchFamily="18" charset="0"/>
              </a:rPr>
              <a:t>à Insulin.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Đ</a:t>
            </a:r>
            <a:r>
              <a:rPr lang="vi-VN" sz="2400" i="0" dirty="0">
                <a:effectLst/>
                <a:latin typeface="Times New Roman" panose="02020603050405020304" pitchFamily="18" charset="0"/>
                <a:cs typeface="Times New Roman" panose="02020603050405020304" pitchFamily="18" charset="0"/>
              </a:rPr>
              <a:t>ặc trưng quan trọng tuyến tính là Glucose, BMI, Pregnancies, </a:t>
            </a:r>
            <a:r>
              <a:rPr lang="en-US" sz="2400" i="0" dirty="0">
                <a:effectLst/>
                <a:latin typeface="Times New Roman" panose="02020603050405020304" pitchFamily="18" charset="0"/>
                <a:cs typeface="Times New Roman" panose="02020603050405020304" pitchFamily="18" charset="0"/>
              </a:rPr>
              <a:t> D</a:t>
            </a:r>
            <a:r>
              <a:rPr lang="vi-VN" sz="2400" i="0" dirty="0">
                <a:effectLst/>
                <a:latin typeface="Times New Roman" panose="02020603050405020304" pitchFamily="18" charset="0"/>
                <a:cs typeface="Times New Roman" panose="02020603050405020304" pitchFamily="18" charset="0"/>
              </a:rPr>
              <a:t>iabetesPedigreeFunction.</a:t>
            </a:r>
            <a:endParaRPr lang="en-US" sz="2400" i="0" dirty="0">
              <a:effectLst/>
              <a:latin typeface="Times New Roman" panose="02020603050405020304" pitchFamily="18" charset="0"/>
              <a:cs typeface="Times New Roman" panose="02020603050405020304" pitchFamily="18" charset="0"/>
            </a:endParaRPr>
          </a:p>
          <a:p>
            <a:pPr algn="l"/>
            <a:r>
              <a:rPr lang="vi-VN" sz="2400" i="0" dirty="0">
                <a:effectLst/>
                <a:latin typeface="Times New Roman" panose="02020603050405020304" pitchFamily="18" charset="0"/>
                <a:cs typeface="Times New Roman" panose="02020603050405020304" pitchFamily="18" charset="0"/>
              </a:rPr>
              <a:t>Tương quan giữa Pregnancies và Age là (0.54) là khá cao cần chú ý để tránh đa cộng tuyến trong mô hình.</a:t>
            </a:r>
            <a:br>
              <a:rPr lang="vi-VN" sz="2000" b="0" i="0" dirty="0">
                <a:effectLst/>
                <a:latin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09B94761-A4CE-9AA6-5EFE-1C5111D33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1"/>
            <a:ext cx="7251700" cy="551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0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A952-54D1-D79B-F3E4-E346DD83A9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TIỀN XỬ LÝ DỮ LIỆU</a:t>
            </a:r>
          </a:p>
        </p:txBody>
      </p:sp>
      <p:sp>
        <p:nvSpPr>
          <p:cNvPr id="3" name="Content Placeholder 2">
            <a:extLst>
              <a:ext uri="{FF2B5EF4-FFF2-40B4-BE49-F238E27FC236}">
                <a16:creationId xmlns:a16="http://schemas.microsoft.com/office/drawing/2014/main" id="{6EE0F9F5-0363-0416-C54E-87BD6C95EE3F}"/>
              </a:ext>
            </a:extLst>
          </p:cNvPr>
          <p:cNvSpPr>
            <a:spLocks noGrp="1"/>
          </p:cNvSpPr>
          <p:nvPr>
            <p:ph idx="1"/>
          </p:nvPr>
        </p:nvSpPr>
        <p:spPr/>
        <p:txBody>
          <a:bodyPr>
            <a:normAutofit/>
          </a:bodyPr>
          <a:lstStyle/>
          <a:p>
            <a:pPr algn="l"/>
            <a:r>
              <a:rPr lang="en-US" sz="2400" i="0" dirty="0" err="1">
                <a:effectLst/>
                <a:latin typeface="Times New Roman" panose="02020603050405020304" pitchFamily="18" charset="0"/>
                <a:cs typeface="Times New Roman" panose="02020603050405020304" pitchFamily="18" charset="0"/>
              </a:rPr>
              <a:t>Kiểm</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tra</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giá</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trị</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trùng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lặp</a:t>
            </a:r>
            <a:endParaRPr lang="en-US" sz="2400" dirty="0">
              <a:effectLst/>
              <a:latin typeface="Times New Roman" panose="02020603050405020304" pitchFamily="18" charset="0"/>
              <a:cs typeface="Times New Roman" panose="02020603050405020304" pitchFamily="18" charset="0"/>
            </a:endParaRPr>
          </a:p>
          <a:p>
            <a:pPr algn="l"/>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endParaRPr lang="en-US" sz="2400" dirty="0">
              <a:latin typeface="Times New Roman" panose="02020603050405020304" pitchFamily="18" charset="0"/>
              <a:cs typeface="Times New Roman" panose="02020603050405020304" pitchFamily="18" charset="0"/>
            </a:endParaRPr>
          </a:p>
          <a:p>
            <a:r>
              <a:rPr lang="en-US" sz="2400" dirty="0" err="1">
                <a:effectLst/>
                <a:latin typeface="Times New Roman" panose="02020603050405020304" pitchFamily="18" charset="0"/>
                <a:cs typeface="Times New Roman" panose="02020603050405020304" pitchFamily="18" charset="0"/>
              </a:rPr>
              <a:t>Xử</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mất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cân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bằng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nhãn</a:t>
            </a:r>
            <a:r>
              <a:rPr lang="en-US" sz="2400" dirty="0">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l"/>
            <a:r>
              <a:rPr lang="en-US" sz="2400" i="0" dirty="0" err="1">
                <a:effectLst/>
                <a:latin typeface="Times New Roman" panose="02020603050405020304" pitchFamily="18" charset="0"/>
                <a:cs typeface="Times New Roman" panose="02020603050405020304" pitchFamily="18" charset="0"/>
              </a:rPr>
              <a:t>Xử</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lý</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giá</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trị</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ngoại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lai</a:t>
            </a:r>
            <a:r>
              <a:rPr lang="en-US" sz="2400" i="0" dirty="0">
                <a:effectLst/>
                <a:latin typeface="Times New Roman" panose="02020603050405020304" pitchFamily="18" charset="0"/>
                <a:cs typeface="Times New Roman" panose="02020603050405020304" pitchFamily="18" charset="0"/>
              </a:rPr>
              <a:t>.</a:t>
            </a:r>
          </a:p>
          <a:p>
            <a:pPr marL="36900" indent="0">
              <a:buNone/>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63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341EE-9D71-25B9-19DE-51CEA4B24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1F712-AA5F-6BF8-A939-B6F45EFD28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TIỀN XỬ LÝ DỮ LIỆU</a:t>
            </a:r>
          </a:p>
        </p:txBody>
      </p:sp>
      <p:sp>
        <p:nvSpPr>
          <p:cNvPr id="3" name="Content Placeholder 2">
            <a:extLst>
              <a:ext uri="{FF2B5EF4-FFF2-40B4-BE49-F238E27FC236}">
                <a16:creationId xmlns:a16="http://schemas.microsoft.com/office/drawing/2014/main" id="{6B25FB99-5D14-C8BF-B6CD-033D3585B483}"/>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Pandas:</a:t>
            </a:r>
          </a:p>
          <a:p>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BCFA67B-3BF4-13F5-49A3-65193E91A6F6}"/>
              </a:ext>
            </a:extLst>
          </p:cNvPr>
          <p:cNvPicPr>
            <a:picLocks noChangeAspect="1"/>
          </p:cNvPicPr>
          <p:nvPr/>
        </p:nvPicPr>
        <p:blipFill>
          <a:blip r:embed="rId2"/>
          <a:stretch>
            <a:fillRect/>
          </a:stretch>
        </p:blipFill>
        <p:spPr>
          <a:xfrm>
            <a:off x="4271708" y="3081289"/>
            <a:ext cx="3648584" cy="695422"/>
          </a:xfrm>
          <a:prstGeom prst="rect">
            <a:avLst/>
          </a:prstGeom>
        </p:spPr>
      </p:pic>
    </p:spTree>
    <p:extLst>
      <p:ext uri="{BB962C8B-B14F-4D97-AF65-F5344CB8AC3E}">
        <p14:creationId xmlns:p14="http://schemas.microsoft.com/office/powerpoint/2010/main" val="110319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E233C-1F4E-2A17-E046-7FE236C366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AD567-63DA-1BD5-6DC2-4438E0021B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51DCC5-5EAC-6043-F18F-C8AEA784AF1E}"/>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8F494C-C6E0-8704-59A0-73A5D44C0D16}"/>
              </a:ext>
            </a:extLst>
          </p:cNvPr>
          <p:cNvPicPr>
            <a:picLocks noChangeAspect="1"/>
          </p:cNvPicPr>
          <p:nvPr/>
        </p:nvPicPr>
        <p:blipFill>
          <a:blip r:embed="rId2"/>
          <a:stretch>
            <a:fillRect/>
          </a:stretch>
        </p:blipFill>
        <p:spPr>
          <a:xfrm>
            <a:off x="412983" y="2447436"/>
            <a:ext cx="11355385" cy="3496163"/>
          </a:xfrm>
          <a:prstGeom prst="rect">
            <a:avLst/>
          </a:prstGeom>
        </p:spPr>
      </p:pic>
    </p:spTree>
    <p:extLst>
      <p:ext uri="{BB962C8B-B14F-4D97-AF65-F5344CB8AC3E}">
        <p14:creationId xmlns:p14="http://schemas.microsoft.com/office/powerpoint/2010/main" val="314103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5513F-D2C5-3773-F310-29177C9AD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E4BFA-8E30-3061-4601-B6B1FCDC1F9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5425AB-4782-64FE-DE02-DBE17FEF40B6}"/>
              </a:ext>
            </a:extLst>
          </p:cNvPr>
          <p:cNvSpPr>
            <a:spLocks noGrp="1"/>
          </p:cNvSpPr>
          <p:nvPr>
            <p:ph idx="1"/>
          </p:nvPr>
        </p:nvSpPr>
        <p:spPr/>
        <p:txBody>
          <a:bodyPr>
            <a:normAutofit/>
          </a:bodyPr>
          <a:lstStyle/>
          <a:p>
            <a:pPr algn="l"/>
            <a:r>
              <a:rPr lang="en-US" sz="2400" b="0" i="0" dirty="0" err="1">
                <a:effectLst/>
                <a:latin typeface="Times New Roman" panose="02020603050405020304" pitchFamily="18" charset="0"/>
                <a:cs typeface="Times New Roman" panose="02020603050405020304" pitchFamily="18" charset="0"/>
              </a:rPr>
              <a:t>Chuyển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0 </a:t>
            </a:r>
            <a:r>
              <a:rPr lang="en-US" sz="2400" b="0" i="0" dirty="0" err="1">
                <a:effectLst/>
                <a:latin typeface="Times New Roman" panose="02020603050405020304" pitchFamily="18" charset="0"/>
                <a:cs typeface="Times New Roman" panose="02020603050405020304" pitchFamily="18" charset="0"/>
              </a:rPr>
              <a:t>hoặc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âm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thành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NaN</a:t>
            </a:r>
            <a:br>
              <a:rPr lang="en-US" sz="2400" b="0" i="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B325E0-E235-A10D-6251-5F4A2332A4D3}"/>
              </a:ext>
            </a:extLst>
          </p:cNvPr>
          <p:cNvPicPr>
            <a:picLocks noChangeAspect="1"/>
          </p:cNvPicPr>
          <p:nvPr/>
        </p:nvPicPr>
        <p:blipFill>
          <a:blip r:embed="rId2"/>
          <a:stretch>
            <a:fillRect/>
          </a:stretch>
        </p:blipFill>
        <p:spPr>
          <a:xfrm>
            <a:off x="1956810" y="2876473"/>
            <a:ext cx="8278380" cy="1105054"/>
          </a:xfrm>
          <a:prstGeom prst="rect">
            <a:avLst/>
          </a:prstGeom>
        </p:spPr>
      </p:pic>
    </p:spTree>
    <p:extLst>
      <p:ext uri="{BB962C8B-B14F-4D97-AF65-F5344CB8AC3E}">
        <p14:creationId xmlns:p14="http://schemas.microsoft.com/office/powerpoint/2010/main" val="107740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C5544-B164-62DF-A05D-E6F9BA44B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FC9E9-F6B8-F3F4-2515-2A226EC72E5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B7589D-7764-FBC7-7BE3-3DDF2DBCCD44}"/>
              </a:ext>
            </a:extLst>
          </p:cNvPr>
          <p:cNvSpPr>
            <a:spLocks noGrp="1"/>
          </p:cNvSpPr>
          <p:nvPr>
            <p:ph idx="1"/>
          </p:nvPr>
        </p:nvSpPr>
        <p:spPr/>
        <p:txBody>
          <a:bodyPr>
            <a:normAutofit/>
          </a:bodyPr>
          <a:lstStyle/>
          <a:p>
            <a:pPr algn="l"/>
            <a:r>
              <a:rPr lang="en-US" sz="2400" dirty="0">
                <a:latin typeface="Times New Roman" panose="02020603050405020304" pitchFamily="18" charset="0"/>
                <a:cs typeface="Times New Roman" panose="02020603050405020304" pitchFamily="18" charset="0"/>
              </a:rPr>
              <a:t>Chia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8B34D8D9-9070-24D7-98E7-08BB12467042}"/>
              </a:ext>
            </a:extLst>
          </p:cNvPr>
          <p:cNvPicPr>
            <a:picLocks noChangeAspect="1"/>
          </p:cNvPicPr>
          <p:nvPr/>
        </p:nvPicPr>
        <p:blipFill>
          <a:blip r:embed="rId2"/>
          <a:stretch>
            <a:fillRect/>
          </a:stretch>
        </p:blipFill>
        <p:spPr>
          <a:xfrm>
            <a:off x="2433126" y="3005078"/>
            <a:ext cx="7325747" cy="847843"/>
          </a:xfrm>
          <a:prstGeom prst="rect">
            <a:avLst/>
          </a:prstGeom>
        </p:spPr>
      </p:pic>
    </p:spTree>
    <p:extLst>
      <p:ext uri="{BB962C8B-B14F-4D97-AF65-F5344CB8AC3E}">
        <p14:creationId xmlns:p14="http://schemas.microsoft.com/office/powerpoint/2010/main" val="342245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BA05D-F19E-0A72-94F2-30D3EDE73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9B5A4-E420-26CE-A886-27DC6C787B0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7B0758-BF81-7A69-0437-329826962CAC}"/>
              </a:ext>
            </a:extLst>
          </p:cNvPr>
          <p:cNvSpPr>
            <a:spLocks noGrp="1"/>
          </p:cNvSpPr>
          <p:nvPr>
            <p:ph idx="1"/>
          </p:nvPr>
        </p:nvSpPr>
        <p:spPr/>
        <p:txBody>
          <a:bodyPr>
            <a:normAutofit/>
          </a:bodyPr>
          <a:lstStyle/>
          <a:p>
            <a:pPr algn="l"/>
            <a:r>
              <a:rPr lang="en-US" sz="2400" b="0" i="0" dirty="0" err="1">
                <a:effectLst/>
                <a:latin typeface="Times New Roman" panose="02020603050405020304" pitchFamily="18" charset="0"/>
                <a:cs typeface="Times New Roman" panose="02020603050405020304" pitchFamily="18" charset="0"/>
              </a:rPr>
              <a:t>Xứ</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lý</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thiếu</a:t>
            </a:r>
            <a:r>
              <a:rPr lang="en-US" sz="240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sử dụng phương pháp điền giá trị (Imputation)</a:t>
            </a:r>
            <a:r>
              <a:rPr lang="en-US" sz="2400" b="0" i="0" dirty="0">
                <a:effectLst/>
                <a:latin typeface="Times New Roman" panose="02020603050405020304" pitchFamily="18" charset="0"/>
                <a:cs typeface="Times New Roman" panose="02020603050405020304" pitchFamily="18" charset="0"/>
              </a:rPr>
              <a:t>. </a:t>
            </a:r>
          </a:p>
          <a:p>
            <a:pPr algn="l"/>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để</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điền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trung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vị</a:t>
            </a:r>
            <a:r>
              <a:rPr lang="en-US" sz="2400" b="0" i="0" dirty="0">
                <a:effectLst/>
                <a:latin typeface="Times New Roman" panose="02020603050405020304" pitchFamily="18" charset="0"/>
                <a:cs typeface="Times New Roman" panose="02020603050405020304" pitchFamily="18" charset="0"/>
              </a:rPr>
              <a:t> (Median). </a:t>
            </a:r>
            <a:r>
              <a:rPr lang="en-US" sz="2400" dirty="0" err="1">
                <a:effectLst/>
                <a:latin typeface="Times New Roman" panose="02020603050405020304" pitchFamily="18" charset="0"/>
                <a:cs typeface="Times New Roman" panose="02020603050405020304" pitchFamily="18" charset="0"/>
              </a:rPr>
              <a:t>Sử</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dụng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giá</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trị</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trung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tập</a:t>
            </a:r>
            <a:r>
              <a:rPr lang="en-US" sz="2400" dirty="0">
                <a:effectLst/>
                <a:latin typeface="Times New Roman" panose="02020603050405020304" pitchFamily="18" charset="0"/>
                <a:cs typeface="Times New Roman" panose="02020603050405020304" pitchFamily="18" charset="0"/>
              </a:rPr>
              <a:t> train</a:t>
            </a:r>
            <a:endParaRPr lang="en-US" sz="2400" b="0" i="0" dirty="0">
              <a:effectLst/>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DBBD7B-081F-CB62-7F25-0C62EF9EB4F9}"/>
              </a:ext>
            </a:extLst>
          </p:cNvPr>
          <p:cNvPicPr>
            <a:picLocks noChangeAspect="1"/>
          </p:cNvPicPr>
          <p:nvPr/>
        </p:nvPicPr>
        <p:blipFill>
          <a:blip r:embed="rId2"/>
          <a:stretch>
            <a:fillRect/>
          </a:stretch>
        </p:blipFill>
        <p:spPr>
          <a:xfrm>
            <a:off x="1065537" y="2839545"/>
            <a:ext cx="10050278" cy="3791479"/>
          </a:xfrm>
          <a:prstGeom prst="rect">
            <a:avLst/>
          </a:prstGeom>
        </p:spPr>
      </p:pic>
    </p:spTree>
    <p:extLst>
      <p:ext uri="{BB962C8B-B14F-4D97-AF65-F5344CB8AC3E}">
        <p14:creationId xmlns:p14="http://schemas.microsoft.com/office/powerpoint/2010/main" val="283457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19C5D-4EE2-223D-B064-340EA49EA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C34321-CB90-AD59-EA63-0A19BEF9DCC5}"/>
              </a:ext>
            </a:extLst>
          </p:cNvPr>
          <p:cNvSpPr>
            <a:spLocks noGrp="1"/>
          </p:cNvSpPr>
          <p:nvPr>
            <p:ph type="title"/>
          </p:nvPr>
        </p:nvSpPr>
        <p:spPr>
          <a:xfrm>
            <a:off x="913795" y="180424"/>
            <a:ext cx="10353762" cy="970450"/>
          </a:xfrm>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83C259-ABBA-64DD-B1CA-9919EE37F8A7}"/>
              </a:ext>
            </a:extLst>
          </p:cNvPr>
          <p:cNvSpPr>
            <a:spLocks noGrp="1"/>
          </p:cNvSpPr>
          <p:nvPr>
            <p:ph idx="1"/>
          </p:nvPr>
        </p:nvSpPr>
        <p:spPr>
          <a:xfrm>
            <a:off x="913795" y="1150874"/>
            <a:ext cx="10353762" cy="4058751"/>
          </a:xfrm>
        </p:spPr>
        <p:txBody>
          <a:bodyPr>
            <a:normAutofit/>
          </a:bodyPr>
          <a:lstStyle/>
          <a:p>
            <a:pPr algn="l"/>
            <a:r>
              <a:rPr lang="en-US" sz="2400" b="0" i="0" dirty="0" err="1">
                <a:effectLst/>
                <a:latin typeface="Times New Roman" panose="02020603050405020304" pitchFamily="18" charset="0"/>
                <a:cs typeface="Times New Roman" panose="02020603050405020304" pitchFamily="18" charset="0"/>
              </a:rPr>
              <a:t>Xứ</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lý</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thiếu</a:t>
            </a:r>
            <a:r>
              <a:rPr lang="en-US" sz="240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sử dụng phương pháp bỏ giá trị ngoại lai theo từng thuộc tính. </a:t>
            </a:r>
            <a:r>
              <a:rPr lang="en-US" sz="2400" b="0" i="0" dirty="0" err="1">
                <a:effectLst/>
                <a:latin typeface="Times New Roman" panose="02020603050405020304" pitchFamily="18" charset="0"/>
                <a:cs typeface="Times New Roman" panose="02020603050405020304" pitchFamily="18" charset="0"/>
              </a:rPr>
              <a:t>Cách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xử</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lý</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loại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bỏ</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ngoại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lai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này</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sẽ</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giúp</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giữ</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hàng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khác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không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có</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ngoại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lai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trong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thuộc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tính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đó</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giảm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thiểu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dữ</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liệu</a:t>
            </a:r>
            <a:endParaRPr lang="en-US" sz="2400" b="0" i="0" dirty="0">
              <a:effectLst/>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8FCE4FA-02B0-FC1B-07E1-69B70FE79F6D}"/>
              </a:ext>
            </a:extLst>
          </p:cNvPr>
          <p:cNvPicPr>
            <a:picLocks noChangeAspect="1"/>
          </p:cNvPicPr>
          <p:nvPr/>
        </p:nvPicPr>
        <p:blipFill>
          <a:blip r:embed="rId2"/>
          <a:stretch>
            <a:fillRect/>
          </a:stretch>
        </p:blipFill>
        <p:spPr>
          <a:xfrm>
            <a:off x="332010" y="2494941"/>
            <a:ext cx="11517332" cy="4363059"/>
          </a:xfrm>
          <a:prstGeom prst="rect">
            <a:avLst/>
          </a:prstGeom>
        </p:spPr>
      </p:pic>
    </p:spTree>
    <p:extLst>
      <p:ext uri="{BB962C8B-B14F-4D97-AF65-F5344CB8AC3E}">
        <p14:creationId xmlns:p14="http://schemas.microsoft.com/office/powerpoint/2010/main" val="106514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78357-9B7D-D6AB-FC61-92CDEE1AA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00876-F1D8-CB2E-716C-977889EC990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nhãn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B28A21-0C96-F4A4-8657-5BAE00E23AF5}"/>
              </a:ext>
            </a:extLst>
          </p:cNvPr>
          <p:cNvSpPr>
            <a:spLocks noGrp="1"/>
          </p:cNvSpPr>
          <p:nvPr>
            <p:ph idx="1"/>
          </p:nvPr>
        </p:nvSpPr>
        <p:spPr/>
        <p:txBody>
          <a:bodyPr>
            <a:normAutofit/>
          </a:bodyPr>
          <a:lstStyle/>
          <a:p>
            <a:pPr algn="l"/>
            <a:r>
              <a:rPr lang="vi-VN" sz="2400" b="0" i="0" dirty="0">
                <a:effectLst/>
                <a:latin typeface="Times New Roman" panose="02020603050405020304" pitchFamily="18" charset="0"/>
                <a:cs typeface="Times New Roman" panose="02020603050405020304" pitchFamily="18" charset="0"/>
              </a:rPr>
              <a:t>class 0 có số lượng gấp đôi class 1, cho thấy sự mất cân bằng giữa 2 class trong tập dữ liệu.</a:t>
            </a:r>
          </a:p>
          <a:p>
            <a:pPr algn="l"/>
            <a:r>
              <a:rPr lang="vi-VN" sz="2400" b="0" i="0" dirty="0">
                <a:effectLst/>
                <a:latin typeface="Times New Roman" panose="02020603050405020304" pitchFamily="18" charset="0"/>
                <a:cs typeface="Times New Roman" panose="02020603050405020304" pitchFamily="18" charset="0"/>
              </a:rPr>
              <a:t>Để khắc phục vấn đề này, có thể sử dụng các phương pháp cân bằng dữ liệu như SMOTE (Synthetic Minority Over-sampling Technique) hay RUS (RandomUnderSampling, không khuyến khích), sau đây sẽ sử dụng SMOTE để cân bằng dữ liệu.</a:t>
            </a:r>
          </a:p>
          <a:p>
            <a:pPr algn="l">
              <a:buFont typeface="Arial" panose="020B0604020202020204" pitchFamily="34" charset="0"/>
              <a:buChar char="•"/>
            </a:pPr>
            <a:endParaRPr lang="vi-VN" sz="2400"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B44B6C-D627-792B-6199-7781D4B15712}"/>
              </a:ext>
            </a:extLst>
          </p:cNvPr>
          <p:cNvPicPr>
            <a:picLocks noChangeAspect="1"/>
          </p:cNvPicPr>
          <p:nvPr/>
        </p:nvPicPr>
        <p:blipFill>
          <a:blip r:embed="rId2"/>
          <a:stretch>
            <a:fillRect/>
          </a:stretch>
        </p:blipFill>
        <p:spPr>
          <a:xfrm>
            <a:off x="1298932" y="4521521"/>
            <a:ext cx="9583487" cy="1886213"/>
          </a:xfrm>
          <a:prstGeom prst="rect">
            <a:avLst/>
          </a:prstGeom>
        </p:spPr>
      </p:pic>
    </p:spTree>
    <p:extLst>
      <p:ext uri="{BB962C8B-B14F-4D97-AF65-F5344CB8AC3E}">
        <p14:creationId xmlns:p14="http://schemas.microsoft.com/office/powerpoint/2010/main" val="377391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A6D8-FA9C-354A-7049-7F5A44B194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78FF3275-A572-8712-93A1-B4EC60F10DC4}"/>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Lý do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a:t>
            </a:r>
          </a:p>
          <a:p>
            <a:pPr lvl="1"/>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viết</a:t>
            </a:r>
            <a:r>
              <a:rPr lang="en-US" sz="2200" dirty="0">
                <a:latin typeface="Times New Roman" panose="02020603050405020304" pitchFamily="18" charset="0"/>
                <a:cs typeface="Times New Roman" panose="02020603050405020304" pitchFamily="18" charset="0"/>
              </a:rPr>
              <a:t>.</a:t>
            </a:r>
          </a:p>
          <a:p>
            <a:pPr lvl="1"/>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xét</a:t>
            </a:r>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42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FBD15-2ABF-D9F6-6012-B895C4F81D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D91DA-CDB8-FA35-5431-24498D51FFF3}"/>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5E168-745A-2A07-460A-9CEE8D69830D}"/>
              </a:ext>
            </a:extLst>
          </p:cNvPr>
          <p:cNvSpPr>
            <a:spLocks noGrp="1"/>
          </p:cNvSpPr>
          <p:nvPr>
            <p:ph idx="1"/>
          </p:nvPr>
        </p:nvSpPr>
        <p:spPr/>
        <p:txBody>
          <a:bodyPr>
            <a:normAutofit/>
          </a:bodyPr>
          <a:lstStyle/>
          <a:p>
            <a:pPr algn="l"/>
            <a:r>
              <a:rPr lang="en-US" sz="2400" dirty="0">
                <a:latin typeface="Times New Roman" panose="02020603050405020304" pitchFamily="18" charset="0"/>
                <a:cs typeface="Times New Roman" panose="02020603050405020304" pitchFamily="18" charset="0"/>
              </a:rPr>
              <a:t>Lý do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246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DE758-ADBB-A082-3C74-D8C38E194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893507-00AA-8862-3AC2-D4CE5D03D09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endParaRPr lang="en-US"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B669F77-22E1-BD92-552B-FD869DA8129A}"/>
              </a:ext>
            </a:extLst>
          </p:cNvPr>
          <p:cNvGrpSpPr/>
          <p:nvPr/>
        </p:nvGrpSpPr>
        <p:grpSpPr>
          <a:xfrm>
            <a:off x="108251" y="2123302"/>
            <a:ext cx="5781675" cy="4281962"/>
            <a:chOff x="108251" y="2123302"/>
            <a:chExt cx="5781675" cy="4281962"/>
          </a:xfrm>
        </p:grpSpPr>
        <p:pic>
          <p:nvPicPr>
            <p:cNvPr id="5124" name="Picture 4">
              <a:extLst>
                <a:ext uri="{FF2B5EF4-FFF2-40B4-BE49-F238E27FC236}">
                  <a16:creationId xmlns:a16="http://schemas.microsoft.com/office/drawing/2014/main" id="{23689548-0306-F230-0C18-9C3E1DDEB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51" y="2123302"/>
              <a:ext cx="5781675" cy="34753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B89BE2-76BB-4D84-AD6D-0DDDF9F77FC5}"/>
                </a:ext>
              </a:extLst>
            </p:cNvPr>
            <p:cNvSpPr txBox="1"/>
            <p:nvPr/>
          </p:nvSpPr>
          <p:spPr>
            <a:xfrm>
              <a:off x="108252" y="5943599"/>
              <a:ext cx="5781674" cy="461665"/>
            </a:xfrm>
            <a:prstGeom prst="rect">
              <a:avLst/>
            </a:prstGeom>
            <a:noFill/>
          </p:spPr>
          <p:txBody>
            <a:bodyPr wrap="square" rtlCol="0">
              <a:spAutoFit/>
            </a:bodyPr>
            <a:lstStyle/>
            <a:p>
              <a:pPr algn="l"/>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test set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Random Forrest</a:t>
              </a:r>
            </a:p>
          </p:txBody>
        </p:sp>
      </p:grpSp>
      <p:grpSp>
        <p:nvGrpSpPr>
          <p:cNvPr id="3" name="Group 2">
            <a:extLst>
              <a:ext uri="{FF2B5EF4-FFF2-40B4-BE49-F238E27FC236}">
                <a16:creationId xmlns:a16="http://schemas.microsoft.com/office/drawing/2014/main" id="{7420E1D8-3A71-D95D-27E4-FEA3DF91C3DC}"/>
              </a:ext>
            </a:extLst>
          </p:cNvPr>
          <p:cNvGrpSpPr/>
          <p:nvPr/>
        </p:nvGrpSpPr>
        <p:grpSpPr>
          <a:xfrm>
            <a:off x="7098551" y="2215196"/>
            <a:ext cx="4451118" cy="4383387"/>
            <a:chOff x="7467378" y="2280511"/>
            <a:chExt cx="4451118" cy="4383387"/>
          </a:xfrm>
        </p:grpSpPr>
        <p:pic>
          <p:nvPicPr>
            <p:cNvPr id="8196" name="Picture 4">
              <a:extLst>
                <a:ext uri="{FF2B5EF4-FFF2-40B4-BE49-F238E27FC236}">
                  <a16:creationId xmlns:a16="http://schemas.microsoft.com/office/drawing/2014/main" id="{CB7D13F8-4C8F-3CDE-5639-5855181E2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378" y="2280511"/>
              <a:ext cx="4451118" cy="31609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FF7C51-5F7A-66D4-414D-691A0CBEC871}"/>
                </a:ext>
              </a:extLst>
            </p:cNvPr>
            <p:cNvSpPr txBox="1"/>
            <p:nvPr/>
          </p:nvSpPr>
          <p:spPr>
            <a:xfrm>
              <a:off x="7467378" y="5832901"/>
              <a:ext cx="4451118" cy="830997"/>
            </a:xfrm>
            <a:prstGeom prst="rect">
              <a:avLst/>
            </a:prstGeom>
            <a:noFill/>
          </p:spPr>
          <p:txBody>
            <a:bodyPr wrap="square" rtlCol="0">
              <a:spAutoFit/>
            </a:bodyPr>
            <a:lstStyle/>
            <a:p>
              <a:pPr algn="l"/>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cross validation set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Random Forrest</a:t>
              </a:r>
            </a:p>
          </p:txBody>
        </p:sp>
      </p:grpSp>
    </p:spTree>
    <p:extLst>
      <p:ext uri="{BB962C8B-B14F-4D97-AF65-F5344CB8AC3E}">
        <p14:creationId xmlns:p14="http://schemas.microsoft.com/office/powerpoint/2010/main" val="83013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64094-3F99-5F35-3668-A0026BB8F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373FA-5E67-F090-F472-FC2E9F469A5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endParaRPr lang="en-US"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9388ACD9-4C14-E52B-16F1-3118E603909F}"/>
              </a:ext>
            </a:extLst>
          </p:cNvPr>
          <p:cNvGrpSpPr/>
          <p:nvPr/>
        </p:nvGrpSpPr>
        <p:grpSpPr>
          <a:xfrm>
            <a:off x="7098551" y="2173732"/>
            <a:ext cx="4451118" cy="4424851"/>
            <a:chOff x="7098551" y="2173732"/>
            <a:chExt cx="4451118" cy="4424851"/>
          </a:xfrm>
        </p:grpSpPr>
        <p:sp>
          <p:nvSpPr>
            <p:cNvPr id="4" name="TextBox 3">
              <a:extLst>
                <a:ext uri="{FF2B5EF4-FFF2-40B4-BE49-F238E27FC236}">
                  <a16:creationId xmlns:a16="http://schemas.microsoft.com/office/drawing/2014/main" id="{80C0AF4B-00EC-1EDC-C41E-97D37DB2EB12}"/>
                </a:ext>
              </a:extLst>
            </p:cNvPr>
            <p:cNvSpPr txBox="1"/>
            <p:nvPr/>
          </p:nvSpPr>
          <p:spPr>
            <a:xfrm>
              <a:off x="7098551" y="5767586"/>
              <a:ext cx="4451118" cy="830997"/>
            </a:xfrm>
            <a:prstGeom prst="rect">
              <a:avLst/>
            </a:prstGeom>
            <a:noFill/>
          </p:spPr>
          <p:txBody>
            <a:bodyPr wrap="square" rtlCol="0">
              <a:spAutoFit/>
            </a:bodyPr>
            <a:lstStyle/>
            <a:p>
              <a:pPr algn="l"/>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cross validation set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Logistic Regression</a:t>
              </a:r>
            </a:p>
          </p:txBody>
        </p:sp>
        <p:pic>
          <p:nvPicPr>
            <p:cNvPr id="9220" name="Picture 4">
              <a:extLst>
                <a:ext uri="{FF2B5EF4-FFF2-40B4-BE49-F238E27FC236}">
                  <a16:creationId xmlns:a16="http://schemas.microsoft.com/office/drawing/2014/main" id="{65F8F8A8-DB6D-CF3B-E089-F0447AEB5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551" y="2173732"/>
              <a:ext cx="4451118" cy="31609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CC4FDE10-926D-19A2-4260-5A90201BD392}"/>
              </a:ext>
            </a:extLst>
          </p:cNvPr>
          <p:cNvGrpSpPr/>
          <p:nvPr/>
        </p:nvGrpSpPr>
        <p:grpSpPr>
          <a:xfrm>
            <a:off x="130024" y="1990567"/>
            <a:ext cx="5781674" cy="4469125"/>
            <a:chOff x="108252" y="1936139"/>
            <a:chExt cx="5781674" cy="4469125"/>
          </a:xfrm>
        </p:grpSpPr>
        <p:sp>
          <p:nvSpPr>
            <p:cNvPr id="7" name="TextBox 6">
              <a:extLst>
                <a:ext uri="{FF2B5EF4-FFF2-40B4-BE49-F238E27FC236}">
                  <a16:creationId xmlns:a16="http://schemas.microsoft.com/office/drawing/2014/main" id="{FD8FCA5E-68DB-8D9F-BC3E-253CF434B3F6}"/>
                </a:ext>
              </a:extLst>
            </p:cNvPr>
            <p:cNvSpPr txBox="1"/>
            <p:nvPr/>
          </p:nvSpPr>
          <p:spPr>
            <a:xfrm>
              <a:off x="108252" y="5943599"/>
              <a:ext cx="5781674" cy="461665"/>
            </a:xfrm>
            <a:prstGeom prst="rect">
              <a:avLst/>
            </a:prstGeom>
            <a:noFill/>
          </p:spPr>
          <p:txBody>
            <a:bodyPr wrap="square" rtlCol="0">
              <a:spAutoFit/>
            </a:bodyPr>
            <a:lstStyle/>
            <a:p>
              <a:pPr algn="l"/>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test set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Logistic Regression</a:t>
              </a:r>
            </a:p>
          </p:txBody>
        </p:sp>
        <p:pic>
          <p:nvPicPr>
            <p:cNvPr id="9222" name="Picture 6">
              <a:extLst>
                <a:ext uri="{FF2B5EF4-FFF2-40B4-BE49-F238E27FC236}">
                  <a16:creationId xmlns:a16="http://schemas.microsoft.com/office/drawing/2014/main" id="{1D6BA946-A22D-75D7-3CFA-0D2E5FAA2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52" y="1936139"/>
              <a:ext cx="5781674" cy="34753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9788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D4713-5901-35E3-5294-CBF73ED5C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1BCAB-E5CE-7679-2CAE-26854338E164}"/>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7A61CE-55ED-AE43-6B1B-27B234E9CBC2}"/>
              </a:ext>
            </a:extLst>
          </p:cNvPr>
          <p:cNvSpPr txBox="1"/>
          <p:nvPr/>
        </p:nvSpPr>
        <p:spPr>
          <a:xfrm>
            <a:off x="173567" y="6127505"/>
            <a:ext cx="578167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test set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0" dirty="0" err="1">
                <a:effectLst/>
                <a:latin typeface="system-ui"/>
              </a:rPr>
              <a:t>CatBoost</a:t>
            </a:r>
            <a:r>
              <a:rPr lang="en-US" sz="2400" dirty="0">
                <a:latin typeface="Times New Roman" panose="02020603050405020304" pitchFamily="18" charset="0"/>
                <a:cs typeface="Times New Roman" panose="02020603050405020304" pitchFamily="18" charset="0"/>
              </a:rPr>
              <a:t>  </a:t>
            </a:r>
          </a:p>
        </p:txBody>
      </p:sp>
      <p:grpSp>
        <p:nvGrpSpPr>
          <p:cNvPr id="3" name="Group 2">
            <a:extLst>
              <a:ext uri="{FF2B5EF4-FFF2-40B4-BE49-F238E27FC236}">
                <a16:creationId xmlns:a16="http://schemas.microsoft.com/office/drawing/2014/main" id="{91924BF5-0474-5AE2-7C94-D0F03BE79CDD}"/>
              </a:ext>
            </a:extLst>
          </p:cNvPr>
          <p:cNvGrpSpPr/>
          <p:nvPr/>
        </p:nvGrpSpPr>
        <p:grpSpPr>
          <a:xfrm>
            <a:off x="7098551" y="2208569"/>
            <a:ext cx="4451118" cy="4390014"/>
            <a:chOff x="7098551" y="2208569"/>
            <a:chExt cx="4451118" cy="4390014"/>
          </a:xfrm>
        </p:grpSpPr>
        <p:sp>
          <p:nvSpPr>
            <p:cNvPr id="4" name="TextBox 3">
              <a:extLst>
                <a:ext uri="{FF2B5EF4-FFF2-40B4-BE49-F238E27FC236}">
                  <a16:creationId xmlns:a16="http://schemas.microsoft.com/office/drawing/2014/main" id="{3F4FFE47-4F5A-B6A1-6DC5-9F4495A94BD8}"/>
                </a:ext>
              </a:extLst>
            </p:cNvPr>
            <p:cNvSpPr txBox="1"/>
            <p:nvPr/>
          </p:nvSpPr>
          <p:spPr>
            <a:xfrm>
              <a:off x="7098551" y="5767586"/>
              <a:ext cx="4451118" cy="830997"/>
            </a:xfrm>
            <a:prstGeom prst="rect">
              <a:avLst/>
            </a:prstGeom>
            <a:noFill/>
          </p:spPr>
          <p:txBody>
            <a:bodyPr wrap="square" rtlCol="0">
              <a:spAutoFit/>
            </a:bodyPr>
            <a:lstStyle/>
            <a:p>
              <a:pPr algn="l"/>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cross validation set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Logistic Regression</a:t>
              </a:r>
            </a:p>
          </p:txBody>
        </p:sp>
        <p:pic>
          <p:nvPicPr>
            <p:cNvPr id="10242" name="Picture 2">
              <a:extLst>
                <a:ext uri="{FF2B5EF4-FFF2-40B4-BE49-F238E27FC236}">
                  <a16:creationId xmlns:a16="http://schemas.microsoft.com/office/drawing/2014/main" id="{68DF121D-E834-84F1-61F2-23E6895E0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551" y="2208569"/>
              <a:ext cx="4451118" cy="31609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44" name="Picture 4">
            <a:extLst>
              <a:ext uri="{FF2B5EF4-FFF2-40B4-BE49-F238E27FC236}">
                <a16:creationId xmlns:a16="http://schemas.microsoft.com/office/drawing/2014/main" id="{6F93A27B-505F-F6A2-A3C7-38CDFCA0A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67" y="2208569"/>
            <a:ext cx="5858021" cy="352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6E468-6E28-EF07-9B2B-7AEF1D573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B582E-7393-81ED-3372-4CBD90BBE66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EF0484-E41C-47BC-7D13-F3043A0D8A7D}"/>
              </a:ext>
            </a:extLst>
          </p:cNvPr>
          <p:cNvSpPr>
            <a:spLocks noGrp="1"/>
          </p:cNvSpPr>
          <p:nvPr>
            <p:ph idx="1"/>
          </p:nvPr>
        </p:nvSpPr>
        <p:spPr/>
        <p:txBody>
          <a:bodyPr>
            <a:normAutofit/>
          </a:bodyPr>
          <a:lstStyle/>
          <a:p>
            <a:pPr algn="l">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Nhận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xét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mô</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hình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đều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tăng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hiệu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suất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tăng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độ</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chính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xác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của</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tập</a:t>
            </a:r>
            <a:r>
              <a:rPr lang="en-US" sz="2400" b="0" i="0" dirty="0">
                <a:effectLst/>
                <a:latin typeface="Times New Roman" panose="02020603050405020304" pitchFamily="18" charset="0"/>
                <a:cs typeface="Times New Roman" panose="02020603050405020304" pitchFamily="18" charset="0"/>
              </a:rPr>
              <a:t> test. </a:t>
            </a:r>
            <a:r>
              <a:rPr lang="en-US" sz="2400" b="0" i="0" dirty="0" err="1">
                <a:effectLst/>
                <a:latin typeface="Times New Roman" panose="02020603050405020304" pitchFamily="18" charset="0"/>
                <a:cs typeface="Times New Roman" panose="02020603050405020304" pitchFamily="18" charset="0"/>
              </a:rPr>
              <a:t>Đây</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một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thiện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rất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tốt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đặc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biệt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CatBoost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RandomForest</a:t>
            </a:r>
            <a:r>
              <a:rPr lang="en-US" sz="24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Sự cải thiện thông qua cách xử lý dữ liệu ngoại lai theo đặc trưng gia tăng đáng kể hiệu suất và độ chính xác của mô hình trong việc phân class 1 và class 0.</a:t>
            </a:r>
          </a:p>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Trong 3 mô hình thì có mô hình RandomForest, CatBoost có hiệu suất rất tốt.</a:t>
            </a:r>
            <a:endParaRPr lang="en-US" sz="2400" dirty="0">
              <a:effectLst/>
              <a:latin typeface="Times New Roman" panose="02020603050405020304" pitchFamily="18" charset="0"/>
              <a:cs typeface="Times New Roman" panose="02020603050405020304" pitchFamily="18" charset="0"/>
            </a:endParaRPr>
          </a:p>
          <a:p>
            <a:pPr marL="36900" indent="0" algn="l">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52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1B868-6905-E63A-F36D-5583CFA42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95E71-C18C-A6E4-014D-822EFA85D2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LỰA CHỌN MÔ HÌNH</a:t>
            </a:r>
          </a:p>
        </p:txBody>
      </p:sp>
      <p:sp>
        <p:nvSpPr>
          <p:cNvPr id="3" name="Content Placeholder 2">
            <a:extLst>
              <a:ext uri="{FF2B5EF4-FFF2-40B4-BE49-F238E27FC236}">
                <a16:creationId xmlns:a16="http://schemas.microsoft.com/office/drawing/2014/main" id="{FD5E41F6-9950-D375-BC7F-1F5A3BBE3C57}"/>
              </a:ext>
            </a:extLst>
          </p:cNvPr>
          <p:cNvSpPr>
            <a:spLocks noGrp="1"/>
          </p:cNvSpPr>
          <p:nvPr>
            <p:ph idx="1"/>
          </p:nvPr>
        </p:nvSpPr>
        <p:spPr/>
        <p:txBody>
          <a:bodyPr>
            <a:normAutofit/>
          </a:bodyPr>
          <a:lstStyle/>
          <a:p>
            <a:pPr>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Từ</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tiền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xử</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lý</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giá</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trị</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ngoại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lai</a:t>
            </a:r>
            <a:r>
              <a:rPr lang="en-US" sz="2400" b="0" i="0" dirty="0">
                <a:effectLst/>
                <a:latin typeface="Times New Roman" panose="02020603050405020304" pitchFamily="18" charset="0"/>
                <a:cs typeface="Times New Roman" panose="02020603050405020304" pitchFamily="18" charset="0"/>
              </a:rPr>
              <a:t> ta </a:t>
            </a:r>
            <a:r>
              <a:rPr lang="en-US" sz="2400" b="0" i="0" dirty="0" err="1">
                <a:effectLst/>
                <a:latin typeface="Times New Roman" panose="02020603050405020304" pitchFamily="18" charset="0"/>
                <a:cs typeface="Times New Roman" panose="02020603050405020304" pitchFamily="18" charset="0"/>
              </a:rPr>
              <a:t>có</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RandomForest, CatBoost có hiệu suất rất tốt.</a:t>
            </a:r>
            <a:endParaRPr lang="en-US" sz="24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Lựa</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chọn</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2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mô</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hình</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có</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hiệu</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suất</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tốt</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là</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RandomForest</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và</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CatBoost</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để</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dự</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đoán</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mẫu</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và</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đưa</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ra</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nhận</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xét</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đánh</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giá</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a:t>
            </a:r>
            <a:endParaRPr lang="en-US" sz="2400" kern="100" dirty="0">
              <a:effectLst/>
              <a:latin typeface="Times New Roman" panose="02020603050405020304" pitchFamily="18" charset="0"/>
              <a:ea typeface="Aptos" panose="020B0004020202020204" pitchFamily="34" charset="0"/>
            </a:endParaRPr>
          </a:p>
          <a:p>
            <a:pPr algn="l">
              <a:buFont typeface="Arial" panose="020B0604020202020204" pitchFamily="34" charset="0"/>
              <a:buChar char="•"/>
            </a:pPr>
            <a:endParaRPr lang="vi-V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6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B91D2-622A-5960-066E-712ED57AC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F27F2-E58E-8BEA-2120-42F9948ED2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LỰA CHỌN MÔ HÌNH</a:t>
            </a:r>
          </a:p>
        </p:txBody>
      </p:sp>
      <p:sp>
        <p:nvSpPr>
          <p:cNvPr id="3" name="Content Placeholder 2">
            <a:extLst>
              <a:ext uri="{FF2B5EF4-FFF2-40B4-BE49-F238E27FC236}">
                <a16:creationId xmlns:a16="http://schemas.microsoft.com/office/drawing/2014/main" id="{773C041D-6137-41AC-80B3-EB5F3F4C55CE}"/>
              </a:ext>
            </a:extLst>
          </p:cNvPr>
          <p:cNvSpPr>
            <a:spLocks noGrp="1"/>
          </p:cNvSpPr>
          <p:nvPr>
            <p:ph idx="1"/>
          </p:nvPr>
        </p:nvSpPr>
        <p:spPr/>
        <p:txBody>
          <a:bodyPr>
            <a:normAutofit/>
          </a:bodyPr>
          <a:lstStyle/>
          <a:p>
            <a:pPr>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Vì không có dữ liệu ngoài, nên sẽ sử dụng chính tập dữ liệu thô qua tiền xử lý như là tập dự đoán để kiểm tra, đánh giá khả năng dự đoán của mô hình</a:t>
            </a:r>
            <a:r>
              <a:rPr lang="en-US" sz="2400" b="0" i="0" dirty="0">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Tập dự đoán này cần được trải qua tiền xử lý tương tự với tiền xử lý dữ liệu huấn luyện của mô hình. Áp dụng giá trị tính toán với số liệu của tập dự đoán, không phải tập huấn luyện hay tập kiểm tra vừa rồi.</a:t>
            </a:r>
            <a:endParaRPr lang="en-US" sz="24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65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D1C27-633E-6796-CF28-70B8F4CD3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9A321B-2A5B-B0D5-590C-2B800036F6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LỰA CHỌN MÔ HÌNH</a:t>
            </a:r>
          </a:p>
        </p:txBody>
      </p:sp>
      <p:pic>
        <p:nvPicPr>
          <p:cNvPr id="5" name="Picture 4">
            <a:extLst>
              <a:ext uri="{FF2B5EF4-FFF2-40B4-BE49-F238E27FC236}">
                <a16:creationId xmlns:a16="http://schemas.microsoft.com/office/drawing/2014/main" id="{1C55E340-5479-9919-0E96-1A782839AFCA}"/>
              </a:ext>
            </a:extLst>
          </p:cNvPr>
          <p:cNvPicPr>
            <a:picLocks noChangeAspect="1"/>
          </p:cNvPicPr>
          <p:nvPr/>
        </p:nvPicPr>
        <p:blipFill>
          <a:blip r:embed="rId2"/>
          <a:stretch>
            <a:fillRect/>
          </a:stretch>
        </p:blipFill>
        <p:spPr>
          <a:xfrm>
            <a:off x="726884" y="1580050"/>
            <a:ext cx="5042546" cy="5138747"/>
          </a:xfrm>
          <a:prstGeom prst="rect">
            <a:avLst/>
          </a:prstGeom>
        </p:spPr>
      </p:pic>
      <p:pic>
        <p:nvPicPr>
          <p:cNvPr id="9" name="Picture 8">
            <a:extLst>
              <a:ext uri="{FF2B5EF4-FFF2-40B4-BE49-F238E27FC236}">
                <a16:creationId xmlns:a16="http://schemas.microsoft.com/office/drawing/2014/main" id="{BA73143E-D866-7EA0-F2FC-8F6CC66B0882}"/>
              </a:ext>
            </a:extLst>
          </p:cNvPr>
          <p:cNvPicPr>
            <a:picLocks noChangeAspect="1"/>
          </p:cNvPicPr>
          <p:nvPr/>
        </p:nvPicPr>
        <p:blipFill>
          <a:blip r:embed="rId3"/>
          <a:stretch>
            <a:fillRect/>
          </a:stretch>
        </p:blipFill>
        <p:spPr>
          <a:xfrm>
            <a:off x="6422572" y="1569504"/>
            <a:ext cx="5225142" cy="5149293"/>
          </a:xfrm>
          <a:prstGeom prst="rect">
            <a:avLst/>
          </a:prstGeom>
        </p:spPr>
      </p:pic>
    </p:spTree>
    <p:extLst>
      <p:ext uri="{BB962C8B-B14F-4D97-AF65-F5344CB8AC3E}">
        <p14:creationId xmlns:p14="http://schemas.microsoft.com/office/powerpoint/2010/main" val="102973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0C93C-B081-9A6B-8D02-6582F1C43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8191A-0FBB-78E5-672A-EDDFB198D4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LỰA CHỌN MÔ HÌNH</a:t>
            </a:r>
          </a:p>
        </p:txBody>
      </p:sp>
      <p:sp>
        <p:nvSpPr>
          <p:cNvPr id="3" name="Content Placeholder 2">
            <a:extLst>
              <a:ext uri="{FF2B5EF4-FFF2-40B4-BE49-F238E27FC236}">
                <a16:creationId xmlns:a16="http://schemas.microsoft.com/office/drawing/2014/main" id="{2D090F0B-100C-44C7-BB56-C5CDF4F6B95D}"/>
              </a:ext>
            </a:extLst>
          </p:cNvPr>
          <p:cNvSpPr>
            <a:spLocks noGrp="1"/>
          </p:cNvSpPr>
          <p:nvPr>
            <p:ph idx="1"/>
          </p:nvPr>
        </p:nvSpPr>
        <p:spPr>
          <a:xfrm>
            <a:off x="913795" y="1732449"/>
            <a:ext cx="10353762" cy="4058751"/>
          </a:xfrm>
        </p:spPr>
        <p:txBody>
          <a:bodyPr>
            <a:normAutofit/>
          </a:bodyPr>
          <a:lstStyle/>
          <a:p>
            <a:r>
              <a:rPr lang="en-US" sz="2400" b="0" i="0" dirty="0" err="1">
                <a:effectLst/>
                <a:latin typeface="Times New Roman" panose="02020603050405020304" pitchFamily="18" charset="0"/>
                <a:cs typeface="Times New Roman" panose="02020603050405020304" pitchFamily="18" charset="0"/>
              </a:rPr>
              <a:t>Phân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tích</a:t>
            </a:r>
            <a:r>
              <a:rPr lang="en-US" sz="2400" b="0" i="0" dirty="0">
                <a:effectLst/>
                <a:latin typeface="Times New Roman" panose="02020603050405020304" pitchFamily="18" charset="0"/>
                <a:cs typeface="Times New Roman" panose="02020603050405020304" pitchFamily="18" charset="0"/>
              </a:rPr>
              <a:t>:</a:t>
            </a:r>
          </a:p>
          <a:p>
            <a:pPr lvl="1"/>
            <a:r>
              <a:rPr lang="vi-VN" sz="2200" b="0" i="0" dirty="0">
                <a:effectLst/>
                <a:latin typeface="Times New Roman" panose="02020603050405020304" pitchFamily="18" charset="0"/>
                <a:cs typeface="Times New Roman" panose="02020603050405020304" pitchFamily="18" charset="0"/>
              </a:rPr>
              <a:t>Mô hình RF dự đoán mẫu Processed rất tốt lớp 0 (97,4%) và lớp 1 (97,98%), phân biệt được lớp 1 rất hiệu quả mà không có sự chênh lệch với lớp 0.</a:t>
            </a:r>
          </a:p>
          <a:p>
            <a:pPr lvl="2"/>
            <a:r>
              <a:rPr lang="vi-VN" sz="2000" b="0" i="0" dirty="0">
                <a:effectLst/>
                <a:latin typeface="Times New Roman" panose="02020603050405020304" pitchFamily="18" charset="0"/>
                <a:cs typeface="Times New Roman" panose="02020603050405020304" pitchFamily="18" charset="0"/>
              </a:rPr>
              <a:t>Với dữ liệu thô, mẫu được dự đoán hầu hết là lớp 0, không phân biệt được lớp 1, đây là một dấu hiệu tốt chứng minh mô hình không bị Overfitting hay bị rò rĩ dữ liệu.</a:t>
            </a:r>
            <a:endParaRPr lang="en-US" sz="2000" b="0" i="0" dirty="0">
              <a:effectLst/>
              <a:latin typeface="Times New Roman" panose="02020603050405020304" pitchFamily="18" charset="0"/>
              <a:cs typeface="Times New Roman" panose="02020603050405020304" pitchFamily="18" charset="0"/>
            </a:endParaRPr>
          </a:p>
          <a:p>
            <a:pPr lvl="1"/>
            <a:r>
              <a:rPr lang="vi-VN" sz="2200" b="0" i="0" dirty="0">
                <a:effectLst/>
                <a:latin typeface="Times New Roman" panose="02020603050405020304" pitchFamily="18" charset="0"/>
                <a:cs typeface="Times New Roman" panose="02020603050405020304" pitchFamily="18" charset="0"/>
              </a:rPr>
              <a:t>Mô hình CB dự đoán mẫu Processed rất tốt lớp 0 (95.31%) và lớp 1 (98,24%), phân biệt 2 lớp tốt. Nhưng mô hình dự đoán đúng lớp 0 nhiều hơn và có sự chênh lệch khá lớn với lớp 1.</a:t>
            </a:r>
          </a:p>
          <a:p>
            <a:pPr lvl="2"/>
            <a:r>
              <a:rPr lang="vi-VN" sz="2000" b="0" i="0" dirty="0">
                <a:effectLst/>
                <a:latin typeface="Times New Roman" panose="02020603050405020304" pitchFamily="18" charset="0"/>
                <a:cs typeface="Times New Roman" panose="02020603050405020304" pitchFamily="18" charset="0"/>
              </a:rPr>
              <a:t>Với dữ liệu thô, mẫu được dự đoán hầu hết là lớp 0, không phân biệt được lớp 1, đây là một dấu hiệu tốt chứng minh mô hình không bị Overfitting hay bị rò rĩ dữ liệu</a:t>
            </a:r>
          </a:p>
          <a:p>
            <a:pPr lvl="1"/>
            <a:endParaRPr lang="vi-VN" sz="2200" b="0" i="0" dirty="0">
              <a:effectLst/>
              <a:latin typeface="Times New Roman" panose="02020603050405020304" pitchFamily="18" charset="0"/>
              <a:cs typeface="Times New Roman" panose="02020603050405020304" pitchFamily="18" charset="0"/>
            </a:endParaRPr>
          </a:p>
          <a:p>
            <a:pPr marL="36900" indent="0">
              <a:buNone/>
            </a:pPr>
            <a:endParaRPr lang="vi-V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77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31D07-661E-3B88-5EC9-3F22BAB74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DC84E-41A1-9280-411E-85F8CB216D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LỰA CHỌN MÔ HÌNH</a:t>
            </a:r>
          </a:p>
        </p:txBody>
      </p:sp>
      <p:sp>
        <p:nvSpPr>
          <p:cNvPr id="3" name="Content Placeholder 2">
            <a:extLst>
              <a:ext uri="{FF2B5EF4-FFF2-40B4-BE49-F238E27FC236}">
                <a16:creationId xmlns:a16="http://schemas.microsoft.com/office/drawing/2014/main" id="{D7785C6D-67D2-0EAC-BAE5-F6E9FE8BB836}"/>
              </a:ext>
            </a:extLst>
          </p:cNvPr>
          <p:cNvSpPr>
            <a:spLocks noGrp="1"/>
          </p:cNvSpPr>
          <p:nvPr>
            <p:ph idx="1"/>
          </p:nvPr>
        </p:nvSpPr>
        <p:spPr>
          <a:xfrm>
            <a:off x="913795" y="1732449"/>
            <a:ext cx="10353762" cy="4058751"/>
          </a:xfrm>
        </p:spPr>
        <p:txBody>
          <a:bodyPr>
            <a:normAutofit/>
          </a:bodyPr>
          <a:lstStyle/>
          <a:p>
            <a:pPr>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Cả 2 mô hình đều được huấn luyện và dữ liệu được xử lý đúng hướng, thể hiện kết quả rất tốt, đánh giá lẫn dự đoán đều đạt kết quả mong đợi.</a:t>
            </a:r>
          </a:p>
          <a:p>
            <a:pPr>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Mô hình RandomForestClassifier phân biệt lớp 1 và lớp 0 ổn định và cân bằng hơn mô hình CatBoostClassifier, mặc dù mô hình CatBoost nhận diện tốt ở lớp 0, nhưng mục đích của mô hình này, bài toán, hướng đi và dự án là phân biệt 2 lớp ổn định nhất có thể đặc biệt chú trọng lớp 1.</a:t>
            </a:r>
          </a:p>
          <a:p>
            <a:pPr marL="36900" indent="0">
              <a:buNone/>
            </a:pPr>
            <a:r>
              <a:rPr lang="vi-VN" sz="2400" b="0" i="0" dirty="0">
                <a:effectLst/>
                <a:latin typeface="Times New Roman" panose="02020603050405020304" pitchFamily="18" charset="0"/>
                <a:cs typeface="Times New Roman" panose="02020603050405020304" pitchFamily="18" charset="0"/>
              </a:rPr>
              <a:t>=&gt; Mô hình RandomForest là mô hình có hiệu suất và độ ổn định tốt nhất</a:t>
            </a:r>
          </a:p>
          <a:p>
            <a:pPr>
              <a:buFont typeface="Arial" panose="020B0604020202020204" pitchFamily="34" charset="0"/>
              <a:buChar char="•"/>
            </a:pPr>
            <a:endParaRPr lang="vi-V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93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DDF4-90B4-F9D0-C4CB-611CE7F3D05A}"/>
              </a:ext>
            </a:extLst>
          </p:cNvPr>
          <p:cNvSpPr>
            <a:spLocks noGrp="1"/>
          </p:cNvSpPr>
          <p:nvPr>
            <p:ph type="title"/>
          </p:nvPr>
        </p:nvSpPr>
        <p:spPr/>
        <p:txBody>
          <a:bodyPr/>
          <a:lstStyle/>
          <a:p>
            <a:r>
              <a:rPr lang="en-US" dirty="0"/>
              <a:t>Lý do </a:t>
            </a:r>
            <a:r>
              <a:rPr lang="en-US" dirty="0" err="1"/>
              <a:t>nghiên</a:t>
            </a:r>
            <a:r>
              <a:rPr lang="en-US" dirty="0"/>
              <a:t> </a:t>
            </a:r>
            <a:r>
              <a:rPr lang="en-US" dirty="0" err="1"/>
              <a:t>cứu</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3DE7CBA4-FE4E-EE2C-5A5E-DC00D246D147}"/>
              </a:ext>
            </a:extLst>
          </p:cNvPr>
          <p:cNvSpPr>
            <a:spLocks noGrp="1"/>
          </p:cNvSpPr>
          <p:nvPr>
            <p:ph idx="1"/>
          </p:nvPr>
        </p:nvSpPr>
        <p:spPr/>
        <p:txBody>
          <a:bodyPr>
            <a:normAutofit/>
          </a:bodyPr>
          <a:lstStyle/>
          <a:p>
            <a:r>
              <a:rPr lang="vi-VN" sz="2400" dirty="0">
                <a:latin typeface="Times New Roman" panose="02020603050405020304" pitchFamily="18" charset="0"/>
                <a:cs typeface="Times New Roman" panose="02020603050405020304" pitchFamily="18" charset="0"/>
              </a:rPr>
              <a:t>Đái tháo đường, 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vi-VN" sz="2400" dirty="0">
                <a:latin typeface="Times New Roman" panose="02020603050405020304" pitchFamily="18" charset="0"/>
                <a:cs typeface="Times New Roman" panose="02020603050405020304" pitchFamily="18" charset="0"/>
              </a:rPr>
              <a:t> rối loạn chuyển hóa mãn tính, đã trở thành mối quan tâm đáng kể về sức khỏe toàn cầu</a:t>
            </a:r>
            <a:r>
              <a:rPr lang="en-US" sz="2400" dirty="0">
                <a:latin typeface="Times New Roman" panose="02020603050405020304" pitchFamily="18" charset="0"/>
                <a:cs typeface="Times New Roman" panose="02020603050405020304" pitchFamily="18" charset="0"/>
              </a:rPr>
              <a:t>:</a:t>
            </a:r>
          </a:p>
          <a:p>
            <a:pPr lvl="1"/>
            <a:r>
              <a:rPr lang="vi-VN" sz="2400" dirty="0">
                <a:latin typeface="Times New Roman" panose="02020603050405020304" pitchFamily="18" charset="0"/>
                <a:cs typeface="Times New Roman" panose="02020603050405020304" pitchFamily="18" charset="0"/>
              </a:rPr>
              <a:t>Chẩn đoán sớm và chính xác bệnh tiểu đường là rất quan trọng </a:t>
            </a:r>
            <a:r>
              <a:rPr lang="en-US" sz="2400" dirty="0">
                <a:latin typeface="Times New Roman" panose="02020603050405020304" pitchFamily="18" charset="0"/>
                <a:cs typeface="Times New Roman" panose="02020603050405020304" pitchFamily="18" charset="0"/>
              </a:rPr>
              <a:t>.</a:t>
            </a:r>
          </a:p>
          <a:p>
            <a:pPr lvl="1"/>
            <a:r>
              <a:rPr lang="vi-VN" sz="2400" dirty="0">
                <a:latin typeface="Times New Roman" panose="02020603050405020304" pitchFamily="18" charset="0"/>
                <a:cs typeface="Times New Roman" panose="02020603050405020304" pitchFamily="18" charset="0"/>
              </a:rPr>
              <a:t>Các phương pháp chẩn đoán truyền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có thể tốn thời gian và dễ xảy ra lỗi của con người. </a:t>
            </a:r>
            <a:endParaRPr lang="en-US" sz="2400" dirty="0">
              <a:latin typeface="Times New Roman" panose="02020603050405020304" pitchFamily="18" charset="0"/>
              <a:cs typeface="Times New Roman" panose="02020603050405020304" pitchFamily="18" charset="0"/>
            </a:endParaRPr>
          </a:p>
          <a:p>
            <a:pPr lvl="1"/>
            <a:r>
              <a:rPr lang="vi-VN" sz="2400" dirty="0">
                <a:latin typeface="Times New Roman" panose="02020603050405020304" pitchFamily="18" charset="0"/>
                <a:cs typeface="Times New Roman" panose="02020603050405020304" pitchFamily="18" charset="0"/>
              </a:rPr>
              <a:t>Học máy</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cung cấp một phương pháp tiếp cận đầy hứa hẹn để cải thiện độ chính xác và hiệu quả của dự đoán bệnh tiểu đường.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928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BD9FF-0D95-350A-7202-C8914C62F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FD7BA-DAFB-AECD-4690-DAFDD8DA39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5DE177F3-73F7-7388-EEE0-2C74ECAECE23}"/>
              </a:ext>
            </a:extLst>
          </p:cNvPr>
          <p:cNvSpPr>
            <a:spLocks noGrp="1"/>
          </p:cNvSpPr>
          <p:nvPr>
            <p:ph idx="1"/>
          </p:nvPr>
        </p:nvSpPr>
        <p:spPr/>
        <p:txBody>
          <a:bodyPr>
            <a:normAutofit/>
          </a:bodyPr>
          <a:lstStyle/>
          <a:p>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Đánh</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giá</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kết</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quả</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nghiên</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cứu</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a:t>
            </a:r>
          </a:p>
          <a:p>
            <a:pPr lvl="1"/>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Trong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nghiên</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cứu</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này</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chúng</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tôi</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đã</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triển</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khai</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và</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thử</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nghiệm</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phương</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pháp</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học</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máy</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dự</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đoán</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bệnh</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tiểu</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đường</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dựa</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trên</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y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tế</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lvl="1"/>
            <a:r>
              <a:rPr lang="en-US" sz="2400" dirty="0" err="1">
                <a:effectLst/>
                <a:latin typeface="Times New Roman" panose="02020603050405020304" pitchFamily="18" charset="0"/>
                <a:ea typeface="DengXian" panose="020B0503020204020204" pitchFamily="2" charset="-122"/>
              </a:rPr>
              <a:t>Mô</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hình</a:t>
            </a:r>
            <a:r>
              <a:rPr lang="en-US" sz="2400" dirty="0">
                <a:effectLst/>
                <a:latin typeface="Times New Roman" panose="02020603050405020304" pitchFamily="18" charset="0"/>
                <a:ea typeface="DengXian" panose="020B0503020204020204" pitchFamily="2" charset="-122"/>
              </a:rPr>
              <a:t> Random Forest </a:t>
            </a:r>
            <a:r>
              <a:rPr lang="en-US" sz="2400" dirty="0" err="1">
                <a:effectLst/>
                <a:latin typeface="Times New Roman" panose="02020603050405020304" pitchFamily="18" charset="0"/>
                <a:ea typeface="DengXian" panose="020B0503020204020204" pitchFamily="2" charset="-122"/>
              </a:rPr>
              <a:t>đạt</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độ</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chính</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xác</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tổng</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thể</a:t>
            </a:r>
            <a:r>
              <a:rPr lang="en-US" sz="2400" dirty="0">
                <a:effectLst/>
                <a:latin typeface="Times New Roman" panose="02020603050405020304" pitchFamily="18" charset="0"/>
                <a:ea typeface="DengXian" panose="020B0503020204020204" pitchFamily="2" charset="-122"/>
              </a:rPr>
              <a:t> 97.79% </a:t>
            </a:r>
            <a:r>
              <a:rPr lang="en-US" sz="2400" dirty="0" err="1">
                <a:effectLst/>
                <a:latin typeface="Times New Roman" panose="02020603050405020304" pitchFamily="18" charset="0"/>
                <a:ea typeface="DengXian" panose="020B0503020204020204" pitchFamily="2" charset="-122"/>
              </a:rPr>
              <a:t>trên</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tập</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dữ</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liệu</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với</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độ</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chính</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xác</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cao</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trong</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việc</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phân</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loại</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bệnh</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nhân</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không</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mắc</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tiểu</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đường</a:t>
            </a:r>
            <a:r>
              <a:rPr lang="en-US" sz="2400" dirty="0">
                <a:effectLst/>
                <a:latin typeface="Times New Roman" panose="02020603050405020304" pitchFamily="18" charset="0"/>
                <a:ea typeface="DengXian" panose="020B0503020204020204" pitchFamily="2" charset="-122"/>
              </a:rPr>
              <a:t> (97.98%) </a:t>
            </a:r>
            <a:r>
              <a:rPr lang="en-US" sz="2400" dirty="0" err="1">
                <a:effectLst/>
                <a:latin typeface="Times New Roman" panose="02020603050405020304" pitchFamily="18" charset="0"/>
                <a:ea typeface="DengXian" panose="020B0503020204020204" pitchFamily="2" charset="-122"/>
              </a:rPr>
              <a:t>và</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phân</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loại</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bệnh</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nhân</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mắc</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tiểu</a:t>
            </a:r>
            <a:r>
              <a:rPr lang="en-US" sz="2400" dirty="0">
                <a:effectLst/>
                <a:latin typeface="Times New Roman" panose="02020603050405020304" pitchFamily="18" charset="0"/>
                <a:ea typeface="DengXian" panose="020B0503020204020204" pitchFamily="2" charset="-122"/>
              </a:rPr>
              <a:t> </a:t>
            </a:r>
            <a:r>
              <a:rPr lang="en-US" sz="2400" dirty="0" err="1">
                <a:effectLst/>
                <a:latin typeface="Times New Roman" panose="02020603050405020304" pitchFamily="18" charset="0"/>
                <a:ea typeface="DengXian" panose="020B0503020204020204" pitchFamily="2" charset="-122"/>
              </a:rPr>
              <a:t>đường</a:t>
            </a:r>
            <a:r>
              <a:rPr lang="en-US" sz="2400" dirty="0">
                <a:effectLst/>
                <a:latin typeface="Times New Roman" panose="02020603050405020304" pitchFamily="18" charset="0"/>
                <a:ea typeface="DengXian" panose="020B0503020204020204" pitchFamily="2" charset="-122"/>
              </a:rPr>
              <a:t> (97.4%).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568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916F8-82C4-2351-D55C-B97975FD94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949B7-7BCA-52E8-C7DB-0D49B539F3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60DC8405-B3AA-A54D-79A9-BAF776E4291B}"/>
              </a:ext>
            </a:extLst>
          </p:cNvPr>
          <p:cNvSpPr>
            <a:spLocks noGrp="1"/>
          </p:cNvSpPr>
          <p:nvPr>
            <p:ph idx="1"/>
          </p:nvPr>
        </p:nvSpPr>
        <p:spPr/>
        <p:txBody>
          <a:bodyPr>
            <a:noAutofit/>
          </a:bodyPr>
          <a:lstStyle/>
          <a:p>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Những</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hạn</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chế</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trong</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nghiên</a:t>
            </a:r>
            <a:r>
              <a:rPr lang="en-US" sz="240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dirty="0" err="1">
                <a:effectLst/>
                <a:latin typeface="Times New Roman" panose="02020603050405020304" pitchFamily="18" charset="0"/>
                <a:ea typeface="DengXian" panose="020B0503020204020204" pitchFamily="2" charset="-122"/>
                <a:cs typeface="Times New Roman" panose="02020603050405020304" pitchFamily="18" charset="0"/>
              </a:rPr>
              <a:t>cứu</a:t>
            </a:r>
            <a:endParaRPr lang="en-US" sz="2400" dirty="0">
              <a:effectLst/>
              <a:latin typeface="Times New Roman" panose="02020603050405020304" pitchFamily="18" charset="0"/>
              <a:ea typeface="DengXian" panose="020B0503020204020204" pitchFamily="2" charset="-122"/>
              <a:cs typeface="Times New Roman" panose="02020603050405020304" pitchFamily="18" charset="0"/>
            </a:endParaRPr>
          </a:p>
          <a:p>
            <a:pPr marL="377100" lvl="1">
              <a:lnSpc>
                <a:spcPct val="107000"/>
              </a:lnSpc>
              <a:spcAft>
                <a:spcPts val="800"/>
              </a:spcAft>
            </a:pPr>
            <a:r>
              <a:rPr lang="en-US" sz="2200" kern="0" dirty="0" err="1">
                <a:effectLst/>
                <a:latin typeface="Times New Roman" panose="02020603050405020304" pitchFamily="18" charset="0"/>
                <a:ea typeface="SimSun" panose="02010600030101010101" pitchFamily="2" charset="-122"/>
              </a:rPr>
              <a:t>Dữ</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liệu</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hạn</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chế</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về</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kích</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thước</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và</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dữ</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liệu</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thiếu</a:t>
            </a:r>
            <a:r>
              <a:rPr lang="en-US" sz="2200" kern="0" dirty="0">
                <a:effectLst/>
                <a:latin typeface="Times New Roman" panose="02020603050405020304" pitchFamily="18" charset="0"/>
                <a:ea typeface="SimSun" panose="02010600030101010101" pitchFamily="2" charset="-122"/>
              </a:rPr>
              <a:t>:</a:t>
            </a:r>
            <a:endParaRPr lang="en-US" sz="2200" kern="100" dirty="0">
              <a:effectLst/>
              <a:latin typeface="Times New Roman" panose="02020603050405020304" pitchFamily="18" charset="0"/>
              <a:ea typeface="Aptos" panose="020B0004020202020204" pitchFamily="34"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rPr>
              <a:t>Dẫn</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đến</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việc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khó</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tổng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quát</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hóa</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mô</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hình</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trên</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các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mẫu</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đối</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tượng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khác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nhau</a:t>
            </a:r>
            <a:r>
              <a:rPr lang="en-US" sz="2000" kern="0" dirty="0">
                <a:effectLst/>
                <a:latin typeface="Times New Roman" panose="02020603050405020304" pitchFamily="18" charset="0"/>
                <a:ea typeface="SimSun" panose="02010600030101010101" pitchFamily="2" charset="-122"/>
              </a:rPr>
              <a:t>.</a:t>
            </a:r>
            <a:endParaRPr lang="en-US" sz="2000" kern="100" dirty="0">
              <a:effectLst/>
              <a:latin typeface="Times New Roman" panose="02020603050405020304" pitchFamily="18" charset="0"/>
              <a:ea typeface="Aptos" panose="020B0004020202020204" pitchFamily="34"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rPr>
              <a:t>Các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giá</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trị</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bị</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thiếu</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trong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các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đặc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trưng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đã</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được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điền</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ước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tính</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nhưng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cách</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tiếp</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cận</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này</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có</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thể</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gây</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ra</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sai</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số</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và</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không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đúng</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với</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số</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liệu</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của</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bệnh</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nhân</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một</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cách</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thực</a:t>
            </a:r>
            <a:r>
              <a:rPr lang="en-US" sz="2000" kern="0" dirty="0">
                <a:effectLst/>
                <a:latin typeface="Times New Roman" panose="02020603050405020304" pitchFamily="18" charset="0"/>
                <a:ea typeface="SimSun" panose="02010600030101010101" pitchFamily="2" charset="-122"/>
              </a:rPr>
              <a:t> </a:t>
            </a:r>
            <a:r>
              <a:rPr lang="en-US" sz="2000" kern="0" dirty="0" err="1">
                <a:effectLst/>
                <a:latin typeface="Times New Roman" panose="02020603050405020304" pitchFamily="18" charset="0"/>
                <a:ea typeface="SimSun" panose="02010600030101010101" pitchFamily="2" charset="-122"/>
              </a:rPr>
              <a:t>tế</a:t>
            </a:r>
            <a:r>
              <a:rPr lang="en-US" sz="2000" kern="0" dirty="0">
                <a:effectLst/>
                <a:latin typeface="Times New Roman" panose="02020603050405020304" pitchFamily="18" charset="0"/>
                <a:ea typeface="SimSun" panose="02010600030101010101" pitchFamily="2" charset="-122"/>
              </a:rPr>
              <a:t>.</a:t>
            </a:r>
            <a:endParaRPr lang="en-US" sz="2000" kern="100" dirty="0">
              <a:effectLst/>
              <a:latin typeface="Times New Roman" panose="02020603050405020304" pitchFamily="18" charset="0"/>
              <a:ea typeface="Aptos" panose="020B0004020202020204" pitchFamily="34" charset="0"/>
            </a:endParaRPr>
          </a:p>
          <a:p>
            <a:pPr marL="377100" lvl="1">
              <a:lnSpc>
                <a:spcPct val="107000"/>
              </a:lnSpc>
              <a:spcAft>
                <a:spcPts val="800"/>
              </a:spcAft>
            </a:pPr>
            <a:r>
              <a:rPr lang="en-US" sz="2200" kern="0" dirty="0" err="1">
                <a:effectLst/>
                <a:latin typeface="Times New Roman" panose="02020603050405020304" pitchFamily="18" charset="0"/>
                <a:ea typeface="SimSun" panose="02010600030101010101" pitchFamily="2" charset="-122"/>
              </a:rPr>
              <a:t>Mất</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cân</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bằng</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trong</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dữ</a:t>
            </a:r>
            <a:r>
              <a:rPr lang="en-US" sz="2200" kern="0" dirty="0">
                <a:effectLst/>
                <a:latin typeface="Times New Roman" panose="02020603050405020304" pitchFamily="18" charset="0"/>
                <a:ea typeface="SimSun" panose="02010600030101010101" pitchFamily="2" charset="-122"/>
              </a:rPr>
              <a:t> </a:t>
            </a:r>
            <a:r>
              <a:rPr lang="en-US" sz="2200" kern="0" dirty="0" err="1">
                <a:effectLst/>
                <a:latin typeface="Times New Roman" panose="02020603050405020304" pitchFamily="18" charset="0"/>
                <a:ea typeface="SimSun" panose="02010600030101010101" pitchFamily="2" charset="-122"/>
              </a:rPr>
              <a:t>liệu</a:t>
            </a:r>
            <a:r>
              <a:rPr lang="en-US" sz="2200" kern="0" dirty="0">
                <a:effectLst/>
                <a:latin typeface="Times New Roman" panose="02020603050405020304" pitchFamily="18" charset="0"/>
                <a:ea typeface="SimSun" panose="02010600030101010101" pitchFamily="2" charset="-122"/>
              </a:rPr>
              <a:t>:</a:t>
            </a:r>
            <a:endParaRPr lang="en-US" sz="2200" kern="100" dirty="0">
              <a:effectLst/>
              <a:latin typeface="Times New Roman" panose="02020603050405020304" pitchFamily="18" charset="0"/>
              <a:ea typeface="Aptos" panose="020B0004020202020204" pitchFamily="34" charset="0"/>
            </a:endParaRPr>
          </a:p>
          <a:p>
            <a:pPr marL="683100" lvl="2">
              <a:lnSpc>
                <a:spcPct val="107000"/>
              </a:lnSpc>
              <a:spcAft>
                <a:spcPts val="800"/>
              </a:spcAft>
            </a:pPr>
            <a:r>
              <a:rPr lang="en-US" sz="2000" kern="0" dirty="0" err="1">
                <a:effectLst/>
                <a:latin typeface="Times New Roman" panose="02020603050405020304" pitchFamily="18" charset="0"/>
                <a:ea typeface="DengXian" panose="020B0503020204020204" pitchFamily="2" charset="-122"/>
              </a:rPr>
              <a:t>Tập</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dữ</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liệu</a:t>
            </a:r>
            <a:r>
              <a:rPr lang="en-US" sz="2000" kern="0" dirty="0">
                <a:effectLst/>
                <a:latin typeface="Times New Roman" panose="02020603050405020304" pitchFamily="18" charset="0"/>
                <a:ea typeface="DengXian" panose="020B0503020204020204" pitchFamily="2" charset="-122"/>
              </a:rPr>
              <a:t> ban </a:t>
            </a:r>
            <a:r>
              <a:rPr lang="en-US" sz="2000" kern="0" dirty="0" err="1">
                <a:effectLst/>
                <a:latin typeface="Times New Roman" panose="02020603050405020304" pitchFamily="18" charset="0"/>
                <a:ea typeface="DengXian" panose="020B0503020204020204" pitchFamily="2" charset="-122"/>
              </a:rPr>
              <a:t>đầu</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có</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sự</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chênh</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lệch</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giữa</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hai</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lớp</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mắc</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bệnh</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và</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không</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mắc</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bệnh</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và</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mặc</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dù</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đã</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sử</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dụng</a:t>
            </a:r>
            <a:r>
              <a:rPr lang="en-US" sz="2000" kern="0" dirty="0">
                <a:effectLst/>
                <a:latin typeface="Times New Roman" panose="02020603050405020304" pitchFamily="18" charset="0"/>
                <a:ea typeface="DengXian" panose="020B0503020204020204" pitchFamily="2" charset="-122"/>
              </a:rPr>
              <a:t> SMOTE </a:t>
            </a:r>
            <a:r>
              <a:rPr lang="en-US" sz="2000" kern="0" dirty="0" err="1">
                <a:effectLst/>
                <a:latin typeface="Times New Roman" panose="02020603050405020304" pitchFamily="18" charset="0"/>
                <a:ea typeface="DengXian" panose="020B0503020204020204" pitchFamily="2" charset="-122"/>
              </a:rPr>
              <a:t>để</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cân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bằng</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dữ</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liệu</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việc</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này</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không</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hoàn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toàn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cải</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thiện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phân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phối</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dự</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đoán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lớp</a:t>
            </a:r>
            <a:r>
              <a:rPr lang="en-US" sz="2000" kern="0" dirty="0">
                <a:effectLst/>
                <a:latin typeface="Times New Roman" panose="02020603050405020304" pitchFamily="18" charset="0"/>
                <a:ea typeface="DengXian" panose="020B0503020204020204" pitchFamily="2" charset="-122"/>
              </a:rPr>
              <a:t> 1 </a:t>
            </a:r>
            <a:r>
              <a:rPr lang="en-US" sz="2000" kern="0" dirty="0" err="1">
                <a:effectLst/>
                <a:latin typeface="Times New Roman" panose="02020603050405020304" pitchFamily="18" charset="0"/>
                <a:ea typeface="DengXian" panose="020B0503020204020204" pitchFamily="2" charset="-122"/>
              </a:rPr>
              <a:t>một</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cách</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hoàn</a:t>
            </a:r>
            <a:r>
              <a:rPr lang="en-US" sz="2000" kern="0" dirty="0">
                <a:effectLst/>
                <a:latin typeface="Times New Roman" panose="02020603050405020304" pitchFamily="18" charset="0"/>
                <a:ea typeface="DengXian" panose="020B0503020204020204" pitchFamily="2" charset="-122"/>
              </a:rPr>
              <a:t> </a:t>
            </a:r>
            <a:r>
              <a:rPr lang="en-US" sz="2000" kern="0" dirty="0" err="1">
                <a:effectLst/>
                <a:latin typeface="Times New Roman" panose="02020603050405020304" pitchFamily="18" charset="0"/>
                <a:ea typeface="DengXian" panose="020B0503020204020204" pitchFamily="2" charset="-122"/>
              </a:rPr>
              <a:t>hảo</a:t>
            </a:r>
            <a:r>
              <a:rPr lang="en-US" sz="2000" kern="0" dirty="0">
                <a:effectLst/>
                <a:latin typeface="Times New Roman" panose="02020603050405020304" pitchFamily="18" charset="0"/>
                <a:ea typeface="DengXian" panose="020B0503020204020204" pitchFamily="2" charset="-122"/>
              </a:rPr>
              <a:t>.</a:t>
            </a:r>
            <a:endParaRPr lang="en-US" sz="2000" kern="100" dirty="0">
              <a:effectLst/>
              <a:latin typeface="Times New Roman" panose="02020603050405020304" pitchFamily="18" charset="0"/>
              <a:ea typeface="Aptos" panose="020B0004020202020204" pitchFamily="34"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09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234BD-371A-3960-5D8D-1CA4E818D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92DEA-5C63-B5C0-B507-F0EA01B880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5841EAA4-9A8B-4A24-2630-FF569B8921A2}"/>
              </a:ext>
            </a:extLst>
          </p:cNvPr>
          <p:cNvSpPr>
            <a:spLocks noGrp="1"/>
          </p:cNvSpPr>
          <p:nvPr>
            <p:ph idx="1"/>
          </p:nvPr>
        </p:nvSpPr>
        <p:spPr/>
        <p:txBody>
          <a:bodyPr>
            <a:noAutofit/>
          </a:bodyPr>
          <a:lstStyle/>
          <a:p>
            <a:pPr marL="0" marR="0">
              <a:lnSpc>
                <a:spcPct val="107000"/>
              </a:lnSpc>
              <a:spcAft>
                <a:spcPts val="800"/>
              </a:spcAft>
            </a:pP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Hướng</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nghiên</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cứu</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tiếp</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theo</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p>
          <a:p>
            <a:pPr marL="377100" lvl="1">
              <a:lnSpc>
                <a:spcPct val="107000"/>
              </a:lnSpc>
              <a:spcAft>
                <a:spcPts val="800"/>
              </a:spcAft>
            </a:pP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Mở</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rộng</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và</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làm</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phong</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phú</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Thu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thập</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thêm</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dữ</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liệu</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từ</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các</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nguồn</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khác</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nhau</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với</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các</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đặc</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trưng</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y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tế</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chi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tiết</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hơn</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và</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đa</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dạng</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về</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dân</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số</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nhằm</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cải</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thiện</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tính</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tổng</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quát</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của</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mô</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hình</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Nghiên</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cứu</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cách</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xử</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lý</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missing values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dựa</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trên</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dữ</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liệu</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y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học</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thực</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000" kern="0" dirty="0" err="1">
                <a:effectLst/>
                <a:latin typeface="Times New Roman" panose="02020603050405020304" pitchFamily="18" charset="0"/>
                <a:ea typeface="DengXian" panose="020B0503020204020204" pitchFamily="2" charset="-122"/>
                <a:cs typeface="Times New Roman" panose="02020603050405020304" pitchFamily="18" charset="0"/>
              </a:rPr>
              <a:t>tế</a:t>
            </a:r>
            <a:r>
              <a:rPr lang="en-US" sz="2000" kern="0" dirty="0">
                <a:effectLst/>
                <a:latin typeface="Times New Roman" panose="02020603050405020304" pitchFamily="18" charset="0"/>
                <a:ea typeface="DengXian" panose="020B0503020204020204" pitchFamily="2" charset="-122"/>
                <a:cs typeface="Times New Roman" panose="02020603050405020304" pitchFamily="18" charset="0"/>
              </a:rPr>
              <a:t> </a:t>
            </a:r>
          </a:p>
          <a:p>
            <a:pPr marL="377100" lvl="1">
              <a:lnSpc>
                <a:spcPct val="107000"/>
              </a:lnSpc>
              <a:spcAft>
                <a:spcPts val="800"/>
              </a:spcAft>
            </a:pP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Thử</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nghiệm</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nhiều</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phương</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pháp</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mô</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hình</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hóa</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khác</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Áp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dụng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nhiều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mô</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hình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nâng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cao</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hơn</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Xây</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dựng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mô</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hình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tổ</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hợp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tận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dụng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điểm</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mạnh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của</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nhiều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thuật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toán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khác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nhau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Thử</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nghiệm</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nhiều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không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gian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tham</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số</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giúp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mô</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hình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học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chi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tiết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và</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quan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sát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tốt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hơn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0089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2718-6658-6B07-6586-006D0F997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A1BF9-4083-67F2-9504-CA14306685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id="{134D891F-1B83-2CA3-A04F-6049F5E2FBCB}"/>
              </a:ext>
            </a:extLst>
          </p:cNvPr>
          <p:cNvSpPr>
            <a:spLocks noGrp="1"/>
          </p:cNvSpPr>
          <p:nvPr>
            <p:ph idx="1"/>
          </p:nvPr>
        </p:nvSpPr>
        <p:spPr/>
        <p:txBody>
          <a:bodyPr>
            <a:noAutofit/>
          </a:bodyPr>
          <a:lstStyle/>
          <a:p>
            <a:pPr marL="0" marR="0">
              <a:lnSpc>
                <a:spcPct val="107000"/>
              </a:lnSpc>
              <a:spcAft>
                <a:spcPts val="800"/>
              </a:spcAft>
            </a:pP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Hướng</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nghiên</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cứu</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tiếp</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r>
              <a:rPr lang="en-US" sz="2400" kern="0" dirty="0" err="1">
                <a:effectLst/>
                <a:latin typeface="Times New Roman" panose="02020603050405020304" pitchFamily="18" charset="0"/>
                <a:ea typeface="DengXian" panose="020B0503020204020204" pitchFamily="2" charset="-122"/>
                <a:cs typeface="Times New Roman" panose="02020603050405020304" pitchFamily="18" charset="0"/>
              </a:rPr>
              <a:t>theo</a:t>
            </a:r>
            <a:r>
              <a:rPr lang="en-US" sz="2400" kern="0" dirty="0">
                <a:effectLst/>
                <a:latin typeface="Times New Roman" panose="02020603050405020304" pitchFamily="18" charset="0"/>
                <a:ea typeface="DengXian" panose="020B0503020204020204" pitchFamily="2" charset="-122"/>
                <a:cs typeface="Times New Roman" panose="02020603050405020304" pitchFamily="18" charset="0"/>
              </a:rPr>
              <a:t>: </a:t>
            </a:r>
          </a:p>
          <a:p>
            <a:pPr marL="377100" lvl="1">
              <a:lnSpc>
                <a:spcPct val="107000"/>
              </a:lnSpc>
              <a:spcAft>
                <a:spcPts val="800"/>
              </a:spcAft>
            </a:pP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Phát</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triển</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ứng</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dụng</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thực</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kern="0" dirty="0" err="1">
                <a:effectLst/>
                <a:latin typeface="Times New Roman" panose="02020603050405020304" pitchFamily="18" charset="0"/>
                <a:ea typeface="SimSun" panose="02010600030101010101" pitchFamily="2" charset="-122"/>
                <a:cs typeface="Times New Roman" panose="02020603050405020304" pitchFamily="18" charset="0"/>
              </a:rPr>
              <a:t>tế</a:t>
            </a:r>
            <a:r>
              <a:rPr lang="en-US" sz="24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Thiết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kế</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hệ</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thống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dự</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đoán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bệnh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tiểu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đường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có</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giao</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diện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thân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thiện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tích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hợp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trong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phần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mềm</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y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tế</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hỗ</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trợ</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bác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sĩ</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trong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chẩn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đoán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Tối</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ưu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hóa</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thời</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gian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xử</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lý</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phù</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hợp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với</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môi</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trường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ứng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dụng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thời</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gian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thực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77100" lvl="1">
              <a:lnSpc>
                <a:spcPct val="107000"/>
              </a:lnSpc>
              <a:spcAft>
                <a:spcPts val="800"/>
              </a:spcAft>
            </a:pP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Phân</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tích</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sâu</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hơn</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về</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đặc</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kern="0" dirty="0" err="1">
                <a:effectLst/>
                <a:latin typeface="Times New Roman" panose="02020603050405020304" pitchFamily="18" charset="0"/>
                <a:ea typeface="SimSun" panose="02010600030101010101" pitchFamily="2" charset="-122"/>
                <a:cs typeface="Times New Roman" panose="02020603050405020304" pitchFamily="18" charset="0"/>
              </a:rPr>
              <a:t>trưng</a:t>
            </a:r>
            <a:r>
              <a:rPr lang="en-US" sz="22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Tăng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cường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phương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pháp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phân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tích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tương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quan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và</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độ</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quan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trọng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của</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đặc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trưng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xác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định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chính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xác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yếu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tố</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ảnh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hưởng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đến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nguy</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cơ</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mắc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bệnh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83100" lvl="2">
              <a:lnSpc>
                <a:spcPct val="107000"/>
              </a:lnSpc>
              <a:spcAft>
                <a:spcPts val="800"/>
              </a:spcAft>
            </a:pP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Kết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hợp</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với</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nghiên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cứu</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y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học</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bổ</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sung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thông</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tin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chuyên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môn</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vào</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mô</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hình</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8626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C58E8-7ACB-1FB9-C97F-337AC9A18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3EF2A-88E0-DCD9-CE58-B44253A4F220}"/>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của</a:t>
            </a:r>
            <a:r>
              <a:rPr lang="en-US" dirty="0"/>
              <a:t> </a:t>
            </a:r>
            <a:r>
              <a:rPr lang="en-US" dirty="0" err="1"/>
              <a:t>bài</a:t>
            </a:r>
            <a:r>
              <a:rPr lang="en-US" dirty="0"/>
              <a:t> </a:t>
            </a:r>
            <a:r>
              <a:rPr lang="en-US" dirty="0" err="1"/>
              <a:t>viết</a:t>
            </a:r>
            <a:endParaRPr lang="en-US" dirty="0"/>
          </a:p>
        </p:txBody>
      </p:sp>
      <p:sp>
        <p:nvSpPr>
          <p:cNvPr id="3" name="Content Placeholder 2">
            <a:extLst>
              <a:ext uri="{FF2B5EF4-FFF2-40B4-BE49-F238E27FC236}">
                <a16:creationId xmlns:a16="http://schemas.microsoft.com/office/drawing/2014/main" id="{7927078A-5602-1686-7250-481A4530F97C}"/>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7813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FF9CD-4F45-AD68-8FF7-601BD9D4A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8027C-DB45-7F75-925D-3D23EA18880E}"/>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của</a:t>
            </a:r>
            <a:r>
              <a:rPr lang="en-US" dirty="0"/>
              <a:t> </a:t>
            </a:r>
            <a:r>
              <a:rPr lang="en-US" dirty="0" err="1"/>
              <a:t>bài</a:t>
            </a:r>
            <a:r>
              <a:rPr lang="en-US" dirty="0"/>
              <a:t> </a:t>
            </a:r>
            <a:r>
              <a:rPr lang="en-US" dirty="0" err="1"/>
              <a:t>viết</a:t>
            </a:r>
            <a:endParaRPr lang="en-US" dirty="0"/>
          </a:p>
        </p:txBody>
      </p:sp>
      <p:sp>
        <p:nvSpPr>
          <p:cNvPr id="3" name="Content Placeholder 2">
            <a:extLst>
              <a:ext uri="{FF2B5EF4-FFF2-40B4-BE49-F238E27FC236}">
                <a16:creationId xmlns:a16="http://schemas.microsoft.com/office/drawing/2014/main" id="{FDA606FF-B09E-9114-2CCF-CC0833292269}"/>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051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292C5-D263-4CAD-6D3B-D7DD4DC03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A983D-F077-6B3A-37B6-019DD55A9A7B}"/>
              </a:ext>
            </a:extLst>
          </p:cNvPr>
          <p:cNvSpPr>
            <a:spLocks noGrp="1"/>
          </p:cNvSpPr>
          <p:nvPr>
            <p:ph type="title"/>
          </p:nvPr>
        </p:nvSpPr>
        <p:spPr/>
        <p:txBody>
          <a:bodyPr>
            <a:normAutofit fontScale="90000"/>
          </a:bodyPr>
          <a:lstStyle/>
          <a:p>
            <a:r>
              <a:rPr lang="en-US" dirty="0" err="1"/>
              <a:t>Các</a:t>
            </a:r>
            <a:r>
              <a:rPr lang="en-US" dirty="0"/>
              <a:t> </a:t>
            </a:r>
            <a:r>
              <a:rPr lang="en-US" dirty="0" err="1"/>
              <a:t>phương</a:t>
            </a:r>
            <a:r>
              <a:rPr lang="en-US" dirty="0"/>
              <a:t> </a:t>
            </a:r>
            <a:r>
              <a:rPr lang="en-US" dirty="0" err="1"/>
              <a:t>thức</a:t>
            </a:r>
            <a:r>
              <a:rPr lang="en-US" dirty="0"/>
              <a:t>/</a:t>
            </a:r>
            <a:r>
              <a:rPr lang="en-US" dirty="0" err="1"/>
              <a:t>thuật</a:t>
            </a:r>
            <a:r>
              <a:rPr lang="en-US" dirty="0"/>
              <a:t> </a:t>
            </a:r>
            <a:r>
              <a:rPr lang="en-US" dirty="0" err="1"/>
              <a:t>toán</a:t>
            </a:r>
            <a:br>
              <a:rPr lang="en-US" dirty="0"/>
            </a:br>
            <a:r>
              <a:rPr lang="en-US" dirty="0" err="1"/>
              <a:t>máy</a:t>
            </a:r>
            <a:r>
              <a:rPr lang="en-US" dirty="0"/>
              <a:t> </a:t>
            </a:r>
            <a:r>
              <a:rPr lang="en-US" dirty="0" err="1"/>
              <a:t>học</a:t>
            </a:r>
            <a:r>
              <a:rPr lang="en-US" dirty="0"/>
              <a:t> </a:t>
            </a:r>
            <a:r>
              <a:rPr lang="en-US" dirty="0" err="1"/>
              <a:t>được</a:t>
            </a:r>
            <a:r>
              <a:rPr lang="en-US" dirty="0"/>
              <a:t> </a:t>
            </a:r>
            <a:r>
              <a:rPr lang="en-US" dirty="0" err="1"/>
              <a:t>xem</a:t>
            </a:r>
            <a:r>
              <a:rPr lang="en-US" dirty="0"/>
              <a:t> </a:t>
            </a:r>
            <a:r>
              <a:rPr lang="en-US" dirty="0" err="1"/>
              <a:t>xét</a:t>
            </a:r>
            <a:endParaRPr lang="en-US" dirty="0"/>
          </a:p>
        </p:txBody>
      </p:sp>
      <p:sp>
        <p:nvSpPr>
          <p:cNvPr id="3" name="Content Placeholder 2">
            <a:extLst>
              <a:ext uri="{FF2B5EF4-FFF2-40B4-BE49-F238E27FC236}">
                <a16:creationId xmlns:a16="http://schemas.microsoft.com/office/drawing/2014/main" id="{25A51FF6-5F2A-7013-86C7-1545B8E7EEC6}"/>
              </a:ext>
            </a:extLst>
          </p:cNvPr>
          <p:cNvSpPr>
            <a:spLocks noGrp="1"/>
          </p:cNvSpPr>
          <p:nvPr>
            <p:ph idx="1"/>
          </p:nvPr>
        </p:nvSpPr>
        <p:spPr/>
        <p:txBody>
          <a:bodyPr>
            <a:normAutofit/>
          </a:bodyPr>
          <a:lstStyle/>
          <a:p>
            <a:r>
              <a:rPr lang="en-US" sz="2400" i="0" dirty="0" err="1">
                <a:effectLst/>
                <a:latin typeface="Times New Roman" panose="02020603050405020304" pitchFamily="18" charset="0"/>
                <a:cs typeface="Times New Roman" panose="02020603050405020304" pitchFamily="18" charset="0"/>
              </a:rPr>
              <a:t>CatBoost</a:t>
            </a:r>
            <a:r>
              <a:rPr lang="en-US" sz="2400" i="0" dirty="0">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Logistic Regression.</a:t>
            </a:r>
          </a:p>
          <a:p>
            <a:r>
              <a:rPr lang="en-US" sz="2400" dirty="0">
                <a:latin typeface="Times New Roman" panose="02020603050405020304" pitchFamily="18" charset="0"/>
                <a:cs typeface="Times New Roman" panose="02020603050405020304" pitchFamily="18" charset="0"/>
              </a:rPr>
              <a:t>Random Forrest.</a:t>
            </a:r>
          </a:p>
        </p:txBody>
      </p:sp>
    </p:spTree>
    <p:extLst>
      <p:ext uri="{BB962C8B-B14F-4D97-AF65-F5344CB8AC3E}">
        <p14:creationId xmlns:p14="http://schemas.microsoft.com/office/powerpoint/2010/main" val="156360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36758-F883-3487-4B5A-6F87C896D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62C681-45E6-DADB-504F-73B3F2314AD5}"/>
              </a:ext>
            </a:extLst>
          </p:cNvPr>
          <p:cNvSpPr>
            <a:spLocks noGrp="1"/>
          </p:cNvSpPr>
          <p:nvPr>
            <p:ph type="title"/>
          </p:nvPr>
        </p:nvSpPr>
        <p:spPr/>
        <p:txBody>
          <a:bodyPr>
            <a:normAutofit/>
          </a:bodyPr>
          <a:lstStyle/>
          <a:p>
            <a:r>
              <a:rPr lang="en-US" dirty="0"/>
              <a:t>PHÂN TÍCH DỮ LIỆU</a:t>
            </a:r>
          </a:p>
        </p:txBody>
      </p:sp>
      <p:sp>
        <p:nvSpPr>
          <p:cNvPr id="3" name="Content Placeholder 2">
            <a:extLst>
              <a:ext uri="{FF2B5EF4-FFF2-40B4-BE49-F238E27FC236}">
                <a16:creationId xmlns:a16="http://schemas.microsoft.com/office/drawing/2014/main" id="{FDA9375F-4DC1-B2F5-59F7-0B7FBB163C5A}"/>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2569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E627F-BCFF-E131-6F9D-1C3C88545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913652-2EB4-EC88-241C-FBD84C152914}"/>
              </a:ext>
            </a:extLst>
          </p:cNvPr>
          <p:cNvSpPr>
            <a:spLocks noGrp="1"/>
          </p:cNvSpPr>
          <p:nvPr>
            <p:ph type="title"/>
          </p:nvPr>
        </p:nvSpPr>
        <p:spPr/>
        <p:txBody>
          <a:bodyPr>
            <a:normAutofit/>
          </a:bodyPr>
          <a:lstStyle/>
          <a:p>
            <a:r>
              <a:rPr lang="en-US" dirty="0" err="1"/>
              <a:t>Phân</a:t>
            </a:r>
            <a:r>
              <a:rPr lang="en-US" dirty="0"/>
              <a:t> </a:t>
            </a:r>
            <a:r>
              <a:rPr lang="en-US" dirty="0" err="1"/>
              <a:t>tích</a:t>
            </a:r>
            <a:r>
              <a:rPr lang="en-US" dirty="0"/>
              <a:t> </a:t>
            </a:r>
            <a:r>
              <a:rPr lang="en-US" dirty="0" err="1"/>
              <a:t>cân</a:t>
            </a:r>
            <a:r>
              <a:rPr lang="en-US" dirty="0"/>
              <a:t> </a:t>
            </a:r>
            <a:r>
              <a:rPr lang="en-US" dirty="0" err="1"/>
              <a:t>bằng</a:t>
            </a:r>
            <a:r>
              <a:rPr lang="en-US" dirty="0"/>
              <a:t> </a:t>
            </a:r>
            <a:r>
              <a:rPr lang="en-US" dirty="0" err="1"/>
              <a:t>nhãn</a:t>
            </a:r>
            <a:endParaRPr lang="en-US" dirty="0"/>
          </a:p>
        </p:txBody>
      </p:sp>
      <p:sp>
        <p:nvSpPr>
          <p:cNvPr id="3" name="Content Placeholder 2">
            <a:extLst>
              <a:ext uri="{FF2B5EF4-FFF2-40B4-BE49-F238E27FC236}">
                <a16:creationId xmlns:a16="http://schemas.microsoft.com/office/drawing/2014/main" id="{2BCD3CF2-21EC-B722-FB70-084522C1CE8F}"/>
              </a:ext>
            </a:extLst>
          </p:cNvPr>
          <p:cNvSpPr>
            <a:spLocks noGrp="1"/>
          </p:cNvSpPr>
          <p:nvPr>
            <p:ph idx="1"/>
          </p:nvPr>
        </p:nvSpPr>
        <p:spPr>
          <a:xfrm>
            <a:off x="6302829" y="1580051"/>
            <a:ext cx="4964728" cy="4800600"/>
          </a:xfrm>
        </p:spPr>
        <p:txBody>
          <a:bodyPr>
            <a:normAutofit/>
          </a:bodyPr>
          <a:lstStyle/>
          <a:p>
            <a:r>
              <a:rPr lang="vi-VN" sz="2400" dirty="0">
                <a:latin typeface="Times New Roman" panose="02020603050405020304" pitchFamily="18" charset="0"/>
                <a:cs typeface="Times New Roman" panose="02020603050405020304" pitchFamily="18" charset="0"/>
              </a:rPr>
              <a:t>Như được mô tả trong biểu đồ hình tròn, có sự mất cân bằng đáng kể giữa hai lớp</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0.</a:t>
            </a:r>
          </a:p>
          <a:p>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ớp tích cực (được gắn nhãn 1) chiếm 65,1% tập dữ liệu</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ớp tiêu cực (được gắn nhãn 0) chiếm 34,9% còn lại</a:t>
            </a:r>
            <a:endParaRPr lang="en-US" sz="24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C8AD5542-D192-3204-CABB-3CA9DD0F5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95" y="1580050"/>
            <a:ext cx="45815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5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3E505-2089-9B0A-FA53-C93469FA4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11A35-555C-AEDB-15B9-E8E06E3293DC}"/>
              </a:ext>
            </a:extLst>
          </p:cNvPr>
          <p:cNvSpPr>
            <a:spLocks noGrp="1"/>
          </p:cNvSpPr>
          <p:nvPr>
            <p:ph type="title"/>
          </p:nvPr>
        </p:nvSpPr>
        <p:spPr>
          <a:xfrm>
            <a:off x="919119" y="365158"/>
            <a:ext cx="10353762" cy="970450"/>
          </a:xfrm>
        </p:spPr>
        <p:txBody>
          <a:bodyPr>
            <a:normAutofit/>
          </a:bodyPr>
          <a:lstStyle/>
          <a:p>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bị</a:t>
            </a:r>
            <a:r>
              <a:rPr lang="en-US" dirty="0"/>
              <a:t> </a:t>
            </a:r>
            <a:r>
              <a:rPr lang="en-US" dirty="0" err="1"/>
              <a:t>thiếu</a:t>
            </a:r>
            <a:endParaRPr lang="en-US" dirty="0"/>
          </a:p>
        </p:txBody>
      </p:sp>
      <p:pic>
        <p:nvPicPr>
          <p:cNvPr id="5" name="Content Placeholder 4">
            <a:extLst>
              <a:ext uri="{FF2B5EF4-FFF2-40B4-BE49-F238E27FC236}">
                <a16:creationId xmlns:a16="http://schemas.microsoft.com/office/drawing/2014/main" id="{4A83336C-137B-16AC-CAF5-8CC2C2BA43B7}"/>
              </a:ext>
            </a:extLst>
          </p:cNvPr>
          <p:cNvPicPr>
            <a:picLocks noGrp="1" noChangeAspect="1"/>
          </p:cNvPicPr>
          <p:nvPr>
            <p:ph idx="1"/>
          </p:nvPr>
        </p:nvPicPr>
        <p:blipFill>
          <a:blip r:embed="rId2"/>
          <a:stretch>
            <a:fillRect/>
          </a:stretch>
        </p:blipFill>
        <p:spPr>
          <a:xfrm>
            <a:off x="1603887" y="1580050"/>
            <a:ext cx="8670630" cy="2829637"/>
          </a:xfrm>
        </p:spPr>
      </p:pic>
      <p:sp>
        <p:nvSpPr>
          <p:cNvPr id="7" name="Content Placeholder 2">
            <a:extLst>
              <a:ext uri="{FF2B5EF4-FFF2-40B4-BE49-F238E27FC236}">
                <a16:creationId xmlns:a16="http://schemas.microsoft.com/office/drawing/2014/main" id="{5335658A-FBFE-56CB-1574-B12F6A2A52C6}"/>
              </a:ext>
            </a:extLst>
          </p:cNvPr>
          <p:cNvSpPr txBox="1">
            <a:spLocks/>
          </p:cNvSpPr>
          <p:nvPr/>
        </p:nvSpPr>
        <p:spPr>
          <a:xfrm>
            <a:off x="1603887" y="4898571"/>
            <a:ext cx="8670630" cy="148208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min,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Glucose</a:t>
            </a:r>
            <a:r>
              <a:rPr lang="en-US" sz="240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BloodPressure</a:t>
            </a:r>
            <a:r>
              <a:rPr lang="en-US" sz="240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SkinThickness</a:t>
            </a:r>
            <a:r>
              <a:rPr lang="en-US" sz="2400" dirty="0">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Insulin, BMI </a:t>
            </a:r>
            <a:r>
              <a:rPr lang="en-US" sz="2400" i="0" dirty="0" err="1">
                <a:effectLst/>
                <a:latin typeface="Times New Roman" panose="02020603050405020304" pitchFamily="18" charset="0"/>
                <a:cs typeface="Times New Roman" panose="02020603050405020304" pitchFamily="18" charset="0"/>
              </a:rPr>
              <a:t>chứa</a:t>
            </a:r>
            <a:r>
              <a:rPr lang="en-US" sz="2400" i="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giá</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trị</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bị</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thiếu</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giá</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trị</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bị</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thiếu</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là</a:t>
            </a:r>
            <a:r>
              <a:rPr lang="en-US" sz="2400" dirty="0">
                <a:effectLst/>
                <a:latin typeface="Times New Roman" panose="02020603050405020304" pitchFamily="18" charset="0"/>
                <a:cs typeface="Times New Roman" panose="02020603050405020304" pitchFamily="18" charset="0"/>
              </a:rPr>
              <a:t> 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415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381</TotalTime>
  <Words>1792</Words>
  <Application>Microsoft Office PowerPoint</Application>
  <PresentationFormat>Widescreen</PresentationFormat>
  <Paragraphs>118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Calisto MT</vt:lpstr>
      <vt:lpstr>system-ui</vt:lpstr>
      <vt:lpstr>Times New Roman</vt:lpstr>
      <vt:lpstr>Wingdings 2</vt:lpstr>
      <vt:lpstr>Slate</vt:lpstr>
      <vt:lpstr>PHƯƠNG PHÁP MÁY HỌC CHO VIỆC DỰ ĐOÁN MẮC BỆNH TIỂU ĐƯỜNG</vt:lpstr>
      <vt:lpstr>GIỚI THIỆU</vt:lpstr>
      <vt:lpstr>Lý do nghiên cứu đề tài</vt:lpstr>
      <vt:lpstr>Mục tiêu của bài viết</vt:lpstr>
      <vt:lpstr>Mục tiêu của bài viết</vt:lpstr>
      <vt:lpstr>Các phương thức/thuật toán máy học được xem xét</vt:lpstr>
      <vt:lpstr>PHÂN TÍCH DỮ LIỆU</vt:lpstr>
      <vt:lpstr>Phân tích cân bằng nhãn</vt:lpstr>
      <vt:lpstr>Phân tích giá trị bị thiếu</vt:lpstr>
      <vt:lpstr>Phân tích giá trị ngoại lai</vt:lpstr>
      <vt:lpstr>Phân tích tương quan</vt:lpstr>
      <vt:lpstr>TIỀN XỬ LÝ DỮ LIỆU</vt:lpstr>
      <vt:lpstr>TIỀN XỬ LÝ DỮ LIỆU</vt:lpstr>
      <vt:lpstr>Kiểm tra giá trị trùng lặp</vt:lpstr>
      <vt:lpstr>Kiểm tra giá trị bị thiếu</vt:lpstr>
      <vt:lpstr>Kiểm tra giá trị bị thiếu</vt:lpstr>
      <vt:lpstr>Kiểm tra giá trị bị thiếu</vt:lpstr>
      <vt:lpstr>Xử lý giá trị ngoại lai</vt:lpstr>
      <vt:lpstr>Xử lý mất cân bằng nhãn</vt:lpstr>
      <vt:lpstr>Xử lý giá trị ngoại lai</vt:lpstr>
      <vt:lpstr>Xử lý giá trị ngoại lai</vt:lpstr>
      <vt:lpstr>Xử lý giá trị ngoại lai</vt:lpstr>
      <vt:lpstr>Xử lý giá trị ngoại lai</vt:lpstr>
      <vt:lpstr>Xử lý giá trị ngoại lai</vt:lpstr>
      <vt:lpstr>LỰA CHỌN MÔ HÌNH</vt:lpstr>
      <vt:lpstr>LỰA CHỌN MÔ HÌNH</vt:lpstr>
      <vt:lpstr>LỰA CHỌN MÔ HÌNH</vt:lpstr>
      <vt:lpstr>LỰA CHỌN MÔ HÌNH</vt:lpstr>
      <vt:lpstr>LỰA CHỌN MÔ HÌNH</vt:lpstr>
      <vt:lpstr>KẾT LUẬN</vt:lpstr>
      <vt:lpstr>KẾT LUẬN</vt:lpstr>
      <vt:lpstr>KẾT LUẬN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Vu Tung</dc:creator>
  <cp:lastModifiedBy>Vu Tung</cp:lastModifiedBy>
  <cp:revision>23</cp:revision>
  <dcterms:created xsi:type="dcterms:W3CDTF">2024-12-13T10:45:05Z</dcterms:created>
  <dcterms:modified xsi:type="dcterms:W3CDTF">2024-12-13T17:06:17Z</dcterms:modified>
</cp:coreProperties>
</file>