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58" r:id="rId5"/>
    <p:sldId id="260" r:id="rId6"/>
    <p:sldId id="327" r:id="rId8"/>
    <p:sldId id="261" r:id="rId9"/>
    <p:sldId id="303" r:id="rId10"/>
    <p:sldId id="358" r:id="rId11"/>
    <p:sldId id="262" r:id="rId12"/>
    <p:sldId id="263" r:id="rId13"/>
    <p:sldId id="265" r:id="rId14"/>
    <p:sldId id="266" r:id="rId15"/>
    <p:sldId id="267" r:id="rId16"/>
    <p:sldId id="285" r:id="rId17"/>
    <p:sldId id="268" r:id="rId18"/>
    <p:sldId id="269" r:id="rId19"/>
    <p:sldId id="284" r:id="rId20"/>
    <p:sldId id="270" r:id="rId21"/>
    <p:sldId id="272" r:id="rId22"/>
    <p:sldId id="274" r:id="rId23"/>
    <p:sldId id="276" r:id="rId24"/>
    <p:sldId id="277" r:id="rId25"/>
    <p:sldId id="283" r:id="rId26"/>
    <p:sldId id="278" r:id="rId27"/>
    <p:sldId id="279" r:id="rId28"/>
    <p:sldId id="280" r:id="rId29"/>
    <p:sldId id="281" r:id="rId30"/>
    <p:sldId id="353"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3.png"/><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8.png"/><Relationship Id="rId1"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Times New Roman" panose="02020603050405020304" charset="0"/>
                <a:cs typeface="Times New Roman" panose="02020603050405020304" charset="0"/>
              </a:rPr>
              <a:t>CÁC THÀNH VIÊN TRONG NHÓM 14</a:t>
            </a:r>
            <a:r>
              <a:rPr lang="en-US" dirty="0">
                <a:latin typeface="Times New Roman" panose="02020603050405020304" charset="0"/>
                <a:cs typeface="Times New Roman" panose="02020603050405020304" charset="0"/>
              </a:rPr>
              <a:t> </a:t>
            </a:r>
            <a:endParaRPr lang="en-US"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p:txBody>
          <a:bodyPr/>
          <a:lstStyle/>
          <a:p>
            <a:r>
              <a:rPr lang="en-US">
                <a:latin typeface="Times New Roman" panose="02020603050405020304" charset="0"/>
                <a:cs typeface="Times New Roman" panose="02020603050405020304" charset="0"/>
                <a:sym typeface="+mn-ea"/>
              </a:rPr>
              <a:t>(Nhóm trưởng) </a:t>
            </a:r>
            <a:r>
              <a:rPr lang="en-US">
                <a:latin typeface="Times New Roman" panose="02020603050405020304" charset="0"/>
                <a:cs typeface="Times New Roman" panose="02020603050405020304" charset="0"/>
                <a:sym typeface="+mn-ea"/>
              </a:rPr>
              <a:t>Huỳnh Quang Quân -3122410341</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Lê Văn Trung - 3122410431</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Phạm Hữu Nghĩa - 3122410261</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Trịnh Hoàng Phú - 3120410403</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sz="2800" b="1">
                <a:latin typeface="Times New Roman" panose="02020603050405020304" charset="0"/>
                <a:cs typeface="Times New Roman" panose="02020603050405020304" charset="0"/>
              </a:rPr>
              <a:t>Kết nối dữ liệu</a:t>
            </a:r>
            <a:endParaRPr lang="en-US" sz="2800" b="1">
              <a:latin typeface="Times New Roman" panose="02020603050405020304" charset="0"/>
              <a:cs typeface="Times New Roman" panose="02020603050405020304" charset="0"/>
            </a:endParaRPr>
          </a:p>
        </p:txBody>
      </p:sp>
      <p:pic>
        <p:nvPicPr>
          <p:cNvPr id="1073513917" name="Picture 12"/>
          <p:cNvPicPr>
            <a:picLocks noChangeAspect="1"/>
          </p:cNvPicPr>
          <p:nvPr>
            <p:ph sz="half" idx="1"/>
          </p:nvPr>
        </p:nvPicPr>
        <p:blipFill>
          <a:blip r:embed="rId1"/>
          <a:stretch>
            <a:fillRect/>
          </a:stretch>
        </p:blipFill>
        <p:spPr>
          <a:xfrm>
            <a:off x="609600" y="1054100"/>
            <a:ext cx="5856605" cy="2685415"/>
          </a:xfrm>
          <a:prstGeom prst="rect">
            <a:avLst/>
          </a:prstGeom>
          <a:noFill/>
          <a:ln>
            <a:noFill/>
          </a:ln>
        </p:spPr>
      </p:pic>
      <p:pic>
        <p:nvPicPr>
          <p:cNvPr id="384095098" name="Picture 13"/>
          <p:cNvPicPr>
            <a:picLocks noChangeAspect="1"/>
          </p:cNvPicPr>
          <p:nvPr>
            <p:ph sz="half" idx="2"/>
          </p:nvPr>
        </p:nvPicPr>
        <p:blipFill>
          <a:blip r:embed="rId2"/>
          <a:stretch>
            <a:fillRect/>
          </a:stretch>
        </p:blipFill>
        <p:spPr>
          <a:xfrm>
            <a:off x="7133590" y="1238250"/>
            <a:ext cx="3095625" cy="2190750"/>
          </a:xfrm>
          <a:prstGeom prst="rect">
            <a:avLst/>
          </a:prstGeom>
          <a:noFill/>
          <a:ln>
            <a:noFill/>
          </a:ln>
        </p:spPr>
      </p:pic>
      <p:sp>
        <p:nvSpPr>
          <p:cNvPr id="100" name="Text Box 99"/>
          <p:cNvSpPr txBox="1"/>
          <p:nvPr/>
        </p:nvSpPr>
        <p:spPr>
          <a:xfrm>
            <a:off x="935990" y="3739515"/>
            <a:ext cx="5080000" cy="645160"/>
          </a:xfrm>
          <a:prstGeom prst="rect">
            <a:avLst/>
          </a:prstGeom>
          <a:noFill/>
          <a:ln w="9525">
            <a:noFill/>
          </a:ln>
        </p:spPr>
        <p:txBody>
          <a:bodyPr>
            <a:spAutoFit/>
          </a:bodyPr>
          <a:p>
            <a:pPr indent="0" algn="ctr"/>
            <a:r>
              <a:rPr lang="en-US" b="0" i="1">
                <a:latin typeface="Times New Roman" panose="02020603050405020304" charset="0"/>
                <a:cs typeface="等线" charset="0"/>
              </a:rPr>
              <a:t>Kết nối cơ sở dữ liệu trong module managing_function</a:t>
            </a:r>
            <a:endParaRPr lang="en-US" b="0" i="1">
              <a:latin typeface="Times New Roman" panose="02020603050405020304" charset="0"/>
              <a:cs typeface="等线" charset="0"/>
            </a:endParaRPr>
          </a:p>
        </p:txBody>
      </p:sp>
      <p:sp>
        <p:nvSpPr>
          <p:cNvPr id="6" name="Text Box 5"/>
          <p:cNvSpPr txBox="1"/>
          <p:nvPr/>
        </p:nvSpPr>
        <p:spPr>
          <a:xfrm>
            <a:off x="6803390" y="3651250"/>
            <a:ext cx="3756025" cy="645160"/>
          </a:xfrm>
          <a:prstGeom prst="rect">
            <a:avLst/>
          </a:prstGeom>
          <a:noFill/>
          <a:ln w="9525">
            <a:noFill/>
          </a:ln>
        </p:spPr>
        <p:txBody>
          <a:bodyPr wrap="square">
            <a:spAutoFit/>
          </a:bodyPr>
          <a:p>
            <a:pPr indent="0" algn="ctr"/>
            <a:r>
              <a:rPr lang="en-US" b="0" i="1">
                <a:latin typeface="Times New Roman" panose="02020603050405020304" charset="0"/>
                <a:cs typeface="等线" charset="0"/>
              </a:rPr>
              <a:t>Kết nối cơ sở dữ liệu trong module conncection</a:t>
            </a:r>
            <a:endParaRPr lang="en-US" b="0" i="1">
              <a:latin typeface="Times New Roman" panose="02020603050405020304" charset="0"/>
              <a:cs typeface="等线"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b="1">
                <a:latin typeface="Times New Roman" panose="02020603050405020304" charset="0"/>
                <a:cs typeface="Times New Roman" panose="02020603050405020304" charset="0"/>
              </a:rPr>
              <a:t>Login sinh viên thủ công </a:t>
            </a:r>
            <a:endParaRPr lang="en-US" sz="2800" b="1">
              <a:latin typeface="Times New Roman" panose="02020603050405020304" charset="0"/>
              <a:cs typeface="Times New Roman" panose="02020603050405020304" charset="0"/>
            </a:endParaRPr>
          </a:p>
        </p:txBody>
      </p:sp>
      <p:sp>
        <p:nvSpPr>
          <p:cNvPr id="100" name="Text Box 99"/>
          <p:cNvSpPr txBox="1"/>
          <p:nvPr/>
        </p:nvSpPr>
        <p:spPr>
          <a:xfrm>
            <a:off x="2865755" y="5326380"/>
            <a:ext cx="5080000" cy="368300"/>
          </a:xfrm>
          <a:prstGeom prst="rect">
            <a:avLst/>
          </a:prstGeom>
          <a:noFill/>
          <a:ln w="9525">
            <a:noFill/>
          </a:ln>
        </p:spPr>
        <p:txBody>
          <a:bodyPr>
            <a:spAutoFit/>
          </a:bodyPr>
          <a:p>
            <a:pPr indent="0" algn="ctr"/>
            <a:r>
              <a:rPr lang="en-US" b="0" i="1">
                <a:latin typeface="Times New Roman" panose="02020603050405020304" charset="0"/>
                <a:cs typeface="等线" charset="0"/>
              </a:rPr>
              <a:t> GUI Login</a:t>
            </a:r>
            <a:endParaRPr lang="en-US" b="0" i="1">
              <a:latin typeface="Times New Roman" panose="02020603050405020304" charset="0"/>
              <a:cs typeface="等线" charset="0"/>
            </a:endParaRPr>
          </a:p>
        </p:txBody>
      </p:sp>
      <p:pic>
        <p:nvPicPr>
          <p:cNvPr id="35" name="Picture 2"/>
          <p:cNvPicPr>
            <a:picLocks noChangeAspect="1"/>
          </p:cNvPicPr>
          <p:nvPr>
            <p:ph idx="1"/>
          </p:nvPr>
        </p:nvPicPr>
        <p:blipFill>
          <a:blip r:embed="rId1"/>
          <a:stretch>
            <a:fillRect/>
          </a:stretch>
        </p:blipFill>
        <p:spPr>
          <a:xfrm>
            <a:off x="2343785" y="950595"/>
            <a:ext cx="6499860" cy="429069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sz="2800" b="1">
                <a:latin typeface="Times New Roman" panose="02020603050405020304" charset="0"/>
                <a:cs typeface="Times New Roman" panose="02020603050405020304" charset="0"/>
              </a:rPr>
              <a:t>Đăng nhập qua nhận diện khuôn mặt</a:t>
            </a:r>
            <a:endParaRPr lang="en-US" sz="2800" b="1">
              <a:latin typeface="Times New Roman" panose="02020603050405020304" charset="0"/>
              <a:cs typeface="Times New Roman" panose="02020603050405020304" charset="0"/>
            </a:endParaRPr>
          </a:p>
        </p:txBody>
      </p:sp>
      <p:pic>
        <p:nvPicPr>
          <p:cNvPr id="82" name="Picture 22"/>
          <p:cNvPicPr>
            <a:picLocks noChangeAspect="1"/>
          </p:cNvPicPr>
          <p:nvPr>
            <p:ph idx="1"/>
          </p:nvPr>
        </p:nvPicPr>
        <p:blipFill>
          <a:blip r:embed="rId1"/>
          <a:stretch>
            <a:fillRect/>
          </a:stretch>
        </p:blipFill>
        <p:spPr>
          <a:xfrm>
            <a:off x="1464310" y="1174750"/>
            <a:ext cx="7760970" cy="41503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b="1">
                <a:latin typeface="Times New Roman" panose="02020603050405020304" charset="0"/>
                <a:cs typeface="Times New Roman" panose="02020603050405020304" charset="0"/>
                <a:sym typeface="+mn-ea"/>
              </a:rPr>
              <a:t>Xem thông tin chi tiết và bảng điểm của sinh viên</a:t>
            </a:r>
            <a:endParaRPr lang="en-US"/>
          </a:p>
        </p:txBody>
      </p:sp>
      <p:pic>
        <p:nvPicPr>
          <p:cNvPr id="40" name="Picture 3"/>
          <p:cNvPicPr>
            <a:picLocks noChangeAspect="1"/>
          </p:cNvPicPr>
          <p:nvPr>
            <p:ph sz="half" idx="1"/>
          </p:nvPr>
        </p:nvPicPr>
        <p:blipFill>
          <a:blip r:embed="rId1"/>
          <a:stretch>
            <a:fillRect/>
          </a:stretch>
        </p:blipFill>
        <p:spPr>
          <a:xfrm>
            <a:off x="609600" y="1041400"/>
            <a:ext cx="5384800" cy="3553460"/>
          </a:xfrm>
          <a:prstGeom prst="rect">
            <a:avLst/>
          </a:prstGeom>
          <a:noFill/>
          <a:ln>
            <a:noFill/>
          </a:ln>
        </p:spPr>
      </p:pic>
      <p:sp>
        <p:nvSpPr>
          <p:cNvPr id="100" name="Text Box 99"/>
          <p:cNvSpPr txBox="1"/>
          <p:nvPr/>
        </p:nvSpPr>
        <p:spPr>
          <a:xfrm>
            <a:off x="3530600" y="4742180"/>
            <a:ext cx="4796790" cy="903605"/>
          </a:xfrm>
          <a:prstGeom prst="rect">
            <a:avLst/>
          </a:prstGeom>
          <a:noFill/>
          <a:ln w="9525">
            <a:noFill/>
          </a:ln>
        </p:spPr>
        <p:txBody>
          <a:bodyPr>
            <a:noAutofit/>
          </a:bodyPr>
          <a:p>
            <a:pPr indent="0"/>
            <a:r>
              <a:rPr lang="en-US" b="0">
                <a:latin typeface="Times New Roman" panose="02020603050405020304" charset="0"/>
              </a:rPr>
              <a:t>Xem thông tin chi tiết và bảng điểm của sinh viên: (Sinh viên không có quyền chỉnh sửa, chỉ có người quản lý mới chỉnh sửa được)</a:t>
            </a:r>
            <a:endParaRPr lang="en-US" b="0">
              <a:latin typeface="Times New Roman" panose="02020603050405020304" charset="0"/>
            </a:endParaRPr>
          </a:p>
        </p:txBody>
      </p:sp>
      <p:pic>
        <p:nvPicPr>
          <p:cNvPr id="41" name="Picture 4"/>
          <p:cNvPicPr>
            <a:picLocks noChangeAspect="1"/>
          </p:cNvPicPr>
          <p:nvPr>
            <p:ph sz="half" idx="2"/>
          </p:nvPr>
        </p:nvPicPr>
        <p:blipFill>
          <a:blip r:embed="rId2"/>
          <a:stretch>
            <a:fillRect/>
          </a:stretch>
        </p:blipFill>
        <p:spPr>
          <a:xfrm>
            <a:off x="6141085" y="1050290"/>
            <a:ext cx="5384800" cy="354457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Form nhật ký điểm danh sinh viên</a:t>
            </a:r>
            <a:endParaRPr lang="en-US" b="1">
              <a:latin typeface="Times New Roman" panose="02020603050405020304" charset="0"/>
              <a:cs typeface="Times New Roman" panose="02020603050405020304" charset="0"/>
            </a:endParaRPr>
          </a:p>
        </p:txBody>
      </p:sp>
      <p:pic>
        <p:nvPicPr>
          <p:cNvPr id="27" name="Picture 12"/>
          <p:cNvPicPr>
            <a:picLocks noChangeAspect="1"/>
          </p:cNvPicPr>
          <p:nvPr>
            <p:ph idx="1"/>
          </p:nvPr>
        </p:nvPicPr>
        <p:blipFill>
          <a:blip r:embed="rId1"/>
          <a:stretch>
            <a:fillRect/>
          </a:stretch>
        </p:blipFill>
        <p:spPr>
          <a:xfrm>
            <a:off x="2697480" y="1174750"/>
            <a:ext cx="5075555" cy="3698875"/>
          </a:xfrm>
          <a:prstGeom prst="rect">
            <a:avLst/>
          </a:prstGeom>
          <a:noFill/>
          <a:ln>
            <a:noFill/>
          </a:ln>
        </p:spPr>
      </p:pic>
      <p:sp>
        <p:nvSpPr>
          <p:cNvPr id="100" name="Text Box 99"/>
          <p:cNvSpPr txBox="1"/>
          <p:nvPr/>
        </p:nvSpPr>
        <p:spPr>
          <a:xfrm>
            <a:off x="330200" y="5071745"/>
            <a:ext cx="9941560" cy="645160"/>
          </a:xfrm>
          <a:prstGeom prst="rect">
            <a:avLst/>
          </a:prstGeom>
          <a:noFill/>
          <a:ln w="9525">
            <a:noFill/>
          </a:ln>
        </p:spPr>
        <p:txBody>
          <a:bodyPr wrap="square">
            <a:spAutoFit/>
          </a:bodyPr>
          <a:p>
            <a:pPr indent="0"/>
            <a:r>
              <a:rPr lang="en-US" b="0">
                <a:latin typeface="Times New Roman" panose="02020603050405020304" charset="0"/>
                <a:cs typeface="等线" charset="0"/>
              </a:rPr>
              <a:t>Form này sẽ rà soát lịch sử điểm danh sinh viên, thông qua việc đăng nhập thủ công (Log in) hoặc đăng nhập qua nhận diện khuôn mặt (Recognition) thành công.</a:t>
            </a:r>
            <a:endParaRPr lang="en-US" b="0">
              <a:latin typeface="Times New Roman" panose="02020603050405020304" charset="0"/>
              <a:cs typeface="等线"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Đăng nhập admin</a:t>
            </a:r>
            <a:endParaRPr lang="en-US" b="1">
              <a:latin typeface="Times New Roman" panose="02020603050405020304" charset="0"/>
              <a:cs typeface="Times New Roman" panose="02020603050405020304" charset="0"/>
            </a:endParaRPr>
          </a:p>
        </p:txBody>
      </p:sp>
      <p:pic>
        <p:nvPicPr>
          <p:cNvPr id="54" name="Picture 6"/>
          <p:cNvPicPr>
            <a:picLocks noChangeAspect="1"/>
          </p:cNvPicPr>
          <p:nvPr>
            <p:ph idx="1"/>
          </p:nvPr>
        </p:nvPicPr>
        <p:blipFill>
          <a:blip r:embed="rId1"/>
          <a:stretch>
            <a:fillRect/>
          </a:stretch>
        </p:blipFill>
        <p:spPr>
          <a:xfrm>
            <a:off x="2326640" y="1174750"/>
            <a:ext cx="5941060" cy="390334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buClrTx/>
              <a:buSzTx/>
              <a:buFontTx/>
            </a:pPr>
            <a:r>
              <a:rPr lang="en-US" b="1">
                <a:latin typeface="Times New Roman" panose="02020603050405020304" charset="0"/>
                <a:cs typeface="Times New Roman" panose="02020603050405020304" charset="0"/>
              </a:rPr>
              <a:t>Nhật kí điểm danh sinh viên</a:t>
            </a:r>
            <a:endParaRPr lang="en-US" b="1">
              <a:latin typeface="Times New Roman" panose="02020603050405020304" charset="0"/>
              <a:cs typeface="Times New Roman" panose="02020603050405020304" charset="0"/>
            </a:endParaRPr>
          </a:p>
        </p:txBody>
      </p:sp>
      <p:pic>
        <p:nvPicPr>
          <p:cNvPr id="4" name="Picture 7"/>
          <p:cNvPicPr>
            <a:picLocks noChangeAspect="1"/>
          </p:cNvPicPr>
          <p:nvPr>
            <p:ph idx="1"/>
          </p:nvPr>
        </p:nvPicPr>
        <p:blipFill>
          <a:blip r:embed="rId1"/>
          <a:stretch>
            <a:fillRect/>
          </a:stretch>
        </p:blipFill>
        <p:spPr>
          <a:xfrm>
            <a:off x="2343150" y="1174750"/>
            <a:ext cx="6246495" cy="412242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buClrTx/>
              <a:buSzTx/>
              <a:buFontTx/>
            </a:pPr>
            <a:r>
              <a:rPr lang="en-US" b="1">
                <a:latin typeface="Times New Roman" panose="02020603050405020304" charset="0"/>
                <a:cs typeface="Times New Roman" panose="02020603050405020304" charset="0"/>
              </a:rPr>
              <a:t>Form student</a:t>
            </a:r>
            <a:endParaRPr lang="en-US" b="1">
              <a:latin typeface="Times New Roman" panose="02020603050405020304" charset="0"/>
              <a:cs typeface="Times New Roman" panose="02020603050405020304" charset="0"/>
            </a:endParaRPr>
          </a:p>
        </p:txBody>
      </p:sp>
      <p:pic>
        <p:nvPicPr>
          <p:cNvPr id="1782071284" name="Picture 1" descr="A screenshot of a computer&#10;&#10;Description automatically generated"/>
          <p:cNvPicPr>
            <a:picLocks noChangeAspect="1"/>
          </p:cNvPicPr>
          <p:nvPr>
            <p:ph idx="1"/>
          </p:nvPr>
        </p:nvPicPr>
        <p:blipFill>
          <a:blip r:embed="rId1"/>
          <a:stretch>
            <a:fillRect/>
          </a:stretch>
        </p:blipFill>
        <p:spPr>
          <a:xfrm>
            <a:off x="1492250" y="1174750"/>
            <a:ext cx="7286625" cy="3919855"/>
          </a:xfrm>
          <a:prstGeom prst="rect">
            <a:avLst/>
          </a:prstGeom>
        </p:spPr>
      </p:pic>
      <p:sp>
        <p:nvSpPr>
          <p:cNvPr id="100" name="Text Box 99"/>
          <p:cNvSpPr txBox="1"/>
          <p:nvPr/>
        </p:nvSpPr>
        <p:spPr>
          <a:xfrm>
            <a:off x="1205230" y="5094605"/>
            <a:ext cx="7860665" cy="645160"/>
          </a:xfrm>
          <a:prstGeom prst="rect">
            <a:avLst/>
          </a:prstGeom>
          <a:noFill/>
          <a:ln w="9525">
            <a:noFill/>
          </a:ln>
        </p:spPr>
        <p:txBody>
          <a:bodyPr wrap="square">
            <a:spAutoFit/>
          </a:bodyPr>
          <a:p>
            <a:pPr indent="0"/>
            <a:r>
              <a:rPr lang="en-US" b="0">
                <a:latin typeface="Times New Roman" panose="02020603050405020304" charset="0"/>
                <a:cs typeface="等线" charset="0"/>
              </a:rPr>
              <a:t>Student gui được tạo ra để thực hiện các chức năng liên quan đến sinh viên như thêm sửa xóa thông tin sinh viên, sẽ hiển thị toàn bộ sinh viên có trong hệ thống</a:t>
            </a:r>
            <a:endParaRPr lang="en-US" b="0">
              <a:latin typeface="Times New Roman" panose="02020603050405020304" charset="0"/>
              <a:cs typeface="等线"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l">
              <a:buClrTx/>
              <a:buSzTx/>
              <a:buFontTx/>
            </a:pPr>
            <a:r>
              <a:rPr lang="en-US" b="1">
                <a:latin typeface="Times New Roman" panose="02020603050405020304" charset="0"/>
                <a:cs typeface="Times New Roman" panose="02020603050405020304" charset="0"/>
              </a:rPr>
              <a:t>Thêm sinh viên</a:t>
            </a:r>
            <a:endParaRPr lang="en-US" b="1">
              <a:latin typeface="Times New Roman" panose="02020603050405020304" charset="0"/>
              <a:cs typeface="Times New Roman" panose="02020603050405020304" charset="0"/>
            </a:endParaRPr>
          </a:p>
        </p:txBody>
      </p:sp>
      <p:pic>
        <p:nvPicPr>
          <p:cNvPr id="70" name="Picture 10"/>
          <p:cNvPicPr>
            <a:picLocks noChangeAspect="1"/>
          </p:cNvPicPr>
          <p:nvPr>
            <p:ph sz="half" idx="2"/>
          </p:nvPr>
        </p:nvPicPr>
        <p:blipFill>
          <a:blip r:embed="rId1"/>
          <a:stretch>
            <a:fillRect/>
          </a:stretch>
        </p:blipFill>
        <p:spPr>
          <a:xfrm>
            <a:off x="1026160" y="979170"/>
            <a:ext cx="7393940" cy="4116705"/>
          </a:xfrm>
          <a:prstGeom prst="rect">
            <a:avLst/>
          </a:prstGeom>
          <a:noFill/>
          <a:ln>
            <a:noFill/>
          </a:ln>
        </p:spPr>
      </p:pic>
      <p:sp>
        <p:nvSpPr>
          <p:cNvPr id="100" name="Text Box 99"/>
          <p:cNvSpPr txBox="1"/>
          <p:nvPr/>
        </p:nvSpPr>
        <p:spPr>
          <a:xfrm>
            <a:off x="2183130" y="5206365"/>
            <a:ext cx="5080000" cy="922020"/>
          </a:xfrm>
          <a:prstGeom prst="rect">
            <a:avLst/>
          </a:prstGeom>
          <a:noFill/>
          <a:ln w="9525">
            <a:noFill/>
          </a:ln>
        </p:spPr>
        <p:txBody>
          <a:bodyPr>
            <a:spAutoFit/>
          </a:bodyPr>
          <a:p>
            <a:pPr indent="0"/>
            <a:r>
              <a:rPr lang="en-US" b="0">
                <a:latin typeface="Times New Roman" panose="02020603050405020304" charset="0"/>
                <a:cs typeface="等线" charset="0"/>
              </a:rPr>
              <a:t>Một TopLevel để </a:t>
            </a:r>
            <a:r>
              <a:rPr lang="en-US">
                <a:latin typeface="Times New Roman" panose="02020603050405020304" charset="0"/>
                <a:cs typeface="等线" charset="0"/>
                <a:sym typeface="+mn-ea"/>
              </a:rPr>
              <a:t>Thêm sinh viên</a:t>
            </a:r>
            <a:r>
              <a:rPr lang="en-US" b="0">
                <a:latin typeface="Times New Roman" panose="02020603050405020304" charset="0"/>
                <a:cs typeface="等线" charset="0"/>
              </a:rPr>
              <a:t> hiện lên, sau khi điền đầy đủ thông tin thì nhấn nút add sinh viên mới sẽ được thêm</a:t>
            </a:r>
            <a:endParaRPr lang="en-US" b="0">
              <a:latin typeface="Times New Roman" panose="02020603050405020304" charset="0"/>
              <a:cs typeface="等线"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buClrTx/>
              <a:buSzTx/>
              <a:buFontTx/>
            </a:pPr>
            <a:r>
              <a:rPr lang="en-US" b="1">
                <a:latin typeface="Times New Roman" panose="02020603050405020304" charset="0"/>
                <a:cs typeface="Times New Roman" panose="02020603050405020304" charset="0"/>
              </a:rPr>
              <a:t>Sửa thông tin sinh viên</a:t>
            </a:r>
            <a:endParaRPr lang="en-US" b="1">
              <a:latin typeface="Times New Roman" panose="02020603050405020304" charset="0"/>
              <a:cs typeface="Times New Roman" panose="02020603050405020304" charset="0"/>
            </a:endParaRPr>
          </a:p>
        </p:txBody>
      </p:sp>
      <p:pic>
        <p:nvPicPr>
          <p:cNvPr id="83" name="Picture 23"/>
          <p:cNvPicPr>
            <a:picLocks noChangeAspect="1"/>
          </p:cNvPicPr>
          <p:nvPr>
            <p:ph sz="half" idx="1"/>
          </p:nvPr>
        </p:nvPicPr>
        <p:blipFill>
          <a:blip r:embed="rId1"/>
          <a:stretch>
            <a:fillRect/>
          </a:stretch>
        </p:blipFill>
        <p:spPr>
          <a:xfrm>
            <a:off x="609600" y="1048385"/>
            <a:ext cx="5384800" cy="2897505"/>
          </a:xfrm>
          <a:prstGeom prst="rect">
            <a:avLst/>
          </a:prstGeom>
          <a:noFill/>
          <a:ln>
            <a:noFill/>
          </a:ln>
        </p:spPr>
      </p:pic>
      <p:pic>
        <p:nvPicPr>
          <p:cNvPr id="84" name="Picture 24"/>
          <p:cNvPicPr>
            <a:picLocks noChangeAspect="1"/>
          </p:cNvPicPr>
          <p:nvPr>
            <p:ph sz="half" idx="2"/>
          </p:nvPr>
        </p:nvPicPr>
        <p:blipFill>
          <a:blip r:embed="rId2"/>
          <a:stretch>
            <a:fillRect/>
          </a:stretch>
        </p:blipFill>
        <p:spPr>
          <a:xfrm>
            <a:off x="6197600" y="1048385"/>
            <a:ext cx="5384800" cy="2946400"/>
          </a:xfrm>
          <a:prstGeom prst="rect">
            <a:avLst/>
          </a:prstGeom>
          <a:noFill/>
          <a:ln>
            <a:noFill/>
          </a:ln>
        </p:spPr>
      </p:pic>
      <p:sp>
        <p:nvSpPr>
          <p:cNvPr id="6" name="Text Box 5"/>
          <p:cNvSpPr txBox="1"/>
          <p:nvPr/>
        </p:nvSpPr>
        <p:spPr>
          <a:xfrm>
            <a:off x="1838960" y="3994785"/>
            <a:ext cx="2699385" cy="368300"/>
          </a:xfrm>
          <a:prstGeom prst="rect">
            <a:avLst/>
          </a:prstGeom>
          <a:noFill/>
        </p:spPr>
        <p:txBody>
          <a:bodyPr wrap="square" rtlCol="0" anchor="t">
            <a:spAutoFit/>
          </a:bodyPr>
          <a:p>
            <a:r>
              <a:rPr lang="en-US">
                <a:sym typeface="+mn-ea"/>
              </a:rPr>
              <a:t>Trước khi sửa sinh viên</a:t>
            </a:r>
            <a:endParaRPr lang="en-US">
              <a:sym typeface="+mn-ea"/>
            </a:endParaRPr>
          </a:p>
        </p:txBody>
      </p:sp>
      <p:sp>
        <p:nvSpPr>
          <p:cNvPr id="4" name="Text Box 3"/>
          <p:cNvSpPr txBox="1"/>
          <p:nvPr/>
        </p:nvSpPr>
        <p:spPr>
          <a:xfrm>
            <a:off x="7291705" y="4085590"/>
            <a:ext cx="2699385" cy="368300"/>
          </a:xfrm>
          <a:prstGeom prst="rect">
            <a:avLst/>
          </a:prstGeom>
          <a:noFill/>
        </p:spPr>
        <p:txBody>
          <a:bodyPr wrap="square" rtlCol="0" anchor="t">
            <a:spAutoFit/>
          </a:bodyPr>
          <a:p>
            <a:r>
              <a:rPr lang="en-US">
                <a:sym typeface="+mn-ea"/>
              </a:rPr>
              <a:t>Sau khi sửa sinh viên</a:t>
            </a:r>
            <a:endParaRPr lang="en-US">
              <a:sym typeface="+mn-ea"/>
            </a:endParaRPr>
          </a:p>
        </p:txBody>
      </p:sp>
      <p:sp>
        <p:nvSpPr>
          <p:cNvPr id="100" name="Text Box 99"/>
          <p:cNvSpPr txBox="1"/>
          <p:nvPr/>
        </p:nvSpPr>
        <p:spPr>
          <a:xfrm>
            <a:off x="1952625" y="4894580"/>
            <a:ext cx="7448550" cy="645160"/>
          </a:xfrm>
          <a:prstGeom prst="rect">
            <a:avLst/>
          </a:prstGeom>
          <a:noFill/>
          <a:ln w="9525">
            <a:noFill/>
          </a:ln>
        </p:spPr>
        <p:txBody>
          <a:bodyPr wrap="square">
            <a:spAutoFit/>
          </a:bodyPr>
          <a:p>
            <a:pPr indent="0"/>
            <a:r>
              <a:rPr lang="en-US" b="0">
                <a:latin typeface="Times New Roman" panose="02020603050405020304" charset="0"/>
                <a:cs typeface="等线" charset="0"/>
              </a:rPr>
              <a:t>Chọn sinh viên muốn sửa thông tin, Form sửa thông tin sinh viên sẽ được hiện ra, sau khi sửa xong, ấn nút ok để cập nhật thông tin mới cho sinh viên.</a:t>
            </a:r>
            <a:endParaRPr lang="en-US" b="0">
              <a:latin typeface="Times New Roman" panose="02020603050405020304" charset="0"/>
              <a:cs typeface="等线"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744220"/>
          </a:xfrm>
        </p:spPr>
        <p:txBody>
          <a:bodyPr/>
          <a:p>
            <a:pPr algn="ctr"/>
            <a:r>
              <a:rPr lang="en-US" sz="2800" b="1">
                <a:latin typeface="Times New Roman" panose="02020603050405020304" charset="0"/>
                <a:cs typeface="Times New Roman" panose="02020603050405020304" charset="0"/>
              </a:rPr>
              <a:t>Giới thiệu tổng quan đề tài xây dựng ứng dụng quản lý sinh viên</a:t>
            </a:r>
            <a:endParaRPr lang="en-US" sz="28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457200">
              <a:buNone/>
            </a:pPr>
            <a:r>
              <a:rPr lang="en-US" sz="1600">
                <a:solidFill>
                  <a:schemeClr val="tx1"/>
                </a:solidFill>
                <a:latin typeface="Times New Roman" panose="02020603050405020304" charset="0"/>
                <a:cs typeface="Times New Roman" panose="02020603050405020304" charset="0"/>
              </a:rPr>
              <a:t>Ứng dụng quản lý sinh viên giúp tối ưu hóa việc quản lý thông tin liên quan đến sinh viên, bao gồm:</a:t>
            </a:r>
            <a:endParaRPr lang="en-US" sz="1600">
              <a:solidFill>
                <a:schemeClr val="tx1"/>
              </a:solidFill>
              <a:latin typeface="Times New Roman" panose="02020603050405020304" charset="0"/>
              <a:cs typeface="Times New Roman" panose="02020603050405020304" charset="0"/>
            </a:endParaRPr>
          </a:p>
          <a:p>
            <a:pPr marL="0" indent="0">
              <a:buNone/>
            </a:pPr>
            <a:r>
              <a:rPr lang="en-US" sz="1600">
                <a:solidFill>
                  <a:schemeClr val="tx1"/>
                </a:solidFill>
                <a:latin typeface="Times New Roman" panose="02020603050405020304" charset="0"/>
                <a:cs typeface="Times New Roman" panose="02020603050405020304" charset="0"/>
              </a:rPr>
              <a:t>- Hồ sơ cá nhân: Lưu trữ và quản lý thông tin cá nhân của sinh viên như tên, địa chỉ, ngày sinh, ảnh, thông tin liên lạc, và các hồ sơ liên quan khác.</a:t>
            </a:r>
            <a:endParaRPr lang="en-US" sz="1600">
              <a:solidFill>
                <a:schemeClr val="tx1"/>
              </a:solidFill>
              <a:latin typeface="Times New Roman" panose="02020603050405020304" charset="0"/>
              <a:cs typeface="Times New Roman" panose="02020603050405020304" charset="0"/>
            </a:endParaRPr>
          </a:p>
          <a:p>
            <a:pPr marL="0" indent="0">
              <a:buNone/>
            </a:pPr>
            <a:r>
              <a:rPr lang="en-US" sz="1600">
                <a:solidFill>
                  <a:schemeClr val="tx1"/>
                </a:solidFill>
                <a:latin typeface="Times New Roman" panose="02020603050405020304" charset="0"/>
                <a:cs typeface="Times New Roman" panose="02020603050405020304" charset="0"/>
              </a:rPr>
              <a:t>- Quản lý khóa học: Hỗ trợ sinh viên đăng ký, hủy, hoặc thay đổi khóa học một cách thuận tiện và nhanh chóng.</a:t>
            </a:r>
            <a:endParaRPr lang="en-US" sz="1600">
              <a:solidFill>
                <a:schemeClr val="tx1"/>
              </a:solidFill>
              <a:latin typeface="Times New Roman" panose="02020603050405020304" charset="0"/>
              <a:cs typeface="Times New Roman" panose="02020603050405020304" charset="0"/>
            </a:endParaRPr>
          </a:p>
          <a:p>
            <a:pPr marL="0" indent="0">
              <a:buNone/>
            </a:pPr>
            <a:r>
              <a:rPr lang="en-US" sz="1600">
                <a:solidFill>
                  <a:schemeClr val="tx1"/>
                </a:solidFill>
                <a:latin typeface="Times New Roman" panose="02020603050405020304" charset="0"/>
                <a:cs typeface="Times New Roman" panose="02020603050405020304" charset="0"/>
              </a:rPr>
              <a:t>- Quản lý điểm số: Cung cấp hệ thống theo dõi, lưu trữ và quản lý điểm số, nhận xét của giảng viên và thành tích học tập của sinh viên.</a:t>
            </a:r>
            <a:endParaRPr lang="en-US" sz="1600">
              <a:solidFill>
                <a:schemeClr val="tx1"/>
              </a:solidFill>
              <a:latin typeface="Times New Roman" panose="02020603050405020304" charset="0"/>
              <a:cs typeface="Times New Roman" panose="02020603050405020304" charset="0"/>
            </a:endParaRPr>
          </a:p>
          <a:p>
            <a:pPr marL="0" indent="0">
              <a:buNone/>
            </a:pPr>
            <a:r>
              <a:rPr lang="en-US" sz="1600">
                <a:solidFill>
                  <a:schemeClr val="tx1"/>
                </a:solidFill>
                <a:latin typeface="Times New Roman" panose="02020603050405020304" charset="0"/>
                <a:cs typeface="Times New Roman" panose="02020603050405020304" charset="0"/>
              </a:rPr>
              <a:t>- Lịch trình học tập: Quản lý lịch học, lịch thi, và các sự kiện khác liên quan đến quá trình học tập của sinh viên.</a:t>
            </a:r>
            <a:endParaRPr lang="en-US" sz="1600">
              <a:solidFill>
                <a:schemeClr val="tx1"/>
              </a:solidFill>
              <a:latin typeface="Times New Roman" panose="02020603050405020304" charset="0"/>
              <a:cs typeface="Times New Roman" panose="02020603050405020304" charset="0"/>
            </a:endParaRPr>
          </a:p>
          <a:p>
            <a:pPr marL="0" indent="0">
              <a:buNone/>
            </a:pPr>
            <a:r>
              <a:rPr lang="en-US" sz="1600">
                <a:solidFill>
                  <a:schemeClr val="tx1"/>
                </a:solidFill>
                <a:latin typeface="Times New Roman" panose="02020603050405020304" charset="0"/>
                <a:cs typeface="Times New Roman" panose="02020603050405020304" charset="0"/>
              </a:rPr>
              <a:t>- Cố vấn học tập: Hỗ trợ sinh viên kết nối với các cố vấn học tập để nhận được sự hỗ trợ và tư vấn về lộ trình học tập và phát triển nghề nghiệp.</a:t>
            </a:r>
            <a:endParaRPr lang="en-US" sz="1600">
              <a:solidFill>
                <a:schemeClr val="tx1"/>
              </a:solidFill>
              <a:latin typeface="Times New Roman" panose="02020603050405020304" charset="0"/>
              <a:cs typeface="Times New Roman" panose="02020603050405020304" charset="0"/>
            </a:endParaRPr>
          </a:p>
          <a:p>
            <a:pPr marL="0" indent="0">
              <a:buNone/>
            </a:pPr>
            <a:r>
              <a:rPr lang="en-US" sz="1600">
                <a:solidFill>
                  <a:schemeClr val="tx1"/>
                </a:solidFill>
                <a:latin typeface="Times New Roman" panose="02020603050405020304" charset="0"/>
                <a:cs typeface="Times New Roman" panose="02020603050405020304" charset="0"/>
              </a:rPr>
              <a:t>- Thống kê và báo cáo: Tạo các báo cáo thống kê về số lượng sinh viên, điểm số, tỷ lệ tốt nghiệp, và các dữ liệu khác để giúp nhà trường phân tích và cải thiện chất lượng giáo dục.</a:t>
            </a:r>
            <a:endParaRPr lang="en-US" sz="1600">
              <a:solidFill>
                <a:schemeClr val="tx1"/>
              </a:solidFill>
              <a:latin typeface="Times New Roman" panose="02020603050405020304" charset="0"/>
              <a:cs typeface="Times New Roman" panose="02020603050405020304" charset="0"/>
            </a:endParaRPr>
          </a:p>
          <a:p>
            <a:pPr marL="0" indent="0">
              <a:buNone/>
            </a:pPr>
            <a:r>
              <a:rPr lang="en-US" sz="1600">
                <a:solidFill>
                  <a:schemeClr val="tx1"/>
                </a:solidFill>
                <a:latin typeface="Times New Roman" panose="02020603050405020304" charset="0"/>
                <a:cs typeface="Times New Roman" panose="02020603050405020304" charset="0"/>
              </a:rPr>
              <a:t>=&gt; Ứng dụng quản lý sinh viên cung cấp một kênh giao tiếp tiện lợi giữa nhà trường, giảng viên và sinh viên, đồng thời tăng cường tính minh bạch, chính xác và tiện lợi trong quá trình vận hành của trường học.</a:t>
            </a:r>
            <a:endParaRPr lang="en-US" sz="16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b="1">
                <a:latin typeface="Times New Roman" panose="02020603050405020304" charset="0"/>
                <a:cs typeface="Times New Roman" panose="02020603050405020304" charset="0"/>
              </a:rPr>
              <a:t>Xóa sinh viên</a:t>
            </a:r>
            <a:endParaRPr lang="en-US" b="1">
              <a:latin typeface="Times New Roman" panose="02020603050405020304" charset="0"/>
              <a:cs typeface="Times New Roman" panose="02020603050405020304" charset="0"/>
            </a:endParaRPr>
          </a:p>
        </p:txBody>
      </p:sp>
      <p:pic>
        <p:nvPicPr>
          <p:cNvPr id="85" name="Picture 25"/>
          <p:cNvPicPr>
            <a:picLocks noChangeAspect="1"/>
          </p:cNvPicPr>
          <p:nvPr>
            <p:ph sz="half" idx="1"/>
          </p:nvPr>
        </p:nvPicPr>
        <p:blipFill>
          <a:blip r:embed="rId1"/>
          <a:stretch>
            <a:fillRect/>
          </a:stretch>
        </p:blipFill>
        <p:spPr>
          <a:xfrm>
            <a:off x="524510" y="866140"/>
            <a:ext cx="5384800" cy="2845435"/>
          </a:xfrm>
          <a:prstGeom prst="rect">
            <a:avLst/>
          </a:prstGeom>
          <a:noFill/>
          <a:ln>
            <a:noFill/>
          </a:ln>
        </p:spPr>
      </p:pic>
      <p:pic>
        <p:nvPicPr>
          <p:cNvPr id="86" name="Picture 26"/>
          <p:cNvPicPr>
            <a:picLocks noChangeAspect="1"/>
          </p:cNvPicPr>
          <p:nvPr>
            <p:ph sz="half" idx="2"/>
          </p:nvPr>
        </p:nvPicPr>
        <p:blipFill>
          <a:blip r:embed="rId2"/>
          <a:stretch>
            <a:fillRect/>
          </a:stretch>
        </p:blipFill>
        <p:spPr>
          <a:xfrm>
            <a:off x="6080760" y="866140"/>
            <a:ext cx="5384800" cy="2856230"/>
          </a:xfrm>
          <a:prstGeom prst="rect">
            <a:avLst/>
          </a:prstGeom>
          <a:noFill/>
          <a:ln>
            <a:noFill/>
          </a:ln>
        </p:spPr>
      </p:pic>
      <p:sp>
        <p:nvSpPr>
          <p:cNvPr id="6" name="Text Box 5"/>
          <p:cNvSpPr txBox="1"/>
          <p:nvPr/>
        </p:nvSpPr>
        <p:spPr>
          <a:xfrm>
            <a:off x="2169795" y="3877945"/>
            <a:ext cx="2699385" cy="368300"/>
          </a:xfrm>
          <a:prstGeom prst="rect">
            <a:avLst/>
          </a:prstGeom>
          <a:noFill/>
        </p:spPr>
        <p:txBody>
          <a:bodyPr wrap="square" rtlCol="0" anchor="t">
            <a:spAutoFit/>
          </a:bodyPr>
          <a:p>
            <a:r>
              <a:rPr lang="en-US">
                <a:sym typeface="+mn-ea"/>
              </a:rPr>
              <a:t>Trước khi xóa sinh viên</a:t>
            </a:r>
            <a:endParaRPr lang="en-US">
              <a:sym typeface="+mn-ea"/>
            </a:endParaRPr>
          </a:p>
        </p:txBody>
      </p:sp>
      <p:sp>
        <p:nvSpPr>
          <p:cNvPr id="7" name="Text Box 6"/>
          <p:cNvSpPr txBox="1"/>
          <p:nvPr/>
        </p:nvSpPr>
        <p:spPr>
          <a:xfrm>
            <a:off x="7456170" y="3877945"/>
            <a:ext cx="2633980" cy="368300"/>
          </a:xfrm>
          <a:prstGeom prst="rect">
            <a:avLst/>
          </a:prstGeom>
          <a:noFill/>
        </p:spPr>
        <p:txBody>
          <a:bodyPr wrap="square" rtlCol="0" anchor="t">
            <a:spAutoFit/>
          </a:bodyPr>
          <a:p>
            <a:r>
              <a:rPr lang="en-US">
                <a:sym typeface="+mn-ea"/>
              </a:rPr>
              <a:t>Sau khi xóa sinh viên</a:t>
            </a:r>
            <a:endParaRPr lang="en-US">
              <a:sym typeface="+mn-ea"/>
            </a:endParaRPr>
          </a:p>
        </p:txBody>
      </p:sp>
      <p:sp>
        <p:nvSpPr>
          <p:cNvPr id="100" name="Text Box 99"/>
          <p:cNvSpPr txBox="1"/>
          <p:nvPr/>
        </p:nvSpPr>
        <p:spPr>
          <a:xfrm>
            <a:off x="872490" y="4790440"/>
            <a:ext cx="9912985" cy="922020"/>
          </a:xfrm>
          <a:prstGeom prst="rect">
            <a:avLst/>
          </a:prstGeom>
          <a:noFill/>
          <a:ln w="9525">
            <a:noFill/>
          </a:ln>
        </p:spPr>
        <p:txBody>
          <a:bodyPr wrap="square">
            <a:spAutoFit/>
          </a:bodyPr>
          <a:p>
            <a:pPr indent="0"/>
            <a:r>
              <a:rPr lang="en-US" b="0">
                <a:latin typeface="Times New Roman" panose="02020603050405020304" charset="0"/>
                <a:cs typeface="等线" charset="0"/>
              </a:rPr>
              <a:t>Chọn sinh viên cần xóa dựa trên tree đang được hiển thị và nhấn nút xóa. Sẽ có một thông báo hiện lên để xác nhận có muốn xóa sinh viên này hay không. Chọn yes thì xóa sinh viên sẽ được thực hiện, chọn no thì hủy xóa sinh viên.</a:t>
            </a:r>
            <a:endParaRPr lang="en-US" b="0">
              <a:latin typeface="Times New Roman" panose="02020603050405020304" charset="0"/>
              <a:cs typeface="等线"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b="1">
                <a:latin typeface="Times New Roman" panose="02020603050405020304" charset="0"/>
                <a:cs typeface="Times New Roman" panose="02020603050405020304" charset="0"/>
              </a:rPr>
              <a:t>Form Course</a:t>
            </a:r>
            <a:endParaRPr lang="en-US" b="1">
              <a:latin typeface="Times New Roman" panose="02020603050405020304" charset="0"/>
              <a:cs typeface="Times New Roman" panose="02020603050405020304" charset="0"/>
            </a:endParaRPr>
          </a:p>
        </p:txBody>
      </p:sp>
      <p:pic>
        <p:nvPicPr>
          <p:cNvPr id="72" name="Picture 12"/>
          <p:cNvPicPr>
            <a:picLocks noChangeAspect="1"/>
          </p:cNvPicPr>
          <p:nvPr>
            <p:ph idx="1"/>
          </p:nvPr>
        </p:nvPicPr>
        <p:blipFill>
          <a:blip r:embed="rId1"/>
          <a:stretch>
            <a:fillRect/>
          </a:stretch>
        </p:blipFill>
        <p:spPr>
          <a:xfrm>
            <a:off x="1436370" y="1174750"/>
            <a:ext cx="8051165" cy="4279265"/>
          </a:xfrm>
          <a:prstGeom prst="rect">
            <a:avLst/>
          </a:prstGeom>
          <a:noFill/>
          <a:ln>
            <a:noFill/>
          </a:ln>
        </p:spPr>
      </p:pic>
      <p:sp>
        <p:nvSpPr>
          <p:cNvPr id="5" name="Text Box 4"/>
          <p:cNvSpPr txBox="1"/>
          <p:nvPr/>
        </p:nvSpPr>
        <p:spPr>
          <a:xfrm>
            <a:off x="2915920" y="5454015"/>
            <a:ext cx="4648835" cy="368300"/>
          </a:xfrm>
          <a:prstGeom prst="rect">
            <a:avLst/>
          </a:prstGeom>
          <a:noFill/>
        </p:spPr>
        <p:txBody>
          <a:bodyPr wrap="square" rtlCol="0" anchor="t">
            <a:spAutoFit/>
          </a:bodyPr>
          <a:p>
            <a:r>
              <a:rPr lang="en-US" b="1">
                <a:latin typeface="Times New Roman" panose="02020603050405020304" charset="0"/>
                <a:cs typeface="Times New Roman" panose="02020603050405020304" charset="0"/>
                <a:sym typeface="+mn-ea"/>
              </a:rPr>
              <a:t>Các chức năng xóa sửa tương tự với student</a:t>
            </a:r>
            <a:endParaRPr lang="en-US" b="1">
              <a:latin typeface="Times New Roman" panose="02020603050405020304" charset="0"/>
              <a:cs typeface="Times New Roman" panose="02020603050405020304" charset="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Form Update Score</a:t>
            </a:r>
            <a:endParaRPr lang="en-US" b="1">
              <a:latin typeface="Times New Roman" panose="02020603050405020304" charset="0"/>
              <a:cs typeface="Times New Roman" panose="02020603050405020304" charset="0"/>
            </a:endParaRPr>
          </a:p>
        </p:txBody>
      </p:sp>
      <p:pic>
        <p:nvPicPr>
          <p:cNvPr id="73" name="Picture 13"/>
          <p:cNvPicPr>
            <a:picLocks noChangeAspect="1"/>
          </p:cNvPicPr>
          <p:nvPr>
            <p:ph sz="half" idx="1"/>
          </p:nvPr>
        </p:nvPicPr>
        <p:blipFill>
          <a:blip r:embed="rId1"/>
          <a:stretch>
            <a:fillRect/>
          </a:stretch>
        </p:blipFill>
        <p:spPr>
          <a:xfrm>
            <a:off x="609600" y="908685"/>
            <a:ext cx="5384800" cy="2872740"/>
          </a:xfrm>
          <a:prstGeom prst="rect">
            <a:avLst/>
          </a:prstGeom>
          <a:noFill/>
          <a:ln>
            <a:noFill/>
          </a:ln>
        </p:spPr>
      </p:pic>
      <p:pic>
        <p:nvPicPr>
          <p:cNvPr id="77" name="Picture 17"/>
          <p:cNvPicPr>
            <a:picLocks noChangeAspect="1"/>
          </p:cNvPicPr>
          <p:nvPr>
            <p:ph sz="half" idx="2"/>
          </p:nvPr>
        </p:nvPicPr>
        <p:blipFill>
          <a:blip r:embed="rId2"/>
          <a:stretch>
            <a:fillRect/>
          </a:stretch>
        </p:blipFill>
        <p:spPr>
          <a:xfrm>
            <a:off x="6094095" y="904875"/>
            <a:ext cx="5384800" cy="2876550"/>
          </a:xfrm>
          <a:prstGeom prst="rect">
            <a:avLst/>
          </a:prstGeom>
          <a:noFill/>
          <a:ln>
            <a:noFill/>
          </a:ln>
        </p:spPr>
      </p:pic>
      <p:sp>
        <p:nvSpPr>
          <p:cNvPr id="100" name="Text Box 99"/>
          <p:cNvSpPr txBox="1"/>
          <p:nvPr/>
        </p:nvSpPr>
        <p:spPr>
          <a:xfrm>
            <a:off x="2799080" y="3912870"/>
            <a:ext cx="7473315" cy="1476375"/>
          </a:xfrm>
          <a:prstGeom prst="rect">
            <a:avLst/>
          </a:prstGeom>
          <a:noFill/>
          <a:ln w="9525">
            <a:noFill/>
          </a:ln>
        </p:spPr>
        <p:txBody>
          <a:bodyPr wrap="square">
            <a:spAutoFit/>
          </a:bodyPr>
          <a:p>
            <a:pPr indent="0"/>
            <a:r>
              <a:rPr lang="en-US" b="0">
                <a:latin typeface="Times New Roman" panose="02020603050405020304" charset="0"/>
                <a:cs typeface="等线" charset="0"/>
              </a:rPr>
              <a:t>- Sửa được điểm của sinh viên thì cần nhập id của sinh viên cần sửa, ấn nút sửa, id sinh viên đó không tồn tại trong hệ thống thì sẽ được thông báo cho admin biết để sửa lại, nếu có tồn tại trong hệ thống thì form sửa điểm sẽ được hiện ra </a:t>
            </a:r>
            <a:endParaRPr lang="en-US" b="0">
              <a:latin typeface="Times New Roman" panose="02020603050405020304" charset="0"/>
              <a:cs typeface="等线" charset="0"/>
            </a:endParaRPr>
          </a:p>
          <a:p>
            <a:pPr indent="0"/>
            <a:r>
              <a:rPr lang="en-US" b="0">
                <a:latin typeface="Times New Roman" panose="02020603050405020304" charset="0"/>
                <a:cs typeface="等线" charset="0"/>
              </a:rPr>
              <a:t>- Để thực hiện việc sửa điểm cho môn học nào đó, cần phải chọn vào môn muốn sửa và nhấn nút Sửa.</a:t>
            </a:r>
            <a:endParaRPr lang="en-US" b="0">
              <a:latin typeface="Times New Roman" panose="02020603050405020304" charset="0"/>
              <a:cs typeface="等线"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TopLevel sửa điểm</a:t>
            </a:r>
            <a:endParaRPr lang="en-US"/>
          </a:p>
        </p:txBody>
      </p:sp>
      <p:pic>
        <p:nvPicPr>
          <p:cNvPr id="1546038826" name="Picture 1" descr="A screenshot of a computer&#10;&#10;Description automatically generated"/>
          <p:cNvPicPr>
            <a:picLocks noChangeAspect="1"/>
          </p:cNvPicPr>
          <p:nvPr>
            <p:ph idx="1"/>
          </p:nvPr>
        </p:nvPicPr>
        <p:blipFill>
          <a:blip r:embed="rId1"/>
          <a:stretch>
            <a:fillRect/>
          </a:stretch>
        </p:blipFill>
        <p:spPr>
          <a:xfrm>
            <a:off x="2186305" y="1337945"/>
            <a:ext cx="5161280" cy="3475355"/>
          </a:xfrm>
          <a:prstGeom prst="rect">
            <a:avLst/>
          </a:prstGeom>
        </p:spPr>
      </p:pic>
      <p:sp>
        <p:nvSpPr>
          <p:cNvPr id="100" name="Text Box 99"/>
          <p:cNvSpPr txBox="1"/>
          <p:nvPr/>
        </p:nvSpPr>
        <p:spPr>
          <a:xfrm>
            <a:off x="2267585" y="4909820"/>
            <a:ext cx="5080000" cy="922020"/>
          </a:xfrm>
          <a:prstGeom prst="rect">
            <a:avLst/>
          </a:prstGeom>
          <a:noFill/>
          <a:ln w="9525">
            <a:noFill/>
          </a:ln>
        </p:spPr>
        <p:txBody>
          <a:bodyPr>
            <a:spAutoFit/>
          </a:bodyPr>
          <a:p>
            <a:pPr indent="0"/>
            <a:r>
              <a:rPr lang="en-US" b="0">
                <a:latin typeface="Times New Roman" panose="02020603050405020304" charset="0"/>
                <a:cs typeface="等线" charset="0"/>
              </a:rPr>
              <a:t>- Một TopLevel sửa điểm sẽ được hiện lên</a:t>
            </a:r>
            <a:endParaRPr lang="en-US" b="0">
              <a:latin typeface="Times New Roman" panose="02020603050405020304" charset="0"/>
              <a:cs typeface="等线" charset="0"/>
            </a:endParaRPr>
          </a:p>
          <a:p>
            <a:pPr indent="0"/>
            <a:r>
              <a:rPr lang="en-US" b="0">
                <a:latin typeface="Times New Roman" panose="02020603050405020304" charset="0"/>
                <a:cs typeface="等线" charset="0"/>
              </a:rPr>
              <a:t>- Nhập điểm cần sửa và nhấn ok để thực hiện việc sửa điểm cho sinh viên này.</a:t>
            </a:r>
            <a:endParaRPr lang="en-US" b="0">
              <a:latin typeface="Times New Roman" panose="02020603050405020304" charset="0"/>
              <a:cs typeface="等线"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l">
              <a:buClrTx/>
              <a:buSzTx/>
              <a:buFontTx/>
            </a:pPr>
            <a:r>
              <a:rPr lang="en-US" b="1">
                <a:latin typeface="Times New Roman" panose="02020603050405020304" charset="0"/>
                <a:cs typeface="Times New Roman" panose="02020603050405020304" charset="0"/>
              </a:rPr>
              <a:t>Form Class và Form Teacher</a:t>
            </a:r>
            <a:endParaRPr lang="en-US" b="1">
              <a:latin typeface="Times New Roman" panose="02020603050405020304" charset="0"/>
              <a:cs typeface="Times New Roman" panose="02020603050405020304" charset="0"/>
            </a:endParaRPr>
          </a:p>
        </p:txBody>
      </p:sp>
      <p:pic>
        <p:nvPicPr>
          <p:cNvPr id="78" name="Picture 18"/>
          <p:cNvPicPr>
            <a:picLocks noChangeAspect="1"/>
          </p:cNvPicPr>
          <p:nvPr>
            <p:ph idx="1"/>
          </p:nvPr>
        </p:nvPicPr>
        <p:blipFill>
          <a:blip r:embed="rId1"/>
          <a:stretch>
            <a:fillRect/>
          </a:stretch>
        </p:blipFill>
        <p:spPr>
          <a:xfrm>
            <a:off x="2292350" y="1174750"/>
            <a:ext cx="5904230" cy="3844290"/>
          </a:xfrm>
          <a:prstGeom prst="rect">
            <a:avLst/>
          </a:prstGeom>
          <a:noFill/>
          <a:ln>
            <a:noFill/>
          </a:ln>
        </p:spPr>
      </p:pic>
      <p:sp>
        <p:nvSpPr>
          <p:cNvPr id="100" name="Text Box 99"/>
          <p:cNvSpPr txBox="1"/>
          <p:nvPr/>
        </p:nvSpPr>
        <p:spPr>
          <a:xfrm>
            <a:off x="1016635" y="5234940"/>
            <a:ext cx="9940925" cy="922020"/>
          </a:xfrm>
          <a:prstGeom prst="rect">
            <a:avLst/>
          </a:prstGeom>
          <a:noFill/>
          <a:ln w="9525">
            <a:noFill/>
          </a:ln>
        </p:spPr>
        <p:txBody>
          <a:bodyPr wrap="square">
            <a:spAutoFit/>
          </a:bodyPr>
          <a:p>
            <a:pPr indent="0"/>
            <a:r>
              <a:rPr lang="en-US" b="0">
                <a:latin typeface="Times New Roman" panose="02020603050405020304" charset="0"/>
              </a:rPr>
              <a:t>- Quản lý khóa học giúp hiển thị các khóa học, khoa,… của sinh viên</a:t>
            </a:r>
            <a:endParaRPr lang="en-US" b="0">
              <a:latin typeface="Times New Roman" panose="02020603050405020304" charset="0"/>
            </a:endParaRPr>
          </a:p>
          <a:p>
            <a:pPr indent="0"/>
            <a:r>
              <a:rPr lang="en-US" b="0">
                <a:latin typeface="Times New Roman" panose="02020603050405020304" charset="0"/>
              </a:rPr>
              <a:t>- quản lý thông tin cố vấn ldùng để hiển thị và thực hiện các chức năng thêm, xóa, sửa, cập nhật, … cố vấn học tập.</a:t>
            </a:r>
            <a:endParaRPr lang="en-US" b="0">
              <a:latin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b="1">
                <a:latin typeface="Times New Roman" panose="02020603050405020304" charset="0"/>
                <a:cs typeface="Times New Roman" panose="02020603050405020304" charset="0"/>
              </a:rPr>
              <a:t>Form Update Image</a:t>
            </a:r>
            <a:endParaRPr lang="en-US" b="1">
              <a:latin typeface="Times New Roman" panose="02020603050405020304" charset="0"/>
              <a:cs typeface="Times New Roman" panose="02020603050405020304" charset="0"/>
            </a:endParaRPr>
          </a:p>
        </p:txBody>
      </p:sp>
      <p:pic>
        <p:nvPicPr>
          <p:cNvPr id="80" name="Picture 20"/>
          <p:cNvPicPr>
            <a:picLocks noChangeAspect="1"/>
          </p:cNvPicPr>
          <p:nvPr>
            <p:ph idx="1"/>
          </p:nvPr>
        </p:nvPicPr>
        <p:blipFill>
          <a:blip r:embed="rId1"/>
          <a:stretch>
            <a:fillRect/>
          </a:stretch>
        </p:blipFill>
        <p:spPr>
          <a:xfrm>
            <a:off x="1480185" y="1174750"/>
            <a:ext cx="6111240" cy="3279140"/>
          </a:xfrm>
          <a:prstGeom prst="rect">
            <a:avLst/>
          </a:prstGeom>
          <a:noFill/>
          <a:ln>
            <a:noFill/>
          </a:ln>
        </p:spPr>
      </p:pic>
      <p:sp>
        <p:nvSpPr>
          <p:cNvPr id="100" name="Text Box 99"/>
          <p:cNvSpPr txBox="1"/>
          <p:nvPr/>
        </p:nvSpPr>
        <p:spPr>
          <a:xfrm>
            <a:off x="1247775" y="4453890"/>
            <a:ext cx="8390890" cy="1198880"/>
          </a:xfrm>
          <a:prstGeom prst="rect">
            <a:avLst/>
          </a:prstGeom>
          <a:noFill/>
          <a:ln w="9525">
            <a:noFill/>
          </a:ln>
        </p:spPr>
        <p:txBody>
          <a:bodyPr wrap="square">
            <a:spAutoFit/>
          </a:bodyPr>
          <a:p>
            <a:pPr indent="0"/>
            <a:r>
              <a:rPr lang="en-US" b="0">
                <a:latin typeface="Times New Roman" panose="02020603050405020304" charset="0"/>
                <a:cs typeface="等线" charset="0"/>
              </a:rPr>
              <a:t>- Form Update Image sẽ đảm nhiệm việc lấy Samples, test nhận diện cũng như là cập nhật dữ liệu ảnh từ sinh viên. Ở bên phải sẽ là mẫu để người quản lý dựa vào mẫu ảnh để lấy. - Bên trái sẽ là các chức năng thao tác trong việc thực hiện lưu trữ, cập nhật và lấy mẫu</a:t>
            </a:r>
            <a:endParaRPr lang="en-US" b="0">
              <a:latin typeface="Times New Roman" panose="02020603050405020304" charset="0"/>
              <a:cs typeface="等线"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l">
              <a:buClrTx/>
              <a:buSzTx/>
              <a:buFontTx/>
            </a:pPr>
            <a:r>
              <a:rPr lang="en-US" b="1">
                <a:latin typeface="Times New Roman" panose="02020603050405020304" charset="0"/>
                <a:cs typeface="Times New Roman" panose="02020603050405020304" charset="0"/>
              </a:rPr>
              <a:t>Lấy mẫu: Video hoặc Camera</a:t>
            </a:r>
            <a:endParaRPr lang="en-US" b="1">
              <a:latin typeface="Times New Roman" panose="02020603050405020304" charset="0"/>
              <a:cs typeface="Times New Roman" panose="02020603050405020304" charset="0"/>
            </a:endParaRPr>
          </a:p>
        </p:txBody>
      </p:sp>
      <p:pic>
        <p:nvPicPr>
          <p:cNvPr id="79" name="Picture 19"/>
          <p:cNvPicPr>
            <a:picLocks noChangeAspect="1"/>
          </p:cNvPicPr>
          <p:nvPr>
            <p:ph sz="half" idx="1"/>
          </p:nvPr>
        </p:nvPicPr>
        <p:blipFill>
          <a:blip r:embed="rId1"/>
          <a:stretch>
            <a:fillRect/>
          </a:stretch>
        </p:blipFill>
        <p:spPr>
          <a:xfrm>
            <a:off x="609600" y="2402840"/>
            <a:ext cx="5384800" cy="2495550"/>
          </a:xfrm>
          <a:prstGeom prst="rect">
            <a:avLst/>
          </a:prstGeom>
          <a:noFill/>
          <a:ln>
            <a:noFill/>
          </a:ln>
        </p:spPr>
      </p:pic>
      <p:pic>
        <p:nvPicPr>
          <p:cNvPr id="81" name="Picture 21"/>
          <p:cNvPicPr>
            <a:picLocks noChangeAspect="1"/>
          </p:cNvPicPr>
          <p:nvPr>
            <p:ph sz="half" idx="2"/>
          </p:nvPr>
        </p:nvPicPr>
        <p:blipFill>
          <a:blip r:embed="rId2"/>
          <a:stretch>
            <a:fillRect/>
          </a:stretch>
        </p:blipFill>
        <p:spPr>
          <a:xfrm>
            <a:off x="6197600" y="2218055"/>
            <a:ext cx="5384800" cy="286512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Form Dashboard</a:t>
            </a:r>
            <a:endParaRPr lang="en-US" b="1">
              <a:latin typeface="Times New Roman" panose="02020603050405020304" charset="0"/>
              <a:cs typeface="Times New Roman" panose="02020603050405020304" charset="0"/>
            </a:endParaRPr>
          </a:p>
        </p:txBody>
      </p:sp>
      <p:pic>
        <p:nvPicPr>
          <p:cNvPr id="38015206" name="Picture 1" descr="A screenshot of a graph&#10;&#10;Description automatically generated"/>
          <p:cNvPicPr>
            <a:picLocks noChangeAspect="1"/>
          </p:cNvPicPr>
          <p:nvPr>
            <p:ph idx="1"/>
          </p:nvPr>
        </p:nvPicPr>
        <p:blipFill>
          <a:blip r:embed="rId1"/>
          <a:stretch>
            <a:fillRect/>
          </a:stretch>
        </p:blipFill>
        <p:spPr>
          <a:xfrm>
            <a:off x="1492250" y="1174750"/>
            <a:ext cx="7466965" cy="4017010"/>
          </a:xfrm>
          <a:prstGeom prst="rect">
            <a:avLst/>
          </a:prstGeom>
        </p:spPr>
      </p:pic>
      <p:sp>
        <p:nvSpPr>
          <p:cNvPr id="100" name="Text Box 99"/>
          <p:cNvSpPr txBox="1"/>
          <p:nvPr/>
        </p:nvSpPr>
        <p:spPr>
          <a:xfrm>
            <a:off x="2184400" y="5191760"/>
            <a:ext cx="6337300" cy="645160"/>
          </a:xfrm>
          <a:prstGeom prst="rect">
            <a:avLst/>
          </a:prstGeom>
          <a:noFill/>
          <a:ln w="9525">
            <a:noFill/>
          </a:ln>
        </p:spPr>
        <p:txBody>
          <a:bodyPr wrap="square">
            <a:spAutoFit/>
          </a:bodyPr>
          <a:p>
            <a:pPr indent="0"/>
            <a:r>
              <a:rPr lang="en-US" b="0">
                <a:latin typeface="Times New Roman" panose="02020603050405020304" charset="0"/>
                <a:cs typeface="等线" charset="0"/>
              </a:rPr>
              <a:t>Dashboard được xây dựng chủ yếu để trang trí, hiển thị các thông tin tổng quan nhất cho hệ thống điểm số của các sinh viên.</a:t>
            </a:r>
            <a:endParaRPr lang="en-US" b="0">
              <a:latin typeface="Times New Roman" panose="02020603050405020304" charset="0"/>
              <a:cs typeface="等线"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latin typeface="Times New Roman" panose="02020603050405020304" charset="0"/>
                <a:cs typeface="Times New Roman" panose="02020603050405020304" charset="0"/>
              </a:rPr>
              <a:t>Cài đặt</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US">
                <a:latin typeface="Times New Roman" panose="02020603050405020304" charset="0"/>
                <a:cs typeface="Times New Roman" panose="02020603050405020304" charset="0"/>
              </a:rPr>
              <a:t>_ Chương trình sẽ được chuyển từ project sang application thông qua thư viện pyinstaller để người dùng có thể sử dụng.</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_Người dùng sẽ tải python, pip về máy và sử dụng lệnh pip install {module} cần thiết để chạy và sử dụng ứng dụng.</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_Sau đó, người dùng giải nén file.zip/file.rar và sử dụng ứng dụng.</a:t>
            </a:r>
            <a:br>
              <a:rPr lang="en-US">
                <a:latin typeface="Times New Roman" panose="02020603050405020304" charset="0"/>
                <a:cs typeface="Times New Roman" panose="02020603050405020304" charset="0"/>
              </a:rPr>
            </a:b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2417445" y="4518025"/>
            <a:ext cx="7143750" cy="7905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lgn="ctr">
              <a:buNone/>
            </a:pPr>
            <a:r>
              <a:rPr lang="en-US" sz="9600" b="1">
                <a:latin typeface="Times New Roman" panose="02020603050405020304" charset="0"/>
                <a:cs typeface="Times New Roman" panose="02020603050405020304" charset="0"/>
              </a:rPr>
              <a:t>Kết Luận</a:t>
            </a:r>
            <a:endParaRPr lang="en-US" sz="9600" b="1">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sz="2800" b="1">
                <a:latin typeface="Times New Roman" panose="02020603050405020304" charset="0"/>
                <a:cs typeface="Times New Roman" panose="02020603050405020304" charset="0"/>
              </a:rPr>
              <a:t>Điểm danh bằng khuôn mặt và lợi ích</a:t>
            </a:r>
            <a:endParaRPr lang="en-US" sz="28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457200" algn="l">
              <a:buClrTx/>
              <a:buSzTx/>
              <a:buNone/>
            </a:pPr>
            <a:r>
              <a:rPr lang="en-US" sz="2400">
                <a:solidFill>
                  <a:schemeClr val="tx2"/>
                </a:solidFill>
                <a:latin typeface="Times New Roman" panose="02020603050405020304" charset="0"/>
                <a:cs typeface="Times New Roman" panose="02020603050405020304" charset="0"/>
              </a:rPr>
              <a:t>Từ hình ảnh được chụp, khuôn mặt của mỗi sinh viên được phân tích, đối chiếu với dữ liệu đầu vào để điểm danh. Nếu trùng khớp phần mềm sẽ đánh dấu sự hiện diện của sinh viên trong lớp. Việc phân tích, xử lý, đối chiếu hình ảnh với cơ sở dữ liệu được thực hiện thông qua một số thuật toán học máy. </a:t>
            </a:r>
            <a:endParaRPr lang="en-US" sz="2400">
              <a:solidFill>
                <a:schemeClr val="tx2"/>
              </a:solidFill>
              <a:latin typeface="Times New Roman" panose="02020603050405020304" charset="0"/>
              <a:cs typeface="Times New Roman" panose="02020603050405020304" charset="0"/>
            </a:endParaRPr>
          </a:p>
          <a:p>
            <a:pPr marL="0" indent="457200" algn="l">
              <a:buClrTx/>
              <a:buSzTx/>
              <a:buNone/>
            </a:pPr>
            <a:r>
              <a:rPr lang="en-US" sz="2400">
                <a:solidFill>
                  <a:schemeClr val="tx2"/>
                </a:solidFill>
                <a:latin typeface="Times New Roman" panose="02020603050405020304" charset="0"/>
                <a:cs typeface="Times New Roman" panose="02020603050405020304" charset="0"/>
              </a:rPr>
              <a:t>Có 2 lợi ích khi điểm danh bằng khuôn mặt:</a:t>
            </a:r>
            <a:endParaRPr lang="en-US" sz="2400">
              <a:solidFill>
                <a:schemeClr val="tx2"/>
              </a:solidFill>
              <a:latin typeface="Times New Roman" panose="02020603050405020304" charset="0"/>
              <a:cs typeface="Times New Roman" panose="02020603050405020304" charset="0"/>
            </a:endParaRPr>
          </a:p>
          <a:p>
            <a:pPr marL="0" indent="457200" algn="l">
              <a:buClrTx/>
              <a:buSzTx/>
              <a:buNone/>
            </a:pPr>
            <a:r>
              <a:rPr lang="en-US" sz="2400">
                <a:solidFill>
                  <a:schemeClr val="tx2"/>
                </a:solidFill>
                <a:latin typeface="Times New Roman" panose="02020603050405020304" charset="0"/>
                <a:cs typeface="Times New Roman" panose="02020603050405020304" charset="0"/>
              </a:rPr>
              <a:t>- Tăng cường bảo mật thông tin.</a:t>
            </a:r>
            <a:endParaRPr lang="en-US" sz="2400">
              <a:solidFill>
                <a:schemeClr val="tx2"/>
              </a:solidFill>
              <a:latin typeface="Times New Roman" panose="02020603050405020304" charset="0"/>
              <a:cs typeface="Times New Roman" panose="02020603050405020304" charset="0"/>
            </a:endParaRPr>
          </a:p>
          <a:p>
            <a:pPr marL="0" indent="457200" algn="l">
              <a:buClrTx/>
              <a:buSzTx/>
              <a:buNone/>
            </a:pPr>
            <a:r>
              <a:rPr lang="en-US" sz="2400">
                <a:solidFill>
                  <a:schemeClr val="tx2"/>
                </a:solidFill>
                <a:latin typeface="Times New Roman" panose="02020603050405020304" charset="0"/>
                <a:cs typeface="Times New Roman" panose="02020603050405020304" charset="0"/>
              </a:rPr>
              <a:t>- Nhà trường dễ dàng nắm bắt kết quả điểm danh thực tế.</a:t>
            </a:r>
            <a:endParaRPr lang="en-US" sz="2400">
              <a:solidFill>
                <a:schemeClr val="tx2"/>
              </a:solidFill>
              <a:latin typeface="Times New Roman" panose="02020603050405020304" charset="0"/>
              <a:cs typeface="Times New Roman" panose="020206030504050203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buClrTx/>
              <a:buSzTx/>
              <a:buFontTx/>
            </a:pPr>
            <a:r>
              <a:rPr lang="en-US" b="1">
                <a:latin typeface="Times New Roman" panose="02020603050405020304" charset="0"/>
                <a:cs typeface="Times New Roman" panose="02020603050405020304" charset="0"/>
              </a:rPr>
              <a:t>ĐÁNH GIÁ NHỮNG NỘI DUNG ĐÃ THỰC HIỆN</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algn="l">
              <a:buClrTx/>
              <a:buSzTx/>
              <a:buNone/>
            </a:pPr>
            <a:r>
              <a:rPr lang="en-US" sz="2000">
                <a:latin typeface="Times New Roman" panose="02020603050405020304" charset="0"/>
                <a:cs typeface="Times New Roman" panose="02020603050405020304" charset="0"/>
              </a:rPr>
              <a:t>-Các GUI nhìn ổn, các chức năng hoạt động, triển khai rất tốt và hiệu quả, tương tác cũng dễ dàng với người dùng và người quản lý.</a:t>
            </a:r>
            <a:endParaRPr lang="en-US" sz="2000">
              <a:latin typeface="Times New Roman" panose="02020603050405020304" charset="0"/>
              <a:cs typeface="Times New Roman" panose="02020603050405020304" charset="0"/>
            </a:endParaRPr>
          </a:p>
          <a:p>
            <a:pPr marL="0" algn="l">
              <a:buClrTx/>
              <a:buSzTx/>
              <a:buNone/>
            </a:pPr>
            <a:r>
              <a:rPr lang="en-US" sz="2000">
                <a:latin typeface="Times New Roman" panose="02020603050405020304" charset="0"/>
                <a:cs typeface="Times New Roman" panose="02020603050405020304" charset="0"/>
              </a:rPr>
              <a:t>-Mức độ hoàn thiện là 100%, các chức năng thao tác giữa GUI với cơ sở dữ liệu đều ổn định.</a:t>
            </a:r>
            <a:endParaRPr lang="en-US" sz="2000">
              <a:latin typeface="Times New Roman" panose="02020603050405020304" charset="0"/>
              <a:cs typeface="Times New Roman" panose="02020603050405020304" charset="0"/>
            </a:endParaRPr>
          </a:p>
          <a:p>
            <a:pPr marL="0" algn="l">
              <a:buClrTx/>
              <a:buSzTx/>
              <a:buNone/>
            </a:pPr>
            <a:r>
              <a:rPr lang="en-US" sz="2000">
                <a:latin typeface="Times New Roman" panose="02020603050405020304" charset="0"/>
                <a:cs typeface="Times New Roman" panose="02020603050405020304" charset="0"/>
              </a:rPr>
              <a:t>-Chức năng bổ sung nhận diện khuôn mặt hoạt động rất tốt, model được train ổn định, kèm theo đó là bảo mật vô cùng chắc, kể cả khi có bị lọt vẫn có hệ thống lưu trữ lịch sử rà soát, lọc bớt những nhận diện gian lận, dễ dàng trong việc kiểm soát sinh viên.</a:t>
            </a:r>
            <a:endParaRPr lang="en-US" sz="2000">
              <a:latin typeface="Times New Roman" panose="02020603050405020304" charset="0"/>
              <a:cs typeface="Times New Roman" panose="02020603050405020304" charset="0"/>
            </a:endParaRPr>
          </a:p>
          <a:p>
            <a:pPr marL="0" algn="l">
              <a:buClrTx/>
              <a:buSzTx/>
              <a:buNone/>
            </a:pPr>
            <a:r>
              <a:rPr lang="en-US" sz="2000">
                <a:latin typeface="Times New Roman" panose="02020603050405020304" charset="0"/>
                <a:cs typeface="Times New Roman" panose="02020603050405020304" charset="0"/>
              </a:rPr>
              <a:t>-Với lượng đầu tư ít, thời gian phản hồi, khả năng xử lý lượng dữ liệu lớn, và độ tin cậy trong việc bảo mật thông tin là đạt độ ổn định, tốt.</a:t>
            </a:r>
            <a:endParaRPr lang="en-US" sz="2000">
              <a:latin typeface="Times New Roman" panose="02020603050405020304" charset="0"/>
              <a:cs typeface="Times New Roman" panose="020206030504050203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93065" y="190500"/>
            <a:ext cx="11340465" cy="582930"/>
          </a:xfrm>
        </p:spPr>
        <p:txBody>
          <a:bodyPr/>
          <a:p>
            <a:r>
              <a:rPr lang="en-US" b="1">
                <a:latin typeface="Times New Roman" panose="02020603050405020304" charset="0"/>
                <a:cs typeface="Times New Roman" panose="02020603050405020304" charset="0"/>
              </a:rPr>
              <a:t>ĐÁNH GIÁ NHỮNG NỘI DUNG CHƯA THỰC HIỆN</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algn="l">
              <a:buClrTx/>
              <a:buSzTx/>
              <a:buNone/>
            </a:pPr>
            <a:r>
              <a:rPr lang="en-US" sz="2000">
                <a:latin typeface="Times New Roman" panose="02020603050405020304" charset="0"/>
                <a:cs typeface="Times New Roman" panose="02020603050405020304" charset="0"/>
              </a:rPr>
              <a:t>-GUI vẫn cần được tối ưu thêm một chút, chẳng hạn như GUI sẽ có khả năng thích ứng với size, cụ thể là Responsive, GUI khi resize thì các widgets bên trong GUI sẽ thay đổi theo tùy vào size của Tk().</a:t>
            </a:r>
            <a:endParaRPr lang="en-US" sz="2000">
              <a:latin typeface="Times New Roman" panose="02020603050405020304" charset="0"/>
              <a:cs typeface="Times New Roman" panose="02020603050405020304" charset="0"/>
            </a:endParaRPr>
          </a:p>
          <a:p>
            <a:pPr marL="0" algn="l">
              <a:buClrTx/>
              <a:buSzTx/>
              <a:buNone/>
            </a:pPr>
            <a:r>
              <a:rPr lang="en-US" sz="2000">
                <a:latin typeface="Times New Roman" panose="02020603050405020304" charset="0"/>
                <a:cs typeface="Times New Roman" panose="02020603050405020304" charset="0"/>
              </a:rPr>
              <a:t>-Các chức năng hoạt động ổn định, thế nhưng vẫn không được tiện lợi khi tương tác với chức năng này sẽ không thể tương tác với các chức năng khác. Đôi lúc sẽ gặp lỗi khi thực hiện 2 thao tác cùng một lúc, dẫn đến delay, shutdown ứng dụng.</a:t>
            </a:r>
            <a:endParaRPr lang="en-US" sz="2000">
              <a:latin typeface="Times New Roman" panose="02020603050405020304" charset="0"/>
              <a:cs typeface="Times New Roman" panose="02020603050405020304" charset="0"/>
            </a:endParaRPr>
          </a:p>
          <a:p>
            <a:pPr marL="0" algn="l">
              <a:buClrTx/>
              <a:buSzTx/>
              <a:buNone/>
            </a:pPr>
            <a:r>
              <a:rPr lang="en-US" sz="2000">
                <a:latin typeface="Times New Roman" panose="02020603050405020304" charset="0"/>
                <a:cs typeface="Times New Roman" panose="02020603050405020304" charset="0"/>
              </a:rPr>
              <a:t>-Một vài chỗ code vẫn chưa thích ứng toàn diện, vẫn còn một vài chỗ cần được tối ưu thêm.</a:t>
            </a:r>
            <a:endParaRPr lang="en-US" sz="2000">
              <a:latin typeface="Times New Roman" panose="02020603050405020304" charset="0"/>
              <a:cs typeface="Times New Roman" panose="02020603050405020304" charset="0"/>
            </a:endParaRPr>
          </a:p>
          <a:p>
            <a:pPr marL="0" algn="l">
              <a:buClrTx/>
              <a:buSzTx/>
              <a:buNone/>
            </a:pPr>
            <a:endParaRPr lang="en-US" sz="2000">
              <a:latin typeface="Times New Roman" panose="02020603050405020304" charset="0"/>
              <a:cs typeface="Times New Roman" panose="02020603050405020304" charset="0"/>
            </a:endParaRPr>
          </a:p>
          <a:p>
            <a:pPr marL="0" algn="l">
              <a:buClrTx/>
              <a:buSzTx/>
              <a:buNone/>
            </a:pPr>
            <a:r>
              <a:rPr lang="en-US" sz="2000">
                <a:latin typeface="Times New Roman" panose="02020603050405020304" charset="0"/>
                <a:cs typeface="Times New Roman" panose="02020603050405020304" charset="0"/>
              </a:rPr>
              <a:t>Tất cả nội dung tóm gọn là đã hoàn tất, nhưng chung chung là vẫn có chỗ để phát triển, chỉnh sửa thêm.</a:t>
            </a:r>
            <a:endParaRPr lang="en-US" sz="2000">
              <a:latin typeface="Times New Roman" panose="02020603050405020304" charset="0"/>
              <a:cs typeface="Times New Roman" panose="020206030504050203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ĐỀ XUẤT HƯỚNG PHÁT TRIỂN</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lgn="l">
              <a:buClrTx/>
              <a:buSzTx/>
              <a:buNone/>
            </a:pPr>
            <a:r>
              <a:rPr lang="en-US" sz="2000">
                <a:latin typeface="Times New Roman" panose="02020603050405020304" charset="0"/>
                <a:cs typeface="Times New Roman" panose="02020603050405020304" charset="0"/>
              </a:rPr>
              <a:t>-Thời gian chờ để chuẩn bị model Tensorflow/keras để nhận diện anti-spoofing rất lâu, sẽ khá là bất tiện và đôi lúc sẽ hơi mất kiên nhẫn, nếu có thể, sẽ sử dụng module mediapipe để xây dựng model anti-spoofing (mediapipe chỉ sử dụng khi python là 3.6-3.11, vì là bản 3.12 nên không thể sử dụng được).</a:t>
            </a:r>
            <a:endParaRPr lang="en-US" sz="2000">
              <a:latin typeface="Times New Roman" panose="02020603050405020304" charset="0"/>
              <a:cs typeface="Times New Roman" panose="02020603050405020304" charset="0"/>
            </a:endParaRPr>
          </a:p>
          <a:p>
            <a:pPr marL="0" indent="0" algn="l">
              <a:buClrTx/>
              <a:buSzTx/>
              <a:buNone/>
            </a:pPr>
            <a:r>
              <a:rPr lang="en-US" sz="2000">
                <a:latin typeface="Times New Roman" panose="02020603050405020304" charset="0"/>
                <a:cs typeface="Times New Roman" panose="02020603050405020304" charset="0"/>
              </a:rPr>
              <a:t>-Bảo mật mặc dù được đánh giá là ổn định, thế nhưng vẫn còn chỗ cần phải phát triển, thay vì sử dụng model Tensorflow/keras để train dữ liệu phân biệt khuôn mặt giả và khuôn mặt thật, thay vì phải kiếm thật nhiều dữ liệu để có thể tăng độ hiệu quả training, thì ta có thể đầu tư một Camera 3D hoặc RGB Camera+Infrared Camera để nhận diện anti-spoofing/liveliness detection mà không cần xây dựng model tensorflow/keras training cho việc đó.</a:t>
            </a:r>
            <a:endParaRPr lang="en-US" sz="2000">
              <a:latin typeface="Times New Roman" panose="02020603050405020304" charset="0"/>
              <a:cs typeface="Times New Roman" panose="02020603050405020304" charset="0"/>
            </a:endParaRPr>
          </a:p>
          <a:p>
            <a:pPr marL="0" indent="0" algn="l">
              <a:buClrTx/>
              <a:buSzTx/>
              <a:buNone/>
            </a:pPr>
            <a:r>
              <a:rPr lang="en-US" sz="2000">
                <a:latin typeface="Times New Roman" panose="02020603050405020304" charset="0"/>
                <a:cs typeface="Times New Roman" panose="02020603050405020304" charset="0"/>
              </a:rPr>
              <a:t>-Điểm danh sinh viên thay vì sử dụng excel, thì có thể sử dụng Firebase để làm tăng thêm tính quản lý, tính bảo mật, rà soát sẽ trở nên dễ dàng hơn.</a:t>
            </a:r>
            <a:endParaRPr lang="en-US" sz="20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800" b="1">
                <a:latin typeface="Times New Roman" panose="02020603050405020304" charset="0"/>
                <a:cs typeface="Times New Roman" panose="02020603050405020304" charset="0"/>
                <a:sym typeface="+mn-ea"/>
              </a:rPr>
              <a:t>Khám Phá, Áp Dụng Các Thư Viện và Lý Thuyết Trong Ứng Dụng Quản Lý Sinh Viên</a:t>
            </a:r>
            <a:endParaRPr lang="en-US" sz="28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457200">
              <a:buNone/>
            </a:pPr>
            <a:r>
              <a:rPr lang="en-US" sz="1600" b="1">
                <a:latin typeface="Times New Roman" panose="02020603050405020304" charset="0"/>
                <a:cs typeface="Times New Roman" panose="02020603050405020304" charset="0"/>
                <a:sym typeface="+mn-ea"/>
              </a:rPr>
              <a:t>Các thư viện được sử dụng trong ứng dụng quản lý sinh viên:</a:t>
            </a:r>
            <a:endParaRPr lang="en-US" sz="1600" b="1">
              <a:latin typeface="Times New Roman" panose="02020603050405020304" charset="0"/>
              <a:cs typeface="Times New Roman" panose="02020603050405020304" charset="0"/>
              <a:sym typeface="+mn-ea"/>
            </a:endParaRPr>
          </a:p>
          <a:p>
            <a:pPr marL="0" lvl="1" indent="457200">
              <a:buNone/>
            </a:pPr>
            <a:r>
              <a:rPr lang="en-US" sz="1600">
                <a:latin typeface="Times New Roman" panose="02020603050405020304" charset="0"/>
                <a:cs typeface="Times New Roman" panose="02020603050405020304" charset="0"/>
                <a:sym typeface="+mn-ea"/>
              </a:rPr>
              <a:t>- cvzone, time, keras, numpy, cv2, os, tensorflow, numbers, tensorflow.keras.layers, tensorflow.keras.models, tensorflow.keras.utils.to_categorical, tensorflow.keras.optimizers.Adam, tensorflow.keras.layers.RandomFlip, RandomZoom, RandomRotation, tensorflow.keras.preprocessing.image.ImageDataGenerator, tensorflow.keras.callbacks.EarlyStopping, CSVLogger, tkinter, PIL (Python Imaging Library), mysql.connector, threading, customtkinter, datetime, openpyxl, pickle, face_recognition, pygame.mixer, tensorflow.keras.models.load_model, tensorflow.keras.preprocessing.image.img_to_array, imutils.face_utils, scipy.spatial.distance, dlib.</a:t>
            </a:r>
            <a:endParaRPr lang="en-US" sz="1600">
              <a:latin typeface="Times New Roman" panose="02020603050405020304" charset="0"/>
              <a:cs typeface="Times New Roman" panose="02020603050405020304" charset="0"/>
              <a:sym typeface="+mn-ea"/>
            </a:endParaRPr>
          </a:p>
          <a:p>
            <a:pPr marL="0" lvl="1" indent="457200">
              <a:buNone/>
            </a:pPr>
            <a:r>
              <a:rPr lang="en-US" sz="1600" b="1">
                <a:latin typeface="Times New Roman" panose="02020603050405020304" charset="0"/>
                <a:cs typeface="Times New Roman" panose="02020603050405020304" charset="0"/>
              </a:rPr>
              <a:t>T</a:t>
            </a:r>
            <a:r>
              <a:rPr lang="en-US" sz="1600" b="1">
                <a:latin typeface="Times New Roman" panose="02020603050405020304" charset="0"/>
                <a:cs typeface="Times New Roman" panose="02020603050405020304" charset="0"/>
              </a:rPr>
              <a:t>hư viện trọng tâm:</a:t>
            </a:r>
            <a:endParaRPr lang="en-US" sz="1600">
              <a:latin typeface="Times New Roman" panose="02020603050405020304" charset="0"/>
              <a:cs typeface="Times New Roman" panose="02020603050405020304" charset="0"/>
            </a:endParaRPr>
          </a:p>
          <a:p>
            <a:pPr marL="0" lvl="1" indent="457200">
              <a:buNone/>
            </a:pPr>
            <a:r>
              <a:rPr lang="en-US" sz="1600">
                <a:latin typeface="Times New Roman" panose="02020603050405020304" charset="0"/>
                <a:cs typeface="Times New Roman" panose="02020603050405020304" charset="0"/>
              </a:rPr>
              <a:t>- Tkinter: để tạo ra các ứng dụng desktop với giao diện đồ họa.</a:t>
            </a:r>
            <a:endParaRPr lang="en-US" sz="1600">
              <a:latin typeface="Times New Roman" panose="02020603050405020304" charset="0"/>
              <a:cs typeface="Times New Roman" panose="02020603050405020304" charset="0"/>
            </a:endParaRPr>
          </a:p>
          <a:p>
            <a:pPr marL="0" lvl="1" indent="457200">
              <a:buNone/>
            </a:pPr>
            <a:r>
              <a:rPr lang="en-US" sz="1600">
                <a:latin typeface="Times New Roman" panose="02020603050405020304" charset="0"/>
                <a:cs typeface="Times New Roman" panose="02020603050405020304" charset="0"/>
              </a:rPr>
              <a:t>- Tensorflow/Keras: cung cấp các công cụ và API để xây dựng, huấn luyện và triển khai các mô hình học máy.</a:t>
            </a:r>
            <a:endParaRPr lang="en-US" sz="1600">
              <a:latin typeface="Times New Roman" panose="02020603050405020304" charset="0"/>
              <a:cs typeface="Times New Roman" panose="02020603050405020304" charset="0"/>
            </a:endParaRPr>
          </a:p>
          <a:p>
            <a:pPr marL="0" lvl="1" indent="457200">
              <a:buNone/>
            </a:pPr>
            <a:r>
              <a:rPr lang="en-US" sz="1600">
                <a:latin typeface="Times New Roman" panose="02020603050405020304" charset="0"/>
                <a:cs typeface="Times New Roman" panose="02020603050405020304" charset="0"/>
              </a:rPr>
              <a:t>- Face_recognition: dùng để chuyên xử lý nhận diện khuôn mặt với model được train sẵn.</a:t>
            </a:r>
            <a:endParaRPr lang="en-US" sz="1600">
              <a:latin typeface="Times New Roman" panose="02020603050405020304" charset="0"/>
              <a:cs typeface="Times New Roman" panose="02020603050405020304" charset="0"/>
            </a:endParaRPr>
          </a:p>
          <a:p>
            <a:pPr marL="0" lvl="1" indent="457200">
              <a:buNone/>
            </a:pPr>
            <a:r>
              <a:rPr lang="en-US" sz="1600">
                <a:latin typeface="Times New Roman" panose="02020603050405020304" charset="0"/>
                <a:cs typeface="Times New Roman" panose="02020603050405020304" charset="0"/>
              </a:rPr>
              <a:t>- Opencv-python-contrib: dùng để xử lý hình ảnh và video, thực hiện nhận dạng khuôn mặt, phân tích hình ảnh, và nhiều tác vụ khác liên quan đến xử lý hình ảnh và video.</a:t>
            </a:r>
            <a:endParaRPr lang="en-US" sz="1600">
              <a:latin typeface="Times New Roman" panose="02020603050405020304" charset="0"/>
              <a:cs typeface="Times New Roman" panose="02020603050405020304" charset="0"/>
            </a:endParaRPr>
          </a:p>
          <a:p>
            <a:pPr marL="0" lvl="1" indent="457200">
              <a:buNone/>
            </a:pPr>
            <a:r>
              <a:rPr lang="en-US" sz="1600">
                <a:latin typeface="Times New Roman" panose="02020603050405020304" charset="0"/>
                <a:cs typeface="Times New Roman" panose="02020603050405020304" charset="0"/>
              </a:rPr>
              <a:t>- Pillow: dùng để xử lý hình ảnh, bao gồm cả việc đọc, chỉnh sửa và tạo ra các hình ảnh.</a:t>
            </a:r>
            <a:endParaRPr lang="en-US" sz="1600">
              <a:latin typeface="Times New Roman" panose="02020603050405020304" charset="0"/>
              <a:cs typeface="Times New Roman" panose="02020603050405020304" charset="0"/>
            </a:endParaRPr>
          </a:p>
          <a:p>
            <a:endParaRPr 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64490"/>
            <a:ext cx="10972800" cy="4953000"/>
          </a:xfrm>
        </p:spPr>
        <p:txBody>
          <a:bodyPr/>
          <a:p>
            <a:pPr marL="0" indent="0">
              <a:buNone/>
            </a:pPr>
            <a:r>
              <a:rPr lang="en-US" sz="3600" b="1">
                <a:latin typeface="Times New Roman" panose="02020603050405020304" charset="0"/>
                <a:cs typeface="Times New Roman" panose="02020603050405020304" charset="0"/>
              </a:rPr>
              <a:t>Giải thích thêm về thư viện face_recognition:</a:t>
            </a:r>
            <a:br>
              <a:rPr lang="en-US" sz="2000">
                <a:latin typeface="Times New Roman" panose="02020603050405020304" charset="0"/>
                <a:cs typeface="Times New Roman" panose="02020603050405020304" charset="0"/>
              </a:rPr>
            </a:br>
            <a:br>
              <a:rPr lang="en-US" sz="2000">
                <a:latin typeface="Times New Roman" panose="02020603050405020304" charset="0"/>
                <a:cs typeface="Times New Roman" panose="02020603050405020304" charset="0"/>
              </a:rPr>
            </a:br>
            <a:r>
              <a:rPr lang="en-US" sz="2000">
                <a:latin typeface="Times New Roman" panose="02020603050405020304" charset="0"/>
                <a:cs typeface="Times New Roman" panose="02020603050405020304" charset="0"/>
              </a:rPr>
              <a:t>_</a:t>
            </a:r>
            <a:r>
              <a:rPr lang="en-US">
                <a:latin typeface="Times New Roman" panose="02020603050405020304" charset="0"/>
                <a:cs typeface="Times New Roman" panose="02020603050405020304" charset="0"/>
              </a:rPr>
              <a:t>Thư viện face_recognition dựa trên thư viện dlib, một thư viện C++ mạnh mẽ cho các thuật toán học máy và xử lý hình ảnh. dlib chứa các mô hình học sâu đã được huấn luyện trước, như mô hình HOG (Histogram of Oriented Gradients) cho việc phát hiện khuôn mặt và một mạng nơ-ron tích chập (CNN) cho việc trích xuất đặc trưng từ khuôn mặt</a:t>
            </a:r>
            <a:endParaRPr lang="en-US">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762000"/>
          </a:xfrm>
        </p:spPr>
        <p:txBody>
          <a:bodyPr/>
          <a:p>
            <a:pPr algn="ctr"/>
            <a:r>
              <a:rPr lang="en-US" sz="2800" b="1">
                <a:latin typeface="Times New Roman" panose="02020603050405020304" charset="0"/>
                <a:cs typeface="Times New Roman" panose="02020603050405020304" charset="0"/>
              </a:rPr>
              <a:t>Lí Thuyết Xây Dựng Tính Năng Nhận Diện Khuôn Mặt và Chống Gian Lận  với Deep Learning, Convolutional Neural Network</a:t>
            </a:r>
            <a:endParaRPr lang="en-US" sz="28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457200">
              <a:buNone/>
            </a:pPr>
            <a:r>
              <a:rPr lang="en-US" sz="2800">
                <a:latin typeface="Times New Roman" panose="02020603050405020304" charset="0"/>
                <a:cs typeface="Times New Roman" panose="02020603050405020304" charset="0"/>
              </a:rPr>
              <a:t>Deep Learning là gì?</a:t>
            </a:r>
            <a:endParaRPr lang="en-US" sz="2800">
              <a:latin typeface="Times New Roman" panose="02020603050405020304" charset="0"/>
              <a:cs typeface="Times New Roman" panose="02020603050405020304" charset="0"/>
            </a:endParaRPr>
          </a:p>
          <a:p>
            <a:pPr marL="0" indent="457200">
              <a:buNone/>
            </a:pPr>
            <a:r>
              <a:rPr lang="en-US" sz="2800">
                <a:latin typeface="Times New Roman" panose="02020603050405020304" charset="0"/>
                <a:cs typeface="Times New Roman" panose="02020603050405020304" charset="0"/>
              </a:rPr>
              <a:t>- Deep Learning, hay học sâu, là một lĩnh vực con của Machine Learning (học máy), trong đó máy tính được lập trình để tự học và cải thiện hiệu suất thông qua các thuật toán. Deep Learning dựa trên các khái niệm phức tạp hơn so với Machine Learning truyền thống và chủ yếu sử dụng mạng nơ-ron nhân tạo để mô phỏng khả năng suy luận và tư duy của con người.</a:t>
            </a:r>
            <a:endParaRPr lang="en-US" sz="2800">
              <a:latin typeface="Times New Roman" panose="02020603050405020304" charset="0"/>
              <a:cs typeface="Times New Roman" panose="02020603050405020304" charset="0"/>
            </a:endParaRPr>
          </a:p>
          <a:p>
            <a:pPr marL="0" indent="457200">
              <a:buNone/>
            </a:pPr>
            <a:endParaRPr lang="en-US" sz="28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CNN (Convolution Neural Network)</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US">
                <a:latin typeface="Times New Roman" panose="02020603050405020304" charset="0"/>
                <a:cs typeface="Times New Roman" panose="02020603050405020304" charset="0"/>
              </a:rPr>
              <a:t>- CNN (Convolutional Neural Network) là một loại mạng nơ-ron nhân tạo được sử dụng rộng rãi trong học sâu (Deep Learning), đặc biệt trong các tác vụ liên quan đến thị giác máy tính như nhận dạng hình ảnh và phân loại đối tượng. CNN được thiết kế để xử lý dữ liệu dạng lưới, chẳng hạn như hình ảnh, bằng cách sử dụng các lớp đặc biệt như lớp tích chập (convolutional layers), lớp gộp (pooling layers), và lớp kết nối đầy đủ (fully connected layers)</a:t>
            </a:r>
            <a:endParaRPr lang="en-US">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84810"/>
            <a:ext cx="10972800" cy="5742940"/>
          </a:xfrm>
        </p:spPr>
        <p:txBody>
          <a:bodyPr/>
          <a:p>
            <a:pPr marL="0" indent="0">
              <a:buNone/>
            </a:pPr>
            <a:r>
              <a:rPr lang="en-US">
                <a:latin typeface="Times New Roman" panose="02020603050405020304" charset="0"/>
                <a:cs typeface="Times New Roman" panose="02020603050405020304" charset="0"/>
              </a:rPr>
              <a:t>Cách hoạt động của CNN:</a:t>
            </a:r>
            <a:br>
              <a:rPr lang="en-US"/>
            </a:br>
            <a:endParaRPr lang="en-US"/>
          </a:p>
        </p:txBody>
      </p:sp>
      <p:pic>
        <p:nvPicPr>
          <p:cNvPr id="5" name="Picture 13"/>
          <p:cNvPicPr>
            <a:picLocks noChangeAspect="1"/>
          </p:cNvPicPr>
          <p:nvPr/>
        </p:nvPicPr>
        <p:blipFill>
          <a:blip r:embed="rId1"/>
          <a:stretch>
            <a:fillRect/>
          </a:stretch>
        </p:blipFill>
        <p:spPr>
          <a:xfrm>
            <a:off x="754380" y="887730"/>
            <a:ext cx="4022725" cy="2441575"/>
          </a:xfrm>
          <a:prstGeom prst="rect">
            <a:avLst/>
          </a:prstGeom>
          <a:noFill/>
          <a:ln>
            <a:noFill/>
          </a:ln>
        </p:spPr>
      </p:pic>
      <p:pic>
        <p:nvPicPr>
          <p:cNvPr id="6" name="Picture 7"/>
          <p:cNvPicPr>
            <a:picLocks noChangeAspect="1"/>
          </p:cNvPicPr>
          <p:nvPr/>
        </p:nvPicPr>
        <p:blipFill>
          <a:blip r:embed="rId2"/>
          <a:stretch>
            <a:fillRect/>
          </a:stretch>
        </p:blipFill>
        <p:spPr>
          <a:xfrm>
            <a:off x="6739255" y="987425"/>
            <a:ext cx="3869690" cy="2241550"/>
          </a:xfrm>
          <a:prstGeom prst="rect">
            <a:avLst/>
          </a:prstGeom>
          <a:noFill/>
          <a:ln>
            <a:noFill/>
          </a:ln>
        </p:spPr>
      </p:pic>
      <p:pic>
        <p:nvPicPr>
          <p:cNvPr id="7" name="Picture 5"/>
          <p:cNvPicPr>
            <a:picLocks noChangeAspect="1"/>
          </p:cNvPicPr>
          <p:nvPr/>
        </p:nvPicPr>
        <p:blipFill>
          <a:blip r:embed="rId3"/>
          <a:stretch>
            <a:fillRect/>
          </a:stretch>
        </p:blipFill>
        <p:spPr>
          <a:xfrm>
            <a:off x="3449955" y="3429000"/>
            <a:ext cx="4376420" cy="238950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800" b="1">
                <a:latin typeface="Times New Roman" panose="02020603050405020304" charset="0"/>
                <a:cs typeface="Times New Roman" panose="02020603050405020304" charset="0"/>
              </a:rPr>
              <a:t>XÂY DỰNG CHƯƠNG TRÌNH QUẢN LÝ SINH VIÊN</a:t>
            </a:r>
            <a:endParaRPr lang="en-US" sz="28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US" sz="1600">
                <a:latin typeface="Times New Roman" panose="02020603050405020304" charset="0"/>
                <a:cs typeface="Times New Roman" panose="02020603050405020304" charset="0"/>
              </a:rPr>
              <a:t>1.Quá Trình Xây Dựng Chương Trình Quản Lý Sinh Viên</a:t>
            </a: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rPr>
              <a:t>Trong ứng dụng quản lý sinh viên, sẽ có 3 GUIs:</a:t>
            </a: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rPr>
              <a:t>-Login</a:t>
            </a: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rPr>
              <a:t>-Main</a:t>
            </a: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rPr>
              <a:t>-Admin</a:t>
            </a: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rPr>
              <a:t>Khi mở ứng dụng, GUI đầu tiên sẽ là Login, với mục đích xác nhận xem liệu người sử dụng trước màn hình có phải là sinh viên đang học tại trường đó không, sau khi đăng nhập thành công, sẽ dẫn người dùng tới GUI Main, là nơi chứa mọi thông tin của sinh viên, các bảng điểm học kỳ cũng như là thành tích của sinh viên, với người quản lý thì đó là nơi sẽ kiểm soát cũng như là quan sát thời gian điểm danh của sinh viên. GUI Admin là GUI đặc quyền, chỉ dành riêng cho người quản lý (cụ thể là giáo viên, người chủ trì, quản trị viên, các đối tượng quản lý khác), nơi mà người quản lý sẽ chỉnh sửa mọi thông tin, đối tượng nếu cần thiết.</a:t>
            </a:r>
            <a:endParaRPr lang="en-US" sz="16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10398</Words>
  <Application>WPS Presentation</Application>
  <PresentationFormat>Widescreen</PresentationFormat>
  <Paragraphs>169</Paragraphs>
  <Slides>32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Arial</vt:lpstr>
      <vt:lpstr>SimSun</vt:lpstr>
      <vt:lpstr>Wingdings</vt:lpstr>
      <vt:lpstr>Times New Roman</vt:lpstr>
      <vt:lpstr>等线</vt:lpstr>
      <vt:lpstr>Microsoft YaHei</vt:lpstr>
      <vt:lpstr>Arial Unicode MS</vt:lpstr>
      <vt:lpstr>Calibri</vt:lpstr>
      <vt:lpstr>Orange Waves</vt:lpstr>
      <vt:lpstr>CÁC THÀNH VIÊN TRONG NHÓM 14 </vt:lpstr>
      <vt:lpstr>Giới thiệu tổng quan đề tài xây dựng ứng dụng quản lý sinh viên</vt:lpstr>
      <vt:lpstr>Điểm danh bằng khuôn mặt và lợi ích</vt:lpstr>
      <vt:lpstr>Khám Phá, Áp Dụng Các Thư Viện và Lý Thuyết Trong Ứng Dụng Quản Lý Sinh Viên</vt:lpstr>
      <vt:lpstr>PowerPoint 演示文稿</vt:lpstr>
      <vt:lpstr>Lí Thuyết Xây Dựng Tính Năng Nhận Diện Khuôn Mặt và Chống Gian Lận  với Deep Learning, Convolutional Neural Network</vt:lpstr>
      <vt:lpstr>CNN (Convolution Neural Network)</vt:lpstr>
      <vt:lpstr>PowerPoint 演示文稿</vt:lpstr>
      <vt:lpstr>XÂY DỰNG CHƯƠNG TRÌNH QUẢN LÝ SINH VIÊN</vt:lpstr>
      <vt:lpstr>Kết nối dữ liệu</vt:lpstr>
      <vt:lpstr>Login sinh viên thủ công </vt:lpstr>
      <vt:lpstr>Đăng nhập qua nhận diện khuôn mặt</vt:lpstr>
      <vt:lpstr>Xem thông tin chi tiết và bảng điểm của sinh viên</vt:lpstr>
      <vt:lpstr>Form nhật ký điểm danh sinh viên</vt:lpstr>
      <vt:lpstr>Đăng nhập admin</vt:lpstr>
      <vt:lpstr>Nhật kí điểm danh sinh viên</vt:lpstr>
      <vt:lpstr>Form student</vt:lpstr>
      <vt:lpstr>Thêm sinh viên</vt:lpstr>
      <vt:lpstr>Sửa thông tin sinh viên</vt:lpstr>
      <vt:lpstr>Xóa sinh viên</vt:lpstr>
      <vt:lpstr>Form Course</vt:lpstr>
      <vt:lpstr>Form Update Score</vt:lpstr>
      <vt:lpstr>TopLevel sửa điểm</vt:lpstr>
      <vt:lpstr>Form Class và Form Teacher</vt:lpstr>
      <vt:lpstr>Form Update Image</vt:lpstr>
      <vt:lpstr>Lấy mẫu: Video hoặc Camera</vt:lpstr>
      <vt:lpstr>Form Dashboard</vt:lpstr>
      <vt:lpstr>Cài đặt</vt:lpstr>
      <vt:lpstr>PowerPoint 演示文稿</vt:lpstr>
      <vt:lpstr>ĐÁNH GIÁ NHỮNG NỘI DUNG ĐÃ THỰC HIỆN</vt:lpstr>
      <vt:lpstr>ĐÁNH GIÁ NHỮNG NỘI DUNG CHƯA THỰC HIỆN</vt:lpstr>
      <vt:lpstr>ĐỀ XUẤT HƯỚNG PHÁT TRIỂN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Huỳnh Quang Quân</cp:lastModifiedBy>
  <cp:revision>37</cp:revision>
  <dcterms:created xsi:type="dcterms:W3CDTF">2024-04-30T15:53:00Z</dcterms:created>
  <dcterms:modified xsi:type="dcterms:W3CDTF">2024-05-12T08:08:46Z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04555A9F66D1437AABFF775B98783379_11</vt:lpwstr>
  </property>
  <property fmtid="{D5CDD505-2E9C-101B-9397-08002B2CF9AE}" pid="3" name="KSOProductBuildVer">
    <vt:lpwstr>1033-12.2.0.16909</vt:lpwstr>
  </property>
</Properties>
</file>