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7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8288000" cy="10287000"/>
  <p:notesSz cx="6858000" cy="9144000"/>
  <p:embeddedFontLst>
    <p:embeddedFont>
      <p:font typeface="Bungee" panose="020B0604020202020204" charset="0"/>
      <p:regular r:id="rId23"/>
    </p:embeddedFont>
    <p:embeddedFont>
      <p:font typeface="Cabin" panose="020B0604020202020204" charset="0"/>
      <p:regular r:id="rId24"/>
    </p:embeddedFont>
    <p:embeddedFont>
      <p:font typeface="Cabin Bold" panose="020B0604020202020204" charset="0"/>
      <p:regular r:id="rId25"/>
    </p:embeddedFont>
    <p:embeddedFont>
      <p:font typeface="DM Sans Bold" panose="020B0604020202020204" charset="0"/>
      <p:regular r:id="rId26"/>
    </p:embeddedFont>
    <p:embeddedFont>
      <p:font typeface="Sriracha" panose="020B0604020202020204" charset="-34"/>
      <p:regular r:id="rId27"/>
    </p:embeddedFont>
    <p:embeddedFont>
      <p:font typeface="TT Interphases" panose="020B0604020202020204"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25" d="100"/>
          <a:sy n="25" d="100"/>
        </p:scale>
        <p:origin x="1829" y="95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5.fntdata"/><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s>
</file>

<file path=ppt/slides/_rels/slide10.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4.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5.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png"/><Relationship Id="rId16" Type="http://schemas.openxmlformats.org/officeDocument/2006/relationships/image" Target="../media/image15.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2.sv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8.png"/><Relationship Id="rId18" Type="http://schemas.openxmlformats.org/officeDocument/2006/relationships/image" Target="../media/image13.svg"/><Relationship Id="rId3" Type="http://schemas.openxmlformats.org/officeDocument/2006/relationships/image" Target="../media/image14.png"/><Relationship Id="rId21" Type="http://schemas.openxmlformats.org/officeDocument/2006/relationships/image" Target="../media/image20.png"/><Relationship Id="rId7" Type="http://schemas.openxmlformats.org/officeDocument/2006/relationships/image" Target="../media/image16.png"/><Relationship Id="rId12" Type="http://schemas.openxmlformats.org/officeDocument/2006/relationships/image" Target="../media/image5.svg"/><Relationship Id="rId17" Type="http://schemas.openxmlformats.org/officeDocument/2006/relationships/image" Target="../media/image12.png"/><Relationship Id="rId2" Type="http://schemas.openxmlformats.org/officeDocument/2006/relationships/image" Target="../media/image1.png"/><Relationship Id="rId16" Type="http://schemas.openxmlformats.org/officeDocument/2006/relationships/image" Target="../media/image11.svg"/><Relationship Id="rId20" Type="http://schemas.openxmlformats.org/officeDocument/2006/relationships/image" Target="../media/image19.svg"/><Relationship Id="rId1" Type="http://schemas.openxmlformats.org/officeDocument/2006/relationships/slideLayout" Target="../slideLayouts/slideLayout7.xml"/><Relationship Id="rId6" Type="http://schemas.openxmlformats.org/officeDocument/2006/relationships/image" Target="../media/image7.svg"/><Relationship Id="rId11" Type="http://schemas.openxmlformats.org/officeDocument/2006/relationships/image" Target="../media/image4.png"/><Relationship Id="rId24" Type="http://schemas.openxmlformats.org/officeDocument/2006/relationships/image" Target="../media/image23.svg"/><Relationship Id="rId5" Type="http://schemas.openxmlformats.org/officeDocument/2006/relationships/image" Target="../media/image6.png"/><Relationship Id="rId15" Type="http://schemas.openxmlformats.org/officeDocument/2006/relationships/image" Target="../media/image10.png"/><Relationship Id="rId23" Type="http://schemas.openxmlformats.org/officeDocument/2006/relationships/image" Target="../media/image22.png"/><Relationship Id="rId10" Type="http://schemas.openxmlformats.org/officeDocument/2006/relationships/image" Target="../media/image3.svg"/><Relationship Id="rId19" Type="http://schemas.openxmlformats.org/officeDocument/2006/relationships/image" Target="../media/image18.png"/><Relationship Id="rId4" Type="http://schemas.openxmlformats.org/officeDocument/2006/relationships/image" Target="../media/image15.svg"/><Relationship Id="rId9" Type="http://schemas.openxmlformats.org/officeDocument/2006/relationships/image" Target="../media/image2.png"/><Relationship Id="rId14" Type="http://schemas.openxmlformats.org/officeDocument/2006/relationships/image" Target="../media/image9.svg"/><Relationship Id="rId22" Type="http://schemas.openxmlformats.org/officeDocument/2006/relationships/image" Target="../media/image21.svg"/></Relationships>
</file>

<file path=ppt/slides/_rels/slide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19.sv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4.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5.sv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4.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5.svg"/><Relationship Id="rId9"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4.png"/><Relationship Id="rId7"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5.sv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7282" b="-40495"/>
            </a:stretch>
          </a:blipFill>
        </p:spPr>
        <p:txBody>
          <a:bodyPr/>
          <a:lstStyle/>
          <a:p>
            <a:endParaRPr lang="en-US"/>
          </a:p>
        </p:txBody>
      </p:sp>
      <p:sp>
        <p:nvSpPr>
          <p:cNvPr id="3" name="Freeform 3"/>
          <p:cNvSpPr/>
          <p:nvPr/>
        </p:nvSpPr>
        <p:spPr>
          <a:xfrm rot="8224474">
            <a:off x="17743015" y="9559026"/>
            <a:ext cx="4203298" cy="3194506"/>
          </a:xfrm>
          <a:custGeom>
            <a:avLst/>
            <a:gdLst/>
            <a:ahLst/>
            <a:cxnLst/>
            <a:rect l="l" t="t" r="r" b="b"/>
            <a:pathLst>
              <a:path w="4203298" h="3194506">
                <a:moveTo>
                  <a:pt x="0" y="0"/>
                </a:moveTo>
                <a:lnTo>
                  <a:pt x="4203297" y="0"/>
                </a:lnTo>
                <a:lnTo>
                  <a:pt x="4203297" y="3194506"/>
                </a:lnTo>
                <a:lnTo>
                  <a:pt x="0" y="319450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12649200" y="8699123"/>
            <a:ext cx="60034" cy="45719"/>
          </a:xfrm>
          <a:custGeom>
            <a:avLst/>
            <a:gdLst/>
            <a:ahLst/>
            <a:cxnLst/>
            <a:rect l="l" t="t" r="r" b="b"/>
            <a:pathLst>
              <a:path w="7130470" h="2839224">
                <a:moveTo>
                  <a:pt x="0" y="0"/>
                </a:moveTo>
                <a:lnTo>
                  <a:pt x="7130470" y="0"/>
                </a:lnTo>
                <a:lnTo>
                  <a:pt x="7130470" y="2839224"/>
                </a:lnTo>
                <a:lnTo>
                  <a:pt x="0" y="283922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Freeform 5"/>
          <p:cNvSpPr/>
          <p:nvPr/>
        </p:nvSpPr>
        <p:spPr>
          <a:xfrm>
            <a:off x="19070313" y="-195201"/>
            <a:ext cx="3942727" cy="4114800"/>
          </a:xfrm>
          <a:custGeom>
            <a:avLst/>
            <a:gdLst/>
            <a:ahLst/>
            <a:cxnLst/>
            <a:rect l="l" t="t" r="r" b="b"/>
            <a:pathLst>
              <a:path w="3942727" h="4114800">
                <a:moveTo>
                  <a:pt x="0" y="0"/>
                </a:moveTo>
                <a:lnTo>
                  <a:pt x="3942727" y="0"/>
                </a:lnTo>
                <a:lnTo>
                  <a:pt x="3942727"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6" name="Freeform 6"/>
          <p:cNvSpPr/>
          <p:nvPr/>
        </p:nvSpPr>
        <p:spPr>
          <a:xfrm rot="11640743">
            <a:off x="-6242381" y="6652945"/>
            <a:ext cx="3804880" cy="3804880"/>
          </a:xfrm>
          <a:custGeom>
            <a:avLst/>
            <a:gdLst/>
            <a:ahLst/>
            <a:cxnLst/>
            <a:rect l="l" t="t" r="r" b="b"/>
            <a:pathLst>
              <a:path w="3804880" h="3804880">
                <a:moveTo>
                  <a:pt x="0" y="0"/>
                </a:moveTo>
                <a:lnTo>
                  <a:pt x="3804880" y="0"/>
                </a:lnTo>
                <a:lnTo>
                  <a:pt x="3804880" y="3804880"/>
                </a:lnTo>
                <a:lnTo>
                  <a:pt x="0" y="380488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7" name="Freeform 7"/>
          <p:cNvSpPr/>
          <p:nvPr/>
        </p:nvSpPr>
        <p:spPr>
          <a:xfrm>
            <a:off x="1143000" y="11849100"/>
            <a:ext cx="1310526" cy="1310526"/>
          </a:xfrm>
          <a:custGeom>
            <a:avLst/>
            <a:gdLst/>
            <a:ahLst/>
            <a:cxnLst/>
            <a:rect l="l" t="t" r="r" b="b"/>
            <a:pathLst>
              <a:path w="1310526" h="1310526">
                <a:moveTo>
                  <a:pt x="0" y="0"/>
                </a:moveTo>
                <a:lnTo>
                  <a:pt x="1310526" y="0"/>
                </a:lnTo>
                <a:lnTo>
                  <a:pt x="1310526" y="1310526"/>
                </a:lnTo>
                <a:lnTo>
                  <a:pt x="0" y="1310526"/>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
        <p:nvSpPr>
          <p:cNvPr id="12" name="Freeform 12"/>
          <p:cNvSpPr/>
          <p:nvPr/>
        </p:nvSpPr>
        <p:spPr>
          <a:xfrm>
            <a:off x="15224471" y="1020971"/>
            <a:ext cx="309851" cy="45719"/>
          </a:xfrm>
          <a:custGeom>
            <a:avLst/>
            <a:gdLst/>
            <a:ahLst/>
            <a:cxnLst/>
            <a:rect l="l" t="t" r="r" b="b"/>
            <a:pathLst>
              <a:path w="1978238" h="2266731">
                <a:moveTo>
                  <a:pt x="0" y="0"/>
                </a:moveTo>
                <a:lnTo>
                  <a:pt x="1978239" y="0"/>
                </a:lnTo>
                <a:lnTo>
                  <a:pt x="1978239" y="2266732"/>
                </a:lnTo>
                <a:lnTo>
                  <a:pt x="0" y="2266732"/>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en-US"/>
          </a:p>
        </p:txBody>
      </p:sp>
      <p:sp>
        <p:nvSpPr>
          <p:cNvPr id="13" name="Freeform 13"/>
          <p:cNvSpPr/>
          <p:nvPr/>
        </p:nvSpPr>
        <p:spPr>
          <a:xfrm flipH="1">
            <a:off x="-4339941" y="-4181476"/>
            <a:ext cx="3942727" cy="4114800"/>
          </a:xfrm>
          <a:custGeom>
            <a:avLst/>
            <a:gdLst/>
            <a:ahLst/>
            <a:cxnLst/>
            <a:rect l="l" t="t" r="r" b="b"/>
            <a:pathLst>
              <a:path w="3942727" h="4114800">
                <a:moveTo>
                  <a:pt x="3942727" y="0"/>
                </a:moveTo>
                <a:lnTo>
                  <a:pt x="0" y="0"/>
                </a:lnTo>
                <a:lnTo>
                  <a:pt x="0" y="4114800"/>
                </a:lnTo>
                <a:lnTo>
                  <a:pt x="3942727" y="4114800"/>
                </a:lnTo>
                <a:lnTo>
                  <a:pt x="3942727"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7282" b="-40495"/>
            </a:stretch>
          </a:blipFill>
        </p:spPr>
        <p:txBody>
          <a:bodyPr/>
          <a:lstStyle/>
          <a:p>
            <a:endParaRPr lang="en-US"/>
          </a:p>
        </p:txBody>
      </p:sp>
      <p:sp>
        <p:nvSpPr>
          <p:cNvPr id="3" name="TextBox 3"/>
          <p:cNvSpPr txBox="1"/>
          <p:nvPr/>
        </p:nvSpPr>
        <p:spPr>
          <a:xfrm>
            <a:off x="9836219" y="3905307"/>
            <a:ext cx="6769809" cy="2552587"/>
          </a:xfrm>
          <a:prstGeom prst="rect">
            <a:avLst/>
          </a:prstGeom>
        </p:spPr>
        <p:txBody>
          <a:bodyPr lIns="0" tIns="0" rIns="0" bIns="0" rtlCol="0" anchor="t">
            <a:spAutoFit/>
          </a:bodyPr>
          <a:lstStyle/>
          <a:p>
            <a:pPr algn="ctr">
              <a:lnSpc>
                <a:spcPts val="9900"/>
              </a:lnSpc>
            </a:pPr>
            <a:r>
              <a:rPr lang="en-US" sz="9000">
                <a:solidFill>
                  <a:srgbClr val="000000"/>
                </a:solidFill>
                <a:latin typeface="Cabin"/>
                <a:ea typeface="Cabin"/>
                <a:cs typeface="Cabin"/>
                <a:sym typeface="Cabin"/>
              </a:rPr>
              <a:t>Notes and Reminders</a:t>
            </a:r>
          </a:p>
        </p:txBody>
      </p:sp>
      <p:sp>
        <p:nvSpPr>
          <p:cNvPr id="4" name="Freeform 4"/>
          <p:cNvSpPr/>
          <p:nvPr/>
        </p:nvSpPr>
        <p:spPr>
          <a:xfrm>
            <a:off x="0" y="0"/>
            <a:ext cx="18288000" cy="23283333"/>
          </a:xfrm>
          <a:custGeom>
            <a:avLst/>
            <a:gdLst/>
            <a:ahLst/>
            <a:cxnLst/>
            <a:rect l="l" t="t" r="r" b="b"/>
            <a:pathLst>
              <a:path w="18288000" h="23283333">
                <a:moveTo>
                  <a:pt x="0" y="0"/>
                </a:moveTo>
                <a:lnTo>
                  <a:pt x="18288000" y="0"/>
                </a:lnTo>
                <a:lnTo>
                  <a:pt x="18288000" y="23283333"/>
                </a:lnTo>
                <a:lnTo>
                  <a:pt x="0" y="2328333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Freeform 5"/>
          <p:cNvSpPr/>
          <p:nvPr/>
        </p:nvSpPr>
        <p:spPr>
          <a:xfrm>
            <a:off x="16903005" y="-579431"/>
            <a:ext cx="2024940" cy="2320243"/>
          </a:xfrm>
          <a:custGeom>
            <a:avLst/>
            <a:gdLst/>
            <a:ahLst/>
            <a:cxnLst/>
            <a:rect l="l" t="t" r="r" b="b"/>
            <a:pathLst>
              <a:path w="2024940" h="2320243">
                <a:moveTo>
                  <a:pt x="0" y="0"/>
                </a:moveTo>
                <a:lnTo>
                  <a:pt x="2024940" y="0"/>
                </a:lnTo>
                <a:lnTo>
                  <a:pt x="2024940" y="2320243"/>
                </a:lnTo>
                <a:lnTo>
                  <a:pt x="0" y="232024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6" name="Freeform 6"/>
          <p:cNvSpPr/>
          <p:nvPr/>
        </p:nvSpPr>
        <p:spPr>
          <a:xfrm>
            <a:off x="17097649" y="5127237"/>
            <a:ext cx="4643834" cy="4846506"/>
          </a:xfrm>
          <a:custGeom>
            <a:avLst/>
            <a:gdLst/>
            <a:ahLst/>
            <a:cxnLst/>
            <a:rect l="l" t="t" r="r" b="b"/>
            <a:pathLst>
              <a:path w="4643834" h="4846506">
                <a:moveTo>
                  <a:pt x="0" y="0"/>
                </a:moveTo>
                <a:lnTo>
                  <a:pt x="4643834" y="0"/>
                </a:lnTo>
                <a:lnTo>
                  <a:pt x="4643834" y="4846506"/>
                </a:lnTo>
                <a:lnTo>
                  <a:pt x="0" y="484650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7" name="TextBox 7"/>
          <p:cNvSpPr txBox="1"/>
          <p:nvPr/>
        </p:nvSpPr>
        <p:spPr>
          <a:xfrm>
            <a:off x="405916" y="2994025"/>
            <a:ext cx="17259300" cy="5975351"/>
          </a:xfrm>
          <a:prstGeom prst="rect">
            <a:avLst/>
          </a:prstGeom>
        </p:spPr>
        <p:txBody>
          <a:bodyPr lIns="0" tIns="0" rIns="0" bIns="0" rtlCol="0" anchor="t">
            <a:spAutoFit/>
          </a:bodyPr>
          <a:lstStyle/>
          <a:p>
            <a:pPr algn="just">
              <a:lnSpc>
                <a:spcPts val="6800"/>
              </a:lnSpc>
            </a:pPr>
            <a:endParaRPr/>
          </a:p>
          <a:p>
            <a:pPr marL="1079501" lvl="1" indent="-539750" algn="just">
              <a:lnSpc>
                <a:spcPts val="6800"/>
              </a:lnSpc>
              <a:buFont typeface="Arial"/>
              <a:buChar char="•"/>
            </a:pPr>
            <a:r>
              <a:rPr lang="en-US" sz="5000">
                <a:solidFill>
                  <a:srgbClr val="000000"/>
                </a:solidFill>
                <a:latin typeface="Cabin"/>
                <a:ea typeface="Cabin"/>
                <a:cs typeface="Cabin"/>
                <a:sym typeface="Cabin"/>
              </a:rPr>
              <a:t>Đo lường phần trăm thay đổi doanh thu trong thời gian thử nghiệm.</a:t>
            </a:r>
          </a:p>
          <a:p>
            <a:pPr marL="1079501" lvl="1" indent="-539750" algn="just">
              <a:lnSpc>
                <a:spcPts val="6800"/>
              </a:lnSpc>
              <a:buFont typeface="Arial"/>
              <a:buChar char="•"/>
            </a:pPr>
            <a:r>
              <a:rPr lang="en-US" sz="5000">
                <a:solidFill>
                  <a:srgbClr val="000000"/>
                </a:solidFill>
                <a:latin typeface="Cabin"/>
                <a:ea typeface="Cabin"/>
                <a:cs typeface="Cabin"/>
                <a:sym typeface="Cabin"/>
              </a:rPr>
              <a:t>Mô hình mới được áp dụng cho một phần nhỏ lưu lượng truy cập để cân bằng giữa tỷ lệ traffic và thử nghiệm A/B testing để để đánh giá hiệu quả tăng trưởng.</a:t>
            </a:r>
          </a:p>
          <a:p>
            <a:pPr algn="just">
              <a:lnSpc>
                <a:spcPts val="6800"/>
              </a:lnSpc>
            </a:pPr>
            <a:endParaRPr lang="en-US" sz="5000">
              <a:solidFill>
                <a:srgbClr val="000000"/>
              </a:solidFill>
              <a:latin typeface="Cabin"/>
              <a:ea typeface="Cabin"/>
              <a:cs typeface="Cabin"/>
              <a:sym typeface="Cabin"/>
            </a:endParaRPr>
          </a:p>
        </p:txBody>
      </p:sp>
      <p:sp>
        <p:nvSpPr>
          <p:cNvPr id="8" name="TextBox 8"/>
          <p:cNvSpPr txBox="1"/>
          <p:nvPr/>
        </p:nvSpPr>
        <p:spPr>
          <a:xfrm>
            <a:off x="-216868" y="445469"/>
            <a:ext cx="18504868" cy="1295343"/>
          </a:xfrm>
          <a:prstGeom prst="rect">
            <a:avLst/>
          </a:prstGeom>
        </p:spPr>
        <p:txBody>
          <a:bodyPr lIns="0" tIns="0" rIns="0" bIns="0" rtlCol="0" anchor="t">
            <a:spAutoFit/>
          </a:bodyPr>
          <a:lstStyle/>
          <a:p>
            <a:pPr algn="ctr">
              <a:lnSpc>
                <a:spcPts val="9900"/>
              </a:lnSpc>
            </a:pPr>
            <a:r>
              <a:rPr lang="en-US" sz="9000" b="1">
                <a:solidFill>
                  <a:srgbClr val="F54F66"/>
                </a:solidFill>
                <a:latin typeface="Cabin Bold"/>
                <a:ea typeface="Cabin Bold"/>
                <a:cs typeface="Cabin Bold"/>
                <a:sym typeface="Cabin Bold"/>
              </a:rPr>
              <a:t>CHỈ SỐ ĐÁNH GIÁ</a:t>
            </a:r>
          </a:p>
        </p:txBody>
      </p:sp>
      <p:sp>
        <p:nvSpPr>
          <p:cNvPr id="9" name="TextBox 9"/>
          <p:cNvSpPr txBox="1"/>
          <p:nvPr/>
        </p:nvSpPr>
        <p:spPr>
          <a:xfrm>
            <a:off x="405916" y="2453144"/>
            <a:ext cx="17259300" cy="711257"/>
          </a:xfrm>
          <a:prstGeom prst="rect">
            <a:avLst/>
          </a:prstGeom>
        </p:spPr>
        <p:txBody>
          <a:bodyPr lIns="0" tIns="0" rIns="0" bIns="0" rtlCol="0" anchor="t">
            <a:spAutoFit/>
          </a:bodyPr>
          <a:lstStyle/>
          <a:p>
            <a:pPr algn="just">
              <a:lnSpc>
                <a:spcPts val="5500"/>
              </a:lnSpc>
              <a:spcBef>
                <a:spcPct val="0"/>
              </a:spcBef>
            </a:pPr>
            <a:r>
              <a:rPr lang="en-US" sz="5000" b="1">
                <a:solidFill>
                  <a:srgbClr val="000000"/>
                </a:solidFill>
                <a:latin typeface="Cabin Bold"/>
                <a:ea typeface="Cabin Bold"/>
                <a:cs typeface="Cabin Bold"/>
                <a:sym typeface="Cabin Bold"/>
              </a:rPr>
              <a:t>Chỉ số Online: </a:t>
            </a:r>
            <a:r>
              <a:rPr lang="en-US" sz="5000">
                <a:solidFill>
                  <a:srgbClr val="000000"/>
                </a:solidFill>
                <a:latin typeface="Cabin"/>
                <a:ea typeface="Cabin"/>
                <a:cs typeface="Cabin"/>
                <a:sym typeface="Cabin"/>
              </a:rPr>
              <a:t>Revenue Lift</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41" presetClass="entr" presetSubtype="0" fill="hold" grpId="0" nodeType="withEffect">
                                  <p:stCondLst>
                                    <p:cond delay="500"/>
                                  </p:stCondLst>
                                  <p:iterate type="lt">
                                    <p:tmPct val="10000"/>
                                  </p:iterate>
                                  <p:childTnLst>
                                    <p:set>
                                      <p:cBhvr>
                                        <p:cTn id="9" dur="1" fill="hold">
                                          <p:stCondLst>
                                            <p:cond delay="0"/>
                                          </p:stCondLst>
                                        </p:cTn>
                                        <p:tgtEl>
                                          <p:spTgt spid="7"/>
                                        </p:tgtEl>
                                        <p:attrNameLst>
                                          <p:attrName>style.visibility</p:attrName>
                                        </p:attrNameLst>
                                      </p:cBhvr>
                                      <p:to>
                                        <p:strVal val="visible"/>
                                      </p:to>
                                    </p:set>
                                    <p:anim calcmode="lin" valueType="num">
                                      <p:cBhvr>
                                        <p:cTn id="10" dur="2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1" dur="250" fill="hold"/>
                                        <p:tgtEl>
                                          <p:spTgt spid="7"/>
                                        </p:tgtEl>
                                        <p:attrNameLst>
                                          <p:attrName>ppt_y</p:attrName>
                                        </p:attrNameLst>
                                      </p:cBhvr>
                                      <p:tavLst>
                                        <p:tav tm="0">
                                          <p:val>
                                            <p:strVal val="#ppt_y"/>
                                          </p:val>
                                        </p:tav>
                                        <p:tav tm="100000">
                                          <p:val>
                                            <p:strVal val="#ppt_y"/>
                                          </p:val>
                                        </p:tav>
                                      </p:tavLst>
                                    </p:anim>
                                    <p:anim calcmode="lin" valueType="num">
                                      <p:cBhvr>
                                        <p:cTn id="12" dur="2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3" dur="2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4" dur="25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3340941" y="694963"/>
            <a:ext cx="11606118" cy="1787773"/>
            <a:chOff x="0" y="0"/>
            <a:chExt cx="3196418" cy="492367"/>
          </a:xfrm>
        </p:grpSpPr>
        <p:sp>
          <p:nvSpPr>
            <p:cNvPr id="3" name="Freeform 3"/>
            <p:cNvSpPr/>
            <p:nvPr/>
          </p:nvSpPr>
          <p:spPr>
            <a:xfrm>
              <a:off x="0" y="0"/>
              <a:ext cx="3196418" cy="492367"/>
            </a:xfrm>
            <a:custGeom>
              <a:avLst/>
              <a:gdLst/>
              <a:ahLst/>
              <a:cxnLst/>
              <a:rect l="l" t="t" r="r" b="b"/>
              <a:pathLst>
                <a:path w="3196418" h="492367">
                  <a:moveTo>
                    <a:pt x="2993218" y="0"/>
                  </a:moveTo>
                  <a:cubicBezTo>
                    <a:pt x="3105442" y="0"/>
                    <a:pt x="3196418" y="110220"/>
                    <a:pt x="3196418" y="246183"/>
                  </a:cubicBezTo>
                  <a:cubicBezTo>
                    <a:pt x="3196418" y="382147"/>
                    <a:pt x="3105442" y="492367"/>
                    <a:pt x="2993218" y="492367"/>
                  </a:cubicBezTo>
                  <a:lnTo>
                    <a:pt x="203200" y="492367"/>
                  </a:lnTo>
                  <a:cubicBezTo>
                    <a:pt x="90976" y="492367"/>
                    <a:pt x="0" y="382147"/>
                    <a:pt x="0" y="246183"/>
                  </a:cubicBezTo>
                  <a:cubicBezTo>
                    <a:pt x="0" y="110220"/>
                    <a:pt x="90976" y="0"/>
                    <a:pt x="203200" y="0"/>
                  </a:cubicBezTo>
                  <a:close/>
                </a:path>
              </a:pathLst>
            </a:custGeom>
            <a:solidFill>
              <a:srgbClr val="8578F6"/>
            </a:solidFill>
          </p:spPr>
          <p:txBody>
            <a:bodyPr/>
            <a:lstStyle/>
            <a:p>
              <a:endParaRPr lang="en-US"/>
            </a:p>
          </p:txBody>
        </p:sp>
        <p:sp>
          <p:nvSpPr>
            <p:cNvPr id="4" name="TextBox 4"/>
            <p:cNvSpPr txBox="1"/>
            <p:nvPr/>
          </p:nvSpPr>
          <p:spPr>
            <a:xfrm>
              <a:off x="0" y="-438150"/>
              <a:ext cx="3196418" cy="930517"/>
            </a:xfrm>
            <a:prstGeom prst="rect">
              <a:avLst/>
            </a:prstGeom>
          </p:spPr>
          <p:txBody>
            <a:bodyPr lIns="0" tIns="0" rIns="0" bIns="0" rtlCol="0" anchor="ctr"/>
            <a:lstStyle/>
            <a:p>
              <a:pPr algn="ctr">
                <a:lnSpc>
                  <a:spcPts val="14874"/>
                </a:lnSpc>
              </a:pPr>
              <a:r>
                <a:rPr lang="en-US" sz="8499" b="1">
                  <a:solidFill>
                    <a:srgbClr val="122022"/>
                  </a:solidFill>
                  <a:latin typeface="Cabin Bold"/>
                  <a:ea typeface="Cabin Bold"/>
                  <a:cs typeface="Cabin Bold"/>
                  <a:sym typeface="Cabin Bold"/>
                </a:rPr>
                <a:t>MÔ HÌNH MÁY HỌC</a:t>
              </a:r>
            </a:p>
          </p:txBody>
        </p:sp>
      </p:grpSp>
      <p:sp>
        <p:nvSpPr>
          <p:cNvPr id="5" name="TextBox 5"/>
          <p:cNvSpPr txBox="1"/>
          <p:nvPr/>
        </p:nvSpPr>
        <p:spPr>
          <a:xfrm>
            <a:off x="573987" y="2482736"/>
            <a:ext cx="17140026" cy="4940527"/>
          </a:xfrm>
          <a:prstGeom prst="rect">
            <a:avLst/>
          </a:prstGeom>
        </p:spPr>
        <p:txBody>
          <a:bodyPr lIns="0" tIns="0" rIns="0" bIns="0" rtlCol="0" anchor="t">
            <a:spAutoFit/>
          </a:bodyPr>
          <a:lstStyle/>
          <a:p>
            <a:pPr algn="just">
              <a:lnSpc>
                <a:spcPts val="10000"/>
              </a:lnSpc>
            </a:pPr>
            <a:r>
              <a:rPr lang="en-US" sz="5000" b="1">
                <a:solidFill>
                  <a:srgbClr val="000000"/>
                </a:solidFill>
                <a:latin typeface="Cabin Bold"/>
                <a:ea typeface="Cabin Bold"/>
                <a:cs typeface="Cabin Bold"/>
                <a:sym typeface="Cabin Bold"/>
              </a:rPr>
              <a:t>Đề xuất sử dụng</a:t>
            </a:r>
          </a:p>
          <a:p>
            <a:pPr marL="1079501" lvl="1" indent="-539750" algn="just">
              <a:lnSpc>
                <a:spcPts val="10000"/>
              </a:lnSpc>
              <a:buFont typeface="Arial"/>
              <a:buChar char="•"/>
            </a:pPr>
            <a:r>
              <a:rPr lang="en-US" sz="5000">
                <a:solidFill>
                  <a:srgbClr val="000000"/>
                </a:solidFill>
                <a:latin typeface="Cabin"/>
                <a:ea typeface="Cabin"/>
                <a:cs typeface="Cabin"/>
                <a:sym typeface="Cabin"/>
              </a:rPr>
              <a:t>Logistic Regression (hồi quy logistic) hoặc các mô hình mô hình khác để đạt kết quả tốt nhất.</a:t>
            </a:r>
          </a:p>
          <a:p>
            <a:pPr marL="1079501" lvl="1" indent="-539750" algn="just">
              <a:lnSpc>
                <a:spcPts val="10000"/>
              </a:lnSpc>
              <a:buFont typeface="Arial"/>
              <a:buChar char="•"/>
            </a:pPr>
            <a:r>
              <a:rPr lang="en-US" sz="5000">
                <a:solidFill>
                  <a:srgbClr val="000000"/>
                </a:solidFill>
                <a:latin typeface="Cabin"/>
                <a:ea typeface="Cabin"/>
                <a:cs typeface="Cabin"/>
                <a:sym typeface="Cabin"/>
              </a:rPr>
              <a:t>Sử dụng kiến trúc Deep Cross Network V2 (DCN V2).</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41" presetClass="entr" presetSubtype="0" fill="hold" grpId="0" nodeType="withEffect">
                                  <p:stCondLst>
                                    <p:cond delay="500"/>
                                  </p:stCondLst>
                                  <p:iterate type="lt">
                                    <p:tmPct val="10000"/>
                                  </p:iterate>
                                  <p:childTnLst>
                                    <p:set>
                                      <p:cBhvr>
                                        <p:cTn id="9" dur="1" fill="hold">
                                          <p:stCondLst>
                                            <p:cond delay="0"/>
                                          </p:stCondLst>
                                        </p:cTn>
                                        <p:tgtEl>
                                          <p:spTgt spid="5"/>
                                        </p:tgtEl>
                                        <p:attrNameLst>
                                          <p:attrName>style.visibility</p:attrName>
                                        </p:attrNameLst>
                                      </p:cBhvr>
                                      <p:to>
                                        <p:strVal val="visible"/>
                                      </p:to>
                                    </p:set>
                                    <p:anim calcmode="lin" valueType="num">
                                      <p:cBhvr>
                                        <p:cTn id="10" dur="25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1" dur="250" fill="hold"/>
                                        <p:tgtEl>
                                          <p:spTgt spid="5"/>
                                        </p:tgtEl>
                                        <p:attrNameLst>
                                          <p:attrName>ppt_y</p:attrName>
                                        </p:attrNameLst>
                                      </p:cBhvr>
                                      <p:tavLst>
                                        <p:tav tm="0">
                                          <p:val>
                                            <p:strVal val="#ppt_y"/>
                                          </p:val>
                                        </p:tav>
                                        <p:tav tm="100000">
                                          <p:val>
                                            <p:strVal val="#ppt_y"/>
                                          </p:val>
                                        </p:tav>
                                      </p:tavLst>
                                    </p:anim>
                                    <p:anim calcmode="lin" valueType="num">
                                      <p:cBhvr>
                                        <p:cTn id="12" dur="25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3" dur="25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4" dur="25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3340941" y="134814"/>
            <a:ext cx="11606118" cy="1787773"/>
            <a:chOff x="0" y="0"/>
            <a:chExt cx="3196418" cy="492367"/>
          </a:xfrm>
        </p:grpSpPr>
        <p:sp>
          <p:nvSpPr>
            <p:cNvPr id="3" name="Freeform 3"/>
            <p:cNvSpPr/>
            <p:nvPr/>
          </p:nvSpPr>
          <p:spPr>
            <a:xfrm>
              <a:off x="0" y="0"/>
              <a:ext cx="3196418" cy="492367"/>
            </a:xfrm>
            <a:custGeom>
              <a:avLst/>
              <a:gdLst/>
              <a:ahLst/>
              <a:cxnLst/>
              <a:rect l="l" t="t" r="r" b="b"/>
              <a:pathLst>
                <a:path w="3196418" h="492367">
                  <a:moveTo>
                    <a:pt x="2993218" y="0"/>
                  </a:moveTo>
                  <a:cubicBezTo>
                    <a:pt x="3105442" y="0"/>
                    <a:pt x="3196418" y="110220"/>
                    <a:pt x="3196418" y="246183"/>
                  </a:cubicBezTo>
                  <a:cubicBezTo>
                    <a:pt x="3196418" y="382147"/>
                    <a:pt x="3105442" y="492367"/>
                    <a:pt x="2993218" y="492367"/>
                  </a:cubicBezTo>
                  <a:lnTo>
                    <a:pt x="203200" y="492367"/>
                  </a:lnTo>
                  <a:cubicBezTo>
                    <a:pt x="90976" y="492367"/>
                    <a:pt x="0" y="382147"/>
                    <a:pt x="0" y="246183"/>
                  </a:cubicBezTo>
                  <a:cubicBezTo>
                    <a:pt x="0" y="110220"/>
                    <a:pt x="90976" y="0"/>
                    <a:pt x="203200" y="0"/>
                  </a:cubicBezTo>
                  <a:close/>
                </a:path>
              </a:pathLst>
            </a:custGeom>
            <a:solidFill>
              <a:srgbClr val="8578F6"/>
            </a:solidFill>
          </p:spPr>
          <p:txBody>
            <a:bodyPr/>
            <a:lstStyle/>
            <a:p>
              <a:endParaRPr lang="en-US"/>
            </a:p>
          </p:txBody>
        </p:sp>
        <p:sp>
          <p:nvSpPr>
            <p:cNvPr id="4" name="TextBox 4"/>
            <p:cNvSpPr txBox="1"/>
            <p:nvPr/>
          </p:nvSpPr>
          <p:spPr>
            <a:xfrm>
              <a:off x="0" y="-438150"/>
              <a:ext cx="3196418" cy="930517"/>
            </a:xfrm>
            <a:prstGeom prst="rect">
              <a:avLst/>
            </a:prstGeom>
          </p:spPr>
          <p:txBody>
            <a:bodyPr lIns="0" tIns="0" rIns="0" bIns="0" rtlCol="0" anchor="ctr"/>
            <a:lstStyle/>
            <a:p>
              <a:pPr algn="ctr">
                <a:lnSpc>
                  <a:spcPts val="14874"/>
                </a:lnSpc>
              </a:pPr>
              <a:r>
                <a:rPr lang="en-US" sz="8499" b="1">
                  <a:solidFill>
                    <a:srgbClr val="122022"/>
                  </a:solidFill>
                  <a:latin typeface="Cabin Bold"/>
                  <a:ea typeface="Cabin Bold"/>
                  <a:cs typeface="Cabin Bold"/>
                  <a:sym typeface="Cabin Bold"/>
                </a:rPr>
                <a:t>MÔ HÌNH MÁY HỌC</a:t>
              </a:r>
            </a:p>
          </p:txBody>
        </p:sp>
      </p:grpSp>
      <p:sp>
        <p:nvSpPr>
          <p:cNvPr id="5" name="TextBox 5"/>
          <p:cNvSpPr txBox="1"/>
          <p:nvPr/>
        </p:nvSpPr>
        <p:spPr>
          <a:xfrm>
            <a:off x="514350" y="2624837"/>
            <a:ext cx="16744950" cy="2914735"/>
          </a:xfrm>
          <a:prstGeom prst="rect">
            <a:avLst/>
          </a:prstGeom>
        </p:spPr>
        <p:txBody>
          <a:bodyPr lIns="0" tIns="0" rIns="0" bIns="0" rtlCol="0" anchor="t">
            <a:spAutoFit/>
          </a:bodyPr>
          <a:lstStyle/>
          <a:p>
            <a:pPr algn="l">
              <a:lnSpc>
                <a:spcPts val="7800"/>
              </a:lnSpc>
            </a:pPr>
            <a:r>
              <a:rPr lang="en-US" sz="5000">
                <a:solidFill>
                  <a:srgbClr val="000000"/>
                </a:solidFill>
                <a:latin typeface="Cabin"/>
                <a:ea typeface="Cabin"/>
                <a:cs typeface="Cabin"/>
                <a:sym typeface="Cabin"/>
              </a:rPr>
              <a:t>Sử dụng bộ phân loại logistic (</a:t>
            </a:r>
            <a:r>
              <a:rPr lang="en-US" sz="5000" b="1">
                <a:solidFill>
                  <a:srgbClr val="000000"/>
                </a:solidFill>
                <a:latin typeface="Cabin Bold"/>
                <a:ea typeface="Cabin Bold"/>
                <a:cs typeface="Cabin Bold"/>
                <a:sym typeface="Cabin Bold"/>
              </a:rPr>
              <a:t>Logistic Regression</a:t>
            </a:r>
            <a:r>
              <a:rPr lang="en-US" sz="5000">
                <a:solidFill>
                  <a:srgbClr val="000000"/>
                </a:solidFill>
                <a:latin typeface="Cabin"/>
                <a:ea typeface="Cabin"/>
                <a:cs typeface="Cabin"/>
                <a:sym typeface="Cabin"/>
              </a:rPr>
              <a:t>) để do hiệu quả tính toán, đồng thời cũng có khả năng xử lý các đặc trưng thưa thớt.</a:t>
            </a:r>
          </a:p>
        </p:txBody>
      </p:sp>
      <p:sp>
        <p:nvSpPr>
          <p:cNvPr id="6" name="TextBox 6"/>
          <p:cNvSpPr txBox="1"/>
          <p:nvPr/>
        </p:nvSpPr>
        <p:spPr>
          <a:xfrm>
            <a:off x="514350" y="6241823"/>
            <a:ext cx="17258830" cy="3905364"/>
          </a:xfrm>
          <a:prstGeom prst="rect">
            <a:avLst/>
          </a:prstGeom>
        </p:spPr>
        <p:txBody>
          <a:bodyPr lIns="0" tIns="0" rIns="0" bIns="0" rtlCol="0" anchor="t">
            <a:spAutoFit/>
          </a:bodyPr>
          <a:lstStyle/>
          <a:p>
            <a:pPr algn="l">
              <a:lnSpc>
                <a:spcPts val="7800"/>
              </a:lnSpc>
            </a:pPr>
            <a:r>
              <a:rPr lang="en-US" sz="5000" b="1">
                <a:solidFill>
                  <a:srgbClr val="000000"/>
                </a:solidFill>
                <a:latin typeface="Cabin Bold"/>
                <a:ea typeface="Cabin Bold"/>
                <a:cs typeface="Cabin Bold"/>
                <a:sym typeface="Cabin Bold"/>
              </a:rPr>
              <a:t>Phương pháp xử lý dữ liệu mất cân bằng:</a:t>
            </a:r>
          </a:p>
          <a:p>
            <a:pPr algn="l">
              <a:lnSpc>
                <a:spcPts val="7800"/>
              </a:lnSpc>
            </a:pPr>
            <a:r>
              <a:rPr lang="en-US" sz="5000">
                <a:solidFill>
                  <a:srgbClr val="000000"/>
                </a:solidFill>
                <a:latin typeface="Cabin"/>
                <a:ea typeface="Cabin"/>
                <a:cs typeface="Cabin"/>
                <a:sym typeface="Cabin"/>
              </a:rPr>
              <a:t>Giảm mẫu của lớp đa số để giải quyết vấn đề mất cân bằng bằng hoặc tạo mẫu ở lớp có ít mẫu hơn để xử lí.</a:t>
            </a:r>
          </a:p>
          <a:p>
            <a:pPr algn="l">
              <a:lnSpc>
                <a:spcPts val="7800"/>
              </a:lnSpc>
            </a:pPr>
            <a:endParaRPr lang="en-US" sz="5000">
              <a:solidFill>
                <a:srgbClr val="000000"/>
              </a:solidFill>
              <a:latin typeface="Cabin"/>
              <a:ea typeface="Cabin"/>
              <a:cs typeface="Cabin"/>
              <a:sym typeface="Cabin"/>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25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250" fill="hold"/>
                                        <p:tgtEl>
                                          <p:spTgt spid="5"/>
                                        </p:tgtEl>
                                        <p:attrNameLst>
                                          <p:attrName>ppt_y</p:attrName>
                                        </p:attrNameLst>
                                      </p:cBhvr>
                                      <p:tavLst>
                                        <p:tav tm="0">
                                          <p:val>
                                            <p:strVal val="#ppt_y"/>
                                          </p:val>
                                        </p:tav>
                                        <p:tav tm="100000">
                                          <p:val>
                                            <p:strVal val="#ppt_y"/>
                                          </p:val>
                                        </p:tav>
                                      </p:tavLst>
                                    </p:anim>
                                    <p:anim calcmode="lin" valueType="num">
                                      <p:cBhvr>
                                        <p:cTn id="9" dur="25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25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50" tmFilter="0,0; .5, 1; 1, 1"/>
                                        <p:tgtEl>
                                          <p:spTgt spid="5"/>
                                        </p:tgtEl>
                                      </p:cBhvr>
                                    </p:animEffect>
                                  </p:childTnLst>
                                </p:cTn>
                              </p:par>
                            </p:childTnLst>
                          </p:cTn>
                        </p:par>
                        <p:par>
                          <p:cTn id="12" fill="hold">
                            <p:stCondLst>
                              <p:cond delay="295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6"/>
                                        </p:tgtEl>
                                        <p:attrNameLst>
                                          <p:attrName>style.visibility</p:attrName>
                                        </p:attrNameLst>
                                      </p:cBhvr>
                                      <p:to>
                                        <p:strVal val="visible"/>
                                      </p:to>
                                    </p:set>
                                    <p:anim calcmode="lin" valueType="num">
                                      <p:cBhvr>
                                        <p:cTn id="15" dur="25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16" dur="250" fill="hold"/>
                                        <p:tgtEl>
                                          <p:spTgt spid="6"/>
                                        </p:tgtEl>
                                        <p:attrNameLst>
                                          <p:attrName>ppt_y</p:attrName>
                                        </p:attrNameLst>
                                      </p:cBhvr>
                                      <p:tavLst>
                                        <p:tav tm="0">
                                          <p:val>
                                            <p:strVal val="#ppt_y"/>
                                          </p:val>
                                        </p:tav>
                                        <p:tav tm="100000">
                                          <p:val>
                                            <p:strVal val="#ppt_y"/>
                                          </p:val>
                                        </p:tav>
                                      </p:tavLst>
                                    </p:anim>
                                    <p:anim calcmode="lin" valueType="num">
                                      <p:cBhvr>
                                        <p:cTn id="17" dur="25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8" dur="25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25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514350" y="1943100"/>
            <a:ext cx="17271592" cy="1689100"/>
          </a:xfrm>
          <a:prstGeom prst="rect">
            <a:avLst/>
          </a:prstGeom>
        </p:spPr>
        <p:txBody>
          <a:bodyPr lIns="0" tIns="0" rIns="0" bIns="0" rtlCol="0" anchor="t">
            <a:spAutoFit/>
          </a:bodyPr>
          <a:lstStyle/>
          <a:p>
            <a:pPr algn="l">
              <a:lnSpc>
                <a:spcPts val="6800"/>
              </a:lnSpc>
            </a:pPr>
            <a:r>
              <a:rPr lang="en-US" sz="5000">
                <a:solidFill>
                  <a:srgbClr val="000000"/>
                </a:solidFill>
                <a:latin typeface="Cabin"/>
                <a:ea typeface="Cabin"/>
                <a:cs typeface="Cabin"/>
                <a:sym typeface="Cabin"/>
              </a:rPr>
              <a:t>Deep Cross Network V2 (</a:t>
            </a:r>
            <a:r>
              <a:rPr lang="en-US" sz="5000" b="1">
                <a:solidFill>
                  <a:srgbClr val="000000"/>
                </a:solidFill>
                <a:latin typeface="Cabin Bold"/>
                <a:ea typeface="Cabin Bold"/>
                <a:cs typeface="Cabin Bold"/>
                <a:sym typeface="Cabin Bold"/>
              </a:rPr>
              <a:t>DCN V2</a:t>
            </a:r>
            <a:r>
              <a:rPr lang="en-US" sz="5000">
                <a:solidFill>
                  <a:srgbClr val="000000"/>
                </a:solidFill>
                <a:latin typeface="Cabin"/>
                <a:ea typeface="Cabin"/>
                <a:cs typeface="Cabin"/>
                <a:sym typeface="Cabin"/>
              </a:rPr>
              <a:t>) là một kiến trúc mạng thần kinh sâu kết hợp cả mạng rộng (</a:t>
            </a:r>
            <a:r>
              <a:rPr lang="en-US" sz="5000" b="1">
                <a:solidFill>
                  <a:srgbClr val="000000"/>
                </a:solidFill>
                <a:latin typeface="Cabin Bold"/>
                <a:ea typeface="Cabin Bold"/>
                <a:cs typeface="Cabin Bold"/>
                <a:sym typeface="Cabin Bold"/>
              </a:rPr>
              <a:t>wide</a:t>
            </a:r>
            <a:r>
              <a:rPr lang="en-US" sz="5000">
                <a:solidFill>
                  <a:srgbClr val="000000"/>
                </a:solidFill>
                <a:latin typeface="Cabin"/>
                <a:ea typeface="Cabin"/>
                <a:cs typeface="Cabin"/>
                <a:sym typeface="Cabin"/>
              </a:rPr>
              <a:t>) và mạng sâu (</a:t>
            </a:r>
            <a:r>
              <a:rPr lang="en-US" sz="5000" b="1">
                <a:solidFill>
                  <a:srgbClr val="000000"/>
                </a:solidFill>
                <a:latin typeface="Cabin Bold"/>
                <a:ea typeface="Cabin Bold"/>
                <a:cs typeface="Cabin Bold"/>
                <a:sym typeface="Cabin Bold"/>
              </a:rPr>
              <a:t>deep</a:t>
            </a:r>
            <a:r>
              <a:rPr lang="en-US" sz="5000">
                <a:solidFill>
                  <a:srgbClr val="000000"/>
                </a:solidFill>
                <a:latin typeface="Cabin"/>
                <a:ea typeface="Cabin"/>
                <a:cs typeface="Cabin"/>
                <a:sym typeface="Cabin"/>
              </a:rPr>
              <a:t>).</a:t>
            </a:r>
          </a:p>
        </p:txBody>
      </p:sp>
      <p:sp>
        <p:nvSpPr>
          <p:cNvPr id="3" name="TextBox 3"/>
          <p:cNvSpPr txBox="1"/>
          <p:nvPr/>
        </p:nvSpPr>
        <p:spPr>
          <a:xfrm>
            <a:off x="0" y="3346705"/>
            <a:ext cx="17785942" cy="6940295"/>
          </a:xfrm>
          <a:prstGeom prst="rect">
            <a:avLst/>
          </a:prstGeom>
        </p:spPr>
        <p:txBody>
          <a:bodyPr lIns="0" tIns="0" rIns="0" bIns="0" rtlCol="0" anchor="t">
            <a:spAutoFit/>
          </a:bodyPr>
          <a:lstStyle/>
          <a:p>
            <a:pPr algn="l">
              <a:lnSpc>
                <a:spcPts val="6100"/>
              </a:lnSpc>
            </a:pPr>
            <a:endParaRPr/>
          </a:p>
          <a:p>
            <a:pPr marL="1079501" lvl="1" indent="-539750" algn="l">
              <a:lnSpc>
                <a:spcPts val="6100"/>
              </a:lnSpc>
              <a:buFont typeface="Arial"/>
              <a:buChar char="•"/>
            </a:pPr>
            <a:r>
              <a:rPr lang="en-US" sz="5000">
                <a:solidFill>
                  <a:srgbClr val="000000"/>
                </a:solidFill>
                <a:latin typeface="Cabin"/>
                <a:ea typeface="Cabin"/>
                <a:cs typeface="Cabin"/>
                <a:sym typeface="Cabin"/>
              </a:rPr>
              <a:t>Mạng rộng (Wide): Sử dụng các đặc trưng đơn giản, dễ hiểu, (đặc trưng one-hot encoding), để học các mối quan hệ trực tiếp giữa đặc trưng và kết quả.</a:t>
            </a:r>
          </a:p>
          <a:p>
            <a:pPr marL="1079501" lvl="1" indent="-539750" algn="l">
              <a:lnSpc>
                <a:spcPts val="6100"/>
              </a:lnSpc>
              <a:buFont typeface="Arial"/>
              <a:buChar char="•"/>
            </a:pPr>
            <a:r>
              <a:rPr lang="en-US" sz="5000">
                <a:solidFill>
                  <a:srgbClr val="000000"/>
                </a:solidFill>
                <a:latin typeface="Cabin"/>
                <a:ea typeface="Cabin"/>
                <a:cs typeface="Cabin"/>
                <a:sym typeface="Cabin"/>
              </a:rPr>
              <a:t>Mạng sâu (Deep): Sử dụng các lớp embedding để học đặc trưng phức tạp hơn</a:t>
            </a:r>
          </a:p>
          <a:p>
            <a:pPr marL="1079501" lvl="1" indent="-539750" algn="l">
              <a:lnSpc>
                <a:spcPts val="6100"/>
              </a:lnSpc>
              <a:buFont typeface="Arial"/>
              <a:buChar char="•"/>
            </a:pPr>
            <a:r>
              <a:rPr lang="en-US" sz="5000">
                <a:solidFill>
                  <a:srgbClr val="000000"/>
                </a:solidFill>
                <a:latin typeface="Cabin"/>
                <a:ea typeface="Cabin"/>
                <a:cs typeface="Cabin"/>
                <a:sym typeface="Cabin"/>
              </a:rPr>
              <a:t>Kết hợp: Cả mạng rộng và mạng sâu để tận dụng ưu điểm của cả hai loại mạng, cải thiện khả năng dự đoán của mô hình.  </a:t>
            </a:r>
          </a:p>
          <a:p>
            <a:pPr algn="l">
              <a:lnSpc>
                <a:spcPts val="6100"/>
              </a:lnSpc>
            </a:pPr>
            <a:endParaRPr lang="en-US" sz="5000">
              <a:solidFill>
                <a:srgbClr val="000000"/>
              </a:solidFill>
              <a:latin typeface="Cabin"/>
              <a:ea typeface="Cabin"/>
              <a:cs typeface="Cabin"/>
              <a:sym typeface="Cabin"/>
            </a:endParaRPr>
          </a:p>
        </p:txBody>
      </p:sp>
      <p:sp>
        <p:nvSpPr>
          <p:cNvPr id="4" name="TextBox 4"/>
          <p:cNvSpPr txBox="1"/>
          <p:nvPr/>
        </p:nvSpPr>
        <p:spPr>
          <a:xfrm>
            <a:off x="144008" y="80039"/>
            <a:ext cx="17999984" cy="910011"/>
          </a:xfrm>
          <a:prstGeom prst="rect">
            <a:avLst/>
          </a:prstGeom>
        </p:spPr>
        <p:txBody>
          <a:bodyPr lIns="0" tIns="0" rIns="0" bIns="0" rtlCol="0" anchor="t">
            <a:spAutoFit/>
          </a:bodyPr>
          <a:lstStyle/>
          <a:p>
            <a:pPr algn="ctr">
              <a:lnSpc>
                <a:spcPts val="7039"/>
              </a:lnSpc>
              <a:spcBef>
                <a:spcPct val="0"/>
              </a:spcBef>
            </a:pPr>
            <a:r>
              <a:rPr lang="en-US" sz="6399" b="1">
                <a:solidFill>
                  <a:srgbClr val="F54F66"/>
                </a:solidFill>
                <a:latin typeface="Cabin Bold"/>
                <a:ea typeface="Cabin Bold"/>
                <a:cs typeface="Cabin Bold"/>
                <a:sym typeface="Cabin Bold"/>
              </a:rPr>
              <a:t>Sử dụng kiến trúc Deep Cross Network V2 (DCN V2)</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p:cTn id="11" dur="25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2" dur="250" fill="hold"/>
                                        <p:tgtEl>
                                          <p:spTgt spid="2"/>
                                        </p:tgtEl>
                                        <p:attrNameLst>
                                          <p:attrName>ppt_y</p:attrName>
                                        </p:attrNameLst>
                                      </p:cBhvr>
                                      <p:tavLst>
                                        <p:tav tm="0">
                                          <p:val>
                                            <p:strVal val="#ppt_y"/>
                                          </p:val>
                                        </p:tav>
                                        <p:tav tm="100000">
                                          <p:val>
                                            <p:strVal val="#ppt_y"/>
                                          </p:val>
                                        </p:tav>
                                      </p:tavLst>
                                    </p:anim>
                                    <p:anim calcmode="lin" valueType="num">
                                      <p:cBhvr>
                                        <p:cTn id="13" dur="25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4" dur="25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250" tmFilter="0,0; .5, 1; 1, 1"/>
                                        <p:tgtEl>
                                          <p:spTgt spid="2"/>
                                        </p:tgtEl>
                                      </p:cBhvr>
                                    </p:animEffect>
                                  </p:childTnLst>
                                </p:cTn>
                              </p:par>
                            </p:childTnLst>
                          </p:cTn>
                        </p:par>
                        <p:par>
                          <p:cTn id="16" fill="hold">
                            <p:stCondLst>
                              <p:cond delay="300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3"/>
                                        </p:tgtEl>
                                        <p:attrNameLst>
                                          <p:attrName>style.visibility</p:attrName>
                                        </p:attrNameLst>
                                      </p:cBhvr>
                                      <p:to>
                                        <p:strVal val="visible"/>
                                      </p:to>
                                    </p:set>
                                    <p:anim calcmode="lin" valueType="num">
                                      <p:cBhvr>
                                        <p:cTn id="19" dur="25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20" dur="250" fill="hold"/>
                                        <p:tgtEl>
                                          <p:spTgt spid="3"/>
                                        </p:tgtEl>
                                        <p:attrNameLst>
                                          <p:attrName>ppt_y</p:attrName>
                                        </p:attrNameLst>
                                      </p:cBhvr>
                                      <p:tavLst>
                                        <p:tav tm="0">
                                          <p:val>
                                            <p:strVal val="#ppt_y"/>
                                          </p:val>
                                        </p:tav>
                                        <p:tav tm="100000">
                                          <p:val>
                                            <p:strVal val="#ppt_y"/>
                                          </p:val>
                                        </p:tav>
                                      </p:tavLst>
                                    </p:anim>
                                    <p:anim calcmode="lin" valueType="num">
                                      <p:cBhvr>
                                        <p:cTn id="21" dur="25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22" dur="25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23" dur="25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194040" y="365513"/>
            <a:ext cx="5722888" cy="9555975"/>
          </a:xfrm>
          <a:custGeom>
            <a:avLst/>
            <a:gdLst/>
            <a:ahLst/>
            <a:cxnLst/>
            <a:rect l="l" t="t" r="r" b="b"/>
            <a:pathLst>
              <a:path w="5722888" h="9555975">
                <a:moveTo>
                  <a:pt x="0" y="0"/>
                </a:moveTo>
                <a:lnTo>
                  <a:pt x="5722888" y="0"/>
                </a:lnTo>
                <a:lnTo>
                  <a:pt x="5722888" y="9555974"/>
                </a:lnTo>
                <a:lnTo>
                  <a:pt x="0" y="9555974"/>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6575712" y="766918"/>
            <a:ext cx="11125509" cy="8491382"/>
          </a:xfrm>
          <a:prstGeom prst="rect">
            <a:avLst/>
          </a:prstGeom>
        </p:spPr>
        <p:txBody>
          <a:bodyPr lIns="0" tIns="0" rIns="0" bIns="0" rtlCol="0" anchor="t">
            <a:spAutoFit/>
          </a:bodyPr>
          <a:lstStyle/>
          <a:p>
            <a:pPr algn="l">
              <a:lnSpc>
                <a:spcPts val="7190"/>
              </a:lnSpc>
            </a:pPr>
            <a:endParaRPr/>
          </a:p>
          <a:p>
            <a:pPr algn="l">
              <a:lnSpc>
                <a:spcPts val="7190"/>
              </a:lnSpc>
            </a:pPr>
            <a:endParaRPr/>
          </a:p>
          <a:p>
            <a:pPr marL="1093331" lvl="1" indent="-546665" algn="l">
              <a:lnSpc>
                <a:spcPts val="7190"/>
              </a:lnSpc>
              <a:buFont typeface="Arial"/>
              <a:buChar char="•"/>
            </a:pPr>
            <a:r>
              <a:rPr lang="en-US" sz="5064">
                <a:solidFill>
                  <a:srgbClr val="000000"/>
                </a:solidFill>
                <a:latin typeface="Cabin"/>
                <a:ea typeface="Cabin"/>
                <a:cs typeface="Cabin"/>
                <a:sym typeface="Cabin"/>
              </a:rPr>
              <a:t>Dữ liệu đầu vào được đưa vào </a:t>
            </a:r>
            <a:r>
              <a:rPr lang="en-US" sz="5064" b="1">
                <a:solidFill>
                  <a:srgbClr val="000000"/>
                </a:solidFill>
                <a:latin typeface="Cabin Bold"/>
                <a:ea typeface="Cabin Bold"/>
                <a:cs typeface="Cabin Bold"/>
                <a:sym typeface="Cabin Bold"/>
              </a:rPr>
              <a:t>Embedding Layer</a:t>
            </a:r>
            <a:r>
              <a:rPr lang="en-US" sz="5064">
                <a:solidFill>
                  <a:srgbClr val="000000"/>
                </a:solidFill>
                <a:latin typeface="Cabin"/>
                <a:ea typeface="Cabin"/>
                <a:cs typeface="Cabin"/>
                <a:sym typeface="Cabin"/>
              </a:rPr>
              <a:t> để chuyển đổi thành vector dense.</a:t>
            </a:r>
          </a:p>
          <a:p>
            <a:pPr marL="1093331" lvl="1" indent="-546665" algn="l">
              <a:lnSpc>
                <a:spcPts val="11191"/>
              </a:lnSpc>
              <a:buFont typeface="Arial"/>
              <a:buChar char="•"/>
            </a:pPr>
            <a:r>
              <a:rPr lang="en-US" sz="5064">
                <a:solidFill>
                  <a:srgbClr val="000000"/>
                </a:solidFill>
                <a:latin typeface="Cabin"/>
                <a:ea typeface="Cabin"/>
                <a:cs typeface="Cabin"/>
                <a:sym typeface="Cabin"/>
              </a:rPr>
              <a:t>Vector đầu vào đi qua </a:t>
            </a:r>
            <a:r>
              <a:rPr lang="en-US" sz="5064" b="1">
                <a:solidFill>
                  <a:srgbClr val="000000"/>
                </a:solidFill>
                <a:latin typeface="Cabin Bold"/>
                <a:ea typeface="Cabin Bold"/>
                <a:cs typeface="Cabin Bold"/>
                <a:sym typeface="Cabin Bold"/>
              </a:rPr>
              <a:t>Cross Network</a:t>
            </a:r>
            <a:r>
              <a:rPr lang="en-US" sz="5064">
                <a:solidFill>
                  <a:srgbClr val="000000"/>
                </a:solidFill>
                <a:latin typeface="Cabin"/>
                <a:ea typeface="Cabin"/>
                <a:cs typeface="Cabin"/>
                <a:sym typeface="Cabin"/>
              </a:rPr>
              <a:t> để học tương tác tuyến tính đa bậc giữa các đặc trưng.</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25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250" fill="hold"/>
                                        <p:tgtEl>
                                          <p:spTgt spid="3"/>
                                        </p:tgtEl>
                                        <p:attrNameLst>
                                          <p:attrName>ppt_y</p:attrName>
                                        </p:attrNameLst>
                                      </p:cBhvr>
                                      <p:tavLst>
                                        <p:tav tm="0">
                                          <p:val>
                                            <p:strVal val="#ppt_y"/>
                                          </p:val>
                                        </p:tav>
                                        <p:tav tm="100000">
                                          <p:val>
                                            <p:strVal val="#ppt_y"/>
                                          </p:val>
                                        </p:tav>
                                      </p:tavLst>
                                    </p:anim>
                                    <p:anim calcmode="lin" valueType="num">
                                      <p:cBhvr>
                                        <p:cTn id="9" dur="25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25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5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194040" y="365513"/>
            <a:ext cx="5722888" cy="9555975"/>
          </a:xfrm>
          <a:custGeom>
            <a:avLst/>
            <a:gdLst/>
            <a:ahLst/>
            <a:cxnLst/>
            <a:rect l="l" t="t" r="r" b="b"/>
            <a:pathLst>
              <a:path w="5722888" h="9555975">
                <a:moveTo>
                  <a:pt x="0" y="0"/>
                </a:moveTo>
                <a:lnTo>
                  <a:pt x="5722888" y="0"/>
                </a:lnTo>
                <a:lnTo>
                  <a:pt x="5722888" y="9555974"/>
                </a:lnTo>
                <a:lnTo>
                  <a:pt x="0" y="9555974"/>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7812348" y="752475"/>
            <a:ext cx="9446952" cy="8213443"/>
          </a:xfrm>
          <a:prstGeom prst="rect">
            <a:avLst/>
          </a:prstGeom>
        </p:spPr>
        <p:txBody>
          <a:bodyPr lIns="0" tIns="0" rIns="0" bIns="0" rtlCol="0" anchor="t">
            <a:spAutoFit/>
          </a:bodyPr>
          <a:lstStyle/>
          <a:p>
            <a:pPr algn="l">
              <a:lnSpc>
                <a:spcPts val="8184"/>
              </a:lnSpc>
            </a:pPr>
            <a:endParaRPr/>
          </a:p>
          <a:p>
            <a:pPr marL="949964" lvl="1" indent="-474982" algn="l">
              <a:lnSpc>
                <a:spcPts val="8184"/>
              </a:lnSpc>
              <a:buFont typeface="Arial"/>
              <a:buChar char="•"/>
            </a:pPr>
            <a:r>
              <a:rPr lang="en-US" sz="4400">
                <a:solidFill>
                  <a:srgbClr val="000000"/>
                </a:solidFill>
                <a:latin typeface="Cabin"/>
                <a:ea typeface="Cabin"/>
                <a:cs typeface="Cabin"/>
                <a:sym typeface="Cabin"/>
              </a:rPr>
              <a:t>Song song, vector đầu vào cũng đi qua </a:t>
            </a:r>
            <a:r>
              <a:rPr lang="en-US" sz="4400" b="1">
                <a:solidFill>
                  <a:srgbClr val="000000"/>
                </a:solidFill>
                <a:latin typeface="Cabin Bold"/>
                <a:ea typeface="Cabin Bold"/>
                <a:cs typeface="Cabin Bold"/>
                <a:sym typeface="Cabin Bold"/>
              </a:rPr>
              <a:t>Deep Network</a:t>
            </a:r>
            <a:r>
              <a:rPr lang="en-US" sz="4400">
                <a:solidFill>
                  <a:srgbClr val="000000"/>
                </a:solidFill>
                <a:latin typeface="Cabin"/>
                <a:ea typeface="Cabin"/>
                <a:cs typeface="Cabin"/>
                <a:sym typeface="Cabin"/>
              </a:rPr>
              <a:t> để học biểu diễn phi tuyến tính.</a:t>
            </a:r>
          </a:p>
          <a:p>
            <a:pPr marL="949964" lvl="1" indent="-474982" algn="l">
              <a:lnSpc>
                <a:spcPts val="8184"/>
              </a:lnSpc>
              <a:buFont typeface="Arial"/>
              <a:buChar char="•"/>
            </a:pPr>
            <a:r>
              <a:rPr lang="en-US" sz="4400">
                <a:solidFill>
                  <a:srgbClr val="000000"/>
                </a:solidFill>
                <a:latin typeface="Cabin"/>
                <a:ea typeface="Cabin"/>
                <a:cs typeface="Cabin"/>
                <a:sym typeface="Cabin"/>
              </a:rPr>
              <a:t>Kết quả từ </a:t>
            </a:r>
            <a:r>
              <a:rPr lang="en-US" sz="4400" b="1">
                <a:solidFill>
                  <a:srgbClr val="000000"/>
                </a:solidFill>
                <a:latin typeface="Cabin Bold"/>
                <a:ea typeface="Cabin Bold"/>
                <a:cs typeface="Cabin Bold"/>
                <a:sym typeface="Cabin Bold"/>
              </a:rPr>
              <a:t>Cross Network</a:t>
            </a:r>
            <a:r>
              <a:rPr lang="en-US" sz="4400">
                <a:solidFill>
                  <a:srgbClr val="000000"/>
                </a:solidFill>
                <a:latin typeface="Cabin"/>
                <a:ea typeface="Cabin"/>
                <a:cs typeface="Cabin"/>
                <a:sym typeface="Cabin"/>
              </a:rPr>
              <a:t> và </a:t>
            </a:r>
            <a:r>
              <a:rPr lang="en-US" sz="4400" b="1">
                <a:solidFill>
                  <a:srgbClr val="000000"/>
                </a:solidFill>
                <a:latin typeface="Cabin Bold"/>
                <a:ea typeface="Cabin Bold"/>
                <a:cs typeface="Cabin Bold"/>
                <a:sym typeface="Cabin Bold"/>
              </a:rPr>
              <a:t>Deep Network</a:t>
            </a:r>
            <a:r>
              <a:rPr lang="en-US" sz="4400">
                <a:solidFill>
                  <a:srgbClr val="000000"/>
                </a:solidFill>
                <a:latin typeface="Cabin"/>
                <a:ea typeface="Cabin"/>
                <a:cs typeface="Cabin"/>
                <a:sym typeface="Cabin"/>
              </a:rPr>
              <a:t> được kết hợp và đưa đến Output Layer để tạo dự đoán.</a:t>
            </a:r>
          </a:p>
          <a:p>
            <a:pPr algn="l">
              <a:lnSpc>
                <a:spcPts val="8184"/>
              </a:lnSpc>
            </a:pPr>
            <a:endParaRPr lang="en-US" sz="4400">
              <a:solidFill>
                <a:srgbClr val="000000"/>
              </a:solidFill>
              <a:latin typeface="Cabin"/>
              <a:ea typeface="Cabin"/>
              <a:cs typeface="Cabin"/>
              <a:sym typeface="Cabin"/>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25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250" fill="hold"/>
                                        <p:tgtEl>
                                          <p:spTgt spid="3"/>
                                        </p:tgtEl>
                                        <p:attrNameLst>
                                          <p:attrName>ppt_y</p:attrName>
                                        </p:attrNameLst>
                                      </p:cBhvr>
                                      <p:tavLst>
                                        <p:tav tm="0">
                                          <p:val>
                                            <p:strVal val="#ppt_y"/>
                                          </p:val>
                                        </p:tav>
                                        <p:tav tm="100000">
                                          <p:val>
                                            <p:strVal val="#ppt_y"/>
                                          </p:val>
                                        </p:tav>
                                      </p:tavLst>
                                    </p:anim>
                                    <p:anim calcmode="lin" valueType="num">
                                      <p:cBhvr>
                                        <p:cTn id="9" dur="25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25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5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771525" y="3763266"/>
            <a:ext cx="16744950" cy="3492784"/>
          </a:xfrm>
          <a:prstGeom prst="rect">
            <a:avLst/>
          </a:prstGeom>
        </p:spPr>
        <p:txBody>
          <a:bodyPr lIns="0" tIns="0" rIns="0" bIns="0" rtlCol="0" anchor="t">
            <a:spAutoFit/>
          </a:bodyPr>
          <a:lstStyle/>
          <a:p>
            <a:pPr algn="l">
              <a:lnSpc>
                <a:spcPts val="5500"/>
              </a:lnSpc>
              <a:spcBef>
                <a:spcPct val="0"/>
              </a:spcBef>
            </a:pPr>
            <a:r>
              <a:rPr lang="en-US" sz="5000" b="1">
                <a:solidFill>
                  <a:srgbClr val="000000"/>
                </a:solidFill>
                <a:latin typeface="Cabin Bold"/>
                <a:ea typeface="Cabin Bold"/>
                <a:cs typeface="Cabin Bold"/>
                <a:sym typeface="Cabin Bold"/>
              </a:rPr>
              <a:t>Giả định:</a:t>
            </a:r>
          </a:p>
          <a:p>
            <a:pPr marL="1079501" lvl="1" indent="-539750" algn="l">
              <a:lnSpc>
                <a:spcPts val="5500"/>
              </a:lnSpc>
              <a:spcBef>
                <a:spcPct val="0"/>
              </a:spcBef>
              <a:buFont typeface="Arial"/>
              <a:buChar char="•"/>
            </a:pPr>
            <a:r>
              <a:rPr lang="en-US" sz="5000">
                <a:solidFill>
                  <a:srgbClr val="000000"/>
                </a:solidFill>
                <a:latin typeface="Cabin"/>
                <a:ea typeface="Cabin"/>
                <a:cs typeface="Cabin"/>
                <a:sym typeface="Cabin"/>
              </a:rPr>
              <a:t>Lượt yêu cầu quảng cáo: 40.000 yêu cầu mỗi giây, tương đương 100 tỷ yêu cầu mỗi tháng.</a:t>
            </a:r>
          </a:p>
          <a:p>
            <a:pPr marL="1079501" lvl="1" indent="-539750" algn="l">
              <a:lnSpc>
                <a:spcPts val="5500"/>
              </a:lnSpc>
              <a:spcBef>
                <a:spcPct val="0"/>
              </a:spcBef>
              <a:buFont typeface="Arial"/>
              <a:buChar char="•"/>
            </a:pPr>
            <a:r>
              <a:rPr lang="en-US" sz="5000">
                <a:solidFill>
                  <a:srgbClr val="000000"/>
                </a:solidFill>
                <a:latin typeface="Cabin"/>
                <a:ea typeface="Cabin"/>
                <a:cs typeface="Cabin"/>
                <a:sym typeface="Cabin"/>
              </a:rPr>
              <a:t>Mỗi bản ghi có "hàng trăm đặc trưng" và cần 50 byte mỗi đặc trưng để lưu trữ. Với khoảng 10 đặc trưng mỗi bản ghi</a:t>
            </a:r>
          </a:p>
        </p:txBody>
      </p:sp>
      <p:sp>
        <p:nvSpPr>
          <p:cNvPr id="3" name="TextBox 3"/>
          <p:cNvSpPr txBox="1"/>
          <p:nvPr/>
        </p:nvSpPr>
        <p:spPr>
          <a:xfrm>
            <a:off x="771525" y="7851661"/>
            <a:ext cx="10708680" cy="1406639"/>
          </a:xfrm>
          <a:prstGeom prst="rect">
            <a:avLst/>
          </a:prstGeom>
        </p:spPr>
        <p:txBody>
          <a:bodyPr lIns="0" tIns="0" rIns="0" bIns="0" rtlCol="0" anchor="t">
            <a:spAutoFit/>
          </a:bodyPr>
          <a:lstStyle/>
          <a:p>
            <a:pPr algn="l">
              <a:lnSpc>
                <a:spcPts val="5500"/>
              </a:lnSpc>
            </a:pPr>
            <a:r>
              <a:rPr lang="en-US" sz="5000" b="1">
                <a:solidFill>
                  <a:srgbClr val="000000"/>
                </a:solidFill>
                <a:latin typeface="Cabin Bold"/>
                <a:ea typeface="Cabin Bold"/>
                <a:cs typeface="Cabin Bold"/>
                <a:sym typeface="Cabin Bold"/>
              </a:rPr>
              <a:t>Tính toán:</a:t>
            </a:r>
          </a:p>
          <a:p>
            <a:pPr algn="l">
              <a:lnSpc>
                <a:spcPts val="5500"/>
              </a:lnSpc>
              <a:spcBef>
                <a:spcPct val="0"/>
              </a:spcBef>
            </a:pPr>
            <a:r>
              <a:rPr lang="en-US" sz="5000">
                <a:solidFill>
                  <a:srgbClr val="000000"/>
                </a:solidFill>
                <a:latin typeface="Cabin"/>
                <a:ea typeface="Cabin"/>
                <a:cs typeface="Cabin"/>
                <a:sym typeface="Cabin"/>
              </a:rPr>
              <a:t>100 x 10^{9} x500 = 5 x 10^{13} = 50 TB</a:t>
            </a:r>
          </a:p>
        </p:txBody>
      </p:sp>
      <p:sp>
        <p:nvSpPr>
          <p:cNvPr id="4" name="TextBox 4"/>
          <p:cNvSpPr txBox="1"/>
          <p:nvPr/>
        </p:nvSpPr>
        <p:spPr>
          <a:xfrm>
            <a:off x="0" y="524269"/>
            <a:ext cx="18288000" cy="2643386"/>
          </a:xfrm>
          <a:prstGeom prst="rect">
            <a:avLst/>
          </a:prstGeom>
        </p:spPr>
        <p:txBody>
          <a:bodyPr lIns="0" tIns="0" rIns="0" bIns="0" rtlCol="0" anchor="t">
            <a:spAutoFit/>
          </a:bodyPr>
          <a:lstStyle/>
          <a:p>
            <a:pPr algn="ctr">
              <a:lnSpc>
                <a:spcPts val="10339"/>
              </a:lnSpc>
              <a:spcBef>
                <a:spcPct val="0"/>
              </a:spcBef>
            </a:pPr>
            <a:r>
              <a:rPr lang="en-US" sz="9399" b="1">
                <a:solidFill>
                  <a:srgbClr val="F54F66"/>
                </a:solidFill>
                <a:latin typeface="Cabin Bold"/>
                <a:ea typeface="Cabin Bold"/>
                <a:cs typeface="Cabin Bold"/>
                <a:sym typeface="Cabin Bold"/>
              </a:rPr>
              <a:t>Tính toán và Ước lượng (Calculation and Estimation)</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p:cTn id="11" dur="25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2" dur="250" fill="hold"/>
                                        <p:tgtEl>
                                          <p:spTgt spid="2"/>
                                        </p:tgtEl>
                                        <p:attrNameLst>
                                          <p:attrName>ppt_y</p:attrName>
                                        </p:attrNameLst>
                                      </p:cBhvr>
                                      <p:tavLst>
                                        <p:tav tm="0">
                                          <p:val>
                                            <p:strVal val="#ppt_y"/>
                                          </p:val>
                                        </p:tav>
                                        <p:tav tm="100000">
                                          <p:val>
                                            <p:strVal val="#ppt_y"/>
                                          </p:val>
                                        </p:tav>
                                      </p:tavLst>
                                    </p:anim>
                                    <p:anim calcmode="lin" valueType="num">
                                      <p:cBhvr>
                                        <p:cTn id="13" dur="25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4" dur="25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250" tmFilter="0,0; .5, 1; 1, 1"/>
                                        <p:tgtEl>
                                          <p:spTgt spid="2"/>
                                        </p:tgtEl>
                                      </p:cBhvr>
                                    </p:animEffect>
                                  </p:childTnLst>
                                </p:cTn>
                              </p:par>
                            </p:childTnLst>
                          </p:cTn>
                        </p:par>
                        <p:par>
                          <p:cTn id="16" fill="hold">
                            <p:stCondLst>
                              <p:cond delay="485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3"/>
                                        </p:tgtEl>
                                        <p:attrNameLst>
                                          <p:attrName>style.visibility</p:attrName>
                                        </p:attrNameLst>
                                      </p:cBhvr>
                                      <p:to>
                                        <p:strVal val="visible"/>
                                      </p:to>
                                    </p:set>
                                    <p:anim calcmode="lin" valueType="num">
                                      <p:cBhvr>
                                        <p:cTn id="19" dur="25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20" dur="250" fill="hold"/>
                                        <p:tgtEl>
                                          <p:spTgt spid="3"/>
                                        </p:tgtEl>
                                        <p:attrNameLst>
                                          <p:attrName>ppt_y</p:attrName>
                                        </p:attrNameLst>
                                      </p:cBhvr>
                                      <p:tavLst>
                                        <p:tav tm="0">
                                          <p:val>
                                            <p:strVal val="#ppt_y"/>
                                          </p:val>
                                        </p:tav>
                                        <p:tav tm="100000">
                                          <p:val>
                                            <p:strVal val="#ppt_y"/>
                                          </p:val>
                                        </p:tav>
                                      </p:tavLst>
                                    </p:anim>
                                    <p:anim calcmode="lin" valueType="num">
                                      <p:cBhvr>
                                        <p:cTn id="21" dur="25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22" dur="25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23" dur="25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4435315" y="2345392"/>
            <a:ext cx="9417370" cy="7836833"/>
          </a:xfrm>
          <a:custGeom>
            <a:avLst/>
            <a:gdLst/>
            <a:ahLst/>
            <a:cxnLst/>
            <a:rect l="l" t="t" r="r" b="b"/>
            <a:pathLst>
              <a:path w="9417370" h="7836833">
                <a:moveTo>
                  <a:pt x="0" y="0"/>
                </a:moveTo>
                <a:lnTo>
                  <a:pt x="9417370" y="0"/>
                </a:lnTo>
                <a:lnTo>
                  <a:pt x="9417370" y="7836833"/>
                </a:lnTo>
                <a:lnTo>
                  <a:pt x="0" y="7836833"/>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596516" y="400444"/>
            <a:ext cx="17094967" cy="982951"/>
          </a:xfrm>
          <a:prstGeom prst="rect">
            <a:avLst/>
          </a:prstGeom>
        </p:spPr>
        <p:txBody>
          <a:bodyPr lIns="0" tIns="0" rIns="0" bIns="0" rtlCol="0" anchor="t">
            <a:spAutoFit/>
          </a:bodyPr>
          <a:lstStyle/>
          <a:p>
            <a:pPr algn="ctr">
              <a:lnSpc>
                <a:spcPts val="7589"/>
              </a:lnSpc>
              <a:spcBef>
                <a:spcPct val="0"/>
              </a:spcBef>
            </a:pPr>
            <a:r>
              <a:rPr lang="en-US" sz="6899" b="1">
                <a:solidFill>
                  <a:srgbClr val="F54F66"/>
                </a:solidFill>
                <a:latin typeface="Cabin Bold"/>
                <a:ea typeface="Cabin Bold"/>
                <a:cs typeface="Cabin Bold"/>
                <a:sym typeface="Cabin Bold"/>
              </a:rPr>
              <a:t>Thiết kế hệ thống cao cấp (High-level Design)</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81600" y="1180771"/>
            <a:ext cx="17206400" cy="929951"/>
          </a:xfrm>
          <a:prstGeom prst="rect">
            <a:avLst/>
          </a:prstGeom>
        </p:spPr>
        <p:txBody>
          <a:bodyPr lIns="0" tIns="0" rIns="0" bIns="0" rtlCol="0" anchor="t">
            <a:spAutoFit/>
          </a:bodyPr>
          <a:lstStyle/>
          <a:p>
            <a:pPr algn="l">
              <a:lnSpc>
                <a:spcPts val="7737"/>
              </a:lnSpc>
            </a:pPr>
            <a:r>
              <a:rPr lang="en-US" sz="5299" b="1">
                <a:solidFill>
                  <a:srgbClr val="000000"/>
                </a:solidFill>
                <a:latin typeface="Cabin Bold"/>
                <a:ea typeface="Cabin Bold"/>
                <a:cs typeface="Cabin Bold"/>
                <a:sym typeface="Cabin Bold"/>
              </a:rPr>
              <a:t>Quy trình hoạt động:</a:t>
            </a:r>
          </a:p>
        </p:txBody>
      </p:sp>
      <p:sp>
        <p:nvSpPr>
          <p:cNvPr id="3" name="TextBox 3"/>
          <p:cNvSpPr txBox="1"/>
          <p:nvPr/>
        </p:nvSpPr>
        <p:spPr>
          <a:xfrm>
            <a:off x="514350" y="2752383"/>
            <a:ext cx="17259300" cy="7255045"/>
          </a:xfrm>
          <a:prstGeom prst="rect">
            <a:avLst/>
          </a:prstGeom>
        </p:spPr>
        <p:txBody>
          <a:bodyPr lIns="0" tIns="0" rIns="0" bIns="0" rtlCol="0" anchor="t">
            <a:spAutoFit/>
          </a:bodyPr>
          <a:lstStyle/>
          <a:p>
            <a:pPr marL="1079501" lvl="1" indent="-539750" algn="l">
              <a:lnSpc>
                <a:spcPts val="9700"/>
              </a:lnSpc>
              <a:buFont typeface="Arial"/>
              <a:buChar char="•"/>
            </a:pPr>
            <a:r>
              <a:rPr lang="en-US" sz="5000">
                <a:solidFill>
                  <a:srgbClr val="000000"/>
                </a:solidFill>
                <a:latin typeface="Cabin"/>
                <a:ea typeface="Cabin"/>
                <a:cs typeface="Cabin"/>
                <a:sym typeface="Cabin"/>
              </a:rPr>
              <a:t>Yêu cầu từ client: Hệ thống nhận yêu cầu quảng cáo từ người dùng.</a:t>
            </a:r>
          </a:p>
          <a:p>
            <a:pPr marL="1079501" lvl="1" indent="-539750" algn="l">
              <a:lnSpc>
                <a:spcPts val="9700"/>
              </a:lnSpc>
              <a:buFont typeface="Arial"/>
              <a:buChar char="•"/>
            </a:pPr>
            <a:r>
              <a:rPr lang="en-US" sz="5000">
                <a:solidFill>
                  <a:srgbClr val="000000"/>
                </a:solidFill>
                <a:latin typeface="Cabin"/>
                <a:ea typeface="Cabin"/>
                <a:cs typeface="Cabin"/>
                <a:sym typeface="Cabin"/>
              </a:rPr>
              <a:t>Tạo danh sách quảng cáo tiềm năng: Ads Candidate Generation Service tạo danh sách quảng cáo thô.</a:t>
            </a:r>
          </a:p>
          <a:p>
            <a:pPr marL="1079501" lvl="1" indent="-539750" algn="l">
              <a:lnSpc>
                <a:spcPts val="9700"/>
              </a:lnSpc>
              <a:buFont typeface="Arial"/>
              <a:buChar char="•"/>
            </a:pPr>
            <a:r>
              <a:rPr lang="en-US" sz="5000">
                <a:solidFill>
                  <a:srgbClr val="000000"/>
                </a:solidFill>
                <a:latin typeface="Cabin"/>
                <a:ea typeface="Cabin"/>
                <a:cs typeface="Cabin"/>
                <a:sym typeface="Cabin"/>
              </a:rPr>
              <a:t>Xử lý và thêm đặc trưng: Dữ liệu quảng cáo được chuẩn bị và bổ sung đặc trưng thông qua Features Store.</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41" presetClass="entr" presetSubtype="0" fill="hold" grpId="0" nodeType="withEffect">
                                  <p:stCondLst>
                                    <p:cond delay="500"/>
                                  </p:stCondLst>
                                  <p:iterate type="lt">
                                    <p:tmPct val="10000"/>
                                  </p:iterate>
                                  <p:childTnLst>
                                    <p:set>
                                      <p:cBhvr>
                                        <p:cTn id="9" dur="1" fill="hold">
                                          <p:stCondLst>
                                            <p:cond delay="0"/>
                                          </p:stCondLst>
                                        </p:cTn>
                                        <p:tgtEl>
                                          <p:spTgt spid="3"/>
                                        </p:tgtEl>
                                        <p:attrNameLst>
                                          <p:attrName>style.visibility</p:attrName>
                                        </p:attrNameLst>
                                      </p:cBhvr>
                                      <p:to>
                                        <p:strVal val="visible"/>
                                      </p:to>
                                    </p:set>
                                    <p:anim calcmode="lin" valueType="num">
                                      <p:cBhvr>
                                        <p:cTn id="10" dur="25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1" dur="250" fill="hold"/>
                                        <p:tgtEl>
                                          <p:spTgt spid="3"/>
                                        </p:tgtEl>
                                        <p:attrNameLst>
                                          <p:attrName>ppt_y</p:attrName>
                                        </p:attrNameLst>
                                      </p:cBhvr>
                                      <p:tavLst>
                                        <p:tav tm="0">
                                          <p:val>
                                            <p:strVal val="#ppt_y"/>
                                          </p:val>
                                        </p:tav>
                                        <p:tav tm="100000">
                                          <p:val>
                                            <p:strVal val="#ppt_y"/>
                                          </p:val>
                                        </p:tav>
                                      </p:tavLst>
                                    </p:anim>
                                    <p:anim calcmode="lin" valueType="num">
                                      <p:cBhvr>
                                        <p:cTn id="12" dur="25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3" dur="25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25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648960" y="210769"/>
            <a:ext cx="17206400" cy="8738305"/>
          </a:xfrm>
          <a:prstGeom prst="rect">
            <a:avLst/>
          </a:prstGeom>
        </p:spPr>
        <p:txBody>
          <a:bodyPr lIns="0" tIns="0" rIns="0" bIns="0" rtlCol="0" anchor="t">
            <a:spAutoFit/>
          </a:bodyPr>
          <a:lstStyle/>
          <a:p>
            <a:pPr algn="l">
              <a:lnSpc>
                <a:spcPts val="10493"/>
              </a:lnSpc>
            </a:pPr>
            <a:endParaRPr/>
          </a:p>
          <a:p>
            <a:pPr marL="1079501" lvl="1" indent="-539750" algn="l">
              <a:lnSpc>
                <a:spcPts val="9900"/>
              </a:lnSpc>
              <a:buFont typeface="Arial"/>
              <a:buChar char="•"/>
            </a:pPr>
            <a:r>
              <a:rPr lang="en-US" sz="5000" b="1">
                <a:solidFill>
                  <a:srgbClr val="000000"/>
                </a:solidFill>
                <a:latin typeface="Cabin Bold"/>
                <a:ea typeface="Cabin Bold"/>
                <a:cs typeface="Cabin Bold"/>
                <a:sym typeface="Cabin Bold"/>
              </a:rPr>
              <a:t>Xếp hạng quảng cáo:</a:t>
            </a:r>
            <a:r>
              <a:rPr lang="en-US" sz="5000">
                <a:solidFill>
                  <a:srgbClr val="000000"/>
                </a:solidFill>
                <a:latin typeface="Cabin"/>
                <a:ea typeface="Cabin"/>
                <a:cs typeface="Cabin"/>
                <a:sym typeface="Cabin"/>
              </a:rPr>
              <a:t> Quảng cáo được xếp hạng dựa trên mô hình từ Model Store.</a:t>
            </a:r>
          </a:p>
          <a:p>
            <a:pPr marL="1079501" lvl="1" indent="-539750" algn="l">
              <a:lnSpc>
                <a:spcPts val="9900"/>
              </a:lnSpc>
              <a:buFont typeface="Arial"/>
              <a:buChar char="•"/>
            </a:pPr>
            <a:r>
              <a:rPr lang="en-US" sz="5000" b="1">
                <a:solidFill>
                  <a:srgbClr val="000000"/>
                </a:solidFill>
                <a:latin typeface="Cabin Bold"/>
                <a:ea typeface="Cabin Bold"/>
                <a:cs typeface="Cabin Bold"/>
                <a:sym typeface="Cabin Bold"/>
              </a:rPr>
              <a:t>Trả về kết quả:</a:t>
            </a:r>
            <a:r>
              <a:rPr lang="en-US" sz="5000">
                <a:solidFill>
                  <a:srgbClr val="000000"/>
                </a:solidFill>
                <a:latin typeface="Cabin"/>
                <a:ea typeface="Cabin"/>
                <a:cs typeface="Cabin"/>
                <a:sym typeface="Cabin"/>
              </a:rPr>
              <a:t> Kết quả xếp hạng quảng cáo được gửi lại cho client.</a:t>
            </a:r>
          </a:p>
          <a:p>
            <a:pPr marL="1079501" lvl="1" indent="-539750" algn="l">
              <a:lnSpc>
                <a:spcPts val="9900"/>
              </a:lnSpc>
              <a:buFont typeface="Arial"/>
              <a:buChar char="•"/>
            </a:pPr>
            <a:r>
              <a:rPr lang="en-US" sz="5000" b="1">
                <a:solidFill>
                  <a:srgbClr val="000000"/>
                </a:solidFill>
                <a:latin typeface="Cabin Bold"/>
                <a:ea typeface="Cabin Bold"/>
                <a:cs typeface="Cabin Bold"/>
                <a:sym typeface="Cabin Bold"/>
              </a:rPr>
              <a:t>Cập nhật mô hình:</a:t>
            </a:r>
            <a:r>
              <a:rPr lang="en-US" sz="5000">
                <a:solidFill>
                  <a:srgbClr val="000000"/>
                </a:solidFill>
                <a:latin typeface="Cabin"/>
                <a:ea typeface="Cabin"/>
                <a:cs typeface="Cabin"/>
                <a:sym typeface="Cabin"/>
              </a:rPr>
              <a:t> Dữ liệu được xử lý và huấn luyện định kỳ để cải thiện mô hình trong Model Store.</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25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250" fill="hold"/>
                                        <p:tgtEl>
                                          <p:spTgt spid="2"/>
                                        </p:tgtEl>
                                        <p:attrNameLst>
                                          <p:attrName>ppt_y</p:attrName>
                                        </p:attrNameLst>
                                      </p:cBhvr>
                                      <p:tavLst>
                                        <p:tav tm="0">
                                          <p:val>
                                            <p:strVal val="#ppt_y"/>
                                          </p:val>
                                        </p:tav>
                                        <p:tav tm="100000">
                                          <p:val>
                                            <p:strVal val="#ppt_y"/>
                                          </p:val>
                                        </p:tav>
                                      </p:tavLst>
                                    </p:anim>
                                    <p:anim calcmode="lin" valueType="num">
                                      <p:cBhvr>
                                        <p:cTn id="9" dur="25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25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5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5887D5-2643-5001-21E6-8C47558FA8B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0C4B042B-5C00-C1C4-0B6C-300A3D0A1698}"/>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7282" b="-40495"/>
            </a:stretch>
          </a:blipFill>
        </p:spPr>
        <p:txBody>
          <a:bodyPr/>
          <a:lstStyle/>
          <a:p>
            <a:endParaRPr lang="en-US"/>
          </a:p>
        </p:txBody>
      </p:sp>
      <p:sp>
        <p:nvSpPr>
          <p:cNvPr id="3" name="Freeform 3">
            <a:extLst>
              <a:ext uri="{FF2B5EF4-FFF2-40B4-BE49-F238E27FC236}">
                <a16:creationId xmlns:a16="http://schemas.microsoft.com/office/drawing/2014/main" id="{ACB6D69B-A529-3B59-E656-37DB89CE8DE3}"/>
              </a:ext>
            </a:extLst>
          </p:cNvPr>
          <p:cNvSpPr/>
          <p:nvPr/>
        </p:nvSpPr>
        <p:spPr>
          <a:xfrm>
            <a:off x="14413587" y="8689747"/>
            <a:ext cx="4203298" cy="3194506"/>
          </a:xfrm>
          <a:custGeom>
            <a:avLst/>
            <a:gdLst/>
            <a:ahLst/>
            <a:cxnLst/>
            <a:rect l="l" t="t" r="r" b="b"/>
            <a:pathLst>
              <a:path w="4203298" h="3194506">
                <a:moveTo>
                  <a:pt x="0" y="0"/>
                </a:moveTo>
                <a:lnTo>
                  <a:pt x="4203297" y="0"/>
                </a:lnTo>
                <a:lnTo>
                  <a:pt x="4203297" y="3194506"/>
                </a:lnTo>
                <a:lnTo>
                  <a:pt x="0" y="319450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a:extLst>
              <a:ext uri="{FF2B5EF4-FFF2-40B4-BE49-F238E27FC236}">
                <a16:creationId xmlns:a16="http://schemas.microsoft.com/office/drawing/2014/main" id="{3A72481E-E82A-F34D-DA54-282A287AA046}"/>
              </a:ext>
            </a:extLst>
          </p:cNvPr>
          <p:cNvSpPr/>
          <p:nvPr/>
        </p:nvSpPr>
        <p:spPr>
          <a:xfrm>
            <a:off x="5578765" y="5905619"/>
            <a:ext cx="7130470" cy="2839224"/>
          </a:xfrm>
          <a:custGeom>
            <a:avLst/>
            <a:gdLst/>
            <a:ahLst/>
            <a:cxnLst/>
            <a:rect l="l" t="t" r="r" b="b"/>
            <a:pathLst>
              <a:path w="7130470" h="2839224">
                <a:moveTo>
                  <a:pt x="0" y="0"/>
                </a:moveTo>
                <a:lnTo>
                  <a:pt x="7130470" y="0"/>
                </a:lnTo>
                <a:lnTo>
                  <a:pt x="7130470" y="2839224"/>
                </a:lnTo>
                <a:lnTo>
                  <a:pt x="0" y="283922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Freeform 5">
            <a:extLst>
              <a:ext uri="{FF2B5EF4-FFF2-40B4-BE49-F238E27FC236}">
                <a16:creationId xmlns:a16="http://schemas.microsoft.com/office/drawing/2014/main" id="{98F3B71C-8797-184A-F39E-D70EE4134260}"/>
              </a:ext>
            </a:extLst>
          </p:cNvPr>
          <p:cNvSpPr/>
          <p:nvPr/>
        </p:nvSpPr>
        <p:spPr>
          <a:xfrm>
            <a:off x="15224471" y="2472945"/>
            <a:ext cx="3942727" cy="4114800"/>
          </a:xfrm>
          <a:custGeom>
            <a:avLst/>
            <a:gdLst/>
            <a:ahLst/>
            <a:cxnLst/>
            <a:rect l="l" t="t" r="r" b="b"/>
            <a:pathLst>
              <a:path w="3942727" h="4114800">
                <a:moveTo>
                  <a:pt x="0" y="0"/>
                </a:moveTo>
                <a:lnTo>
                  <a:pt x="3942727" y="0"/>
                </a:lnTo>
                <a:lnTo>
                  <a:pt x="3942727"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C69D5D5A-0E95-DD13-4786-965FC1995050}"/>
              </a:ext>
            </a:extLst>
          </p:cNvPr>
          <p:cNvSpPr/>
          <p:nvPr/>
        </p:nvSpPr>
        <p:spPr>
          <a:xfrm rot="905625">
            <a:off x="-710644" y="5023658"/>
            <a:ext cx="3804880" cy="3804880"/>
          </a:xfrm>
          <a:custGeom>
            <a:avLst/>
            <a:gdLst/>
            <a:ahLst/>
            <a:cxnLst/>
            <a:rect l="l" t="t" r="r" b="b"/>
            <a:pathLst>
              <a:path w="3804880" h="3804880">
                <a:moveTo>
                  <a:pt x="0" y="0"/>
                </a:moveTo>
                <a:lnTo>
                  <a:pt x="3804880" y="0"/>
                </a:lnTo>
                <a:lnTo>
                  <a:pt x="3804880" y="3804880"/>
                </a:lnTo>
                <a:lnTo>
                  <a:pt x="0" y="380488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7" name="Freeform 7">
            <a:extLst>
              <a:ext uri="{FF2B5EF4-FFF2-40B4-BE49-F238E27FC236}">
                <a16:creationId xmlns:a16="http://schemas.microsoft.com/office/drawing/2014/main" id="{9E515FF6-72C7-D8D6-70CB-D8721A809E83}"/>
              </a:ext>
            </a:extLst>
          </p:cNvPr>
          <p:cNvSpPr/>
          <p:nvPr/>
        </p:nvSpPr>
        <p:spPr>
          <a:xfrm>
            <a:off x="4923502" y="7529567"/>
            <a:ext cx="1310526" cy="1310526"/>
          </a:xfrm>
          <a:custGeom>
            <a:avLst/>
            <a:gdLst/>
            <a:ahLst/>
            <a:cxnLst/>
            <a:rect l="l" t="t" r="r" b="b"/>
            <a:pathLst>
              <a:path w="1310526" h="1310526">
                <a:moveTo>
                  <a:pt x="0" y="0"/>
                </a:moveTo>
                <a:lnTo>
                  <a:pt x="1310526" y="0"/>
                </a:lnTo>
                <a:lnTo>
                  <a:pt x="1310526" y="1310526"/>
                </a:lnTo>
                <a:lnTo>
                  <a:pt x="0" y="1310526"/>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
        <p:nvSpPr>
          <p:cNvPr id="8" name="TextBox 8">
            <a:extLst>
              <a:ext uri="{FF2B5EF4-FFF2-40B4-BE49-F238E27FC236}">
                <a16:creationId xmlns:a16="http://schemas.microsoft.com/office/drawing/2014/main" id="{D8DE6563-9FF2-5B17-44CE-B7FB1CC823D2}"/>
              </a:ext>
            </a:extLst>
          </p:cNvPr>
          <p:cNvSpPr txBox="1"/>
          <p:nvPr/>
        </p:nvSpPr>
        <p:spPr>
          <a:xfrm>
            <a:off x="2753677" y="1862199"/>
            <a:ext cx="12780645" cy="3400369"/>
          </a:xfrm>
          <a:prstGeom prst="rect">
            <a:avLst/>
          </a:prstGeom>
        </p:spPr>
        <p:txBody>
          <a:bodyPr lIns="0" tIns="0" rIns="0" bIns="0" rtlCol="0" anchor="t">
            <a:spAutoFit/>
          </a:bodyPr>
          <a:lstStyle/>
          <a:p>
            <a:pPr algn="ctr">
              <a:lnSpc>
                <a:spcPts val="13200"/>
              </a:lnSpc>
            </a:pPr>
            <a:r>
              <a:rPr lang="en-US" sz="12000">
                <a:solidFill>
                  <a:srgbClr val="000000"/>
                </a:solidFill>
                <a:latin typeface="Cabin"/>
                <a:ea typeface="Cabin"/>
                <a:cs typeface="Cabin"/>
                <a:sym typeface="Cabin"/>
              </a:rPr>
              <a:t>AD CLICK PREDICTION</a:t>
            </a:r>
          </a:p>
        </p:txBody>
      </p:sp>
      <p:grpSp>
        <p:nvGrpSpPr>
          <p:cNvPr id="9" name="Group 9">
            <a:extLst>
              <a:ext uri="{FF2B5EF4-FFF2-40B4-BE49-F238E27FC236}">
                <a16:creationId xmlns:a16="http://schemas.microsoft.com/office/drawing/2014/main" id="{1283F0D7-683E-E78C-0725-CEB753521B97}"/>
              </a:ext>
            </a:extLst>
          </p:cNvPr>
          <p:cNvGrpSpPr/>
          <p:nvPr/>
        </p:nvGrpSpPr>
        <p:grpSpPr>
          <a:xfrm>
            <a:off x="6062133" y="6430541"/>
            <a:ext cx="5423304" cy="1098997"/>
            <a:chOff x="0" y="0"/>
            <a:chExt cx="7231071" cy="1465329"/>
          </a:xfrm>
        </p:grpSpPr>
        <p:sp>
          <p:nvSpPr>
            <p:cNvPr id="10" name="TextBox 10">
              <a:extLst>
                <a:ext uri="{FF2B5EF4-FFF2-40B4-BE49-F238E27FC236}">
                  <a16:creationId xmlns:a16="http://schemas.microsoft.com/office/drawing/2014/main" id="{01694ECF-2793-412E-C05F-33540C0DCAAC}"/>
                </a:ext>
              </a:extLst>
            </p:cNvPr>
            <p:cNvSpPr txBox="1"/>
            <p:nvPr/>
          </p:nvSpPr>
          <p:spPr>
            <a:xfrm>
              <a:off x="0" y="-66675"/>
              <a:ext cx="7231071" cy="676237"/>
            </a:xfrm>
            <a:prstGeom prst="rect">
              <a:avLst/>
            </a:prstGeom>
          </p:spPr>
          <p:txBody>
            <a:bodyPr lIns="0" tIns="0" rIns="0" bIns="0" rtlCol="0" anchor="t">
              <a:spAutoFit/>
            </a:bodyPr>
            <a:lstStyle/>
            <a:p>
              <a:pPr algn="ctr">
                <a:lnSpc>
                  <a:spcPts val="4200"/>
                </a:lnSpc>
              </a:pPr>
              <a:r>
                <a:rPr lang="en-US" sz="3000" b="1">
                  <a:solidFill>
                    <a:srgbClr val="000000"/>
                  </a:solidFill>
                  <a:latin typeface="DM Sans Bold"/>
                  <a:ea typeface="DM Sans Bold"/>
                  <a:cs typeface="DM Sans Bold"/>
                  <a:sym typeface="DM Sans Bold"/>
                </a:rPr>
                <a:t>Dự đoán Click Quảng cáo</a:t>
              </a:r>
            </a:p>
          </p:txBody>
        </p:sp>
        <p:sp>
          <p:nvSpPr>
            <p:cNvPr id="11" name="TextBox 11">
              <a:extLst>
                <a:ext uri="{FF2B5EF4-FFF2-40B4-BE49-F238E27FC236}">
                  <a16:creationId xmlns:a16="http://schemas.microsoft.com/office/drawing/2014/main" id="{B15B0E7A-A7FD-E184-557C-6A138CB01D35}"/>
                </a:ext>
              </a:extLst>
            </p:cNvPr>
            <p:cNvSpPr txBox="1"/>
            <p:nvPr/>
          </p:nvSpPr>
          <p:spPr>
            <a:xfrm>
              <a:off x="0" y="789092"/>
              <a:ext cx="7231071" cy="676237"/>
            </a:xfrm>
            <a:prstGeom prst="rect">
              <a:avLst/>
            </a:prstGeom>
          </p:spPr>
          <p:txBody>
            <a:bodyPr lIns="0" tIns="0" rIns="0" bIns="0" rtlCol="0" anchor="t">
              <a:spAutoFit/>
            </a:bodyPr>
            <a:lstStyle/>
            <a:p>
              <a:pPr algn="ctr">
                <a:lnSpc>
                  <a:spcPts val="4200"/>
                </a:lnSpc>
              </a:pPr>
              <a:endParaRPr/>
            </a:p>
          </p:txBody>
        </p:sp>
      </p:grpSp>
      <p:sp>
        <p:nvSpPr>
          <p:cNvPr id="12" name="Freeform 12">
            <a:extLst>
              <a:ext uri="{FF2B5EF4-FFF2-40B4-BE49-F238E27FC236}">
                <a16:creationId xmlns:a16="http://schemas.microsoft.com/office/drawing/2014/main" id="{66CCAE3A-6498-CA19-4D51-F7277A769574}"/>
              </a:ext>
            </a:extLst>
          </p:cNvPr>
          <p:cNvSpPr/>
          <p:nvPr/>
        </p:nvSpPr>
        <p:spPr>
          <a:xfrm>
            <a:off x="15224471" y="-1200041"/>
            <a:ext cx="1978238" cy="2266731"/>
          </a:xfrm>
          <a:custGeom>
            <a:avLst/>
            <a:gdLst/>
            <a:ahLst/>
            <a:cxnLst/>
            <a:rect l="l" t="t" r="r" b="b"/>
            <a:pathLst>
              <a:path w="1978238" h="2266731">
                <a:moveTo>
                  <a:pt x="0" y="0"/>
                </a:moveTo>
                <a:lnTo>
                  <a:pt x="1978239" y="0"/>
                </a:lnTo>
                <a:lnTo>
                  <a:pt x="1978239" y="2266732"/>
                </a:lnTo>
                <a:lnTo>
                  <a:pt x="0" y="2266732"/>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en-US"/>
          </a:p>
        </p:txBody>
      </p:sp>
      <p:sp>
        <p:nvSpPr>
          <p:cNvPr id="13" name="Freeform 13">
            <a:extLst>
              <a:ext uri="{FF2B5EF4-FFF2-40B4-BE49-F238E27FC236}">
                <a16:creationId xmlns:a16="http://schemas.microsoft.com/office/drawing/2014/main" id="{B2AC8418-8B81-1621-FE87-96527AC62D95}"/>
              </a:ext>
            </a:extLst>
          </p:cNvPr>
          <p:cNvSpPr/>
          <p:nvPr/>
        </p:nvSpPr>
        <p:spPr>
          <a:xfrm flipH="1">
            <a:off x="-1726125" y="-1468578"/>
            <a:ext cx="3942727" cy="4114800"/>
          </a:xfrm>
          <a:custGeom>
            <a:avLst/>
            <a:gdLst/>
            <a:ahLst/>
            <a:cxnLst/>
            <a:rect l="l" t="t" r="r" b="b"/>
            <a:pathLst>
              <a:path w="3942727" h="4114800">
                <a:moveTo>
                  <a:pt x="3942727" y="0"/>
                </a:moveTo>
                <a:lnTo>
                  <a:pt x="0" y="0"/>
                </a:lnTo>
                <a:lnTo>
                  <a:pt x="0" y="4114800"/>
                </a:lnTo>
                <a:lnTo>
                  <a:pt x="3942727" y="4114800"/>
                </a:lnTo>
                <a:lnTo>
                  <a:pt x="3942727"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4" name="Freeform 3">
            <a:extLst>
              <a:ext uri="{FF2B5EF4-FFF2-40B4-BE49-F238E27FC236}">
                <a16:creationId xmlns:a16="http://schemas.microsoft.com/office/drawing/2014/main" id="{F4B6A041-7B54-08D8-8E09-198C7AEE3168}"/>
              </a:ext>
            </a:extLst>
          </p:cNvPr>
          <p:cNvSpPr/>
          <p:nvPr/>
        </p:nvSpPr>
        <p:spPr>
          <a:xfrm>
            <a:off x="2108135" y="10937176"/>
            <a:ext cx="14071730" cy="17915397"/>
          </a:xfrm>
          <a:custGeom>
            <a:avLst/>
            <a:gdLst/>
            <a:ahLst/>
            <a:cxnLst/>
            <a:rect l="l" t="t" r="r" b="b"/>
            <a:pathLst>
              <a:path w="14071730" h="17915397">
                <a:moveTo>
                  <a:pt x="0" y="0"/>
                </a:moveTo>
                <a:lnTo>
                  <a:pt x="14071730" y="0"/>
                </a:lnTo>
                <a:lnTo>
                  <a:pt x="14071730" y="17915396"/>
                </a:lnTo>
                <a:lnTo>
                  <a:pt x="0" y="17915396"/>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txBody>
          <a:bodyPr/>
          <a:lstStyle/>
          <a:p>
            <a:endParaRPr lang="en-US"/>
          </a:p>
        </p:txBody>
      </p:sp>
    </p:spTree>
    <p:extLst>
      <p:ext uri="{BB962C8B-B14F-4D97-AF65-F5344CB8AC3E}">
        <p14:creationId xmlns:p14="http://schemas.microsoft.com/office/powerpoint/2010/main" val="384833272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201564" y="0"/>
            <a:ext cx="7628815" cy="11187882"/>
            <a:chOff x="0" y="0"/>
            <a:chExt cx="2009235" cy="2946603"/>
          </a:xfrm>
        </p:grpSpPr>
        <p:sp>
          <p:nvSpPr>
            <p:cNvPr id="3" name="Freeform 3"/>
            <p:cNvSpPr/>
            <p:nvPr/>
          </p:nvSpPr>
          <p:spPr>
            <a:xfrm>
              <a:off x="0" y="0"/>
              <a:ext cx="2009235" cy="2946603"/>
            </a:xfrm>
            <a:custGeom>
              <a:avLst/>
              <a:gdLst/>
              <a:ahLst/>
              <a:cxnLst/>
              <a:rect l="l" t="t" r="r" b="b"/>
              <a:pathLst>
                <a:path w="2009235" h="2946603">
                  <a:moveTo>
                    <a:pt x="101483" y="0"/>
                  </a:moveTo>
                  <a:lnTo>
                    <a:pt x="1907753" y="0"/>
                  </a:lnTo>
                  <a:cubicBezTo>
                    <a:pt x="1963800" y="0"/>
                    <a:pt x="2009235" y="45435"/>
                    <a:pt x="2009235" y="101483"/>
                  </a:cubicBezTo>
                  <a:lnTo>
                    <a:pt x="2009235" y="2845120"/>
                  </a:lnTo>
                  <a:cubicBezTo>
                    <a:pt x="2009235" y="2901167"/>
                    <a:pt x="1963800" y="2946603"/>
                    <a:pt x="1907753" y="2946603"/>
                  </a:cubicBezTo>
                  <a:lnTo>
                    <a:pt x="101483" y="2946603"/>
                  </a:lnTo>
                  <a:cubicBezTo>
                    <a:pt x="45435" y="2946603"/>
                    <a:pt x="0" y="2901167"/>
                    <a:pt x="0" y="2845120"/>
                  </a:cubicBezTo>
                  <a:lnTo>
                    <a:pt x="0" y="101483"/>
                  </a:lnTo>
                  <a:cubicBezTo>
                    <a:pt x="0" y="45435"/>
                    <a:pt x="45435" y="0"/>
                    <a:pt x="101483" y="0"/>
                  </a:cubicBezTo>
                  <a:close/>
                </a:path>
              </a:pathLst>
            </a:custGeom>
            <a:solidFill>
              <a:srgbClr val="99CD98"/>
            </a:solidFill>
            <a:ln cap="rnd">
              <a:noFill/>
              <a:prstDash val="solid"/>
              <a:round/>
            </a:ln>
          </p:spPr>
          <p:txBody>
            <a:bodyPr/>
            <a:lstStyle/>
            <a:p>
              <a:endParaRPr lang="en-US"/>
            </a:p>
          </p:txBody>
        </p:sp>
        <p:sp>
          <p:nvSpPr>
            <p:cNvPr id="4" name="TextBox 4"/>
            <p:cNvSpPr txBox="1"/>
            <p:nvPr/>
          </p:nvSpPr>
          <p:spPr>
            <a:xfrm>
              <a:off x="0" y="-114300"/>
              <a:ext cx="2009235" cy="3060903"/>
            </a:xfrm>
            <a:prstGeom prst="rect">
              <a:avLst/>
            </a:prstGeom>
          </p:spPr>
          <p:txBody>
            <a:bodyPr lIns="50800" tIns="50800" rIns="50800" bIns="50800" rtlCol="0" anchor="ctr"/>
            <a:lstStyle/>
            <a:p>
              <a:pPr algn="ctr">
                <a:lnSpc>
                  <a:spcPts val="3500"/>
                </a:lnSpc>
              </a:pPr>
              <a:endParaRPr/>
            </a:p>
          </p:txBody>
        </p:sp>
      </p:grpSp>
      <p:grpSp>
        <p:nvGrpSpPr>
          <p:cNvPr id="5" name="Group 5"/>
          <p:cNvGrpSpPr/>
          <p:nvPr/>
        </p:nvGrpSpPr>
        <p:grpSpPr>
          <a:xfrm>
            <a:off x="630204" y="2781301"/>
            <a:ext cx="4480722" cy="4024800"/>
            <a:chOff x="0" y="0"/>
            <a:chExt cx="1234027" cy="896090"/>
          </a:xfrm>
        </p:grpSpPr>
        <p:sp>
          <p:nvSpPr>
            <p:cNvPr id="6" name="Freeform 6"/>
            <p:cNvSpPr/>
            <p:nvPr/>
          </p:nvSpPr>
          <p:spPr>
            <a:xfrm>
              <a:off x="0" y="0"/>
              <a:ext cx="1234027" cy="896090"/>
            </a:xfrm>
            <a:custGeom>
              <a:avLst/>
              <a:gdLst/>
              <a:ahLst/>
              <a:cxnLst/>
              <a:rect l="l" t="t" r="r" b="b"/>
              <a:pathLst>
                <a:path w="1234027" h="896090">
                  <a:moveTo>
                    <a:pt x="1030827" y="0"/>
                  </a:moveTo>
                  <a:cubicBezTo>
                    <a:pt x="1143051" y="0"/>
                    <a:pt x="1234027" y="200597"/>
                    <a:pt x="1234027" y="448045"/>
                  </a:cubicBezTo>
                  <a:cubicBezTo>
                    <a:pt x="1234027" y="695494"/>
                    <a:pt x="1143051" y="896090"/>
                    <a:pt x="1030827" y="896090"/>
                  </a:cubicBezTo>
                  <a:lnTo>
                    <a:pt x="203200" y="896090"/>
                  </a:lnTo>
                  <a:cubicBezTo>
                    <a:pt x="90976" y="896090"/>
                    <a:pt x="0" y="695494"/>
                    <a:pt x="0" y="448045"/>
                  </a:cubicBezTo>
                  <a:cubicBezTo>
                    <a:pt x="0" y="200597"/>
                    <a:pt x="90976" y="0"/>
                    <a:pt x="203200" y="0"/>
                  </a:cubicBezTo>
                  <a:close/>
                </a:path>
              </a:pathLst>
            </a:custGeom>
            <a:solidFill>
              <a:srgbClr val="8578F6"/>
            </a:solidFill>
          </p:spPr>
          <p:txBody>
            <a:bodyPr/>
            <a:lstStyle/>
            <a:p>
              <a:endParaRPr lang="en-US" dirty="0"/>
            </a:p>
          </p:txBody>
        </p:sp>
        <p:sp>
          <p:nvSpPr>
            <p:cNvPr id="7" name="TextBox 7"/>
            <p:cNvSpPr txBox="1"/>
            <p:nvPr/>
          </p:nvSpPr>
          <p:spPr>
            <a:xfrm>
              <a:off x="0" y="-428625"/>
              <a:ext cx="1234027" cy="1324715"/>
            </a:xfrm>
            <a:prstGeom prst="rect">
              <a:avLst/>
            </a:prstGeom>
          </p:spPr>
          <p:txBody>
            <a:bodyPr lIns="0" tIns="0" rIns="0" bIns="0" rtlCol="0" anchor="ctr"/>
            <a:lstStyle/>
            <a:p>
              <a:pPr algn="ctr">
                <a:lnSpc>
                  <a:spcPts val="14000"/>
                </a:lnSpc>
              </a:pPr>
              <a:endParaRPr lang="en-US" sz="8000" dirty="0">
                <a:solidFill>
                  <a:srgbClr val="122022"/>
                </a:solidFill>
                <a:latin typeface="TT Interphases"/>
                <a:ea typeface="TT Interphases"/>
                <a:cs typeface="TT Interphases"/>
                <a:sym typeface="TT Interphases"/>
              </a:endParaRPr>
            </a:p>
            <a:p>
              <a:pPr algn="ctr">
                <a:lnSpc>
                  <a:spcPts val="14000"/>
                </a:lnSpc>
              </a:pPr>
              <a:r>
                <a:rPr lang="en-US" sz="8000" dirty="0">
                  <a:solidFill>
                    <a:srgbClr val="122022"/>
                  </a:solidFill>
                  <a:latin typeface="TT Interphases"/>
                  <a:ea typeface="TT Interphases"/>
                  <a:cs typeface="TT Interphases"/>
                  <a:sym typeface="TT Interphases"/>
                </a:rPr>
                <a:t>KẾT LUẬN</a:t>
              </a:r>
            </a:p>
          </p:txBody>
        </p:sp>
      </p:grpSp>
      <p:sp>
        <p:nvSpPr>
          <p:cNvPr id="8" name="TextBox 8"/>
          <p:cNvSpPr txBox="1"/>
          <p:nvPr/>
        </p:nvSpPr>
        <p:spPr>
          <a:xfrm>
            <a:off x="7008527" y="326532"/>
            <a:ext cx="10764653" cy="9333978"/>
          </a:xfrm>
          <a:prstGeom prst="rect">
            <a:avLst/>
          </a:prstGeom>
        </p:spPr>
        <p:txBody>
          <a:bodyPr lIns="0" tIns="0" rIns="0" bIns="0" rtlCol="0" anchor="t">
            <a:spAutoFit/>
          </a:bodyPr>
          <a:lstStyle/>
          <a:p>
            <a:pPr algn="l">
              <a:lnSpc>
                <a:spcPts val="10695"/>
              </a:lnSpc>
            </a:pPr>
            <a:r>
              <a:rPr lang="en-US" sz="5599" b="1">
                <a:solidFill>
                  <a:srgbClr val="000000"/>
                </a:solidFill>
                <a:latin typeface="Cabin Bold"/>
                <a:ea typeface="Cabin Bold"/>
                <a:cs typeface="Cabin Bold"/>
                <a:sym typeface="Cabin Bold"/>
              </a:rPr>
              <a:t>-Mô hình dự đoán hiệu quả, mở rộng tốt, giải quyết các thách thức:</a:t>
            </a:r>
          </a:p>
          <a:p>
            <a:pPr marL="1209037" lvl="1" indent="-604519" algn="l">
              <a:lnSpc>
                <a:spcPts val="10695"/>
              </a:lnSpc>
              <a:buFont typeface="Arial"/>
              <a:buChar char="•"/>
            </a:pPr>
            <a:r>
              <a:rPr lang="en-US" sz="5599" b="1">
                <a:solidFill>
                  <a:srgbClr val="000000"/>
                </a:solidFill>
                <a:latin typeface="Cabin Bold"/>
                <a:ea typeface="Cabin Bold"/>
                <a:cs typeface="Cabin Bold"/>
                <a:sym typeface="Cabin Bold"/>
              </a:rPr>
              <a:t>Dữ liệu lớn.</a:t>
            </a:r>
          </a:p>
          <a:p>
            <a:pPr marL="1209037" lvl="1" indent="-604519" algn="l">
              <a:lnSpc>
                <a:spcPts val="10695"/>
              </a:lnSpc>
              <a:buFont typeface="Arial"/>
              <a:buChar char="•"/>
            </a:pPr>
            <a:r>
              <a:rPr lang="en-US" sz="5599" b="1">
                <a:solidFill>
                  <a:srgbClr val="000000"/>
                </a:solidFill>
                <a:latin typeface="Cabin Bold"/>
                <a:ea typeface="Cabin Bold"/>
                <a:cs typeface="Cabin Bold"/>
                <a:sym typeface="Cabin Bold"/>
              </a:rPr>
              <a:t>Độ trễ thấp.</a:t>
            </a:r>
          </a:p>
          <a:p>
            <a:pPr marL="1209037" lvl="1" indent="-604519" algn="l">
              <a:lnSpc>
                <a:spcPts val="10695"/>
              </a:lnSpc>
              <a:buFont typeface="Arial"/>
              <a:buChar char="•"/>
            </a:pPr>
            <a:r>
              <a:rPr lang="en-US" sz="5599" b="1">
                <a:solidFill>
                  <a:srgbClr val="000000"/>
                </a:solidFill>
                <a:latin typeface="Cabin Bold"/>
                <a:ea typeface="Cabin Bold"/>
                <a:cs typeface="Cabin Bold"/>
                <a:sym typeface="Cabin Bold"/>
              </a:rPr>
              <a:t>Dữ liệu mất cân bằng.</a:t>
            </a:r>
          </a:p>
          <a:p>
            <a:pPr algn="l">
              <a:lnSpc>
                <a:spcPts val="10695"/>
              </a:lnSpc>
            </a:pPr>
            <a:r>
              <a:rPr lang="en-US" sz="5599" b="1">
                <a:solidFill>
                  <a:srgbClr val="000000"/>
                </a:solidFill>
                <a:latin typeface="Cabin Bold"/>
                <a:ea typeface="Cabin Bold"/>
                <a:cs typeface="Cabin Bold"/>
                <a:sym typeface="Cabin Bold"/>
              </a:rPr>
              <a:t>-Mang lại tăng trưởng doanh thu và cải thiện hiệu suất quảng cáo.</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par>
                                <p:cTn id="8" presetID="16" presetClass="entr" presetSubtype="4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out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8"/>
                                        </p:tgtEl>
                                        <p:attrNameLst>
                                          <p:attrName>style.visibility</p:attrName>
                                        </p:attrNameLst>
                                      </p:cBhvr>
                                      <p:to>
                                        <p:strVal val="visible"/>
                                      </p:to>
                                    </p:set>
                                    <p:anim calcmode="lin" valueType="num">
                                      <p:cBhvr>
                                        <p:cTn id="15" dur="25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6" dur="250" fill="hold"/>
                                        <p:tgtEl>
                                          <p:spTgt spid="8"/>
                                        </p:tgtEl>
                                        <p:attrNameLst>
                                          <p:attrName>ppt_y</p:attrName>
                                        </p:attrNameLst>
                                      </p:cBhvr>
                                      <p:tavLst>
                                        <p:tav tm="0">
                                          <p:val>
                                            <p:strVal val="#ppt_y"/>
                                          </p:val>
                                        </p:tav>
                                        <p:tav tm="100000">
                                          <p:val>
                                            <p:strVal val="#ppt_y"/>
                                          </p:val>
                                        </p:tav>
                                      </p:tavLst>
                                    </p:anim>
                                    <p:anim calcmode="lin" valueType="num">
                                      <p:cBhvr>
                                        <p:cTn id="17" dur="25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8" dur="25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9" dur="25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2F6"/>
        </a:solidFill>
        <a:effectLst/>
      </p:bgPr>
    </p:bg>
    <p:spTree>
      <p:nvGrpSpPr>
        <p:cNvPr id="1" name=""/>
        <p:cNvGrpSpPr/>
        <p:nvPr/>
      </p:nvGrpSpPr>
      <p:grpSpPr>
        <a:xfrm>
          <a:off x="0" y="0"/>
          <a:ext cx="0" cy="0"/>
          <a:chOff x="0" y="0"/>
          <a:chExt cx="0" cy="0"/>
        </a:xfrm>
      </p:grpSpPr>
      <p:sp>
        <p:nvSpPr>
          <p:cNvPr id="2" name="Freeform 2"/>
          <p:cNvSpPr/>
          <p:nvPr/>
        </p:nvSpPr>
        <p:spPr>
          <a:xfrm flipH="1" flipV="1">
            <a:off x="9122902" y="0"/>
            <a:ext cx="9165098" cy="10308393"/>
          </a:xfrm>
          <a:custGeom>
            <a:avLst/>
            <a:gdLst/>
            <a:ahLst/>
            <a:cxnLst/>
            <a:rect l="l" t="t" r="r" b="b"/>
            <a:pathLst>
              <a:path w="9165098" h="10308393">
                <a:moveTo>
                  <a:pt x="9165098" y="10308393"/>
                </a:moveTo>
                <a:lnTo>
                  <a:pt x="0" y="10308393"/>
                </a:lnTo>
                <a:lnTo>
                  <a:pt x="0" y="0"/>
                </a:lnTo>
                <a:lnTo>
                  <a:pt x="9165098" y="0"/>
                </a:lnTo>
                <a:lnTo>
                  <a:pt x="9165098" y="10308393"/>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1468474" y="1028700"/>
            <a:ext cx="4558493" cy="8229600"/>
          </a:xfrm>
          <a:custGeom>
            <a:avLst/>
            <a:gdLst/>
            <a:ahLst/>
            <a:cxnLst/>
            <a:rect l="l" t="t" r="r" b="b"/>
            <a:pathLst>
              <a:path w="4558493" h="8229600">
                <a:moveTo>
                  <a:pt x="0" y="0"/>
                </a:moveTo>
                <a:lnTo>
                  <a:pt x="4558494" y="0"/>
                </a:lnTo>
                <a:lnTo>
                  <a:pt x="4558494"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2047619" y="1410870"/>
            <a:ext cx="7941741" cy="7705727"/>
          </a:xfrm>
          <a:prstGeom prst="rect">
            <a:avLst/>
          </a:prstGeom>
        </p:spPr>
        <p:txBody>
          <a:bodyPr lIns="0" tIns="0" rIns="0" bIns="0" rtlCol="0" anchor="t">
            <a:spAutoFit/>
          </a:bodyPr>
          <a:lstStyle/>
          <a:p>
            <a:pPr algn="l">
              <a:lnSpc>
                <a:spcPts val="12000"/>
              </a:lnSpc>
            </a:pPr>
            <a:r>
              <a:rPr lang="en-US" sz="12000">
                <a:solidFill>
                  <a:srgbClr val="6AA3D7"/>
                </a:solidFill>
                <a:latin typeface="Sriracha"/>
                <a:ea typeface="Sriracha"/>
                <a:cs typeface="Sriracha"/>
                <a:sym typeface="Sriracha"/>
              </a:rPr>
              <a:t>CẢM ƠN THẦY VÀ CÁC BẠN ĐÃ LẮNG NGHE</a:t>
            </a: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7282" b="-40495"/>
            </a:stretch>
          </a:blipFill>
        </p:spPr>
        <p:txBody>
          <a:bodyPr/>
          <a:lstStyle/>
          <a:p>
            <a:endParaRPr lang="en-US"/>
          </a:p>
        </p:txBody>
      </p:sp>
      <p:sp>
        <p:nvSpPr>
          <p:cNvPr id="3" name="Freeform 3"/>
          <p:cNvSpPr/>
          <p:nvPr/>
        </p:nvSpPr>
        <p:spPr>
          <a:xfrm>
            <a:off x="2108135" y="300602"/>
            <a:ext cx="14071730" cy="17915397"/>
          </a:xfrm>
          <a:custGeom>
            <a:avLst/>
            <a:gdLst/>
            <a:ahLst/>
            <a:cxnLst/>
            <a:rect l="l" t="t" r="r" b="b"/>
            <a:pathLst>
              <a:path w="14071730" h="17915397">
                <a:moveTo>
                  <a:pt x="0" y="0"/>
                </a:moveTo>
                <a:lnTo>
                  <a:pt x="14071730" y="0"/>
                </a:lnTo>
                <a:lnTo>
                  <a:pt x="14071730" y="17915396"/>
                </a:lnTo>
                <a:lnTo>
                  <a:pt x="0" y="179153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13857948" y="6222240"/>
            <a:ext cx="4643834" cy="4846506"/>
          </a:xfrm>
          <a:custGeom>
            <a:avLst/>
            <a:gdLst/>
            <a:ahLst/>
            <a:cxnLst/>
            <a:rect l="l" t="t" r="r" b="b"/>
            <a:pathLst>
              <a:path w="4643834" h="4846506">
                <a:moveTo>
                  <a:pt x="0" y="0"/>
                </a:moveTo>
                <a:lnTo>
                  <a:pt x="4643834" y="0"/>
                </a:lnTo>
                <a:lnTo>
                  <a:pt x="4643834" y="4846506"/>
                </a:lnTo>
                <a:lnTo>
                  <a:pt x="0" y="484650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nvGrpSpPr>
          <p:cNvPr id="5" name="Group 5"/>
          <p:cNvGrpSpPr/>
          <p:nvPr/>
        </p:nvGrpSpPr>
        <p:grpSpPr>
          <a:xfrm>
            <a:off x="3808899" y="5143500"/>
            <a:ext cx="10670202" cy="839654"/>
            <a:chOff x="0" y="0"/>
            <a:chExt cx="6262629" cy="492816"/>
          </a:xfrm>
        </p:grpSpPr>
        <p:sp>
          <p:nvSpPr>
            <p:cNvPr id="6" name="Freeform 6"/>
            <p:cNvSpPr/>
            <p:nvPr/>
          </p:nvSpPr>
          <p:spPr>
            <a:xfrm>
              <a:off x="0" y="0"/>
              <a:ext cx="6262629" cy="492816"/>
            </a:xfrm>
            <a:custGeom>
              <a:avLst/>
              <a:gdLst/>
              <a:ahLst/>
              <a:cxnLst/>
              <a:rect l="l" t="t" r="r" b="b"/>
              <a:pathLst>
                <a:path w="6262629" h="492816">
                  <a:moveTo>
                    <a:pt x="6059429" y="0"/>
                  </a:moveTo>
                  <a:cubicBezTo>
                    <a:pt x="6171654" y="0"/>
                    <a:pt x="6262629" y="110321"/>
                    <a:pt x="6262629" y="246408"/>
                  </a:cubicBezTo>
                  <a:cubicBezTo>
                    <a:pt x="6262629" y="382495"/>
                    <a:pt x="6171654" y="492816"/>
                    <a:pt x="6059429" y="492816"/>
                  </a:cubicBezTo>
                  <a:lnTo>
                    <a:pt x="203200" y="492816"/>
                  </a:lnTo>
                  <a:cubicBezTo>
                    <a:pt x="90976" y="492816"/>
                    <a:pt x="0" y="382495"/>
                    <a:pt x="0" y="246408"/>
                  </a:cubicBezTo>
                  <a:cubicBezTo>
                    <a:pt x="0" y="110321"/>
                    <a:pt x="90976" y="0"/>
                    <a:pt x="203200" y="0"/>
                  </a:cubicBezTo>
                  <a:close/>
                </a:path>
              </a:pathLst>
            </a:custGeom>
            <a:solidFill>
              <a:srgbClr val="FE9B66"/>
            </a:solidFill>
          </p:spPr>
          <p:txBody>
            <a:bodyPr/>
            <a:lstStyle/>
            <a:p>
              <a:endParaRPr lang="en-US"/>
            </a:p>
          </p:txBody>
        </p:sp>
        <p:sp>
          <p:nvSpPr>
            <p:cNvPr id="7" name="TextBox 7"/>
            <p:cNvSpPr txBox="1"/>
            <p:nvPr/>
          </p:nvSpPr>
          <p:spPr>
            <a:xfrm>
              <a:off x="0" y="-209550"/>
              <a:ext cx="6262629" cy="702366"/>
            </a:xfrm>
            <a:prstGeom prst="rect">
              <a:avLst/>
            </a:prstGeom>
          </p:spPr>
          <p:txBody>
            <a:bodyPr lIns="0" tIns="0" rIns="0" bIns="0" rtlCol="0" anchor="ctr"/>
            <a:lstStyle/>
            <a:p>
              <a:pPr algn="ctr">
                <a:lnSpc>
                  <a:spcPts val="6999"/>
                </a:lnSpc>
              </a:pPr>
              <a:r>
                <a:rPr lang="en-US" sz="3999" b="1">
                  <a:solidFill>
                    <a:srgbClr val="122022"/>
                  </a:solidFill>
                  <a:latin typeface="Cabin Bold"/>
                  <a:ea typeface="Cabin Bold"/>
                  <a:cs typeface="Cabin Bold"/>
                  <a:sym typeface="Cabin Bold"/>
                </a:rPr>
                <a:t>3120410629 - Vũ Quốc Vương</a:t>
              </a:r>
            </a:p>
          </p:txBody>
        </p:sp>
      </p:grpSp>
      <p:grpSp>
        <p:nvGrpSpPr>
          <p:cNvPr id="8" name="Group 8"/>
          <p:cNvGrpSpPr/>
          <p:nvPr/>
        </p:nvGrpSpPr>
        <p:grpSpPr>
          <a:xfrm>
            <a:off x="3808899" y="6958296"/>
            <a:ext cx="10670202" cy="839597"/>
            <a:chOff x="0" y="0"/>
            <a:chExt cx="6262629" cy="492782"/>
          </a:xfrm>
        </p:grpSpPr>
        <p:sp>
          <p:nvSpPr>
            <p:cNvPr id="9" name="Freeform 9"/>
            <p:cNvSpPr/>
            <p:nvPr/>
          </p:nvSpPr>
          <p:spPr>
            <a:xfrm>
              <a:off x="0" y="0"/>
              <a:ext cx="6262629" cy="492782"/>
            </a:xfrm>
            <a:custGeom>
              <a:avLst/>
              <a:gdLst/>
              <a:ahLst/>
              <a:cxnLst/>
              <a:rect l="l" t="t" r="r" b="b"/>
              <a:pathLst>
                <a:path w="6262629" h="492782">
                  <a:moveTo>
                    <a:pt x="6059429" y="0"/>
                  </a:moveTo>
                  <a:cubicBezTo>
                    <a:pt x="6171654" y="0"/>
                    <a:pt x="6262629" y="110313"/>
                    <a:pt x="6262629" y="246391"/>
                  </a:cubicBezTo>
                  <a:cubicBezTo>
                    <a:pt x="6262629" y="382469"/>
                    <a:pt x="6171654" y="492782"/>
                    <a:pt x="6059429" y="492782"/>
                  </a:cubicBezTo>
                  <a:lnTo>
                    <a:pt x="203200" y="492782"/>
                  </a:lnTo>
                  <a:cubicBezTo>
                    <a:pt x="90976" y="492782"/>
                    <a:pt x="0" y="382469"/>
                    <a:pt x="0" y="246391"/>
                  </a:cubicBezTo>
                  <a:cubicBezTo>
                    <a:pt x="0" y="110313"/>
                    <a:pt x="90976" y="0"/>
                    <a:pt x="203200" y="0"/>
                  </a:cubicBezTo>
                  <a:close/>
                </a:path>
              </a:pathLst>
            </a:custGeom>
            <a:solidFill>
              <a:srgbClr val="FE9B66"/>
            </a:solidFill>
          </p:spPr>
          <p:txBody>
            <a:bodyPr/>
            <a:lstStyle/>
            <a:p>
              <a:endParaRPr lang="en-US"/>
            </a:p>
          </p:txBody>
        </p:sp>
        <p:sp>
          <p:nvSpPr>
            <p:cNvPr id="10" name="TextBox 10"/>
            <p:cNvSpPr txBox="1"/>
            <p:nvPr/>
          </p:nvSpPr>
          <p:spPr>
            <a:xfrm>
              <a:off x="0" y="-209550"/>
              <a:ext cx="6262629" cy="702332"/>
            </a:xfrm>
            <a:prstGeom prst="rect">
              <a:avLst/>
            </a:prstGeom>
          </p:spPr>
          <p:txBody>
            <a:bodyPr lIns="0" tIns="0" rIns="0" bIns="0" rtlCol="0" anchor="ctr"/>
            <a:lstStyle/>
            <a:p>
              <a:pPr algn="ctr">
                <a:lnSpc>
                  <a:spcPts val="6999"/>
                </a:lnSpc>
              </a:pPr>
              <a:r>
                <a:rPr lang="en-US" sz="3999" b="1">
                  <a:solidFill>
                    <a:srgbClr val="122022"/>
                  </a:solidFill>
                  <a:latin typeface="Cabin Bold"/>
                  <a:ea typeface="Cabin Bold"/>
                  <a:cs typeface="Cabin Bold"/>
                  <a:sym typeface="Cabin Bold"/>
                </a:rPr>
                <a:t>3122410341 - Huỳnh Quang Quân</a:t>
              </a:r>
            </a:p>
          </p:txBody>
        </p:sp>
      </p:grpSp>
      <p:grpSp>
        <p:nvGrpSpPr>
          <p:cNvPr id="11" name="Group 11"/>
          <p:cNvGrpSpPr/>
          <p:nvPr/>
        </p:nvGrpSpPr>
        <p:grpSpPr>
          <a:xfrm>
            <a:off x="3808899" y="8773093"/>
            <a:ext cx="10670202" cy="839597"/>
            <a:chOff x="0" y="0"/>
            <a:chExt cx="6262629" cy="492782"/>
          </a:xfrm>
        </p:grpSpPr>
        <p:sp>
          <p:nvSpPr>
            <p:cNvPr id="12" name="Freeform 12"/>
            <p:cNvSpPr/>
            <p:nvPr/>
          </p:nvSpPr>
          <p:spPr>
            <a:xfrm>
              <a:off x="0" y="0"/>
              <a:ext cx="6262629" cy="492782"/>
            </a:xfrm>
            <a:custGeom>
              <a:avLst/>
              <a:gdLst/>
              <a:ahLst/>
              <a:cxnLst/>
              <a:rect l="l" t="t" r="r" b="b"/>
              <a:pathLst>
                <a:path w="6262629" h="492782">
                  <a:moveTo>
                    <a:pt x="6059429" y="0"/>
                  </a:moveTo>
                  <a:cubicBezTo>
                    <a:pt x="6171654" y="0"/>
                    <a:pt x="6262629" y="110313"/>
                    <a:pt x="6262629" y="246391"/>
                  </a:cubicBezTo>
                  <a:cubicBezTo>
                    <a:pt x="6262629" y="382469"/>
                    <a:pt x="6171654" y="492782"/>
                    <a:pt x="6059429" y="492782"/>
                  </a:cubicBezTo>
                  <a:lnTo>
                    <a:pt x="203200" y="492782"/>
                  </a:lnTo>
                  <a:cubicBezTo>
                    <a:pt x="90976" y="492782"/>
                    <a:pt x="0" y="382469"/>
                    <a:pt x="0" y="246391"/>
                  </a:cubicBezTo>
                  <a:cubicBezTo>
                    <a:pt x="0" y="110313"/>
                    <a:pt x="90976" y="0"/>
                    <a:pt x="203200" y="0"/>
                  </a:cubicBezTo>
                  <a:close/>
                </a:path>
              </a:pathLst>
            </a:custGeom>
            <a:solidFill>
              <a:srgbClr val="FE9B66"/>
            </a:solidFill>
          </p:spPr>
          <p:txBody>
            <a:bodyPr/>
            <a:lstStyle/>
            <a:p>
              <a:endParaRPr lang="en-US"/>
            </a:p>
          </p:txBody>
        </p:sp>
        <p:sp>
          <p:nvSpPr>
            <p:cNvPr id="13" name="TextBox 13"/>
            <p:cNvSpPr txBox="1"/>
            <p:nvPr/>
          </p:nvSpPr>
          <p:spPr>
            <a:xfrm>
              <a:off x="0" y="-209550"/>
              <a:ext cx="6262629" cy="702332"/>
            </a:xfrm>
            <a:prstGeom prst="rect">
              <a:avLst/>
            </a:prstGeom>
          </p:spPr>
          <p:txBody>
            <a:bodyPr lIns="0" tIns="0" rIns="0" bIns="0" rtlCol="0" anchor="ctr"/>
            <a:lstStyle/>
            <a:p>
              <a:pPr algn="ctr">
                <a:lnSpc>
                  <a:spcPts val="6999"/>
                </a:lnSpc>
              </a:pPr>
              <a:r>
                <a:rPr lang="en-US" sz="3999" b="1">
                  <a:solidFill>
                    <a:srgbClr val="122022"/>
                  </a:solidFill>
                  <a:latin typeface="Cabin Bold"/>
                  <a:ea typeface="Cabin Bold"/>
                  <a:cs typeface="Cabin Bold"/>
                  <a:sym typeface="Cabin Bold"/>
                </a:rPr>
                <a:t>3121410566 - Nguyễn Chung Vũ Tùng</a:t>
              </a:r>
            </a:p>
          </p:txBody>
        </p:sp>
      </p:grpSp>
      <p:sp>
        <p:nvSpPr>
          <p:cNvPr id="14" name="Freeform 14"/>
          <p:cNvSpPr/>
          <p:nvPr/>
        </p:nvSpPr>
        <p:spPr>
          <a:xfrm>
            <a:off x="3808899" y="2157788"/>
            <a:ext cx="2450068" cy="2254063"/>
          </a:xfrm>
          <a:custGeom>
            <a:avLst/>
            <a:gdLst/>
            <a:ahLst/>
            <a:cxnLst/>
            <a:rect l="l" t="t" r="r" b="b"/>
            <a:pathLst>
              <a:path w="2450068" h="2254063">
                <a:moveTo>
                  <a:pt x="0" y="0"/>
                </a:moveTo>
                <a:lnTo>
                  <a:pt x="2450068" y="0"/>
                </a:lnTo>
                <a:lnTo>
                  <a:pt x="2450068" y="2254063"/>
                </a:lnTo>
                <a:lnTo>
                  <a:pt x="0" y="225406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5" name="TextBox 15"/>
          <p:cNvSpPr txBox="1"/>
          <p:nvPr/>
        </p:nvSpPr>
        <p:spPr>
          <a:xfrm>
            <a:off x="6566269" y="2402839"/>
            <a:ext cx="7912832" cy="2214884"/>
          </a:xfrm>
          <a:prstGeom prst="rect">
            <a:avLst/>
          </a:prstGeom>
        </p:spPr>
        <p:txBody>
          <a:bodyPr lIns="0" tIns="0" rIns="0" bIns="0" rtlCol="0" anchor="t">
            <a:spAutoFit/>
          </a:bodyPr>
          <a:lstStyle/>
          <a:p>
            <a:pPr algn="ctr">
              <a:lnSpc>
                <a:spcPts val="8690"/>
              </a:lnSpc>
            </a:pPr>
            <a:r>
              <a:rPr lang="en-US" sz="7900" b="1">
                <a:solidFill>
                  <a:srgbClr val="F54F66"/>
                </a:solidFill>
                <a:latin typeface="Cabin Bold"/>
                <a:ea typeface="Cabin Bold"/>
                <a:cs typeface="Cabin Bold"/>
                <a:sym typeface="Cabin Bold"/>
              </a:rPr>
              <a:t>THÀNH VIÊN NHÓM</a:t>
            </a:r>
          </a:p>
        </p:txBody>
      </p:sp>
      <p:sp>
        <p:nvSpPr>
          <p:cNvPr id="16" name="Freeform 2">
            <a:extLst>
              <a:ext uri="{FF2B5EF4-FFF2-40B4-BE49-F238E27FC236}">
                <a16:creationId xmlns:a16="http://schemas.microsoft.com/office/drawing/2014/main" id="{856B5CB3-76E9-E992-F7BA-556A38F7BA29}"/>
              </a:ext>
            </a:extLst>
          </p:cNvPr>
          <p:cNvSpPr/>
          <p:nvPr/>
        </p:nvSpPr>
        <p:spPr>
          <a:xfrm>
            <a:off x="0" y="-12502424"/>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7282" b="-40495"/>
            </a:stretch>
          </a:blipFill>
        </p:spPr>
        <p:txBody>
          <a:bodyPr/>
          <a:lstStyle/>
          <a:p>
            <a:endParaRPr lang="en-US"/>
          </a:p>
        </p:txBody>
      </p:sp>
      <p:sp>
        <p:nvSpPr>
          <p:cNvPr id="17" name="Freeform 3">
            <a:extLst>
              <a:ext uri="{FF2B5EF4-FFF2-40B4-BE49-F238E27FC236}">
                <a16:creationId xmlns:a16="http://schemas.microsoft.com/office/drawing/2014/main" id="{66F26F30-AB26-3828-4FD4-7245515F7E33}"/>
              </a:ext>
            </a:extLst>
          </p:cNvPr>
          <p:cNvSpPr/>
          <p:nvPr/>
        </p:nvSpPr>
        <p:spPr>
          <a:xfrm>
            <a:off x="14413587" y="-3812677"/>
            <a:ext cx="4203298" cy="3194506"/>
          </a:xfrm>
          <a:custGeom>
            <a:avLst/>
            <a:gdLst/>
            <a:ahLst/>
            <a:cxnLst/>
            <a:rect l="l" t="t" r="r" b="b"/>
            <a:pathLst>
              <a:path w="4203298" h="3194506">
                <a:moveTo>
                  <a:pt x="0" y="0"/>
                </a:moveTo>
                <a:lnTo>
                  <a:pt x="4203297" y="0"/>
                </a:lnTo>
                <a:lnTo>
                  <a:pt x="4203297" y="3194506"/>
                </a:lnTo>
                <a:lnTo>
                  <a:pt x="0" y="3194506"/>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18" name="Freeform 4">
            <a:extLst>
              <a:ext uri="{FF2B5EF4-FFF2-40B4-BE49-F238E27FC236}">
                <a16:creationId xmlns:a16="http://schemas.microsoft.com/office/drawing/2014/main" id="{801BADC8-7046-E6D2-4BD9-29C8036FC1F5}"/>
              </a:ext>
            </a:extLst>
          </p:cNvPr>
          <p:cNvSpPr/>
          <p:nvPr/>
        </p:nvSpPr>
        <p:spPr>
          <a:xfrm>
            <a:off x="5578765" y="-6596805"/>
            <a:ext cx="7130470" cy="2839224"/>
          </a:xfrm>
          <a:custGeom>
            <a:avLst/>
            <a:gdLst/>
            <a:ahLst/>
            <a:cxnLst/>
            <a:rect l="l" t="t" r="r" b="b"/>
            <a:pathLst>
              <a:path w="7130470" h="2839224">
                <a:moveTo>
                  <a:pt x="0" y="0"/>
                </a:moveTo>
                <a:lnTo>
                  <a:pt x="7130470" y="0"/>
                </a:lnTo>
                <a:lnTo>
                  <a:pt x="7130470" y="2839224"/>
                </a:lnTo>
                <a:lnTo>
                  <a:pt x="0" y="2839224"/>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
        <p:nvSpPr>
          <p:cNvPr id="20" name="Freeform 6">
            <a:extLst>
              <a:ext uri="{FF2B5EF4-FFF2-40B4-BE49-F238E27FC236}">
                <a16:creationId xmlns:a16="http://schemas.microsoft.com/office/drawing/2014/main" id="{F3923546-E490-0B48-76C6-D9587EC460C0}"/>
              </a:ext>
            </a:extLst>
          </p:cNvPr>
          <p:cNvSpPr/>
          <p:nvPr/>
        </p:nvSpPr>
        <p:spPr>
          <a:xfrm rot="905625">
            <a:off x="-710644" y="-7478766"/>
            <a:ext cx="3804880" cy="3804880"/>
          </a:xfrm>
          <a:custGeom>
            <a:avLst/>
            <a:gdLst/>
            <a:ahLst/>
            <a:cxnLst/>
            <a:rect l="l" t="t" r="r" b="b"/>
            <a:pathLst>
              <a:path w="3804880" h="3804880">
                <a:moveTo>
                  <a:pt x="0" y="0"/>
                </a:moveTo>
                <a:lnTo>
                  <a:pt x="3804880" y="0"/>
                </a:lnTo>
                <a:lnTo>
                  <a:pt x="3804880" y="3804880"/>
                </a:lnTo>
                <a:lnTo>
                  <a:pt x="0" y="3804880"/>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en-US"/>
          </a:p>
        </p:txBody>
      </p:sp>
      <p:sp>
        <p:nvSpPr>
          <p:cNvPr id="21" name="Freeform 7">
            <a:extLst>
              <a:ext uri="{FF2B5EF4-FFF2-40B4-BE49-F238E27FC236}">
                <a16:creationId xmlns:a16="http://schemas.microsoft.com/office/drawing/2014/main" id="{24ACD87C-B071-05BA-21B7-F16895F88531}"/>
              </a:ext>
            </a:extLst>
          </p:cNvPr>
          <p:cNvSpPr/>
          <p:nvPr/>
        </p:nvSpPr>
        <p:spPr>
          <a:xfrm>
            <a:off x="4923502" y="-4972857"/>
            <a:ext cx="1310526" cy="1310526"/>
          </a:xfrm>
          <a:custGeom>
            <a:avLst/>
            <a:gdLst/>
            <a:ahLst/>
            <a:cxnLst/>
            <a:rect l="l" t="t" r="r" b="b"/>
            <a:pathLst>
              <a:path w="1310526" h="1310526">
                <a:moveTo>
                  <a:pt x="0" y="0"/>
                </a:moveTo>
                <a:lnTo>
                  <a:pt x="1310526" y="0"/>
                </a:lnTo>
                <a:lnTo>
                  <a:pt x="1310526" y="1310526"/>
                </a:lnTo>
                <a:lnTo>
                  <a:pt x="0" y="1310526"/>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txBody>
          <a:bodyPr/>
          <a:lstStyle/>
          <a:p>
            <a:endParaRPr lang="en-US"/>
          </a:p>
        </p:txBody>
      </p:sp>
      <p:sp>
        <p:nvSpPr>
          <p:cNvPr id="22" name="TextBox 8">
            <a:extLst>
              <a:ext uri="{FF2B5EF4-FFF2-40B4-BE49-F238E27FC236}">
                <a16:creationId xmlns:a16="http://schemas.microsoft.com/office/drawing/2014/main" id="{023420F3-2869-245C-D56A-26BB8D8471D6}"/>
              </a:ext>
            </a:extLst>
          </p:cNvPr>
          <p:cNvSpPr txBox="1"/>
          <p:nvPr/>
        </p:nvSpPr>
        <p:spPr>
          <a:xfrm>
            <a:off x="2753677" y="-10640225"/>
            <a:ext cx="12780645" cy="3400369"/>
          </a:xfrm>
          <a:prstGeom prst="rect">
            <a:avLst/>
          </a:prstGeom>
        </p:spPr>
        <p:txBody>
          <a:bodyPr lIns="0" tIns="0" rIns="0" bIns="0" rtlCol="0" anchor="t">
            <a:spAutoFit/>
          </a:bodyPr>
          <a:lstStyle/>
          <a:p>
            <a:pPr algn="ctr">
              <a:lnSpc>
                <a:spcPts val="13200"/>
              </a:lnSpc>
            </a:pPr>
            <a:r>
              <a:rPr lang="en-US" sz="12000">
                <a:solidFill>
                  <a:srgbClr val="000000"/>
                </a:solidFill>
                <a:latin typeface="Cabin"/>
                <a:ea typeface="Cabin"/>
                <a:cs typeface="Cabin"/>
                <a:sym typeface="Cabin"/>
              </a:rPr>
              <a:t>AD CLICK PREDICTION</a:t>
            </a:r>
          </a:p>
        </p:txBody>
      </p:sp>
      <p:grpSp>
        <p:nvGrpSpPr>
          <p:cNvPr id="23" name="Group 9">
            <a:extLst>
              <a:ext uri="{FF2B5EF4-FFF2-40B4-BE49-F238E27FC236}">
                <a16:creationId xmlns:a16="http://schemas.microsoft.com/office/drawing/2014/main" id="{6A7C421C-4F40-15CD-C329-5EF72D7F2620}"/>
              </a:ext>
            </a:extLst>
          </p:cNvPr>
          <p:cNvGrpSpPr/>
          <p:nvPr/>
        </p:nvGrpSpPr>
        <p:grpSpPr>
          <a:xfrm>
            <a:off x="6062133" y="-6071883"/>
            <a:ext cx="5423304" cy="1098997"/>
            <a:chOff x="0" y="0"/>
            <a:chExt cx="7231071" cy="1465329"/>
          </a:xfrm>
        </p:grpSpPr>
        <p:sp>
          <p:nvSpPr>
            <p:cNvPr id="24" name="TextBox 10">
              <a:extLst>
                <a:ext uri="{FF2B5EF4-FFF2-40B4-BE49-F238E27FC236}">
                  <a16:creationId xmlns:a16="http://schemas.microsoft.com/office/drawing/2014/main" id="{495DD411-0859-6E04-F6E9-6C7CAA9B9F5A}"/>
                </a:ext>
              </a:extLst>
            </p:cNvPr>
            <p:cNvSpPr txBox="1"/>
            <p:nvPr/>
          </p:nvSpPr>
          <p:spPr>
            <a:xfrm>
              <a:off x="0" y="-66675"/>
              <a:ext cx="7231071" cy="676237"/>
            </a:xfrm>
            <a:prstGeom prst="rect">
              <a:avLst/>
            </a:prstGeom>
          </p:spPr>
          <p:txBody>
            <a:bodyPr lIns="0" tIns="0" rIns="0" bIns="0" rtlCol="0" anchor="t">
              <a:spAutoFit/>
            </a:bodyPr>
            <a:lstStyle/>
            <a:p>
              <a:pPr algn="ctr">
                <a:lnSpc>
                  <a:spcPts val="4200"/>
                </a:lnSpc>
              </a:pPr>
              <a:r>
                <a:rPr lang="en-US" sz="3000" b="1">
                  <a:solidFill>
                    <a:srgbClr val="000000"/>
                  </a:solidFill>
                  <a:latin typeface="DM Sans Bold"/>
                  <a:ea typeface="DM Sans Bold"/>
                  <a:cs typeface="DM Sans Bold"/>
                  <a:sym typeface="DM Sans Bold"/>
                </a:rPr>
                <a:t>Dự đoán Click Quảng cáo</a:t>
              </a:r>
            </a:p>
          </p:txBody>
        </p:sp>
        <p:sp>
          <p:nvSpPr>
            <p:cNvPr id="25" name="TextBox 11">
              <a:extLst>
                <a:ext uri="{FF2B5EF4-FFF2-40B4-BE49-F238E27FC236}">
                  <a16:creationId xmlns:a16="http://schemas.microsoft.com/office/drawing/2014/main" id="{0B4573E6-3925-C5F5-1DA6-05FBE88700F4}"/>
                </a:ext>
              </a:extLst>
            </p:cNvPr>
            <p:cNvSpPr txBox="1"/>
            <p:nvPr/>
          </p:nvSpPr>
          <p:spPr>
            <a:xfrm>
              <a:off x="0" y="789092"/>
              <a:ext cx="7231071" cy="676237"/>
            </a:xfrm>
            <a:prstGeom prst="rect">
              <a:avLst/>
            </a:prstGeom>
          </p:spPr>
          <p:txBody>
            <a:bodyPr lIns="0" tIns="0" rIns="0" bIns="0" rtlCol="0" anchor="t">
              <a:spAutoFit/>
            </a:bodyPr>
            <a:lstStyle/>
            <a:p>
              <a:pPr algn="ctr">
                <a:lnSpc>
                  <a:spcPts val="4200"/>
                </a:lnSpc>
              </a:pPr>
              <a:endParaRPr/>
            </a:p>
          </p:txBody>
        </p:sp>
      </p:grpSp>
      <p:sp>
        <p:nvSpPr>
          <p:cNvPr id="26" name="Freeform 12">
            <a:extLst>
              <a:ext uri="{FF2B5EF4-FFF2-40B4-BE49-F238E27FC236}">
                <a16:creationId xmlns:a16="http://schemas.microsoft.com/office/drawing/2014/main" id="{5C1B2677-947A-B8FF-4D76-0D1D2E76D2E1}"/>
              </a:ext>
            </a:extLst>
          </p:cNvPr>
          <p:cNvSpPr/>
          <p:nvPr/>
        </p:nvSpPr>
        <p:spPr>
          <a:xfrm>
            <a:off x="15224471" y="-13702465"/>
            <a:ext cx="1978238" cy="2266731"/>
          </a:xfrm>
          <a:custGeom>
            <a:avLst/>
            <a:gdLst/>
            <a:ahLst/>
            <a:cxnLst/>
            <a:rect l="l" t="t" r="r" b="b"/>
            <a:pathLst>
              <a:path w="1978238" h="2266731">
                <a:moveTo>
                  <a:pt x="0" y="0"/>
                </a:moveTo>
                <a:lnTo>
                  <a:pt x="1978239" y="0"/>
                </a:lnTo>
                <a:lnTo>
                  <a:pt x="1978239" y="2266732"/>
                </a:lnTo>
                <a:lnTo>
                  <a:pt x="0" y="2266732"/>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txBody>
          <a:bodyPr/>
          <a:lstStyle/>
          <a:p>
            <a:endParaRPr lang="en-US"/>
          </a:p>
        </p:txBody>
      </p:sp>
      <p:sp>
        <p:nvSpPr>
          <p:cNvPr id="27" name="Freeform 13">
            <a:extLst>
              <a:ext uri="{FF2B5EF4-FFF2-40B4-BE49-F238E27FC236}">
                <a16:creationId xmlns:a16="http://schemas.microsoft.com/office/drawing/2014/main" id="{82CBAA17-8F2A-6E34-43F3-F8E37645E7AB}"/>
              </a:ext>
            </a:extLst>
          </p:cNvPr>
          <p:cNvSpPr/>
          <p:nvPr/>
        </p:nvSpPr>
        <p:spPr>
          <a:xfrm flipH="1">
            <a:off x="-1726125" y="-13971002"/>
            <a:ext cx="3942727" cy="4114800"/>
          </a:xfrm>
          <a:custGeom>
            <a:avLst/>
            <a:gdLst/>
            <a:ahLst/>
            <a:cxnLst/>
            <a:rect l="l" t="t" r="r" b="b"/>
            <a:pathLst>
              <a:path w="3942727" h="4114800">
                <a:moveTo>
                  <a:pt x="3942727" y="0"/>
                </a:moveTo>
                <a:lnTo>
                  <a:pt x="0" y="0"/>
                </a:lnTo>
                <a:lnTo>
                  <a:pt x="0" y="4114800"/>
                </a:lnTo>
                <a:lnTo>
                  <a:pt x="3942727" y="4114800"/>
                </a:lnTo>
                <a:lnTo>
                  <a:pt x="3942727"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nvGrpSpPr>
          <p:cNvPr id="28" name="Group 27">
            <a:extLst>
              <a:ext uri="{FF2B5EF4-FFF2-40B4-BE49-F238E27FC236}">
                <a16:creationId xmlns:a16="http://schemas.microsoft.com/office/drawing/2014/main" id="{CD2EB0A1-FD77-2519-C6B3-2BF2DF56B3EA}"/>
              </a:ext>
            </a:extLst>
          </p:cNvPr>
          <p:cNvGrpSpPr/>
          <p:nvPr/>
        </p:nvGrpSpPr>
        <p:grpSpPr>
          <a:xfrm>
            <a:off x="-8207412" y="3934898"/>
            <a:ext cx="2250066" cy="3909850"/>
            <a:chOff x="210738" y="3934898"/>
            <a:chExt cx="2250066" cy="3909850"/>
          </a:xfrm>
        </p:grpSpPr>
        <p:sp>
          <p:nvSpPr>
            <p:cNvPr id="29" name="Freeform 3">
              <a:extLst>
                <a:ext uri="{FF2B5EF4-FFF2-40B4-BE49-F238E27FC236}">
                  <a16:creationId xmlns:a16="http://schemas.microsoft.com/office/drawing/2014/main" id="{B68DE8CF-EEA8-1C74-69EE-9BD9C116275F}"/>
                </a:ext>
              </a:extLst>
            </p:cNvPr>
            <p:cNvSpPr/>
            <p:nvPr/>
          </p:nvSpPr>
          <p:spPr>
            <a:xfrm>
              <a:off x="210738" y="3934898"/>
              <a:ext cx="2250066" cy="2217338"/>
            </a:xfrm>
            <a:custGeom>
              <a:avLst/>
              <a:gdLst/>
              <a:ahLst/>
              <a:cxnLst/>
              <a:rect l="l" t="t" r="r" b="b"/>
              <a:pathLst>
                <a:path w="2250066" h="2217338">
                  <a:moveTo>
                    <a:pt x="0" y="0"/>
                  </a:moveTo>
                  <a:lnTo>
                    <a:pt x="2250067" y="0"/>
                  </a:lnTo>
                  <a:lnTo>
                    <a:pt x="2250067" y="2217338"/>
                  </a:lnTo>
                  <a:lnTo>
                    <a:pt x="0" y="2217338"/>
                  </a:lnTo>
                  <a:lnTo>
                    <a:pt x="0" y="0"/>
                  </a:lnTo>
                  <a:close/>
                </a:path>
              </a:pathLst>
            </a:custGeom>
            <a:blipFill>
              <a:blip r:embed="rId19">
                <a:extLst>
                  <a:ext uri="{96DAC541-7B7A-43D3-8B79-37D633B846F1}">
                    <asvg:svgBlip xmlns:asvg="http://schemas.microsoft.com/office/drawing/2016/SVG/main" r:embed="rId20"/>
                  </a:ext>
                </a:extLst>
              </a:blip>
              <a:stretch>
                <a:fillRect/>
              </a:stretch>
            </a:blipFill>
          </p:spPr>
          <p:txBody>
            <a:bodyPr/>
            <a:lstStyle/>
            <a:p>
              <a:endParaRPr lang="en-US"/>
            </a:p>
          </p:txBody>
        </p:sp>
        <p:sp>
          <p:nvSpPr>
            <p:cNvPr id="30" name="TextBox 4">
              <a:extLst>
                <a:ext uri="{FF2B5EF4-FFF2-40B4-BE49-F238E27FC236}">
                  <a16:creationId xmlns:a16="http://schemas.microsoft.com/office/drawing/2014/main" id="{F727A4AE-8C28-C5DF-3107-A40DA232E4C5}"/>
                </a:ext>
              </a:extLst>
            </p:cNvPr>
            <p:cNvSpPr txBox="1"/>
            <p:nvPr/>
          </p:nvSpPr>
          <p:spPr>
            <a:xfrm>
              <a:off x="670447" y="4684792"/>
              <a:ext cx="1330650" cy="774700"/>
            </a:xfrm>
            <a:prstGeom prst="rect">
              <a:avLst/>
            </a:prstGeom>
          </p:spPr>
          <p:txBody>
            <a:bodyPr lIns="0" tIns="0" rIns="0" bIns="0" rtlCol="0" anchor="t">
              <a:spAutoFit/>
            </a:bodyPr>
            <a:lstStyle/>
            <a:p>
              <a:pPr algn="ctr">
                <a:lnSpc>
                  <a:spcPts val="6049"/>
                </a:lnSpc>
              </a:pPr>
              <a:r>
                <a:rPr lang="en-US" sz="5499" b="1">
                  <a:solidFill>
                    <a:srgbClr val="000000"/>
                  </a:solidFill>
                  <a:latin typeface="Cabin Bold"/>
                  <a:ea typeface="Cabin Bold"/>
                  <a:cs typeface="Cabin Bold"/>
                  <a:sym typeface="Cabin Bold"/>
                </a:rPr>
                <a:t>01</a:t>
              </a:r>
            </a:p>
          </p:txBody>
        </p:sp>
        <p:sp>
          <p:nvSpPr>
            <p:cNvPr id="31" name="TextBox 5">
              <a:extLst>
                <a:ext uri="{FF2B5EF4-FFF2-40B4-BE49-F238E27FC236}">
                  <a16:creationId xmlns:a16="http://schemas.microsoft.com/office/drawing/2014/main" id="{B8F45BF3-DC59-8ECE-D56F-79310A5A7A4F}"/>
                </a:ext>
              </a:extLst>
            </p:cNvPr>
            <p:cNvSpPr txBox="1"/>
            <p:nvPr/>
          </p:nvSpPr>
          <p:spPr>
            <a:xfrm>
              <a:off x="210738" y="6936755"/>
              <a:ext cx="2250066" cy="907993"/>
            </a:xfrm>
            <a:prstGeom prst="rect">
              <a:avLst/>
            </a:prstGeom>
          </p:spPr>
          <p:txBody>
            <a:bodyPr lIns="0" tIns="0" rIns="0" bIns="0" rtlCol="0" anchor="t">
              <a:spAutoFit/>
            </a:bodyPr>
            <a:lstStyle/>
            <a:p>
              <a:pPr algn="ctr">
                <a:lnSpc>
                  <a:spcPts val="3499"/>
                </a:lnSpc>
              </a:pPr>
              <a:r>
                <a:rPr lang="en-US" sz="2499">
                  <a:solidFill>
                    <a:srgbClr val="000000"/>
                  </a:solidFill>
                  <a:latin typeface="Bungee"/>
                  <a:ea typeface="Bungee"/>
                  <a:cs typeface="Bungee"/>
                  <a:sym typeface="Bungee"/>
                </a:rPr>
                <a:t>Giới thiệu bài toán</a:t>
              </a:r>
            </a:p>
          </p:txBody>
        </p:sp>
      </p:grpSp>
      <p:grpSp>
        <p:nvGrpSpPr>
          <p:cNvPr id="32" name="Group 31">
            <a:extLst>
              <a:ext uri="{FF2B5EF4-FFF2-40B4-BE49-F238E27FC236}">
                <a16:creationId xmlns:a16="http://schemas.microsoft.com/office/drawing/2014/main" id="{68C3A2D0-BEBD-322A-4A6B-6C51CDD4DE3D}"/>
              </a:ext>
            </a:extLst>
          </p:cNvPr>
          <p:cNvGrpSpPr/>
          <p:nvPr/>
        </p:nvGrpSpPr>
        <p:grpSpPr>
          <a:xfrm>
            <a:off x="-5603411" y="3978250"/>
            <a:ext cx="2250066" cy="3909850"/>
            <a:chOff x="2814739" y="3978250"/>
            <a:chExt cx="2250066" cy="3909850"/>
          </a:xfrm>
        </p:grpSpPr>
        <p:sp>
          <p:nvSpPr>
            <p:cNvPr id="33" name="Freeform 6">
              <a:extLst>
                <a:ext uri="{FF2B5EF4-FFF2-40B4-BE49-F238E27FC236}">
                  <a16:creationId xmlns:a16="http://schemas.microsoft.com/office/drawing/2014/main" id="{513CECF7-049E-A5F5-CA5C-064ECFB25C3E}"/>
                </a:ext>
              </a:extLst>
            </p:cNvPr>
            <p:cNvSpPr/>
            <p:nvPr/>
          </p:nvSpPr>
          <p:spPr>
            <a:xfrm>
              <a:off x="2814739" y="3978250"/>
              <a:ext cx="2250066" cy="2217338"/>
            </a:xfrm>
            <a:custGeom>
              <a:avLst/>
              <a:gdLst/>
              <a:ahLst/>
              <a:cxnLst/>
              <a:rect l="l" t="t" r="r" b="b"/>
              <a:pathLst>
                <a:path w="2250066" h="2217338">
                  <a:moveTo>
                    <a:pt x="0" y="0"/>
                  </a:moveTo>
                  <a:lnTo>
                    <a:pt x="2250066" y="0"/>
                  </a:lnTo>
                  <a:lnTo>
                    <a:pt x="2250066" y="2217338"/>
                  </a:lnTo>
                  <a:lnTo>
                    <a:pt x="0" y="2217338"/>
                  </a:lnTo>
                  <a:lnTo>
                    <a:pt x="0" y="0"/>
                  </a:lnTo>
                  <a:close/>
                </a:path>
              </a:pathLst>
            </a:custGeom>
            <a:blipFill>
              <a:blip r:embed="rId21">
                <a:extLst>
                  <a:ext uri="{96DAC541-7B7A-43D3-8B79-37D633B846F1}">
                    <asvg:svgBlip xmlns:asvg="http://schemas.microsoft.com/office/drawing/2016/SVG/main" r:embed="rId22"/>
                  </a:ext>
                </a:extLst>
              </a:blip>
              <a:stretch>
                <a:fillRect/>
              </a:stretch>
            </a:blipFill>
          </p:spPr>
          <p:txBody>
            <a:bodyPr/>
            <a:lstStyle/>
            <a:p>
              <a:endParaRPr lang="en-US"/>
            </a:p>
          </p:txBody>
        </p:sp>
        <p:sp>
          <p:nvSpPr>
            <p:cNvPr id="34" name="TextBox 7">
              <a:extLst>
                <a:ext uri="{FF2B5EF4-FFF2-40B4-BE49-F238E27FC236}">
                  <a16:creationId xmlns:a16="http://schemas.microsoft.com/office/drawing/2014/main" id="{52EF0CE7-7A53-242E-A8B1-4370D9E1A66A}"/>
                </a:ext>
              </a:extLst>
            </p:cNvPr>
            <p:cNvSpPr txBox="1"/>
            <p:nvPr/>
          </p:nvSpPr>
          <p:spPr>
            <a:xfrm>
              <a:off x="3274447" y="4728144"/>
              <a:ext cx="1330650" cy="774700"/>
            </a:xfrm>
            <a:prstGeom prst="rect">
              <a:avLst/>
            </a:prstGeom>
          </p:spPr>
          <p:txBody>
            <a:bodyPr lIns="0" tIns="0" rIns="0" bIns="0" rtlCol="0" anchor="t">
              <a:spAutoFit/>
            </a:bodyPr>
            <a:lstStyle/>
            <a:p>
              <a:pPr algn="ctr">
                <a:lnSpc>
                  <a:spcPts val="6049"/>
                </a:lnSpc>
              </a:pPr>
              <a:r>
                <a:rPr lang="en-US" sz="5499" b="1">
                  <a:solidFill>
                    <a:srgbClr val="FFFFFF"/>
                  </a:solidFill>
                  <a:latin typeface="Cabin Bold"/>
                  <a:ea typeface="Cabin Bold"/>
                  <a:cs typeface="Cabin Bold"/>
                  <a:sym typeface="Cabin Bold"/>
                </a:rPr>
                <a:t>02</a:t>
              </a:r>
            </a:p>
          </p:txBody>
        </p:sp>
        <p:sp>
          <p:nvSpPr>
            <p:cNvPr id="35" name="TextBox 8">
              <a:extLst>
                <a:ext uri="{FF2B5EF4-FFF2-40B4-BE49-F238E27FC236}">
                  <a16:creationId xmlns:a16="http://schemas.microsoft.com/office/drawing/2014/main" id="{AF2E4DF4-69A8-8EB3-1C75-C4B98FBC8928}"/>
                </a:ext>
              </a:extLst>
            </p:cNvPr>
            <p:cNvSpPr txBox="1"/>
            <p:nvPr/>
          </p:nvSpPr>
          <p:spPr>
            <a:xfrm>
              <a:off x="2814739" y="6980107"/>
              <a:ext cx="2250066" cy="907993"/>
            </a:xfrm>
            <a:prstGeom prst="rect">
              <a:avLst/>
            </a:prstGeom>
          </p:spPr>
          <p:txBody>
            <a:bodyPr lIns="0" tIns="0" rIns="0" bIns="0" rtlCol="0" anchor="t">
              <a:spAutoFit/>
            </a:bodyPr>
            <a:lstStyle/>
            <a:p>
              <a:pPr algn="ctr">
                <a:lnSpc>
                  <a:spcPts val="3499"/>
                </a:lnSpc>
              </a:pPr>
              <a:r>
                <a:rPr lang="en-US" sz="2499">
                  <a:solidFill>
                    <a:srgbClr val="000000"/>
                  </a:solidFill>
                  <a:latin typeface="Bungee"/>
                  <a:ea typeface="Bungee"/>
                  <a:cs typeface="Bungee"/>
                  <a:sym typeface="Bungee"/>
                </a:rPr>
                <a:t>Thách thức đặt ra</a:t>
              </a:r>
            </a:p>
          </p:txBody>
        </p:sp>
      </p:grpSp>
      <p:grpSp>
        <p:nvGrpSpPr>
          <p:cNvPr id="36" name="Group 35">
            <a:extLst>
              <a:ext uri="{FF2B5EF4-FFF2-40B4-BE49-F238E27FC236}">
                <a16:creationId xmlns:a16="http://schemas.microsoft.com/office/drawing/2014/main" id="{57C2239A-E231-6984-1E18-D08F775B9497}"/>
              </a:ext>
            </a:extLst>
          </p:cNvPr>
          <p:cNvGrpSpPr/>
          <p:nvPr/>
        </p:nvGrpSpPr>
        <p:grpSpPr>
          <a:xfrm>
            <a:off x="-3000920" y="3978250"/>
            <a:ext cx="2250066" cy="3909850"/>
            <a:chOff x="5417230" y="3978250"/>
            <a:chExt cx="2250066" cy="3909850"/>
          </a:xfrm>
        </p:grpSpPr>
        <p:sp>
          <p:nvSpPr>
            <p:cNvPr id="37" name="Freeform 9">
              <a:extLst>
                <a:ext uri="{FF2B5EF4-FFF2-40B4-BE49-F238E27FC236}">
                  <a16:creationId xmlns:a16="http://schemas.microsoft.com/office/drawing/2014/main" id="{4866565C-A39A-2206-690B-61EAA2AF6FD2}"/>
                </a:ext>
              </a:extLst>
            </p:cNvPr>
            <p:cNvSpPr/>
            <p:nvPr/>
          </p:nvSpPr>
          <p:spPr>
            <a:xfrm>
              <a:off x="5417230" y="3978250"/>
              <a:ext cx="2250066" cy="2217338"/>
            </a:xfrm>
            <a:custGeom>
              <a:avLst/>
              <a:gdLst/>
              <a:ahLst/>
              <a:cxnLst/>
              <a:rect l="l" t="t" r="r" b="b"/>
              <a:pathLst>
                <a:path w="2250066" h="2217338">
                  <a:moveTo>
                    <a:pt x="0" y="0"/>
                  </a:moveTo>
                  <a:lnTo>
                    <a:pt x="2250066" y="0"/>
                  </a:lnTo>
                  <a:lnTo>
                    <a:pt x="2250066" y="2217338"/>
                  </a:lnTo>
                  <a:lnTo>
                    <a:pt x="0" y="2217338"/>
                  </a:lnTo>
                  <a:lnTo>
                    <a:pt x="0" y="0"/>
                  </a:lnTo>
                  <a:close/>
                </a:path>
              </a:pathLst>
            </a:custGeom>
            <a:blipFill>
              <a:blip r:embed="rId23">
                <a:extLst>
                  <a:ext uri="{96DAC541-7B7A-43D3-8B79-37D633B846F1}">
                    <asvg:svgBlip xmlns:asvg="http://schemas.microsoft.com/office/drawing/2016/SVG/main" r:embed="rId24"/>
                  </a:ext>
                </a:extLst>
              </a:blip>
              <a:stretch>
                <a:fillRect/>
              </a:stretch>
            </a:blipFill>
          </p:spPr>
          <p:txBody>
            <a:bodyPr/>
            <a:lstStyle/>
            <a:p>
              <a:endParaRPr lang="en-US"/>
            </a:p>
          </p:txBody>
        </p:sp>
        <p:sp>
          <p:nvSpPr>
            <p:cNvPr id="38" name="TextBox 10">
              <a:extLst>
                <a:ext uri="{FF2B5EF4-FFF2-40B4-BE49-F238E27FC236}">
                  <a16:creationId xmlns:a16="http://schemas.microsoft.com/office/drawing/2014/main" id="{811F3B94-EB03-618A-7209-B30FD6E5DB47}"/>
                </a:ext>
              </a:extLst>
            </p:cNvPr>
            <p:cNvSpPr txBox="1"/>
            <p:nvPr/>
          </p:nvSpPr>
          <p:spPr>
            <a:xfrm>
              <a:off x="5876938" y="4728144"/>
              <a:ext cx="1330650" cy="774700"/>
            </a:xfrm>
            <a:prstGeom prst="rect">
              <a:avLst/>
            </a:prstGeom>
          </p:spPr>
          <p:txBody>
            <a:bodyPr lIns="0" tIns="0" rIns="0" bIns="0" rtlCol="0" anchor="t">
              <a:spAutoFit/>
            </a:bodyPr>
            <a:lstStyle/>
            <a:p>
              <a:pPr algn="ctr">
                <a:lnSpc>
                  <a:spcPts val="6049"/>
                </a:lnSpc>
              </a:pPr>
              <a:r>
                <a:rPr lang="en-US" sz="5499" b="1">
                  <a:solidFill>
                    <a:srgbClr val="000000"/>
                  </a:solidFill>
                  <a:latin typeface="Cabin Bold"/>
                  <a:ea typeface="Cabin Bold"/>
                  <a:cs typeface="Cabin Bold"/>
                  <a:sym typeface="Cabin Bold"/>
                </a:rPr>
                <a:t>03</a:t>
              </a:r>
            </a:p>
          </p:txBody>
        </p:sp>
        <p:sp>
          <p:nvSpPr>
            <p:cNvPr id="39" name="TextBox 11">
              <a:extLst>
                <a:ext uri="{FF2B5EF4-FFF2-40B4-BE49-F238E27FC236}">
                  <a16:creationId xmlns:a16="http://schemas.microsoft.com/office/drawing/2014/main" id="{CA10A014-25C3-5ED4-DFE2-8BC49BA4AEF8}"/>
                </a:ext>
              </a:extLst>
            </p:cNvPr>
            <p:cNvSpPr txBox="1"/>
            <p:nvPr/>
          </p:nvSpPr>
          <p:spPr>
            <a:xfrm>
              <a:off x="5417230" y="6980107"/>
              <a:ext cx="2250066" cy="907993"/>
            </a:xfrm>
            <a:prstGeom prst="rect">
              <a:avLst/>
            </a:prstGeom>
          </p:spPr>
          <p:txBody>
            <a:bodyPr lIns="0" tIns="0" rIns="0" bIns="0" rtlCol="0" anchor="t">
              <a:spAutoFit/>
            </a:bodyPr>
            <a:lstStyle/>
            <a:p>
              <a:pPr algn="ctr">
                <a:lnSpc>
                  <a:spcPts val="3499"/>
                </a:lnSpc>
              </a:pPr>
              <a:r>
                <a:rPr lang="en-US" sz="2499">
                  <a:solidFill>
                    <a:srgbClr val="000000"/>
                  </a:solidFill>
                  <a:latin typeface="Bungee"/>
                  <a:ea typeface="Bungee"/>
                  <a:cs typeface="Bungee"/>
                  <a:sym typeface="Bungee"/>
                </a:rPr>
                <a:t>Các chỉ số đánh giá</a:t>
              </a:r>
            </a:p>
          </p:txBody>
        </p:sp>
      </p:grpSp>
      <p:grpSp>
        <p:nvGrpSpPr>
          <p:cNvPr id="40" name="Group 39">
            <a:extLst>
              <a:ext uri="{FF2B5EF4-FFF2-40B4-BE49-F238E27FC236}">
                <a16:creationId xmlns:a16="http://schemas.microsoft.com/office/drawing/2014/main" id="{FC3B3663-BF47-0CFC-E395-8DEA5332A103}"/>
              </a:ext>
            </a:extLst>
          </p:cNvPr>
          <p:cNvGrpSpPr/>
          <p:nvPr/>
        </p:nvGrpSpPr>
        <p:grpSpPr>
          <a:xfrm>
            <a:off x="18511062" y="3978250"/>
            <a:ext cx="2250066" cy="3909850"/>
            <a:chOff x="10622213" y="3978250"/>
            <a:chExt cx="2250066" cy="3909850"/>
          </a:xfrm>
        </p:grpSpPr>
        <p:sp>
          <p:nvSpPr>
            <p:cNvPr id="41" name="Freeform 12">
              <a:extLst>
                <a:ext uri="{FF2B5EF4-FFF2-40B4-BE49-F238E27FC236}">
                  <a16:creationId xmlns:a16="http://schemas.microsoft.com/office/drawing/2014/main" id="{C883080C-5CB3-DEDF-7BC5-37FE96D954D0}"/>
                </a:ext>
              </a:extLst>
            </p:cNvPr>
            <p:cNvSpPr/>
            <p:nvPr/>
          </p:nvSpPr>
          <p:spPr>
            <a:xfrm>
              <a:off x="10622213" y="3978250"/>
              <a:ext cx="2250066" cy="2217338"/>
            </a:xfrm>
            <a:custGeom>
              <a:avLst/>
              <a:gdLst/>
              <a:ahLst/>
              <a:cxnLst/>
              <a:rect l="l" t="t" r="r" b="b"/>
              <a:pathLst>
                <a:path w="2250066" h="2217338">
                  <a:moveTo>
                    <a:pt x="0" y="0"/>
                  </a:moveTo>
                  <a:lnTo>
                    <a:pt x="2250066" y="0"/>
                  </a:lnTo>
                  <a:lnTo>
                    <a:pt x="2250066" y="2217338"/>
                  </a:lnTo>
                  <a:lnTo>
                    <a:pt x="0" y="2217338"/>
                  </a:lnTo>
                  <a:lnTo>
                    <a:pt x="0" y="0"/>
                  </a:lnTo>
                  <a:close/>
                </a:path>
              </a:pathLst>
            </a:custGeom>
            <a:blipFill>
              <a:blip r:embed="rId19">
                <a:extLst>
                  <a:ext uri="{96DAC541-7B7A-43D3-8B79-37D633B846F1}">
                    <asvg:svgBlip xmlns:asvg="http://schemas.microsoft.com/office/drawing/2016/SVG/main" r:embed="rId20"/>
                  </a:ext>
                </a:extLst>
              </a:blip>
              <a:stretch>
                <a:fillRect/>
              </a:stretch>
            </a:blipFill>
          </p:spPr>
          <p:txBody>
            <a:bodyPr/>
            <a:lstStyle/>
            <a:p>
              <a:endParaRPr lang="en-US"/>
            </a:p>
          </p:txBody>
        </p:sp>
        <p:sp>
          <p:nvSpPr>
            <p:cNvPr id="42" name="TextBox 13">
              <a:extLst>
                <a:ext uri="{FF2B5EF4-FFF2-40B4-BE49-F238E27FC236}">
                  <a16:creationId xmlns:a16="http://schemas.microsoft.com/office/drawing/2014/main" id="{8EFD2193-95EB-EFB9-564F-2A25B0BEE092}"/>
                </a:ext>
              </a:extLst>
            </p:cNvPr>
            <p:cNvSpPr txBox="1"/>
            <p:nvPr/>
          </p:nvSpPr>
          <p:spPr>
            <a:xfrm>
              <a:off x="11081921" y="4728144"/>
              <a:ext cx="1330650" cy="774700"/>
            </a:xfrm>
            <a:prstGeom prst="rect">
              <a:avLst/>
            </a:prstGeom>
          </p:spPr>
          <p:txBody>
            <a:bodyPr lIns="0" tIns="0" rIns="0" bIns="0" rtlCol="0" anchor="t">
              <a:spAutoFit/>
            </a:bodyPr>
            <a:lstStyle/>
            <a:p>
              <a:pPr algn="ctr">
                <a:lnSpc>
                  <a:spcPts val="6049"/>
                </a:lnSpc>
              </a:pPr>
              <a:r>
                <a:rPr lang="en-US" sz="5499" b="1">
                  <a:solidFill>
                    <a:srgbClr val="000000"/>
                  </a:solidFill>
                  <a:latin typeface="Cabin Bold"/>
                  <a:ea typeface="Cabin Bold"/>
                  <a:cs typeface="Cabin Bold"/>
                  <a:sym typeface="Cabin Bold"/>
                </a:rPr>
                <a:t>05</a:t>
              </a:r>
            </a:p>
          </p:txBody>
        </p:sp>
        <p:sp>
          <p:nvSpPr>
            <p:cNvPr id="43" name="TextBox 14">
              <a:extLst>
                <a:ext uri="{FF2B5EF4-FFF2-40B4-BE49-F238E27FC236}">
                  <a16:creationId xmlns:a16="http://schemas.microsoft.com/office/drawing/2014/main" id="{115BF6EB-48BF-DBA9-CB56-95EF0ADE0E6B}"/>
                </a:ext>
              </a:extLst>
            </p:cNvPr>
            <p:cNvSpPr txBox="1"/>
            <p:nvPr/>
          </p:nvSpPr>
          <p:spPr>
            <a:xfrm>
              <a:off x="10622213" y="6980107"/>
              <a:ext cx="2250066" cy="907993"/>
            </a:xfrm>
            <a:prstGeom prst="rect">
              <a:avLst/>
            </a:prstGeom>
          </p:spPr>
          <p:txBody>
            <a:bodyPr lIns="0" tIns="0" rIns="0" bIns="0" rtlCol="0" anchor="t">
              <a:spAutoFit/>
            </a:bodyPr>
            <a:lstStyle/>
            <a:p>
              <a:pPr algn="ctr">
                <a:lnSpc>
                  <a:spcPts val="3499"/>
                </a:lnSpc>
              </a:pPr>
              <a:r>
                <a:rPr lang="en-US" sz="2499">
                  <a:solidFill>
                    <a:srgbClr val="000000"/>
                  </a:solidFill>
                  <a:latin typeface="Bungee"/>
                  <a:ea typeface="Bungee"/>
                  <a:cs typeface="Bungee"/>
                  <a:sym typeface="Bungee"/>
                </a:rPr>
                <a:t>mô hình máy học </a:t>
              </a:r>
            </a:p>
          </p:txBody>
        </p:sp>
      </p:grpSp>
      <p:grpSp>
        <p:nvGrpSpPr>
          <p:cNvPr id="44" name="Group 43">
            <a:extLst>
              <a:ext uri="{FF2B5EF4-FFF2-40B4-BE49-F238E27FC236}">
                <a16:creationId xmlns:a16="http://schemas.microsoft.com/office/drawing/2014/main" id="{1B1A5B20-D8CE-7CFC-90EB-80AE62AFD6E5}"/>
              </a:ext>
            </a:extLst>
          </p:cNvPr>
          <p:cNvGrpSpPr/>
          <p:nvPr/>
        </p:nvGrpSpPr>
        <p:grpSpPr>
          <a:xfrm>
            <a:off x="21113553" y="3978250"/>
            <a:ext cx="2250066" cy="3909850"/>
            <a:chOff x="13224704" y="3978250"/>
            <a:chExt cx="2250066" cy="3909850"/>
          </a:xfrm>
        </p:grpSpPr>
        <p:sp>
          <p:nvSpPr>
            <p:cNvPr id="45" name="Freeform 15">
              <a:extLst>
                <a:ext uri="{FF2B5EF4-FFF2-40B4-BE49-F238E27FC236}">
                  <a16:creationId xmlns:a16="http://schemas.microsoft.com/office/drawing/2014/main" id="{B6D31D39-530F-9C2B-D415-879CBFCC1EB4}"/>
                </a:ext>
              </a:extLst>
            </p:cNvPr>
            <p:cNvSpPr/>
            <p:nvPr/>
          </p:nvSpPr>
          <p:spPr>
            <a:xfrm>
              <a:off x="13224704" y="3978250"/>
              <a:ext cx="2250066" cy="2217338"/>
            </a:xfrm>
            <a:custGeom>
              <a:avLst/>
              <a:gdLst/>
              <a:ahLst/>
              <a:cxnLst/>
              <a:rect l="l" t="t" r="r" b="b"/>
              <a:pathLst>
                <a:path w="2250066" h="2217338">
                  <a:moveTo>
                    <a:pt x="0" y="0"/>
                  </a:moveTo>
                  <a:lnTo>
                    <a:pt x="2250066" y="0"/>
                  </a:lnTo>
                  <a:lnTo>
                    <a:pt x="2250066" y="2217338"/>
                  </a:lnTo>
                  <a:lnTo>
                    <a:pt x="0" y="2217338"/>
                  </a:lnTo>
                  <a:lnTo>
                    <a:pt x="0" y="0"/>
                  </a:lnTo>
                  <a:close/>
                </a:path>
              </a:pathLst>
            </a:custGeom>
            <a:blipFill>
              <a:blip r:embed="rId21">
                <a:extLst>
                  <a:ext uri="{96DAC541-7B7A-43D3-8B79-37D633B846F1}">
                    <asvg:svgBlip xmlns:asvg="http://schemas.microsoft.com/office/drawing/2016/SVG/main" r:embed="rId22"/>
                  </a:ext>
                </a:extLst>
              </a:blip>
              <a:stretch>
                <a:fillRect/>
              </a:stretch>
            </a:blipFill>
          </p:spPr>
          <p:txBody>
            <a:bodyPr/>
            <a:lstStyle/>
            <a:p>
              <a:endParaRPr lang="en-US"/>
            </a:p>
          </p:txBody>
        </p:sp>
        <p:sp>
          <p:nvSpPr>
            <p:cNvPr id="46" name="TextBox 16">
              <a:extLst>
                <a:ext uri="{FF2B5EF4-FFF2-40B4-BE49-F238E27FC236}">
                  <a16:creationId xmlns:a16="http://schemas.microsoft.com/office/drawing/2014/main" id="{33CD704C-1FE0-248C-DB75-B568D2BD213F}"/>
                </a:ext>
              </a:extLst>
            </p:cNvPr>
            <p:cNvSpPr txBox="1"/>
            <p:nvPr/>
          </p:nvSpPr>
          <p:spPr>
            <a:xfrm>
              <a:off x="13684412" y="4728144"/>
              <a:ext cx="1330650" cy="774700"/>
            </a:xfrm>
            <a:prstGeom prst="rect">
              <a:avLst/>
            </a:prstGeom>
          </p:spPr>
          <p:txBody>
            <a:bodyPr lIns="0" tIns="0" rIns="0" bIns="0" rtlCol="0" anchor="t">
              <a:spAutoFit/>
            </a:bodyPr>
            <a:lstStyle/>
            <a:p>
              <a:pPr algn="ctr">
                <a:lnSpc>
                  <a:spcPts val="6049"/>
                </a:lnSpc>
              </a:pPr>
              <a:r>
                <a:rPr lang="en-US" sz="5499" b="1">
                  <a:solidFill>
                    <a:srgbClr val="FFFFFF"/>
                  </a:solidFill>
                  <a:latin typeface="Cabin Bold"/>
                  <a:ea typeface="Cabin Bold"/>
                  <a:cs typeface="Cabin Bold"/>
                  <a:sym typeface="Cabin Bold"/>
                </a:rPr>
                <a:t>06</a:t>
              </a:r>
            </a:p>
          </p:txBody>
        </p:sp>
        <p:sp>
          <p:nvSpPr>
            <p:cNvPr id="47" name="TextBox 17">
              <a:extLst>
                <a:ext uri="{FF2B5EF4-FFF2-40B4-BE49-F238E27FC236}">
                  <a16:creationId xmlns:a16="http://schemas.microsoft.com/office/drawing/2014/main" id="{AE58A63C-FD4A-033B-4D42-78735BEA0985}"/>
                </a:ext>
              </a:extLst>
            </p:cNvPr>
            <p:cNvSpPr txBox="1"/>
            <p:nvPr/>
          </p:nvSpPr>
          <p:spPr>
            <a:xfrm>
              <a:off x="13224704" y="6980107"/>
              <a:ext cx="2250066" cy="907993"/>
            </a:xfrm>
            <a:prstGeom prst="rect">
              <a:avLst/>
            </a:prstGeom>
          </p:spPr>
          <p:txBody>
            <a:bodyPr lIns="0" tIns="0" rIns="0" bIns="0" rtlCol="0" anchor="t">
              <a:spAutoFit/>
            </a:bodyPr>
            <a:lstStyle/>
            <a:p>
              <a:pPr algn="ctr">
                <a:lnSpc>
                  <a:spcPts val="3499"/>
                </a:lnSpc>
              </a:pPr>
              <a:r>
                <a:rPr lang="en-US" sz="2499">
                  <a:solidFill>
                    <a:srgbClr val="000000"/>
                  </a:solidFill>
                  <a:latin typeface="Bungee"/>
                  <a:ea typeface="Bungee"/>
                  <a:cs typeface="Bungee"/>
                  <a:sym typeface="Bungee"/>
                </a:rPr>
                <a:t>Thiết kế hệ thống</a:t>
              </a:r>
            </a:p>
          </p:txBody>
        </p:sp>
      </p:grpSp>
      <p:grpSp>
        <p:nvGrpSpPr>
          <p:cNvPr id="48" name="Group 47">
            <a:extLst>
              <a:ext uri="{FF2B5EF4-FFF2-40B4-BE49-F238E27FC236}">
                <a16:creationId xmlns:a16="http://schemas.microsoft.com/office/drawing/2014/main" id="{36446DC8-FBE2-68CE-51F2-BE766CE19E3C}"/>
              </a:ext>
            </a:extLst>
          </p:cNvPr>
          <p:cNvGrpSpPr/>
          <p:nvPr/>
        </p:nvGrpSpPr>
        <p:grpSpPr>
          <a:xfrm>
            <a:off x="23716044" y="3978250"/>
            <a:ext cx="2250066" cy="3471729"/>
            <a:chOff x="15827195" y="3978250"/>
            <a:chExt cx="2250066" cy="3471729"/>
          </a:xfrm>
        </p:grpSpPr>
        <p:sp>
          <p:nvSpPr>
            <p:cNvPr id="49" name="Freeform 18">
              <a:extLst>
                <a:ext uri="{FF2B5EF4-FFF2-40B4-BE49-F238E27FC236}">
                  <a16:creationId xmlns:a16="http://schemas.microsoft.com/office/drawing/2014/main" id="{A45FD15A-94A0-784C-03E6-6B6B43FBF2EB}"/>
                </a:ext>
              </a:extLst>
            </p:cNvPr>
            <p:cNvSpPr/>
            <p:nvPr/>
          </p:nvSpPr>
          <p:spPr>
            <a:xfrm>
              <a:off x="15827195" y="3978250"/>
              <a:ext cx="2250066" cy="2217338"/>
            </a:xfrm>
            <a:custGeom>
              <a:avLst/>
              <a:gdLst/>
              <a:ahLst/>
              <a:cxnLst/>
              <a:rect l="l" t="t" r="r" b="b"/>
              <a:pathLst>
                <a:path w="2250066" h="2217338">
                  <a:moveTo>
                    <a:pt x="0" y="0"/>
                  </a:moveTo>
                  <a:lnTo>
                    <a:pt x="2250067" y="0"/>
                  </a:lnTo>
                  <a:lnTo>
                    <a:pt x="2250067" y="2217338"/>
                  </a:lnTo>
                  <a:lnTo>
                    <a:pt x="0" y="2217338"/>
                  </a:lnTo>
                  <a:lnTo>
                    <a:pt x="0" y="0"/>
                  </a:lnTo>
                  <a:close/>
                </a:path>
              </a:pathLst>
            </a:custGeom>
            <a:blipFill>
              <a:blip r:embed="rId23">
                <a:extLst>
                  <a:ext uri="{96DAC541-7B7A-43D3-8B79-37D633B846F1}">
                    <asvg:svgBlip xmlns:asvg="http://schemas.microsoft.com/office/drawing/2016/SVG/main" r:embed="rId24"/>
                  </a:ext>
                </a:extLst>
              </a:blip>
              <a:stretch>
                <a:fillRect/>
              </a:stretch>
            </a:blipFill>
          </p:spPr>
          <p:txBody>
            <a:bodyPr/>
            <a:lstStyle/>
            <a:p>
              <a:endParaRPr lang="en-US"/>
            </a:p>
          </p:txBody>
        </p:sp>
        <p:sp>
          <p:nvSpPr>
            <p:cNvPr id="50" name="TextBox 19">
              <a:extLst>
                <a:ext uri="{FF2B5EF4-FFF2-40B4-BE49-F238E27FC236}">
                  <a16:creationId xmlns:a16="http://schemas.microsoft.com/office/drawing/2014/main" id="{3FF77BF8-2C6F-7046-3002-7067EA0E6779}"/>
                </a:ext>
              </a:extLst>
            </p:cNvPr>
            <p:cNvSpPr txBox="1"/>
            <p:nvPr/>
          </p:nvSpPr>
          <p:spPr>
            <a:xfrm>
              <a:off x="16286903" y="4728144"/>
              <a:ext cx="1330650" cy="774700"/>
            </a:xfrm>
            <a:prstGeom prst="rect">
              <a:avLst/>
            </a:prstGeom>
          </p:spPr>
          <p:txBody>
            <a:bodyPr lIns="0" tIns="0" rIns="0" bIns="0" rtlCol="0" anchor="t">
              <a:spAutoFit/>
            </a:bodyPr>
            <a:lstStyle/>
            <a:p>
              <a:pPr algn="ctr">
                <a:lnSpc>
                  <a:spcPts val="6049"/>
                </a:lnSpc>
              </a:pPr>
              <a:r>
                <a:rPr lang="en-US" sz="5499" b="1">
                  <a:solidFill>
                    <a:srgbClr val="000000"/>
                  </a:solidFill>
                  <a:latin typeface="Cabin Bold"/>
                  <a:ea typeface="Cabin Bold"/>
                  <a:cs typeface="Cabin Bold"/>
                  <a:sym typeface="Cabin Bold"/>
                </a:rPr>
                <a:t>07</a:t>
              </a:r>
            </a:p>
          </p:txBody>
        </p:sp>
        <p:sp>
          <p:nvSpPr>
            <p:cNvPr id="51" name="TextBox 20">
              <a:extLst>
                <a:ext uri="{FF2B5EF4-FFF2-40B4-BE49-F238E27FC236}">
                  <a16:creationId xmlns:a16="http://schemas.microsoft.com/office/drawing/2014/main" id="{EBFEF7D0-33D0-0FFF-F8EF-B24068C1502E}"/>
                </a:ext>
              </a:extLst>
            </p:cNvPr>
            <p:cNvSpPr txBox="1"/>
            <p:nvPr/>
          </p:nvSpPr>
          <p:spPr>
            <a:xfrm>
              <a:off x="15827195" y="6980107"/>
              <a:ext cx="2250066" cy="469872"/>
            </a:xfrm>
            <a:prstGeom prst="rect">
              <a:avLst/>
            </a:prstGeom>
          </p:spPr>
          <p:txBody>
            <a:bodyPr lIns="0" tIns="0" rIns="0" bIns="0" rtlCol="0" anchor="t">
              <a:spAutoFit/>
            </a:bodyPr>
            <a:lstStyle/>
            <a:p>
              <a:pPr algn="ctr">
                <a:lnSpc>
                  <a:spcPts val="3499"/>
                </a:lnSpc>
              </a:pPr>
              <a:r>
                <a:rPr lang="en-US" sz="2499">
                  <a:solidFill>
                    <a:srgbClr val="000000"/>
                  </a:solidFill>
                  <a:latin typeface="Bungee"/>
                  <a:ea typeface="Bungee"/>
                  <a:cs typeface="Bungee"/>
                  <a:sym typeface="Bungee"/>
                </a:rPr>
                <a:t>Kết luận</a:t>
              </a:r>
            </a:p>
          </p:txBody>
        </p:sp>
      </p:grpSp>
      <p:sp>
        <p:nvSpPr>
          <p:cNvPr id="52" name="TextBox 21">
            <a:extLst>
              <a:ext uri="{FF2B5EF4-FFF2-40B4-BE49-F238E27FC236}">
                <a16:creationId xmlns:a16="http://schemas.microsoft.com/office/drawing/2014/main" id="{434C0E64-EB33-46CF-4E3C-2D8BE2CFFA59}"/>
              </a:ext>
            </a:extLst>
          </p:cNvPr>
          <p:cNvSpPr txBox="1"/>
          <p:nvPr/>
        </p:nvSpPr>
        <p:spPr>
          <a:xfrm>
            <a:off x="2530881" y="-1817645"/>
            <a:ext cx="13226238" cy="2007826"/>
          </a:xfrm>
          <a:prstGeom prst="rect">
            <a:avLst/>
          </a:prstGeom>
        </p:spPr>
        <p:txBody>
          <a:bodyPr lIns="0" tIns="0" rIns="0" bIns="0" rtlCol="0" anchor="t">
            <a:spAutoFit/>
          </a:bodyPr>
          <a:lstStyle/>
          <a:p>
            <a:pPr algn="ctr">
              <a:lnSpc>
                <a:spcPts val="15508"/>
              </a:lnSpc>
            </a:pPr>
            <a:r>
              <a:rPr lang="en-US" sz="14098" b="1">
                <a:solidFill>
                  <a:srgbClr val="F54F66"/>
                </a:solidFill>
                <a:latin typeface="Cabin Bold"/>
                <a:ea typeface="Cabin Bold"/>
                <a:cs typeface="Cabin Bold"/>
                <a:sym typeface="Cabin Bold"/>
              </a:rPr>
              <a:t>NỘI DUNG</a:t>
            </a:r>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arn(inVertical)">
                                          <p:cBhvr>
                                            <p:cTn id="10" dur="500"/>
                                            <p:tgtEl>
                                              <p:spTgt spid="15"/>
                                            </p:tgtEl>
                                          </p:cBhvr>
                                        </p:animEffect>
                                      </p:childTnLst>
                                    </p:cTn>
                                  </p:par>
                                  <p:par>
                                    <p:cTn id="11" presetID="2" presetClass="entr" presetSubtype="8" fill="hold" nodeType="withEffect" p14:presetBounceEnd="48000">
                                      <p:stCondLst>
                                        <p:cond delay="500"/>
                                      </p:stCondLst>
                                      <p:childTnLst>
                                        <p:set>
                                          <p:cBhvr>
                                            <p:cTn id="12" dur="1" fill="hold">
                                              <p:stCondLst>
                                                <p:cond delay="0"/>
                                              </p:stCondLst>
                                            </p:cTn>
                                            <p:tgtEl>
                                              <p:spTgt spid="5"/>
                                            </p:tgtEl>
                                            <p:attrNameLst>
                                              <p:attrName>style.visibility</p:attrName>
                                            </p:attrNameLst>
                                          </p:cBhvr>
                                          <p:to>
                                            <p:strVal val="visible"/>
                                          </p:to>
                                        </p:set>
                                        <p:anim calcmode="lin" valueType="num" p14:bounceEnd="48000">
                                          <p:cBhvr additive="base">
                                            <p:cTn id="13" dur="500" fill="hold"/>
                                            <p:tgtEl>
                                              <p:spTgt spid="5"/>
                                            </p:tgtEl>
                                            <p:attrNameLst>
                                              <p:attrName>ppt_x</p:attrName>
                                            </p:attrNameLst>
                                          </p:cBhvr>
                                          <p:tavLst>
                                            <p:tav tm="0">
                                              <p:val>
                                                <p:strVal val="0-#ppt_w/2"/>
                                              </p:val>
                                            </p:tav>
                                            <p:tav tm="100000">
                                              <p:val>
                                                <p:strVal val="#ppt_x"/>
                                              </p:val>
                                            </p:tav>
                                          </p:tavLst>
                                        </p:anim>
                                        <p:anim calcmode="lin" valueType="num" p14:bounceEnd="48000">
                                          <p:cBhvr additive="base">
                                            <p:cTn id="14" dur="500" fill="hold"/>
                                            <p:tgtEl>
                                              <p:spTgt spid="5"/>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14:presetBounceEnd="48000">
                                      <p:stCondLst>
                                        <p:cond delay="500"/>
                                      </p:stCondLst>
                                      <p:childTnLst>
                                        <p:set>
                                          <p:cBhvr>
                                            <p:cTn id="16" dur="1" fill="hold">
                                              <p:stCondLst>
                                                <p:cond delay="0"/>
                                              </p:stCondLst>
                                            </p:cTn>
                                            <p:tgtEl>
                                              <p:spTgt spid="8"/>
                                            </p:tgtEl>
                                            <p:attrNameLst>
                                              <p:attrName>style.visibility</p:attrName>
                                            </p:attrNameLst>
                                          </p:cBhvr>
                                          <p:to>
                                            <p:strVal val="visible"/>
                                          </p:to>
                                        </p:set>
                                        <p:anim calcmode="lin" valueType="num" p14:bounceEnd="48000">
                                          <p:cBhvr additive="base">
                                            <p:cTn id="17" dur="500" fill="hold"/>
                                            <p:tgtEl>
                                              <p:spTgt spid="8"/>
                                            </p:tgtEl>
                                            <p:attrNameLst>
                                              <p:attrName>ppt_x</p:attrName>
                                            </p:attrNameLst>
                                          </p:cBhvr>
                                          <p:tavLst>
                                            <p:tav tm="0">
                                              <p:val>
                                                <p:strVal val="1+#ppt_w/2"/>
                                              </p:val>
                                            </p:tav>
                                            <p:tav tm="100000">
                                              <p:val>
                                                <p:strVal val="#ppt_x"/>
                                              </p:val>
                                            </p:tav>
                                          </p:tavLst>
                                        </p:anim>
                                        <p:anim calcmode="lin" valueType="num" p14:bounceEnd="48000">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14:presetBounceEnd="48000">
                                      <p:stCondLst>
                                        <p:cond delay="500"/>
                                      </p:stCondLst>
                                      <p:childTnLst>
                                        <p:set>
                                          <p:cBhvr>
                                            <p:cTn id="20" dur="1" fill="hold">
                                              <p:stCondLst>
                                                <p:cond delay="0"/>
                                              </p:stCondLst>
                                            </p:cTn>
                                            <p:tgtEl>
                                              <p:spTgt spid="11"/>
                                            </p:tgtEl>
                                            <p:attrNameLst>
                                              <p:attrName>style.visibility</p:attrName>
                                            </p:attrNameLst>
                                          </p:cBhvr>
                                          <p:to>
                                            <p:strVal val="visible"/>
                                          </p:to>
                                        </p:set>
                                        <p:anim calcmode="lin" valueType="num" p14:bounceEnd="48000">
                                          <p:cBhvr additive="base">
                                            <p:cTn id="21" dur="500" fill="hold"/>
                                            <p:tgtEl>
                                              <p:spTgt spid="11"/>
                                            </p:tgtEl>
                                            <p:attrNameLst>
                                              <p:attrName>ppt_x</p:attrName>
                                            </p:attrNameLst>
                                          </p:cBhvr>
                                          <p:tavLst>
                                            <p:tav tm="0">
                                              <p:val>
                                                <p:strVal val="0-#ppt_w/2"/>
                                              </p:val>
                                            </p:tav>
                                            <p:tav tm="100000">
                                              <p:val>
                                                <p:strVal val="#ppt_x"/>
                                              </p:val>
                                            </p:tav>
                                          </p:tavLst>
                                        </p:anim>
                                        <p:anim calcmode="lin" valueType="num" p14:bounceEnd="48000">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arn(inVertical)">
                                          <p:cBhvr>
                                            <p:cTn id="10" dur="500"/>
                                            <p:tgtEl>
                                              <p:spTgt spid="15"/>
                                            </p:tgtEl>
                                          </p:cBhvr>
                                        </p:animEffect>
                                      </p:childTnLst>
                                    </p:cTn>
                                  </p:par>
                                  <p:par>
                                    <p:cTn id="11" presetID="2" presetClass="entr" presetSubtype="8" fill="hold" nodeType="withEffect">
                                      <p:stCondLst>
                                        <p:cond delay="50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5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50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0-#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10738"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7282" b="-40495"/>
            </a:stretch>
          </a:blipFill>
        </p:spPr>
        <p:txBody>
          <a:bodyPr/>
          <a:lstStyle/>
          <a:p>
            <a:endParaRPr lang="en-US"/>
          </a:p>
        </p:txBody>
      </p:sp>
      <p:grpSp>
        <p:nvGrpSpPr>
          <p:cNvPr id="22" name="Group 21">
            <a:extLst>
              <a:ext uri="{FF2B5EF4-FFF2-40B4-BE49-F238E27FC236}">
                <a16:creationId xmlns:a16="http://schemas.microsoft.com/office/drawing/2014/main" id="{EFE4FF02-43DB-36B1-BBD9-7B2438FA736C}"/>
              </a:ext>
            </a:extLst>
          </p:cNvPr>
          <p:cNvGrpSpPr/>
          <p:nvPr/>
        </p:nvGrpSpPr>
        <p:grpSpPr>
          <a:xfrm>
            <a:off x="210738" y="3934898"/>
            <a:ext cx="2250066" cy="3909850"/>
            <a:chOff x="210738" y="3934898"/>
            <a:chExt cx="2250066" cy="3909850"/>
          </a:xfrm>
        </p:grpSpPr>
        <p:sp>
          <p:nvSpPr>
            <p:cNvPr id="3" name="Freeform 3"/>
            <p:cNvSpPr/>
            <p:nvPr/>
          </p:nvSpPr>
          <p:spPr>
            <a:xfrm>
              <a:off x="210738" y="3934898"/>
              <a:ext cx="2250066" cy="2217338"/>
            </a:xfrm>
            <a:custGeom>
              <a:avLst/>
              <a:gdLst/>
              <a:ahLst/>
              <a:cxnLst/>
              <a:rect l="l" t="t" r="r" b="b"/>
              <a:pathLst>
                <a:path w="2250066" h="2217338">
                  <a:moveTo>
                    <a:pt x="0" y="0"/>
                  </a:moveTo>
                  <a:lnTo>
                    <a:pt x="2250067" y="0"/>
                  </a:lnTo>
                  <a:lnTo>
                    <a:pt x="2250067" y="2217338"/>
                  </a:lnTo>
                  <a:lnTo>
                    <a:pt x="0" y="221733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TextBox 4"/>
            <p:cNvSpPr txBox="1"/>
            <p:nvPr/>
          </p:nvSpPr>
          <p:spPr>
            <a:xfrm>
              <a:off x="670447" y="4684792"/>
              <a:ext cx="1330650" cy="774700"/>
            </a:xfrm>
            <a:prstGeom prst="rect">
              <a:avLst/>
            </a:prstGeom>
          </p:spPr>
          <p:txBody>
            <a:bodyPr lIns="0" tIns="0" rIns="0" bIns="0" rtlCol="0" anchor="t">
              <a:spAutoFit/>
            </a:bodyPr>
            <a:lstStyle/>
            <a:p>
              <a:pPr algn="ctr">
                <a:lnSpc>
                  <a:spcPts val="6049"/>
                </a:lnSpc>
              </a:pPr>
              <a:r>
                <a:rPr lang="en-US" sz="5499" b="1">
                  <a:solidFill>
                    <a:srgbClr val="000000"/>
                  </a:solidFill>
                  <a:latin typeface="Cabin Bold"/>
                  <a:ea typeface="Cabin Bold"/>
                  <a:cs typeface="Cabin Bold"/>
                  <a:sym typeface="Cabin Bold"/>
                </a:rPr>
                <a:t>01</a:t>
              </a:r>
            </a:p>
          </p:txBody>
        </p:sp>
        <p:sp>
          <p:nvSpPr>
            <p:cNvPr id="5" name="TextBox 5"/>
            <p:cNvSpPr txBox="1"/>
            <p:nvPr/>
          </p:nvSpPr>
          <p:spPr>
            <a:xfrm>
              <a:off x="210738" y="6936755"/>
              <a:ext cx="2250066" cy="907993"/>
            </a:xfrm>
            <a:prstGeom prst="rect">
              <a:avLst/>
            </a:prstGeom>
          </p:spPr>
          <p:txBody>
            <a:bodyPr lIns="0" tIns="0" rIns="0" bIns="0" rtlCol="0" anchor="t">
              <a:spAutoFit/>
            </a:bodyPr>
            <a:lstStyle/>
            <a:p>
              <a:pPr algn="ctr">
                <a:lnSpc>
                  <a:spcPts val="3499"/>
                </a:lnSpc>
              </a:pPr>
              <a:r>
                <a:rPr lang="en-US" sz="2499">
                  <a:solidFill>
                    <a:srgbClr val="000000"/>
                  </a:solidFill>
                  <a:latin typeface="Bungee"/>
                  <a:ea typeface="Bungee"/>
                  <a:cs typeface="Bungee"/>
                  <a:sym typeface="Bungee"/>
                </a:rPr>
                <a:t>Giới thiệu bài toán</a:t>
              </a:r>
            </a:p>
          </p:txBody>
        </p:sp>
      </p:grpSp>
      <p:grpSp>
        <p:nvGrpSpPr>
          <p:cNvPr id="23" name="Group 22">
            <a:extLst>
              <a:ext uri="{FF2B5EF4-FFF2-40B4-BE49-F238E27FC236}">
                <a16:creationId xmlns:a16="http://schemas.microsoft.com/office/drawing/2014/main" id="{0CF4E61E-353B-641D-18B9-C02C38FC82C1}"/>
              </a:ext>
            </a:extLst>
          </p:cNvPr>
          <p:cNvGrpSpPr/>
          <p:nvPr/>
        </p:nvGrpSpPr>
        <p:grpSpPr>
          <a:xfrm>
            <a:off x="2814739" y="3978250"/>
            <a:ext cx="2250066" cy="3909850"/>
            <a:chOff x="2814739" y="3978250"/>
            <a:chExt cx="2250066" cy="3909850"/>
          </a:xfrm>
        </p:grpSpPr>
        <p:sp>
          <p:nvSpPr>
            <p:cNvPr id="6" name="Freeform 6"/>
            <p:cNvSpPr/>
            <p:nvPr/>
          </p:nvSpPr>
          <p:spPr>
            <a:xfrm>
              <a:off x="2814739" y="3978250"/>
              <a:ext cx="2250066" cy="2217338"/>
            </a:xfrm>
            <a:custGeom>
              <a:avLst/>
              <a:gdLst/>
              <a:ahLst/>
              <a:cxnLst/>
              <a:rect l="l" t="t" r="r" b="b"/>
              <a:pathLst>
                <a:path w="2250066" h="2217338">
                  <a:moveTo>
                    <a:pt x="0" y="0"/>
                  </a:moveTo>
                  <a:lnTo>
                    <a:pt x="2250066" y="0"/>
                  </a:lnTo>
                  <a:lnTo>
                    <a:pt x="2250066" y="2217338"/>
                  </a:lnTo>
                  <a:lnTo>
                    <a:pt x="0" y="221733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7" name="TextBox 7"/>
            <p:cNvSpPr txBox="1"/>
            <p:nvPr/>
          </p:nvSpPr>
          <p:spPr>
            <a:xfrm>
              <a:off x="3274447" y="4728144"/>
              <a:ext cx="1330650" cy="774700"/>
            </a:xfrm>
            <a:prstGeom prst="rect">
              <a:avLst/>
            </a:prstGeom>
          </p:spPr>
          <p:txBody>
            <a:bodyPr lIns="0" tIns="0" rIns="0" bIns="0" rtlCol="0" anchor="t">
              <a:spAutoFit/>
            </a:bodyPr>
            <a:lstStyle/>
            <a:p>
              <a:pPr algn="ctr">
                <a:lnSpc>
                  <a:spcPts val="6049"/>
                </a:lnSpc>
              </a:pPr>
              <a:r>
                <a:rPr lang="en-US" sz="5499" b="1">
                  <a:solidFill>
                    <a:srgbClr val="FFFFFF"/>
                  </a:solidFill>
                  <a:latin typeface="Cabin Bold"/>
                  <a:ea typeface="Cabin Bold"/>
                  <a:cs typeface="Cabin Bold"/>
                  <a:sym typeface="Cabin Bold"/>
                </a:rPr>
                <a:t>02</a:t>
              </a:r>
            </a:p>
          </p:txBody>
        </p:sp>
        <p:sp>
          <p:nvSpPr>
            <p:cNvPr id="8" name="TextBox 8"/>
            <p:cNvSpPr txBox="1"/>
            <p:nvPr/>
          </p:nvSpPr>
          <p:spPr>
            <a:xfrm>
              <a:off x="2814739" y="6980107"/>
              <a:ext cx="2250066" cy="907993"/>
            </a:xfrm>
            <a:prstGeom prst="rect">
              <a:avLst/>
            </a:prstGeom>
          </p:spPr>
          <p:txBody>
            <a:bodyPr lIns="0" tIns="0" rIns="0" bIns="0" rtlCol="0" anchor="t">
              <a:spAutoFit/>
            </a:bodyPr>
            <a:lstStyle/>
            <a:p>
              <a:pPr algn="ctr">
                <a:lnSpc>
                  <a:spcPts val="3499"/>
                </a:lnSpc>
              </a:pPr>
              <a:r>
                <a:rPr lang="en-US" sz="2499">
                  <a:solidFill>
                    <a:srgbClr val="000000"/>
                  </a:solidFill>
                  <a:latin typeface="Bungee"/>
                  <a:ea typeface="Bungee"/>
                  <a:cs typeface="Bungee"/>
                  <a:sym typeface="Bungee"/>
                </a:rPr>
                <a:t>Thách thức đặt ra</a:t>
              </a:r>
            </a:p>
          </p:txBody>
        </p:sp>
      </p:grpSp>
      <p:grpSp>
        <p:nvGrpSpPr>
          <p:cNvPr id="24" name="Group 23">
            <a:extLst>
              <a:ext uri="{FF2B5EF4-FFF2-40B4-BE49-F238E27FC236}">
                <a16:creationId xmlns:a16="http://schemas.microsoft.com/office/drawing/2014/main" id="{C1273A63-F536-A7BD-F432-7B900ADFC65E}"/>
              </a:ext>
            </a:extLst>
          </p:cNvPr>
          <p:cNvGrpSpPr/>
          <p:nvPr/>
        </p:nvGrpSpPr>
        <p:grpSpPr>
          <a:xfrm>
            <a:off x="5417230" y="3978250"/>
            <a:ext cx="2250066" cy="3909850"/>
            <a:chOff x="5417230" y="3978250"/>
            <a:chExt cx="2250066" cy="3909850"/>
          </a:xfrm>
        </p:grpSpPr>
        <p:sp>
          <p:nvSpPr>
            <p:cNvPr id="9" name="Freeform 9"/>
            <p:cNvSpPr/>
            <p:nvPr/>
          </p:nvSpPr>
          <p:spPr>
            <a:xfrm>
              <a:off x="5417230" y="3978250"/>
              <a:ext cx="2250066" cy="2217338"/>
            </a:xfrm>
            <a:custGeom>
              <a:avLst/>
              <a:gdLst/>
              <a:ahLst/>
              <a:cxnLst/>
              <a:rect l="l" t="t" r="r" b="b"/>
              <a:pathLst>
                <a:path w="2250066" h="2217338">
                  <a:moveTo>
                    <a:pt x="0" y="0"/>
                  </a:moveTo>
                  <a:lnTo>
                    <a:pt x="2250066" y="0"/>
                  </a:lnTo>
                  <a:lnTo>
                    <a:pt x="2250066" y="2217338"/>
                  </a:lnTo>
                  <a:lnTo>
                    <a:pt x="0" y="221733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0" name="TextBox 10"/>
            <p:cNvSpPr txBox="1"/>
            <p:nvPr/>
          </p:nvSpPr>
          <p:spPr>
            <a:xfrm>
              <a:off x="5876938" y="4728144"/>
              <a:ext cx="1330650" cy="774700"/>
            </a:xfrm>
            <a:prstGeom prst="rect">
              <a:avLst/>
            </a:prstGeom>
          </p:spPr>
          <p:txBody>
            <a:bodyPr lIns="0" tIns="0" rIns="0" bIns="0" rtlCol="0" anchor="t">
              <a:spAutoFit/>
            </a:bodyPr>
            <a:lstStyle/>
            <a:p>
              <a:pPr algn="ctr">
                <a:lnSpc>
                  <a:spcPts val="6049"/>
                </a:lnSpc>
              </a:pPr>
              <a:r>
                <a:rPr lang="en-US" sz="5499" b="1">
                  <a:solidFill>
                    <a:srgbClr val="000000"/>
                  </a:solidFill>
                  <a:latin typeface="Cabin Bold"/>
                  <a:ea typeface="Cabin Bold"/>
                  <a:cs typeface="Cabin Bold"/>
                  <a:sym typeface="Cabin Bold"/>
                </a:rPr>
                <a:t>03</a:t>
              </a:r>
            </a:p>
          </p:txBody>
        </p:sp>
        <p:sp>
          <p:nvSpPr>
            <p:cNvPr id="11" name="TextBox 11"/>
            <p:cNvSpPr txBox="1"/>
            <p:nvPr/>
          </p:nvSpPr>
          <p:spPr>
            <a:xfrm>
              <a:off x="5417230" y="6980107"/>
              <a:ext cx="2250066" cy="907993"/>
            </a:xfrm>
            <a:prstGeom prst="rect">
              <a:avLst/>
            </a:prstGeom>
          </p:spPr>
          <p:txBody>
            <a:bodyPr lIns="0" tIns="0" rIns="0" bIns="0" rtlCol="0" anchor="t">
              <a:spAutoFit/>
            </a:bodyPr>
            <a:lstStyle/>
            <a:p>
              <a:pPr algn="ctr">
                <a:lnSpc>
                  <a:spcPts val="3499"/>
                </a:lnSpc>
              </a:pPr>
              <a:r>
                <a:rPr lang="en-US" sz="2499">
                  <a:solidFill>
                    <a:srgbClr val="000000"/>
                  </a:solidFill>
                  <a:latin typeface="Bungee"/>
                  <a:ea typeface="Bungee"/>
                  <a:cs typeface="Bungee"/>
                  <a:sym typeface="Bungee"/>
                </a:rPr>
                <a:t>Các chỉ số đánh giá</a:t>
              </a:r>
            </a:p>
          </p:txBody>
        </p:sp>
      </p:grpSp>
      <p:grpSp>
        <p:nvGrpSpPr>
          <p:cNvPr id="25" name="Group 24">
            <a:extLst>
              <a:ext uri="{FF2B5EF4-FFF2-40B4-BE49-F238E27FC236}">
                <a16:creationId xmlns:a16="http://schemas.microsoft.com/office/drawing/2014/main" id="{479FA054-8EF7-8A29-47EC-3F539018EF38}"/>
              </a:ext>
            </a:extLst>
          </p:cNvPr>
          <p:cNvGrpSpPr/>
          <p:nvPr/>
        </p:nvGrpSpPr>
        <p:grpSpPr>
          <a:xfrm>
            <a:off x="10622213" y="3978250"/>
            <a:ext cx="2250066" cy="3909850"/>
            <a:chOff x="10622213" y="3978250"/>
            <a:chExt cx="2250066" cy="3909850"/>
          </a:xfrm>
        </p:grpSpPr>
        <p:sp>
          <p:nvSpPr>
            <p:cNvPr id="12" name="Freeform 12"/>
            <p:cNvSpPr/>
            <p:nvPr/>
          </p:nvSpPr>
          <p:spPr>
            <a:xfrm>
              <a:off x="10622213" y="3978250"/>
              <a:ext cx="2250066" cy="2217338"/>
            </a:xfrm>
            <a:custGeom>
              <a:avLst/>
              <a:gdLst/>
              <a:ahLst/>
              <a:cxnLst/>
              <a:rect l="l" t="t" r="r" b="b"/>
              <a:pathLst>
                <a:path w="2250066" h="2217338">
                  <a:moveTo>
                    <a:pt x="0" y="0"/>
                  </a:moveTo>
                  <a:lnTo>
                    <a:pt x="2250066" y="0"/>
                  </a:lnTo>
                  <a:lnTo>
                    <a:pt x="2250066" y="2217338"/>
                  </a:lnTo>
                  <a:lnTo>
                    <a:pt x="0" y="221733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3" name="TextBox 13"/>
            <p:cNvSpPr txBox="1"/>
            <p:nvPr/>
          </p:nvSpPr>
          <p:spPr>
            <a:xfrm>
              <a:off x="11081921" y="4728144"/>
              <a:ext cx="1330650" cy="774700"/>
            </a:xfrm>
            <a:prstGeom prst="rect">
              <a:avLst/>
            </a:prstGeom>
          </p:spPr>
          <p:txBody>
            <a:bodyPr lIns="0" tIns="0" rIns="0" bIns="0" rtlCol="0" anchor="t">
              <a:spAutoFit/>
            </a:bodyPr>
            <a:lstStyle/>
            <a:p>
              <a:pPr algn="ctr">
                <a:lnSpc>
                  <a:spcPts val="6049"/>
                </a:lnSpc>
              </a:pPr>
              <a:r>
                <a:rPr lang="en-US" sz="5499" b="1">
                  <a:solidFill>
                    <a:srgbClr val="000000"/>
                  </a:solidFill>
                  <a:latin typeface="Cabin Bold"/>
                  <a:ea typeface="Cabin Bold"/>
                  <a:cs typeface="Cabin Bold"/>
                  <a:sym typeface="Cabin Bold"/>
                </a:rPr>
                <a:t>05</a:t>
              </a:r>
            </a:p>
          </p:txBody>
        </p:sp>
        <p:sp>
          <p:nvSpPr>
            <p:cNvPr id="14" name="TextBox 14"/>
            <p:cNvSpPr txBox="1"/>
            <p:nvPr/>
          </p:nvSpPr>
          <p:spPr>
            <a:xfrm>
              <a:off x="10622213" y="6980107"/>
              <a:ext cx="2250066" cy="907993"/>
            </a:xfrm>
            <a:prstGeom prst="rect">
              <a:avLst/>
            </a:prstGeom>
          </p:spPr>
          <p:txBody>
            <a:bodyPr lIns="0" tIns="0" rIns="0" bIns="0" rtlCol="0" anchor="t">
              <a:spAutoFit/>
            </a:bodyPr>
            <a:lstStyle/>
            <a:p>
              <a:pPr algn="ctr">
                <a:lnSpc>
                  <a:spcPts val="3499"/>
                </a:lnSpc>
              </a:pPr>
              <a:r>
                <a:rPr lang="en-US" sz="2499">
                  <a:solidFill>
                    <a:srgbClr val="000000"/>
                  </a:solidFill>
                  <a:latin typeface="Bungee"/>
                  <a:ea typeface="Bungee"/>
                  <a:cs typeface="Bungee"/>
                  <a:sym typeface="Bungee"/>
                </a:rPr>
                <a:t>mô hình máy học </a:t>
              </a:r>
            </a:p>
          </p:txBody>
        </p:sp>
      </p:grpSp>
      <p:grpSp>
        <p:nvGrpSpPr>
          <p:cNvPr id="26" name="Group 25">
            <a:extLst>
              <a:ext uri="{FF2B5EF4-FFF2-40B4-BE49-F238E27FC236}">
                <a16:creationId xmlns:a16="http://schemas.microsoft.com/office/drawing/2014/main" id="{B2C450DD-0F95-60A4-10E7-91A8B0DFB40C}"/>
              </a:ext>
            </a:extLst>
          </p:cNvPr>
          <p:cNvGrpSpPr/>
          <p:nvPr/>
        </p:nvGrpSpPr>
        <p:grpSpPr>
          <a:xfrm>
            <a:off x="13224704" y="3978250"/>
            <a:ext cx="2250066" cy="3909850"/>
            <a:chOff x="13224704" y="3978250"/>
            <a:chExt cx="2250066" cy="3909850"/>
          </a:xfrm>
        </p:grpSpPr>
        <p:sp>
          <p:nvSpPr>
            <p:cNvPr id="15" name="Freeform 15"/>
            <p:cNvSpPr/>
            <p:nvPr/>
          </p:nvSpPr>
          <p:spPr>
            <a:xfrm>
              <a:off x="13224704" y="3978250"/>
              <a:ext cx="2250066" cy="2217338"/>
            </a:xfrm>
            <a:custGeom>
              <a:avLst/>
              <a:gdLst/>
              <a:ahLst/>
              <a:cxnLst/>
              <a:rect l="l" t="t" r="r" b="b"/>
              <a:pathLst>
                <a:path w="2250066" h="2217338">
                  <a:moveTo>
                    <a:pt x="0" y="0"/>
                  </a:moveTo>
                  <a:lnTo>
                    <a:pt x="2250066" y="0"/>
                  </a:lnTo>
                  <a:lnTo>
                    <a:pt x="2250066" y="2217338"/>
                  </a:lnTo>
                  <a:lnTo>
                    <a:pt x="0" y="221733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6" name="TextBox 16"/>
            <p:cNvSpPr txBox="1"/>
            <p:nvPr/>
          </p:nvSpPr>
          <p:spPr>
            <a:xfrm>
              <a:off x="13684412" y="4728144"/>
              <a:ext cx="1330650" cy="774700"/>
            </a:xfrm>
            <a:prstGeom prst="rect">
              <a:avLst/>
            </a:prstGeom>
          </p:spPr>
          <p:txBody>
            <a:bodyPr lIns="0" tIns="0" rIns="0" bIns="0" rtlCol="0" anchor="t">
              <a:spAutoFit/>
            </a:bodyPr>
            <a:lstStyle/>
            <a:p>
              <a:pPr algn="ctr">
                <a:lnSpc>
                  <a:spcPts val="6049"/>
                </a:lnSpc>
              </a:pPr>
              <a:r>
                <a:rPr lang="en-US" sz="5499" b="1">
                  <a:solidFill>
                    <a:srgbClr val="FFFFFF"/>
                  </a:solidFill>
                  <a:latin typeface="Cabin Bold"/>
                  <a:ea typeface="Cabin Bold"/>
                  <a:cs typeface="Cabin Bold"/>
                  <a:sym typeface="Cabin Bold"/>
                </a:rPr>
                <a:t>06</a:t>
              </a:r>
            </a:p>
          </p:txBody>
        </p:sp>
        <p:sp>
          <p:nvSpPr>
            <p:cNvPr id="17" name="TextBox 17"/>
            <p:cNvSpPr txBox="1"/>
            <p:nvPr/>
          </p:nvSpPr>
          <p:spPr>
            <a:xfrm>
              <a:off x="13224704" y="6980107"/>
              <a:ext cx="2250066" cy="907993"/>
            </a:xfrm>
            <a:prstGeom prst="rect">
              <a:avLst/>
            </a:prstGeom>
          </p:spPr>
          <p:txBody>
            <a:bodyPr lIns="0" tIns="0" rIns="0" bIns="0" rtlCol="0" anchor="t">
              <a:spAutoFit/>
            </a:bodyPr>
            <a:lstStyle/>
            <a:p>
              <a:pPr algn="ctr">
                <a:lnSpc>
                  <a:spcPts val="3499"/>
                </a:lnSpc>
              </a:pPr>
              <a:r>
                <a:rPr lang="en-US" sz="2499">
                  <a:solidFill>
                    <a:srgbClr val="000000"/>
                  </a:solidFill>
                  <a:latin typeface="Bungee"/>
                  <a:ea typeface="Bungee"/>
                  <a:cs typeface="Bungee"/>
                  <a:sym typeface="Bungee"/>
                </a:rPr>
                <a:t>Thiết kế hệ thống</a:t>
              </a:r>
            </a:p>
          </p:txBody>
        </p:sp>
      </p:grpSp>
      <p:grpSp>
        <p:nvGrpSpPr>
          <p:cNvPr id="27" name="Group 26">
            <a:extLst>
              <a:ext uri="{FF2B5EF4-FFF2-40B4-BE49-F238E27FC236}">
                <a16:creationId xmlns:a16="http://schemas.microsoft.com/office/drawing/2014/main" id="{ADB7F785-0F7A-5B4C-6C80-CDAEEE50A80B}"/>
              </a:ext>
            </a:extLst>
          </p:cNvPr>
          <p:cNvGrpSpPr/>
          <p:nvPr/>
        </p:nvGrpSpPr>
        <p:grpSpPr>
          <a:xfrm>
            <a:off x="15827195" y="3978250"/>
            <a:ext cx="2250066" cy="3471729"/>
            <a:chOff x="15827195" y="3978250"/>
            <a:chExt cx="2250066" cy="3471729"/>
          </a:xfrm>
        </p:grpSpPr>
        <p:sp>
          <p:nvSpPr>
            <p:cNvPr id="18" name="Freeform 18"/>
            <p:cNvSpPr/>
            <p:nvPr/>
          </p:nvSpPr>
          <p:spPr>
            <a:xfrm>
              <a:off x="15827195" y="3978250"/>
              <a:ext cx="2250066" cy="2217338"/>
            </a:xfrm>
            <a:custGeom>
              <a:avLst/>
              <a:gdLst/>
              <a:ahLst/>
              <a:cxnLst/>
              <a:rect l="l" t="t" r="r" b="b"/>
              <a:pathLst>
                <a:path w="2250066" h="2217338">
                  <a:moveTo>
                    <a:pt x="0" y="0"/>
                  </a:moveTo>
                  <a:lnTo>
                    <a:pt x="2250067" y="0"/>
                  </a:lnTo>
                  <a:lnTo>
                    <a:pt x="2250067" y="2217338"/>
                  </a:lnTo>
                  <a:lnTo>
                    <a:pt x="0" y="221733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9" name="TextBox 19"/>
            <p:cNvSpPr txBox="1"/>
            <p:nvPr/>
          </p:nvSpPr>
          <p:spPr>
            <a:xfrm>
              <a:off x="16286903" y="4728144"/>
              <a:ext cx="1330650" cy="774700"/>
            </a:xfrm>
            <a:prstGeom prst="rect">
              <a:avLst/>
            </a:prstGeom>
          </p:spPr>
          <p:txBody>
            <a:bodyPr lIns="0" tIns="0" rIns="0" bIns="0" rtlCol="0" anchor="t">
              <a:spAutoFit/>
            </a:bodyPr>
            <a:lstStyle/>
            <a:p>
              <a:pPr algn="ctr">
                <a:lnSpc>
                  <a:spcPts val="6049"/>
                </a:lnSpc>
              </a:pPr>
              <a:r>
                <a:rPr lang="en-US" sz="5499" b="1">
                  <a:solidFill>
                    <a:srgbClr val="000000"/>
                  </a:solidFill>
                  <a:latin typeface="Cabin Bold"/>
                  <a:ea typeface="Cabin Bold"/>
                  <a:cs typeface="Cabin Bold"/>
                  <a:sym typeface="Cabin Bold"/>
                </a:rPr>
                <a:t>07</a:t>
              </a:r>
            </a:p>
          </p:txBody>
        </p:sp>
        <p:sp>
          <p:nvSpPr>
            <p:cNvPr id="20" name="TextBox 20"/>
            <p:cNvSpPr txBox="1"/>
            <p:nvPr/>
          </p:nvSpPr>
          <p:spPr>
            <a:xfrm>
              <a:off x="15827195" y="6980107"/>
              <a:ext cx="2250066" cy="469872"/>
            </a:xfrm>
            <a:prstGeom prst="rect">
              <a:avLst/>
            </a:prstGeom>
          </p:spPr>
          <p:txBody>
            <a:bodyPr lIns="0" tIns="0" rIns="0" bIns="0" rtlCol="0" anchor="t">
              <a:spAutoFit/>
            </a:bodyPr>
            <a:lstStyle/>
            <a:p>
              <a:pPr algn="ctr">
                <a:lnSpc>
                  <a:spcPts val="3499"/>
                </a:lnSpc>
              </a:pPr>
              <a:r>
                <a:rPr lang="en-US" sz="2499">
                  <a:solidFill>
                    <a:srgbClr val="000000"/>
                  </a:solidFill>
                  <a:latin typeface="Bungee"/>
                  <a:ea typeface="Bungee"/>
                  <a:cs typeface="Bungee"/>
                  <a:sym typeface="Bungee"/>
                </a:rPr>
                <a:t>Kết luận</a:t>
              </a:r>
            </a:p>
          </p:txBody>
        </p:sp>
      </p:grpSp>
      <p:sp>
        <p:nvSpPr>
          <p:cNvPr id="21" name="TextBox 21"/>
          <p:cNvSpPr txBox="1"/>
          <p:nvPr/>
        </p:nvSpPr>
        <p:spPr>
          <a:xfrm>
            <a:off x="2530881" y="1172045"/>
            <a:ext cx="13226238" cy="2007826"/>
          </a:xfrm>
          <a:prstGeom prst="rect">
            <a:avLst/>
          </a:prstGeom>
        </p:spPr>
        <p:txBody>
          <a:bodyPr lIns="0" tIns="0" rIns="0" bIns="0" rtlCol="0" anchor="t">
            <a:spAutoFit/>
          </a:bodyPr>
          <a:lstStyle/>
          <a:p>
            <a:pPr algn="ctr">
              <a:lnSpc>
                <a:spcPts val="15508"/>
              </a:lnSpc>
            </a:pPr>
            <a:r>
              <a:rPr lang="en-US" sz="14098" b="1">
                <a:solidFill>
                  <a:srgbClr val="F54F66"/>
                </a:solidFill>
                <a:latin typeface="Cabin Bold"/>
                <a:ea typeface="Cabin Bold"/>
                <a:cs typeface="Cabin Bold"/>
                <a:sym typeface="Cabin Bold"/>
              </a:rPr>
              <a:t>NỘI DUNG</a:t>
            </a:r>
          </a:p>
        </p:txBody>
      </p:sp>
      <p:sp>
        <p:nvSpPr>
          <p:cNvPr id="28" name="Freeform 3">
            <a:extLst>
              <a:ext uri="{FF2B5EF4-FFF2-40B4-BE49-F238E27FC236}">
                <a16:creationId xmlns:a16="http://schemas.microsoft.com/office/drawing/2014/main" id="{FDE6C084-B09D-4790-7B8C-9BE3B0255308}"/>
              </a:ext>
            </a:extLst>
          </p:cNvPr>
          <p:cNvSpPr/>
          <p:nvPr/>
        </p:nvSpPr>
        <p:spPr>
          <a:xfrm>
            <a:off x="2108135" y="-18011517"/>
            <a:ext cx="14071730" cy="17915397"/>
          </a:xfrm>
          <a:custGeom>
            <a:avLst/>
            <a:gdLst/>
            <a:ahLst/>
            <a:cxnLst/>
            <a:rect l="l" t="t" r="r" b="b"/>
            <a:pathLst>
              <a:path w="14071730" h="17915397">
                <a:moveTo>
                  <a:pt x="0" y="0"/>
                </a:moveTo>
                <a:lnTo>
                  <a:pt x="14071730" y="0"/>
                </a:lnTo>
                <a:lnTo>
                  <a:pt x="14071730" y="17915396"/>
                </a:lnTo>
                <a:lnTo>
                  <a:pt x="0" y="17915396"/>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29" name="Freeform 4">
            <a:extLst>
              <a:ext uri="{FF2B5EF4-FFF2-40B4-BE49-F238E27FC236}">
                <a16:creationId xmlns:a16="http://schemas.microsoft.com/office/drawing/2014/main" id="{71619302-AA4E-DBB2-EF7A-787A32A1AADA}"/>
              </a:ext>
            </a:extLst>
          </p:cNvPr>
          <p:cNvSpPr/>
          <p:nvPr/>
        </p:nvSpPr>
        <p:spPr>
          <a:xfrm>
            <a:off x="0" y="11085379"/>
            <a:ext cx="18288000" cy="23283333"/>
          </a:xfrm>
          <a:custGeom>
            <a:avLst/>
            <a:gdLst/>
            <a:ahLst/>
            <a:cxnLst/>
            <a:rect l="l" t="t" r="r" b="b"/>
            <a:pathLst>
              <a:path w="18288000" h="23283333">
                <a:moveTo>
                  <a:pt x="0" y="0"/>
                </a:moveTo>
                <a:lnTo>
                  <a:pt x="18288000" y="0"/>
                </a:lnTo>
                <a:lnTo>
                  <a:pt x="18288000" y="23283333"/>
                </a:lnTo>
                <a:lnTo>
                  <a:pt x="0" y="2328333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7282" b="-40495"/>
            </a:stretch>
          </a:blipFill>
        </p:spPr>
        <p:txBody>
          <a:bodyPr/>
          <a:lstStyle/>
          <a:p>
            <a:endParaRPr lang="en-US"/>
          </a:p>
        </p:txBody>
      </p:sp>
      <p:sp>
        <p:nvSpPr>
          <p:cNvPr id="3" name="TextBox 3"/>
          <p:cNvSpPr txBox="1"/>
          <p:nvPr/>
        </p:nvSpPr>
        <p:spPr>
          <a:xfrm>
            <a:off x="9836219" y="3905307"/>
            <a:ext cx="6769809" cy="2552587"/>
          </a:xfrm>
          <a:prstGeom prst="rect">
            <a:avLst/>
          </a:prstGeom>
        </p:spPr>
        <p:txBody>
          <a:bodyPr lIns="0" tIns="0" rIns="0" bIns="0" rtlCol="0" anchor="t">
            <a:spAutoFit/>
          </a:bodyPr>
          <a:lstStyle/>
          <a:p>
            <a:pPr algn="ctr">
              <a:lnSpc>
                <a:spcPts val="9900"/>
              </a:lnSpc>
            </a:pPr>
            <a:r>
              <a:rPr lang="en-US" sz="9000">
                <a:solidFill>
                  <a:srgbClr val="000000"/>
                </a:solidFill>
                <a:latin typeface="Cabin"/>
                <a:ea typeface="Cabin"/>
                <a:cs typeface="Cabin"/>
                <a:sym typeface="Cabin"/>
              </a:rPr>
              <a:t>Notes and Reminders</a:t>
            </a:r>
          </a:p>
        </p:txBody>
      </p:sp>
      <p:sp>
        <p:nvSpPr>
          <p:cNvPr id="4" name="Freeform 4"/>
          <p:cNvSpPr/>
          <p:nvPr/>
        </p:nvSpPr>
        <p:spPr>
          <a:xfrm>
            <a:off x="0" y="0"/>
            <a:ext cx="18288000" cy="23283333"/>
          </a:xfrm>
          <a:custGeom>
            <a:avLst/>
            <a:gdLst/>
            <a:ahLst/>
            <a:cxnLst/>
            <a:rect l="l" t="t" r="r" b="b"/>
            <a:pathLst>
              <a:path w="18288000" h="23283333">
                <a:moveTo>
                  <a:pt x="0" y="0"/>
                </a:moveTo>
                <a:lnTo>
                  <a:pt x="18288000" y="0"/>
                </a:lnTo>
                <a:lnTo>
                  <a:pt x="18288000" y="23283333"/>
                </a:lnTo>
                <a:lnTo>
                  <a:pt x="0" y="2328333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Freeform 5"/>
          <p:cNvSpPr/>
          <p:nvPr/>
        </p:nvSpPr>
        <p:spPr>
          <a:xfrm>
            <a:off x="16903005" y="-579431"/>
            <a:ext cx="2024940" cy="2320243"/>
          </a:xfrm>
          <a:custGeom>
            <a:avLst/>
            <a:gdLst/>
            <a:ahLst/>
            <a:cxnLst/>
            <a:rect l="l" t="t" r="r" b="b"/>
            <a:pathLst>
              <a:path w="2024940" h="2320243">
                <a:moveTo>
                  <a:pt x="0" y="0"/>
                </a:moveTo>
                <a:lnTo>
                  <a:pt x="2024940" y="0"/>
                </a:lnTo>
                <a:lnTo>
                  <a:pt x="2024940" y="2320243"/>
                </a:lnTo>
                <a:lnTo>
                  <a:pt x="0" y="232024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6" name="Freeform 6"/>
          <p:cNvSpPr/>
          <p:nvPr/>
        </p:nvSpPr>
        <p:spPr>
          <a:xfrm>
            <a:off x="14284111" y="5895662"/>
            <a:ext cx="4643834" cy="4846506"/>
          </a:xfrm>
          <a:custGeom>
            <a:avLst/>
            <a:gdLst/>
            <a:ahLst/>
            <a:cxnLst/>
            <a:rect l="l" t="t" r="r" b="b"/>
            <a:pathLst>
              <a:path w="4643834" h="4846506">
                <a:moveTo>
                  <a:pt x="0" y="0"/>
                </a:moveTo>
                <a:lnTo>
                  <a:pt x="4643834" y="0"/>
                </a:lnTo>
                <a:lnTo>
                  <a:pt x="4643834" y="4846506"/>
                </a:lnTo>
                <a:lnTo>
                  <a:pt x="0" y="484650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7" name="TextBox 7"/>
          <p:cNvSpPr txBox="1"/>
          <p:nvPr/>
        </p:nvSpPr>
        <p:spPr>
          <a:xfrm>
            <a:off x="-216868" y="445469"/>
            <a:ext cx="18504868" cy="1295343"/>
          </a:xfrm>
          <a:prstGeom prst="rect">
            <a:avLst/>
          </a:prstGeom>
        </p:spPr>
        <p:txBody>
          <a:bodyPr lIns="0" tIns="0" rIns="0" bIns="0" rtlCol="0" anchor="t">
            <a:spAutoFit/>
          </a:bodyPr>
          <a:lstStyle/>
          <a:p>
            <a:pPr algn="ctr">
              <a:lnSpc>
                <a:spcPts val="9900"/>
              </a:lnSpc>
            </a:pPr>
            <a:r>
              <a:rPr lang="en-US" sz="9000" b="1">
                <a:solidFill>
                  <a:srgbClr val="F54F66"/>
                </a:solidFill>
                <a:latin typeface="Cabin Bold"/>
                <a:ea typeface="Cabin Bold"/>
                <a:cs typeface="Cabin Bold"/>
                <a:sym typeface="Cabin Bold"/>
              </a:rPr>
              <a:t>GIỚI THIỆU BÀI TOÁN</a:t>
            </a:r>
          </a:p>
        </p:txBody>
      </p:sp>
      <p:sp>
        <p:nvSpPr>
          <p:cNvPr id="8" name="TextBox 8"/>
          <p:cNvSpPr txBox="1"/>
          <p:nvPr/>
        </p:nvSpPr>
        <p:spPr>
          <a:xfrm>
            <a:off x="514350" y="2801909"/>
            <a:ext cx="17259300" cy="2102020"/>
          </a:xfrm>
          <a:prstGeom prst="rect">
            <a:avLst/>
          </a:prstGeom>
        </p:spPr>
        <p:txBody>
          <a:bodyPr lIns="0" tIns="0" rIns="0" bIns="0" rtlCol="0" anchor="t">
            <a:spAutoFit/>
          </a:bodyPr>
          <a:lstStyle/>
          <a:p>
            <a:pPr algn="l">
              <a:lnSpc>
                <a:spcPts val="5500"/>
              </a:lnSpc>
              <a:spcBef>
                <a:spcPct val="0"/>
              </a:spcBef>
            </a:pPr>
            <a:r>
              <a:rPr lang="en-US" sz="5000" b="1">
                <a:solidFill>
                  <a:srgbClr val="000000"/>
                </a:solidFill>
                <a:latin typeface="Cabin Bold"/>
                <a:ea typeface="Cabin Bold"/>
                <a:cs typeface="Cabin Bold"/>
                <a:sym typeface="Cabin Bold"/>
              </a:rPr>
              <a:t>Mục tiêu: </a:t>
            </a:r>
          </a:p>
          <a:p>
            <a:pPr algn="just">
              <a:lnSpc>
                <a:spcPts val="5500"/>
              </a:lnSpc>
              <a:spcBef>
                <a:spcPct val="0"/>
              </a:spcBef>
            </a:pPr>
            <a:r>
              <a:rPr lang="en-US" sz="5000">
                <a:solidFill>
                  <a:srgbClr val="000000"/>
                </a:solidFill>
                <a:latin typeface="Cabin"/>
                <a:ea typeface="Cabin"/>
                <a:cs typeface="Cabin"/>
                <a:sym typeface="Cabin"/>
              </a:rPr>
              <a:t>Xây dựng mô hình học máy để dự đoán xem người dùng có nhấp vào quảng cáo hay không.</a:t>
            </a:r>
          </a:p>
        </p:txBody>
      </p:sp>
      <p:sp>
        <p:nvSpPr>
          <p:cNvPr id="9" name="TextBox 9"/>
          <p:cNvSpPr txBox="1"/>
          <p:nvPr/>
        </p:nvSpPr>
        <p:spPr>
          <a:xfrm>
            <a:off x="514350" y="5521513"/>
            <a:ext cx="17773650" cy="2797402"/>
          </a:xfrm>
          <a:prstGeom prst="rect">
            <a:avLst/>
          </a:prstGeom>
        </p:spPr>
        <p:txBody>
          <a:bodyPr lIns="0" tIns="0" rIns="0" bIns="0" rtlCol="0" anchor="t">
            <a:spAutoFit/>
          </a:bodyPr>
          <a:lstStyle/>
          <a:p>
            <a:pPr algn="l">
              <a:lnSpc>
                <a:spcPts val="5500"/>
              </a:lnSpc>
              <a:spcBef>
                <a:spcPct val="0"/>
              </a:spcBef>
            </a:pPr>
            <a:r>
              <a:rPr lang="en-US" sz="5000" b="1">
                <a:solidFill>
                  <a:srgbClr val="000000"/>
                </a:solidFill>
                <a:latin typeface="Cabin Bold"/>
                <a:ea typeface="Cabin Bold"/>
                <a:cs typeface="Cabin Bold"/>
                <a:sym typeface="Cabin Bold"/>
              </a:rPr>
              <a:t>Phương pháp:</a:t>
            </a:r>
          </a:p>
          <a:p>
            <a:pPr algn="l">
              <a:lnSpc>
                <a:spcPts val="5500"/>
              </a:lnSpc>
              <a:spcBef>
                <a:spcPct val="0"/>
              </a:spcBef>
            </a:pPr>
            <a:r>
              <a:rPr lang="en-US" sz="5000">
                <a:solidFill>
                  <a:srgbClr val="000000"/>
                </a:solidFill>
                <a:latin typeface="Cabin"/>
                <a:ea typeface="Cabin"/>
                <a:cs typeface="Cabin"/>
                <a:sym typeface="Cabin"/>
              </a:rPr>
              <a:t>Tập trung vào một mô hình duy nhất.</a:t>
            </a:r>
          </a:p>
          <a:p>
            <a:pPr algn="l">
              <a:lnSpc>
                <a:spcPts val="5500"/>
              </a:lnSpc>
              <a:spcBef>
                <a:spcPct val="0"/>
              </a:spcBef>
            </a:pPr>
            <a:r>
              <a:rPr lang="en-US" sz="5000">
                <a:solidFill>
                  <a:srgbClr val="000000"/>
                </a:solidFill>
                <a:latin typeface="Cabin"/>
                <a:ea typeface="Cabin"/>
                <a:cs typeface="Cabin"/>
                <a:sym typeface="Cabin"/>
              </a:rPr>
              <a:t>Bỏ qua các chiến lược phức tạp thường dùng trong công nghệ quảng cáo (AdTech).</a:t>
            </a:r>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1" presetClass="entr" presetSubtype="0" fill="hold" grpId="0" nodeType="clickEffect">
                                  <p:stCondLst>
                                    <p:cond delay="0"/>
                                  </p:stCondLst>
                                  <p:iterate type="lt">
                                    <p:tmPct val="10000"/>
                                  </p:iterate>
                                  <p:childTnLst>
                                    <p:set>
                                      <p:cBhvr>
                                        <p:cTn id="11" dur="1" fill="hold">
                                          <p:stCondLst>
                                            <p:cond delay="0"/>
                                          </p:stCondLst>
                                        </p:cTn>
                                        <p:tgtEl>
                                          <p:spTgt spid="8"/>
                                        </p:tgtEl>
                                        <p:attrNameLst>
                                          <p:attrName>style.visibility</p:attrName>
                                        </p:attrNameLst>
                                      </p:cBhvr>
                                      <p:to>
                                        <p:strVal val="visible"/>
                                      </p:to>
                                    </p:set>
                                    <p:anim calcmode="lin" valueType="num">
                                      <p:cBhvr>
                                        <p:cTn id="12" dur="25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3" dur="250" fill="hold"/>
                                        <p:tgtEl>
                                          <p:spTgt spid="8"/>
                                        </p:tgtEl>
                                        <p:attrNameLst>
                                          <p:attrName>ppt_y</p:attrName>
                                        </p:attrNameLst>
                                      </p:cBhvr>
                                      <p:tavLst>
                                        <p:tav tm="0">
                                          <p:val>
                                            <p:strVal val="#ppt_y"/>
                                          </p:val>
                                        </p:tav>
                                        <p:tav tm="100000">
                                          <p:val>
                                            <p:strVal val="#ppt_y"/>
                                          </p:val>
                                        </p:tav>
                                      </p:tavLst>
                                    </p:anim>
                                    <p:anim calcmode="lin" valueType="num">
                                      <p:cBhvr>
                                        <p:cTn id="14" dur="25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5" dur="25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6" dur="250" tmFilter="0,0; .5, 1; 1, 1"/>
                                        <p:tgtEl>
                                          <p:spTgt spid="8"/>
                                        </p:tgtEl>
                                      </p:cBhvr>
                                    </p:animEffect>
                                  </p:childTnLst>
                                </p:cTn>
                              </p:par>
                            </p:childTnLst>
                          </p:cTn>
                        </p:par>
                        <p:par>
                          <p:cTn id="17" fill="hold">
                            <p:stCondLst>
                              <p:cond delay="205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9"/>
                                        </p:tgtEl>
                                        <p:attrNameLst>
                                          <p:attrName>style.visibility</p:attrName>
                                        </p:attrNameLst>
                                      </p:cBhvr>
                                      <p:to>
                                        <p:strVal val="visible"/>
                                      </p:to>
                                    </p:set>
                                    <p:anim calcmode="lin" valueType="num">
                                      <p:cBhvr>
                                        <p:cTn id="20" dur="25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1" dur="250" fill="hold"/>
                                        <p:tgtEl>
                                          <p:spTgt spid="9"/>
                                        </p:tgtEl>
                                        <p:attrNameLst>
                                          <p:attrName>ppt_y</p:attrName>
                                        </p:attrNameLst>
                                      </p:cBhvr>
                                      <p:tavLst>
                                        <p:tav tm="0">
                                          <p:val>
                                            <p:strVal val="#ppt_y"/>
                                          </p:val>
                                        </p:tav>
                                        <p:tav tm="100000">
                                          <p:val>
                                            <p:strVal val="#ppt_y"/>
                                          </p:val>
                                        </p:tav>
                                      </p:tavLst>
                                    </p:anim>
                                    <p:anim calcmode="lin" valueType="num">
                                      <p:cBhvr>
                                        <p:cTn id="22" dur="25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3" dur="25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4" dur="25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7282" b="-40495"/>
            </a:stretch>
          </a:blipFill>
        </p:spPr>
        <p:txBody>
          <a:bodyPr/>
          <a:lstStyle/>
          <a:p>
            <a:endParaRPr lang="en-US"/>
          </a:p>
        </p:txBody>
      </p:sp>
      <p:sp>
        <p:nvSpPr>
          <p:cNvPr id="3" name="Freeform 3"/>
          <p:cNvSpPr/>
          <p:nvPr/>
        </p:nvSpPr>
        <p:spPr>
          <a:xfrm>
            <a:off x="0" y="2048042"/>
            <a:ext cx="11507686" cy="7457827"/>
          </a:xfrm>
          <a:custGeom>
            <a:avLst/>
            <a:gdLst/>
            <a:ahLst/>
            <a:cxnLst/>
            <a:rect l="l" t="t" r="r" b="b"/>
            <a:pathLst>
              <a:path w="11507686" h="7457827">
                <a:moveTo>
                  <a:pt x="0" y="0"/>
                </a:moveTo>
                <a:lnTo>
                  <a:pt x="11507686" y="0"/>
                </a:lnTo>
                <a:lnTo>
                  <a:pt x="11507686" y="7457828"/>
                </a:lnTo>
                <a:lnTo>
                  <a:pt x="0" y="7457828"/>
                </a:lnTo>
                <a:lnTo>
                  <a:pt x="0" y="0"/>
                </a:lnTo>
                <a:close/>
              </a:path>
            </a:pathLst>
          </a:custGeom>
          <a:blipFill>
            <a:blip r:embed="rId3"/>
            <a:stretch>
              <a:fillRect b="-5933"/>
            </a:stretch>
          </a:blipFill>
        </p:spPr>
        <p:txBody>
          <a:bodyPr/>
          <a:lstStyle/>
          <a:p>
            <a:endParaRPr lang="en-US"/>
          </a:p>
        </p:txBody>
      </p:sp>
      <p:sp>
        <p:nvSpPr>
          <p:cNvPr id="4" name="TextBox 4"/>
          <p:cNvSpPr txBox="1"/>
          <p:nvPr/>
        </p:nvSpPr>
        <p:spPr>
          <a:xfrm>
            <a:off x="3231129" y="641404"/>
            <a:ext cx="11825742" cy="711257"/>
          </a:xfrm>
          <a:prstGeom prst="rect">
            <a:avLst/>
          </a:prstGeom>
        </p:spPr>
        <p:txBody>
          <a:bodyPr lIns="0" tIns="0" rIns="0" bIns="0" rtlCol="0" anchor="t">
            <a:spAutoFit/>
          </a:bodyPr>
          <a:lstStyle/>
          <a:p>
            <a:pPr algn="ctr">
              <a:lnSpc>
                <a:spcPts val="5500"/>
              </a:lnSpc>
              <a:spcBef>
                <a:spcPct val="0"/>
              </a:spcBef>
            </a:pPr>
            <a:r>
              <a:rPr lang="en-US" sz="5000" b="1">
                <a:solidFill>
                  <a:srgbClr val="000000"/>
                </a:solidFill>
                <a:latin typeface="Cabin Bold"/>
                <a:ea typeface="Cabin Bold"/>
                <a:cs typeface="Cabin Bold"/>
                <a:sym typeface="Cabin Bold"/>
              </a:rPr>
              <a:t>Sơ đồ mô hình thác nước (waterfall model).</a:t>
            </a:r>
          </a:p>
        </p:txBody>
      </p:sp>
      <p:sp>
        <p:nvSpPr>
          <p:cNvPr id="5" name="TextBox 5"/>
          <p:cNvSpPr txBox="1"/>
          <p:nvPr/>
        </p:nvSpPr>
        <p:spPr>
          <a:xfrm>
            <a:off x="12233611" y="2095667"/>
            <a:ext cx="5606380" cy="6274310"/>
          </a:xfrm>
          <a:prstGeom prst="rect">
            <a:avLst/>
          </a:prstGeom>
        </p:spPr>
        <p:txBody>
          <a:bodyPr lIns="0" tIns="0" rIns="0" bIns="0" rtlCol="0" anchor="t">
            <a:spAutoFit/>
          </a:bodyPr>
          <a:lstStyle/>
          <a:p>
            <a:pPr algn="l">
              <a:lnSpc>
                <a:spcPts val="5500"/>
              </a:lnSpc>
              <a:spcBef>
                <a:spcPct val="0"/>
              </a:spcBef>
            </a:pPr>
            <a:r>
              <a:rPr lang="en-US" sz="5000">
                <a:solidFill>
                  <a:srgbClr val="000000"/>
                </a:solidFill>
                <a:latin typeface="Cabin"/>
                <a:ea typeface="Cabin"/>
                <a:cs typeface="Cabin"/>
                <a:sym typeface="Cabin"/>
              </a:rPr>
              <a:t>Mô hình dự đoán cần đánh giá xác suất người dùng nhấp vào quảng cáo tại từng giai đoạn của mô hình thác nước, giúp tối ưu hóa hiệu suất hiển thị quảng cáo.</a:t>
            </a:r>
          </a:p>
        </p:txBody>
      </p:sp>
      <p:sp>
        <p:nvSpPr>
          <p:cNvPr id="6" name="Freeform 4">
            <a:extLst>
              <a:ext uri="{FF2B5EF4-FFF2-40B4-BE49-F238E27FC236}">
                <a16:creationId xmlns:a16="http://schemas.microsoft.com/office/drawing/2014/main" id="{CF4B6D2E-3908-EB74-E917-6C68C39EB3DB}"/>
              </a:ext>
            </a:extLst>
          </p:cNvPr>
          <p:cNvSpPr/>
          <p:nvPr/>
        </p:nvSpPr>
        <p:spPr>
          <a:xfrm>
            <a:off x="0" y="-23689763"/>
            <a:ext cx="18288000" cy="23283333"/>
          </a:xfrm>
          <a:custGeom>
            <a:avLst/>
            <a:gdLst/>
            <a:ahLst/>
            <a:cxnLst/>
            <a:rect l="l" t="t" r="r" b="b"/>
            <a:pathLst>
              <a:path w="18288000" h="23283333">
                <a:moveTo>
                  <a:pt x="0" y="0"/>
                </a:moveTo>
                <a:lnTo>
                  <a:pt x="18288000" y="0"/>
                </a:lnTo>
                <a:lnTo>
                  <a:pt x="18288000" y="23283333"/>
                </a:lnTo>
                <a:lnTo>
                  <a:pt x="0" y="2328333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TextBox 7">
            <a:extLst>
              <a:ext uri="{FF2B5EF4-FFF2-40B4-BE49-F238E27FC236}">
                <a16:creationId xmlns:a16="http://schemas.microsoft.com/office/drawing/2014/main" id="{D1B4CBB4-F968-7F4D-669F-0B8475E1FF69}"/>
              </a:ext>
            </a:extLst>
          </p:cNvPr>
          <p:cNvSpPr txBox="1"/>
          <p:nvPr/>
        </p:nvSpPr>
        <p:spPr>
          <a:xfrm>
            <a:off x="18565916" y="445469"/>
            <a:ext cx="18504868" cy="1295343"/>
          </a:xfrm>
          <a:prstGeom prst="rect">
            <a:avLst/>
          </a:prstGeom>
        </p:spPr>
        <p:txBody>
          <a:bodyPr lIns="0" tIns="0" rIns="0" bIns="0" rtlCol="0" anchor="t">
            <a:spAutoFit/>
          </a:bodyPr>
          <a:lstStyle/>
          <a:p>
            <a:pPr algn="ctr">
              <a:lnSpc>
                <a:spcPts val="9900"/>
              </a:lnSpc>
            </a:pPr>
            <a:r>
              <a:rPr lang="en-US" sz="9000" b="1">
                <a:solidFill>
                  <a:srgbClr val="F54F66"/>
                </a:solidFill>
                <a:latin typeface="Cabin Bold"/>
                <a:ea typeface="Cabin Bold"/>
                <a:cs typeface="Cabin Bold"/>
                <a:sym typeface="Cabin Bold"/>
              </a:rPr>
              <a:t>GIỚI THIỆU BÀI TOÁN</a:t>
            </a:r>
          </a:p>
        </p:txBody>
      </p:sp>
      <p:sp>
        <p:nvSpPr>
          <p:cNvPr id="8" name="TextBox 8">
            <a:extLst>
              <a:ext uri="{FF2B5EF4-FFF2-40B4-BE49-F238E27FC236}">
                <a16:creationId xmlns:a16="http://schemas.microsoft.com/office/drawing/2014/main" id="{320E95A1-058F-668D-0817-D9DFC7C4E388}"/>
              </a:ext>
            </a:extLst>
          </p:cNvPr>
          <p:cNvSpPr txBox="1"/>
          <p:nvPr/>
        </p:nvSpPr>
        <p:spPr>
          <a:xfrm>
            <a:off x="19297134" y="2801909"/>
            <a:ext cx="17259300" cy="2102020"/>
          </a:xfrm>
          <a:prstGeom prst="rect">
            <a:avLst/>
          </a:prstGeom>
        </p:spPr>
        <p:txBody>
          <a:bodyPr lIns="0" tIns="0" rIns="0" bIns="0" rtlCol="0" anchor="t">
            <a:spAutoFit/>
          </a:bodyPr>
          <a:lstStyle/>
          <a:p>
            <a:pPr algn="l">
              <a:lnSpc>
                <a:spcPts val="5500"/>
              </a:lnSpc>
              <a:spcBef>
                <a:spcPct val="0"/>
              </a:spcBef>
            </a:pPr>
            <a:r>
              <a:rPr lang="en-US" sz="5000" b="1">
                <a:solidFill>
                  <a:srgbClr val="000000"/>
                </a:solidFill>
                <a:latin typeface="Cabin Bold"/>
                <a:ea typeface="Cabin Bold"/>
                <a:cs typeface="Cabin Bold"/>
                <a:sym typeface="Cabin Bold"/>
              </a:rPr>
              <a:t>Mục tiêu: </a:t>
            </a:r>
          </a:p>
          <a:p>
            <a:pPr algn="just">
              <a:lnSpc>
                <a:spcPts val="5500"/>
              </a:lnSpc>
              <a:spcBef>
                <a:spcPct val="0"/>
              </a:spcBef>
            </a:pPr>
            <a:r>
              <a:rPr lang="en-US" sz="5000">
                <a:solidFill>
                  <a:srgbClr val="000000"/>
                </a:solidFill>
                <a:latin typeface="Cabin"/>
                <a:ea typeface="Cabin"/>
                <a:cs typeface="Cabin"/>
                <a:sym typeface="Cabin"/>
              </a:rPr>
              <a:t>Xây dựng mô hình học máy để dự đoán xem người dùng có nhấp vào quảng cáo hay không.</a:t>
            </a:r>
          </a:p>
        </p:txBody>
      </p:sp>
      <p:sp>
        <p:nvSpPr>
          <p:cNvPr id="9" name="TextBox 9">
            <a:extLst>
              <a:ext uri="{FF2B5EF4-FFF2-40B4-BE49-F238E27FC236}">
                <a16:creationId xmlns:a16="http://schemas.microsoft.com/office/drawing/2014/main" id="{C2667D21-63BF-FE4B-2A8F-C6B0ADFC08B6}"/>
              </a:ext>
            </a:extLst>
          </p:cNvPr>
          <p:cNvSpPr txBox="1"/>
          <p:nvPr/>
        </p:nvSpPr>
        <p:spPr>
          <a:xfrm>
            <a:off x="19297134" y="5521513"/>
            <a:ext cx="17773650" cy="2797402"/>
          </a:xfrm>
          <a:prstGeom prst="rect">
            <a:avLst/>
          </a:prstGeom>
        </p:spPr>
        <p:txBody>
          <a:bodyPr lIns="0" tIns="0" rIns="0" bIns="0" rtlCol="0" anchor="t">
            <a:spAutoFit/>
          </a:bodyPr>
          <a:lstStyle/>
          <a:p>
            <a:pPr algn="l">
              <a:lnSpc>
                <a:spcPts val="5500"/>
              </a:lnSpc>
              <a:spcBef>
                <a:spcPct val="0"/>
              </a:spcBef>
            </a:pPr>
            <a:r>
              <a:rPr lang="en-US" sz="5000" b="1">
                <a:solidFill>
                  <a:srgbClr val="000000"/>
                </a:solidFill>
                <a:latin typeface="Cabin Bold"/>
                <a:ea typeface="Cabin Bold"/>
                <a:cs typeface="Cabin Bold"/>
                <a:sym typeface="Cabin Bold"/>
              </a:rPr>
              <a:t>Phương pháp:</a:t>
            </a:r>
          </a:p>
          <a:p>
            <a:pPr algn="l">
              <a:lnSpc>
                <a:spcPts val="5500"/>
              </a:lnSpc>
              <a:spcBef>
                <a:spcPct val="0"/>
              </a:spcBef>
            </a:pPr>
            <a:r>
              <a:rPr lang="en-US" sz="5000">
                <a:solidFill>
                  <a:srgbClr val="000000"/>
                </a:solidFill>
                <a:latin typeface="Cabin"/>
                <a:ea typeface="Cabin"/>
                <a:cs typeface="Cabin"/>
                <a:sym typeface="Cabin"/>
              </a:rPr>
              <a:t>Tập trung vào một mô hình duy nhất.</a:t>
            </a:r>
          </a:p>
          <a:p>
            <a:pPr algn="l">
              <a:lnSpc>
                <a:spcPts val="5500"/>
              </a:lnSpc>
              <a:spcBef>
                <a:spcPct val="0"/>
              </a:spcBef>
            </a:pPr>
            <a:r>
              <a:rPr lang="en-US" sz="5000">
                <a:solidFill>
                  <a:srgbClr val="000000"/>
                </a:solidFill>
                <a:latin typeface="Cabin"/>
                <a:ea typeface="Cabin"/>
                <a:cs typeface="Cabin"/>
                <a:sym typeface="Cabin"/>
              </a:rPr>
              <a:t>Bỏ qua các chiến lược phức tạp thường dùng trong công nghệ quảng cáo (AdTech).</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41" presetClass="entr" presetSubtype="0" fill="hold" grpId="0" nodeType="withEffect">
                                  <p:stCondLst>
                                    <p:cond delay="500"/>
                                  </p:stCondLst>
                                  <p:iterate type="lt">
                                    <p:tmPct val="10000"/>
                                  </p:iterate>
                                  <p:childTnLst>
                                    <p:set>
                                      <p:cBhvr>
                                        <p:cTn id="12" dur="1" fill="hold">
                                          <p:stCondLst>
                                            <p:cond delay="0"/>
                                          </p:stCondLst>
                                        </p:cTn>
                                        <p:tgtEl>
                                          <p:spTgt spid="5"/>
                                        </p:tgtEl>
                                        <p:attrNameLst>
                                          <p:attrName>style.visibility</p:attrName>
                                        </p:attrNameLst>
                                      </p:cBhvr>
                                      <p:to>
                                        <p:strVal val="visible"/>
                                      </p:to>
                                    </p:set>
                                    <p:anim calcmode="lin" valueType="num">
                                      <p:cBhvr>
                                        <p:cTn id="13" dur="25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4" dur="250" fill="hold"/>
                                        <p:tgtEl>
                                          <p:spTgt spid="5"/>
                                        </p:tgtEl>
                                        <p:attrNameLst>
                                          <p:attrName>ppt_y</p:attrName>
                                        </p:attrNameLst>
                                      </p:cBhvr>
                                      <p:tavLst>
                                        <p:tav tm="0">
                                          <p:val>
                                            <p:strVal val="#ppt_y"/>
                                          </p:val>
                                        </p:tav>
                                        <p:tav tm="100000">
                                          <p:val>
                                            <p:strVal val="#ppt_y"/>
                                          </p:val>
                                        </p:tav>
                                      </p:tavLst>
                                    </p:anim>
                                    <p:anim calcmode="lin" valueType="num">
                                      <p:cBhvr>
                                        <p:cTn id="15" dur="25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6" dur="25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7" dur="25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7282" b="-40495"/>
            </a:stretch>
          </a:blipFill>
        </p:spPr>
        <p:txBody>
          <a:bodyPr/>
          <a:lstStyle/>
          <a:p>
            <a:endParaRPr lang="en-US"/>
          </a:p>
        </p:txBody>
      </p:sp>
      <p:sp>
        <p:nvSpPr>
          <p:cNvPr id="3" name="TextBox 3"/>
          <p:cNvSpPr txBox="1"/>
          <p:nvPr/>
        </p:nvSpPr>
        <p:spPr>
          <a:xfrm>
            <a:off x="9836219" y="3905307"/>
            <a:ext cx="6769809" cy="2552587"/>
          </a:xfrm>
          <a:prstGeom prst="rect">
            <a:avLst/>
          </a:prstGeom>
        </p:spPr>
        <p:txBody>
          <a:bodyPr lIns="0" tIns="0" rIns="0" bIns="0" rtlCol="0" anchor="t">
            <a:spAutoFit/>
          </a:bodyPr>
          <a:lstStyle/>
          <a:p>
            <a:pPr algn="ctr">
              <a:lnSpc>
                <a:spcPts val="9900"/>
              </a:lnSpc>
            </a:pPr>
            <a:r>
              <a:rPr lang="en-US" sz="9000">
                <a:solidFill>
                  <a:srgbClr val="000000"/>
                </a:solidFill>
                <a:latin typeface="Cabin"/>
                <a:ea typeface="Cabin"/>
                <a:cs typeface="Cabin"/>
                <a:sym typeface="Cabin"/>
              </a:rPr>
              <a:t>Notes and Reminders</a:t>
            </a:r>
          </a:p>
        </p:txBody>
      </p:sp>
      <p:sp>
        <p:nvSpPr>
          <p:cNvPr id="4" name="Freeform 4"/>
          <p:cNvSpPr/>
          <p:nvPr/>
        </p:nvSpPr>
        <p:spPr>
          <a:xfrm>
            <a:off x="0" y="0"/>
            <a:ext cx="18288000" cy="23283333"/>
          </a:xfrm>
          <a:custGeom>
            <a:avLst/>
            <a:gdLst/>
            <a:ahLst/>
            <a:cxnLst/>
            <a:rect l="l" t="t" r="r" b="b"/>
            <a:pathLst>
              <a:path w="18288000" h="23283333">
                <a:moveTo>
                  <a:pt x="0" y="0"/>
                </a:moveTo>
                <a:lnTo>
                  <a:pt x="18288000" y="0"/>
                </a:lnTo>
                <a:lnTo>
                  <a:pt x="18288000" y="23283333"/>
                </a:lnTo>
                <a:lnTo>
                  <a:pt x="0" y="2328333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Freeform 5"/>
          <p:cNvSpPr/>
          <p:nvPr/>
        </p:nvSpPr>
        <p:spPr>
          <a:xfrm>
            <a:off x="16903005" y="-579431"/>
            <a:ext cx="2024940" cy="2320243"/>
          </a:xfrm>
          <a:custGeom>
            <a:avLst/>
            <a:gdLst/>
            <a:ahLst/>
            <a:cxnLst/>
            <a:rect l="l" t="t" r="r" b="b"/>
            <a:pathLst>
              <a:path w="2024940" h="2320243">
                <a:moveTo>
                  <a:pt x="0" y="0"/>
                </a:moveTo>
                <a:lnTo>
                  <a:pt x="2024940" y="0"/>
                </a:lnTo>
                <a:lnTo>
                  <a:pt x="2024940" y="2320243"/>
                </a:lnTo>
                <a:lnTo>
                  <a:pt x="0" y="232024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6" name="Freeform 6"/>
          <p:cNvSpPr/>
          <p:nvPr/>
        </p:nvSpPr>
        <p:spPr>
          <a:xfrm>
            <a:off x="14284111" y="5895662"/>
            <a:ext cx="4643834" cy="4846506"/>
          </a:xfrm>
          <a:custGeom>
            <a:avLst/>
            <a:gdLst/>
            <a:ahLst/>
            <a:cxnLst/>
            <a:rect l="l" t="t" r="r" b="b"/>
            <a:pathLst>
              <a:path w="4643834" h="4846506">
                <a:moveTo>
                  <a:pt x="0" y="0"/>
                </a:moveTo>
                <a:lnTo>
                  <a:pt x="4643834" y="0"/>
                </a:lnTo>
                <a:lnTo>
                  <a:pt x="4643834" y="4846506"/>
                </a:lnTo>
                <a:lnTo>
                  <a:pt x="0" y="484650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7" name="TextBox 7"/>
          <p:cNvSpPr txBox="1"/>
          <p:nvPr/>
        </p:nvSpPr>
        <p:spPr>
          <a:xfrm>
            <a:off x="-216868" y="445469"/>
            <a:ext cx="18504868" cy="1295343"/>
          </a:xfrm>
          <a:prstGeom prst="rect">
            <a:avLst/>
          </a:prstGeom>
        </p:spPr>
        <p:txBody>
          <a:bodyPr lIns="0" tIns="0" rIns="0" bIns="0" rtlCol="0" anchor="t">
            <a:spAutoFit/>
          </a:bodyPr>
          <a:lstStyle/>
          <a:p>
            <a:pPr algn="ctr">
              <a:lnSpc>
                <a:spcPts val="9900"/>
              </a:lnSpc>
            </a:pPr>
            <a:r>
              <a:rPr lang="en-US" sz="9000" b="1">
                <a:solidFill>
                  <a:srgbClr val="F54F66"/>
                </a:solidFill>
                <a:latin typeface="Cabin Bold"/>
                <a:ea typeface="Cabin Bold"/>
                <a:cs typeface="Cabin Bold"/>
                <a:sym typeface="Cabin Bold"/>
              </a:rPr>
              <a:t>THÁCH THỨC </a:t>
            </a:r>
          </a:p>
        </p:txBody>
      </p:sp>
      <p:sp>
        <p:nvSpPr>
          <p:cNvPr id="8" name="TextBox 8"/>
          <p:cNvSpPr txBox="1"/>
          <p:nvPr/>
        </p:nvSpPr>
        <p:spPr>
          <a:xfrm>
            <a:off x="514350" y="4116302"/>
            <a:ext cx="17259300" cy="2102020"/>
          </a:xfrm>
          <a:prstGeom prst="rect">
            <a:avLst/>
          </a:prstGeom>
        </p:spPr>
        <p:txBody>
          <a:bodyPr lIns="0" tIns="0" rIns="0" bIns="0" rtlCol="0" anchor="t">
            <a:spAutoFit/>
          </a:bodyPr>
          <a:lstStyle/>
          <a:p>
            <a:pPr algn="l">
              <a:lnSpc>
                <a:spcPts val="5500"/>
              </a:lnSpc>
              <a:spcBef>
                <a:spcPct val="0"/>
              </a:spcBef>
            </a:pPr>
            <a:r>
              <a:rPr lang="en-US" sz="5000">
                <a:solidFill>
                  <a:srgbClr val="000000"/>
                </a:solidFill>
                <a:latin typeface="Cabin"/>
                <a:ea typeface="Cabin"/>
                <a:cs typeface="Cabin"/>
                <a:sym typeface="Cabin"/>
              </a:rPr>
              <a:t>Độ trễ</a:t>
            </a:r>
            <a:r>
              <a:rPr lang="en-US" sz="5000" b="1">
                <a:solidFill>
                  <a:srgbClr val="000000"/>
                </a:solidFill>
                <a:latin typeface="Cabin Bold"/>
                <a:ea typeface="Cabin Bold"/>
                <a:cs typeface="Cabin Bold"/>
                <a:sym typeface="Cabin Bold"/>
              </a:rPr>
              <a:t> (Latency): </a:t>
            </a:r>
            <a:r>
              <a:rPr lang="en-US" sz="5000">
                <a:solidFill>
                  <a:srgbClr val="000000"/>
                </a:solidFill>
                <a:latin typeface="Cabin"/>
                <a:ea typeface="Cabin"/>
                <a:cs typeface="Cabin"/>
                <a:sym typeface="Cabin"/>
              </a:rPr>
              <a:t>Yêu cầu dự đoán cực nhanh (50-100ms), với độ trễ là điều rất cần thiết.</a:t>
            </a:r>
          </a:p>
          <a:p>
            <a:pPr algn="just">
              <a:lnSpc>
                <a:spcPts val="5500"/>
              </a:lnSpc>
              <a:spcBef>
                <a:spcPct val="0"/>
              </a:spcBef>
            </a:pPr>
            <a:endParaRPr lang="en-US" sz="5000">
              <a:solidFill>
                <a:srgbClr val="000000"/>
              </a:solidFill>
              <a:latin typeface="Cabin"/>
              <a:ea typeface="Cabin"/>
              <a:cs typeface="Cabin"/>
              <a:sym typeface="Cabin"/>
            </a:endParaRPr>
          </a:p>
        </p:txBody>
      </p:sp>
      <p:sp>
        <p:nvSpPr>
          <p:cNvPr id="9" name="TextBox 9"/>
          <p:cNvSpPr txBox="1"/>
          <p:nvPr/>
        </p:nvSpPr>
        <p:spPr>
          <a:xfrm>
            <a:off x="314850" y="6460898"/>
            <a:ext cx="17658300" cy="2797402"/>
          </a:xfrm>
          <a:prstGeom prst="rect">
            <a:avLst/>
          </a:prstGeom>
        </p:spPr>
        <p:txBody>
          <a:bodyPr lIns="0" tIns="0" rIns="0" bIns="0" rtlCol="0" anchor="t">
            <a:spAutoFit/>
          </a:bodyPr>
          <a:lstStyle/>
          <a:p>
            <a:pPr algn="l">
              <a:lnSpc>
                <a:spcPts val="5500"/>
              </a:lnSpc>
            </a:pPr>
            <a:endParaRPr/>
          </a:p>
          <a:p>
            <a:pPr algn="l">
              <a:lnSpc>
                <a:spcPts val="5500"/>
              </a:lnSpc>
            </a:pPr>
            <a:r>
              <a:rPr lang="en-US" sz="5000">
                <a:solidFill>
                  <a:srgbClr val="000000"/>
                </a:solidFill>
                <a:latin typeface="Cabin"/>
                <a:ea typeface="Cabin"/>
                <a:cs typeface="Cabin"/>
                <a:sym typeface="Cabin"/>
              </a:rPr>
              <a:t>Chi tiêu quá mức</a:t>
            </a:r>
            <a:r>
              <a:rPr lang="en-US" sz="5000" b="1">
                <a:solidFill>
                  <a:srgbClr val="000000"/>
                </a:solidFill>
                <a:latin typeface="Cabin Bold"/>
                <a:ea typeface="Cabin Bold"/>
                <a:cs typeface="Cabin Bold"/>
                <a:sym typeface="Cabin Bold"/>
              </a:rPr>
              <a:t> (Overspending): </a:t>
            </a:r>
            <a:r>
              <a:rPr lang="en-US" sz="5000">
                <a:solidFill>
                  <a:srgbClr val="000000"/>
                </a:solidFill>
                <a:latin typeface="Cabin"/>
                <a:ea typeface="Cabin"/>
                <a:cs typeface="Cabin"/>
                <a:sym typeface="Cabin"/>
              </a:rPr>
              <a:t>Tránh việc vượt ngân sách chiến dịch làm tổn thất tài chính cho nhà xuất bản.</a:t>
            </a:r>
          </a:p>
          <a:p>
            <a:pPr algn="l">
              <a:lnSpc>
                <a:spcPts val="5500"/>
              </a:lnSpc>
              <a:spcBef>
                <a:spcPct val="0"/>
              </a:spcBef>
            </a:pPr>
            <a:endParaRPr lang="en-US" sz="5000">
              <a:solidFill>
                <a:srgbClr val="000000"/>
              </a:solidFill>
              <a:latin typeface="Cabin"/>
              <a:ea typeface="Cabin"/>
              <a:cs typeface="Cabin"/>
              <a:sym typeface="Cabin"/>
            </a:endParaRPr>
          </a:p>
        </p:txBody>
      </p:sp>
      <p:sp>
        <p:nvSpPr>
          <p:cNvPr id="10" name="Freeform 3">
            <a:extLst>
              <a:ext uri="{FF2B5EF4-FFF2-40B4-BE49-F238E27FC236}">
                <a16:creationId xmlns:a16="http://schemas.microsoft.com/office/drawing/2014/main" id="{BFDE1CDE-E6C8-78F5-9118-07B964BD4804}"/>
              </a:ext>
            </a:extLst>
          </p:cNvPr>
          <p:cNvSpPr/>
          <p:nvPr/>
        </p:nvSpPr>
        <p:spPr>
          <a:xfrm>
            <a:off x="19382453" y="2048042"/>
            <a:ext cx="11507686" cy="7457827"/>
          </a:xfrm>
          <a:custGeom>
            <a:avLst/>
            <a:gdLst/>
            <a:ahLst/>
            <a:cxnLst/>
            <a:rect l="l" t="t" r="r" b="b"/>
            <a:pathLst>
              <a:path w="11507686" h="7457827">
                <a:moveTo>
                  <a:pt x="0" y="0"/>
                </a:moveTo>
                <a:lnTo>
                  <a:pt x="11507686" y="0"/>
                </a:lnTo>
                <a:lnTo>
                  <a:pt x="11507686" y="7457828"/>
                </a:lnTo>
                <a:lnTo>
                  <a:pt x="0" y="7457828"/>
                </a:lnTo>
                <a:lnTo>
                  <a:pt x="0" y="0"/>
                </a:lnTo>
                <a:close/>
              </a:path>
            </a:pathLst>
          </a:custGeom>
          <a:blipFill>
            <a:blip r:embed="rId9"/>
            <a:stretch>
              <a:fillRect b="-5933"/>
            </a:stretch>
          </a:blipFill>
        </p:spPr>
        <p:txBody>
          <a:bodyPr/>
          <a:lstStyle/>
          <a:p>
            <a:endParaRPr lang="en-US"/>
          </a:p>
        </p:txBody>
      </p:sp>
      <p:sp>
        <p:nvSpPr>
          <p:cNvPr id="11" name="TextBox 4">
            <a:extLst>
              <a:ext uri="{FF2B5EF4-FFF2-40B4-BE49-F238E27FC236}">
                <a16:creationId xmlns:a16="http://schemas.microsoft.com/office/drawing/2014/main" id="{C6E0382A-C6EE-54C7-ACDE-483382A47D95}"/>
              </a:ext>
            </a:extLst>
          </p:cNvPr>
          <p:cNvSpPr txBox="1"/>
          <p:nvPr/>
        </p:nvSpPr>
        <p:spPr>
          <a:xfrm>
            <a:off x="22613582" y="641404"/>
            <a:ext cx="11825742" cy="711257"/>
          </a:xfrm>
          <a:prstGeom prst="rect">
            <a:avLst/>
          </a:prstGeom>
        </p:spPr>
        <p:txBody>
          <a:bodyPr lIns="0" tIns="0" rIns="0" bIns="0" rtlCol="0" anchor="t">
            <a:spAutoFit/>
          </a:bodyPr>
          <a:lstStyle/>
          <a:p>
            <a:pPr algn="ctr">
              <a:lnSpc>
                <a:spcPts val="5500"/>
              </a:lnSpc>
              <a:spcBef>
                <a:spcPct val="0"/>
              </a:spcBef>
            </a:pPr>
            <a:r>
              <a:rPr lang="en-US" sz="5000" b="1">
                <a:solidFill>
                  <a:srgbClr val="000000"/>
                </a:solidFill>
                <a:latin typeface="Cabin Bold"/>
                <a:ea typeface="Cabin Bold"/>
                <a:cs typeface="Cabin Bold"/>
                <a:sym typeface="Cabin Bold"/>
              </a:rPr>
              <a:t>Sơ đồ mô hình thác nước (waterfall model).</a:t>
            </a:r>
          </a:p>
        </p:txBody>
      </p:sp>
      <p:sp>
        <p:nvSpPr>
          <p:cNvPr id="12" name="TextBox 5">
            <a:extLst>
              <a:ext uri="{FF2B5EF4-FFF2-40B4-BE49-F238E27FC236}">
                <a16:creationId xmlns:a16="http://schemas.microsoft.com/office/drawing/2014/main" id="{CC70418A-EC37-02D2-94F6-55D402FED57B}"/>
              </a:ext>
            </a:extLst>
          </p:cNvPr>
          <p:cNvSpPr txBox="1"/>
          <p:nvPr/>
        </p:nvSpPr>
        <p:spPr>
          <a:xfrm>
            <a:off x="31616064" y="2095667"/>
            <a:ext cx="5606380" cy="6274310"/>
          </a:xfrm>
          <a:prstGeom prst="rect">
            <a:avLst/>
          </a:prstGeom>
        </p:spPr>
        <p:txBody>
          <a:bodyPr lIns="0" tIns="0" rIns="0" bIns="0" rtlCol="0" anchor="t">
            <a:spAutoFit/>
          </a:bodyPr>
          <a:lstStyle/>
          <a:p>
            <a:pPr algn="l">
              <a:lnSpc>
                <a:spcPts val="5500"/>
              </a:lnSpc>
              <a:spcBef>
                <a:spcPct val="0"/>
              </a:spcBef>
            </a:pPr>
            <a:r>
              <a:rPr lang="en-US" sz="5000">
                <a:solidFill>
                  <a:srgbClr val="000000"/>
                </a:solidFill>
                <a:latin typeface="Cabin"/>
                <a:ea typeface="Cabin"/>
                <a:cs typeface="Cabin"/>
                <a:sym typeface="Cabin"/>
              </a:rPr>
              <a:t>Mô hình dự đoán cần đánh giá xác suất người dùng nhấp vào quảng cáo tại từng giai đoạn của mô hình thác nước, giúp tối ưu hóa hiệu suất hiển thị quảng cáo.</a:t>
            </a:r>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41" presetClass="entr" presetSubtype="0" fill="hold" grpId="0" nodeType="withEffect">
                                  <p:stCondLst>
                                    <p:cond delay="500"/>
                                  </p:stCondLst>
                                  <p:iterate type="lt">
                                    <p:tmPct val="10000"/>
                                  </p:iterate>
                                  <p:childTnLst>
                                    <p:set>
                                      <p:cBhvr>
                                        <p:cTn id="9" dur="1" fill="hold">
                                          <p:stCondLst>
                                            <p:cond delay="0"/>
                                          </p:stCondLst>
                                        </p:cTn>
                                        <p:tgtEl>
                                          <p:spTgt spid="8"/>
                                        </p:tgtEl>
                                        <p:attrNameLst>
                                          <p:attrName>style.visibility</p:attrName>
                                        </p:attrNameLst>
                                      </p:cBhvr>
                                      <p:to>
                                        <p:strVal val="visible"/>
                                      </p:to>
                                    </p:set>
                                    <p:anim calcmode="lin" valueType="num">
                                      <p:cBhvr>
                                        <p:cTn id="10" dur="25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1" dur="250" fill="hold"/>
                                        <p:tgtEl>
                                          <p:spTgt spid="8"/>
                                        </p:tgtEl>
                                        <p:attrNameLst>
                                          <p:attrName>ppt_y</p:attrName>
                                        </p:attrNameLst>
                                      </p:cBhvr>
                                      <p:tavLst>
                                        <p:tav tm="0">
                                          <p:val>
                                            <p:strVal val="#ppt_y"/>
                                          </p:val>
                                        </p:tav>
                                        <p:tav tm="100000">
                                          <p:val>
                                            <p:strVal val="#ppt_y"/>
                                          </p:val>
                                        </p:tav>
                                      </p:tavLst>
                                    </p:anim>
                                    <p:anim calcmode="lin" valueType="num">
                                      <p:cBhvr>
                                        <p:cTn id="12" dur="25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3" dur="25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4" dur="250" tmFilter="0,0; .5, 1; 1, 1"/>
                                        <p:tgtEl>
                                          <p:spTgt spid="8"/>
                                        </p:tgtEl>
                                      </p:cBhvr>
                                    </p:animEffect>
                                  </p:childTnLst>
                                </p:cTn>
                              </p:par>
                              <p:par>
                                <p:cTn id="15" presetID="41" presetClass="entr" presetSubtype="0" fill="hold" grpId="0" nodeType="withEffect">
                                  <p:stCondLst>
                                    <p:cond delay="50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p:cTn id="17" dur="25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8" dur="250" fill="hold"/>
                                        <p:tgtEl>
                                          <p:spTgt spid="9"/>
                                        </p:tgtEl>
                                        <p:attrNameLst>
                                          <p:attrName>ppt_y</p:attrName>
                                        </p:attrNameLst>
                                      </p:cBhvr>
                                      <p:tavLst>
                                        <p:tav tm="0">
                                          <p:val>
                                            <p:strVal val="#ppt_y"/>
                                          </p:val>
                                        </p:tav>
                                        <p:tav tm="100000">
                                          <p:val>
                                            <p:strVal val="#ppt_y"/>
                                          </p:val>
                                        </p:tav>
                                      </p:tavLst>
                                    </p:anim>
                                    <p:anim calcmode="lin" valueType="num">
                                      <p:cBhvr>
                                        <p:cTn id="19" dur="25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0" dur="25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1" dur="25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7282" b="-40495"/>
            </a:stretch>
          </a:blipFill>
        </p:spPr>
        <p:txBody>
          <a:bodyPr/>
          <a:lstStyle/>
          <a:p>
            <a:endParaRPr lang="en-US"/>
          </a:p>
        </p:txBody>
      </p:sp>
      <p:sp>
        <p:nvSpPr>
          <p:cNvPr id="3" name="TextBox 3"/>
          <p:cNvSpPr txBox="1"/>
          <p:nvPr/>
        </p:nvSpPr>
        <p:spPr>
          <a:xfrm>
            <a:off x="9836219" y="3905307"/>
            <a:ext cx="6769809" cy="2552587"/>
          </a:xfrm>
          <a:prstGeom prst="rect">
            <a:avLst/>
          </a:prstGeom>
        </p:spPr>
        <p:txBody>
          <a:bodyPr lIns="0" tIns="0" rIns="0" bIns="0" rtlCol="0" anchor="t">
            <a:spAutoFit/>
          </a:bodyPr>
          <a:lstStyle/>
          <a:p>
            <a:pPr algn="ctr">
              <a:lnSpc>
                <a:spcPts val="9900"/>
              </a:lnSpc>
            </a:pPr>
            <a:r>
              <a:rPr lang="en-US" sz="9000">
                <a:solidFill>
                  <a:srgbClr val="000000"/>
                </a:solidFill>
                <a:latin typeface="Cabin"/>
                <a:ea typeface="Cabin"/>
                <a:cs typeface="Cabin"/>
                <a:sym typeface="Cabin"/>
              </a:rPr>
              <a:t>Notes and Reminders</a:t>
            </a:r>
          </a:p>
        </p:txBody>
      </p:sp>
      <p:sp>
        <p:nvSpPr>
          <p:cNvPr id="4" name="Freeform 4"/>
          <p:cNvSpPr/>
          <p:nvPr/>
        </p:nvSpPr>
        <p:spPr>
          <a:xfrm>
            <a:off x="0" y="0"/>
            <a:ext cx="18288000" cy="23283333"/>
          </a:xfrm>
          <a:custGeom>
            <a:avLst/>
            <a:gdLst/>
            <a:ahLst/>
            <a:cxnLst/>
            <a:rect l="l" t="t" r="r" b="b"/>
            <a:pathLst>
              <a:path w="18288000" h="23283333">
                <a:moveTo>
                  <a:pt x="0" y="0"/>
                </a:moveTo>
                <a:lnTo>
                  <a:pt x="18288000" y="0"/>
                </a:lnTo>
                <a:lnTo>
                  <a:pt x="18288000" y="23283333"/>
                </a:lnTo>
                <a:lnTo>
                  <a:pt x="0" y="2328333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Freeform 5"/>
          <p:cNvSpPr/>
          <p:nvPr/>
        </p:nvSpPr>
        <p:spPr>
          <a:xfrm>
            <a:off x="16903005" y="-579431"/>
            <a:ext cx="2024940" cy="2320243"/>
          </a:xfrm>
          <a:custGeom>
            <a:avLst/>
            <a:gdLst/>
            <a:ahLst/>
            <a:cxnLst/>
            <a:rect l="l" t="t" r="r" b="b"/>
            <a:pathLst>
              <a:path w="2024940" h="2320243">
                <a:moveTo>
                  <a:pt x="0" y="0"/>
                </a:moveTo>
                <a:lnTo>
                  <a:pt x="2024940" y="0"/>
                </a:lnTo>
                <a:lnTo>
                  <a:pt x="2024940" y="2320243"/>
                </a:lnTo>
                <a:lnTo>
                  <a:pt x="0" y="232024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6" name="TextBox 6"/>
          <p:cNvSpPr txBox="1"/>
          <p:nvPr/>
        </p:nvSpPr>
        <p:spPr>
          <a:xfrm>
            <a:off x="405916" y="3117850"/>
            <a:ext cx="17259300" cy="2797402"/>
          </a:xfrm>
          <a:prstGeom prst="rect">
            <a:avLst/>
          </a:prstGeom>
        </p:spPr>
        <p:txBody>
          <a:bodyPr lIns="0" tIns="0" rIns="0" bIns="0" rtlCol="0" anchor="t">
            <a:spAutoFit/>
          </a:bodyPr>
          <a:lstStyle/>
          <a:p>
            <a:pPr algn="just">
              <a:lnSpc>
                <a:spcPts val="5500"/>
              </a:lnSpc>
              <a:spcBef>
                <a:spcPct val="0"/>
              </a:spcBef>
            </a:pPr>
            <a:r>
              <a:rPr lang="en-US" sz="5000">
                <a:solidFill>
                  <a:srgbClr val="000000"/>
                </a:solidFill>
                <a:latin typeface="Cabin"/>
                <a:ea typeface="Cabin"/>
                <a:cs typeface="Cabin"/>
                <a:sym typeface="Cabin"/>
              </a:rPr>
              <a:t>Hàm mất mát tối ưu (</a:t>
            </a:r>
            <a:r>
              <a:rPr lang="en-US" sz="5000" b="1">
                <a:solidFill>
                  <a:srgbClr val="000000"/>
                </a:solidFill>
                <a:latin typeface="Cabin Bold"/>
                <a:ea typeface="Cabin Bold"/>
                <a:cs typeface="Cabin Bold"/>
                <a:sym typeface="Cabin Bold"/>
              </a:rPr>
              <a:t>Normalized Cross Entropy - NCE</a:t>
            </a:r>
            <a:r>
              <a:rPr lang="en-US" sz="5000">
                <a:solidFill>
                  <a:srgbClr val="000000"/>
                </a:solidFill>
                <a:latin typeface="Cabin"/>
                <a:ea typeface="Cabin"/>
                <a:cs typeface="Cabin"/>
                <a:sym typeface="Cabin"/>
              </a:rPr>
              <a:t>)là log loss dự đoán được chia cho cross entropy của tỷ lệ nhấp chuột cơ bản (background CTR). Điều này giúp NCE không nhạy cảm với tỷ lệ CTR cơ bản.</a:t>
            </a:r>
          </a:p>
        </p:txBody>
      </p:sp>
      <p:grpSp>
        <p:nvGrpSpPr>
          <p:cNvPr id="7" name="Group 7"/>
          <p:cNvGrpSpPr/>
          <p:nvPr/>
        </p:nvGrpSpPr>
        <p:grpSpPr>
          <a:xfrm>
            <a:off x="222050" y="8199181"/>
            <a:ext cx="12999073" cy="1374435"/>
            <a:chOff x="0" y="0"/>
            <a:chExt cx="17332098" cy="1832579"/>
          </a:xfrm>
        </p:grpSpPr>
        <p:sp>
          <p:nvSpPr>
            <p:cNvPr id="8" name="Freeform 8"/>
            <p:cNvSpPr/>
            <p:nvPr/>
          </p:nvSpPr>
          <p:spPr>
            <a:xfrm>
              <a:off x="6394824" y="0"/>
              <a:ext cx="10937274" cy="1828670"/>
            </a:xfrm>
            <a:custGeom>
              <a:avLst/>
              <a:gdLst/>
              <a:ahLst/>
              <a:cxnLst/>
              <a:rect l="l" t="t" r="r" b="b"/>
              <a:pathLst>
                <a:path w="10937274" h="1828670">
                  <a:moveTo>
                    <a:pt x="0" y="0"/>
                  </a:moveTo>
                  <a:lnTo>
                    <a:pt x="10937274" y="0"/>
                  </a:lnTo>
                  <a:lnTo>
                    <a:pt x="10937274" y="1828670"/>
                  </a:lnTo>
                  <a:lnTo>
                    <a:pt x="0" y="1828670"/>
                  </a:lnTo>
                  <a:lnTo>
                    <a:pt x="0" y="0"/>
                  </a:lnTo>
                  <a:close/>
                </a:path>
              </a:pathLst>
            </a:custGeom>
            <a:blipFill>
              <a:blip r:embed="rId7"/>
              <a:stretch>
                <a:fillRect l="-15807"/>
              </a:stretch>
            </a:blipFill>
          </p:spPr>
          <p:txBody>
            <a:bodyPr/>
            <a:lstStyle/>
            <a:p>
              <a:endParaRPr lang="en-US"/>
            </a:p>
          </p:txBody>
        </p:sp>
        <p:sp>
          <p:nvSpPr>
            <p:cNvPr id="9" name="Freeform 9"/>
            <p:cNvSpPr/>
            <p:nvPr/>
          </p:nvSpPr>
          <p:spPr>
            <a:xfrm>
              <a:off x="0" y="215738"/>
              <a:ext cx="6629051" cy="1616842"/>
            </a:xfrm>
            <a:custGeom>
              <a:avLst/>
              <a:gdLst/>
              <a:ahLst/>
              <a:cxnLst/>
              <a:rect l="l" t="t" r="r" b="b"/>
              <a:pathLst>
                <a:path w="6629051" h="1616842">
                  <a:moveTo>
                    <a:pt x="0" y="0"/>
                  </a:moveTo>
                  <a:lnTo>
                    <a:pt x="6629051" y="0"/>
                  </a:lnTo>
                  <a:lnTo>
                    <a:pt x="6629051" y="1616841"/>
                  </a:lnTo>
                  <a:lnTo>
                    <a:pt x="0" y="1616841"/>
                  </a:lnTo>
                  <a:lnTo>
                    <a:pt x="0" y="0"/>
                  </a:lnTo>
                  <a:close/>
                </a:path>
              </a:pathLst>
            </a:custGeom>
            <a:blipFill>
              <a:blip r:embed="rId8"/>
              <a:stretch>
                <a:fillRect/>
              </a:stretch>
            </a:blipFill>
          </p:spPr>
          <p:txBody>
            <a:bodyPr/>
            <a:lstStyle/>
            <a:p>
              <a:endParaRPr lang="en-US"/>
            </a:p>
          </p:txBody>
        </p:sp>
      </p:grpSp>
      <p:sp>
        <p:nvSpPr>
          <p:cNvPr id="10" name="TextBox 10"/>
          <p:cNvSpPr txBox="1"/>
          <p:nvPr/>
        </p:nvSpPr>
        <p:spPr>
          <a:xfrm>
            <a:off x="-216868" y="445469"/>
            <a:ext cx="18504868" cy="1295343"/>
          </a:xfrm>
          <a:prstGeom prst="rect">
            <a:avLst/>
          </a:prstGeom>
        </p:spPr>
        <p:txBody>
          <a:bodyPr lIns="0" tIns="0" rIns="0" bIns="0" rtlCol="0" anchor="t">
            <a:spAutoFit/>
          </a:bodyPr>
          <a:lstStyle/>
          <a:p>
            <a:pPr algn="ctr">
              <a:lnSpc>
                <a:spcPts val="9900"/>
              </a:lnSpc>
            </a:pPr>
            <a:r>
              <a:rPr lang="en-US" sz="9000" b="1">
                <a:solidFill>
                  <a:srgbClr val="F54F66"/>
                </a:solidFill>
                <a:latin typeface="Cabin Bold"/>
                <a:ea typeface="Cabin Bold"/>
                <a:cs typeface="Cabin Bold"/>
                <a:sym typeface="Cabin Bold"/>
              </a:rPr>
              <a:t>CHỈ SỐ ĐÁNH GIÁ</a:t>
            </a:r>
          </a:p>
        </p:txBody>
      </p:sp>
      <p:sp>
        <p:nvSpPr>
          <p:cNvPr id="11" name="TextBox 11"/>
          <p:cNvSpPr txBox="1"/>
          <p:nvPr/>
        </p:nvSpPr>
        <p:spPr>
          <a:xfrm>
            <a:off x="405916" y="2181995"/>
            <a:ext cx="17259300" cy="711257"/>
          </a:xfrm>
          <a:prstGeom prst="rect">
            <a:avLst/>
          </a:prstGeom>
        </p:spPr>
        <p:txBody>
          <a:bodyPr lIns="0" tIns="0" rIns="0" bIns="0" rtlCol="0" anchor="t">
            <a:spAutoFit/>
          </a:bodyPr>
          <a:lstStyle/>
          <a:p>
            <a:pPr algn="just">
              <a:lnSpc>
                <a:spcPts val="5500"/>
              </a:lnSpc>
              <a:spcBef>
                <a:spcPct val="0"/>
              </a:spcBef>
            </a:pPr>
            <a:r>
              <a:rPr lang="en-US" sz="5000" b="1">
                <a:solidFill>
                  <a:srgbClr val="000000"/>
                </a:solidFill>
                <a:latin typeface="Cabin Bold"/>
                <a:ea typeface="Cabin Bold"/>
                <a:cs typeface="Cabin Bold"/>
                <a:sym typeface="Cabin Bold"/>
              </a:rPr>
              <a:t>Chỉ số Offline</a:t>
            </a:r>
          </a:p>
        </p:txBody>
      </p:sp>
      <p:sp>
        <p:nvSpPr>
          <p:cNvPr id="12" name="TextBox 12"/>
          <p:cNvSpPr txBox="1"/>
          <p:nvPr/>
        </p:nvSpPr>
        <p:spPr>
          <a:xfrm>
            <a:off x="1001229" y="6839234"/>
            <a:ext cx="4248264" cy="711257"/>
          </a:xfrm>
          <a:prstGeom prst="rect">
            <a:avLst/>
          </a:prstGeom>
        </p:spPr>
        <p:txBody>
          <a:bodyPr lIns="0" tIns="0" rIns="0" bIns="0" rtlCol="0" anchor="t">
            <a:spAutoFit/>
          </a:bodyPr>
          <a:lstStyle/>
          <a:p>
            <a:pPr algn="ctr">
              <a:lnSpc>
                <a:spcPts val="5500"/>
              </a:lnSpc>
              <a:spcBef>
                <a:spcPct val="0"/>
              </a:spcBef>
            </a:pPr>
            <a:r>
              <a:rPr lang="en-US" sz="5000" b="1">
                <a:solidFill>
                  <a:srgbClr val="000000"/>
                </a:solidFill>
                <a:latin typeface="Cabin Bold"/>
                <a:ea typeface="Cabin Bold"/>
                <a:cs typeface="Cabin Bold"/>
                <a:sym typeface="Cabin Bold"/>
              </a:rPr>
              <a:t>Công thức NCE:</a:t>
            </a:r>
          </a:p>
        </p:txBody>
      </p:sp>
      <p:sp>
        <p:nvSpPr>
          <p:cNvPr id="13" name="TextBox 13"/>
          <p:cNvSpPr txBox="1"/>
          <p:nvPr/>
        </p:nvSpPr>
        <p:spPr>
          <a:xfrm>
            <a:off x="13575835" y="8227756"/>
            <a:ext cx="4339640" cy="1842565"/>
          </a:xfrm>
          <a:prstGeom prst="rect">
            <a:avLst/>
          </a:prstGeom>
        </p:spPr>
        <p:txBody>
          <a:bodyPr lIns="0" tIns="0" rIns="0" bIns="0" rtlCol="0" anchor="t">
            <a:spAutoFit/>
          </a:bodyPr>
          <a:lstStyle/>
          <a:p>
            <a:pPr marL="715924" lvl="1" indent="-357962" algn="just">
              <a:lnSpc>
                <a:spcPts val="3647"/>
              </a:lnSpc>
              <a:buFont typeface="Arial"/>
              <a:buChar char="•"/>
            </a:pPr>
            <a:r>
              <a:rPr lang="en-US" sz="3315" b="1">
                <a:solidFill>
                  <a:srgbClr val="000000"/>
                </a:solidFill>
                <a:latin typeface="Cabin Bold"/>
                <a:ea typeface="Cabin Bold"/>
                <a:cs typeface="Cabin Bold"/>
                <a:sym typeface="Cabin Bold"/>
              </a:rPr>
              <a:t>NCE &lt;1 :</a:t>
            </a:r>
            <a:r>
              <a:rPr lang="en-US" sz="3315">
                <a:solidFill>
                  <a:srgbClr val="000000"/>
                </a:solidFill>
                <a:latin typeface="Cabin"/>
                <a:ea typeface="Cabin"/>
                <a:cs typeface="Cabin"/>
                <a:sym typeface="Cabin"/>
              </a:rPr>
              <a:t> Mô hình học </a:t>
            </a:r>
            <a:r>
              <a:rPr lang="en-US" sz="3315" b="1">
                <a:solidFill>
                  <a:srgbClr val="000000"/>
                </a:solidFill>
                <a:latin typeface="Cabin Bold"/>
                <a:ea typeface="Cabin Bold"/>
                <a:cs typeface="Cabin Bold"/>
                <a:sym typeface="Cabin Bold"/>
              </a:rPr>
              <a:t>tốt</a:t>
            </a:r>
            <a:r>
              <a:rPr lang="en-US" sz="3315">
                <a:solidFill>
                  <a:srgbClr val="000000"/>
                </a:solidFill>
                <a:latin typeface="Cabin"/>
                <a:ea typeface="Cabin"/>
                <a:cs typeface="Cabin"/>
                <a:sym typeface="Cabin"/>
              </a:rPr>
              <a:t> </a:t>
            </a:r>
          </a:p>
          <a:p>
            <a:pPr marL="715924" lvl="1" indent="-357962" algn="just">
              <a:lnSpc>
                <a:spcPts val="3647"/>
              </a:lnSpc>
              <a:buFont typeface="Arial"/>
              <a:buChar char="•"/>
            </a:pPr>
            <a:r>
              <a:rPr lang="en-US" sz="3315" b="1">
                <a:solidFill>
                  <a:srgbClr val="000000"/>
                </a:solidFill>
                <a:latin typeface="Cabin Bold"/>
                <a:ea typeface="Cabin Bold"/>
                <a:cs typeface="Cabin Bold"/>
                <a:sym typeface="Cabin Bold"/>
              </a:rPr>
              <a:t>NCE &gt;1 :</a:t>
            </a:r>
            <a:r>
              <a:rPr lang="en-US" sz="3315">
                <a:solidFill>
                  <a:srgbClr val="000000"/>
                </a:solidFill>
                <a:latin typeface="Cabin"/>
                <a:ea typeface="Cabin"/>
                <a:cs typeface="Cabin"/>
                <a:sym typeface="Cabin"/>
              </a:rPr>
              <a:t> Mô hình học </a:t>
            </a:r>
            <a:r>
              <a:rPr lang="en-US" sz="3315" b="1">
                <a:solidFill>
                  <a:srgbClr val="000000"/>
                </a:solidFill>
                <a:latin typeface="Cabin Bold"/>
                <a:ea typeface="Cabin Bold"/>
                <a:cs typeface="Cabin Bold"/>
                <a:sym typeface="Cabin Bold"/>
              </a:rPr>
              <a:t>kém</a:t>
            </a:r>
          </a:p>
        </p:txBody>
      </p:sp>
      <p:sp>
        <p:nvSpPr>
          <p:cNvPr id="14" name="TextBox 7">
            <a:extLst>
              <a:ext uri="{FF2B5EF4-FFF2-40B4-BE49-F238E27FC236}">
                <a16:creationId xmlns:a16="http://schemas.microsoft.com/office/drawing/2014/main" id="{3C3E473F-F1CC-1AC4-92D3-28E80B0E3915}"/>
              </a:ext>
            </a:extLst>
          </p:cNvPr>
          <p:cNvSpPr txBox="1"/>
          <p:nvPr/>
        </p:nvSpPr>
        <p:spPr>
          <a:xfrm>
            <a:off x="19289229" y="445469"/>
            <a:ext cx="18504868" cy="1295343"/>
          </a:xfrm>
          <a:prstGeom prst="rect">
            <a:avLst/>
          </a:prstGeom>
        </p:spPr>
        <p:txBody>
          <a:bodyPr lIns="0" tIns="0" rIns="0" bIns="0" rtlCol="0" anchor="t">
            <a:spAutoFit/>
          </a:bodyPr>
          <a:lstStyle/>
          <a:p>
            <a:pPr algn="ctr">
              <a:lnSpc>
                <a:spcPts val="9900"/>
              </a:lnSpc>
            </a:pPr>
            <a:r>
              <a:rPr lang="en-US" sz="9000" b="1">
                <a:solidFill>
                  <a:srgbClr val="F54F66"/>
                </a:solidFill>
                <a:latin typeface="Cabin Bold"/>
                <a:ea typeface="Cabin Bold"/>
                <a:cs typeface="Cabin Bold"/>
                <a:sym typeface="Cabin Bold"/>
              </a:rPr>
              <a:t>THÁCH THỨC </a:t>
            </a:r>
          </a:p>
        </p:txBody>
      </p:sp>
      <p:sp>
        <p:nvSpPr>
          <p:cNvPr id="15" name="TextBox 8">
            <a:extLst>
              <a:ext uri="{FF2B5EF4-FFF2-40B4-BE49-F238E27FC236}">
                <a16:creationId xmlns:a16="http://schemas.microsoft.com/office/drawing/2014/main" id="{D486A46D-6BEF-AF79-15B8-4901D7A6874B}"/>
              </a:ext>
            </a:extLst>
          </p:cNvPr>
          <p:cNvSpPr txBox="1"/>
          <p:nvPr/>
        </p:nvSpPr>
        <p:spPr>
          <a:xfrm>
            <a:off x="20020447" y="4116302"/>
            <a:ext cx="17259300" cy="2102020"/>
          </a:xfrm>
          <a:prstGeom prst="rect">
            <a:avLst/>
          </a:prstGeom>
        </p:spPr>
        <p:txBody>
          <a:bodyPr lIns="0" tIns="0" rIns="0" bIns="0" rtlCol="0" anchor="t">
            <a:spAutoFit/>
          </a:bodyPr>
          <a:lstStyle/>
          <a:p>
            <a:pPr algn="l">
              <a:lnSpc>
                <a:spcPts val="5500"/>
              </a:lnSpc>
              <a:spcBef>
                <a:spcPct val="0"/>
              </a:spcBef>
            </a:pPr>
            <a:r>
              <a:rPr lang="en-US" sz="5000">
                <a:solidFill>
                  <a:srgbClr val="000000"/>
                </a:solidFill>
                <a:latin typeface="Cabin"/>
                <a:ea typeface="Cabin"/>
                <a:cs typeface="Cabin"/>
                <a:sym typeface="Cabin"/>
              </a:rPr>
              <a:t>Độ trễ</a:t>
            </a:r>
            <a:r>
              <a:rPr lang="en-US" sz="5000" b="1">
                <a:solidFill>
                  <a:srgbClr val="000000"/>
                </a:solidFill>
                <a:latin typeface="Cabin Bold"/>
                <a:ea typeface="Cabin Bold"/>
                <a:cs typeface="Cabin Bold"/>
                <a:sym typeface="Cabin Bold"/>
              </a:rPr>
              <a:t> (Latency): </a:t>
            </a:r>
            <a:r>
              <a:rPr lang="en-US" sz="5000">
                <a:solidFill>
                  <a:srgbClr val="000000"/>
                </a:solidFill>
                <a:latin typeface="Cabin"/>
                <a:ea typeface="Cabin"/>
                <a:cs typeface="Cabin"/>
                <a:sym typeface="Cabin"/>
              </a:rPr>
              <a:t>Yêu cầu dự đoán cực nhanh (50-100ms), với độ trễ là điều rất cần thiết.</a:t>
            </a:r>
          </a:p>
          <a:p>
            <a:pPr algn="just">
              <a:lnSpc>
                <a:spcPts val="5500"/>
              </a:lnSpc>
              <a:spcBef>
                <a:spcPct val="0"/>
              </a:spcBef>
            </a:pPr>
            <a:endParaRPr lang="en-US" sz="5000">
              <a:solidFill>
                <a:srgbClr val="000000"/>
              </a:solidFill>
              <a:latin typeface="Cabin"/>
              <a:ea typeface="Cabin"/>
              <a:cs typeface="Cabin"/>
              <a:sym typeface="Cabin"/>
            </a:endParaRPr>
          </a:p>
        </p:txBody>
      </p:sp>
      <p:sp>
        <p:nvSpPr>
          <p:cNvPr id="16" name="TextBox 9">
            <a:extLst>
              <a:ext uri="{FF2B5EF4-FFF2-40B4-BE49-F238E27FC236}">
                <a16:creationId xmlns:a16="http://schemas.microsoft.com/office/drawing/2014/main" id="{D8DBD7CE-AB76-3B08-38F7-A9D38C0D6621}"/>
              </a:ext>
            </a:extLst>
          </p:cNvPr>
          <p:cNvSpPr txBox="1"/>
          <p:nvPr/>
        </p:nvSpPr>
        <p:spPr>
          <a:xfrm>
            <a:off x="19820947" y="6460898"/>
            <a:ext cx="17658300" cy="2797402"/>
          </a:xfrm>
          <a:prstGeom prst="rect">
            <a:avLst/>
          </a:prstGeom>
        </p:spPr>
        <p:txBody>
          <a:bodyPr lIns="0" tIns="0" rIns="0" bIns="0" rtlCol="0" anchor="t">
            <a:spAutoFit/>
          </a:bodyPr>
          <a:lstStyle/>
          <a:p>
            <a:pPr algn="l">
              <a:lnSpc>
                <a:spcPts val="5500"/>
              </a:lnSpc>
            </a:pPr>
            <a:endParaRPr/>
          </a:p>
          <a:p>
            <a:pPr algn="l">
              <a:lnSpc>
                <a:spcPts val="5500"/>
              </a:lnSpc>
            </a:pPr>
            <a:r>
              <a:rPr lang="en-US" sz="5000">
                <a:solidFill>
                  <a:srgbClr val="000000"/>
                </a:solidFill>
                <a:latin typeface="Cabin"/>
                <a:ea typeface="Cabin"/>
                <a:cs typeface="Cabin"/>
                <a:sym typeface="Cabin"/>
              </a:rPr>
              <a:t>Chi tiêu quá mức</a:t>
            </a:r>
            <a:r>
              <a:rPr lang="en-US" sz="5000" b="1">
                <a:solidFill>
                  <a:srgbClr val="000000"/>
                </a:solidFill>
                <a:latin typeface="Cabin Bold"/>
                <a:ea typeface="Cabin Bold"/>
                <a:cs typeface="Cabin Bold"/>
                <a:sym typeface="Cabin Bold"/>
              </a:rPr>
              <a:t> (Overspending): </a:t>
            </a:r>
            <a:r>
              <a:rPr lang="en-US" sz="5000">
                <a:solidFill>
                  <a:srgbClr val="000000"/>
                </a:solidFill>
                <a:latin typeface="Cabin"/>
                <a:ea typeface="Cabin"/>
                <a:cs typeface="Cabin"/>
                <a:sym typeface="Cabin"/>
              </a:rPr>
              <a:t>Tránh việc vượt ngân sách chiến dịch làm tổn thất tài chính cho nhà xuất bản.</a:t>
            </a:r>
          </a:p>
          <a:p>
            <a:pPr algn="l">
              <a:lnSpc>
                <a:spcPts val="5500"/>
              </a:lnSpc>
              <a:spcBef>
                <a:spcPct val="0"/>
              </a:spcBef>
            </a:pPr>
            <a:endParaRPr lang="en-US" sz="5000">
              <a:solidFill>
                <a:srgbClr val="000000"/>
              </a:solidFill>
              <a:latin typeface="Cabin"/>
              <a:ea typeface="Cabin"/>
              <a:cs typeface="Cabin"/>
              <a:sym typeface="Cabin"/>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par>
                                <p:cTn id="13" presetID="41" presetClass="entr" presetSubtype="0" fill="hold" grpId="0" nodeType="withEffect">
                                  <p:stCondLst>
                                    <p:cond delay="500"/>
                                  </p:stCondLst>
                                  <p:iterate type="lt">
                                    <p:tmPct val="10000"/>
                                  </p:iterate>
                                  <p:childTnLst>
                                    <p:set>
                                      <p:cBhvr>
                                        <p:cTn id="14" dur="1" fill="hold">
                                          <p:stCondLst>
                                            <p:cond delay="0"/>
                                          </p:stCondLst>
                                        </p:cTn>
                                        <p:tgtEl>
                                          <p:spTgt spid="6"/>
                                        </p:tgtEl>
                                        <p:attrNameLst>
                                          <p:attrName>style.visibility</p:attrName>
                                        </p:attrNameLst>
                                      </p:cBhvr>
                                      <p:to>
                                        <p:strVal val="visible"/>
                                      </p:to>
                                    </p:set>
                                    <p:anim calcmode="lin" valueType="num">
                                      <p:cBhvr>
                                        <p:cTn id="15" dur="25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16" dur="250" fill="hold"/>
                                        <p:tgtEl>
                                          <p:spTgt spid="6"/>
                                        </p:tgtEl>
                                        <p:attrNameLst>
                                          <p:attrName>ppt_y</p:attrName>
                                        </p:attrNameLst>
                                      </p:cBhvr>
                                      <p:tavLst>
                                        <p:tav tm="0">
                                          <p:val>
                                            <p:strVal val="#ppt_y"/>
                                          </p:val>
                                        </p:tav>
                                        <p:tav tm="100000">
                                          <p:val>
                                            <p:strVal val="#ppt_y"/>
                                          </p:val>
                                        </p:tav>
                                      </p:tavLst>
                                    </p:anim>
                                    <p:anim calcmode="lin" valueType="num">
                                      <p:cBhvr>
                                        <p:cTn id="17" dur="25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8" dur="25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250" tmFilter="0,0; .5, 1; 1, 1"/>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par>
                                <p:cTn id="25" presetID="22" presetClass="entr" presetSubtype="8"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par>
                                <p:cTn id="28" presetID="41" presetClass="entr" presetSubtype="0" fill="hold" grpId="0" nodeType="withEffect">
                                  <p:stCondLst>
                                    <p:cond delay="500"/>
                                  </p:stCondLst>
                                  <p:iterate type="lt">
                                    <p:tmPct val="10000"/>
                                  </p:iterate>
                                  <p:childTnLst>
                                    <p:set>
                                      <p:cBhvr>
                                        <p:cTn id="29" dur="1" fill="hold">
                                          <p:stCondLst>
                                            <p:cond delay="0"/>
                                          </p:stCondLst>
                                        </p:cTn>
                                        <p:tgtEl>
                                          <p:spTgt spid="13"/>
                                        </p:tgtEl>
                                        <p:attrNameLst>
                                          <p:attrName>style.visibility</p:attrName>
                                        </p:attrNameLst>
                                      </p:cBhvr>
                                      <p:to>
                                        <p:strVal val="visible"/>
                                      </p:to>
                                    </p:set>
                                    <p:anim calcmode="lin" valueType="num">
                                      <p:cBhvr>
                                        <p:cTn id="30" dur="25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31" dur="250" fill="hold"/>
                                        <p:tgtEl>
                                          <p:spTgt spid="13"/>
                                        </p:tgtEl>
                                        <p:attrNameLst>
                                          <p:attrName>ppt_y</p:attrName>
                                        </p:attrNameLst>
                                      </p:cBhvr>
                                      <p:tavLst>
                                        <p:tav tm="0">
                                          <p:val>
                                            <p:strVal val="#ppt_y"/>
                                          </p:val>
                                        </p:tav>
                                        <p:tav tm="100000">
                                          <p:val>
                                            <p:strVal val="#ppt_y"/>
                                          </p:val>
                                        </p:tav>
                                      </p:tavLst>
                                    </p:anim>
                                    <p:anim calcmode="lin" valueType="num">
                                      <p:cBhvr>
                                        <p:cTn id="32" dur="25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33" dur="25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34" dur="250" tmFilter="0,0; .5, 1; 1, 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1"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7282" b="-40495"/>
            </a:stretch>
          </a:blipFill>
        </p:spPr>
        <p:txBody>
          <a:bodyPr/>
          <a:lstStyle/>
          <a:p>
            <a:endParaRPr lang="en-US"/>
          </a:p>
        </p:txBody>
      </p:sp>
      <p:sp>
        <p:nvSpPr>
          <p:cNvPr id="3" name="TextBox 3"/>
          <p:cNvSpPr txBox="1"/>
          <p:nvPr/>
        </p:nvSpPr>
        <p:spPr>
          <a:xfrm>
            <a:off x="9836219" y="3905307"/>
            <a:ext cx="6769809" cy="2552587"/>
          </a:xfrm>
          <a:prstGeom prst="rect">
            <a:avLst/>
          </a:prstGeom>
        </p:spPr>
        <p:txBody>
          <a:bodyPr lIns="0" tIns="0" rIns="0" bIns="0" rtlCol="0" anchor="t">
            <a:spAutoFit/>
          </a:bodyPr>
          <a:lstStyle/>
          <a:p>
            <a:pPr algn="ctr">
              <a:lnSpc>
                <a:spcPts val="9900"/>
              </a:lnSpc>
            </a:pPr>
            <a:r>
              <a:rPr lang="en-US" sz="9000">
                <a:solidFill>
                  <a:srgbClr val="000000"/>
                </a:solidFill>
                <a:latin typeface="Cabin"/>
                <a:ea typeface="Cabin"/>
                <a:cs typeface="Cabin"/>
                <a:sym typeface="Cabin"/>
              </a:rPr>
              <a:t>Notes and Reminders</a:t>
            </a:r>
          </a:p>
        </p:txBody>
      </p:sp>
      <p:sp>
        <p:nvSpPr>
          <p:cNvPr id="4" name="Freeform 4"/>
          <p:cNvSpPr/>
          <p:nvPr/>
        </p:nvSpPr>
        <p:spPr>
          <a:xfrm>
            <a:off x="0" y="0"/>
            <a:ext cx="18288000" cy="23283333"/>
          </a:xfrm>
          <a:custGeom>
            <a:avLst/>
            <a:gdLst/>
            <a:ahLst/>
            <a:cxnLst/>
            <a:rect l="l" t="t" r="r" b="b"/>
            <a:pathLst>
              <a:path w="18288000" h="23283333">
                <a:moveTo>
                  <a:pt x="0" y="0"/>
                </a:moveTo>
                <a:lnTo>
                  <a:pt x="18288000" y="0"/>
                </a:lnTo>
                <a:lnTo>
                  <a:pt x="18288000" y="23283333"/>
                </a:lnTo>
                <a:lnTo>
                  <a:pt x="0" y="2328333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Freeform 5"/>
          <p:cNvSpPr/>
          <p:nvPr/>
        </p:nvSpPr>
        <p:spPr>
          <a:xfrm>
            <a:off x="16903005" y="-579431"/>
            <a:ext cx="2024940" cy="2320243"/>
          </a:xfrm>
          <a:custGeom>
            <a:avLst/>
            <a:gdLst/>
            <a:ahLst/>
            <a:cxnLst/>
            <a:rect l="l" t="t" r="r" b="b"/>
            <a:pathLst>
              <a:path w="2024940" h="2320243">
                <a:moveTo>
                  <a:pt x="0" y="0"/>
                </a:moveTo>
                <a:lnTo>
                  <a:pt x="2024940" y="0"/>
                </a:lnTo>
                <a:lnTo>
                  <a:pt x="2024940" y="2320243"/>
                </a:lnTo>
                <a:lnTo>
                  <a:pt x="0" y="232024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6" name="TextBox 6"/>
          <p:cNvSpPr txBox="1"/>
          <p:nvPr/>
        </p:nvSpPr>
        <p:spPr>
          <a:xfrm>
            <a:off x="0" y="2798002"/>
            <a:ext cx="17259300" cy="6169422"/>
          </a:xfrm>
          <a:prstGeom prst="rect">
            <a:avLst/>
          </a:prstGeom>
        </p:spPr>
        <p:txBody>
          <a:bodyPr lIns="0" tIns="0" rIns="0" bIns="0" rtlCol="0" anchor="t">
            <a:spAutoFit/>
          </a:bodyPr>
          <a:lstStyle/>
          <a:p>
            <a:pPr marL="1079501" lvl="1" indent="-539750" algn="just">
              <a:lnSpc>
                <a:spcPts val="7000"/>
              </a:lnSpc>
              <a:buFont typeface="Arial"/>
              <a:buChar char="•"/>
            </a:pPr>
            <a:r>
              <a:rPr lang="en-US" sz="5000" spc="215">
                <a:solidFill>
                  <a:srgbClr val="000000"/>
                </a:solidFill>
                <a:latin typeface="Cabin"/>
                <a:ea typeface="Cabin"/>
                <a:cs typeface="Cabin"/>
                <a:sym typeface="Cabin"/>
              </a:rPr>
              <a:t>Hiệu chuẩn (</a:t>
            </a:r>
            <a:r>
              <a:rPr lang="en-US" sz="5000" b="1" spc="215">
                <a:solidFill>
                  <a:srgbClr val="000000"/>
                </a:solidFill>
                <a:latin typeface="Cabin Bold"/>
                <a:ea typeface="Cabin Bold"/>
                <a:cs typeface="Cabin Bold"/>
                <a:sym typeface="Cabin Bold"/>
              </a:rPr>
              <a:t>Calibration</a:t>
            </a:r>
            <a:r>
              <a:rPr lang="en-US" sz="5000" spc="215">
                <a:solidFill>
                  <a:srgbClr val="000000"/>
                </a:solidFill>
                <a:latin typeface="Cabin"/>
                <a:ea typeface="Cabin"/>
                <a:cs typeface="Cabin"/>
                <a:sym typeface="Cabin"/>
              </a:rPr>
              <a:t>): Đánh giá xem mô hình có dự đoán chính xác xác suất nhấp chuột hay không.</a:t>
            </a:r>
            <a:r>
              <a:rPr lang="en-US" sz="5000" b="1" spc="215">
                <a:solidFill>
                  <a:srgbClr val="000000"/>
                </a:solidFill>
                <a:latin typeface="Cabin Bold"/>
                <a:ea typeface="Cabin Bold"/>
                <a:cs typeface="Cabin Bold"/>
                <a:sym typeface="Cabin Bold"/>
              </a:rPr>
              <a:t> Mô hình hiệu chuẩn tốt</a:t>
            </a:r>
            <a:r>
              <a:rPr lang="en-US" sz="5000" spc="215">
                <a:solidFill>
                  <a:srgbClr val="000000"/>
                </a:solidFill>
                <a:latin typeface="Cabin"/>
                <a:ea typeface="Cabin"/>
                <a:cs typeface="Cabin"/>
                <a:sym typeface="Cabin"/>
              </a:rPr>
              <a:t> sẽ </a:t>
            </a:r>
            <a:r>
              <a:rPr lang="en-US" sz="5000" b="1" spc="215">
                <a:solidFill>
                  <a:srgbClr val="000000"/>
                </a:solidFill>
                <a:latin typeface="Cabin Bold"/>
                <a:ea typeface="Cabin Bold"/>
                <a:cs typeface="Cabin Bold"/>
                <a:sym typeface="Cabin Bold"/>
              </a:rPr>
              <a:t>có tỷ lệ nhấp chuột dự đoán gần bằng tỷ lệ nhấp chuột thực tế</a:t>
            </a:r>
            <a:r>
              <a:rPr lang="en-US" sz="5000" spc="215">
                <a:solidFill>
                  <a:srgbClr val="000000"/>
                </a:solidFill>
                <a:latin typeface="Cabin"/>
                <a:ea typeface="Cabin"/>
                <a:cs typeface="Cabin"/>
                <a:sym typeface="Cabin"/>
              </a:rPr>
              <a:t>. Chúng ta có thể dùng </a:t>
            </a:r>
            <a:r>
              <a:rPr lang="en-US" sz="5000" b="1" spc="215">
                <a:solidFill>
                  <a:srgbClr val="000000"/>
                </a:solidFill>
                <a:latin typeface="Cabin Bold"/>
                <a:ea typeface="Cabin Bold"/>
                <a:cs typeface="Cabin Bold"/>
                <a:sym typeface="Cabin Bold"/>
              </a:rPr>
              <a:t>biểu đồ</a:t>
            </a:r>
            <a:r>
              <a:rPr lang="en-US" sz="5000" spc="215">
                <a:solidFill>
                  <a:srgbClr val="000000"/>
                </a:solidFill>
                <a:latin typeface="Cabin"/>
                <a:ea typeface="Cabin"/>
                <a:cs typeface="Cabin"/>
                <a:sym typeface="Cabin"/>
              </a:rPr>
              <a:t> hiệu chuẩn (</a:t>
            </a:r>
            <a:r>
              <a:rPr lang="en-US" sz="5000" b="1" spc="215">
                <a:solidFill>
                  <a:srgbClr val="000000"/>
                </a:solidFill>
                <a:latin typeface="Cabin Bold"/>
                <a:ea typeface="Cabin Bold"/>
                <a:cs typeface="Cabin Bold"/>
                <a:sym typeface="Cabin Bold"/>
              </a:rPr>
              <a:t>calibration plot</a:t>
            </a:r>
            <a:r>
              <a:rPr lang="en-US" sz="5000" spc="215">
                <a:solidFill>
                  <a:srgbClr val="000000"/>
                </a:solidFill>
                <a:latin typeface="Cabin"/>
                <a:ea typeface="Cabin"/>
                <a:cs typeface="Cabin"/>
                <a:sym typeface="Cabin"/>
              </a:rPr>
              <a:t>) như một công cụ trực quan để </a:t>
            </a:r>
            <a:r>
              <a:rPr lang="en-US" sz="5000" b="1" spc="215">
                <a:solidFill>
                  <a:srgbClr val="000000"/>
                </a:solidFill>
                <a:latin typeface="Cabin Bold"/>
                <a:ea typeface="Cabin Bold"/>
                <a:cs typeface="Cabin Bold"/>
                <a:sym typeface="Cabin Bold"/>
              </a:rPr>
              <a:t>đánh giá hiệu chuẩn</a:t>
            </a:r>
            <a:r>
              <a:rPr lang="en-US" sz="5000" spc="215">
                <a:solidFill>
                  <a:srgbClr val="000000"/>
                </a:solidFill>
                <a:latin typeface="Cabin"/>
                <a:ea typeface="Cabin"/>
                <a:cs typeface="Cabin"/>
                <a:sym typeface="Cabin"/>
              </a:rPr>
              <a:t>.</a:t>
            </a:r>
          </a:p>
          <a:p>
            <a:pPr algn="just">
              <a:lnSpc>
                <a:spcPts val="7000"/>
              </a:lnSpc>
            </a:pPr>
            <a:endParaRPr lang="en-US" sz="5000" spc="215">
              <a:solidFill>
                <a:srgbClr val="000000"/>
              </a:solidFill>
              <a:latin typeface="Cabin"/>
              <a:ea typeface="Cabin"/>
              <a:cs typeface="Cabin"/>
              <a:sym typeface="Cabin"/>
            </a:endParaRPr>
          </a:p>
        </p:txBody>
      </p:sp>
      <p:sp>
        <p:nvSpPr>
          <p:cNvPr id="7" name="TextBox 7"/>
          <p:cNvSpPr txBox="1"/>
          <p:nvPr/>
        </p:nvSpPr>
        <p:spPr>
          <a:xfrm>
            <a:off x="-216868" y="445469"/>
            <a:ext cx="18504868" cy="1295343"/>
          </a:xfrm>
          <a:prstGeom prst="rect">
            <a:avLst/>
          </a:prstGeom>
        </p:spPr>
        <p:txBody>
          <a:bodyPr lIns="0" tIns="0" rIns="0" bIns="0" rtlCol="0" anchor="t">
            <a:spAutoFit/>
          </a:bodyPr>
          <a:lstStyle/>
          <a:p>
            <a:pPr algn="ctr">
              <a:lnSpc>
                <a:spcPts val="9900"/>
              </a:lnSpc>
            </a:pPr>
            <a:r>
              <a:rPr lang="en-US" sz="9000" b="1">
                <a:solidFill>
                  <a:srgbClr val="F54F66"/>
                </a:solidFill>
                <a:latin typeface="Cabin Bold"/>
                <a:ea typeface="Cabin Bold"/>
                <a:cs typeface="Cabin Bold"/>
                <a:sym typeface="Cabin Bold"/>
              </a:rPr>
              <a:t>CHỈ SỐ ĐÁNH GIÁ</a:t>
            </a:r>
          </a:p>
        </p:txBody>
      </p:sp>
      <p:sp>
        <p:nvSpPr>
          <p:cNvPr id="8" name="TextBox 8"/>
          <p:cNvSpPr txBox="1"/>
          <p:nvPr/>
        </p:nvSpPr>
        <p:spPr>
          <a:xfrm>
            <a:off x="405916" y="2181995"/>
            <a:ext cx="17259300" cy="711257"/>
          </a:xfrm>
          <a:prstGeom prst="rect">
            <a:avLst/>
          </a:prstGeom>
        </p:spPr>
        <p:txBody>
          <a:bodyPr lIns="0" tIns="0" rIns="0" bIns="0" rtlCol="0" anchor="t">
            <a:spAutoFit/>
          </a:bodyPr>
          <a:lstStyle/>
          <a:p>
            <a:pPr algn="just">
              <a:lnSpc>
                <a:spcPts val="5500"/>
              </a:lnSpc>
              <a:spcBef>
                <a:spcPct val="0"/>
              </a:spcBef>
            </a:pPr>
            <a:r>
              <a:rPr lang="en-US" sz="5000" b="1">
                <a:solidFill>
                  <a:srgbClr val="000000"/>
                </a:solidFill>
                <a:latin typeface="Cabin Bold"/>
                <a:ea typeface="Cabin Bold"/>
                <a:cs typeface="Cabin Bold"/>
                <a:sym typeface="Cabin Bold"/>
              </a:rPr>
              <a:t>Chỉ số Offline</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250" fill="hold"/>
                                        <p:tgtEl>
                                          <p:spTgt spid="6"/>
                                        </p:tgtEl>
                                        <p:attrNameLst>
                                          <p:attrName>ppt_y</p:attrName>
                                        </p:attrNameLst>
                                      </p:cBhvr>
                                      <p:tavLst>
                                        <p:tav tm="0">
                                          <p:val>
                                            <p:strVal val="#ppt_y"/>
                                          </p:val>
                                        </p:tav>
                                        <p:tav tm="100000">
                                          <p:val>
                                            <p:strVal val="#ppt_y"/>
                                          </p:val>
                                        </p:tav>
                                      </p:tavLst>
                                    </p:anim>
                                    <p:anim calcmode="lin" valueType="num">
                                      <p:cBhvr>
                                        <p:cTn id="9" dur="25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25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5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1215</Words>
  <Application>Microsoft Office PowerPoint</Application>
  <PresentationFormat>Custom</PresentationFormat>
  <Paragraphs>121</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TT Interphases</vt:lpstr>
      <vt:lpstr>Sriracha</vt:lpstr>
      <vt:lpstr>Cabin Bold</vt:lpstr>
      <vt:lpstr>Bungee</vt:lpstr>
      <vt:lpstr>DM Sans Bold</vt:lpstr>
      <vt:lpstr>Calibri</vt:lpstr>
      <vt:lpstr>Arial</vt:lpstr>
      <vt:lpstr>Cabin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 Click Prediction</dc:title>
  <cp:lastModifiedBy>Kien Nguyen</cp:lastModifiedBy>
  <cp:revision>3</cp:revision>
  <dcterms:created xsi:type="dcterms:W3CDTF">2006-08-16T00:00:00Z</dcterms:created>
  <dcterms:modified xsi:type="dcterms:W3CDTF">2024-12-10T14:57:37Z</dcterms:modified>
  <dc:identifier>DAGXkZzWvT4</dc:identifier>
</cp:coreProperties>
</file>