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Montserrat ExtraBold"/>
      <p:bold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11" Type="http://schemas.openxmlformats.org/officeDocument/2006/relationships/slide" Target="slides/slide6.xml"/><Relationship Id="rId22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21" Type="http://schemas.openxmlformats.org/officeDocument/2006/relationships/font" Target="fonts/Montserrat-italic.fntdata"/><Relationship Id="rId13" Type="http://schemas.openxmlformats.org/officeDocument/2006/relationships/slide" Target="slides/slide8.xml"/><Relationship Id="rId24" Type="http://schemas.openxmlformats.org/officeDocument/2006/relationships/font" Target="fonts/MontserratExtraBold-boldItalic.fntdata"/><Relationship Id="rId12" Type="http://schemas.openxmlformats.org/officeDocument/2006/relationships/slide" Target="slides/slide7.xml"/><Relationship Id="rId23" Type="http://schemas.openxmlformats.org/officeDocument/2006/relationships/font" Target="fonts/MontserratExtraBo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3ec2dbf6c3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23ec2dbf6c3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g23ec2dbf6c3_0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3ec2dbf6c3_0_1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23ec2dbf6c3_0_1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23ec2dbf6c3_0_1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89e2344ac8_1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289e2344ac8_1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289e2344ac8_1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773be267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1773be267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773be267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1773be267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773be267c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1773be267c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773be267c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1773be267c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773be267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1773be267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20090" y="273844"/>
            <a:ext cx="71190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  <a:defRPr b="1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0" type="dt"/>
          </p:nvPr>
        </p:nvSpPr>
        <p:spPr>
          <a:xfrm>
            <a:off x="628650" y="4767263"/>
            <a:ext cx="238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cxnSp>
        <p:nvCxnSpPr>
          <p:cNvPr id="54" name="Google Shape;54;p13"/>
          <p:cNvCxnSpPr/>
          <p:nvPr/>
        </p:nvCxnSpPr>
        <p:spPr>
          <a:xfrm>
            <a:off x="708163" y="273844"/>
            <a:ext cx="0" cy="2829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" name="Google Shape;55;p13"/>
          <p:cNvSpPr txBox="1"/>
          <p:nvPr/>
        </p:nvSpPr>
        <p:spPr>
          <a:xfrm>
            <a:off x="829918" y="1700109"/>
            <a:ext cx="71190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b="1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718102" y="271899"/>
            <a:ext cx="0" cy="2829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246512" y="271653"/>
            <a:ext cx="4716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b="1"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4869595"/>
            <a:ext cx="9144000" cy="273900"/>
          </a:xfrm>
          <a:prstGeom prst="rect">
            <a:avLst/>
          </a:prstGeom>
          <a:solidFill>
            <a:srgbClr val="00347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vi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Project: water level </a:t>
            </a:r>
            <a:r>
              <a:rPr b="1" lang="vi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prediction</a:t>
            </a:r>
            <a:endParaRPr sz="1100">
              <a:solidFill>
                <a:schemeClr val="dk1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2023650" y="1149450"/>
            <a:ext cx="5096700" cy="8883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8760000" dist="19050">
              <a:srgbClr val="76A5AF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vi" sz="2300">
                <a:solidFill>
                  <a:srgbClr val="1C458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</a:br>
            <a:endParaRPr b="1" sz="2300">
              <a:solidFill>
                <a:srgbClr val="1C458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1C458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300">
                <a:solidFill>
                  <a:srgbClr val="1C458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Project report</a:t>
            </a:r>
            <a:br>
              <a:rPr b="1" lang="vi" sz="2300">
                <a:solidFill>
                  <a:srgbClr val="1C458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</a:br>
            <a:r>
              <a:rPr b="1" lang="vi" sz="2300">
                <a:solidFill>
                  <a:srgbClr val="1C458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Water Level </a:t>
            </a:r>
            <a:r>
              <a:rPr b="1" lang="vi" sz="2300">
                <a:solidFill>
                  <a:srgbClr val="1C458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Prediction</a:t>
            </a:r>
            <a:endParaRPr b="1" sz="2300" u="sng">
              <a:solidFill>
                <a:srgbClr val="1C458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1997700" y="2665613"/>
            <a:ext cx="51486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Reporter: …</a:t>
            </a:r>
            <a:br>
              <a:rPr b="1" lang="vi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vi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Email: ….</a:t>
            </a:r>
            <a:br>
              <a:rPr b="1" lang="vi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1" sz="2000">
              <a:solidFill>
                <a:srgbClr val="FFAB4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677425" y="2071126"/>
            <a:ext cx="1444800" cy="1828800"/>
          </a:xfrm>
          <a:prstGeom prst="roundRect">
            <a:avLst>
              <a:gd fmla="val 10294" name="adj"/>
            </a:avLst>
          </a:prstGeom>
          <a:solidFill>
            <a:srgbClr val="00347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756859" y="2120349"/>
            <a:ext cx="876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vi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 b="1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760998" y="2883239"/>
            <a:ext cx="1277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</a:pPr>
            <a:r>
              <a:rPr b="1" lang="vi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Problem</a:t>
            </a:r>
            <a:endParaRPr b="1" i="0" sz="17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2778071" y="2089088"/>
            <a:ext cx="1444800" cy="1828800"/>
          </a:xfrm>
          <a:prstGeom prst="roundRect">
            <a:avLst>
              <a:gd fmla="val 10294" name="adj"/>
            </a:avLst>
          </a:prstGeom>
          <a:solidFill>
            <a:srgbClr val="00347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2857500" y="2138322"/>
            <a:ext cx="660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vi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 b="1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2854599" y="2770389"/>
            <a:ext cx="1277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</a:pPr>
            <a:r>
              <a:rPr b="1" lang="vi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&amp; Preprocess</a:t>
            </a:r>
            <a:endParaRPr b="1" i="0" sz="17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4864666" y="2089088"/>
            <a:ext cx="1444800" cy="1828800"/>
          </a:xfrm>
          <a:prstGeom prst="roundRect">
            <a:avLst>
              <a:gd fmla="val 10294" name="adj"/>
            </a:avLst>
          </a:prstGeom>
          <a:solidFill>
            <a:srgbClr val="00347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4944105" y="2138312"/>
            <a:ext cx="8061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vi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 b="1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4948208" y="2901201"/>
            <a:ext cx="1277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</a:pPr>
            <a:r>
              <a:rPr b="1" lang="vi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Method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6951287" y="2071125"/>
            <a:ext cx="1444800" cy="1828800"/>
          </a:xfrm>
          <a:prstGeom prst="roundRect">
            <a:avLst>
              <a:gd fmla="val 10294" name="adj"/>
            </a:avLst>
          </a:prstGeom>
          <a:solidFill>
            <a:srgbClr val="00347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7022612" y="2120349"/>
            <a:ext cx="660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vi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04</a:t>
            </a:r>
            <a:endParaRPr b="1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7034652" y="2909339"/>
            <a:ext cx="12777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vi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Result</a:t>
            </a:r>
            <a:endParaRPr b="1" i="0" sz="1700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2707144" y="688631"/>
            <a:ext cx="35094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vi" sz="3000">
                <a:solidFill>
                  <a:srgbClr val="003470"/>
                </a:solidFill>
                <a:latin typeface="Roboto"/>
                <a:ea typeface="Roboto"/>
                <a:cs typeface="Roboto"/>
                <a:sym typeface="Roboto"/>
              </a:rPr>
              <a:t>Content</a:t>
            </a:r>
            <a:endParaRPr b="1" i="0" sz="3000" u="none" cap="none" strike="noStrike">
              <a:solidFill>
                <a:srgbClr val="0034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9505535" y="2766810"/>
            <a:ext cx="5811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vi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06</a:t>
            </a:r>
            <a:endParaRPr b="1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246512" y="271653"/>
            <a:ext cx="4716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vi">
                <a:solidFill>
                  <a:schemeClr val="dk1"/>
                </a:solidFill>
              </a:rPr>
              <a:t>01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0" name="Google Shape;90;p16"/>
          <p:cNvSpPr txBox="1"/>
          <p:nvPr>
            <p:ph type="title"/>
          </p:nvPr>
        </p:nvSpPr>
        <p:spPr>
          <a:xfrm>
            <a:off x="722625" y="190250"/>
            <a:ext cx="21660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r>
              <a:rPr lang="vi" sz="1900"/>
              <a:t>Problem</a:t>
            </a:r>
            <a:endParaRPr sz="1900"/>
          </a:p>
        </p:txBody>
      </p:sp>
      <p:sp>
        <p:nvSpPr>
          <p:cNvPr id="91" name="Google Shape;91;p16"/>
          <p:cNvSpPr txBox="1"/>
          <p:nvPr/>
        </p:nvSpPr>
        <p:spPr>
          <a:xfrm>
            <a:off x="697200" y="797625"/>
            <a:ext cx="7749600" cy="30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The problem of predicting water levels in the upcoming days based on historical water level data at rivers and reservoirs, along with known discharge station information: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vi"/>
              <a:t>Input: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vi"/>
              <a:t>Historical water level data at rivers and </a:t>
            </a:r>
            <a:r>
              <a:rPr lang="vi">
                <a:solidFill>
                  <a:schemeClr val="dk1"/>
                </a:solidFill>
              </a:rPr>
              <a:t>r</a:t>
            </a:r>
            <a:r>
              <a:rPr lang="vi">
                <a:solidFill>
                  <a:schemeClr val="dk1"/>
                </a:solidFill>
              </a:rPr>
              <a:t>eservoirs in several provinces and cities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vi"/>
              <a:t>Water level data at discharge stations that have been or will be conducted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vi"/>
              <a:t>Output: </a:t>
            </a:r>
            <a:r>
              <a:rPr lang="vi"/>
              <a:t>Forecasted water level information for the next 2 days in Hanoi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vi" sz="3000"/>
            </a:br>
            <a:r>
              <a:rPr lang="vi" sz="3000"/>
              <a:t>	</a:t>
            </a:r>
            <a:r>
              <a:rPr b="1" lang="vi"/>
              <a:t>Approach</a:t>
            </a:r>
            <a:r>
              <a:rPr lang="vi"/>
              <a:t>: Using AI to train a model for predicting future water levels</a:t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722625" y="3308725"/>
            <a:ext cx="828000" cy="54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246512" y="271653"/>
            <a:ext cx="4716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vi">
                <a:solidFill>
                  <a:schemeClr val="dk1"/>
                </a:solidFill>
              </a:rPr>
              <a:t>02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8" name="Google Shape;98;p17"/>
          <p:cNvSpPr txBox="1"/>
          <p:nvPr>
            <p:ph type="title"/>
          </p:nvPr>
        </p:nvSpPr>
        <p:spPr>
          <a:xfrm>
            <a:off x="722625" y="190250"/>
            <a:ext cx="20256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r>
              <a:rPr lang="vi" sz="1900"/>
              <a:t>Data &amp; Preprocess</a:t>
            </a:r>
            <a:endParaRPr sz="1900"/>
          </a:p>
        </p:txBody>
      </p:sp>
      <p:sp>
        <p:nvSpPr>
          <p:cNvPr id="99" name="Google Shape;99;p17"/>
          <p:cNvSpPr txBox="1"/>
          <p:nvPr/>
        </p:nvSpPr>
        <p:spPr>
          <a:xfrm>
            <a:off x="697200" y="690150"/>
            <a:ext cx="7749600" cy="23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/>
              <a:t>Time period: January 1, 2015 → September 28, 2024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/>
              <a:t>Measurements per day: 4 times (1:00 AM, 7:00 AM, 1:00 PM, 7:00 PM)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/>
              <a:t>Water level unit: cm above sea level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/>
              <a:t>Number of rivers and reservoirs measured across provinces</a:t>
            </a:r>
            <a:r>
              <a:rPr lang="vi"/>
              <a:t>: 17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>
                <a:solidFill>
                  <a:schemeClr val="dk1"/>
                </a:solidFill>
              </a:rPr>
              <a:t>Number of discharge stations: 5</a:t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130050"/>
            <a:ext cx="8839201" cy="1000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246512" y="271653"/>
            <a:ext cx="4716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vi">
                <a:solidFill>
                  <a:schemeClr val="dk1"/>
                </a:solidFill>
              </a:rPr>
              <a:t>02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697200" y="1394400"/>
            <a:ext cx="7749600" cy="23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vi"/>
              <a:t>Handle missing value</a:t>
            </a:r>
            <a:r>
              <a:rPr lang="vi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vi"/>
              <a:t>Drop columns if the percentage of missing values is greater than 0.35%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vi"/>
              <a:t>Fill remaining missing values with interpolation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vi"/>
              <a:t>Normalization</a:t>
            </a:r>
            <a:r>
              <a:rPr lang="vi"/>
              <a:t>: use standard normalization for each measurement location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vi"/>
              <a:t>Splitting dataset</a:t>
            </a:r>
            <a:r>
              <a:rPr lang="vi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vi"/>
              <a:t>Training: all data from 2015 to 2022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vi"/>
              <a:t>Validation: data in 2023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vi"/>
              <a:t>Testing: data in 2024</a:t>
            </a:r>
            <a:endParaRPr/>
          </a:p>
        </p:txBody>
      </p:sp>
      <p:sp>
        <p:nvSpPr>
          <p:cNvPr id="107" name="Google Shape;107;p18"/>
          <p:cNvSpPr txBox="1"/>
          <p:nvPr>
            <p:ph type="title"/>
          </p:nvPr>
        </p:nvSpPr>
        <p:spPr>
          <a:xfrm>
            <a:off x="722625" y="190250"/>
            <a:ext cx="20256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r>
              <a:rPr lang="vi" sz="1900"/>
              <a:t>Data &amp; Preprocess</a:t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246512" y="271653"/>
            <a:ext cx="4716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vi">
                <a:solidFill>
                  <a:schemeClr val="dk1"/>
                </a:solidFill>
              </a:rPr>
              <a:t>02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3" name="Google Shape;113;p19"/>
          <p:cNvSpPr txBox="1"/>
          <p:nvPr>
            <p:ph type="title"/>
          </p:nvPr>
        </p:nvSpPr>
        <p:spPr>
          <a:xfrm>
            <a:off x="722625" y="190250"/>
            <a:ext cx="20256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r>
              <a:rPr lang="vi" sz="1900"/>
              <a:t>Data &amp; Preprocess</a:t>
            </a:r>
            <a:endParaRPr sz="1900"/>
          </a:p>
        </p:txBody>
      </p:sp>
      <p:sp>
        <p:nvSpPr>
          <p:cNvPr id="114" name="Google Shape;114;p19"/>
          <p:cNvSpPr txBox="1"/>
          <p:nvPr/>
        </p:nvSpPr>
        <p:spPr>
          <a:xfrm>
            <a:off x="722625" y="898175"/>
            <a:ext cx="7798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vi">
                <a:solidFill>
                  <a:schemeClr val="dk1"/>
                </a:solidFill>
              </a:rPr>
              <a:t>Generate data points</a:t>
            </a:r>
            <a:r>
              <a:rPr lang="vi">
                <a:solidFill>
                  <a:schemeClr val="dk1"/>
                </a:solidFill>
              </a:rPr>
              <a:t>: </a:t>
            </a:r>
            <a:r>
              <a:rPr lang="vi">
                <a:solidFill>
                  <a:schemeClr val="dk1"/>
                </a:solidFill>
              </a:rPr>
              <a:t>at time t, a data point to predict the water level at time t+x (upcoming 2 days or 8 timesteps) in Hanoi is structured as follows: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vi">
                <a:solidFill>
                  <a:schemeClr val="dk1"/>
                </a:solidFill>
              </a:rPr>
              <a:t>Input</a:t>
            </a:r>
            <a:r>
              <a:rPr lang="vi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b="1" lang="vi">
                <a:solidFill>
                  <a:schemeClr val="dk1"/>
                </a:solidFill>
              </a:rPr>
              <a:t>Measuring station data</a:t>
            </a:r>
            <a:r>
              <a:rPr lang="vi">
                <a:solidFill>
                  <a:schemeClr val="dk1"/>
                </a:solidFill>
              </a:rPr>
              <a:t>: historical data from rivers and reservoirs (experiments with 7-10 days, 28 to 40 hours ago)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b="1" lang="vi">
                <a:solidFill>
                  <a:schemeClr val="dk1"/>
                </a:solidFill>
              </a:rPr>
              <a:t>Discharge station data</a:t>
            </a:r>
            <a:r>
              <a:rPr lang="vi">
                <a:solidFill>
                  <a:schemeClr val="dk1"/>
                </a:solidFill>
              </a:rPr>
              <a:t>: discharge station data up to time t + x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b="1" lang="vi">
                <a:solidFill>
                  <a:schemeClr val="dk1"/>
                </a:solidFill>
              </a:rPr>
              <a:t>Time</a:t>
            </a:r>
            <a:r>
              <a:rPr lang="vi">
                <a:solidFill>
                  <a:schemeClr val="dk1"/>
                </a:solidFill>
              </a:rPr>
              <a:t>: information about the day and month in each year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vi">
                <a:solidFill>
                  <a:schemeClr val="dk1"/>
                </a:solidFill>
              </a:rPr>
              <a:t>Output</a:t>
            </a:r>
            <a:r>
              <a:rPr lang="vi">
                <a:solidFill>
                  <a:schemeClr val="dk1"/>
                </a:solidFill>
              </a:rPr>
              <a:t>: Actual water level in Hanoi at time t + x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vi">
                <a:solidFill>
                  <a:schemeClr val="dk1"/>
                </a:solidFill>
              </a:rPr>
              <a:t>A window with a length of 1 day (4 timesteps) is shifted to generate data points.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vi">
                <a:solidFill>
                  <a:schemeClr val="dk1"/>
                </a:solidFill>
              </a:rPr>
              <a:t>The data at each station within the window is in discrepancy to this median.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246512" y="271653"/>
            <a:ext cx="4716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vi">
                <a:solidFill>
                  <a:schemeClr val="dk1"/>
                </a:solidFill>
              </a:rPr>
              <a:t>03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0" name="Google Shape;120;p20"/>
          <p:cNvSpPr txBox="1"/>
          <p:nvPr>
            <p:ph type="title"/>
          </p:nvPr>
        </p:nvSpPr>
        <p:spPr>
          <a:xfrm>
            <a:off x="722625" y="190250"/>
            <a:ext cx="10200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r>
              <a:rPr lang="vi" sz="1900"/>
              <a:t>Method</a:t>
            </a:r>
            <a:endParaRPr sz="1900"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9550" y="1506175"/>
            <a:ext cx="6034025" cy="313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/>
        </p:nvSpPr>
        <p:spPr>
          <a:xfrm>
            <a:off x="718100" y="636350"/>
            <a:ext cx="3953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Transformer</a:t>
            </a:r>
            <a:r>
              <a:rPr lang="vi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vi">
                <a:solidFill>
                  <a:schemeClr val="dk1"/>
                </a:solidFill>
              </a:rPr>
              <a:t>Add temporal features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vi">
                <a:solidFill>
                  <a:schemeClr val="dk1"/>
                </a:solidFill>
              </a:rPr>
              <a:t>Encoder: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vi">
                <a:solidFill>
                  <a:schemeClr val="dk1"/>
                </a:solidFill>
              </a:rPr>
              <a:t>Measuring station data (E1)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vi">
                <a:solidFill>
                  <a:schemeClr val="dk1"/>
                </a:solidFill>
              </a:rPr>
              <a:t>Discharge station data (E2)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vi">
                <a:solidFill>
                  <a:schemeClr val="dk1"/>
                </a:solidFill>
              </a:rPr>
              <a:t>Decoder: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vi">
                <a:solidFill>
                  <a:schemeClr val="dk1"/>
                </a:solidFill>
              </a:rPr>
              <a:t>Cross attention E1 with E2 to enrich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vi">
                <a:solidFill>
                  <a:schemeClr val="dk1"/>
                </a:solidFill>
              </a:rPr>
              <a:t>Predict water level difference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vi">
                <a:solidFill>
                  <a:schemeClr val="dk1"/>
                </a:solidFill>
              </a:rPr>
              <a:t>Output: Interpolated to data format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246512" y="271653"/>
            <a:ext cx="4716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vi">
                <a:solidFill>
                  <a:schemeClr val="dk1"/>
                </a:solidFill>
              </a:rPr>
              <a:t>04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8" name="Google Shape;128;p21"/>
          <p:cNvSpPr txBox="1"/>
          <p:nvPr>
            <p:ph type="title"/>
          </p:nvPr>
        </p:nvSpPr>
        <p:spPr>
          <a:xfrm>
            <a:off x="722625" y="190250"/>
            <a:ext cx="10200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r>
              <a:rPr lang="vi" sz="1900"/>
              <a:t>Result</a:t>
            </a:r>
            <a:endParaRPr sz="1900"/>
          </a:p>
        </p:txBody>
      </p:sp>
      <p:pic>
        <p:nvPicPr>
          <p:cNvPr id="129" name="Google Shape;129;p21"/>
          <p:cNvPicPr preferRelativeResize="0"/>
          <p:nvPr/>
        </p:nvPicPr>
        <p:blipFill rotWithShape="1">
          <a:blip r:embed="rId3">
            <a:alphaModFix/>
          </a:blip>
          <a:srcRect b="3207" l="6534" r="9262" t="10792"/>
          <a:stretch/>
        </p:blipFill>
        <p:spPr>
          <a:xfrm>
            <a:off x="4499137" y="1014475"/>
            <a:ext cx="4385925" cy="223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 rotWithShape="1">
          <a:blip r:embed="rId4">
            <a:alphaModFix/>
          </a:blip>
          <a:srcRect b="0" l="6956" r="8519" t="8003"/>
          <a:stretch/>
        </p:blipFill>
        <p:spPr>
          <a:xfrm>
            <a:off x="199600" y="1014463"/>
            <a:ext cx="4116000" cy="223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 txBox="1"/>
          <p:nvPr/>
        </p:nvSpPr>
        <p:spPr>
          <a:xfrm>
            <a:off x="1257700" y="3553575"/>
            <a:ext cx="1999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/>
              <a:t>2023 - </a:t>
            </a:r>
            <a:r>
              <a:rPr b="1" lang="vi"/>
              <a:t>MAE: 31.04 cm</a:t>
            </a:r>
            <a:endParaRPr b="1"/>
          </a:p>
        </p:txBody>
      </p:sp>
      <p:sp>
        <p:nvSpPr>
          <p:cNvPr id="132" name="Google Shape;132;p21"/>
          <p:cNvSpPr txBox="1"/>
          <p:nvPr/>
        </p:nvSpPr>
        <p:spPr>
          <a:xfrm>
            <a:off x="5650788" y="3553575"/>
            <a:ext cx="20826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/>
              <a:t>2024 - </a:t>
            </a:r>
            <a:r>
              <a:rPr b="1" lang="vi"/>
              <a:t>MAE: 50.78 cm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150" y="45675"/>
            <a:ext cx="645160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/>
          <p:nvPr/>
        </p:nvSpPr>
        <p:spPr>
          <a:xfrm>
            <a:off x="2069175" y="3860225"/>
            <a:ext cx="4792200" cy="6447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8760000" dist="19050">
              <a:srgbClr val="76A5AF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3600">
                <a:solidFill>
                  <a:srgbClr val="1C458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Thank you for listening </a:t>
            </a:r>
            <a:endParaRPr b="1" sz="3600">
              <a:solidFill>
                <a:srgbClr val="1C458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39" name="Google Shape;139;p22"/>
          <p:cNvSpPr/>
          <p:nvPr/>
        </p:nvSpPr>
        <p:spPr>
          <a:xfrm>
            <a:off x="6173325" y="976075"/>
            <a:ext cx="1056600" cy="8751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FFFFF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1155CC"/>
                </a:solidFill>
              </a:rPr>
              <a:t>Any questions?</a:t>
            </a:r>
            <a:endParaRPr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