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27"/>
  </p:notesMasterIdLst>
  <p:handoutMasterIdLst>
    <p:handoutMasterId r:id="rId28"/>
  </p:handoutMasterIdLst>
  <p:sldIdLst>
    <p:sldId id="1868" r:id="rId5"/>
    <p:sldId id="1888" r:id="rId6"/>
    <p:sldId id="1893" r:id="rId7"/>
    <p:sldId id="1895" r:id="rId8"/>
    <p:sldId id="1896" r:id="rId9"/>
    <p:sldId id="1903" r:id="rId10"/>
    <p:sldId id="1907" r:id="rId11"/>
    <p:sldId id="1904" r:id="rId12"/>
    <p:sldId id="1894" r:id="rId13"/>
    <p:sldId id="1905" r:id="rId14"/>
    <p:sldId id="1906" r:id="rId15"/>
    <p:sldId id="1890" r:id="rId16"/>
    <p:sldId id="1900" r:id="rId17"/>
    <p:sldId id="1899" r:id="rId18"/>
    <p:sldId id="1898" r:id="rId19"/>
    <p:sldId id="1897" r:id="rId20"/>
    <p:sldId id="1908" r:id="rId21"/>
    <p:sldId id="1901" r:id="rId22"/>
    <p:sldId id="1892" r:id="rId23"/>
    <p:sldId id="1891" r:id="rId24"/>
    <p:sldId id="1889" r:id="rId25"/>
    <p:sldId id="1909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8"/>
            <p14:sldId id="1888"/>
            <p14:sldId id="1893"/>
            <p14:sldId id="1895"/>
            <p14:sldId id="1896"/>
            <p14:sldId id="1903"/>
            <p14:sldId id="1907"/>
            <p14:sldId id="1904"/>
            <p14:sldId id="1894"/>
            <p14:sldId id="1905"/>
            <p14:sldId id="1906"/>
            <p14:sldId id="1890"/>
            <p14:sldId id="1900"/>
            <p14:sldId id="1899"/>
            <p14:sldId id="1898"/>
            <p14:sldId id="1897"/>
            <p14:sldId id="1908"/>
            <p14:sldId id="1901"/>
            <p14:sldId id="1892"/>
            <p14:sldId id="1891"/>
            <p14:sldId id="1889"/>
            <p14:sldId id="19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673C"/>
    <a:srgbClr val="FF2625"/>
    <a:srgbClr val="F0E6DC"/>
    <a:srgbClr val="339966"/>
    <a:srgbClr val="339933"/>
    <a:srgbClr val="008080"/>
    <a:srgbClr val="B3DAD6"/>
    <a:srgbClr val="ECE0D4"/>
    <a:srgbClr val="D1B497"/>
    <a:srgbClr val="E3D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2022-01-20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642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2022-01-20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2022-01-20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rtjs.org/docs/latest/developers/api.html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rtjs.org/docs/latest/charts/mixed.html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valor-software.com/ng2-charts/#/GeneralInfo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rtjs.org/docs/latest/getting-started/installat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rtjs.org/docs/latest/getting-started/v3-migration.html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rtjs.org/docs/latest/developers/charts.html" TargetMode="External"/><Relationship Id="rId2" Type="http://schemas.openxmlformats.org/officeDocument/2006/relationships/hyperlink" Target="https://www.chartjs.org/docs/latest/samples/bar/vertical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chartjs.org/docs/latest/api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eveloper.mozilla.org/en-US/docs/Web/API/CanvasRenderingContext2D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chartjs.org/docs/latest/charts/bubble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7290" y="1166932"/>
            <a:ext cx="358207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Chart.js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Angular v2</a:t>
            </a:r>
            <a:endParaRPr lang="en-US" sz="4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3864" y="1166933"/>
            <a:ext cx="5716988" cy="427970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400" b="1" dirty="0">
                <a:latin typeface="Segoe UI (Body)"/>
              </a:rPr>
              <a:t>Install chart.js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b="1" dirty="0">
                <a:latin typeface="Segoe UI (Body)"/>
              </a:rPr>
              <a:t>Register and New Chart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b="1" dirty="0">
                <a:latin typeface="Segoe UI (Body)"/>
              </a:rPr>
              <a:t>Chart Types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b="1" dirty="0">
                <a:latin typeface="Segoe UI (Body)"/>
              </a:rPr>
              <a:t>Chart Config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(Body)"/>
                <a:ea typeface="ＭＳ Ｐゴシック" panose="020B0600070205080204" pitchFamily="50" charset="-128"/>
              </a:rPr>
              <a:t>Defaults and Overrides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(Body)"/>
                <a:ea typeface="ＭＳ Ｐゴシック" panose="020B0600070205080204" pitchFamily="50" charset="-128"/>
              </a:rPr>
              <a:t>Actions</a:t>
            </a:r>
            <a:endParaRPr lang="en-US" sz="2400" b="1" dirty="0">
              <a:latin typeface="Segoe UI (Body)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sz="2400" b="1" dirty="0">
                <a:latin typeface="Segoe UI (Body)"/>
              </a:rPr>
              <a:t>Event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b="1" dirty="0">
                <a:latin typeface="Segoe UI (Body)"/>
              </a:rPr>
              <a:t>Mixed Chart Types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b="1" dirty="0">
                <a:latin typeface="Segoe UI (Body)"/>
              </a:rPr>
              <a:t>Ng2-chart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400" b="1" dirty="0">
                <a:latin typeface="Segoe UI (Body)"/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4.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Chart Config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6" y="1498138"/>
            <a:ext cx="7682403" cy="177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156DB25-6DBB-4369-83CB-4DFF23FCAC33}"/>
              </a:ext>
            </a:extLst>
          </p:cNvPr>
          <p:cNvSpPr txBox="1">
            <a:spLocks/>
          </p:cNvSpPr>
          <p:nvPr/>
        </p:nvSpPr>
        <p:spPr>
          <a:xfrm>
            <a:off x="1957986" y="1632932"/>
            <a:ext cx="9543405" cy="1053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Basic config only needs type and data to create new Chart.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5B8B7-A6A7-4534-8CF1-421550E0D49C}"/>
              </a:ext>
            </a:extLst>
          </p:cNvPr>
          <p:cNvSpPr txBox="1"/>
          <p:nvPr/>
        </p:nvSpPr>
        <p:spPr>
          <a:xfrm>
            <a:off x="2766875" y="2887993"/>
            <a:ext cx="7555294" cy="12003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ChartConfiguration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'bubble'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</p:txBody>
      </p:sp>
    </p:spTree>
    <p:extLst>
      <p:ext uri="{BB962C8B-B14F-4D97-AF65-F5344CB8AC3E}">
        <p14:creationId xmlns:p14="http://schemas.microsoft.com/office/powerpoint/2010/main" val="233028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4.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Chart Config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6" y="1498138"/>
            <a:ext cx="7682403" cy="177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156DB25-6DBB-4369-83CB-4DFF23FCAC33}"/>
              </a:ext>
            </a:extLst>
          </p:cNvPr>
          <p:cNvSpPr txBox="1">
            <a:spLocks/>
          </p:cNvSpPr>
          <p:nvPr/>
        </p:nvSpPr>
        <p:spPr>
          <a:xfrm>
            <a:off x="1957986" y="1545012"/>
            <a:ext cx="9543405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Each type chart can have different specific properties.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Depending on the type of chart, the constructor data import will also be different.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5B8B7-A6A7-4534-8CF1-421550E0D49C}"/>
              </a:ext>
            </a:extLst>
          </p:cNvPr>
          <p:cNvSpPr txBox="1"/>
          <p:nvPr/>
        </p:nvSpPr>
        <p:spPr>
          <a:xfrm>
            <a:off x="6462081" y="2831575"/>
            <a:ext cx="5136293" cy="34163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type bubble</a:t>
            </a:r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'Dataset 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hoverRadius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},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D1DEA-E625-414B-A901-8AF4B79F73FE}"/>
              </a:ext>
            </a:extLst>
          </p:cNvPr>
          <p:cNvSpPr txBox="1"/>
          <p:nvPr/>
        </p:nvSpPr>
        <p:spPr>
          <a:xfrm>
            <a:off x="685801" y="2823713"/>
            <a:ext cx="5587528" cy="34163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type line, bar, pie</a:t>
            </a:r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'Dataset 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borderColor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(75, 192, 192)’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tension: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},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56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Defaults and Overrides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2650713" y="2526754"/>
            <a:ext cx="7504669" cy="3834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default element width of bar chart</a:t>
            </a:r>
            <a:endParaRPr lang="en-US" sz="18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defaults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maxBarThickness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defaults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minBarLength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default title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defaults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plugins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'Chart Example'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defaults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plugins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defaults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plugins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overrides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overrides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overrides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borderColor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9808B2-2412-4A30-9028-8D89AE2E49CC}"/>
              </a:ext>
            </a:extLst>
          </p:cNvPr>
          <p:cNvSpPr txBox="1">
            <a:spLocks/>
          </p:cNvSpPr>
          <p:nvPr/>
        </p:nvSpPr>
        <p:spPr>
          <a:xfrm>
            <a:off x="1957986" y="1496292"/>
            <a:ext cx="9543405" cy="887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Defaults: default global for Chart.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Overrides: ...</a:t>
            </a:r>
          </a:p>
        </p:txBody>
      </p:sp>
    </p:spTree>
    <p:extLst>
      <p:ext uri="{BB962C8B-B14F-4D97-AF65-F5344CB8AC3E}">
        <p14:creationId xmlns:p14="http://schemas.microsoft.com/office/powerpoint/2010/main" val="142308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6.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Actions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2650713" y="2849418"/>
            <a:ext cx="8850678" cy="34599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clean up any references stored to the chart object within Chart.js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update of the chart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shows dataset at index 1 and does 'show' animation.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(1);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9808B2-2412-4A30-9028-8D89AE2E49CC}"/>
              </a:ext>
            </a:extLst>
          </p:cNvPr>
          <p:cNvSpPr txBox="1">
            <a:spLocks/>
          </p:cNvSpPr>
          <p:nvPr/>
        </p:nvSpPr>
        <p:spPr>
          <a:xfrm>
            <a:off x="1957986" y="1496291"/>
            <a:ext cx="9543405" cy="134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API for Chart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https://www.chartjs.org/docs/latest/developers/api.html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390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7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r>
              <a:rPr lang="en-US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Event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6" y="2063583"/>
            <a:ext cx="9096978" cy="407344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ChartEvent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|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contextmenu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|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mouseenter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mousedown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mousemove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mouseup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mouseout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|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dblclick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|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keydown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'keypress'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keyup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|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'resize'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native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1756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7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r>
              <a:rPr lang="en-US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Event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6" y="2063584"/>
            <a:ext cx="9735250" cy="17741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#pieChart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pieChart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"500"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"400"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()“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(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dblclick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onDblclick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mousedown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mousedown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Your browser does not support the canvas element.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7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8. </a:t>
            </a:r>
            <a:r>
              <a:rPr lang="en-US" sz="4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Mixed Chart Types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6" y="1634079"/>
            <a:ext cx="8722455" cy="541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Link: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https://www.chartjs.org/docs/latest/charts/mixed.html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CA322-18D1-4538-8968-AB241E328E91}"/>
              </a:ext>
            </a:extLst>
          </p:cNvPr>
          <p:cNvSpPr txBox="1"/>
          <p:nvPr/>
        </p:nvSpPr>
        <p:spPr>
          <a:xfrm>
            <a:off x="2551610" y="2337708"/>
            <a:ext cx="8300439" cy="39703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  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'Dataset 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(54, 162, 235, 0.2)'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   type: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'Dataset 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(255, 99, 132, 0.2)'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]</a:t>
            </a:r>
          </a:p>
        </p:txBody>
      </p:sp>
    </p:spTree>
    <p:extLst>
      <p:ext uri="{BB962C8B-B14F-4D97-AF65-F5344CB8AC3E}">
        <p14:creationId xmlns:p14="http://schemas.microsoft.com/office/powerpoint/2010/main" val="457388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8. </a:t>
            </a:r>
            <a:r>
              <a:rPr lang="en-US" sz="4400" b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Mixed Chart Types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248FB-53B0-48B7-8C31-5C6A59A00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33" y="1963894"/>
            <a:ext cx="10556650" cy="373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81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9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r>
              <a:rPr lang="en-US" sz="4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Ng2-chart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6" y="1634079"/>
            <a:ext cx="8575199" cy="3427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Install using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npm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npm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install ng2-charts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npm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install chart.js</a:t>
            </a:r>
          </a:p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Link: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https://valor-software.com/ng2-charts/#/GeneralInfo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1113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9. </a:t>
            </a:r>
            <a:r>
              <a:rPr lang="en-US" sz="4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Ng2-chart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6" y="1502230"/>
            <a:ext cx="7708527" cy="2181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Use typescript.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Refer to chart.js to write as directive.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 types of charts: line, bar, radar, pie,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polarArea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doughnut, bubble and scatter.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A2A1A1A-63A5-4DCB-BFDB-E142D1DFB7E7}"/>
              </a:ext>
            </a:extLst>
          </p:cNvPr>
          <p:cNvSpPr txBox="1">
            <a:spLocks/>
          </p:cNvSpPr>
          <p:nvPr/>
        </p:nvSpPr>
        <p:spPr>
          <a:xfrm>
            <a:off x="2471737" y="3653514"/>
            <a:ext cx="7194775" cy="22952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auto"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&lt;canvas </a:t>
            </a:r>
            <a:r>
              <a:rPr lang="en-US" sz="1800" b="0" i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baseChart</a:t>
            </a:r>
            <a:r>
              <a:rPr lang="en-US" sz="1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 	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	</a:t>
            </a:r>
            <a:r>
              <a:rPr lang="en-US" sz="1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[</a:t>
            </a:r>
            <a:r>
              <a:rPr lang="en-US" sz="1800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data</a:t>
            </a:r>
            <a:r>
              <a:rPr lang="en-US" sz="1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]=</a:t>
            </a:r>
            <a:r>
              <a:rPr lang="en-US" sz="1800" b="0" i="0" dirty="0">
                <a:solidFill>
                  <a:srgbClr val="DD114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"</a:t>
            </a:r>
            <a:r>
              <a:rPr lang="en-US" sz="1800" b="0" i="0" dirty="0" err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polarAreaChartData</a:t>
            </a:r>
            <a:r>
              <a:rPr lang="en-US" sz="1800" b="0" i="0" dirty="0">
                <a:solidFill>
                  <a:srgbClr val="DD114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"</a:t>
            </a:r>
            <a:r>
              <a:rPr lang="en-US" sz="1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 	[</a:t>
            </a:r>
            <a:r>
              <a:rPr lang="en-US" sz="1800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labels</a:t>
            </a:r>
            <a:r>
              <a:rPr lang="en-US" sz="1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]=</a:t>
            </a:r>
            <a:r>
              <a:rPr lang="en-US" sz="1800" b="0" i="0" dirty="0">
                <a:solidFill>
                  <a:srgbClr val="DD114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"</a:t>
            </a:r>
            <a:r>
              <a:rPr lang="en-US" sz="1800" b="0" i="0" dirty="0" err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polarAreaChartLabels</a:t>
            </a:r>
            <a:r>
              <a:rPr lang="en-US" sz="1800" b="0" i="0" dirty="0">
                <a:solidFill>
                  <a:srgbClr val="DD114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"</a:t>
            </a:r>
            <a:r>
              <a:rPr lang="en-US" sz="1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 	[</a:t>
            </a:r>
            <a:r>
              <a:rPr lang="en-US" sz="1800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legend</a:t>
            </a:r>
            <a:r>
              <a:rPr lang="en-US" sz="1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]=</a:t>
            </a:r>
            <a:r>
              <a:rPr lang="en-US" sz="1800" b="0" i="0" dirty="0">
                <a:solidFill>
                  <a:srgbClr val="DD114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"</a:t>
            </a:r>
            <a:r>
              <a:rPr lang="en-US" sz="1800" b="0" i="0" dirty="0" err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polarAreaLegend</a:t>
            </a:r>
            <a:r>
              <a:rPr lang="en-US" sz="1800" b="0" i="0" dirty="0">
                <a:solidFill>
                  <a:srgbClr val="DD114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"</a:t>
            </a:r>
            <a:r>
              <a:rPr lang="en-US" sz="1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 	[</a:t>
            </a:r>
            <a:r>
              <a:rPr lang="en-US" sz="1800" b="0" i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chartType</a:t>
            </a:r>
            <a:r>
              <a:rPr lang="en-US" sz="1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]=</a:t>
            </a:r>
            <a:r>
              <a:rPr lang="en-US" sz="1800" b="0" i="0" dirty="0">
                <a:solidFill>
                  <a:srgbClr val="DD114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"</a:t>
            </a:r>
            <a:r>
              <a:rPr lang="en-US" sz="1800" b="0" i="0" dirty="0" err="1">
                <a:solidFill>
                  <a:srgbClr val="DD114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polarAreaChartType</a:t>
            </a:r>
            <a:r>
              <a:rPr lang="en-US" sz="1800" b="0" i="0" dirty="0">
                <a:solidFill>
                  <a:srgbClr val="DD114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"</a:t>
            </a:r>
            <a:r>
              <a:rPr lang="en-US" sz="1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&gt;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 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&lt;/canvas&gt;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1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 </a:t>
            </a:r>
            <a:r>
              <a:rPr lang="en-US" sz="4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Install chart.js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6" y="1764708"/>
            <a:ext cx="8944476" cy="3624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Chart.js uses the HTML Canvas Graphics tag to draw shapes.</a:t>
            </a:r>
          </a:p>
          <a:p>
            <a:pPr lvl="1" fontAlgn="auto">
              <a:spcAft>
                <a:spcPts val="0"/>
              </a:spcAft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Install using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npm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npm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install chart.js</a:t>
            </a:r>
          </a:p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Link: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3"/>
              </a:rPr>
              <a:t>https://www.chartjs.org/docs/latest/getting-started/installation.html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(current version is 3.2.1)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EE3D46B-4EBB-4341-B037-C048250B0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112" y="2318571"/>
            <a:ext cx="65817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1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9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r>
              <a:rPr lang="en-US" sz="4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Ng2-chart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891950" y="4182485"/>
            <a:ext cx="9163011" cy="180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Note: Chart.js v2 compared to Chart.js v3 changes the config quite a lot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https://www.chartjs.org/docs/latest/getting-started/v3-migration.html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3F27CC-FC3B-42EB-B096-86BDD81C84EC}"/>
              </a:ext>
            </a:extLst>
          </p:cNvPr>
          <p:cNvSpPr txBox="1">
            <a:spLocks/>
          </p:cNvSpPr>
          <p:nvPr/>
        </p:nvSpPr>
        <p:spPr>
          <a:xfrm>
            <a:off x="1891953" y="1542613"/>
            <a:ext cx="9163011" cy="261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Currently the latest versions of ng2-charts and chart.js are not compatible, so a fresh installation will cause problems.</a:t>
            </a:r>
          </a:p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 fontAlgn="auto"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ng2-charts is compatible with chart.js version 2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914400" lvl="2" indent="0" fontAlgn="auto"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npm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install ng2-charts</a:t>
            </a:r>
          </a:p>
          <a:p>
            <a:pPr marL="914400" lvl="2" indent="0" fontAlgn="auto"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npm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install chart.js＠2.9.4</a:t>
            </a:r>
          </a:p>
        </p:txBody>
      </p:sp>
    </p:spTree>
    <p:extLst>
      <p:ext uri="{BB962C8B-B14F-4D97-AF65-F5344CB8AC3E}">
        <p14:creationId xmlns:p14="http://schemas.microsoft.com/office/powerpoint/2010/main" val="2500256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10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r>
              <a:rPr lang="en-US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Documents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6" y="1399309"/>
            <a:ext cx="9278583" cy="360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Samples Other Chart, Title, ToolTip, Plugins...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https://www.chartjs.org/docs/latest/samples/bar/vertical.html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Chart Custom 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3"/>
              </a:rPr>
              <a:t>https://www.chartjs.org/docs/latest/developers/charts.html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Interfaces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4"/>
              </a:rPr>
              <a:t>https://www.chartjs.org/docs/latest/api/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 the source can refer to the interfaces in the file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index.esm.d.ts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3520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10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r>
              <a:rPr lang="en-US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Documents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5" y="1399309"/>
            <a:ext cx="9096979" cy="2146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MDN Web Docs CanvasRenderingContext2D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https://developer.mozilla.org/en-US/docs/Web/API/CanvasRenderingContext2D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Basic support (2022/01/20)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B093E0-39E6-47C6-865F-45D641D29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91" y="3818655"/>
            <a:ext cx="11180618" cy="187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4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Register and New </a:t>
            </a:r>
            <a:r>
              <a:rPr lang="en-US" sz="4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Chart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6" y="1498138"/>
            <a:ext cx="7682403" cy="1487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Register the controllers, elements, scales and plugins you are going to use (recommend using this method).</a:t>
            </a:r>
          </a:p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5869A-1044-4384-8D62-CF6C57BF252A}"/>
              </a:ext>
            </a:extLst>
          </p:cNvPr>
          <p:cNvSpPr txBox="1"/>
          <p:nvPr/>
        </p:nvSpPr>
        <p:spPr>
          <a:xfrm>
            <a:off x="2664052" y="2606016"/>
            <a:ext cx="9070748" cy="36933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 {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BarController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BarElement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CategoryScale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LinearScale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ChartConfiguration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Legend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Tooltip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 }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'chart.js’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  <a:ea typeface="ＭＳ Ｐゴシック" panose="020B0600070205080204" pitchFamily="50" charset="-128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  <a:ea typeface="ＭＳ Ｐゴシック" panose="020B0600070205080204" pitchFamily="50" charset="-128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Chart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register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	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BarController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BarElement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	</a:t>
            </a:r>
            <a:r>
              <a:rPr lang="it-IT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CategoryScale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 </a:t>
            </a:r>
            <a:r>
              <a:rPr lang="it-IT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LinearScale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  <a:ea typeface="ＭＳ Ｐゴシック" panose="020B0600070205080204" pitchFamily="50" charset="-128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	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Tooltip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Legend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  <a:ea typeface="ＭＳ Ｐゴシック" panose="020B0600070205080204" pitchFamily="50" charset="-128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barChart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HTMLCanvasElement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  <a:ea typeface="ＭＳ Ｐゴシック" panose="020B0600070205080204" pitchFamily="50" charset="-128"/>
            </a:endParaRPr>
          </a:p>
          <a:p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ctx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 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{…}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2206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Register and New </a:t>
            </a:r>
            <a:r>
              <a:rPr lang="en-US" sz="4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Chart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5" y="1498138"/>
            <a:ext cx="8300439" cy="1569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Register auto and new Chart as usual. In case there is an error, update the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tsconfig.json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file.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en-US" b="0" dirty="0">
                <a:solidFill>
                  <a:srgbClr val="6A9955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"</a:t>
            </a:r>
            <a:r>
              <a:rPr lang="en-US" b="0" dirty="0" err="1">
                <a:solidFill>
                  <a:srgbClr val="6A9955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noImplicitAny</a:t>
            </a:r>
            <a:r>
              <a:rPr lang="en-US" b="0" dirty="0">
                <a:solidFill>
                  <a:srgbClr val="6A9955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": false,</a:t>
            </a:r>
            <a:endParaRPr lang="en-US" b="0" dirty="0">
              <a:solidFill>
                <a:srgbClr val="D4D4D4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5869A-1044-4384-8D62-CF6C57BF252A}"/>
              </a:ext>
            </a:extLst>
          </p:cNvPr>
          <p:cNvSpPr txBox="1"/>
          <p:nvPr/>
        </p:nvSpPr>
        <p:spPr>
          <a:xfrm>
            <a:off x="2551611" y="3085387"/>
            <a:ext cx="9016933" cy="20313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'chart.js/auto’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  <a:ea typeface="ＭＳ Ｐゴシック" panose="020B0600070205080204" pitchFamily="50" charset="-128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ViewChild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'lineChart'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  <a:ea typeface="ＭＳ Ｐゴシック" panose="020B0600070205080204" pitchFamily="50" charset="-128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  <a:ea typeface="ＭＳ Ｐゴシック" panose="020B0600070205080204" pitchFamily="50" charset="-128"/>
            </a:endParaRPr>
          </a:p>
          <a:p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lineChart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nativeElement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, 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  <a:ea typeface="ＭＳ Ｐゴシック" panose="020B0600070205080204" pitchFamily="50" charset="-128"/>
              </a:rPr>
              <a:t>{…}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ＭＳ Ｐゴシック" panose="020B0600070205080204" pitchFamily="50" charset="-128"/>
              </a:rPr>
              <a:t>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076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Register and New </a:t>
            </a:r>
            <a:r>
              <a:rPr lang="en-US" sz="4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Chart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4" y="1498138"/>
            <a:ext cx="9096979" cy="887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chart.min.js in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angular.json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file and declare variable Chart.</a:t>
            </a:r>
            <a:endParaRPr lang="en-US" b="0" dirty="0">
              <a:solidFill>
                <a:srgbClr val="D4D4D4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5869A-1044-4384-8D62-CF6C57BF252A}"/>
              </a:ext>
            </a:extLst>
          </p:cNvPr>
          <p:cNvSpPr txBox="1"/>
          <p:nvPr/>
        </p:nvSpPr>
        <p:spPr>
          <a:xfrm>
            <a:off x="2551611" y="2406492"/>
            <a:ext cx="8300439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node_modules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/chart.js/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/chart.min.js"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D83CF-CDDB-46A2-985C-C5B24AC4059D}"/>
              </a:ext>
            </a:extLst>
          </p:cNvPr>
          <p:cNvSpPr txBox="1"/>
          <p:nvPr/>
        </p:nvSpPr>
        <p:spPr>
          <a:xfrm>
            <a:off x="2551610" y="3792433"/>
            <a:ext cx="8300439" cy="14773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ViewChild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'pieChart'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pieChart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onst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pieChart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nativeElement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9912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Chart Types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F447A-D740-4BC4-92D7-C9F9717D7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33" y="1733290"/>
            <a:ext cx="7861074" cy="40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1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r>
              <a:rPr lang="en-US" sz="4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Chart Types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DA844C-C959-4E0F-B5C9-85085E13D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35" y="1961148"/>
            <a:ext cx="10492989" cy="373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4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Chart Types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4C246E4-FDDE-429F-A7AC-5FFEDB9465B1}"/>
              </a:ext>
            </a:extLst>
          </p:cNvPr>
          <p:cNvSpPr txBox="1">
            <a:spLocks/>
          </p:cNvSpPr>
          <p:nvPr/>
        </p:nvSpPr>
        <p:spPr>
          <a:xfrm>
            <a:off x="5696706" y="1704409"/>
            <a:ext cx="5548664" cy="1139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See also charts: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https://www.chartjs.org/docs/latest/charts/bubble.html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8FAF26-B76C-4586-AF71-17FE86A2A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646" y="3018069"/>
            <a:ext cx="5373009" cy="2666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B451F4-B454-454E-ACC0-5C1256E4D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117" y="1693400"/>
            <a:ext cx="44196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4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4.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Chart Config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FAFCEB9-7D34-4103-A57C-3D96558D361E}"/>
              </a:ext>
            </a:extLst>
          </p:cNvPr>
          <p:cNvSpPr txBox="1">
            <a:spLocks/>
          </p:cNvSpPr>
          <p:nvPr/>
        </p:nvSpPr>
        <p:spPr>
          <a:xfrm>
            <a:off x="1957986" y="1498138"/>
            <a:ext cx="7682403" cy="177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4A99A-0004-4858-BBE2-22536C6779CF}"/>
              </a:ext>
            </a:extLst>
          </p:cNvPr>
          <p:cNvSpPr txBox="1"/>
          <p:nvPr/>
        </p:nvSpPr>
        <p:spPr>
          <a:xfrm>
            <a:off x="6949604" y="578562"/>
            <a:ext cx="48263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ChartConfiguration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	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labels: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 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	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[{ }],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156DB25-6DBB-4369-83CB-4DFF23FCAC33}"/>
              </a:ext>
            </a:extLst>
          </p:cNvPr>
          <p:cNvSpPr txBox="1">
            <a:spLocks/>
          </p:cNvSpPr>
          <p:nvPr/>
        </p:nvSpPr>
        <p:spPr>
          <a:xfrm>
            <a:off x="1957986" y="1632931"/>
            <a:ext cx="9543405" cy="4676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Chart config includes 3 parts</a:t>
            </a:r>
          </a:p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Type: chart type 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(line, bar, radar, pie,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polarArea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doughnut, bubble and scatter)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Data:</a:t>
            </a:r>
          </a:p>
          <a:p>
            <a:pPr lvl="2" fontAlgn="auto">
              <a:spcAft>
                <a:spcPts val="0"/>
              </a:spcAft>
              <a:buFontTx/>
              <a:buChar char="-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lables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[ ] label name for each index.</a:t>
            </a:r>
          </a:p>
          <a:p>
            <a:pPr lvl="2" fontAlgn="auto">
              <a:spcAft>
                <a:spcPts val="0"/>
              </a:spcAft>
              <a:buFontTx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datasets: [ {  } ] data and configuration for point data.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Options: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configure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scales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plugins, animations,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events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,...</a:t>
            </a:r>
          </a:p>
          <a:p>
            <a:pPr marL="457200" lvl="1" indent="0" fontAlgn="auto"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54491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12EC5139DA974D9DBD4737B8C6392D" ma:contentTypeVersion="4" ma:contentTypeDescription="Create a new document." ma:contentTypeScope="" ma:versionID="931466e92d994a0b20d81f38e5575c9f">
  <xsd:schema xmlns:xsd="http://www.w3.org/2001/XMLSchema" xmlns:xs="http://www.w3.org/2001/XMLSchema" xmlns:p="http://schemas.microsoft.com/office/2006/metadata/properties" xmlns:ns2="bcd33051-b929-49fd-bee5-95f4b934479f" xmlns:ns3="dcb6eb7e-99ec-4c04-80d7-046d9742ae70" targetNamespace="http://schemas.microsoft.com/office/2006/metadata/properties" ma:root="true" ma:fieldsID="af1f56fe9a8a2f82861f1fb860c26d23" ns2:_="" ns3:_="">
    <xsd:import namespace="bcd33051-b929-49fd-bee5-95f4b934479f"/>
    <xsd:import namespace="dcb6eb7e-99ec-4c04-80d7-046d9742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d33051-b929-49fd-bee5-95f4b93447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b6eb7e-99ec-4c04-80d7-046d9742ae7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946410-CF65-4BD6-876B-D57B692ED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d33051-b929-49fd-bee5-95f4b934479f"/>
    <ds:schemaRef ds:uri="dcb6eb7e-99ec-4c04-80d7-046d9742ae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1666</Words>
  <Application>Microsoft Office PowerPoint</Application>
  <PresentationFormat>Widescreen</PresentationFormat>
  <Paragraphs>202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ＭＳ Ｐゴシック</vt:lpstr>
      <vt:lpstr>Segoe UI (Body)</vt:lpstr>
      <vt:lpstr>Arial</vt:lpstr>
      <vt:lpstr>Consolas</vt:lpstr>
      <vt:lpstr>Segoe UI</vt:lpstr>
      <vt:lpstr>1_Office Theme</vt:lpstr>
      <vt:lpstr>Chart.js Angular v2</vt:lpstr>
      <vt:lpstr>1. Install chart.js</vt:lpstr>
      <vt:lpstr>2. Register and New Chart</vt:lpstr>
      <vt:lpstr>2. Register and New Chart</vt:lpstr>
      <vt:lpstr>2. Register and New Chart</vt:lpstr>
      <vt:lpstr>3. Chart Types</vt:lpstr>
      <vt:lpstr>3. Chart Types</vt:lpstr>
      <vt:lpstr>3. Chart Types</vt:lpstr>
      <vt:lpstr>4. Chart Config</vt:lpstr>
      <vt:lpstr>4. Chart Config</vt:lpstr>
      <vt:lpstr>4. Chart Config</vt:lpstr>
      <vt:lpstr>5. Defaults and Overrides</vt:lpstr>
      <vt:lpstr>6. Actions</vt:lpstr>
      <vt:lpstr>7. Event</vt:lpstr>
      <vt:lpstr>7. Event</vt:lpstr>
      <vt:lpstr>8. Mixed Chart Types</vt:lpstr>
      <vt:lpstr>8. Mixed Chart Types</vt:lpstr>
      <vt:lpstr>9. Ng2-chart</vt:lpstr>
      <vt:lpstr>9. Ng2-chart</vt:lpstr>
      <vt:lpstr>9. Ng2-chart</vt:lpstr>
      <vt:lpstr>10. Documents</vt:lpstr>
      <vt:lpstr>10.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Chart.js</dc:title>
  <dc:creator>Le Quan</dc:creator>
  <cp:lastModifiedBy>Le Quan</cp:lastModifiedBy>
  <cp:revision>179</cp:revision>
  <dcterms:created xsi:type="dcterms:W3CDTF">2021-05-10T17:35:16Z</dcterms:created>
  <dcterms:modified xsi:type="dcterms:W3CDTF">2022-01-20T09:52:31Z</dcterms:modified>
</cp:coreProperties>
</file>