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58" r:id="rId5"/>
    <p:sldId id="279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68" r:id="rId23"/>
    <p:sldId id="269" r:id="rId24"/>
    <p:sldId id="270" r:id="rId25"/>
    <p:sldId id="284" r:id="rId26"/>
    <p:sldId id="280" r:id="rId27"/>
    <p:sldId id="281" r:id="rId28"/>
    <p:sldId id="282" r:id="rId29"/>
    <p:sldId id="283" r:id="rId30"/>
    <p:sldId id="287" r:id="rId31"/>
    <p:sldId id="289" r:id="rId32"/>
    <p:sldId id="297" r:id="rId33"/>
    <p:sldId id="285" r:id="rId34"/>
    <p:sldId id="288" r:id="rId35"/>
    <p:sldId id="290" r:id="rId36"/>
    <p:sldId id="295" r:id="rId37"/>
    <p:sldId id="294" r:id="rId38"/>
    <p:sldId id="293" r:id="rId39"/>
    <p:sldId id="298" r:id="rId40"/>
    <p:sldId id="299" r:id="rId41"/>
    <p:sldId id="300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AD7"/>
    <a:srgbClr val="F4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1AD3-EA13-46B3-926F-BDBCBC4D4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ABF85-7764-42F3-9F6A-730382202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920E7-8125-4D0E-903B-BCADC963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71CF-82AB-4ED1-BB93-D8FC61A46D5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DFED7-F418-4257-9262-DF8AFD95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93BD-AECC-4657-AB8B-82B1F62A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86F3-3BDF-4F5D-ACB4-95AC93FF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76A6-5885-4598-A77B-B7732D62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A2EF2-799A-4121-BB08-C8D2043EE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6786F-C03D-4EA2-ADAC-032CEBEC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71CF-82AB-4ED1-BB93-D8FC61A46D5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EFB0-AB8C-479F-915B-1E2100F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681DC-7A79-4913-B89C-2590D6E7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86F3-3BDF-4F5D-ACB4-95AC93FF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2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A4652-A842-4245-A8A6-A5AFD3DD7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5FBC2-D4B4-4FA2-9E81-B73C376EF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DE63D-EDF3-4C48-96D2-BDDEB709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71CF-82AB-4ED1-BB93-D8FC61A46D5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E0BAA-C3C0-4726-856D-618E82A7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639E1-6273-4A94-83EF-F355A40E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86F3-3BDF-4F5D-ACB4-95AC93FF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3316-2991-462F-B4E9-8F657098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2880-E64F-4745-B8A3-7712ACA3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D1F76-9746-4223-AC36-3FEECD56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71CF-82AB-4ED1-BB93-D8FC61A46D5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3931-B44A-4709-B1DE-6476BB4F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95EF1-DD82-41A5-9B2A-DF17EB8C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86F3-3BDF-4F5D-ACB4-95AC93FF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9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8341-EE0C-43F4-993E-DDF417F2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05629-CFAE-49BA-A552-38DD6CB61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55AD2-B87B-476B-99FF-57288BB7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71CF-82AB-4ED1-BB93-D8FC61A46D5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E695-FE0C-4FAD-A142-8CD8EC6C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7DB9-6480-4FD4-9DDB-C08244BA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86F3-3BDF-4F5D-ACB4-95AC93FF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BAD2-887C-44A4-976C-968ECA6C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D31C-6E11-4565-A5DC-4BC9AB54B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52B2-40BF-4D82-BB1B-208AC0197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0668-4485-4D80-BCFA-8A53C628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71CF-82AB-4ED1-BB93-D8FC61A46D5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B671A-4B8C-4A74-AE46-8598A945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EF6AD-D8AB-4924-9895-05227B8A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86F3-3BDF-4F5D-ACB4-95AC93FF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0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A76C-0E9A-4D82-B712-E416696F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CB3FF-2FF2-4E10-BB8A-8D729E0BE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8E6BE-4AC4-4731-9F89-57E0F0D4E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D36B0-D08E-48D3-8B3D-759C501D3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C0CDC-B5A4-4251-AE29-6B589FF30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03D81-107C-4446-B832-E4D99B4C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71CF-82AB-4ED1-BB93-D8FC61A46D5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833AA-39D3-4B8C-ADF2-D690A793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DF6B6-EB92-41F6-B601-E7F3F73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86F3-3BDF-4F5D-ACB4-95AC93FF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AF64-2C3C-4344-8083-EDB94219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3E893-E81D-4523-A407-23CE24B6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71CF-82AB-4ED1-BB93-D8FC61A46D5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B7A5F-5042-41D1-8C77-61E7D004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3DC3F-80D6-485D-890A-E09F799C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86F3-3BDF-4F5D-ACB4-95AC93FF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6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B4BB5-788A-44F2-9240-4628B1AD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71CF-82AB-4ED1-BB93-D8FC61A46D5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FE171-FA9A-4626-A3D9-472B8FA8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B2FA7-D64E-4773-BBC3-50E3D027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86F3-3BDF-4F5D-ACB4-95AC93FF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5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4F05-8F4C-4471-AB6F-C62A7751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F58C-9F43-4449-B0CC-74754FFA3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1958A-1E88-4689-BE4C-361093845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07851-5F73-4135-8602-209CADD8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71CF-82AB-4ED1-BB93-D8FC61A46D5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7A82C-3697-4548-A0DA-8E8B771E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35CA4-A72C-4FFB-94C0-41E029C4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86F3-3BDF-4F5D-ACB4-95AC93FF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A658-958D-47B4-8F80-C0896C00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30D3B-D9C8-42D4-AE12-4E8D1261B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6DEEB-F51F-4C5D-9C4A-BBBC09F84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7CBE0-1203-4FDA-B092-88C4F84E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71CF-82AB-4ED1-BB93-D8FC61A46D5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C9758-69CB-4C79-8D4A-4273E19D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AF00A-ECFB-4442-B561-6B942FEA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86F3-3BDF-4F5D-ACB4-95AC93FF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7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0060A-105E-4EAC-9AFB-6470A15F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3F2D-419E-4D1A-8760-02DD47A93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84A2-288F-4536-B413-EDFC183AF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71CF-82AB-4ED1-BB93-D8FC61A46D5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79F0-E928-4D1C-89E9-56887CF10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AAB6-D6BC-4123-8E77-F2C6475AD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86F3-3BDF-4F5D-ACB4-95AC93FF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va.ai/ocr" TargetMode="External"/><Relationship Id="rId2" Type="http://schemas.openxmlformats.org/officeDocument/2006/relationships/hyperlink" Target="https://cloud.google.com/vi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ubango.org/webapps/alpr-korea/" TargetMode="External"/><Relationship Id="rId5" Type="http://schemas.openxmlformats.org/officeDocument/2006/relationships/hyperlink" Target="https://github.com/azizsiyaev/korean_car_licence_plate_detection_and_recognition" TargetMode="External"/><Relationship Id="rId4" Type="http://schemas.openxmlformats.org/officeDocument/2006/relationships/hyperlink" Target="https://app.platerecognizer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6D4E-B782-480C-BE8F-D3A574C48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563100" cy="2387600"/>
          </a:xfrm>
        </p:spPr>
        <p:txBody>
          <a:bodyPr/>
          <a:lstStyle/>
          <a:p>
            <a:r>
              <a:rPr lang="en-US" dirty="0"/>
              <a:t>KRISO 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B89F-36AD-4742-8858-5BE87619F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8291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4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/>
              <a:t>General process:</a:t>
            </a:r>
            <a:endParaRPr lang="en-US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FF5D41-8FAC-4DA9-B433-6C5F38D54A32}"/>
              </a:ext>
            </a:extLst>
          </p:cNvPr>
          <p:cNvGrpSpPr/>
          <p:nvPr/>
        </p:nvGrpSpPr>
        <p:grpSpPr>
          <a:xfrm>
            <a:off x="3791824" y="5249617"/>
            <a:ext cx="1812022" cy="1404252"/>
            <a:chOff x="3783435" y="5237391"/>
            <a:chExt cx="1877779" cy="14042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C3552C4-E928-462B-AA25-30294EC60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3435" y="5237391"/>
              <a:ext cx="1877779" cy="140425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1B98DC-4AE4-46C0-B630-2FDE21219465}"/>
                </a:ext>
              </a:extLst>
            </p:cNvPr>
            <p:cNvSpPr/>
            <p:nvPr/>
          </p:nvSpPr>
          <p:spPr>
            <a:xfrm>
              <a:off x="4492824" y="5970635"/>
              <a:ext cx="238567" cy="1281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9EBB46B-FB45-4C92-A2A1-BE3435D42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478" y="5687645"/>
            <a:ext cx="2179664" cy="5252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365A8BF-D2E8-44A1-963B-D3CF23865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435" y="5739495"/>
            <a:ext cx="1095528" cy="37152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3BFF98B-6653-4E85-B97E-2674251EA2D1}"/>
              </a:ext>
            </a:extLst>
          </p:cNvPr>
          <p:cNvGrpSpPr/>
          <p:nvPr/>
        </p:nvGrpSpPr>
        <p:grpSpPr>
          <a:xfrm>
            <a:off x="1800398" y="2340528"/>
            <a:ext cx="8633149" cy="2731664"/>
            <a:chOff x="1800398" y="2340528"/>
            <a:chExt cx="8633149" cy="2731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E323BD-F8CD-44EC-A258-6E5D29C0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398" y="2528260"/>
              <a:ext cx="8591204" cy="2180370"/>
            </a:xfrm>
            <a:prstGeom prst="rect">
              <a:avLst/>
            </a:prstGeom>
          </p:spPr>
        </p:pic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DBBC902-D203-43FE-9CC9-3AC74C4A772B}"/>
                </a:ext>
              </a:extLst>
            </p:cNvPr>
            <p:cNvSpPr/>
            <p:nvPr/>
          </p:nvSpPr>
          <p:spPr>
            <a:xfrm>
              <a:off x="3808602" y="2340528"/>
              <a:ext cx="1795244" cy="273166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61A2B17-4CBF-484C-B8B6-FE730E2D6011}"/>
                </a:ext>
              </a:extLst>
            </p:cNvPr>
            <p:cNvSpPr/>
            <p:nvPr/>
          </p:nvSpPr>
          <p:spPr>
            <a:xfrm>
              <a:off x="5760790" y="3187817"/>
              <a:ext cx="2250696" cy="188437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FDC16D5-E202-4812-B3E2-8BF5D0E6D281}"/>
                </a:ext>
              </a:extLst>
            </p:cNvPr>
            <p:cNvSpPr/>
            <p:nvPr/>
          </p:nvSpPr>
          <p:spPr>
            <a:xfrm>
              <a:off x="8182851" y="3942826"/>
              <a:ext cx="2250696" cy="112936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CDAB86-7976-463E-98FF-B8E980EF2366}"/>
                </a:ext>
              </a:extLst>
            </p:cNvPr>
            <p:cNvSpPr txBox="1"/>
            <p:nvPr/>
          </p:nvSpPr>
          <p:spPr>
            <a:xfrm>
              <a:off x="3791824" y="4652004"/>
              <a:ext cx="1812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Detection/Localization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31C3C0-FD04-48CA-8773-5B6679BE386D}"/>
                </a:ext>
              </a:extLst>
            </p:cNvPr>
            <p:cNvSpPr txBox="1"/>
            <p:nvPr/>
          </p:nvSpPr>
          <p:spPr>
            <a:xfrm>
              <a:off x="5980127" y="4652004"/>
              <a:ext cx="1812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Segmentation (*)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AE4D13-BD63-4455-84DC-FC0C641F2768}"/>
                </a:ext>
              </a:extLst>
            </p:cNvPr>
            <p:cNvSpPr txBox="1"/>
            <p:nvPr/>
          </p:nvSpPr>
          <p:spPr>
            <a:xfrm>
              <a:off x="8402188" y="4652004"/>
              <a:ext cx="1812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Recognition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AE29FCF1-54E1-4CCC-ADE2-0781BFD5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91" y="5248129"/>
            <a:ext cx="1812022" cy="140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2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etection: </a:t>
            </a:r>
            <a:r>
              <a:rPr lang="en-US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extract a portion area containing the potential license plate from the input image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5D3014-9297-465B-8A66-E142DFCFD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79226"/>
              </p:ext>
            </p:extLst>
          </p:nvPr>
        </p:nvGraphicFramePr>
        <p:xfrm>
          <a:off x="599598" y="3211405"/>
          <a:ext cx="10992805" cy="2766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805">
                  <a:extLst>
                    <a:ext uri="{9D8B030D-6E8A-4147-A177-3AD203B41FA5}">
                      <a16:colId xmlns:a16="http://schemas.microsoft.com/office/drawing/2014/main" val="259333914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3024587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539137916"/>
                    </a:ext>
                  </a:extLst>
                </a:gridCol>
              </a:tblGrid>
              <a:tr h="502808">
                <a:tc>
                  <a:txBody>
                    <a:bodyPr/>
                    <a:lstStyle/>
                    <a:p>
                      <a:r>
                        <a:rPr lang="en-US" sz="2400" dirty="0"/>
                        <a:t>Direction</a:t>
                      </a:r>
                    </a:p>
                  </a:txBody>
                  <a:tcPr marL="123980" marR="123980" marT="61990" marB="619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Direct detection</a:t>
                      </a:r>
                    </a:p>
                  </a:txBody>
                  <a:tcPr marL="123980" marR="123980" marT="61990" marB="619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Indirect detection</a:t>
                      </a:r>
                    </a:p>
                  </a:txBody>
                  <a:tcPr marL="123980" marR="123980" marT="61990" marB="61990"/>
                </a:tc>
                <a:extLst>
                  <a:ext uri="{0D108BD9-81ED-4DB2-BD59-A6C34878D82A}">
                    <a16:rowId xmlns:a16="http://schemas.microsoft.com/office/drawing/2014/main" val="3589601020"/>
                  </a:ext>
                </a:extLst>
              </a:tr>
              <a:tr h="1257837"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 marL="123980" marR="123980" marT="61990" marB="619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Directly predict the location and height and width of license plate by feeding the input picture</a:t>
                      </a:r>
                    </a:p>
                  </a:txBody>
                  <a:tcPr marL="123980" marR="123980" marT="61990" marB="619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Take advantage of the prior knowledge between the license plate &amp; the truck</a:t>
                      </a:r>
                    </a:p>
                  </a:txBody>
                  <a:tcPr marL="123980" marR="123980" marT="61990" marB="61990"/>
                </a:tc>
                <a:extLst>
                  <a:ext uri="{0D108BD9-81ED-4DB2-BD59-A6C34878D82A}">
                    <a16:rowId xmlns:a16="http://schemas.microsoft.com/office/drawing/2014/main" val="200160292"/>
                  </a:ext>
                </a:extLst>
              </a:tr>
              <a:tr h="502808">
                <a:tc>
                  <a:txBody>
                    <a:bodyPr/>
                    <a:lstStyle/>
                    <a:p>
                      <a:r>
                        <a:rPr lang="en-US" sz="2400" b="1" dirty="0"/>
                        <a:t>Pros</a:t>
                      </a:r>
                    </a:p>
                  </a:txBody>
                  <a:tcPr marL="123980" marR="123980" marT="61990" marB="619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Low computational cost</a:t>
                      </a:r>
                    </a:p>
                  </a:txBody>
                  <a:tcPr marL="123980" marR="123980" marT="61990" marB="619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High accuracy</a:t>
                      </a:r>
                    </a:p>
                  </a:txBody>
                  <a:tcPr marL="123980" marR="123980" marT="61990" marB="61990"/>
                </a:tc>
                <a:extLst>
                  <a:ext uri="{0D108BD9-81ED-4DB2-BD59-A6C34878D82A}">
                    <a16:rowId xmlns:a16="http://schemas.microsoft.com/office/drawing/2014/main" val="610199764"/>
                  </a:ext>
                </a:extLst>
              </a:tr>
              <a:tr h="502808">
                <a:tc>
                  <a:txBody>
                    <a:bodyPr/>
                    <a:lstStyle/>
                    <a:p>
                      <a:r>
                        <a:rPr lang="en-US" sz="2400" b="1" dirty="0"/>
                        <a:t>Cons</a:t>
                      </a:r>
                    </a:p>
                  </a:txBody>
                  <a:tcPr marL="123980" marR="123980" marT="61990" marB="619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Low accuracy</a:t>
                      </a:r>
                    </a:p>
                  </a:txBody>
                  <a:tcPr marL="123980" marR="123980" marT="61990" marB="619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High computational cost</a:t>
                      </a:r>
                    </a:p>
                  </a:txBody>
                  <a:tcPr marL="123980" marR="123980" marT="61990" marB="61990"/>
                </a:tc>
                <a:extLst>
                  <a:ext uri="{0D108BD9-81ED-4DB2-BD59-A6C34878D82A}">
                    <a16:rowId xmlns:a16="http://schemas.microsoft.com/office/drawing/2014/main" val="119524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89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Recent detection algorithms: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D132B6-D252-4864-A17E-1B5019A07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77" y="2331720"/>
            <a:ext cx="7882847" cy="44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6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Recognition</a:t>
            </a:r>
            <a:r>
              <a:rPr lang="en-US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recognition algorithms based on </a:t>
            </a:r>
            <a:r>
              <a:rPr lang="en-US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segmentation</a:t>
            </a:r>
            <a:r>
              <a:rPr lang="en-US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divide the vehicle license plate into single characters.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recognition algorithms based on </a:t>
            </a:r>
            <a:r>
              <a:rPr lang="en-US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segmentation-free</a:t>
            </a:r>
            <a:r>
              <a:rPr lang="en-US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transform the vehicle license plate recognition problem into character sequence labeling.</a:t>
            </a:r>
          </a:p>
        </p:txBody>
      </p:sp>
    </p:spTree>
    <p:extLst>
      <p:ext uri="{BB962C8B-B14F-4D97-AF65-F5344CB8AC3E}">
        <p14:creationId xmlns:p14="http://schemas.microsoft.com/office/powerpoint/2010/main" val="6950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Recent recognition algorithms:</a:t>
            </a:r>
            <a:endParaRPr lang="en-US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C3DCE2-B1F5-4426-807C-D4FFD3461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42762"/>
              </p:ext>
            </p:extLst>
          </p:nvPr>
        </p:nvGraphicFramePr>
        <p:xfrm>
          <a:off x="552450" y="2285576"/>
          <a:ext cx="11087100" cy="454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val="3906879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348784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947828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6895860"/>
                    </a:ext>
                  </a:extLst>
                </a:gridCol>
              </a:tblGrid>
              <a:tr h="26086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29037"/>
                  </a:ext>
                </a:extLst>
              </a:tr>
              <a:tr h="450252"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Segmentation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SCNN + RCNN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recognize under various illumination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 sensitive to distorted and occlusion 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97418"/>
                  </a:ext>
                </a:extLst>
              </a:tr>
              <a:tr h="6432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RANSAC + STN +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 sharing used in the method could make full use of 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Can’t suitably segment new energy &amp; two-low layout license plates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90976"/>
                  </a:ext>
                </a:extLst>
              </a:tr>
              <a:tr h="4502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PCA +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reconstruct blur &amp; occluded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May cause over-segmentation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16766"/>
                  </a:ext>
                </a:extLst>
              </a:tr>
              <a:tr h="260861">
                <a:tc rowSpan="5">
                  <a:txBody>
                    <a:bodyPr/>
                    <a:lstStyle/>
                    <a:p>
                      <a:r>
                        <a:rPr lang="en-US" sz="1400" dirty="0"/>
                        <a:t>Segmentation-free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Fast-YOLO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81927"/>
                  </a:ext>
                </a:extLst>
              </a:tr>
              <a:tr h="4502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BRNN+CTC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train end-to-end &amp; robust to various illumination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 sensitive to distortion and occlusion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02785"/>
                  </a:ext>
                </a:extLst>
              </a:tr>
              <a:tr h="4502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RNN+CTC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Fully use contextual information &amp; high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Unable to use in real-time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578567"/>
                  </a:ext>
                </a:extLst>
              </a:tr>
              <a:tr h="6432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STN+CNN+BRNN+CTC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train end-to-end &amp; simultaneously recognize characters and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Limited to the assumption of the layout &amp; can’t recognize plates in 2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76115"/>
                  </a:ext>
                </a:extLst>
              </a:tr>
              <a:tr h="6432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Modified –Deeplab-V2-ResNet+CCA+AlexNet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Recognize pixel-by-pixel so robust to individual  miss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Fixed count of characters &amp; fail to recognize other layout plates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40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Korean articles: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Multinational License Plate Recognition Using Generalized Character Sequence Detection</a:t>
            </a:r>
            <a:r>
              <a:rPr lang="en-US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(2020)</a:t>
            </a:r>
            <a:endParaRPr lang="en-US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186D27-E229-4576-8131-2138842A9D4E}"/>
              </a:ext>
            </a:extLst>
          </p:cNvPr>
          <p:cNvGrpSpPr/>
          <p:nvPr/>
        </p:nvGrpSpPr>
        <p:grpSpPr>
          <a:xfrm>
            <a:off x="2046971" y="3326130"/>
            <a:ext cx="8098059" cy="3531870"/>
            <a:chOff x="2046971" y="3326130"/>
            <a:chExt cx="8098059" cy="35318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5348B64-905C-4938-AD03-C776078F3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6971" y="3326130"/>
              <a:ext cx="8098059" cy="353187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D474DB1-9BD7-40B5-965C-8367AACDD48E}"/>
                </a:ext>
              </a:extLst>
            </p:cNvPr>
            <p:cNvSpPr/>
            <p:nvPr/>
          </p:nvSpPr>
          <p:spPr>
            <a:xfrm>
              <a:off x="3817620" y="3554730"/>
              <a:ext cx="1405890" cy="118872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625E34-9ADF-4D58-9DF8-259E039E79F5}"/>
                </a:ext>
              </a:extLst>
            </p:cNvPr>
            <p:cNvSpPr txBox="1"/>
            <p:nvPr/>
          </p:nvSpPr>
          <p:spPr>
            <a:xfrm>
              <a:off x="3817620" y="4374118"/>
              <a:ext cx="1405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tiny-YOLOv3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C2AC054-1B94-49D6-B1B3-FD6431BF0AE7}"/>
                </a:ext>
              </a:extLst>
            </p:cNvPr>
            <p:cNvSpPr/>
            <p:nvPr/>
          </p:nvSpPr>
          <p:spPr>
            <a:xfrm>
              <a:off x="8628402" y="5419566"/>
              <a:ext cx="1315698" cy="115506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BDF9BB-8EF9-4C43-A033-DADDD15654CF}"/>
                </a:ext>
              </a:extLst>
            </p:cNvPr>
            <p:cNvSpPr txBox="1"/>
            <p:nvPr/>
          </p:nvSpPr>
          <p:spPr>
            <a:xfrm>
              <a:off x="8605542" y="6216729"/>
              <a:ext cx="1405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YOLOv3-SPP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22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Korean articles: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Multinational License Plate Recognition Using Generalized Character Sequence Detection</a:t>
            </a:r>
            <a:r>
              <a:rPr lang="en-US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(2020)</a:t>
            </a:r>
            <a:endParaRPr lang="en-US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3E5ED1-D255-4FB4-B331-E5A4FD4F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090" y="3294063"/>
            <a:ext cx="7641820" cy="18642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71E3C0-5FAF-4F48-A503-5D34B15FF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392"/>
          <a:stretch/>
        </p:blipFill>
        <p:spPr>
          <a:xfrm>
            <a:off x="2411949" y="5074920"/>
            <a:ext cx="7368102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5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Korean articles: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Multinational License Plate Recognition Using Generalized Character Sequence Detection</a:t>
            </a:r>
            <a:r>
              <a:rPr lang="en-US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(2020)</a:t>
            </a:r>
            <a:endParaRPr lang="en-US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0FD3E-C76B-4C07-B9D9-ACBF27B45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01"/>
          <a:stretch/>
        </p:blipFill>
        <p:spPr>
          <a:xfrm>
            <a:off x="1739464" y="3840480"/>
            <a:ext cx="8713073" cy="17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Korean articles: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Multinational License Plate Recognition Using Generalized Character Sequence Detection</a:t>
            </a:r>
            <a:r>
              <a:rPr lang="en-US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(2020)</a:t>
            </a:r>
            <a:endParaRPr lang="en-US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9FB34-4A64-4A83-8B44-D6DD329C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4548896" cy="31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12EF4-1489-460F-ADC0-4F9F588AD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896" y="4217356"/>
            <a:ext cx="7643104" cy="17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56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Korean articles: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Real-time Automatic License Plate Recognition System using YOLOv4 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(2020)</a:t>
            </a:r>
            <a:endParaRPr lang="en-US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BB43C9-EBDA-447B-A131-2EAE47BB6A61}"/>
              </a:ext>
            </a:extLst>
          </p:cNvPr>
          <p:cNvGrpSpPr/>
          <p:nvPr/>
        </p:nvGrpSpPr>
        <p:grpSpPr>
          <a:xfrm>
            <a:off x="3219450" y="4001294"/>
            <a:ext cx="5753100" cy="857250"/>
            <a:chOff x="1543050" y="4011930"/>
            <a:chExt cx="5753100" cy="8572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C9CC12-F3C6-491D-8686-324B5EE747CA}"/>
                </a:ext>
              </a:extLst>
            </p:cNvPr>
            <p:cNvSpPr/>
            <p:nvPr/>
          </p:nvSpPr>
          <p:spPr>
            <a:xfrm>
              <a:off x="1543050" y="4011930"/>
              <a:ext cx="2400300" cy="857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License plate detection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68B03E-CDEB-4F8C-80D1-F5FDDCB7958F}"/>
                </a:ext>
              </a:extLst>
            </p:cNvPr>
            <p:cNvSpPr/>
            <p:nvPr/>
          </p:nvSpPr>
          <p:spPr>
            <a:xfrm>
              <a:off x="4895850" y="4011930"/>
              <a:ext cx="2400300" cy="857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Character recognition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FCE124C-E3F9-498F-857A-A53EB094E53A}"/>
                </a:ext>
              </a:extLst>
            </p:cNvPr>
            <p:cNvSpPr/>
            <p:nvPr/>
          </p:nvSpPr>
          <p:spPr>
            <a:xfrm>
              <a:off x="4206240" y="4226242"/>
              <a:ext cx="441960" cy="4286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45B6E2-8796-40FC-94B0-7C182382DE8C}"/>
              </a:ext>
            </a:extLst>
          </p:cNvPr>
          <p:cNvSpPr/>
          <p:nvPr/>
        </p:nvSpPr>
        <p:spPr>
          <a:xfrm>
            <a:off x="3120390" y="3835558"/>
            <a:ext cx="5955030" cy="14222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55599E-0C99-49B6-9742-B652AEE5B5C8}"/>
              </a:ext>
            </a:extLst>
          </p:cNvPr>
          <p:cNvSpPr txBox="1"/>
          <p:nvPr/>
        </p:nvSpPr>
        <p:spPr>
          <a:xfrm>
            <a:off x="5393055" y="4880213"/>
            <a:ext cx="14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YOLOv4</a:t>
            </a:r>
          </a:p>
        </p:txBody>
      </p:sp>
    </p:spTree>
    <p:extLst>
      <p:ext uri="{BB962C8B-B14F-4D97-AF65-F5344CB8AC3E}">
        <p14:creationId xmlns:p14="http://schemas.microsoft.com/office/powerpoint/2010/main" val="363117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F090-DA48-4722-90AC-FBEE7938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FCD13-1328-4B9F-AD3B-A55583EB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Survey report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General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Truck detection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License plate recognition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Container code recognition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Architecture implementation report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General architecture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Progress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052184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Korean articles: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Real-time Automatic License Plate Recognition System using YOLOv4 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(2020)</a:t>
            </a:r>
            <a:endParaRPr lang="en-US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839178-A4F8-481D-BD42-F55E3E90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882" y="3668513"/>
            <a:ext cx="4731125" cy="250844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7831729-B3AB-4A83-842F-1F7A8FA02C76}"/>
              </a:ext>
            </a:extLst>
          </p:cNvPr>
          <p:cNvGrpSpPr/>
          <p:nvPr/>
        </p:nvGrpSpPr>
        <p:grpSpPr>
          <a:xfrm>
            <a:off x="838200" y="3668513"/>
            <a:ext cx="4663440" cy="2508450"/>
            <a:chOff x="5383530" y="3157537"/>
            <a:chExt cx="4663440" cy="25084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B51902-C25D-47DF-B747-AC5437EA7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3530" y="3157537"/>
              <a:ext cx="2831782" cy="15845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3B6852-85DE-4772-BD38-E2709BD91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3530" y="4742062"/>
              <a:ext cx="1520190" cy="9239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B614D0C-B60F-4E95-8074-F05C43EFE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03720" y="4742061"/>
              <a:ext cx="3143250" cy="923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13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Korean articles: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Real-time Automatic License Plate Recognition System using YOLOv4 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(2020)</a:t>
            </a:r>
            <a:endParaRPr lang="en-US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F23A9A-C911-4A7B-88BC-3E8872B79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665"/>
          <a:stretch/>
        </p:blipFill>
        <p:spPr>
          <a:xfrm>
            <a:off x="838200" y="4001294"/>
            <a:ext cx="4921362" cy="1569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67AF3C-9C5B-4694-B8E7-F4A0D13CF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52"/>
          <a:stretch/>
        </p:blipFill>
        <p:spPr>
          <a:xfrm>
            <a:off x="6096000" y="3481230"/>
            <a:ext cx="4921362" cy="26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27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code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Standard format (ISO-6346):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Owner prefix: first three capital letters</a:t>
            </a:r>
          </a:p>
          <a:p>
            <a:r>
              <a:rPr lang="en-US" dirty="0"/>
              <a:t>Equipment category identifier: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U: freight container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J: detachable freight container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Z: trailers and chassis</a:t>
            </a:r>
          </a:p>
          <a:p>
            <a:r>
              <a:rPr lang="en-US" dirty="0"/>
              <a:t>Serial/Registration number: decided by the owner</a:t>
            </a:r>
          </a:p>
          <a:p>
            <a:r>
              <a:rPr 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Check digit: determine whether the entire code is valid or not</a:t>
            </a:r>
          </a:p>
          <a:p>
            <a:endParaRPr lang="en-US" dirty="0"/>
          </a:p>
        </p:txBody>
      </p:sp>
      <p:pic>
        <p:nvPicPr>
          <p:cNvPr id="14" name="Picture 13" descr="container number infographic">
            <a:extLst>
              <a:ext uri="{FF2B5EF4-FFF2-40B4-BE49-F238E27FC236}">
                <a16:creationId xmlns:a16="http://schemas.microsoft.com/office/drawing/2014/main" id="{7045A90D-B39C-4792-AEEF-D764DED1561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05" y="1524737"/>
            <a:ext cx="3296329" cy="1308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111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code recognition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E08FC7-F52B-44BA-9A53-C14B4BDF1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Check digit computation:</a:t>
                </a:r>
              </a:p>
              <a:p>
                <a:pPr algn="just"/>
                <a:r>
                  <a:rPr lang="en-US" b="1" dirty="0"/>
                  <a:t>(1): </a:t>
                </a:r>
                <a:r>
                  <a:rPr lang="en-US" dirty="0"/>
                  <a:t>an equivalent numerical value is assigned to each letter in alphabet (beginning with 10 for the letter A, but skip number 11)</a:t>
                </a:r>
              </a:p>
              <a:p>
                <a:pPr algn="just"/>
                <a:r>
                  <a:rPr lang="en-US" b="1" dirty="0"/>
                  <a:t>(2): </a:t>
                </a:r>
                <a:r>
                  <a:rPr lang="en-US" dirty="0"/>
                  <a:t>each of the numbers calculated in step (1) is multiplied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dirty="0"/>
                  <a:t> is the exponent to base 2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dirty="0"/>
                  <a:t> starts at 0, from left to right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E08FC7-F52B-44BA-9A53-C14B4BDF1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95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code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Check digit computation:</a:t>
            </a:r>
          </a:p>
          <a:p>
            <a:r>
              <a:rPr lang="en-US" b="1" dirty="0"/>
              <a:t>(3):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/>
              <a:t>(3.1): </a:t>
            </a:r>
            <a:r>
              <a:rPr lang="en-US" sz="2800" dirty="0"/>
              <a:t>summarize up all results of step 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/>
              <a:t>(3.2): </a:t>
            </a:r>
            <a:r>
              <a:rPr lang="en-US" sz="2800" dirty="0"/>
              <a:t>divide the result by 11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/>
              <a:t>(3.3): </a:t>
            </a:r>
            <a:r>
              <a:rPr lang="en-US" sz="2800" dirty="0"/>
              <a:t>round the result down towards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/>
              <a:t>(3.4): </a:t>
            </a:r>
            <a:r>
              <a:rPr lang="en-US" sz="2800" dirty="0"/>
              <a:t>multiply the integer value by 11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/>
              <a:t>(3.5): </a:t>
            </a:r>
            <a:r>
              <a:rPr lang="en-US" sz="2800" dirty="0"/>
              <a:t>subtract result of (3.4) from result of (3.2), the result is check digit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50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code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Check digit computation: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7633F-07F0-4C7D-8CF3-1025B909C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4704487"/>
            <a:ext cx="8278380" cy="1895740"/>
          </a:xfrm>
          <a:prstGeom prst="rect">
            <a:avLst/>
          </a:prstGeom>
        </p:spPr>
      </p:pic>
      <p:pic>
        <p:nvPicPr>
          <p:cNvPr id="1026" name="Picture 2" descr="Example of an ISO 6346 compliant container number">
            <a:extLst>
              <a:ext uri="{FF2B5EF4-FFF2-40B4-BE49-F238E27FC236}">
                <a16:creationId xmlns:a16="http://schemas.microsoft.com/office/drawing/2014/main" id="{9F498A4E-DD3E-40A5-9FCB-BD854FB75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545" y="2458119"/>
            <a:ext cx="3470910" cy="188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855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code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Good articles:</a:t>
            </a:r>
          </a:p>
          <a:p>
            <a:pPr marL="0" indent="0">
              <a:buNone/>
            </a:pPr>
            <a:r>
              <a:rPr lang="en-US" dirty="0"/>
              <a:t>An Adaptive Deep Learning Framework for Shipping Container Code Localization and Recognition (2020)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8B342B-49C8-44A1-ADB0-4A99DD7A36C6}"/>
              </a:ext>
            </a:extLst>
          </p:cNvPr>
          <p:cNvGrpSpPr/>
          <p:nvPr/>
        </p:nvGrpSpPr>
        <p:grpSpPr>
          <a:xfrm>
            <a:off x="3053715" y="3182668"/>
            <a:ext cx="6084570" cy="3570557"/>
            <a:chOff x="3228975" y="3182668"/>
            <a:chExt cx="6084570" cy="35705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025655-8D67-4C87-97B9-E95E4EB99598}"/>
                </a:ext>
              </a:extLst>
            </p:cNvPr>
            <p:cNvSpPr txBox="1"/>
            <p:nvPr/>
          </p:nvSpPr>
          <p:spPr>
            <a:xfrm>
              <a:off x="5293995" y="3200866"/>
              <a:ext cx="4019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FF0000"/>
                  </a:solidFill>
                </a:rPr>
                <a:t>Extract feature &amp; upscale by </a:t>
              </a:r>
              <a:r>
                <a:rPr lang="en-US" sz="1200" dirty="0" err="1">
                  <a:solidFill>
                    <a:srgbClr val="FF0000"/>
                  </a:solidFill>
                </a:rPr>
                <a:t>ResNet</a:t>
              </a:r>
              <a:r>
                <a:rPr lang="en-US" sz="1200" dirty="0">
                  <a:solidFill>
                    <a:srgbClr val="FF0000"/>
                  </a:solidFill>
                </a:rPr>
                <a:t> +</a:t>
              </a:r>
              <a:r>
                <a:rPr lang="en-US" sz="1200" dirty="0" err="1">
                  <a:solidFill>
                    <a:srgbClr val="FF0000"/>
                  </a:solidFill>
                </a:rPr>
                <a:t>Unet</a:t>
              </a:r>
              <a:endParaRPr lang="en-US" sz="1200" dirty="0">
                <a:solidFill>
                  <a:srgbClr val="FF0000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FF0000"/>
                  </a:solidFill>
                </a:rPr>
                <a:t>Remove the low confidence regions &amp; noisy areas by ASA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FF0000"/>
                  </a:solidFill>
                </a:rPr>
                <a:t>Merge overlapped detected areas by ASMR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0B6176-550B-4A75-BBD0-80869EC0BA59}"/>
                </a:ext>
              </a:extLst>
            </p:cNvPr>
            <p:cNvGrpSpPr/>
            <p:nvPr/>
          </p:nvGrpSpPr>
          <p:grpSpPr>
            <a:xfrm>
              <a:off x="3228975" y="3182668"/>
              <a:ext cx="6084569" cy="3570557"/>
              <a:chOff x="3228975" y="3182668"/>
              <a:chExt cx="6084569" cy="357055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76E655B-A0EF-4194-B8FB-056A76A73E12}"/>
                  </a:ext>
                </a:extLst>
              </p:cNvPr>
              <p:cNvGrpSpPr/>
              <p:nvPr/>
            </p:nvGrpSpPr>
            <p:grpSpPr>
              <a:xfrm>
                <a:off x="3228975" y="3771900"/>
                <a:ext cx="5734050" cy="2981325"/>
                <a:chOff x="3228975" y="3429000"/>
                <a:chExt cx="5734050" cy="2981325"/>
              </a:xfrm>
            </p:grpSpPr>
            <p:pic>
              <p:nvPicPr>
                <p:cNvPr id="4" name="image38.png" title="Image">
                  <a:extLst>
                    <a:ext uri="{FF2B5EF4-FFF2-40B4-BE49-F238E27FC236}">
                      <a16:creationId xmlns:a16="http://schemas.microsoft.com/office/drawing/2014/main" id="{00000000-0008-0000-0200-000003000000}"/>
                    </a:ext>
                  </a:extLst>
                </p:cNvPr>
                <p:cNvPicPr preferRelativeResize="0"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228975" y="3429000"/>
                  <a:ext cx="5734050" cy="2981325"/>
                </a:xfrm>
                <a:prstGeom prst="rect">
                  <a:avLst/>
                </a:prstGeom>
                <a:noFill/>
              </p:spPr>
            </p:pic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92BEF6FA-769A-4FAD-BA6C-DAB4ADB33018}"/>
                    </a:ext>
                  </a:extLst>
                </p:cNvPr>
                <p:cNvSpPr/>
                <p:nvPr/>
              </p:nvSpPr>
              <p:spPr>
                <a:xfrm>
                  <a:off x="7440930" y="4823460"/>
                  <a:ext cx="1131570" cy="845820"/>
                </a:xfrm>
                <a:prstGeom prst="roundRect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C30F49E-5F82-45F2-834E-6BC4414BC1AC}"/>
                    </a:ext>
                  </a:extLst>
                </p:cNvPr>
                <p:cNvSpPr txBox="1"/>
                <p:nvPr/>
              </p:nvSpPr>
              <p:spPr>
                <a:xfrm>
                  <a:off x="7303770" y="5339119"/>
                  <a:ext cx="1405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CRNN</a:t>
                  </a:r>
                </a:p>
              </p:txBody>
            </p:sp>
          </p:grpSp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EFCFD512-A89E-4FE5-B33F-9ECD9CBDFFCD}"/>
                  </a:ext>
                </a:extLst>
              </p:cNvPr>
              <p:cNvSpPr/>
              <p:nvPr/>
            </p:nvSpPr>
            <p:spPr>
              <a:xfrm>
                <a:off x="5293994" y="3182668"/>
                <a:ext cx="4019550" cy="687389"/>
              </a:xfrm>
              <a:prstGeom prst="wedgeRoundRectCallout">
                <a:avLst>
                  <a:gd name="adj1" fmla="val -21686"/>
                  <a:gd name="adj2" fmla="val 75803"/>
                  <a:gd name="adj3" fmla="val 16667"/>
                </a:avLst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3370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code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Good articles:</a:t>
            </a:r>
          </a:p>
          <a:p>
            <a:pPr marL="0" indent="0" algn="just">
              <a:buNone/>
            </a:pPr>
            <a:r>
              <a:rPr lang="en-US" dirty="0"/>
              <a:t>An Adaptive Deep Learning Framework for Shipping Container Code Localization and Recognition (2020)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image76.png" title="Image">
            <a:extLst>
              <a:ext uri="{FF2B5EF4-FFF2-40B4-BE49-F238E27FC236}">
                <a16:creationId xmlns:a16="http://schemas.microsoft.com/office/drawing/2014/main" id="{00000000-0008-0000-0200-00002E000000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4250257" y="3177540"/>
            <a:ext cx="3691486" cy="3634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7959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code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Good articles:</a:t>
            </a:r>
          </a:p>
          <a:p>
            <a:pPr marL="0" indent="0" algn="just">
              <a:buNone/>
            </a:pPr>
            <a:r>
              <a:rPr lang="en-US" dirty="0"/>
              <a:t>A Hybrid Model for Container code Detection (2020)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04559B-2217-4689-8F18-AE2FA1DBB6FC}"/>
              </a:ext>
            </a:extLst>
          </p:cNvPr>
          <p:cNvSpPr/>
          <p:nvPr/>
        </p:nvSpPr>
        <p:spPr>
          <a:xfrm>
            <a:off x="241934" y="3686649"/>
            <a:ext cx="1752600" cy="647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 code detection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F7DC8C4-BEFC-41BE-AA5B-5861F8779A3C}"/>
              </a:ext>
            </a:extLst>
          </p:cNvPr>
          <p:cNvSpPr/>
          <p:nvPr/>
        </p:nvSpPr>
        <p:spPr>
          <a:xfrm>
            <a:off x="4478654" y="3465234"/>
            <a:ext cx="3032760" cy="107053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Horizontal container code?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F075A-F2C6-454B-881B-66EE71E761DC}"/>
              </a:ext>
            </a:extLst>
          </p:cNvPr>
          <p:cNvSpPr/>
          <p:nvPr/>
        </p:nvSpPr>
        <p:spPr>
          <a:xfrm>
            <a:off x="7921941" y="3694427"/>
            <a:ext cx="1752600" cy="647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 code text detection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8ED111-617A-4BE0-BF43-2B4910A731CB}"/>
              </a:ext>
            </a:extLst>
          </p:cNvPr>
          <p:cNvSpPr/>
          <p:nvPr/>
        </p:nvSpPr>
        <p:spPr>
          <a:xfrm>
            <a:off x="10070781" y="3696490"/>
            <a:ext cx="1752600" cy="647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 code recognition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BCE14-852A-436B-BBC1-0350540C027F}"/>
              </a:ext>
            </a:extLst>
          </p:cNvPr>
          <p:cNvSpPr/>
          <p:nvPr/>
        </p:nvSpPr>
        <p:spPr>
          <a:xfrm>
            <a:off x="5118734" y="4892512"/>
            <a:ext cx="1752600" cy="647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Rotation transform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9D53A2-1387-4A7D-92D8-D71F64E62B17}"/>
              </a:ext>
            </a:extLst>
          </p:cNvPr>
          <p:cNvSpPr/>
          <p:nvPr/>
        </p:nvSpPr>
        <p:spPr>
          <a:xfrm>
            <a:off x="2331720" y="3680460"/>
            <a:ext cx="1752600" cy="647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bounding box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BE9492-47A0-4571-BB0A-4F788AC590C4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 flipV="1">
            <a:off x="1994534" y="4004152"/>
            <a:ext cx="337186" cy="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E78494-5BE2-4B25-A5E7-8EAAAAFBF3E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84320" y="3994549"/>
            <a:ext cx="394334" cy="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EC33AE-6D17-4492-AC2D-E083FA48A42B}"/>
              </a:ext>
            </a:extLst>
          </p:cNvPr>
          <p:cNvCxnSpPr>
            <a:cxnSpLocks/>
          </p:cNvCxnSpPr>
          <p:nvPr/>
        </p:nvCxnSpPr>
        <p:spPr>
          <a:xfrm>
            <a:off x="7527607" y="3998201"/>
            <a:ext cx="394334" cy="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530A63-B007-4F06-8ACB-D56F3A4B5B51}"/>
              </a:ext>
            </a:extLst>
          </p:cNvPr>
          <p:cNvCxnSpPr>
            <a:cxnSpLocks/>
          </p:cNvCxnSpPr>
          <p:nvPr/>
        </p:nvCxnSpPr>
        <p:spPr>
          <a:xfrm>
            <a:off x="9674541" y="4027605"/>
            <a:ext cx="394334" cy="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031785-3B19-4269-817E-CFC693E956E2}"/>
              </a:ext>
            </a:extLst>
          </p:cNvPr>
          <p:cNvCxnSpPr>
            <a:cxnSpLocks/>
          </p:cNvCxnSpPr>
          <p:nvPr/>
        </p:nvCxnSpPr>
        <p:spPr>
          <a:xfrm rot="5400000" flipV="1">
            <a:off x="5823347" y="4720825"/>
            <a:ext cx="337186" cy="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B5A6F0C-E95C-4288-A500-AB1139CCC4CA}"/>
              </a:ext>
            </a:extLst>
          </p:cNvPr>
          <p:cNvCxnSpPr>
            <a:stCxn id="18" idx="3"/>
            <a:endCxn id="16" idx="2"/>
          </p:cNvCxnSpPr>
          <p:nvPr/>
        </p:nvCxnSpPr>
        <p:spPr>
          <a:xfrm flipV="1">
            <a:off x="6871334" y="4341811"/>
            <a:ext cx="1926907" cy="874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35315A-FDFC-457E-9C73-0BAE5EBE0F49}"/>
              </a:ext>
            </a:extLst>
          </p:cNvPr>
          <p:cNvSpPr/>
          <p:nvPr/>
        </p:nvSpPr>
        <p:spPr>
          <a:xfrm>
            <a:off x="137159" y="3376058"/>
            <a:ext cx="1985965" cy="107053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9B7C2D-47C7-43B0-A134-AC1DC240A7F5}"/>
              </a:ext>
            </a:extLst>
          </p:cNvPr>
          <p:cNvSpPr txBox="1"/>
          <p:nvPr/>
        </p:nvSpPr>
        <p:spPr>
          <a:xfrm>
            <a:off x="342426" y="3346688"/>
            <a:ext cx="155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Faster R-CNN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F5F8F55-98E1-4602-806A-78E19B9F658F}"/>
              </a:ext>
            </a:extLst>
          </p:cNvPr>
          <p:cNvSpPr/>
          <p:nvPr/>
        </p:nvSpPr>
        <p:spPr>
          <a:xfrm>
            <a:off x="7815263" y="3397254"/>
            <a:ext cx="1985965" cy="107053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9406F-6BA4-40EE-A3B4-5DC6E3FA39A6}"/>
              </a:ext>
            </a:extLst>
          </p:cNvPr>
          <p:cNvSpPr txBox="1"/>
          <p:nvPr/>
        </p:nvSpPr>
        <p:spPr>
          <a:xfrm>
            <a:off x="8107680" y="3349525"/>
            <a:ext cx="155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PSENet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EA9DA86-B32D-4DEF-BD23-56394A0D150D}"/>
              </a:ext>
            </a:extLst>
          </p:cNvPr>
          <p:cNvSpPr/>
          <p:nvPr/>
        </p:nvSpPr>
        <p:spPr>
          <a:xfrm>
            <a:off x="9966958" y="3397254"/>
            <a:ext cx="1985965" cy="107053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67BA35-3735-45C3-8840-FCD8F167AFAD}"/>
              </a:ext>
            </a:extLst>
          </p:cNvPr>
          <p:cNvSpPr txBox="1"/>
          <p:nvPr/>
        </p:nvSpPr>
        <p:spPr>
          <a:xfrm>
            <a:off x="10259375" y="3349525"/>
            <a:ext cx="155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CRNN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B34026-262B-4636-851D-78BB45EDA95F}"/>
              </a:ext>
            </a:extLst>
          </p:cNvPr>
          <p:cNvSpPr txBox="1"/>
          <p:nvPr/>
        </p:nvSpPr>
        <p:spPr>
          <a:xfrm>
            <a:off x="5952650" y="4506653"/>
            <a:ext cx="61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961E1E-B74C-46B4-B67F-7D0005172C72}"/>
              </a:ext>
            </a:extLst>
          </p:cNvPr>
          <p:cNvSpPr txBox="1"/>
          <p:nvPr/>
        </p:nvSpPr>
        <p:spPr>
          <a:xfrm>
            <a:off x="7306153" y="3641009"/>
            <a:ext cx="61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32688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code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Good articles:</a:t>
            </a:r>
          </a:p>
          <a:p>
            <a:pPr marL="0" indent="0" algn="just">
              <a:buNone/>
            </a:pPr>
            <a:r>
              <a:rPr lang="en-US" dirty="0"/>
              <a:t>A Hybrid Model for Container code Detection (2020)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" name="image50.png" title="Image">
            <a:extLst>
              <a:ext uri="{FF2B5EF4-FFF2-40B4-BE49-F238E27FC236}">
                <a16:creationId xmlns:a16="http://schemas.microsoft.com/office/drawing/2014/main" id="{00000000-0008-0000-0200-000025000000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85763" y="3077472"/>
            <a:ext cx="4792028" cy="3415403"/>
          </a:xfrm>
          <a:prstGeom prst="rect">
            <a:avLst/>
          </a:prstGeom>
          <a:noFill/>
        </p:spPr>
      </p:pic>
      <p:pic>
        <p:nvPicPr>
          <p:cNvPr id="27" name="image64.png" title="Image">
            <a:extLst>
              <a:ext uri="{FF2B5EF4-FFF2-40B4-BE49-F238E27FC236}">
                <a16:creationId xmlns:a16="http://schemas.microsoft.com/office/drawing/2014/main" id="{00000000-0008-0000-0200-000026000000}"/>
              </a:ext>
            </a:extLst>
          </p:cNvPr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6096000" y="3769304"/>
            <a:ext cx="5116830" cy="2031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643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47F7-61D3-41BB-BD1E-C9219D1B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68" y="240364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Survey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BF374-EB87-485C-8FB5-9720FAAAF7A2}"/>
              </a:ext>
            </a:extLst>
          </p:cNvPr>
          <p:cNvSpPr txBox="1"/>
          <p:nvPr/>
        </p:nvSpPr>
        <p:spPr>
          <a:xfrm>
            <a:off x="4309145" y="3900881"/>
            <a:ext cx="37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December 23, 2020</a:t>
            </a:r>
          </a:p>
        </p:txBody>
      </p:sp>
    </p:spTree>
    <p:extLst>
      <p:ext uri="{BB962C8B-B14F-4D97-AF65-F5344CB8AC3E}">
        <p14:creationId xmlns:p14="http://schemas.microsoft.com/office/powerpoint/2010/main" val="3130774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47F7-61D3-41BB-BD1E-C9219D1B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813" y="210343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Architecture Implementation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4CC11-AF54-47EE-8F84-11CF5A631B77}"/>
              </a:ext>
            </a:extLst>
          </p:cNvPr>
          <p:cNvSpPr txBox="1"/>
          <p:nvPr/>
        </p:nvSpPr>
        <p:spPr>
          <a:xfrm>
            <a:off x="4351090" y="3322040"/>
            <a:ext cx="37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January 06, 2021</a:t>
            </a:r>
          </a:p>
        </p:txBody>
      </p:sp>
    </p:spTree>
    <p:extLst>
      <p:ext uri="{BB962C8B-B14F-4D97-AF65-F5344CB8AC3E}">
        <p14:creationId xmlns:p14="http://schemas.microsoft.com/office/powerpoint/2010/main" val="2292886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1A15-A17A-4C3D-A4C6-D3CBA78F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563DE-252B-4C75-B5E4-CDCEF055642A}"/>
              </a:ext>
            </a:extLst>
          </p:cNvPr>
          <p:cNvSpPr/>
          <p:nvPr/>
        </p:nvSpPr>
        <p:spPr>
          <a:xfrm>
            <a:off x="2312742" y="1715665"/>
            <a:ext cx="1761688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03704-0A26-4532-BDB1-2AF907EFFF4C}"/>
              </a:ext>
            </a:extLst>
          </p:cNvPr>
          <p:cNvSpPr txBox="1"/>
          <p:nvPr/>
        </p:nvSpPr>
        <p:spPr>
          <a:xfrm>
            <a:off x="7264866" y="1485068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LICENSE PLATE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B4AAF-0208-4078-8A6B-55BFBD48F5F0}"/>
              </a:ext>
            </a:extLst>
          </p:cNvPr>
          <p:cNvSpPr txBox="1"/>
          <p:nvPr/>
        </p:nvSpPr>
        <p:spPr>
          <a:xfrm>
            <a:off x="7264865" y="1889787"/>
            <a:ext cx="19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CONTAINER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8B5A4-3C8A-4725-9D70-0A8C74B9D2C3}"/>
              </a:ext>
            </a:extLst>
          </p:cNvPr>
          <p:cNvSpPr txBox="1"/>
          <p:nvPr/>
        </p:nvSpPr>
        <p:spPr>
          <a:xfrm>
            <a:off x="7264865" y="2294506"/>
            <a:ext cx="19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TRUCK NUMBER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2F3893-F663-40A1-8F2C-9C064219D28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800499" y="1669734"/>
            <a:ext cx="464367" cy="42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0AB364-23CC-4BB4-BE18-7FFD84C8819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799976" y="2025354"/>
            <a:ext cx="464889" cy="4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2ADD4C-C2AB-42B6-95BA-64FE867321A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857650" y="2009296"/>
            <a:ext cx="407215" cy="46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4B2C22A-7BF5-4AA8-B4F9-70D3692302C1}"/>
              </a:ext>
            </a:extLst>
          </p:cNvPr>
          <p:cNvSpPr/>
          <p:nvPr/>
        </p:nvSpPr>
        <p:spPr>
          <a:xfrm>
            <a:off x="5806580" y="2461076"/>
            <a:ext cx="377504" cy="343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0A4C71-40DE-4213-9BA0-72B893060027}"/>
              </a:ext>
            </a:extLst>
          </p:cNvPr>
          <p:cNvSpPr/>
          <p:nvPr/>
        </p:nvSpPr>
        <p:spPr>
          <a:xfrm>
            <a:off x="5114488" y="2919633"/>
            <a:ext cx="1761688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C51344-F6D7-4335-B049-38F088FDCFEA}"/>
              </a:ext>
            </a:extLst>
          </p:cNvPr>
          <p:cNvSpPr txBox="1"/>
          <p:nvPr/>
        </p:nvSpPr>
        <p:spPr>
          <a:xfrm>
            <a:off x="7032420" y="2903966"/>
            <a:ext cx="152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Denoise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Correct skew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E71E8C-3615-4370-A268-45D94DDEC01A}"/>
              </a:ext>
            </a:extLst>
          </p:cNvPr>
          <p:cNvSpPr/>
          <p:nvPr/>
        </p:nvSpPr>
        <p:spPr>
          <a:xfrm>
            <a:off x="5124275" y="4107126"/>
            <a:ext cx="1761688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Recognition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D53BB7-36A4-4BB3-803F-A0F82C0CBC49}"/>
              </a:ext>
            </a:extLst>
          </p:cNvPr>
          <p:cNvSpPr/>
          <p:nvPr/>
        </p:nvSpPr>
        <p:spPr>
          <a:xfrm>
            <a:off x="5095962" y="5285666"/>
            <a:ext cx="1761688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51F562-27C0-4BD3-9954-58CEF585C6D9}"/>
              </a:ext>
            </a:extLst>
          </p:cNvPr>
          <p:cNvSpPr txBox="1"/>
          <p:nvPr/>
        </p:nvSpPr>
        <p:spPr>
          <a:xfrm>
            <a:off x="7061257" y="4067622"/>
            <a:ext cx="234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Put into OCR model(s) to recognize the characters (Tesseract, CRNN…)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B8B314-75BF-42EE-894C-B7F24A6EC179}"/>
              </a:ext>
            </a:extLst>
          </p:cNvPr>
          <p:cNvSpPr txBox="1"/>
          <p:nvPr/>
        </p:nvSpPr>
        <p:spPr>
          <a:xfrm>
            <a:off x="7032420" y="5285666"/>
            <a:ext cx="2695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Improve accuracy based on standard formats &amp; prior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2FD3DE-6692-4628-9142-34A46CA1198E}"/>
              </a:ext>
            </a:extLst>
          </p:cNvPr>
          <p:cNvSpPr txBox="1"/>
          <p:nvPr/>
        </p:nvSpPr>
        <p:spPr>
          <a:xfrm>
            <a:off x="2129013" y="2307179"/>
            <a:ext cx="2412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Confirm that the truck entered the ROI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Determine the view (front, back, top, left, right)</a:t>
            </a:r>
          </a:p>
        </p:txBody>
      </p:sp>
      <p:pic>
        <p:nvPicPr>
          <p:cNvPr id="30" name="Graphic 29" descr="Security camera with solid fill">
            <a:extLst>
              <a:ext uri="{FF2B5EF4-FFF2-40B4-BE49-F238E27FC236}">
                <a16:creationId xmlns:a16="http://schemas.microsoft.com/office/drawing/2014/main" id="{E7B4AA03-3689-4B0C-A33D-797591742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617" y="1542987"/>
            <a:ext cx="914400" cy="914400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43E0A897-2ED3-495C-97D0-B2C97EF1F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2482" y="5105303"/>
            <a:ext cx="914400" cy="914400"/>
          </a:xfrm>
          <a:prstGeom prst="rect">
            <a:avLst/>
          </a:prstGeo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54D6BEFD-B463-4B50-96DC-D0FB194CCEA3}"/>
              </a:ext>
            </a:extLst>
          </p:cNvPr>
          <p:cNvSpPr/>
          <p:nvPr/>
        </p:nvSpPr>
        <p:spPr>
          <a:xfrm flipH="1">
            <a:off x="9728082" y="5589631"/>
            <a:ext cx="914400" cy="285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957464-D919-4CED-9BAA-73AA89F722D5}"/>
              </a:ext>
            </a:extLst>
          </p:cNvPr>
          <p:cNvSpPr/>
          <p:nvPr/>
        </p:nvSpPr>
        <p:spPr>
          <a:xfrm>
            <a:off x="5095962" y="1707917"/>
            <a:ext cx="1761688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Characters detection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68DEEC91-14E5-4029-8E7F-3476E6770944}"/>
              </a:ext>
            </a:extLst>
          </p:cNvPr>
          <p:cNvSpPr/>
          <p:nvPr/>
        </p:nvSpPr>
        <p:spPr>
          <a:xfrm>
            <a:off x="5816367" y="3620950"/>
            <a:ext cx="377504" cy="343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CC260EC9-FB78-4E8D-9C0C-BB21F2445D9E}"/>
              </a:ext>
            </a:extLst>
          </p:cNvPr>
          <p:cNvSpPr/>
          <p:nvPr/>
        </p:nvSpPr>
        <p:spPr>
          <a:xfrm>
            <a:off x="5788054" y="4789356"/>
            <a:ext cx="377504" cy="343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CF8B5E-B028-44B0-A387-74DF9936C4F3}"/>
              </a:ext>
            </a:extLst>
          </p:cNvPr>
          <p:cNvSpPr txBox="1"/>
          <p:nvPr/>
        </p:nvSpPr>
        <p:spPr>
          <a:xfrm>
            <a:off x="9175631" y="1728343"/>
            <a:ext cx="2340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Use YOLOv4 for detection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9416131-788C-4AF4-BD14-BAF140A262C0}"/>
              </a:ext>
            </a:extLst>
          </p:cNvPr>
          <p:cNvSpPr/>
          <p:nvPr/>
        </p:nvSpPr>
        <p:spPr>
          <a:xfrm>
            <a:off x="9728082" y="5285666"/>
            <a:ext cx="914400" cy="285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3590475-16E4-4D8C-BC67-85AE9BCF50E0}"/>
              </a:ext>
            </a:extLst>
          </p:cNvPr>
          <p:cNvSpPr/>
          <p:nvPr/>
        </p:nvSpPr>
        <p:spPr>
          <a:xfrm>
            <a:off x="4317710" y="1703176"/>
            <a:ext cx="637563" cy="553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4CBBBF14-C0AD-4DEF-AAFC-A7895EBFA3B7}"/>
              </a:ext>
            </a:extLst>
          </p:cNvPr>
          <p:cNvSpPr/>
          <p:nvPr/>
        </p:nvSpPr>
        <p:spPr>
          <a:xfrm>
            <a:off x="1491450" y="1723350"/>
            <a:ext cx="637563" cy="553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38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1929494-026F-463E-B75A-7C1300DF7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21" y="1580783"/>
            <a:ext cx="9857159" cy="36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9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1A15-A17A-4C3D-A4C6-D3CBA78F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3965-1992-4E0F-84ED-7EB56C47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Install Virtual Machine Linux (Ubuntu 18.04)</a:t>
            </a:r>
          </a:p>
          <a:p>
            <a:pPr algn="just"/>
            <a:r>
              <a:rPr lang="en-US" dirty="0"/>
              <a:t>Configure Jetson NANO Board</a:t>
            </a:r>
          </a:p>
          <a:p>
            <a:pPr algn="just"/>
            <a:r>
              <a:rPr lang="en-US" dirty="0"/>
              <a:t>Configure IDIS camera</a:t>
            </a:r>
          </a:p>
          <a:p>
            <a:pPr algn="just"/>
            <a:r>
              <a:rPr lang="en-US" dirty="0"/>
              <a:t>Test YOLOv4 and some OCR models (Tesseract, CRNN) on NANO Board:</a:t>
            </a:r>
          </a:p>
          <a:p>
            <a:pPr lvl="1" algn="just"/>
            <a:r>
              <a:rPr lang="en-US" dirty="0"/>
              <a:t>With offline video data</a:t>
            </a:r>
          </a:p>
          <a:p>
            <a:pPr lvl="1" algn="just"/>
            <a:r>
              <a:rPr lang="en-US" dirty="0"/>
              <a:t>With streaming video data (via RTSP)</a:t>
            </a:r>
          </a:p>
        </p:txBody>
      </p:sp>
    </p:spTree>
    <p:extLst>
      <p:ext uri="{BB962C8B-B14F-4D97-AF65-F5344CB8AC3E}">
        <p14:creationId xmlns:p14="http://schemas.microsoft.com/office/powerpoint/2010/main" val="1256390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1A15-A17A-4C3D-A4C6-D3CBA78F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3965-1992-4E0F-84ED-7EB56C47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NANO Board has a very low performance when running with streaming video data </a:t>
            </a:r>
          </a:p>
          <a:p>
            <a:pPr algn="just"/>
            <a:r>
              <a:rPr lang="en-US" dirty="0"/>
              <a:t>IDIS camera is not compatible with Linux (only support Windows) </a:t>
            </a:r>
          </a:p>
          <a:p>
            <a:pPr algn="just"/>
            <a:r>
              <a:rPr lang="en-US" dirty="0"/>
              <a:t>Current OCR inference models have low accuracy on Korean license plates</a:t>
            </a:r>
          </a:p>
        </p:txBody>
      </p:sp>
    </p:spTree>
    <p:extLst>
      <p:ext uri="{BB962C8B-B14F-4D97-AF65-F5344CB8AC3E}">
        <p14:creationId xmlns:p14="http://schemas.microsoft.com/office/powerpoint/2010/main" val="873680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1A15-A17A-4C3D-A4C6-D3CBA78F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3965-1992-4E0F-84ED-7EB56C47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Try optimizing YOLO model to improve the performance</a:t>
            </a:r>
          </a:p>
          <a:p>
            <a:pPr algn="just"/>
            <a:r>
              <a:rPr lang="en-US" dirty="0"/>
              <a:t>Find a suitable OCR solution for each recognition task</a:t>
            </a:r>
          </a:p>
          <a:p>
            <a:pPr algn="just"/>
            <a:r>
              <a:rPr lang="en-US" dirty="0"/>
              <a:t>Find a suitable solution to connect Jetson Nano with Linux server</a:t>
            </a:r>
          </a:p>
        </p:txBody>
      </p:sp>
    </p:spTree>
    <p:extLst>
      <p:ext uri="{BB962C8B-B14F-4D97-AF65-F5344CB8AC3E}">
        <p14:creationId xmlns:p14="http://schemas.microsoft.com/office/powerpoint/2010/main" val="4112310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47F7-61D3-41BB-BD1E-C9219D1B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813" y="210343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Project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4CC11-AF54-47EE-8F84-11CF5A631B77}"/>
              </a:ext>
            </a:extLst>
          </p:cNvPr>
          <p:cNvSpPr txBox="1"/>
          <p:nvPr/>
        </p:nvSpPr>
        <p:spPr>
          <a:xfrm>
            <a:off x="4351090" y="3322040"/>
            <a:ext cx="37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January 11, 2021</a:t>
            </a:r>
          </a:p>
        </p:txBody>
      </p:sp>
    </p:spTree>
    <p:extLst>
      <p:ext uri="{BB962C8B-B14F-4D97-AF65-F5344CB8AC3E}">
        <p14:creationId xmlns:p14="http://schemas.microsoft.com/office/powerpoint/2010/main" val="1301909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1A15-A17A-4C3D-A4C6-D3CBA78F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3965-1992-4E0F-84ED-7EB56C47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Testing OCR inference models</a:t>
            </a:r>
          </a:p>
          <a:p>
            <a:pPr lvl="1" algn="just"/>
            <a:r>
              <a:rPr lang="en-US" dirty="0"/>
              <a:t>Commercial: </a:t>
            </a:r>
            <a:r>
              <a:rPr lang="en-US" dirty="0">
                <a:hlinkClick r:id="rId2"/>
              </a:rPr>
              <a:t>Google Vision API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Naver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Clova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Plate Recognizer</a:t>
            </a:r>
            <a:r>
              <a:rPr lang="en-US" dirty="0"/>
              <a:t>, </a:t>
            </a:r>
            <a:r>
              <a:rPr lang="en-US" dirty="0" err="1"/>
              <a:t>ConDPS</a:t>
            </a:r>
            <a:r>
              <a:rPr lang="en-US" dirty="0"/>
              <a:t>…</a:t>
            </a:r>
          </a:p>
          <a:p>
            <a:pPr lvl="1" algn="just"/>
            <a:r>
              <a:rPr lang="en-US" dirty="0"/>
              <a:t>Open source: Tesseract, Open ALPR, </a:t>
            </a:r>
            <a:r>
              <a:rPr lang="en-US" dirty="0">
                <a:hlinkClick r:id="rId5"/>
              </a:rPr>
              <a:t>Korean Car LPR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ALPR Korea</a:t>
            </a:r>
            <a:r>
              <a:rPr lang="en-US" dirty="0"/>
              <a:t>…</a:t>
            </a:r>
          </a:p>
          <a:p>
            <a:pPr algn="just"/>
            <a:r>
              <a:rPr lang="en-US" dirty="0"/>
              <a:t>Testing frame controller libraries: </a:t>
            </a:r>
            <a:r>
              <a:rPr lang="en-US" dirty="0" err="1"/>
              <a:t>DeepStreams</a:t>
            </a:r>
            <a:r>
              <a:rPr lang="en-US" dirty="0"/>
              <a:t>, </a:t>
            </a:r>
            <a:r>
              <a:rPr lang="en-US" dirty="0" err="1"/>
              <a:t>ffmpeg</a:t>
            </a:r>
            <a:r>
              <a:rPr lang="en-US" dirty="0"/>
              <a:t>, OpenCV</a:t>
            </a:r>
          </a:p>
        </p:txBody>
      </p:sp>
    </p:spTree>
    <p:extLst>
      <p:ext uri="{BB962C8B-B14F-4D97-AF65-F5344CB8AC3E}">
        <p14:creationId xmlns:p14="http://schemas.microsoft.com/office/powerpoint/2010/main" val="2890140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233EC5-942D-4350-A928-DC6DAFDC9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105352"/>
            <a:ext cx="5744377" cy="3610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C532A-B5B4-481F-A51B-1C57AA506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833" y="86299"/>
            <a:ext cx="6211167" cy="3629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A3CFA-F500-445B-8A15-84DDD2E73246}"/>
              </a:ext>
            </a:extLst>
          </p:cNvPr>
          <p:cNvSpPr txBox="1"/>
          <p:nvPr/>
        </p:nvSpPr>
        <p:spPr>
          <a:xfrm>
            <a:off x="4208477" y="3917658"/>
            <a:ext cx="37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Recognition results from </a:t>
            </a:r>
            <a:r>
              <a:rPr lang="en-US" dirty="0" err="1"/>
              <a:t>Naver</a:t>
            </a:r>
            <a:r>
              <a:rPr lang="en-US" dirty="0"/>
              <a:t> </a:t>
            </a:r>
            <a:r>
              <a:rPr lang="en-US" dirty="0" err="1"/>
              <a:t>Clova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398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47F7-61D3-41BB-BD1E-C9219D1B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813" y="210343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Project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4CC11-AF54-47EE-8F84-11CF5A631B77}"/>
              </a:ext>
            </a:extLst>
          </p:cNvPr>
          <p:cNvSpPr txBox="1"/>
          <p:nvPr/>
        </p:nvSpPr>
        <p:spPr>
          <a:xfrm>
            <a:off x="4351090" y="3322040"/>
            <a:ext cx="37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January 22, 2021</a:t>
            </a:r>
          </a:p>
        </p:txBody>
      </p:sp>
    </p:spTree>
    <p:extLst>
      <p:ext uri="{BB962C8B-B14F-4D97-AF65-F5344CB8AC3E}">
        <p14:creationId xmlns:p14="http://schemas.microsoft.com/office/powerpoint/2010/main" val="369211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907"/>
          </a:xfrm>
        </p:spPr>
        <p:txBody>
          <a:bodyPr/>
          <a:lstStyle/>
          <a:p>
            <a:r>
              <a:rPr lang="en-US" dirty="0"/>
              <a:t>Research Direction Flowchart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3CE3C77-1E31-41E9-9F3A-296FC2437DAD}"/>
              </a:ext>
            </a:extLst>
          </p:cNvPr>
          <p:cNvGrpSpPr/>
          <p:nvPr/>
        </p:nvGrpSpPr>
        <p:grpSpPr>
          <a:xfrm>
            <a:off x="22861" y="1291432"/>
            <a:ext cx="12018644" cy="5452268"/>
            <a:chOff x="22861" y="1405732"/>
            <a:chExt cx="12018644" cy="545226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A9AA1C1-71D1-4790-995A-FD629DF19E42}"/>
                </a:ext>
              </a:extLst>
            </p:cNvPr>
            <p:cNvGrpSpPr/>
            <p:nvPr/>
          </p:nvGrpSpPr>
          <p:grpSpPr>
            <a:xfrm>
              <a:off x="150495" y="1405732"/>
              <a:ext cx="11891010" cy="2594768"/>
              <a:chOff x="150495" y="1691482"/>
              <a:chExt cx="11891010" cy="259476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0E3EF9-60F7-4E18-9FF6-91162F5DDE6C}"/>
                  </a:ext>
                </a:extLst>
              </p:cNvPr>
              <p:cNvSpPr/>
              <p:nvPr/>
            </p:nvSpPr>
            <p:spPr>
              <a:xfrm>
                <a:off x="4895850" y="1691482"/>
                <a:ext cx="2400300" cy="8572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Truck detection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D6969DB-617A-4493-AFF0-C7AA30BC3555}"/>
                  </a:ext>
                </a:extLst>
              </p:cNvPr>
              <p:cNvGrpSpPr/>
              <p:nvPr/>
            </p:nvGrpSpPr>
            <p:grpSpPr>
              <a:xfrm>
                <a:off x="150495" y="3429000"/>
                <a:ext cx="11891010" cy="857250"/>
                <a:chOff x="419100" y="3429000"/>
                <a:chExt cx="11891010" cy="85725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7E9FC4D-3D61-45F2-8F6E-8CAA9147CCD8}"/>
                    </a:ext>
                  </a:extLst>
                </p:cNvPr>
                <p:cNvSpPr/>
                <p:nvPr/>
              </p:nvSpPr>
              <p:spPr>
                <a:xfrm>
                  <a:off x="419100" y="3429000"/>
                  <a:ext cx="2621280" cy="8572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License plate recognition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D659C61-1AF6-48B5-BFB3-221DD15C1775}"/>
                    </a:ext>
                  </a:extLst>
                </p:cNvPr>
                <p:cNvSpPr/>
                <p:nvPr/>
              </p:nvSpPr>
              <p:spPr>
                <a:xfrm>
                  <a:off x="3509010" y="3429000"/>
                  <a:ext cx="2621280" cy="8572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Container code recognition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12B5C1E-1C8F-4B56-8A22-34C6915037A2}"/>
                    </a:ext>
                  </a:extLst>
                </p:cNvPr>
                <p:cNvSpPr/>
                <p:nvPr/>
              </p:nvSpPr>
              <p:spPr>
                <a:xfrm>
                  <a:off x="6598920" y="3429000"/>
                  <a:ext cx="2621280" cy="8572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Truck number recognition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85DC19B-F6C8-49A0-916A-5F9D0C34888E}"/>
                    </a:ext>
                  </a:extLst>
                </p:cNvPr>
                <p:cNvSpPr/>
                <p:nvPr/>
              </p:nvSpPr>
              <p:spPr>
                <a:xfrm>
                  <a:off x="9688830" y="3429000"/>
                  <a:ext cx="2621280" cy="8572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Truck direction recognition</a:t>
                  </a:r>
                </a:p>
              </p:txBody>
            </p:sp>
          </p:grp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C4FC8383-BB55-4824-AB4E-0D944DB2010C}"/>
                  </a:ext>
                </a:extLst>
              </p:cNvPr>
              <p:cNvCxnSpPr>
                <a:stCxn id="26" idx="2"/>
                <a:endCxn id="27" idx="0"/>
              </p:cNvCxnSpPr>
              <p:nvPr/>
            </p:nvCxnSpPr>
            <p:spPr>
              <a:xfrm rot="5400000">
                <a:off x="3338434" y="671434"/>
                <a:ext cx="880268" cy="463486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CE89174A-3EB8-4C04-B436-8C468B5844CB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 rot="10800000" flipV="1">
                <a:off x="4551045" y="2988866"/>
                <a:ext cx="1544954" cy="44013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C4E56C38-7AEE-4E17-A0B3-74A7D7966B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6096001" y="2988866"/>
                <a:ext cx="1544954" cy="44013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46F1D217-7519-4809-A8AE-AB18FD044FD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973298" y="668378"/>
                <a:ext cx="880268" cy="463486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D0A2D3-701A-4D0D-BC26-2CF918572A22}"/>
                </a:ext>
              </a:extLst>
            </p:cNvPr>
            <p:cNvSpPr/>
            <p:nvPr/>
          </p:nvSpPr>
          <p:spPr>
            <a:xfrm>
              <a:off x="3240405" y="4575810"/>
              <a:ext cx="2621280" cy="499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Detection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05C9B31-93C8-4ACF-AA22-96A5BC674B38}"/>
                </a:ext>
              </a:extLst>
            </p:cNvPr>
            <p:cNvSpPr/>
            <p:nvPr/>
          </p:nvSpPr>
          <p:spPr>
            <a:xfrm>
              <a:off x="3240405" y="5391150"/>
              <a:ext cx="2621280" cy="499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Segmentation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1A7105E-DB08-4FA6-851C-EFA842D7CE3D}"/>
                </a:ext>
              </a:extLst>
            </p:cNvPr>
            <p:cNvSpPr/>
            <p:nvPr/>
          </p:nvSpPr>
          <p:spPr>
            <a:xfrm>
              <a:off x="3240405" y="6206490"/>
              <a:ext cx="2621280" cy="499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Recognition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1E55EF0-733D-4CB4-BA8D-B47C0FF29980}"/>
                </a:ext>
              </a:extLst>
            </p:cNvPr>
            <p:cNvSpPr/>
            <p:nvPr/>
          </p:nvSpPr>
          <p:spPr>
            <a:xfrm>
              <a:off x="22861" y="2923183"/>
              <a:ext cx="9154695" cy="132556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2066FFEB-5126-4EE2-9E41-A233E840F37C}"/>
                </a:ext>
              </a:extLst>
            </p:cNvPr>
            <p:cNvSpPr/>
            <p:nvPr/>
          </p:nvSpPr>
          <p:spPr>
            <a:xfrm>
              <a:off x="4335780" y="4248746"/>
              <a:ext cx="426720" cy="22006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C137C00-E3F1-437A-9C94-17B729F76D54}"/>
                </a:ext>
              </a:extLst>
            </p:cNvPr>
            <p:cNvSpPr/>
            <p:nvPr/>
          </p:nvSpPr>
          <p:spPr>
            <a:xfrm>
              <a:off x="3086101" y="4497905"/>
              <a:ext cx="2926080" cy="236009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5A0713FC-FC94-4217-9B49-13FFE6BE9C7F}"/>
                </a:ext>
              </a:extLst>
            </p:cNvPr>
            <p:cNvSpPr/>
            <p:nvPr/>
          </p:nvSpPr>
          <p:spPr>
            <a:xfrm rot="5400000">
              <a:off x="4446564" y="4993738"/>
              <a:ext cx="288968" cy="4286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C6750DE5-2FE1-450F-9EAC-CC7D237CB7A9}"/>
                </a:ext>
              </a:extLst>
            </p:cNvPr>
            <p:cNvSpPr/>
            <p:nvPr/>
          </p:nvSpPr>
          <p:spPr>
            <a:xfrm rot="5400000">
              <a:off x="4454184" y="5833148"/>
              <a:ext cx="288968" cy="4286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5258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1A15-A17A-4C3D-A4C6-D3CBA78F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9E7A062-C440-4D70-ADF4-EA194ECC18FB}"/>
              </a:ext>
            </a:extLst>
          </p:cNvPr>
          <p:cNvGrpSpPr/>
          <p:nvPr/>
        </p:nvGrpSpPr>
        <p:grpSpPr>
          <a:xfrm>
            <a:off x="521517" y="2036626"/>
            <a:ext cx="11148967" cy="3149083"/>
            <a:chOff x="649198" y="2036626"/>
            <a:chExt cx="11148967" cy="31490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7563DE-252B-4C75-B5E4-CDCEF055642A}"/>
                </a:ext>
              </a:extLst>
            </p:cNvPr>
            <p:cNvSpPr/>
            <p:nvPr/>
          </p:nvSpPr>
          <p:spPr>
            <a:xfrm>
              <a:off x="2030645" y="2369188"/>
              <a:ext cx="1223063" cy="55367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Image capture and processing</a:t>
              </a:r>
            </a:p>
          </p:txBody>
        </p:sp>
        <p:pic>
          <p:nvPicPr>
            <p:cNvPr id="30" name="Graphic 29" descr="Security camera with solid fill">
              <a:extLst>
                <a:ext uri="{FF2B5EF4-FFF2-40B4-BE49-F238E27FC236}">
                  <a16:creationId xmlns:a16="http://schemas.microsoft.com/office/drawing/2014/main" id="{E7B4AA03-3689-4B0C-A33D-797591742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9198" y="2188825"/>
              <a:ext cx="914400" cy="9144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E0FC77-2E6B-437B-880F-CF4CCE17867F}"/>
                </a:ext>
              </a:extLst>
            </p:cNvPr>
            <p:cNvSpPr/>
            <p:nvPr/>
          </p:nvSpPr>
          <p:spPr>
            <a:xfrm>
              <a:off x="3706436" y="2369188"/>
              <a:ext cx="1463040" cy="548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Detection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4B5E0-63A3-4EAB-AB35-AF80B117A0CE}"/>
                </a:ext>
              </a:extLst>
            </p:cNvPr>
            <p:cNvSpPr/>
            <p:nvPr/>
          </p:nvSpPr>
          <p:spPr>
            <a:xfrm>
              <a:off x="7259940" y="2036626"/>
              <a:ext cx="1223063" cy="5536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License plate recognition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0F8F951-735D-4B5A-9147-DD7723B5E76F}"/>
                </a:ext>
              </a:extLst>
            </p:cNvPr>
            <p:cNvSpPr/>
            <p:nvPr/>
          </p:nvSpPr>
          <p:spPr>
            <a:xfrm>
              <a:off x="7261585" y="2826388"/>
              <a:ext cx="1223063" cy="5536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Container code recognition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0CAF21-2619-42F2-992F-C1773F984CEA}"/>
                </a:ext>
              </a:extLst>
            </p:cNvPr>
            <p:cNvSpPr/>
            <p:nvPr/>
          </p:nvSpPr>
          <p:spPr>
            <a:xfrm>
              <a:off x="7261585" y="3615198"/>
              <a:ext cx="1236799" cy="5536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Truck number recognition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0449D67-0D40-4F5B-889F-05FBC84FE13B}"/>
                </a:ext>
              </a:extLst>
            </p:cNvPr>
            <p:cNvSpPr/>
            <p:nvPr/>
          </p:nvSpPr>
          <p:spPr>
            <a:xfrm>
              <a:off x="3706436" y="4632035"/>
              <a:ext cx="1463040" cy="5536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Tracking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FB5E90D-E3F5-47E9-BBB8-D4D5D9044B01}"/>
                </a:ext>
              </a:extLst>
            </p:cNvPr>
            <p:cNvSpPr/>
            <p:nvPr/>
          </p:nvSpPr>
          <p:spPr>
            <a:xfrm>
              <a:off x="5647646" y="2826388"/>
              <a:ext cx="1236799" cy="5536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Managing through ID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1801A8B-DBA9-4BEF-96B6-9601FB01BBBF}"/>
                </a:ext>
              </a:extLst>
            </p:cNvPr>
            <p:cNvCxnSpPr>
              <a:cxnSpLocks/>
              <a:stCxn id="30" idx="3"/>
              <a:endCxn id="4" idx="1"/>
            </p:cNvCxnSpPr>
            <p:nvPr/>
          </p:nvCxnSpPr>
          <p:spPr>
            <a:xfrm>
              <a:off x="1563598" y="2646025"/>
              <a:ext cx="4670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422C764E-8322-46A7-9426-670026240F1B}"/>
                </a:ext>
              </a:extLst>
            </p:cNvPr>
            <p:cNvCxnSpPr>
              <a:cxnSpLocks/>
              <a:stCxn id="4" idx="3"/>
              <a:endCxn id="37" idx="1"/>
            </p:cNvCxnSpPr>
            <p:nvPr/>
          </p:nvCxnSpPr>
          <p:spPr>
            <a:xfrm>
              <a:off x="3253708" y="2646025"/>
              <a:ext cx="452728" cy="226284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F13C124-833F-4A13-BE2E-6B1EA7F05CE6}"/>
                </a:ext>
              </a:extLst>
            </p:cNvPr>
            <p:cNvCxnSpPr>
              <a:cxnSpLocks/>
              <a:stCxn id="31" idx="3"/>
              <a:endCxn id="38" idx="1"/>
            </p:cNvCxnSpPr>
            <p:nvPr/>
          </p:nvCxnSpPr>
          <p:spPr>
            <a:xfrm>
              <a:off x="5169476" y="2643508"/>
              <a:ext cx="478170" cy="45971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5E0A0C2A-1AE0-4F6D-826E-958AEE6721EC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V="1">
              <a:off x="5169476" y="3103225"/>
              <a:ext cx="478170" cy="180564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976DFEDA-4DD7-4B11-A39A-16F49C3DB8AA}"/>
                </a:ext>
              </a:extLst>
            </p:cNvPr>
            <p:cNvCxnSpPr>
              <a:cxnSpLocks/>
              <a:stCxn id="38" idx="3"/>
              <a:endCxn id="35" idx="1"/>
            </p:cNvCxnSpPr>
            <p:nvPr/>
          </p:nvCxnSpPr>
          <p:spPr>
            <a:xfrm>
              <a:off x="6884445" y="3103225"/>
              <a:ext cx="377140" cy="78881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C54502B-FAE8-4DF3-9445-43275F9809C8}"/>
                </a:ext>
              </a:extLst>
            </p:cNvPr>
            <p:cNvCxnSpPr>
              <a:cxnSpLocks/>
              <a:stCxn id="38" idx="3"/>
              <a:endCxn id="32" idx="1"/>
            </p:cNvCxnSpPr>
            <p:nvPr/>
          </p:nvCxnSpPr>
          <p:spPr>
            <a:xfrm flipV="1">
              <a:off x="6884445" y="2313463"/>
              <a:ext cx="375495" cy="78976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EF0EF90-332A-4CE1-A17B-695808345019}"/>
                </a:ext>
              </a:extLst>
            </p:cNvPr>
            <p:cNvSpPr/>
            <p:nvPr/>
          </p:nvSpPr>
          <p:spPr>
            <a:xfrm>
              <a:off x="8861788" y="2838313"/>
              <a:ext cx="1223063" cy="5536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Metadata export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8337660-A9BA-4C5D-9B80-F355CB72A997}"/>
                </a:ext>
              </a:extLst>
            </p:cNvPr>
            <p:cNvSpPr/>
            <p:nvPr/>
          </p:nvSpPr>
          <p:spPr>
            <a:xfrm>
              <a:off x="10561365" y="3339313"/>
              <a:ext cx="1236799" cy="5536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Display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E5F0FD9-FBA4-4D4D-9D4E-A0FE9C865F35}"/>
                </a:ext>
              </a:extLst>
            </p:cNvPr>
            <p:cNvSpPr/>
            <p:nvPr/>
          </p:nvSpPr>
          <p:spPr>
            <a:xfrm>
              <a:off x="10561366" y="2272012"/>
              <a:ext cx="1236799" cy="5536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818AB1F-1E14-4493-897C-FEB2492F07F9}"/>
                </a:ext>
              </a:extLst>
            </p:cNvPr>
            <p:cNvCxnSpPr>
              <a:stCxn id="38" idx="3"/>
              <a:endCxn id="33" idx="1"/>
            </p:cNvCxnSpPr>
            <p:nvPr/>
          </p:nvCxnSpPr>
          <p:spPr>
            <a:xfrm>
              <a:off x="6884445" y="3103225"/>
              <a:ext cx="3771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775F2905-BFAA-4937-A6E8-3AB59C367586}"/>
                </a:ext>
              </a:extLst>
            </p:cNvPr>
            <p:cNvCxnSpPr>
              <a:stCxn id="33" idx="3"/>
              <a:endCxn id="59" idx="1"/>
            </p:cNvCxnSpPr>
            <p:nvPr/>
          </p:nvCxnSpPr>
          <p:spPr>
            <a:xfrm>
              <a:off x="8484648" y="3103225"/>
              <a:ext cx="377140" cy="11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C73301D-0D82-41D6-AB21-8E6A47BC43A0}"/>
                </a:ext>
              </a:extLst>
            </p:cNvPr>
            <p:cNvCxnSpPr>
              <a:stCxn id="4" idx="3"/>
              <a:endCxn id="31" idx="1"/>
            </p:cNvCxnSpPr>
            <p:nvPr/>
          </p:nvCxnSpPr>
          <p:spPr>
            <a:xfrm flipV="1">
              <a:off x="3253708" y="2643508"/>
              <a:ext cx="452728" cy="25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CDD2398C-51E1-40DF-812C-1161AF059F4A}"/>
                </a:ext>
              </a:extLst>
            </p:cNvPr>
            <p:cNvCxnSpPr>
              <a:stCxn id="59" idx="3"/>
              <a:endCxn id="60" idx="1"/>
            </p:cNvCxnSpPr>
            <p:nvPr/>
          </p:nvCxnSpPr>
          <p:spPr>
            <a:xfrm>
              <a:off x="10084851" y="3115150"/>
              <a:ext cx="476514" cy="501000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68303CF2-3FB2-4A92-A47A-8260CE3F2FB4}"/>
                </a:ext>
              </a:extLst>
            </p:cNvPr>
            <p:cNvCxnSpPr>
              <a:stCxn id="59" idx="3"/>
              <a:endCxn id="61" idx="1"/>
            </p:cNvCxnSpPr>
            <p:nvPr/>
          </p:nvCxnSpPr>
          <p:spPr>
            <a:xfrm flipV="1">
              <a:off x="10084851" y="2548849"/>
              <a:ext cx="476515" cy="566301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: Diagonal Corners Snipped 166">
              <a:extLst>
                <a:ext uri="{FF2B5EF4-FFF2-40B4-BE49-F238E27FC236}">
                  <a16:creationId xmlns:a16="http://schemas.microsoft.com/office/drawing/2014/main" id="{ADFF0AB6-5C84-4404-AA8F-FD03527CE160}"/>
                </a:ext>
              </a:extLst>
            </p:cNvPr>
            <p:cNvSpPr/>
            <p:nvPr/>
          </p:nvSpPr>
          <p:spPr>
            <a:xfrm>
              <a:off x="3956500" y="3061280"/>
              <a:ext cx="1280160" cy="274320"/>
            </a:xfrm>
            <a:prstGeom prst="snip2Diag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Truck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: Diagonal Corners Snipped 169">
              <a:extLst>
                <a:ext uri="{FF2B5EF4-FFF2-40B4-BE49-F238E27FC236}">
                  <a16:creationId xmlns:a16="http://schemas.microsoft.com/office/drawing/2014/main" id="{E4B2C220-B854-4E0F-8091-54101349982E}"/>
                </a:ext>
              </a:extLst>
            </p:cNvPr>
            <p:cNvSpPr/>
            <p:nvPr/>
          </p:nvSpPr>
          <p:spPr>
            <a:xfrm>
              <a:off x="3941369" y="3425240"/>
              <a:ext cx="1280160" cy="274320"/>
            </a:xfrm>
            <a:prstGeom prst="snip2Diag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Container code</a:t>
              </a:r>
            </a:p>
          </p:txBody>
        </p:sp>
        <p:sp>
          <p:nvSpPr>
            <p:cNvPr id="171" name="Rectangle: Diagonal Corners Snipped 170">
              <a:extLst>
                <a:ext uri="{FF2B5EF4-FFF2-40B4-BE49-F238E27FC236}">
                  <a16:creationId xmlns:a16="http://schemas.microsoft.com/office/drawing/2014/main" id="{33046C81-242D-4B4A-8F0B-8309433AEDCA}"/>
                </a:ext>
              </a:extLst>
            </p:cNvPr>
            <p:cNvSpPr/>
            <p:nvPr/>
          </p:nvSpPr>
          <p:spPr>
            <a:xfrm>
              <a:off x="3936508" y="4139120"/>
              <a:ext cx="1283100" cy="274320"/>
            </a:xfrm>
            <a:prstGeom prst="snip2Diag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Truck number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: Diagonal Corners Snipped 171">
              <a:extLst>
                <a:ext uri="{FF2B5EF4-FFF2-40B4-BE49-F238E27FC236}">
                  <a16:creationId xmlns:a16="http://schemas.microsoft.com/office/drawing/2014/main" id="{0DA20054-89F2-4642-B13F-B264B9864958}"/>
                </a:ext>
              </a:extLst>
            </p:cNvPr>
            <p:cNvSpPr/>
            <p:nvPr/>
          </p:nvSpPr>
          <p:spPr>
            <a:xfrm>
              <a:off x="3939448" y="3783365"/>
              <a:ext cx="1280160" cy="274320"/>
            </a:xfrm>
            <a:prstGeom prst="snip2Diag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License plate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6" name="Connector: Elbow 185">
              <a:extLst>
                <a:ext uri="{FF2B5EF4-FFF2-40B4-BE49-F238E27FC236}">
                  <a16:creationId xmlns:a16="http://schemas.microsoft.com/office/drawing/2014/main" id="{5477BF72-AE7B-4B0F-AB5F-C836CBCECA30}"/>
                </a:ext>
              </a:extLst>
            </p:cNvPr>
            <p:cNvCxnSpPr>
              <a:endCxn id="167" idx="2"/>
            </p:cNvCxnSpPr>
            <p:nvPr/>
          </p:nvCxnSpPr>
          <p:spPr>
            <a:xfrm rot="16200000" flipH="1">
              <a:off x="3742245" y="2984185"/>
              <a:ext cx="280612" cy="147898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Connector: Elbow 186">
              <a:extLst>
                <a:ext uri="{FF2B5EF4-FFF2-40B4-BE49-F238E27FC236}">
                  <a16:creationId xmlns:a16="http://schemas.microsoft.com/office/drawing/2014/main" id="{BA284EDB-2254-42DF-BAAB-4853E48FE1F3}"/>
                </a:ext>
              </a:extLst>
            </p:cNvPr>
            <p:cNvCxnSpPr>
              <a:cxnSpLocks/>
              <a:endCxn id="170" idx="2"/>
            </p:cNvCxnSpPr>
            <p:nvPr/>
          </p:nvCxnSpPr>
          <p:spPr>
            <a:xfrm rot="16200000" flipH="1">
              <a:off x="3554327" y="3175358"/>
              <a:ext cx="641426" cy="132658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nector: Elbow 188">
              <a:extLst>
                <a:ext uri="{FF2B5EF4-FFF2-40B4-BE49-F238E27FC236}">
                  <a16:creationId xmlns:a16="http://schemas.microsoft.com/office/drawing/2014/main" id="{00590B9A-1B65-4381-986A-36800BDF766D}"/>
                </a:ext>
              </a:extLst>
            </p:cNvPr>
            <p:cNvCxnSpPr>
              <a:cxnSpLocks/>
              <a:endCxn id="172" idx="2"/>
            </p:cNvCxnSpPr>
            <p:nvPr/>
          </p:nvCxnSpPr>
          <p:spPr>
            <a:xfrm rot="16200000" flipH="1">
              <a:off x="3372318" y="3353395"/>
              <a:ext cx="1002700" cy="131559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Connector: Elbow 190">
              <a:extLst>
                <a:ext uri="{FF2B5EF4-FFF2-40B4-BE49-F238E27FC236}">
                  <a16:creationId xmlns:a16="http://schemas.microsoft.com/office/drawing/2014/main" id="{CB5EFC3F-0EEF-4273-B7D0-38028A6F8A5F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 rot="16200000" flipH="1">
              <a:off x="3205726" y="3545498"/>
              <a:ext cx="1333766" cy="127797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715DFD10-5C12-4042-B2E0-792949E2EAA7}"/>
              </a:ext>
            </a:extLst>
          </p:cNvPr>
          <p:cNvCxnSpPr>
            <a:stCxn id="32" idx="3"/>
            <a:endCxn id="59" idx="1"/>
          </p:cNvCxnSpPr>
          <p:nvPr/>
        </p:nvCxnSpPr>
        <p:spPr>
          <a:xfrm>
            <a:off x="8355322" y="2313463"/>
            <a:ext cx="378785" cy="8016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B26DC78B-640C-40BB-800C-CE91483026B8}"/>
              </a:ext>
            </a:extLst>
          </p:cNvPr>
          <p:cNvCxnSpPr>
            <a:cxnSpLocks/>
            <a:stCxn id="35" idx="3"/>
            <a:endCxn id="59" idx="1"/>
          </p:cNvCxnSpPr>
          <p:nvPr/>
        </p:nvCxnSpPr>
        <p:spPr>
          <a:xfrm flipV="1">
            <a:off x="8370703" y="3115150"/>
            <a:ext cx="363404" cy="7768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18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1A15-A17A-4C3D-A4C6-D3CBA78F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6C9B99-0CAB-4976-9971-F83B5FB97199}"/>
              </a:ext>
            </a:extLst>
          </p:cNvPr>
          <p:cNvGrpSpPr/>
          <p:nvPr/>
        </p:nvGrpSpPr>
        <p:grpSpPr>
          <a:xfrm>
            <a:off x="295646" y="1917489"/>
            <a:ext cx="11494501" cy="3518578"/>
            <a:chOff x="295646" y="1917489"/>
            <a:chExt cx="11494501" cy="351857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0FCCD7C-B793-42CC-A5F3-C180849B4A21}"/>
                </a:ext>
              </a:extLst>
            </p:cNvPr>
            <p:cNvSpPr/>
            <p:nvPr/>
          </p:nvSpPr>
          <p:spPr>
            <a:xfrm>
              <a:off x="10286723" y="2183786"/>
              <a:ext cx="1503424" cy="209249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6C8FFEA-20F4-42E5-8B77-2B28B049899F}"/>
                </a:ext>
              </a:extLst>
            </p:cNvPr>
            <p:cNvSpPr/>
            <p:nvPr/>
          </p:nvSpPr>
          <p:spPr>
            <a:xfrm>
              <a:off x="1511836" y="1917489"/>
              <a:ext cx="8563342" cy="351857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A9E7A062-C440-4D70-ADF4-EA194ECC18FB}"/>
                </a:ext>
              </a:extLst>
            </p:cNvPr>
            <p:cNvGrpSpPr/>
            <p:nvPr/>
          </p:nvGrpSpPr>
          <p:grpSpPr>
            <a:xfrm>
              <a:off x="438229" y="2036626"/>
              <a:ext cx="11232255" cy="3149083"/>
              <a:chOff x="565910" y="2036626"/>
              <a:chExt cx="11232255" cy="314908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07563DE-252B-4C75-B5E4-CDCEF055642A}"/>
                  </a:ext>
                </a:extLst>
              </p:cNvPr>
              <p:cNvSpPr/>
              <p:nvPr/>
            </p:nvSpPr>
            <p:spPr>
              <a:xfrm>
                <a:off x="1821739" y="2364150"/>
                <a:ext cx="1463040" cy="55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Video decoding and pre-processing</a:t>
                </a:r>
              </a:p>
            </p:txBody>
          </p:sp>
          <p:pic>
            <p:nvPicPr>
              <p:cNvPr id="30" name="Graphic 29" descr="Security camera with solid fill">
                <a:extLst>
                  <a:ext uri="{FF2B5EF4-FFF2-40B4-BE49-F238E27FC236}">
                    <a16:creationId xmlns:a16="http://schemas.microsoft.com/office/drawing/2014/main" id="{E7B4AA03-3689-4B0C-A33D-797591742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5910" y="218378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E0FC77-2E6B-437B-880F-CF4CCE17867F}"/>
                  </a:ext>
                </a:extLst>
              </p:cNvPr>
              <p:cNvSpPr/>
              <p:nvPr/>
            </p:nvSpPr>
            <p:spPr>
              <a:xfrm>
                <a:off x="3706436" y="2369188"/>
                <a:ext cx="1463040" cy="54864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Detection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354B5E0-63A3-4EAB-AB35-AF80B117A0CE}"/>
                  </a:ext>
                </a:extLst>
              </p:cNvPr>
              <p:cNvSpPr/>
              <p:nvPr/>
            </p:nvSpPr>
            <p:spPr>
              <a:xfrm>
                <a:off x="7259940" y="2036626"/>
                <a:ext cx="1223063" cy="5536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License plate recognition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0F8F951-735D-4B5A-9147-DD7723B5E76F}"/>
                  </a:ext>
                </a:extLst>
              </p:cNvPr>
              <p:cNvSpPr/>
              <p:nvPr/>
            </p:nvSpPr>
            <p:spPr>
              <a:xfrm>
                <a:off x="7261585" y="2826388"/>
                <a:ext cx="1223063" cy="5536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Container code recognition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30CAF21-2619-42F2-992F-C1773F984CEA}"/>
                  </a:ext>
                </a:extLst>
              </p:cNvPr>
              <p:cNvSpPr/>
              <p:nvPr/>
            </p:nvSpPr>
            <p:spPr>
              <a:xfrm>
                <a:off x="7261585" y="3615198"/>
                <a:ext cx="1236799" cy="5536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Truck number recognition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0449D67-0D40-4F5B-889F-05FBC84FE13B}"/>
                  </a:ext>
                </a:extLst>
              </p:cNvPr>
              <p:cNvSpPr/>
              <p:nvPr/>
            </p:nvSpPr>
            <p:spPr>
              <a:xfrm>
                <a:off x="3706436" y="4632035"/>
                <a:ext cx="1463040" cy="5536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Tracking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FB5E90D-E3F5-47E9-BBB8-D4D5D9044B01}"/>
                  </a:ext>
                </a:extLst>
              </p:cNvPr>
              <p:cNvSpPr/>
              <p:nvPr/>
            </p:nvSpPr>
            <p:spPr>
              <a:xfrm>
                <a:off x="5647646" y="2826388"/>
                <a:ext cx="1236799" cy="5536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Managing through ID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1801A8B-DBA9-4BEF-96B6-9601FB01BBBF}"/>
                  </a:ext>
                </a:extLst>
              </p:cNvPr>
              <p:cNvCxnSpPr>
                <a:cxnSpLocks/>
                <a:stCxn id="30" idx="3"/>
                <a:endCxn id="4" idx="1"/>
              </p:cNvCxnSpPr>
              <p:nvPr/>
            </p:nvCxnSpPr>
            <p:spPr>
              <a:xfrm>
                <a:off x="1480310" y="2640987"/>
                <a:ext cx="3414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422C764E-8322-46A7-9426-670026240F1B}"/>
                  </a:ext>
                </a:extLst>
              </p:cNvPr>
              <p:cNvCxnSpPr>
                <a:cxnSpLocks/>
                <a:stCxn id="4" idx="3"/>
                <a:endCxn id="37" idx="1"/>
              </p:cNvCxnSpPr>
              <p:nvPr/>
            </p:nvCxnSpPr>
            <p:spPr>
              <a:xfrm>
                <a:off x="3284779" y="2640987"/>
                <a:ext cx="421657" cy="2267885"/>
              </a:xfrm>
              <a:prstGeom prst="bentConnector3">
                <a:avLst>
                  <a:gd name="adj1" fmla="val 38063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4F13C124-833F-4A13-BE2E-6B1EA7F05CE6}"/>
                  </a:ext>
                </a:extLst>
              </p:cNvPr>
              <p:cNvCxnSpPr>
                <a:cxnSpLocks/>
                <a:stCxn id="31" idx="3"/>
                <a:endCxn id="38" idx="1"/>
              </p:cNvCxnSpPr>
              <p:nvPr/>
            </p:nvCxnSpPr>
            <p:spPr>
              <a:xfrm>
                <a:off x="5169476" y="2643508"/>
                <a:ext cx="478170" cy="459717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5E0A0C2A-1AE0-4F6D-826E-958AEE6721EC}"/>
                  </a:ext>
                </a:extLst>
              </p:cNvPr>
              <p:cNvCxnSpPr>
                <a:cxnSpLocks/>
                <a:stCxn id="37" idx="3"/>
                <a:endCxn id="38" idx="1"/>
              </p:cNvCxnSpPr>
              <p:nvPr/>
            </p:nvCxnSpPr>
            <p:spPr>
              <a:xfrm flipV="1">
                <a:off x="5169476" y="3103225"/>
                <a:ext cx="478170" cy="180564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976DFEDA-4DD7-4B11-A39A-16F49C3DB8AA}"/>
                  </a:ext>
                </a:extLst>
              </p:cNvPr>
              <p:cNvCxnSpPr>
                <a:cxnSpLocks/>
                <a:stCxn id="38" idx="3"/>
                <a:endCxn id="35" idx="1"/>
              </p:cNvCxnSpPr>
              <p:nvPr/>
            </p:nvCxnSpPr>
            <p:spPr>
              <a:xfrm>
                <a:off x="6884445" y="3103225"/>
                <a:ext cx="377140" cy="788810"/>
              </a:xfrm>
              <a:prstGeom prst="bentConnector3">
                <a:avLst>
                  <a:gd name="adj1" fmla="val 3665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3C54502B-FAE8-4DF3-9445-43275F9809C8}"/>
                  </a:ext>
                </a:extLst>
              </p:cNvPr>
              <p:cNvCxnSpPr>
                <a:cxnSpLocks/>
                <a:stCxn id="38" idx="3"/>
                <a:endCxn id="32" idx="1"/>
              </p:cNvCxnSpPr>
              <p:nvPr/>
            </p:nvCxnSpPr>
            <p:spPr>
              <a:xfrm flipV="1">
                <a:off x="6884445" y="2313463"/>
                <a:ext cx="375495" cy="789762"/>
              </a:xfrm>
              <a:prstGeom prst="bentConnector3">
                <a:avLst>
                  <a:gd name="adj1" fmla="val 3659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EF0EF90-332A-4CE1-A17B-695808345019}"/>
                  </a:ext>
                </a:extLst>
              </p:cNvPr>
              <p:cNvSpPr/>
              <p:nvPr/>
            </p:nvSpPr>
            <p:spPr>
              <a:xfrm>
                <a:off x="8861788" y="2838313"/>
                <a:ext cx="1223063" cy="553674"/>
              </a:xfrm>
              <a:prstGeom prst="rect">
                <a:avLst/>
              </a:prstGeom>
              <a:solidFill>
                <a:srgbClr val="F8A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Metadata export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8337660-A9BA-4C5D-9B80-F355CB72A997}"/>
                  </a:ext>
                </a:extLst>
              </p:cNvPr>
              <p:cNvSpPr/>
              <p:nvPr/>
            </p:nvSpPr>
            <p:spPr>
              <a:xfrm>
                <a:off x="10561365" y="3339313"/>
                <a:ext cx="1236799" cy="5536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Display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E5F0FD9-FBA4-4D4D-9D4E-A0FE9C865F35}"/>
                  </a:ext>
                </a:extLst>
              </p:cNvPr>
              <p:cNvSpPr/>
              <p:nvPr/>
            </p:nvSpPr>
            <p:spPr>
              <a:xfrm>
                <a:off x="10561366" y="2272012"/>
                <a:ext cx="1236799" cy="5536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Storage</a:t>
                </a:r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818AB1F-1E14-4493-897C-FEB2492F07F9}"/>
                  </a:ext>
                </a:extLst>
              </p:cNvPr>
              <p:cNvCxnSpPr>
                <a:stCxn id="38" idx="3"/>
                <a:endCxn id="33" idx="1"/>
              </p:cNvCxnSpPr>
              <p:nvPr/>
            </p:nvCxnSpPr>
            <p:spPr>
              <a:xfrm>
                <a:off x="6884445" y="3103225"/>
                <a:ext cx="3771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775F2905-BFAA-4937-A6E8-3AB59C367586}"/>
                  </a:ext>
                </a:extLst>
              </p:cNvPr>
              <p:cNvCxnSpPr>
                <a:stCxn id="33" idx="3"/>
                <a:endCxn id="59" idx="1"/>
              </p:cNvCxnSpPr>
              <p:nvPr/>
            </p:nvCxnSpPr>
            <p:spPr>
              <a:xfrm>
                <a:off x="8484648" y="3103225"/>
                <a:ext cx="377140" cy="119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4C73301D-0D82-41D6-AB21-8E6A47BC43A0}"/>
                  </a:ext>
                </a:extLst>
              </p:cNvPr>
              <p:cNvCxnSpPr>
                <a:cxnSpLocks/>
                <a:stCxn id="4" idx="3"/>
                <a:endCxn id="31" idx="1"/>
              </p:cNvCxnSpPr>
              <p:nvPr/>
            </p:nvCxnSpPr>
            <p:spPr>
              <a:xfrm>
                <a:off x="3284779" y="2640987"/>
                <a:ext cx="421657" cy="2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or: Elbow 140">
                <a:extLst>
                  <a:ext uri="{FF2B5EF4-FFF2-40B4-BE49-F238E27FC236}">
                    <a16:creationId xmlns:a16="http://schemas.microsoft.com/office/drawing/2014/main" id="{CDD2398C-51E1-40DF-812C-1161AF059F4A}"/>
                  </a:ext>
                </a:extLst>
              </p:cNvPr>
              <p:cNvCxnSpPr>
                <a:stCxn id="59" idx="3"/>
                <a:endCxn id="60" idx="1"/>
              </p:cNvCxnSpPr>
              <p:nvPr/>
            </p:nvCxnSpPr>
            <p:spPr>
              <a:xfrm>
                <a:off x="10084851" y="3115150"/>
                <a:ext cx="476514" cy="501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or: Elbow 145">
                <a:extLst>
                  <a:ext uri="{FF2B5EF4-FFF2-40B4-BE49-F238E27FC236}">
                    <a16:creationId xmlns:a16="http://schemas.microsoft.com/office/drawing/2014/main" id="{68303CF2-3FB2-4A92-A47A-8260CE3F2FB4}"/>
                  </a:ext>
                </a:extLst>
              </p:cNvPr>
              <p:cNvCxnSpPr>
                <a:stCxn id="59" idx="3"/>
                <a:endCxn id="61" idx="1"/>
              </p:cNvCxnSpPr>
              <p:nvPr/>
            </p:nvCxnSpPr>
            <p:spPr>
              <a:xfrm flipV="1">
                <a:off x="10084851" y="2548849"/>
                <a:ext cx="476515" cy="566301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: Diagonal Corners Snipped 166">
                <a:extLst>
                  <a:ext uri="{FF2B5EF4-FFF2-40B4-BE49-F238E27FC236}">
                    <a16:creationId xmlns:a16="http://schemas.microsoft.com/office/drawing/2014/main" id="{ADFF0AB6-5C84-4404-AA8F-FD03527CE160}"/>
                  </a:ext>
                </a:extLst>
              </p:cNvPr>
              <p:cNvSpPr/>
              <p:nvPr/>
            </p:nvSpPr>
            <p:spPr>
              <a:xfrm>
                <a:off x="3956500" y="3061280"/>
                <a:ext cx="1280160" cy="274320"/>
              </a:xfrm>
              <a:prstGeom prst="snip2Diag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Truck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: Diagonal Corners Snipped 169">
                <a:extLst>
                  <a:ext uri="{FF2B5EF4-FFF2-40B4-BE49-F238E27FC236}">
                    <a16:creationId xmlns:a16="http://schemas.microsoft.com/office/drawing/2014/main" id="{E4B2C220-B854-4E0F-8091-54101349982E}"/>
                  </a:ext>
                </a:extLst>
              </p:cNvPr>
              <p:cNvSpPr/>
              <p:nvPr/>
            </p:nvSpPr>
            <p:spPr>
              <a:xfrm>
                <a:off x="3941369" y="3425240"/>
                <a:ext cx="1280160" cy="274320"/>
              </a:xfrm>
              <a:prstGeom prst="snip2Diag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Container code</a:t>
                </a:r>
              </a:p>
            </p:txBody>
          </p:sp>
          <p:sp>
            <p:nvSpPr>
              <p:cNvPr id="171" name="Rectangle: Diagonal Corners Snipped 170">
                <a:extLst>
                  <a:ext uri="{FF2B5EF4-FFF2-40B4-BE49-F238E27FC236}">
                    <a16:creationId xmlns:a16="http://schemas.microsoft.com/office/drawing/2014/main" id="{33046C81-242D-4B4A-8F0B-8309433AEDCA}"/>
                  </a:ext>
                </a:extLst>
              </p:cNvPr>
              <p:cNvSpPr/>
              <p:nvPr/>
            </p:nvSpPr>
            <p:spPr>
              <a:xfrm>
                <a:off x="3936508" y="4139120"/>
                <a:ext cx="1283100" cy="274320"/>
              </a:xfrm>
              <a:prstGeom prst="snip2Diag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Truck number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: Diagonal Corners Snipped 171">
                <a:extLst>
                  <a:ext uri="{FF2B5EF4-FFF2-40B4-BE49-F238E27FC236}">
                    <a16:creationId xmlns:a16="http://schemas.microsoft.com/office/drawing/2014/main" id="{0DA20054-89F2-4642-B13F-B264B9864958}"/>
                  </a:ext>
                </a:extLst>
              </p:cNvPr>
              <p:cNvSpPr/>
              <p:nvPr/>
            </p:nvSpPr>
            <p:spPr>
              <a:xfrm>
                <a:off x="3939448" y="3783365"/>
                <a:ext cx="1280160" cy="274320"/>
              </a:xfrm>
              <a:prstGeom prst="snip2Diag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License plate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Connector: Elbow 185">
                <a:extLst>
                  <a:ext uri="{FF2B5EF4-FFF2-40B4-BE49-F238E27FC236}">
                    <a16:creationId xmlns:a16="http://schemas.microsoft.com/office/drawing/2014/main" id="{5477BF72-AE7B-4B0F-AB5F-C836CBCECA30}"/>
                  </a:ext>
                </a:extLst>
              </p:cNvPr>
              <p:cNvCxnSpPr>
                <a:endCxn id="167" idx="2"/>
              </p:cNvCxnSpPr>
              <p:nvPr/>
            </p:nvCxnSpPr>
            <p:spPr>
              <a:xfrm rot="16200000" flipH="1">
                <a:off x="3742245" y="2984185"/>
                <a:ext cx="280612" cy="147898"/>
              </a:xfrm>
              <a:prstGeom prst="bentConnector2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Connector: Elbow 186">
                <a:extLst>
                  <a:ext uri="{FF2B5EF4-FFF2-40B4-BE49-F238E27FC236}">
                    <a16:creationId xmlns:a16="http://schemas.microsoft.com/office/drawing/2014/main" id="{BA284EDB-2254-42DF-BAAB-4853E48FE1F3}"/>
                  </a:ext>
                </a:extLst>
              </p:cNvPr>
              <p:cNvCxnSpPr>
                <a:cxnSpLocks/>
                <a:endCxn id="170" idx="2"/>
              </p:cNvCxnSpPr>
              <p:nvPr/>
            </p:nvCxnSpPr>
            <p:spPr>
              <a:xfrm rot="16200000" flipH="1">
                <a:off x="3554327" y="3175358"/>
                <a:ext cx="641426" cy="132658"/>
              </a:xfrm>
              <a:prstGeom prst="bentConnector2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Connector: Elbow 188">
                <a:extLst>
                  <a:ext uri="{FF2B5EF4-FFF2-40B4-BE49-F238E27FC236}">
                    <a16:creationId xmlns:a16="http://schemas.microsoft.com/office/drawing/2014/main" id="{00590B9A-1B65-4381-986A-36800BDF766D}"/>
                  </a:ext>
                </a:extLst>
              </p:cNvPr>
              <p:cNvCxnSpPr>
                <a:cxnSpLocks/>
                <a:endCxn id="172" idx="2"/>
              </p:cNvCxnSpPr>
              <p:nvPr/>
            </p:nvCxnSpPr>
            <p:spPr>
              <a:xfrm rot="16200000" flipH="1">
                <a:off x="3372318" y="3353395"/>
                <a:ext cx="1002700" cy="131559"/>
              </a:xfrm>
              <a:prstGeom prst="bentConnector2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Connector: Elbow 190">
                <a:extLst>
                  <a:ext uri="{FF2B5EF4-FFF2-40B4-BE49-F238E27FC236}">
                    <a16:creationId xmlns:a16="http://schemas.microsoft.com/office/drawing/2014/main" id="{CB5EFC3F-0EEF-4273-B7D0-38028A6F8A5F}"/>
                  </a:ext>
                </a:extLst>
              </p:cNvPr>
              <p:cNvCxnSpPr>
                <a:cxnSpLocks/>
                <a:endCxn id="171" idx="2"/>
              </p:cNvCxnSpPr>
              <p:nvPr/>
            </p:nvCxnSpPr>
            <p:spPr>
              <a:xfrm rot="16200000" flipH="1">
                <a:off x="3205726" y="3545498"/>
                <a:ext cx="1333766" cy="127797"/>
              </a:xfrm>
              <a:prstGeom prst="bentConnector2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Connector: Elbow 215">
              <a:extLst>
                <a:ext uri="{FF2B5EF4-FFF2-40B4-BE49-F238E27FC236}">
                  <a16:creationId xmlns:a16="http://schemas.microsoft.com/office/drawing/2014/main" id="{715DFD10-5C12-4042-B2E0-792949E2EAA7}"/>
                </a:ext>
              </a:extLst>
            </p:cNvPr>
            <p:cNvCxnSpPr>
              <a:stCxn id="32" idx="3"/>
              <a:endCxn id="59" idx="1"/>
            </p:cNvCxnSpPr>
            <p:nvPr/>
          </p:nvCxnSpPr>
          <p:spPr>
            <a:xfrm>
              <a:off x="8355322" y="2313463"/>
              <a:ext cx="378785" cy="801687"/>
            </a:xfrm>
            <a:prstGeom prst="bentConnector3">
              <a:avLst>
                <a:gd name="adj1" fmla="val 36712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Connector: Elbow 217">
              <a:extLst>
                <a:ext uri="{FF2B5EF4-FFF2-40B4-BE49-F238E27FC236}">
                  <a16:creationId xmlns:a16="http://schemas.microsoft.com/office/drawing/2014/main" id="{B26DC78B-640C-40BB-800C-CE91483026B8}"/>
                </a:ext>
              </a:extLst>
            </p:cNvPr>
            <p:cNvCxnSpPr>
              <a:cxnSpLocks/>
              <a:stCxn id="35" idx="3"/>
              <a:endCxn id="59" idx="1"/>
            </p:cNvCxnSpPr>
            <p:nvPr/>
          </p:nvCxnSpPr>
          <p:spPr>
            <a:xfrm flipV="1">
              <a:off x="8370703" y="3115150"/>
              <a:ext cx="363404" cy="776885"/>
            </a:xfrm>
            <a:prstGeom prst="bentConnector3">
              <a:avLst>
                <a:gd name="adj1" fmla="val 33841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183DBA3-A9C6-4EDF-873B-69E0674BD2E0}"/>
                </a:ext>
              </a:extLst>
            </p:cNvPr>
            <p:cNvSpPr/>
            <p:nvPr/>
          </p:nvSpPr>
          <p:spPr>
            <a:xfrm>
              <a:off x="320199" y="2183786"/>
              <a:ext cx="1141471" cy="115181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D381BB-865C-49C4-ADC2-42931CF09164}"/>
                </a:ext>
              </a:extLst>
            </p:cNvPr>
            <p:cNvSpPr txBox="1"/>
            <p:nvPr/>
          </p:nvSpPr>
          <p:spPr>
            <a:xfrm>
              <a:off x="295646" y="3019009"/>
              <a:ext cx="1182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CCTV Camera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AF503B-35B0-4533-AA34-3AB25A91B46F}"/>
                </a:ext>
              </a:extLst>
            </p:cNvPr>
            <p:cNvSpPr txBox="1"/>
            <p:nvPr/>
          </p:nvSpPr>
          <p:spPr>
            <a:xfrm>
              <a:off x="5406844" y="512829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Jetson Nano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7D2794-8034-4D2A-80C1-F37E7CEBD3DF}"/>
                </a:ext>
              </a:extLst>
            </p:cNvPr>
            <p:cNvSpPr txBox="1"/>
            <p:nvPr/>
          </p:nvSpPr>
          <p:spPr>
            <a:xfrm>
              <a:off x="10329914" y="3962470"/>
              <a:ext cx="1423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Output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836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1A15-A17A-4C3D-A4C6-D3CBA78F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3965-1992-4E0F-84ED-7EB56C47A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Deploy &amp; test the detection model for each task on Jetson Nano as follows;</a:t>
            </a:r>
          </a:p>
          <a:p>
            <a:pPr lvl="1" algn="just"/>
            <a:r>
              <a:rPr lang="en-US" dirty="0"/>
              <a:t>Truck detection, License Plate, Container Code and Truck number</a:t>
            </a:r>
          </a:p>
          <a:p>
            <a:pPr algn="just"/>
            <a:r>
              <a:rPr lang="en-US" dirty="0"/>
              <a:t>Deploy &amp; test the recognition model for each task on Jetson Nano as follows;</a:t>
            </a:r>
          </a:p>
          <a:p>
            <a:pPr lvl="1" algn="just"/>
            <a:r>
              <a:rPr lang="en-US" dirty="0"/>
              <a:t>License Plate, Container Code and Truck number</a:t>
            </a:r>
          </a:p>
          <a:p>
            <a:pPr algn="just"/>
            <a:r>
              <a:rPr lang="en-US" dirty="0"/>
              <a:t>Evaluate the performance of several frame controller libraries on Jetson Nano to choose the best one.</a:t>
            </a:r>
          </a:p>
        </p:txBody>
      </p:sp>
    </p:spTree>
    <p:extLst>
      <p:ext uri="{BB962C8B-B14F-4D97-AF65-F5344CB8AC3E}">
        <p14:creationId xmlns:p14="http://schemas.microsoft.com/office/powerpoint/2010/main" val="297397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Standard format – Private vehicles: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(1) Vehicle types: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01 -&gt; 69: typical passenger vehicles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70 -&gt; 79: vans, recreational vehicles, coaches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80 -&gt; 97: freight vehicles (truck) 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(*)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98 -&gt; 99: specialized vehicles (e.g., tow trucks)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dirty="0"/>
              <a:t>(2) Vehicle types: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100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-&gt; 699: typical passenger vehicles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700 -&gt; 799: vans, recreational vehicles, coaches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800 -&gt; 979: freight vehicles (truck) 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(*)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980 -&gt; 999: specialized vehicles (e.g., tow trucks)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483BD5-DC2C-41F9-8C12-2855B0EC3730}"/>
              </a:ext>
            </a:extLst>
          </p:cNvPr>
          <p:cNvGrpSpPr/>
          <p:nvPr/>
        </p:nvGrpSpPr>
        <p:grpSpPr>
          <a:xfrm>
            <a:off x="6152627" y="1274496"/>
            <a:ext cx="1392572" cy="1548297"/>
            <a:chOff x="10657514" y="284595"/>
            <a:chExt cx="1392572" cy="1548297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49490F8-348F-4D69-878F-8E20AA88C6D2}"/>
                </a:ext>
              </a:extLst>
            </p:cNvPr>
            <p:cNvSpPr/>
            <p:nvPr/>
          </p:nvSpPr>
          <p:spPr>
            <a:xfrm rot="16200000">
              <a:off x="10902891" y="1107028"/>
              <a:ext cx="234892" cy="41106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7DB96040-D775-49C1-8F96-3C44F2FECED3}"/>
                </a:ext>
              </a:extLst>
            </p:cNvPr>
            <p:cNvSpPr/>
            <p:nvPr/>
          </p:nvSpPr>
          <p:spPr>
            <a:xfrm rot="16200000">
              <a:off x="11218527" y="1262539"/>
              <a:ext cx="234892" cy="132129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A0D35880-8370-4AAB-AA6A-9ECFFCD4989E}"/>
                </a:ext>
              </a:extLst>
            </p:cNvPr>
            <p:cNvSpPr/>
            <p:nvPr/>
          </p:nvSpPr>
          <p:spPr>
            <a:xfrm rot="16200000">
              <a:off x="11534162" y="1120383"/>
              <a:ext cx="234892" cy="41106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9D9D1D9B-9E3F-4278-B7B2-5CC0C8D9F600}"/>
                </a:ext>
              </a:extLst>
            </p:cNvPr>
            <p:cNvSpPr/>
            <p:nvPr/>
          </p:nvSpPr>
          <p:spPr>
            <a:xfrm rot="5400000" flipV="1">
              <a:off x="11001462" y="683134"/>
              <a:ext cx="234892" cy="230698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871692-0A56-4E8B-94B2-B072037DD624}"/>
                </a:ext>
              </a:extLst>
            </p:cNvPr>
            <p:cNvSpPr txBox="1"/>
            <p:nvPr/>
          </p:nvSpPr>
          <p:spPr>
            <a:xfrm>
              <a:off x="10867238" y="284595"/>
              <a:ext cx="48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(1)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FB8CD1-44FA-4C17-ADE3-66380F0C46E6}"/>
                </a:ext>
              </a:extLst>
            </p:cNvPr>
            <p:cNvSpPr txBox="1"/>
            <p:nvPr/>
          </p:nvSpPr>
          <p:spPr>
            <a:xfrm>
              <a:off x="10760278" y="1456293"/>
              <a:ext cx="48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(2)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6CEB15-5B98-40F8-BEEA-B0C42457776F}"/>
                </a:ext>
              </a:extLst>
            </p:cNvPr>
            <p:cNvSpPr txBox="1"/>
            <p:nvPr/>
          </p:nvSpPr>
          <p:spPr>
            <a:xfrm>
              <a:off x="11074864" y="1463560"/>
              <a:ext cx="48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(3)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14859-A72F-47E4-91D9-B2CA10805C5A}"/>
                </a:ext>
              </a:extLst>
            </p:cNvPr>
            <p:cNvSpPr txBox="1"/>
            <p:nvPr/>
          </p:nvSpPr>
          <p:spPr>
            <a:xfrm>
              <a:off x="11383160" y="1460869"/>
              <a:ext cx="48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(4)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CCEB0A-B5C3-4AC0-84B0-D83BD820AACD}"/>
                </a:ext>
              </a:extLst>
            </p:cNvPr>
            <p:cNvSpPr txBox="1"/>
            <p:nvPr/>
          </p:nvSpPr>
          <p:spPr>
            <a:xfrm>
              <a:off x="10657514" y="843240"/>
              <a:ext cx="1392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rPr>
                <a:t>(#)## L ####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216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Standard format – Private vehicles: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(3) Letter: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Private vehicles: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가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나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다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라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마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거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너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더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러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머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버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서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어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저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고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노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도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로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모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보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소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오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조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구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누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두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루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무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부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수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우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주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Rental cars: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허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하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호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dirty="0"/>
              <a:t>(4) 1000 -&gt; 9999, assigned separately regardless of car 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85036B-76E0-44FB-AD16-EEE7E6DC223F}"/>
              </a:ext>
            </a:extLst>
          </p:cNvPr>
          <p:cNvGrpSpPr/>
          <p:nvPr/>
        </p:nvGrpSpPr>
        <p:grpSpPr>
          <a:xfrm>
            <a:off x="6152627" y="1299663"/>
            <a:ext cx="1392572" cy="1548297"/>
            <a:chOff x="10657514" y="284595"/>
            <a:chExt cx="1392572" cy="1548297"/>
          </a:xfrm>
        </p:grpSpPr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66659ED4-32EC-4CD7-A350-57F7CC0C5F2D}"/>
                </a:ext>
              </a:extLst>
            </p:cNvPr>
            <p:cNvSpPr/>
            <p:nvPr/>
          </p:nvSpPr>
          <p:spPr>
            <a:xfrm rot="16200000">
              <a:off x="10902891" y="1107028"/>
              <a:ext cx="234892" cy="41106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31EF4AB2-CAAD-47EB-8617-4F1120BD7C67}"/>
                </a:ext>
              </a:extLst>
            </p:cNvPr>
            <p:cNvSpPr/>
            <p:nvPr/>
          </p:nvSpPr>
          <p:spPr>
            <a:xfrm rot="16200000">
              <a:off x="11218527" y="1262539"/>
              <a:ext cx="234892" cy="132129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EAE221EB-036D-40D6-866B-A6C720E871C3}"/>
                </a:ext>
              </a:extLst>
            </p:cNvPr>
            <p:cNvSpPr/>
            <p:nvPr/>
          </p:nvSpPr>
          <p:spPr>
            <a:xfrm rot="16200000">
              <a:off x="11534162" y="1120383"/>
              <a:ext cx="234892" cy="41106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EBB246F6-8E1A-4F5A-A174-2DF1ED38F8BA}"/>
                </a:ext>
              </a:extLst>
            </p:cNvPr>
            <p:cNvSpPr/>
            <p:nvPr/>
          </p:nvSpPr>
          <p:spPr>
            <a:xfrm rot="5400000" flipV="1">
              <a:off x="11001462" y="683134"/>
              <a:ext cx="234892" cy="230698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A97BBF-A62C-46BD-92A7-F79E80B7617F}"/>
                </a:ext>
              </a:extLst>
            </p:cNvPr>
            <p:cNvSpPr txBox="1"/>
            <p:nvPr/>
          </p:nvSpPr>
          <p:spPr>
            <a:xfrm>
              <a:off x="10867238" y="284595"/>
              <a:ext cx="48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(1)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B93043-DAD9-49A7-B77E-307354A45233}"/>
                </a:ext>
              </a:extLst>
            </p:cNvPr>
            <p:cNvSpPr txBox="1"/>
            <p:nvPr/>
          </p:nvSpPr>
          <p:spPr>
            <a:xfrm>
              <a:off x="10760278" y="1456293"/>
              <a:ext cx="48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(2)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E06852-517F-420E-8B11-9036E0570CDF}"/>
                </a:ext>
              </a:extLst>
            </p:cNvPr>
            <p:cNvSpPr txBox="1"/>
            <p:nvPr/>
          </p:nvSpPr>
          <p:spPr>
            <a:xfrm>
              <a:off x="11074864" y="1463560"/>
              <a:ext cx="48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(3)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B411DD-CB30-4687-8240-4E619A697E5E}"/>
                </a:ext>
              </a:extLst>
            </p:cNvPr>
            <p:cNvSpPr txBox="1"/>
            <p:nvPr/>
          </p:nvSpPr>
          <p:spPr>
            <a:xfrm>
              <a:off x="11383160" y="1460869"/>
              <a:ext cx="48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(4)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D0416B-BF04-467F-A4AB-5EABF9BC16A2}"/>
                </a:ext>
              </a:extLst>
            </p:cNvPr>
            <p:cNvSpPr txBox="1"/>
            <p:nvPr/>
          </p:nvSpPr>
          <p:spPr>
            <a:xfrm>
              <a:off x="10657514" y="843240"/>
              <a:ext cx="1392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rPr>
                <a:t>(#)## L ####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43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/>
              <a:t>Standard format - Commercial vehicle:</a:t>
            </a:r>
            <a:endParaRPr lang="en-US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(1) Province/City name written full in </a:t>
            </a:r>
            <a:r>
              <a:rPr lang="ko-KR" altLang="en-US" dirty="0"/>
              <a:t>한글</a:t>
            </a:r>
            <a:r>
              <a:rPr lang="en-US" altLang="ko-KR" dirty="0"/>
              <a:t>, minus </a:t>
            </a:r>
            <a:r>
              <a:rPr lang="ko-KR" altLang="en-US" dirty="0"/>
              <a:t>도 </a:t>
            </a:r>
            <a:r>
              <a:rPr lang="en-US" altLang="ko-KR" dirty="0"/>
              <a:t>or </a:t>
            </a:r>
            <a:r>
              <a:rPr lang="ko-KR" altLang="en-US" dirty="0"/>
              <a:t>시 </a:t>
            </a:r>
            <a:r>
              <a:rPr lang="en-US" altLang="ko-KR" dirty="0"/>
              <a:t>suffix: </a:t>
            </a:r>
            <a:r>
              <a:rPr lang="ko-KR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강원</a:t>
            </a:r>
            <a:r>
              <a:rPr lang="en-US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경기</a:t>
            </a:r>
            <a:r>
              <a:rPr lang="en-US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경남</a:t>
            </a:r>
            <a:r>
              <a:rPr lang="en-US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광주</a:t>
            </a:r>
            <a:r>
              <a:rPr lang="en-US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대구</a:t>
            </a:r>
            <a:r>
              <a:rPr lang="en-US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대전</a:t>
            </a:r>
            <a:r>
              <a:rPr lang="en-US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부산</a:t>
            </a:r>
            <a:r>
              <a:rPr lang="en-US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서울</a:t>
            </a:r>
            <a:r>
              <a:rPr lang="en-US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세종</a:t>
            </a:r>
            <a:r>
              <a:rPr lang="en-US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울산</a:t>
            </a:r>
            <a:r>
              <a:rPr lang="en-US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인천</a:t>
            </a:r>
            <a:r>
              <a:rPr lang="en-US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전남</a:t>
            </a:r>
            <a:r>
              <a:rPr lang="en-US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전북</a:t>
            </a:r>
            <a:r>
              <a:rPr lang="en-US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제주</a:t>
            </a:r>
            <a:r>
              <a:rPr lang="en-US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충남</a:t>
            </a:r>
            <a:r>
              <a:rPr lang="en-US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충북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dirty="0"/>
              <a:t>(2) Vehicle types: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11 -&gt; 69: taxi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70 -&gt; 79: vans, buses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80 -&gt; 97: freight vehicles (truck) 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(*)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98 -&gt; 99: specialized vehicles (e.g., recreational vehicles)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374046-18F7-4553-95DF-76DF8C1349EC}"/>
              </a:ext>
            </a:extLst>
          </p:cNvPr>
          <p:cNvGrpSpPr/>
          <p:nvPr/>
        </p:nvGrpSpPr>
        <p:grpSpPr>
          <a:xfrm>
            <a:off x="6549708" y="1189057"/>
            <a:ext cx="1912690" cy="1773660"/>
            <a:chOff x="9125128" y="-161571"/>
            <a:chExt cx="1912690" cy="1773660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49490F8-348F-4D69-878F-8E20AA88C6D2}"/>
                </a:ext>
              </a:extLst>
            </p:cNvPr>
            <p:cNvSpPr/>
            <p:nvPr/>
          </p:nvSpPr>
          <p:spPr>
            <a:xfrm rot="16200000">
              <a:off x="10044244" y="903448"/>
              <a:ext cx="234892" cy="41106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7DB96040-D775-49C1-8F96-3C44F2FECED3}"/>
                </a:ext>
              </a:extLst>
            </p:cNvPr>
            <p:cNvSpPr/>
            <p:nvPr/>
          </p:nvSpPr>
          <p:spPr>
            <a:xfrm rot="16200000">
              <a:off x="9711569" y="1045415"/>
              <a:ext cx="234892" cy="132129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A0D35880-8370-4AAB-AA6A-9ECFFCD4989E}"/>
                </a:ext>
              </a:extLst>
            </p:cNvPr>
            <p:cNvSpPr/>
            <p:nvPr/>
          </p:nvSpPr>
          <p:spPr>
            <a:xfrm rot="5400000" flipV="1">
              <a:off x="10677091" y="230615"/>
              <a:ext cx="234892" cy="234892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9D9D1D9B-9E3F-4278-B7B2-5CC0C8D9F600}"/>
                </a:ext>
              </a:extLst>
            </p:cNvPr>
            <p:cNvSpPr/>
            <p:nvPr/>
          </p:nvSpPr>
          <p:spPr>
            <a:xfrm rot="5400000" flipV="1">
              <a:off x="9838714" y="-328323"/>
              <a:ext cx="234892" cy="1341188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871692-0A56-4E8B-94B2-B072037DD624}"/>
                </a:ext>
              </a:extLst>
            </p:cNvPr>
            <p:cNvSpPr txBox="1"/>
            <p:nvPr/>
          </p:nvSpPr>
          <p:spPr>
            <a:xfrm>
              <a:off x="9712879" y="-136387"/>
              <a:ext cx="48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(1)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FB8CD1-44FA-4C17-ADE3-66380F0C46E6}"/>
                </a:ext>
              </a:extLst>
            </p:cNvPr>
            <p:cNvSpPr txBox="1"/>
            <p:nvPr/>
          </p:nvSpPr>
          <p:spPr>
            <a:xfrm>
              <a:off x="10551256" y="-161571"/>
              <a:ext cx="48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(2)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6CEB15-5B98-40F8-BEEA-B0C42457776F}"/>
                </a:ext>
              </a:extLst>
            </p:cNvPr>
            <p:cNvSpPr txBox="1"/>
            <p:nvPr/>
          </p:nvSpPr>
          <p:spPr>
            <a:xfrm>
              <a:off x="9613783" y="1237314"/>
              <a:ext cx="48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(3)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14859-A72F-47E4-91D9-B2CA10805C5A}"/>
                </a:ext>
              </a:extLst>
            </p:cNvPr>
            <p:cNvSpPr txBox="1"/>
            <p:nvPr/>
          </p:nvSpPr>
          <p:spPr>
            <a:xfrm>
              <a:off x="9918409" y="1242757"/>
              <a:ext cx="48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(4)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AD6524-0C27-4393-A688-FCC72E0A4A4B}"/>
                </a:ext>
              </a:extLst>
            </p:cNvPr>
            <p:cNvSpPr txBox="1"/>
            <p:nvPr/>
          </p:nvSpPr>
          <p:spPr>
            <a:xfrm>
              <a:off x="9125128" y="395178"/>
              <a:ext cx="19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rPr>
                <a:t>[Province/City]##</a:t>
              </a:r>
            </a:p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rPr>
                <a:t>L ####</a:t>
              </a:r>
              <a:endPara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3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/>
              <a:t>Standard format - Commercial vehicle:</a:t>
            </a:r>
            <a:endParaRPr lang="en-US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(3) Letter: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Private vehicles: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바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사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아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자</a:t>
            </a:r>
            <a:endParaRPr lang="en-US" altLang="ko-KR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Rental cars: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허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하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,</a:t>
            </a:r>
            <a:r>
              <a:rPr lang="ko-KR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호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dirty="0"/>
              <a:t>(4) 1000 -&gt; 9999, assigned separately regardless of car type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59D684-3059-41CE-89A0-3C9E4097C56A}"/>
              </a:ext>
            </a:extLst>
          </p:cNvPr>
          <p:cNvGrpSpPr/>
          <p:nvPr/>
        </p:nvGrpSpPr>
        <p:grpSpPr>
          <a:xfrm>
            <a:off x="6549708" y="1356837"/>
            <a:ext cx="1912690" cy="1773660"/>
            <a:chOff x="9125128" y="-161571"/>
            <a:chExt cx="1912690" cy="1773660"/>
          </a:xfrm>
        </p:grpSpPr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6978297D-DE0B-4B92-B130-5C53542EDEEE}"/>
                </a:ext>
              </a:extLst>
            </p:cNvPr>
            <p:cNvSpPr/>
            <p:nvPr/>
          </p:nvSpPr>
          <p:spPr>
            <a:xfrm rot="16200000">
              <a:off x="10044244" y="903448"/>
              <a:ext cx="234892" cy="41106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523055E-9B3C-4FD2-8C6A-55F206B536F4}"/>
                </a:ext>
              </a:extLst>
            </p:cNvPr>
            <p:cNvSpPr/>
            <p:nvPr/>
          </p:nvSpPr>
          <p:spPr>
            <a:xfrm rot="16200000">
              <a:off x="9711569" y="1045415"/>
              <a:ext cx="234892" cy="132129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291719BD-8D80-4A57-B9F5-AA700B82DED5}"/>
                </a:ext>
              </a:extLst>
            </p:cNvPr>
            <p:cNvSpPr/>
            <p:nvPr/>
          </p:nvSpPr>
          <p:spPr>
            <a:xfrm rot="5400000" flipV="1">
              <a:off x="10677091" y="230615"/>
              <a:ext cx="234892" cy="234892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20A12437-0A4D-4A1A-A1E9-102916BC909E}"/>
                </a:ext>
              </a:extLst>
            </p:cNvPr>
            <p:cNvSpPr/>
            <p:nvPr/>
          </p:nvSpPr>
          <p:spPr>
            <a:xfrm rot="5400000" flipV="1">
              <a:off x="9838714" y="-328323"/>
              <a:ext cx="234892" cy="1341188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CE71C0-526B-4B4D-AB76-65316DC69B6E}"/>
                </a:ext>
              </a:extLst>
            </p:cNvPr>
            <p:cNvSpPr txBox="1"/>
            <p:nvPr/>
          </p:nvSpPr>
          <p:spPr>
            <a:xfrm>
              <a:off x="9712879" y="-136387"/>
              <a:ext cx="48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(1)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3F54D7-9B9A-4178-A4D6-281A27A07664}"/>
                </a:ext>
              </a:extLst>
            </p:cNvPr>
            <p:cNvSpPr txBox="1"/>
            <p:nvPr/>
          </p:nvSpPr>
          <p:spPr>
            <a:xfrm>
              <a:off x="10551256" y="-161571"/>
              <a:ext cx="48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(2)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12B345-A872-4E73-A6D0-60BB8EF39989}"/>
                </a:ext>
              </a:extLst>
            </p:cNvPr>
            <p:cNvSpPr txBox="1"/>
            <p:nvPr/>
          </p:nvSpPr>
          <p:spPr>
            <a:xfrm>
              <a:off x="9613783" y="1237314"/>
              <a:ext cx="48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(3)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0CB409-9E10-494B-957E-E58B738E3605}"/>
                </a:ext>
              </a:extLst>
            </p:cNvPr>
            <p:cNvSpPr txBox="1"/>
            <p:nvPr/>
          </p:nvSpPr>
          <p:spPr>
            <a:xfrm>
              <a:off x="9918409" y="1242757"/>
              <a:ext cx="48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(4)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8AB4D0-3498-4F2C-8EEB-4F0F6C88FC92}"/>
                </a:ext>
              </a:extLst>
            </p:cNvPr>
            <p:cNvSpPr txBox="1"/>
            <p:nvPr/>
          </p:nvSpPr>
          <p:spPr>
            <a:xfrm>
              <a:off x="9125128" y="395178"/>
              <a:ext cx="19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rPr>
                <a:t>[Province/City]##</a:t>
              </a:r>
            </a:p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rPr>
                <a:t>L ####</a:t>
              </a:r>
              <a:endPara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41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01FB-F559-4819-A56C-1B32A65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plate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8FC7-F52B-44BA-9A53-C14B4BDF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/>
              <a:t>Difficulties</a:t>
            </a:r>
            <a:endParaRPr lang="en-US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License plate deflection: 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license plate tilts (vertical tilt, horizontal tilt, or both) may cause character distortion and adversely affect character recognition.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Image with noise: 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in the real scene, the license plate image will distort suffered by rain line, snow line and  other noises, and some license plates might be defaced.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Fuzzy license: 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license plate usually occupies a smaller proportion in the image, which might cause challenges due to their low resolution and noisy representation.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1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7216</TotalTime>
  <Words>1675</Words>
  <Application>Microsoft Office PowerPoint</Application>
  <PresentationFormat>Widescreen</PresentationFormat>
  <Paragraphs>301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KRISO Project Report</vt:lpstr>
      <vt:lpstr>Contents</vt:lpstr>
      <vt:lpstr>Survey report</vt:lpstr>
      <vt:lpstr>Research Direction Flowchart</vt:lpstr>
      <vt:lpstr>License plate recognition</vt:lpstr>
      <vt:lpstr>License plate recognition</vt:lpstr>
      <vt:lpstr>License plate recognition</vt:lpstr>
      <vt:lpstr>License plate recognition</vt:lpstr>
      <vt:lpstr>License plate recognition</vt:lpstr>
      <vt:lpstr>License plate recognition</vt:lpstr>
      <vt:lpstr>License plate recognition</vt:lpstr>
      <vt:lpstr>License plate recognition</vt:lpstr>
      <vt:lpstr>License plate recognition</vt:lpstr>
      <vt:lpstr>License plate recognition</vt:lpstr>
      <vt:lpstr>License plate recognition</vt:lpstr>
      <vt:lpstr>License plate recognition</vt:lpstr>
      <vt:lpstr>License plate recognition</vt:lpstr>
      <vt:lpstr>License plate recognition</vt:lpstr>
      <vt:lpstr>License plate recognition</vt:lpstr>
      <vt:lpstr>License plate recognition</vt:lpstr>
      <vt:lpstr>License plate recognition</vt:lpstr>
      <vt:lpstr>Container code recognition</vt:lpstr>
      <vt:lpstr>Container code recognition</vt:lpstr>
      <vt:lpstr>Container code recognition</vt:lpstr>
      <vt:lpstr>Container code recognition</vt:lpstr>
      <vt:lpstr>Container code recognition</vt:lpstr>
      <vt:lpstr>Container code recognition</vt:lpstr>
      <vt:lpstr>Container code recognition</vt:lpstr>
      <vt:lpstr>Container code recognition</vt:lpstr>
      <vt:lpstr>Architecture Implementation Report</vt:lpstr>
      <vt:lpstr>General architecture</vt:lpstr>
      <vt:lpstr>PowerPoint Presentation</vt:lpstr>
      <vt:lpstr>Progress</vt:lpstr>
      <vt:lpstr>Problems</vt:lpstr>
      <vt:lpstr>Plan</vt:lpstr>
      <vt:lpstr>Project Report</vt:lpstr>
      <vt:lpstr>Progress</vt:lpstr>
      <vt:lpstr>PowerPoint Presentation</vt:lpstr>
      <vt:lpstr>Project Report</vt:lpstr>
      <vt:lpstr>Architecture</vt:lpstr>
      <vt:lpstr>Architecture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report</dc:title>
  <dc:creator>후인타이호아</dc:creator>
  <cp:lastModifiedBy>후인타이호아</cp:lastModifiedBy>
  <cp:revision>193</cp:revision>
  <dcterms:created xsi:type="dcterms:W3CDTF">2020-12-23T00:55:05Z</dcterms:created>
  <dcterms:modified xsi:type="dcterms:W3CDTF">2021-01-26T08:29:50Z</dcterms:modified>
</cp:coreProperties>
</file>