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8" r:id="rId3"/>
    <p:sldId id="284" r:id="rId4"/>
    <p:sldId id="259" r:id="rId5"/>
    <p:sldId id="286" r:id="rId6"/>
    <p:sldId id="285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0" y="3019425"/>
            <a:ext cx="9144000" cy="696913"/>
            <a:chOff x="0" y="1902"/>
            <a:chExt cx="5760" cy="439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1066" y="1902"/>
              <a:ext cx="4694" cy="43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242"/>
              <a:ext cx="1152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57400" y="2987675"/>
            <a:ext cx="7086600" cy="685800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8600" y="4114800"/>
            <a:ext cx="8305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4114800" y="5486400"/>
            <a:ext cx="13843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Company</a:t>
            </a:r>
          </a:p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A79DA-DDF7-4FC2-AA47-3EC72E1278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B5AD6-67BB-43B9-B92A-D63D3B7E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57325"/>
            <a:ext cx="8229600" cy="49434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2362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4579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484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30C05D9-0D9F-44C3-B1D2-5CEDA9D15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7C6EC-5EF3-4536-A988-B8EF585C8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98691-837E-4D43-8552-5908655224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6888E-24F9-40A2-901E-CF2C12476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0155C-025B-407C-A744-89F23D452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ED1FB-EFBA-4D91-8107-1E637C23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D6D0C-3E57-41BA-AC08-A045AF78D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1312C-F668-4BED-8F4F-45C7B6AF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AA9A8-620C-4240-9082-2CB5752BE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62025"/>
        </p:xfrm>
        <a:graphic>
          <a:graphicData uri="http://schemas.openxmlformats.org/presentationml/2006/ole">
            <p:oleObj spid="_x0000_s1039" name="Image" r:id="rId15" imgW="9346032" imgH="1282540" progId="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black">
          <a:xfrm>
            <a:off x="0" y="962025"/>
            <a:ext cx="9144000" cy="319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7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990600"/>
            <a:ext cx="2362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8800" y="645795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484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416C7DF1-E05F-4A2A-A9F6-82829AD8E0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819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tx2"/>
                </a:solidFill>
              </a:rPr>
              <a:t>MỆNH ĐỀ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5240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ĐẠI SỐ LOGIC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4188"/>
            <a:ext cx="8458199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tx2"/>
                </a:solidFill>
              </a:rPr>
              <a:t>Phép nối liền </a:t>
            </a:r>
            <a:r>
              <a:rPr lang="vi-VN" sz="2800" smtClean="0">
                <a:solidFill>
                  <a:schemeClr val="tx2"/>
                </a:solidFill>
              </a:rPr>
              <a:t>của hai mệnh đề a, b là một mệnh đề, đọc là a và b, kí hiệu a </a:t>
            </a:r>
            <a:r>
              <a:rPr lang="el-GR" sz="2800" smtClean="0">
                <a:solidFill>
                  <a:schemeClr val="tx2"/>
                </a:solidFill>
              </a:rPr>
              <a:t>Λ </a:t>
            </a:r>
            <a:r>
              <a:rPr lang="vi-VN" sz="2800" smtClean="0">
                <a:solidFill>
                  <a:schemeClr val="tx2"/>
                </a:solidFill>
              </a:rPr>
              <a:t>b (hoặc a.b), đúng khi cả hai mệnh đề a, b cùng đúng và sai trong các trường hợp còn lại</a:t>
            </a:r>
            <a:r>
              <a:rPr lang="vi-VN" sz="2800" smtClean="0">
                <a:solidFill>
                  <a:schemeClr val="tx2"/>
                </a:solidFill>
              </a:rPr>
              <a:t>.</a:t>
            </a:r>
            <a:r>
              <a:rPr lang="en-US" sz="2800" smtClean="0">
                <a:solidFill>
                  <a:schemeClr val="tx2"/>
                </a:solidFill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solidFill>
                  <a:schemeClr val="tx2"/>
                </a:solidFill>
              </a:rPr>
              <a:t>Bảng chân trị</a:t>
            </a:r>
          </a:p>
          <a:p>
            <a:pPr lvl="1">
              <a:lnSpc>
                <a:spcPct val="80000"/>
              </a:lnSpc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8697" t="29167" r="37335" b="36458"/>
          <a:stretch>
            <a:fillRect/>
          </a:stretch>
        </p:blipFill>
        <p:spPr bwMode="auto">
          <a:xfrm>
            <a:off x="2209800" y="403860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nối liền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Ví </a:t>
            </a:r>
            <a:r>
              <a:rPr lang="en-US" sz="2800" b="1" smtClean="0">
                <a:solidFill>
                  <a:schemeClr val="tx2"/>
                </a:solidFill>
              </a:rPr>
              <a:t>dụ</a:t>
            </a:r>
          </a:p>
          <a:p>
            <a:pPr lvl="1">
              <a:lnSpc>
                <a:spcPct val="80000"/>
              </a:lnSpc>
            </a:pPr>
            <a:r>
              <a:rPr lang="en-US" sz="3200" b="1" smtClean="0">
                <a:solidFill>
                  <a:schemeClr val="tx2"/>
                </a:solidFill>
              </a:rPr>
              <a:t> </a:t>
            </a:r>
            <a:r>
              <a:rPr lang="vi-VN" smtClean="0"/>
              <a:t>Lúc 8 giờ sáng </a:t>
            </a:r>
            <a:r>
              <a:rPr lang="vi-VN" smtClean="0"/>
              <a:t>nay </a:t>
            </a:r>
            <a:r>
              <a:rPr lang="en-US" smtClean="0"/>
              <a:t>Nam</a:t>
            </a:r>
            <a:r>
              <a:rPr lang="vi-VN" smtClean="0"/>
              <a:t> </a:t>
            </a:r>
            <a:r>
              <a:rPr lang="vi-VN" smtClean="0"/>
              <a:t>có mặt ở Hà Nội </a:t>
            </a:r>
            <a:r>
              <a:rPr lang="vi-VN" b="1" smtClean="0"/>
              <a:t>và</a:t>
            </a:r>
            <a:r>
              <a:rPr lang="vi-VN" smtClean="0"/>
              <a:t> thành phố Hồ </a:t>
            </a:r>
            <a:r>
              <a:rPr lang="vi-VN" smtClean="0"/>
              <a:t>Chí </a:t>
            </a:r>
            <a:r>
              <a:rPr lang="vi-VN" smtClean="0"/>
              <a:t>Minh</a:t>
            </a:r>
            <a:r>
              <a:rPr lang="en-US" smtClean="0"/>
              <a:t>.</a:t>
            </a:r>
          </a:p>
          <a:p>
            <a:pPr lvl="1">
              <a:lnSpc>
                <a:spcPct val="80000"/>
              </a:lnSpc>
            </a:pPr>
            <a:r>
              <a:rPr lang="vi-VN" smtClean="0"/>
              <a:t>Thành phố Hồ Chí Minh là thành phố lớn nhất trong cả nước </a:t>
            </a:r>
            <a:r>
              <a:rPr lang="vi-VN" b="1" smtClean="0"/>
              <a:t>nhưng</a:t>
            </a:r>
            <a:r>
              <a:rPr lang="vi-VN" smtClean="0"/>
              <a:t> không phải là </a:t>
            </a:r>
            <a:r>
              <a:rPr lang="vi-VN" smtClean="0"/>
              <a:t>thủ </a:t>
            </a:r>
            <a:r>
              <a:rPr lang="vi-VN" smtClean="0"/>
              <a:t>đô</a:t>
            </a:r>
            <a:endParaRPr lang="en-US" smtClean="0"/>
          </a:p>
          <a:p>
            <a:pPr lvl="1">
              <a:lnSpc>
                <a:spcPct val="80000"/>
              </a:lnSpc>
            </a:pPr>
            <a:r>
              <a:rPr lang="vi-VN" smtClean="0"/>
              <a:t>Số </a:t>
            </a:r>
            <a:r>
              <a:rPr lang="el-GR" smtClean="0"/>
              <a:t>π </a:t>
            </a:r>
            <a:r>
              <a:rPr lang="vi-VN" smtClean="0"/>
              <a:t>lớn </a:t>
            </a:r>
            <a:r>
              <a:rPr lang="vi-VN" smtClean="0"/>
              <a:t>hơn </a:t>
            </a:r>
            <a:r>
              <a:rPr lang="vi-VN" smtClean="0"/>
              <a:t>2</a:t>
            </a:r>
            <a:r>
              <a:rPr lang="en-US" smtClean="0"/>
              <a:t>,</a:t>
            </a:r>
            <a:r>
              <a:rPr lang="vi-VN" smtClean="0"/>
              <a:t> nhỏ </a:t>
            </a:r>
            <a:r>
              <a:rPr lang="vi-VN" smtClean="0"/>
              <a:t>hơn </a:t>
            </a:r>
            <a:r>
              <a:rPr lang="vi-VN" smtClean="0"/>
              <a:t>3</a:t>
            </a:r>
            <a:r>
              <a:rPr lang="en-US" smtClean="0"/>
              <a:t>.</a:t>
            </a: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Phép toán nối liền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nối rời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kéo theo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bg1"/>
                </a:solidFill>
              </a:rPr>
              <a:t>Phép toán nối rời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liền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phủ định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Mệnh đề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53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tx2"/>
                </a:solidFill>
              </a:rPr>
              <a:t>Phép toán nối rời </a:t>
            </a:r>
            <a:r>
              <a:rPr lang="vi-VN" sz="2800" smtClean="0">
                <a:solidFill>
                  <a:schemeClr val="tx2"/>
                </a:solidFill>
              </a:rPr>
              <a:t>của hai mệnh đề a, b là một mệnh đề đọc là </a:t>
            </a:r>
            <a:r>
              <a:rPr lang="vi-VN" sz="2800" i="1" smtClean="0">
                <a:solidFill>
                  <a:schemeClr val="tx2"/>
                </a:solidFill>
              </a:rPr>
              <a:t>a hoặc b</a:t>
            </a:r>
            <a:r>
              <a:rPr lang="vi-VN" sz="2800" smtClean="0">
                <a:solidFill>
                  <a:schemeClr val="tx2"/>
                </a:solidFill>
              </a:rPr>
              <a:t>, kí hiệu là a </a:t>
            </a:r>
            <a:r>
              <a:rPr lang="el-GR" sz="2800" smtClean="0">
                <a:solidFill>
                  <a:schemeClr val="tx2"/>
                </a:solidFill>
              </a:rPr>
              <a:t>ν </a:t>
            </a:r>
            <a:r>
              <a:rPr lang="vi-VN" sz="2800" smtClean="0">
                <a:solidFill>
                  <a:schemeClr val="tx2"/>
                </a:solidFill>
              </a:rPr>
              <a:t>b (hoặc a+b), sai khi cả hai mệnh đề cùng sai và đúng trong trường hợp còn </a:t>
            </a:r>
            <a:r>
              <a:rPr lang="vi-VN" sz="2800" smtClean="0">
                <a:solidFill>
                  <a:schemeClr val="tx2"/>
                </a:solidFill>
              </a:rPr>
              <a:t>lại</a:t>
            </a:r>
            <a:r>
              <a:rPr lang="vi-VN" sz="2800" smtClean="0">
                <a:solidFill>
                  <a:schemeClr val="tx2"/>
                </a:solidFill>
              </a:rPr>
              <a:t>.</a:t>
            </a:r>
            <a:endParaRPr lang="en-US" sz="28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mtClean="0">
                <a:solidFill>
                  <a:schemeClr val="tx2"/>
                </a:solidFill>
              </a:rPr>
              <a:t>Bảng chân trị</a:t>
            </a:r>
          </a:p>
          <a:p>
            <a:pPr lvl="1">
              <a:lnSpc>
                <a:spcPct val="80000"/>
              </a:lnSpc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54167" r="40263" b="12500"/>
          <a:stretch>
            <a:fillRect/>
          </a:stretch>
        </p:blipFill>
        <p:spPr bwMode="auto">
          <a:xfrm>
            <a:off x="2438400" y="3962400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nối rời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Ví </a:t>
            </a:r>
            <a:r>
              <a:rPr lang="en-US" sz="2800" b="1" smtClean="0">
                <a:solidFill>
                  <a:schemeClr val="tx2"/>
                </a:solidFill>
              </a:rPr>
              <a:t>dụ</a:t>
            </a:r>
          </a:p>
          <a:p>
            <a:pPr lvl="0"/>
            <a:r>
              <a:rPr lang="en-US" sz="2800" smtClean="0"/>
              <a:t>Hôm nay là ngày chủ nhật hoặc ngày lễ.</a:t>
            </a:r>
          </a:p>
          <a:p>
            <a:pPr lvl="0"/>
            <a:r>
              <a:rPr lang="en-US" sz="2800" smtClean="0"/>
              <a:t>4 nhỏ hơn hoặc bằng 5.</a:t>
            </a:r>
          </a:p>
          <a:p>
            <a:pPr lvl="0"/>
            <a:r>
              <a:rPr lang="en-US" sz="2800" smtClean="0"/>
              <a:t>20 là số lẽ hoặc nó chia hết cho 2.</a:t>
            </a:r>
          </a:p>
          <a:p>
            <a:pPr lvl="0"/>
            <a:r>
              <a:rPr lang="en-US" sz="2800" smtClean="0"/>
              <a:t>Tháng 11 có 30 ngày hoặc năm nay có 11 tháng.</a:t>
            </a:r>
          </a:p>
          <a:p>
            <a:pPr>
              <a:lnSpc>
                <a:spcPct val="80000"/>
              </a:lnSpc>
            </a:pPr>
            <a:endParaRPr lang="en-US" sz="2800" b="1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nối rời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bg1"/>
                </a:solidFill>
              </a:rPr>
              <a:t>Phép toán kéo theo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Phép toán nối rời</a:t>
            </a:r>
            <a:endParaRPr lang="en-US" b="1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liền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phủ định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Mệnh đề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kéo theo</a:t>
            </a:r>
            <a:endParaRPr lang="en-US"/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51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vi-VN" sz="2800" i="1" smtClean="0">
                <a:solidFill>
                  <a:schemeClr val="tx2"/>
                </a:solidFill>
              </a:rPr>
              <a:t>a kéo theo b</a:t>
            </a:r>
            <a:r>
              <a:rPr lang="vi-VN" sz="2800" smtClean="0">
                <a:solidFill>
                  <a:schemeClr val="tx2"/>
                </a:solidFill>
              </a:rPr>
              <a:t> là một mệnh đề, kí hiệu </a:t>
            </a:r>
            <a:r>
              <a:rPr lang="vi-VN" sz="2800" smtClean="0">
                <a:solidFill>
                  <a:schemeClr val="tx2"/>
                </a:solidFill>
              </a:rPr>
              <a:t>là </a:t>
            </a:r>
            <a:r>
              <a:rPr lang="en-US" sz="2800" smtClean="0">
                <a:solidFill>
                  <a:schemeClr val="tx2"/>
                </a:solidFill>
              </a:rPr>
              <a:t>a    </a:t>
            </a:r>
            <a:r>
              <a:rPr lang="vi-VN" sz="2800" smtClean="0">
                <a:solidFill>
                  <a:schemeClr val="tx2"/>
                </a:solidFill>
              </a:rPr>
              <a:t>b</a:t>
            </a:r>
            <a:r>
              <a:rPr lang="vi-VN" sz="2800" smtClean="0">
                <a:solidFill>
                  <a:schemeClr val="tx2"/>
                </a:solidFill>
              </a:rPr>
              <a:t>, chỉ sai khi </a:t>
            </a:r>
            <a:r>
              <a:rPr lang="vi-VN" sz="2800" i="1" smtClean="0">
                <a:solidFill>
                  <a:schemeClr val="tx2"/>
                </a:solidFill>
              </a:rPr>
              <a:t>a đúng và b sai</a:t>
            </a:r>
            <a:r>
              <a:rPr lang="vi-VN" sz="2800" smtClean="0">
                <a:solidFill>
                  <a:schemeClr val="tx2"/>
                </a:solidFill>
              </a:rPr>
              <a:t> và đúng trong các trường hợp còn </a:t>
            </a:r>
            <a:r>
              <a:rPr lang="vi-VN" sz="2800" smtClean="0">
                <a:solidFill>
                  <a:schemeClr val="tx2"/>
                </a:solidFill>
              </a:rPr>
              <a:t>lại</a:t>
            </a:r>
            <a:r>
              <a:rPr lang="vi-VN" sz="2800" smtClean="0">
                <a:solidFill>
                  <a:schemeClr val="tx2"/>
                </a:solidFill>
              </a:rPr>
              <a:t>.</a:t>
            </a:r>
            <a:endParaRPr lang="en-US" sz="28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mtClean="0">
                <a:solidFill>
                  <a:schemeClr val="tx2"/>
                </a:solidFill>
              </a:rPr>
              <a:t>Bảng chân trị</a:t>
            </a:r>
          </a:p>
          <a:p>
            <a:pPr lvl="1">
              <a:lnSpc>
                <a:spcPct val="80000"/>
              </a:lnSpc>
              <a:buNone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5769" t="29167" r="40263" b="35417"/>
          <a:stretch>
            <a:fillRect/>
          </a:stretch>
        </p:blipFill>
        <p:spPr bwMode="auto">
          <a:xfrm>
            <a:off x="1905000" y="3429000"/>
            <a:ext cx="441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2133600"/>
          <a:ext cx="552450" cy="381000"/>
        </p:xfrm>
        <a:graphic>
          <a:graphicData uri="http://schemas.openxmlformats.org/presentationml/2006/ole">
            <p:oleObj spid="_x0000_s6147" name="Equation" r:id="rId4" imgW="190440" imgH="15228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kéo theo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Ví dụ</a:t>
            </a:r>
          </a:p>
          <a:p>
            <a:pPr lvl="1"/>
            <a:r>
              <a:rPr lang="en-US" smtClean="0"/>
              <a:t>1. Nếu 3&gt;5 thì 1&gt;2</a:t>
            </a:r>
          </a:p>
          <a:p>
            <a:pPr lvl="4">
              <a:buNone/>
            </a:pPr>
            <a:r>
              <a:rPr lang="en-US" smtClean="0"/>
              <a:t>Đúng   Sai</a:t>
            </a:r>
          </a:p>
          <a:p>
            <a:pPr lvl="1"/>
            <a:r>
              <a:rPr lang="en-US" smtClean="0"/>
              <a:t>2. Nếu 3&gt;5 thì 1&lt;2</a:t>
            </a:r>
          </a:p>
          <a:p>
            <a:pPr lvl="4">
              <a:buNone/>
            </a:pPr>
            <a:r>
              <a:rPr lang="en-US" smtClean="0"/>
              <a:t>Đúng   Sai</a:t>
            </a:r>
          </a:p>
          <a:p>
            <a:pPr lvl="1"/>
            <a:r>
              <a:rPr lang="en-US" smtClean="0"/>
              <a:t>3. Nếu 3&lt;5 thì 1&gt;2</a:t>
            </a:r>
          </a:p>
          <a:p>
            <a:pPr lvl="4">
              <a:buNone/>
            </a:pPr>
            <a:r>
              <a:rPr lang="en-US" smtClean="0"/>
              <a:t>Đúng   Sai</a:t>
            </a:r>
          </a:p>
          <a:p>
            <a:pPr lvl="1"/>
            <a:r>
              <a:rPr lang="en-US" smtClean="0"/>
              <a:t>4. Nếu 3&lt;5 thì 1&lt;2</a:t>
            </a:r>
          </a:p>
          <a:p>
            <a:pPr lvl="4">
              <a:buNone/>
            </a:pPr>
            <a:r>
              <a:rPr lang="en-US" smtClean="0"/>
              <a:t>Đúng Sai</a:t>
            </a:r>
            <a:endParaRPr lang="en-US" smtClean="0"/>
          </a:p>
          <a:p>
            <a:pPr lvl="1">
              <a:lnSpc>
                <a:spcPct val="80000"/>
              </a:lnSpc>
            </a:pPr>
            <a:endParaRPr lang="en-US" sz="3200" b="1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kéo theo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Phép kéo theo 2 chiều </a:t>
            </a:r>
            <a:r>
              <a:rPr lang="vi-VN" sz="2800" i="1" smtClean="0">
                <a:solidFill>
                  <a:schemeClr val="tx2"/>
                </a:solidFill>
              </a:rPr>
              <a:t>a tương đương b</a:t>
            </a:r>
            <a:r>
              <a:rPr lang="vi-VN" sz="2800" smtClean="0">
                <a:solidFill>
                  <a:schemeClr val="tx2"/>
                </a:solidFill>
              </a:rPr>
              <a:t> là một mệnh đề, kí hiệu </a:t>
            </a:r>
            <a:r>
              <a:rPr lang="vi-VN" sz="2800" smtClean="0">
                <a:solidFill>
                  <a:schemeClr val="tx2"/>
                </a:solidFill>
              </a:rPr>
              <a:t>là </a:t>
            </a:r>
            <a:r>
              <a:rPr lang="vi-VN" sz="2800" smtClean="0">
                <a:solidFill>
                  <a:schemeClr val="tx2"/>
                </a:solidFill>
              </a:rPr>
              <a:t>a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vi-VN" sz="2800" smtClean="0">
                <a:solidFill>
                  <a:schemeClr val="tx2"/>
                </a:solidFill>
              </a:rPr>
              <a:t>  b, nếu cả hai mệnh đề a và b cùng đúng hoặc cùng </a:t>
            </a:r>
            <a:r>
              <a:rPr lang="vi-VN" sz="2800" smtClean="0">
                <a:solidFill>
                  <a:schemeClr val="tx2"/>
                </a:solidFill>
              </a:rPr>
              <a:t>sai</a:t>
            </a:r>
            <a:r>
              <a:rPr lang="vi-VN" sz="2800" smtClean="0">
                <a:solidFill>
                  <a:schemeClr val="tx2"/>
                </a:solidFill>
              </a:rPr>
              <a:t>.</a:t>
            </a:r>
            <a:endParaRPr lang="en-US" sz="28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3200" b="1" smtClean="0">
                <a:solidFill>
                  <a:schemeClr val="tx2"/>
                </a:solidFill>
              </a:rPr>
              <a:t>Bảng chân trị</a:t>
            </a:r>
          </a:p>
          <a:p>
            <a:pPr lvl="1">
              <a:lnSpc>
                <a:spcPct val="80000"/>
              </a:lnSpc>
              <a:buNone/>
            </a:pPr>
            <a:endParaRPr lang="en-US" sz="3200" b="1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25769" t="27083" r="40263" b="39584"/>
          <a:stretch>
            <a:fillRect/>
          </a:stretch>
        </p:blipFill>
        <p:spPr bwMode="auto">
          <a:xfrm>
            <a:off x="2743200" y="3810000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400800" y="2133600"/>
          <a:ext cx="412750" cy="304800"/>
        </p:xfrm>
        <a:graphic>
          <a:graphicData uri="http://schemas.openxmlformats.org/presentationml/2006/ole">
            <p:oleObj spid="_x0000_s7172" name="Equation" r:id="rId4" imgW="215640" imgH="152280" progId="Equation.3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kéo theo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1" smtClean="0">
                <a:solidFill>
                  <a:schemeClr val="tx2"/>
                </a:solidFill>
              </a:rPr>
              <a:t>Ví dụ</a:t>
            </a:r>
          </a:p>
          <a:p>
            <a:pPr lvl="0"/>
            <a:r>
              <a:rPr lang="en-US" smtClean="0"/>
              <a:t>Tháng 12 có 31 ngày khi và chỉ khi Trái Đất quay quanh Mặt Trời</a:t>
            </a:r>
          </a:p>
          <a:p>
            <a:pPr lvl="0"/>
            <a:r>
              <a:rPr lang="en-US" smtClean="0"/>
              <a:t>60 là số nguyên tố khi và chỉ khi hình tròn có 1 góc vuông</a:t>
            </a:r>
          </a:p>
          <a:p>
            <a:pPr lvl="0"/>
            <a:r>
              <a:rPr lang="en-US" smtClean="0"/>
              <a:t>Hôm này bài thuyết trình được điểm 10 nếu và chỉ nếu thầy cho điểm 10</a:t>
            </a:r>
          </a:p>
          <a:p>
            <a:pPr lvl="0"/>
            <a:r>
              <a:rPr lang="en-US" smtClean="0"/>
              <a:t>Thủ đô VN là Hà Nội khi và chỉ khi TP HCM là TP lớn </a:t>
            </a:r>
            <a:r>
              <a:rPr lang="en-US" smtClean="0"/>
              <a:t>nhất </a:t>
            </a:r>
            <a:r>
              <a:rPr lang="en-US" smtClean="0"/>
              <a:t>VN</a:t>
            </a:r>
            <a:endParaRPr lang="en-US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kéo theo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Trần Quốc Thái</a:t>
            </a:r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kéo theo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rời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liền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phủ định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Mệnh đề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457950"/>
            <a:ext cx="2895600" cy="314325"/>
          </a:xfrm>
        </p:spPr>
        <p:txBody>
          <a:bodyPr/>
          <a:lstStyle/>
          <a:p>
            <a:r>
              <a:rPr lang="en-US" smtClean="0"/>
              <a:t>Đại học Công Nghệ Thông Tin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51050" y="2997200"/>
            <a:ext cx="5041900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Mệnh đề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kéo theo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rời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liền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phủ định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bg1"/>
                </a:solidFill>
              </a:rPr>
              <a:t>Mệnh đề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Trần Quốc Thái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Lăng Hoài Sang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Đại học Công Nghệ Thông Tin</a:t>
            </a:r>
          </a:p>
          <a:p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Mệnh đề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Mệnh đề là một diễn đạt có giá trị chân lí xác định</a:t>
            </a:r>
            <a:endParaRPr lang="en-US" sz="2800" b="1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vi-VN" sz="2400" i="1"/>
              <a:t>Mỗi mệnh đề có đúng một trong hai giá trị chân lí 0 </a:t>
            </a:r>
            <a:r>
              <a:rPr lang="en-US" sz="2400" i="1" smtClean="0"/>
              <a:t>(sai) </a:t>
            </a:r>
            <a:r>
              <a:rPr lang="vi-VN" sz="2400" i="1" smtClean="0"/>
              <a:t>hoặc 1</a:t>
            </a:r>
            <a:r>
              <a:rPr lang="en-US" sz="2400" i="1" smtClean="0"/>
              <a:t>( đúng)</a:t>
            </a:r>
            <a:r>
              <a:rPr lang="vi-VN" sz="2400" i="1" smtClean="0"/>
              <a:t>.</a:t>
            </a:r>
            <a:endParaRPr lang="en-US" sz="2400" i="1" smtClean="0"/>
          </a:p>
          <a:p>
            <a:pPr lvl="1">
              <a:lnSpc>
                <a:spcPct val="80000"/>
              </a:lnSpc>
            </a:pPr>
            <a:r>
              <a:rPr lang="vi-VN" sz="2400" i="1"/>
              <a:t>Có những mệnh đề mà ta không biết (hoặc chưa biết) đúng hoặc sai nhưng biết "chắc chắc" nó nhận một giá trị. Chẳng hạn:</a:t>
            </a:r>
            <a:r>
              <a:rPr lang="vi-VN" sz="2400" i="1" smtClean="0"/>
              <a:t>Trên sao Hỏa có sự sống.</a:t>
            </a:r>
          </a:p>
          <a:p>
            <a:pPr lvl="1">
              <a:lnSpc>
                <a:spcPct val="80000"/>
              </a:lnSpc>
            </a:pPr>
            <a:r>
              <a:rPr lang="vi-VN" sz="2400" i="1"/>
              <a:t>những câu nghi vấn, câu cảm thán, câu mệnh lệnh đều không phải là mệnh đề.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6" name="Date Placeholder 3"/>
          <p:cNvSpPr txBox="1">
            <a:spLocks/>
          </p:cNvSpPr>
          <p:nvPr/>
        </p:nvSpPr>
        <p:spPr bwMode="white">
          <a:xfrm>
            <a:off x="228600" y="990600"/>
            <a:ext cx="3352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Lăng Hoài Sang Trần Quốc Thái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Lăng Hoài Sang</a:t>
            </a:r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Mệnh đề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Ví </a:t>
            </a:r>
            <a:r>
              <a:rPr lang="en-US" sz="2800" b="1" smtClean="0">
                <a:solidFill>
                  <a:schemeClr val="tx2"/>
                </a:solidFill>
              </a:rPr>
              <a:t>dụ</a:t>
            </a:r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Paris là thủ đô của nước Pháp</a:t>
            </a:r>
            <a:r>
              <a:rPr lang="vi-VN" i="1" smtClean="0"/>
              <a:t>" </a:t>
            </a:r>
            <a:endParaRPr lang="en-US" i="1" smtClean="0"/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Nước Việt Nam nằm ở châu Âu</a:t>
            </a:r>
            <a:r>
              <a:rPr lang="vi-VN" i="1" smtClean="0"/>
              <a:t>" </a:t>
            </a:r>
            <a:endParaRPr lang="en-US" i="1" smtClean="0"/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Tháng 12 có 28 ngày</a:t>
            </a:r>
            <a:r>
              <a:rPr lang="vi-VN" i="1" smtClean="0"/>
              <a:t>" </a:t>
            </a:r>
            <a:endParaRPr lang="en-US" i="1" smtClean="0"/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Một năm </a:t>
            </a:r>
            <a:r>
              <a:rPr lang="vi-VN" i="1" smtClean="0"/>
              <a:t>có </a:t>
            </a:r>
            <a:r>
              <a:rPr lang="vi-VN" i="1" smtClean="0"/>
              <a:t>1</a:t>
            </a:r>
            <a:r>
              <a:rPr lang="en-US" i="1" smtClean="0"/>
              <a:t>3</a:t>
            </a:r>
            <a:r>
              <a:rPr lang="vi-VN" i="1" smtClean="0"/>
              <a:t> tháng</a:t>
            </a:r>
            <a:r>
              <a:rPr lang="en-US" i="1" smtClean="0"/>
              <a:t>.</a:t>
            </a:r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20 là số chẵn</a:t>
            </a:r>
            <a:r>
              <a:rPr lang="vi-VN" i="1" smtClean="0"/>
              <a:t>" </a:t>
            </a:r>
            <a:endParaRPr lang="en-US" i="1" smtClean="0"/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Số 123 chia hết cho 3" </a:t>
            </a:r>
            <a:r>
              <a:rPr lang="vi-VN" i="1" smtClean="0"/>
              <a:t> </a:t>
            </a:r>
            <a:endParaRPr lang="en-US" i="1" smtClean="0"/>
          </a:p>
          <a:p>
            <a:pPr lvl="1">
              <a:lnSpc>
                <a:spcPct val="80000"/>
              </a:lnSpc>
            </a:pPr>
            <a:r>
              <a:rPr lang="vi-VN" i="1" smtClean="0"/>
              <a:t>"</a:t>
            </a:r>
            <a:r>
              <a:rPr lang="vi-VN" i="1" smtClean="0"/>
              <a:t>15 lớn hơn 30" </a:t>
            </a:r>
            <a:endParaRPr lang="en-US" b="1" i="1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5791200" y="65532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white">
          <a:xfrm>
            <a:off x="228600" y="990600"/>
            <a:ext cx="3352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Lăng Hoài Sang Trần Quốc Thái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phủ định</a:t>
            </a:r>
            <a:endParaRPr 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kéo theo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rời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liền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bg1"/>
                </a:solidFill>
              </a:rPr>
              <a:t>Phép toán phủ định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Mệnh đề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Trần Quốc Thái</a:t>
            </a:r>
            <a:endParaRPr lang="en-US"/>
          </a:p>
        </p:txBody>
      </p:sp>
      <p:sp>
        <p:nvSpPr>
          <p:cNvPr id="50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phủ định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vi-VN" sz="2800" i="1" smtClean="0">
                <a:solidFill>
                  <a:schemeClr val="tx2"/>
                </a:solidFill>
              </a:rPr>
              <a:t>Phủ định</a:t>
            </a:r>
            <a:r>
              <a:rPr lang="vi-VN" sz="2800" smtClean="0">
                <a:solidFill>
                  <a:schemeClr val="tx2"/>
                </a:solidFill>
              </a:rPr>
              <a:t> của mệnh đề </a:t>
            </a:r>
            <a:r>
              <a:rPr lang="vi-VN" sz="2800" i="1" smtClean="0">
                <a:solidFill>
                  <a:schemeClr val="tx2"/>
                </a:solidFill>
              </a:rPr>
              <a:t>a</a:t>
            </a:r>
            <a:r>
              <a:rPr lang="vi-VN" sz="2800" smtClean="0">
                <a:solidFill>
                  <a:schemeClr val="tx2"/>
                </a:solidFill>
              </a:rPr>
              <a:t> là một mệnh đề, kí </a:t>
            </a:r>
            <a:r>
              <a:rPr lang="vi-VN" sz="2800" smtClean="0">
                <a:solidFill>
                  <a:schemeClr val="tx2"/>
                </a:solidFill>
              </a:rPr>
              <a:t>hiệu </a:t>
            </a:r>
            <a:r>
              <a:rPr lang="vi-VN" sz="2800" smtClean="0">
                <a:solidFill>
                  <a:schemeClr val="tx2"/>
                </a:solidFill>
              </a:rPr>
              <a:t>là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vi-VN" sz="2800" smtClean="0">
                <a:solidFill>
                  <a:schemeClr val="tx2"/>
                </a:solidFill>
              </a:rPr>
              <a:t> 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vi-VN" sz="2800" smtClean="0">
                <a:solidFill>
                  <a:schemeClr val="tx2"/>
                </a:solidFill>
              </a:rPr>
              <a:t>, </a:t>
            </a:r>
            <a:r>
              <a:rPr lang="vi-VN" sz="2800" smtClean="0">
                <a:solidFill>
                  <a:schemeClr val="tx2"/>
                </a:solidFill>
              </a:rPr>
              <a:t>đúng khi </a:t>
            </a:r>
            <a:r>
              <a:rPr lang="vi-VN" sz="2800" i="1" smtClean="0">
                <a:solidFill>
                  <a:schemeClr val="tx2"/>
                </a:solidFill>
              </a:rPr>
              <a:t>a</a:t>
            </a:r>
            <a:r>
              <a:rPr lang="vi-VN" sz="2800" smtClean="0">
                <a:solidFill>
                  <a:schemeClr val="tx2"/>
                </a:solidFill>
              </a:rPr>
              <a:t> sai và </a:t>
            </a:r>
            <a:r>
              <a:rPr lang="vi-VN" sz="2800" smtClean="0">
                <a:solidFill>
                  <a:schemeClr val="tx2"/>
                </a:solidFill>
              </a:rPr>
              <a:t>sai </a:t>
            </a:r>
            <a:r>
              <a:rPr lang="vi-VN" sz="2800" smtClean="0">
                <a:solidFill>
                  <a:schemeClr val="tx2"/>
                </a:solidFill>
              </a:rPr>
              <a:t>khi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vi-VN" sz="2800" i="1" smtClean="0">
                <a:solidFill>
                  <a:schemeClr val="tx2"/>
                </a:solidFill>
              </a:rPr>
              <a:t>a</a:t>
            </a:r>
            <a:r>
              <a:rPr lang="vi-VN" sz="2800" smtClean="0">
                <a:solidFill>
                  <a:schemeClr val="tx2"/>
                </a:solidFill>
              </a:rPr>
              <a:t> đúng</a:t>
            </a:r>
            <a:r>
              <a:rPr lang="vi-VN" sz="2800" smtClean="0">
                <a:solidFill>
                  <a:schemeClr val="tx2"/>
                </a:solidFill>
              </a:rPr>
              <a:t>. </a:t>
            </a:r>
            <a:endParaRPr lang="en-US" sz="280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mtClean="0"/>
              <a:t>Bảng chân trị</a:t>
            </a:r>
          </a:p>
          <a:p>
            <a:pPr lvl="1">
              <a:lnSpc>
                <a:spcPct val="80000"/>
              </a:lnSpc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 lvl="1">
              <a:lnSpc>
                <a:spcPct val="80000"/>
              </a:lnSpc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8697" t="47917" r="37335" b="30208"/>
          <a:stretch>
            <a:fillRect/>
          </a:stretch>
        </p:blipFill>
        <p:spPr bwMode="auto">
          <a:xfrm>
            <a:off x="1981200" y="3505200"/>
            <a:ext cx="441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29000" y="2057400"/>
          <a:ext cx="368300" cy="412750"/>
        </p:xfrm>
        <a:graphic>
          <a:graphicData uri="http://schemas.openxmlformats.org/presentationml/2006/ole">
            <p:oleObj spid="_x0000_s2052" name="Equation" r:id="rId4" imgW="126720" imgH="215640" progId="Equation.3">
              <p:embed/>
            </p:oleObj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Trần Quốc Thái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4188"/>
            <a:ext cx="78247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Ví </a:t>
            </a:r>
            <a:r>
              <a:rPr lang="en-US" sz="2800" b="1" smtClean="0">
                <a:solidFill>
                  <a:schemeClr val="tx2"/>
                </a:solidFill>
              </a:rPr>
              <a:t>dụ tìm mệnh đề phủ định cho các mệnh đề sau</a:t>
            </a:r>
          </a:p>
          <a:p>
            <a:pPr lvl="1">
              <a:lnSpc>
                <a:spcPct val="80000"/>
              </a:lnSpc>
            </a:pPr>
            <a:r>
              <a:rPr lang="fr-FR" sz="3200" smtClean="0"/>
              <a:t>Paris là thủ đô của </a:t>
            </a:r>
            <a:r>
              <a:rPr lang="fr-FR" sz="3200" smtClean="0"/>
              <a:t>nước </a:t>
            </a:r>
            <a:r>
              <a:rPr lang="fr-FR" sz="3200" smtClean="0"/>
              <a:t>Pháp.</a:t>
            </a:r>
          </a:p>
          <a:p>
            <a:pPr lvl="1">
              <a:lnSpc>
                <a:spcPct val="80000"/>
              </a:lnSpc>
            </a:pPr>
            <a:r>
              <a:rPr lang="vi-VN" sz="3200" smtClean="0"/>
              <a:t>15 lớn </a:t>
            </a:r>
            <a:r>
              <a:rPr lang="vi-VN" sz="3200" smtClean="0"/>
              <a:t>hơn </a:t>
            </a:r>
            <a:r>
              <a:rPr lang="vi-VN" sz="3200" smtClean="0"/>
              <a:t>30</a:t>
            </a:r>
            <a:r>
              <a:rPr lang="en-US" sz="32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3200" smtClean="0"/>
              <a:t>NewYork </a:t>
            </a:r>
            <a:r>
              <a:rPr lang="en-US" sz="3200" smtClean="0"/>
              <a:t>là </a:t>
            </a:r>
            <a:r>
              <a:rPr lang="en-US" sz="3200" smtClean="0"/>
              <a:t>thủ đô của Hoa Kỳ</a:t>
            </a:r>
            <a:endParaRPr lang="en-US" sz="3200" b="1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phủ định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kéo theo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nối rời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bg1"/>
                </a:solidFill>
              </a:rPr>
              <a:t>Phép toán nối liền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Phép toán phủ định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smtClean="0">
                <a:solidFill>
                  <a:schemeClr val="tx2"/>
                </a:solidFill>
              </a:rPr>
              <a:t>Mệnh đề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Phép toán nối liền</a:t>
            </a:r>
            <a:endParaRPr lang="en-US"/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3352800" cy="320675"/>
          </a:xfrm>
        </p:spPr>
        <p:txBody>
          <a:bodyPr/>
          <a:lstStyle/>
          <a:p>
            <a:r>
              <a:rPr lang="en-US" smtClean="0"/>
              <a:t>Lăng Hoài Sang Nguyễn Thành Thái Thái</a:t>
            </a:r>
            <a:endParaRPr lang="en-US"/>
          </a:p>
        </p:txBody>
      </p:sp>
      <p:sp>
        <p:nvSpPr>
          <p:cNvPr id="51" name="Footer Placeholder 4"/>
          <p:cNvSpPr txBox="1">
            <a:spLocks/>
          </p:cNvSpPr>
          <p:nvPr/>
        </p:nvSpPr>
        <p:spPr bwMode="auto">
          <a:xfrm>
            <a:off x="6019800" y="6477000"/>
            <a:ext cx="2895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Đại học Công Nghệ Thông Tin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26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6699FF"/>
      </a:hlink>
      <a:folHlink>
        <a:srgbClr val="AC7AD2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F97D3"/>
        </a:accent1>
        <a:accent2>
          <a:srgbClr val="75AD94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699C86"/>
        </a:accent6>
        <a:hlink>
          <a:srgbClr val="BAA2C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E2787"/>
        </a:dk1>
        <a:lt1>
          <a:srgbClr val="FFFFFF"/>
        </a:lt1>
        <a:dk2>
          <a:srgbClr val="000000"/>
        </a:dk2>
        <a:lt2>
          <a:srgbClr val="C0C0C0"/>
        </a:lt2>
        <a:accent1>
          <a:srgbClr val="445DC6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0B6DF"/>
        </a:accent5>
        <a:accent6>
          <a:srgbClr val="5C8AE7"/>
        </a:accent6>
        <a:hlink>
          <a:srgbClr val="69BD97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6699FF"/>
        </a:hlink>
        <a:folHlink>
          <a:srgbClr val="AC7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790</Words>
  <Application>Microsoft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cdb2004c026l</vt:lpstr>
      <vt:lpstr>Image</vt:lpstr>
      <vt:lpstr>Microsoft Equation 3.0</vt:lpstr>
      <vt:lpstr>Slide 1</vt:lpstr>
      <vt:lpstr>Nội dung</vt:lpstr>
      <vt:lpstr>Mệnh đề</vt:lpstr>
      <vt:lpstr>Mệnh đề</vt:lpstr>
      <vt:lpstr>Mệnh đề</vt:lpstr>
      <vt:lpstr>Phép toán phủ định</vt:lpstr>
      <vt:lpstr>Phép toán phủ định</vt:lpstr>
      <vt:lpstr>Phép toán phủ định</vt:lpstr>
      <vt:lpstr>Phép toán nối liền</vt:lpstr>
      <vt:lpstr>Phép toán nối liền</vt:lpstr>
      <vt:lpstr>Slide 11</vt:lpstr>
      <vt:lpstr>Phép toán nối rời</vt:lpstr>
      <vt:lpstr>Phép toán nối rời</vt:lpstr>
      <vt:lpstr>Phép toán nối rời</vt:lpstr>
      <vt:lpstr>Phép toán kéo theo</vt:lpstr>
      <vt:lpstr>Phép toán kéo theo</vt:lpstr>
      <vt:lpstr>Phép toán kéo theo</vt:lpstr>
      <vt:lpstr>Phép toán kéo theo</vt:lpstr>
      <vt:lpstr>Phép toán kéo theo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HoaiSang</dc:creator>
  <cp:lastModifiedBy>HoaiSang</cp:lastModifiedBy>
  <cp:revision>18</cp:revision>
  <dcterms:created xsi:type="dcterms:W3CDTF">2012-10-04T17:16:38Z</dcterms:created>
  <dcterms:modified xsi:type="dcterms:W3CDTF">2012-10-05T16:47:02Z</dcterms:modified>
</cp:coreProperties>
</file>