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86" d="100"/>
          <a:sy n="86" d="100"/>
        </p:scale>
        <p:origin x="-930" y="-7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10/4/2012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a:spLocks/>
          </p:cNvSpPr>
          <p:nvPr/>
        </p:nvSpPr>
        <p:spPr bwMode="auto">
          <a:xfrm>
            <a:off x="-31719" y="4321158"/>
            <a:ext cx="1395473" cy="781781"/>
          </a:xfrm>
          <a:custGeom>
            <a:avLst/>
            <a:gdLst>
              <a:gd name="T0" fmla="*/ 287 w 372"/>
              <a:gd name="T1" fmla="*/ 166 h 166"/>
              <a:gd name="T2" fmla="*/ 293 w 372"/>
              <a:gd name="T3" fmla="*/ 164 h 166"/>
              <a:gd name="T4" fmla="*/ 294 w 372"/>
              <a:gd name="T5" fmla="*/ 163 h 166"/>
              <a:gd name="T6" fmla="*/ 370 w 372"/>
              <a:gd name="T7" fmla="*/ 87 h 166"/>
              <a:gd name="T8" fmla="*/ 370 w 372"/>
              <a:gd name="T9" fmla="*/ 78 h 166"/>
              <a:gd name="T10" fmla="*/ 294 w 372"/>
              <a:gd name="T11" fmla="*/ 3 h 166"/>
              <a:gd name="T12" fmla="*/ 293 w 372"/>
              <a:gd name="T13" fmla="*/ 2 h 166"/>
              <a:gd name="T14" fmla="*/ 287 w 372"/>
              <a:gd name="T15" fmla="*/ 0 h 166"/>
              <a:gd name="T16" fmla="*/ 0 w 372"/>
              <a:gd name="T17" fmla="*/ 0 h 166"/>
              <a:gd name="T18" fmla="*/ 0 w 372"/>
              <a:gd name="T19" fmla="*/ 166 h 166"/>
              <a:gd name="T20" fmla="*/ 287 w 372"/>
              <a:gd name="T21" fmla="*/ 166 h 166"/>
              <a:gd name="connsiteX0" fmla="*/ 7715 w 9946"/>
              <a:gd name="connsiteY0" fmla="*/ 10041 h 10041"/>
              <a:gd name="connsiteX1" fmla="*/ 7876 w 9946"/>
              <a:gd name="connsiteY1" fmla="*/ 9921 h 10041"/>
              <a:gd name="connsiteX2" fmla="*/ 7903 w 9946"/>
              <a:gd name="connsiteY2" fmla="*/ 9860 h 10041"/>
              <a:gd name="connsiteX3" fmla="*/ 9946 w 9946"/>
              <a:gd name="connsiteY3" fmla="*/ 5282 h 10041"/>
              <a:gd name="connsiteX4" fmla="*/ 9946 w 9946"/>
              <a:gd name="connsiteY4" fmla="*/ 4740 h 10041"/>
              <a:gd name="connsiteX5" fmla="*/ 7903 w 9946"/>
              <a:gd name="connsiteY5" fmla="*/ 222 h 10041"/>
              <a:gd name="connsiteX6" fmla="*/ 7876 w 9946"/>
              <a:gd name="connsiteY6" fmla="*/ 161 h 10041"/>
              <a:gd name="connsiteX7" fmla="*/ 7715 w 9946"/>
              <a:gd name="connsiteY7" fmla="*/ 41 h 10041"/>
              <a:gd name="connsiteX8" fmla="*/ 1965 w 9946"/>
              <a:gd name="connsiteY8" fmla="*/ 0 h 10041"/>
              <a:gd name="connsiteX9" fmla="*/ 0 w 9946"/>
              <a:gd name="connsiteY9" fmla="*/ 41 h 10041"/>
              <a:gd name="connsiteX10" fmla="*/ 0 w 9946"/>
              <a:gd name="connsiteY10" fmla="*/ 10041 h 10041"/>
              <a:gd name="connsiteX11" fmla="*/ 7715 w 9946"/>
              <a:gd name="connsiteY11" fmla="*/ 10041 h 10041"/>
              <a:gd name="connsiteX0" fmla="*/ 7757 w 10000"/>
              <a:gd name="connsiteY0" fmla="*/ 10000 h 10000"/>
              <a:gd name="connsiteX1" fmla="*/ 7919 w 10000"/>
              <a:gd name="connsiteY1" fmla="*/ 9880 h 10000"/>
              <a:gd name="connsiteX2" fmla="*/ 7946 w 10000"/>
              <a:gd name="connsiteY2" fmla="*/ 9820 h 10000"/>
              <a:gd name="connsiteX3" fmla="*/ 10000 w 10000"/>
              <a:gd name="connsiteY3" fmla="*/ 5260 h 10000"/>
              <a:gd name="connsiteX4" fmla="*/ 10000 w 10000"/>
              <a:gd name="connsiteY4" fmla="*/ 4721 h 10000"/>
              <a:gd name="connsiteX5" fmla="*/ 7946 w 10000"/>
              <a:gd name="connsiteY5" fmla="*/ 221 h 10000"/>
              <a:gd name="connsiteX6" fmla="*/ 7919 w 10000"/>
              <a:gd name="connsiteY6" fmla="*/ 160 h 10000"/>
              <a:gd name="connsiteX7" fmla="*/ 7757 w 10000"/>
              <a:gd name="connsiteY7" fmla="*/ 41 h 10000"/>
              <a:gd name="connsiteX8" fmla="*/ 1976 w 10000"/>
              <a:gd name="connsiteY8" fmla="*/ 0 h 10000"/>
              <a:gd name="connsiteX9" fmla="*/ 0 w 10000"/>
              <a:gd name="connsiteY9" fmla="*/ 41 h 10000"/>
              <a:gd name="connsiteX10" fmla="*/ 0 w 10000"/>
              <a:gd name="connsiteY10" fmla="*/ 10000 h 10000"/>
              <a:gd name="connsiteX11" fmla="*/ 1958 w 10000"/>
              <a:gd name="connsiteY11" fmla="*/ 9991 h 10000"/>
              <a:gd name="connsiteX12" fmla="*/ 7757 w 10000"/>
              <a:gd name="connsiteY12" fmla="*/ 10000 h 10000"/>
              <a:gd name="connsiteX0" fmla="*/ 7757 w 10000"/>
              <a:gd name="connsiteY0" fmla="*/ 10000 h 10000"/>
              <a:gd name="connsiteX1" fmla="*/ 7919 w 10000"/>
              <a:gd name="connsiteY1" fmla="*/ 9880 h 10000"/>
              <a:gd name="connsiteX2" fmla="*/ 7946 w 10000"/>
              <a:gd name="connsiteY2" fmla="*/ 9820 h 10000"/>
              <a:gd name="connsiteX3" fmla="*/ 10000 w 10000"/>
              <a:gd name="connsiteY3" fmla="*/ 5260 h 10000"/>
              <a:gd name="connsiteX4" fmla="*/ 10000 w 10000"/>
              <a:gd name="connsiteY4" fmla="*/ 4721 h 10000"/>
              <a:gd name="connsiteX5" fmla="*/ 7946 w 10000"/>
              <a:gd name="connsiteY5" fmla="*/ 221 h 10000"/>
              <a:gd name="connsiteX6" fmla="*/ 7919 w 10000"/>
              <a:gd name="connsiteY6" fmla="*/ 160 h 10000"/>
              <a:gd name="connsiteX7" fmla="*/ 7757 w 10000"/>
              <a:gd name="connsiteY7" fmla="*/ 41 h 10000"/>
              <a:gd name="connsiteX8" fmla="*/ 1976 w 10000"/>
              <a:gd name="connsiteY8" fmla="*/ 0 h 10000"/>
              <a:gd name="connsiteX9" fmla="*/ 0 w 10000"/>
              <a:gd name="connsiteY9" fmla="*/ 41 h 10000"/>
              <a:gd name="connsiteX10" fmla="*/ 1958 w 10000"/>
              <a:gd name="connsiteY10" fmla="*/ 9991 h 10000"/>
              <a:gd name="connsiteX11" fmla="*/ 7757 w 10000"/>
              <a:gd name="connsiteY11" fmla="*/ 10000 h 10000"/>
              <a:gd name="connsiteX0" fmla="*/ 5799 w 8042"/>
              <a:gd name="connsiteY0" fmla="*/ 10000 h 10000"/>
              <a:gd name="connsiteX1" fmla="*/ 5961 w 8042"/>
              <a:gd name="connsiteY1" fmla="*/ 9880 h 10000"/>
              <a:gd name="connsiteX2" fmla="*/ 5988 w 8042"/>
              <a:gd name="connsiteY2" fmla="*/ 9820 h 10000"/>
              <a:gd name="connsiteX3" fmla="*/ 8042 w 8042"/>
              <a:gd name="connsiteY3" fmla="*/ 5260 h 10000"/>
              <a:gd name="connsiteX4" fmla="*/ 8042 w 8042"/>
              <a:gd name="connsiteY4" fmla="*/ 4721 h 10000"/>
              <a:gd name="connsiteX5" fmla="*/ 5988 w 8042"/>
              <a:gd name="connsiteY5" fmla="*/ 221 h 10000"/>
              <a:gd name="connsiteX6" fmla="*/ 5961 w 8042"/>
              <a:gd name="connsiteY6" fmla="*/ 160 h 10000"/>
              <a:gd name="connsiteX7" fmla="*/ 5799 w 8042"/>
              <a:gd name="connsiteY7" fmla="*/ 41 h 10000"/>
              <a:gd name="connsiteX8" fmla="*/ 18 w 8042"/>
              <a:gd name="connsiteY8" fmla="*/ 0 h 10000"/>
              <a:gd name="connsiteX9" fmla="*/ 0 w 8042"/>
              <a:gd name="connsiteY9" fmla="*/ 9991 h 10000"/>
              <a:gd name="connsiteX10" fmla="*/ 5799 w 8042"/>
              <a:gd name="connsiteY10"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1729970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a:spLocks/>
          </p:cNvSpPr>
          <p:nvPr/>
        </p:nvSpPr>
        <p:spPr bwMode="auto">
          <a:xfrm flipV="1">
            <a:off x="58" y="3166527"/>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3410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a:spLocks/>
          </p:cNvSpPr>
          <p:nvPr/>
        </p:nvSpPr>
        <p:spPr bwMode="auto">
          <a:xfrm flipV="1">
            <a:off x="58" y="3166527"/>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xmlns="" val="5666864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defRPr lang="en-US" smtClean="0">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a:spLocks/>
          </p:cNvSpPr>
          <p:nvPr/>
        </p:nvSpPr>
        <p:spPr bwMode="auto">
          <a:xfrm flipV="1">
            <a:off x="58" y="4910660"/>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34945857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Name Card">
    <p:spTree>
      <p:nvGrpSpPr>
        <p:cNvPr id="1" name=""/>
        <p:cNvGrpSpPr/>
        <p:nvPr/>
      </p:nvGrpSpPr>
      <p:grpSpPr>
        <a:xfrm>
          <a:off x="0" y="0"/>
          <a:ext cx="0" cy="0"/>
          <a:chOff x="0" y="0"/>
          <a:chExt cx="0" cy="0"/>
        </a:xfrm>
      </p:grpSpPr>
      <p:sp>
        <p:nvSpPr>
          <p:cNvPr id="2" name="Title 1"/>
          <p:cNvSpPr>
            <a:spLocks noGrp="1"/>
          </p:cNvSpPr>
          <p:nvPr>
            <p:ph type="title"/>
          </p:nvPr>
        </p:nvSpPr>
        <p:spPr>
          <a:xfrm>
            <a:off x="2185416" y="612648"/>
            <a:ext cx="6109096" cy="2880020"/>
          </a:xfrm>
        </p:spPr>
        <p:txBody>
          <a:bodyPr anchor="ctr">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defRPr lang="en-US" smtClean="0">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a:spLocks/>
          </p:cNvSpPr>
          <p:nvPr/>
        </p:nvSpPr>
        <p:spPr bwMode="auto">
          <a:xfrm flipV="1">
            <a:off x="58" y="4910660"/>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baseline="0" dirty="0" smtClean="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defPPr>
              <a:defRPr lang="en-US"/>
            </a:defPPr>
            <a:lvl1pPr lvl="0">
              <a:spcBef>
                <a:spcPct val="0"/>
              </a:spcBef>
              <a:buNone/>
              <a:defRPr sz="8000" b="0" cap="all" baseline="0">
                <a:ln w="3175" cmpd="sng">
                  <a:noFill/>
                </a:ln>
                <a:effectLst/>
                <a:latin typeface="Arial"/>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dirty="0" smtClean="0">
                <a:solidFill>
                  <a:schemeClr val="accent1"/>
                </a:solidFill>
              </a:rPr>
              <a:t>”</a:t>
            </a:r>
            <a:endParaRPr lang="en-US" dirty="0">
              <a:solidFill>
                <a:schemeClr val="accent1"/>
              </a:solidFill>
            </a:endParaRPr>
          </a:p>
        </p:txBody>
      </p:sp>
    </p:spTree>
    <p:extLst>
      <p:ext uri="{BB962C8B-B14F-4D97-AF65-F5344CB8AC3E}">
        <p14:creationId xmlns:p14="http://schemas.microsoft.com/office/powerpoint/2010/main" xmlns="" val="3706053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defRPr lang="en-US" smtClean="0">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a:spLocks/>
          </p:cNvSpPr>
          <p:nvPr/>
        </p:nvSpPr>
        <p:spPr bwMode="auto">
          <a:xfrm flipV="1">
            <a:off x="58" y="4910660"/>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Tree>
    <p:extLst>
      <p:ext uri="{BB962C8B-B14F-4D97-AF65-F5344CB8AC3E}">
        <p14:creationId xmlns:p14="http://schemas.microsoft.com/office/powerpoint/2010/main" xmlns="" val="3218561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b"/>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10/4/2012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a:spLocks/>
          </p:cNvSpPr>
          <p:nvPr/>
        </p:nvSpPr>
        <p:spPr bwMode="auto">
          <a:xfrm flipV="1">
            <a:off x="58" y="711194"/>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3441387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10/4/2012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a:spLocks/>
          </p:cNvSpPr>
          <p:nvPr/>
        </p:nvSpPr>
        <p:spPr bwMode="auto">
          <a:xfrm flipV="1">
            <a:off x="58" y="711194"/>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317049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10/4/2012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a:spLocks/>
          </p:cNvSpPr>
          <p:nvPr/>
        </p:nvSpPr>
        <p:spPr bwMode="auto">
          <a:xfrm flipV="1">
            <a:off x="58" y="711194"/>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3212647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10/4/2012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a:spLocks/>
          </p:cNvSpPr>
          <p:nvPr/>
        </p:nvSpPr>
        <p:spPr bwMode="auto">
          <a:xfrm flipV="1">
            <a:off x="58" y="3166527"/>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1539783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942416" y="2136706"/>
            <a:ext cx="3197531" cy="3767397"/>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37307" y="2136706"/>
            <a:ext cx="3197093" cy="3767397"/>
          </a:xfrm>
        </p:spPr>
        <p:txBody>
          <a:bodyPr>
            <a:normAutofit/>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10/4/2012</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a:spLocks/>
          </p:cNvSpPr>
          <p:nvPr/>
        </p:nvSpPr>
        <p:spPr bwMode="auto">
          <a:xfrm flipV="1">
            <a:off x="58" y="711194"/>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03691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10/4/2012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a:spLocks/>
          </p:cNvSpPr>
          <p:nvPr/>
        </p:nvSpPr>
        <p:spPr bwMode="auto">
          <a:xfrm flipV="1">
            <a:off x="58" y="711194"/>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smtClean="0"/>
              <a:pPr/>
              <a:t>‹#›</a:t>
            </a:fld>
            <a:endParaRPr lang="en-US"/>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xmlns="" val="442241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smtClean="0"/>
              <a:pPr/>
              <a:t>10/4/2012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a:spLocks/>
          </p:cNvSpPr>
          <p:nvPr/>
        </p:nvSpPr>
        <p:spPr bwMode="auto">
          <a:xfrm flipV="1">
            <a:off x="58" y="711194"/>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1610756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10/4/2012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a:spLocks/>
          </p:cNvSpPr>
          <p:nvPr/>
        </p:nvSpPr>
        <p:spPr bwMode="auto">
          <a:xfrm flipV="1">
            <a:off x="58" y="711194"/>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1954707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a:p>
        </p:txBody>
      </p:sp>
      <p:sp>
        <p:nvSpPr>
          <p:cNvPr id="3" name="Content Placeholder 2"/>
          <p:cNvSpPr>
            <a:spLocks noGrp="1"/>
          </p:cNvSpPr>
          <p:nvPr>
            <p:ph idx="1"/>
          </p:nvPr>
        </p:nvSpPr>
        <p:spPr>
          <a:xfrm>
            <a:off x="4743494" y="446089"/>
            <a:ext cx="3790906" cy="5414963"/>
          </a:xfrm>
        </p:spPr>
        <p:txBody>
          <a:bodyPr anchor="ct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a:spLocks/>
          </p:cNvSpPr>
          <p:nvPr/>
        </p:nvSpPr>
        <p:spPr bwMode="auto">
          <a:xfrm flipV="1">
            <a:off x="58" y="711194"/>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xmlns="" val="45541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1942415" y="634965"/>
            <a:ext cx="6591985" cy="3854970"/>
          </a:xfrm>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10/4/2012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a:spLocks/>
          </p:cNvSpPr>
          <p:nvPr/>
        </p:nvSpPr>
        <p:spPr bwMode="auto">
          <a:xfrm flipV="1">
            <a:off x="58" y="4910660"/>
            <a:ext cx="1358356" cy="508005"/>
          </a:xfrm>
          <a:custGeom>
            <a:avLst/>
            <a:gdLst>
              <a:gd name="T0" fmla="*/ 365 w 367"/>
              <a:gd name="T1" fmla="*/ 50 h 106"/>
              <a:gd name="T2" fmla="*/ 317 w 367"/>
              <a:gd name="T3" fmla="*/ 2 h 106"/>
              <a:gd name="T4" fmla="*/ 316 w 367"/>
              <a:gd name="T5" fmla="*/ 1 h 106"/>
              <a:gd name="T6" fmla="*/ 313 w 367"/>
              <a:gd name="T7" fmla="*/ 0 h 106"/>
              <a:gd name="T8" fmla="*/ 294 w 367"/>
              <a:gd name="T9" fmla="*/ 0 h 106"/>
              <a:gd name="T10" fmla="*/ 5 w 367"/>
              <a:gd name="T11" fmla="*/ 0 h 106"/>
              <a:gd name="T12" fmla="*/ 0 w 367"/>
              <a:gd name="T13" fmla="*/ 0 h 106"/>
              <a:gd name="T14" fmla="*/ 0 w 367"/>
              <a:gd name="T15" fmla="*/ 5 h 106"/>
              <a:gd name="T16" fmla="*/ 0 w 367"/>
              <a:gd name="T17" fmla="*/ 100 h 106"/>
              <a:gd name="T18" fmla="*/ 0 w 367"/>
              <a:gd name="T19" fmla="*/ 106 h 106"/>
              <a:gd name="T20" fmla="*/ 5 w 367"/>
              <a:gd name="T21" fmla="*/ 106 h 106"/>
              <a:gd name="T22" fmla="*/ 294 w 367"/>
              <a:gd name="T23" fmla="*/ 106 h 106"/>
              <a:gd name="T24" fmla="*/ 313 w 367"/>
              <a:gd name="T25" fmla="*/ 106 h 106"/>
              <a:gd name="T26" fmla="*/ 316 w 367"/>
              <a:gd name="T27" fmla="*/ 105 h 106"/>
              <a:gd name="T28" fmla="*/ 317 w 367"/>
              <a:gd name="T29" fmla="*/ 104 h 106"/>
              <a:gd name="T30" fmla="*/ 365 w 367"/>
              <a:gd name="T31" fmla="*/ 56 h 106"/>
              <a:gd name="T32" fmla="*/ 365 w 367"/>
              <a:gd name="T33" fmla="*/ 50 h 106"/>
              <a:gd name="connsiteX0" fmla="*/ 9946 w 9946"/>
              <a:gd name="connsiteY0" fmla="*/ 4717 h 10048"/>
              <a:gd name="connsiteX1" fmla="*/ 8638 w 9946"/>
              <a:gd name="connsiteY1" fmla="*/ 189 h 10048"/>
              <a:gd name="connsiteX2" fmla="*/ 8610 w 9946"/>
              <a:gd name="connsiteY2" fmla="*/ 94 h 10048"/>
              <a:gd name="connsiteX3" fmla="*/ 8529 w 9946"/>
              <a:gd name="connsiteY3" fmla="*/ 0 h 10048"/>
              <a:gd name="connsiteX4" fmla="*/ 8011 w 9946"/>
              <a:gd name="connsiteY4" fmla="*/ 0 h 10048"/>
              <a:gd name="connsiteX5" fmla="*/ 136 w 9946"/>
              <a:gd name="connsiteY5" fmla="*/ 0 h 10048"/>
              <a:gd name="connsiteX6" fmla="*/ 0 w 9946"/>
              <a:gd name="connsiteY6" fmla="*/ 0 h 10048"/>
              <a:gd name="connsiteX7" fmla="*/ 0 w 9946"/>
              <a:gd name="connsiteY7" fmla="*/ 472 h 10048"/>
              <a:gd name="connsiteX8" fmla="*/ 0 w 9946"/>
              <a:gd name="connsiteY8" fmla="*/ 9434 h 10048"/>
              <a:gd name="connsiteX9" fmla="*/ 0 w 9946"/>
              <a:gd name="connsiteY9" fmla="*/ 10000 h 10048"/>
              <a:gd name="connsiteX10" fmla="*/ 136 w 9946"/>
              <a:gd name="connsiteY10" fmla="*/ 10000 h 10048"/>
              <a:gd name="connsiteX11" fmla="*/ 2188 w 9946"/>
              <a:gd name="connsiteY11" fmla="*/ 10048 h 10048"/>
              <a:gd name="connsiteX12" fmla="*/ 8011 w 9946"/>
              <a:gd name="connsiteY12" fmla="*/ 10000 h 10048"/>
              <a:gd name="connsiteX13" fmla="*/ 8529 w 9946"/>
              <a:gd name="connsiteY13" fmla="*/ 10000 h 10048"/>
              <a:gd name="connsiteX14" fmla="*/ 8610 w 9946"/>
              <a:gd name="connsiteY14" fmla="*/ 9906 h 10048"/>
              <a:gd name="connsiteX15" fmla="*/ 8638 w 9946"/>
              <a:gd name="connsiteY15" fmla="*/ 9811 h 10048"/>
              <a:gd name="connsiteX16" fmla="*/ 9946 w 9946"/>
              <a:gd name="connsiteY16" fmla="*/ 5283 h 10048"/>
              <a:gd name="connsiteX17" fmla="*/ 9946 w 9946"/>
              <a:gd name="connsiteY17" fmla="*/ 4717 h 10048"/>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137 w 10000"/>
              <a:gd name="connsiteY6" fmla="*/ 0 h 10000"/>
              <a:gd name="connsiteX7" fmla="*/ 0 w 10000"/>
              <a:gd name="connsiteY7" fmla="*/ 0 h 10000"/>
              <a:gd name="connsiteX8" fmla="*/ 0 w 10000"/>
              <a:gd name="connsiteY8" fmla="*/ 470 h 10000"/>
              <a:gd name="connsiteX9" fmla="*/ 0 w 10000"/>
              <a:gd name="connsiteY9" fmla="*/ 9389 h 10000"/>
              <a:gd name="connsiteX10" fmla="*/ 0 w 10000"/>
              <a:gd name="connsiteY10" fmla="*/ 9952 h 10000"/>
              <a:gd name="connsiteX11" fmla="*/ 137 w 10000"/>
              <a:gd name="connsiteY11" fmla="*/ 9952 h 10000"/>
              <a:gd name="connsiteX12" fmla="*/ 2200 w 10000"/>
              <a:gd name="connsiteY12" fmla="*/ 10000 h 10000"/>
              <a:gd name="connsiteX13" fmla="*/ 8054 w 10000"/>
              <a:gd name="connsiteY13" fmla="*/ 9952 h 10000"/>
              <a:gd name="connsiteX14" fmla="*/ 8575 w 10000"/>
              <a:gd name="connsiteY14" fmla="*/ 9952 h 10000"/>
              <a:gd name="connsiteX15" fmla="*/ 8657 w 10000"/>
              <a:gd name="connsiteY15" fmla="*/ 9859 h 10000"/>
              <a:gd name="connsiteX16" fmla="*/ 8685 w 10000"/>
              <a:gd name="connsiteY16" fmla="*/ 9764 h 10000"/>
              <a:gd name="connsiteX17" fmla="*/ 10000 w 10000"/>
              <a:gd name="connsiteY17" fmla="*/ 5258 h 10000"/>
              <a:gd name="connsiteX18" fmla="*/ 10000 w 10000"/>
              <a:gd name="connsiteY18"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0 h 10000"/>
              <a:gd name="connsiteX7" fmla="*/ 0 w 10000"/>
              <a:gd name="connsiteY7" fmla="*/ 470 h 10000"/>
              <a:gd name="connsiteX8" fmla="*/ 0 w 10000"/>
              <a:gd name="connsiteY8" fmla="*/ 9389 h 10000"/>
              <a:gd name="connsiteX9" fmla="*/ 0 w 10000"/>
              <a:gd name="connsiteY9" fmla="*/ 9952 h 10000"/>
              <a:gd name="connsiteX10" fmla="*/ 137 w 10000"/>
              <a:gd name="connsiteY10" fmla="*/ 9952 h 10000"/>
              <a:gd name="connsiteX11" fmla="*/ 2200 w 10000"/>
              <a:gd name="connsiteY11" fmla="*/ 10000 h 10000"/>
              <a:gd name="connsiteX12" fmla="*/ 8054 w 10000"/>
              <a:gd name="connsiteY12" fmla="*/ 9952 h 10000"/>
              <a:gd name="connsiteX13" fmla="*/ 8575 w 10000"/>
              <a:gd name="connsiteY13" fmla="*/ 9952 h 10000"/>
              <a:gd name="connsiteX14" fmla="*/ 8657 w 10000"/>
              <a:gd name="connsiteY14" fmla="*/ 9859 h 10000"/>
              <a:gd name="connsiteX15" fmla="*/ 8685 w 10000"/>
              <a:gd name="connsiteY15" fmla="*/ 9764 h 10000"/>
              <a:gd name="connsiteX16" fmla="*/ 10000 w 10000"/>
              <a:gd name="connsiteY16" fmla="*/ 5258 h 10000"/>
              <a:gd name="connsiteX17" fmla="*/ 10000 w 10000"/>
              <a:gd name="connsiteY17"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470 h 10000"/>
              <a:gd name="connsiteX7" fmla="*/ 0 w 10000"/>
              <a:gd name="connsiteY7" fmla="*/ 9389 h 10000"/>
              <a:gd name="connsiteX8" fmla="*/ 0 w 10000"/>
              <a:gd name="connsiteY8" fmla="*/ 9952 h 10000"/>
              <a:gd name="connsiteX9" fmla="*/ 137 w 10000"/>
              <a:gd name="connsiteY9" fmla="*/ 9952 h 10000"/>
              <a:gd name="connsiteX10" fmla="*/ 2200 w 10000"/>
              <a:gd name="connsiteY10" fmla="*/ 10000 h 10000"/>
              <a:gd name="connsiteX11" fmla="*/ 8054 w 10000"/>
              <a:gd name="connsiteY11" fmla="*/ 9952 h 10000"/>
              <a:gd name="connsiteX12" fmla="*/ 8575 w 10000"/>
              <a:gd name="connsiteY12" fmla="*/ 9952 h 10000"/>
              <a:gd name="connsiteX13" fmla="*/ 8657 w 10000"/>
              <a:gd name="connsiteY13" fmla="*/ 9859 h 10000"/>
              <a:gd name="connsiteX14" fmla="*/ 8685 w 10000"/>
              <a:gd name="connsiteY14" fmla="*/ 9764 h 10000"/>
              <a:gd name="connsiteX15" fmla="*/ 10000 w 10000"/>
              <a:gd name="connsiteY15" fmla="*/ 5258 h 10000"/>
              <a:gd name="connsiteX16" fmla="*/ 10000 w 10000"/>
              <a:gd name="connsiteY16"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389 h 10000"/>
              <a:gd name="connsiteX7" fmla="*/ 0 w 10000"/>
              <a:gd name="connsiteY7" fmla="*/ 9952 h 10000"/>
              <a:gd name="connsiteX8" fmla="*/ 137 w 10000"/>
              <a:gd name="connsiteY8" fmla="*/ 9952 h 10000"/>
              <a:gd name="connsiteX9" fmla="*/ 2200 w 10000"/>
              <a:gd name="connsiteY9" fmla="*/ 10000 h 10000"/>
              <a:gd name="connsiteX10" fmla="*/ 8054 w 10000"/>
              <a:gd name="connsiteY10" fmla="*/ 9952 h 10000"/>
              <a:gd name="connsiteX11" fmla="*/ 8575 w 10000"/>
              <a:gd name="connsiteY11" fmla="*/ 9952 h 10000"/>
              <a:gd name="connsiteX12" fmla="*/ 8657 w 10000"/>
              <a:gd name="connsiteY12" fmla="*/ 9859 h 10000"/>
              <a:gd name="connsiteX13" fmla="*/ 8685 w 10000"/>
              <a:gd name="connsiteY13" fmla="*/ 9764 h 10000"/>
              <a:gd name="connsiteX14" fmla="*/ 10000 w 10000"/>
              <a:gd name="connsiteY14" fmla="*/ 5258 h 10000"/>
              <a:gd name="connsiteX15" fmla="*/ 10000 w 10000"/>
              <a:gd name="connsiteY15" fmla="*/ 4694 h 10000"/>
              <a:gd name="connsiteX0" fmla="*/ 10000 w 10000"/>
              <a:gd name="connsiteY0" fmla="*/ 4694 h 10000"/>
              <a:gd name="connsiteX1" fmla="*/ 8685 w 10000"/>
              <a:gd name="connsiteY1" fmla="*/ 188 h 10000"/>
              <a:gd name="connsiteX2" fmla="*/ 8657 w 10000"/>
              <a:gd name="connsiteY2" fmla="*/ 94 h 10000"/>
              <a:gd name="connsiteX3" fmla="*/ 8575 w 10000"/>
              <a:gd name="connsiteY3" fmla="*/ 0 h 10000"/>
              <a:gd name="connsiteX4" fmla="*/ 8054 w 10000"/>
              <a:gd name="connsiteY4" fmla="*/ 0 h 10000"/>
              <a:gd name="connsiteX5" fmla="*/ 2200 w 10000"/>
              <a:gd name="connsiteY5" fmla="*/ 62 h 10000"/>
              <a:gd name="connsiteX6" fmla="*/ 0 w 10000"/>
              <a:gd name="connsiteY6" fmla="*/ 9952 h 10000"/>
              <a:gd name="connsiteX7" fmla="*/ 137 w 10000"/>
              <a:gd name="connsiteY7" fmla="*/ 9952 h 10000"/>
              <a:gd name="connsiteX8" fmla="*/ 2200 w 10000"/>
              <a:gd name="connsiteY8" fmla="*/ 10000 h 10000"/>
              <a:gd name="connsiteX9" fmla="*/ 8054 w 10000"/>
              <a:gd name="connsiteY9" fmla="*/ 9952 h 10000"/>
              <a:gd name="connsiteX10" fmla="*/ 8575 w 10000"/>
              <a:gd name="connsiteY10" fmla="*/ 9952 h 10000"/>
              <a:gd name="connsiteX11" fmla="*/ 8657 w 10000"/>
              <a:gd name="connsiteY11" fmla="*/ 9859 h 10000"/>
              <a:gd name="connsiteX12" fmla="*/ 8685 w 10000"/>
              <a:gd name="connsiteY12" fmla="*/ 9764 h 10000"/>
              <a:gd name="connsiteX13" fmla="*/ 10000 w 10000"/>
              <a:gd name="connsiteY13" fmla="*/ 5258 h 10000"/>
              <a:gd name="connsiteX14" fmla="*/ 10000 w 10000"/>
              <a:gd name="connsiteY14" fmla="*/ 4694 h 10000"/>
              <a:gd name="connsiteX0" fmla="*/ 9863 w 9863"/>
              <a:gd name="connsiteY0" fmla="*/ 4694 h 10000"/>
              <a:gd name="connsiteX1" fmla="*/ 8548 w 9863"/>
              <a:gd name="connsiteY1" fmla="*/ 188 h 10000"/>
              <a:gd name="connsiteX2" fmla="*/ 8520 w 9863"/>
              <a:gd name="connsiteY2" fmla="*/ 94 h 10000"/>
              <a:gd name="connsiteX3" fmla="*/ 8438 w 9863"/>
              <a:gd name="connsiteY3" fmla="*/ 0 h 10000"/>
              <a:gd name="connsiteX4" fmla="*/ 7917 w 9863"/>
              <a:gd name="connsiteY4" fmla="*/ 0 h 10000"/>
              <a:gd name="connsiteX5" fmla="*/ 2063 w 9863"/>
              <a:gd name="connsiteY5" fmla="*/ 62 h 10000"/>
              <a:gd name="connsiteX6" fmla="*/ 0 w 9863"/>
              <a:gd name="connsiteY6" fmla="*/ 9952 h 10000"/>
              <a:gd name="connsiteX7" fmla="*/ 2063 w 9863"/>
              <a:gd name="connsiteY7" fmla="*/ 10000 h 10000"/>
              <a:gd name="connsiteX8" fmla="*/ 7917 w 9863"/>
              <a:gd name="connsiteY8" fmla="*/ 9952 h 10000"/>
              <a:gd name="connsiteX9" fmla="*/ 8438 w 9863"/>
              <a:gd name="connsiteY9" fmla="*/ 9952 h 10000"/>
              <a:gd name="connsiteX10" fmla="*/ 8520 w 9863"/>
              <a:gd name="connsiteY10" fmla="*/ 9859 h 10000"/>
              <a:gd name="connsiteX11" fmla="*/ 8548 w 9863"/>
              <a:gd name="connsiteY11" fmla="*/ 9764 h 10000"/>
              <a:gd name="connsiteX12" fmla="*/ 9863 w 9863"/>
              <a:gd name="connsiteY12" fmla="*/ 5258 h 10000"/>
              <a:gd name="connsiteX13" fmla="*/ 9863 w 9863"/>
              <a:gd name="connsiteY13" fmla="*/ 4694 h 10000"/>
              <a:gd name="connsiteX0" fmla="*/ 7908 w 7908"/>
              <a:gd name="connsiteY0" fmla="*/ 4694 h 10000"/>
              <a:gd name="connsiteX1" fmla="*/ 6575 w 7908"/>
              <a:gd name="connsiteY1" fmla="*/ 188 h 10000"/>
              <a:gd name="connsiteX2" fmla="*/ 6546 w 7908"/>
              <a:gd name="connsiteY2" fmla="*/ 94 h 10000"/>
              <a:gd name="connsiteX3" fmla="*/ 6463 w 7908"/>
              <a:gd name="connsiteY3" fmla="*/ 0 h 10000"/>
              <a:gd name="connsiteX4" fmla="*/ 5935 w 7908"/>
              <a:gd name="connsiteY4" fmla="*/ 0 h 10000"/>
              <a:gd name="connsiteX5" fmla="*/ 0 w 7908"/>
              <a:gd name="connsiteY5" fmla="*/ 62 h 10000"/>
              <a:gd name="connsiteX6" fmla="*/ 0 w 7908"/>
              <a:gd name="connsiteY6" fmla="*/ 10000 h 10000"/>
              <a:gd name="connsiteX7" fmla="*/ 5935 w 7908"/>
              <a:gd name="connsiteY7" fmla="*/ 9952 h 10000"/>
              <a:gd name="connsiteX8" fmla="*/ 6463 w 7908"/>
              <a:gd name="connsiteY8" fmla="*/ 9952 h 10000"/>
              <a:gd name="connsiteX9" fmla="*/ 6546 w 7908"/>
              <a:gd name="connsiteY9" fmla="*/ 9859 h 10000"/>
              <a:gd name="connsiteX10" fmla="*/ 6575 w 7908"/>
              <a:gd name="connsiteY10" fmla="*/ 9764 h 10000"/>
              <a:gd name="connsiteX11" fmla="*/ 7908 w 7908"/>
              <a:gd name="connsiteY11" fmla="*/ 5258 h 10000"/>
              <a:gd name="connsiteX12" fmla="*/ 7908 w 7908"/>
              <a:gd name="connsiteY12" fmla="*/ 4694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xmlns="" val="7097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10/4/2012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a:p>
        </p:txBody>
      </p:sp>
      <p:grpSp>
        <p:nvGrpSpPr>
          <p:cNvPr id="36" name="Group 35"/>
          <p:cNvGrpSpPr/>
          <p:nvPr/>
        </p:nvGrpSpPr>
        <p:grpSpPr>
          <a:xfrm>
            <a:off x="1" y="228600"/>
            <a:ext cx="1981200" cy="6638628"/>
            <a:chOff x="2487613" y="285750"/>
            <a:chExt cx="2428875" cy="5654676"/>
          </a:xfrm>
        </p:grpSpPr>
        <p:sp>
          <p:nvSpPr>
            <p:cNvPr id="37" name="Freeform 11"/>
            <p:cNvSpPr>
              <a:spLocks/>
            </p:cNvSpPr>
            <p:nvPr/>
          </p:nvSpPr>
          <p:spPr bwMode="auto">
            <a:xfrm>
              <a:off x="2487613" y="2284413"/>
              <a:ext cx="85725" cy="533400"/>
            </a:xfrm>
            <a:custGeom>
              <a:avLst/>
              <a:gdLst>
                <a:gd name="T0" fmla="*/ 22 w 22"/>
                <a:gd name="T1" fmla="*/ 136 h 136"/>
                <a:gd name="T2" fmla="*/ 17 w 22"/>
                <a:gd name="T3" fmla="*/ 80 h 136"/>
                <a:gd name="T4" fmla="*/ 0 w 22"/>
                <a:gd name="T5" fmla="*/ 0 h 136"/>
                <a:gd name="T6" fmla="*/ 0 w 22"/>
                <a:gd name="T7" fmla="*/ 35 h 136"/>
                <a:gd name="T8" fmla="*/ 20 w 22"/>
                <a:gd name="T9" fmla="*/ 124 h 136"/>
                <a:gd name="T10" fmla="*/ 22 w 22"/>
                <a:gd name="T11" fmla="*/ 136 h 136"/>
              </a:gdLst>
              <a:ahLst/>
              <a:cxnLst>
                <a:cxn ang="0">
                  <a:pos x="T0" y="T1"/>
                </a:cxn>
                <a:cxn ang="0">
                  <a:pos x="T2" y="T3"/>
                </a:cxn>
                <a:cxn ang="0">
                  <a:pos x="T4" y="T5"/>
                </a:cxn>
                <a:cxn ang="0">
                  <a:pos x="T6" y="T7"/>
                </a:cxn>
                <a:cxn ang="0">
                  <a:pos x="T8" y="T9"/>
                </a:cxn>
                <a:cxn ang="0">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8" name="Freeform 12"/>
            <p:cNvSpPr>
              <a:spLocks/>
            </p:cNvSpPr>
            <p:nvPr/>
          </p:nvSpPr>
          <p:spPr bwMode="auto">
            <a:xfrm>
              <a:off x="2597151" y="2779713"/>
              <a:ext cx="550863" cy="1978025"/>
            </a:xfrm>
            <a:custGeom>
              <a:avLst/>
              <a:gdLst>
                <a:gd name="T0" fmla="*/ 86 w 140"/>
                <a:gd name="T1" fmla="*/ 350 h 504"/>
                <a:gd name="T2" fmla="*/ 139 w 140"/>
                <a:gd name="T3" fmla="*/ 504 h 504"/>
                <a:gd name="T4" fmla="*/ 140 w 140"/>
                <a:gd name="T5" fmla="*/ 478 h 504"/>
                <a:gd name="T6" fmla="*/ 95 w 140"/>
                <a:gd name="T7" fmla="*/ 347 h 504"/>
                <a:gd name="T8" fmla="*/ 0 w 140"/>
                <a:gd name="T9" fmla="*/ 0 h 504"/>
                <a:gd name="T10" fmla="*/ 6 w 140"/>
                <a:gd name="T11" fmla="*/ 61 h 504"/>
                <a:gd name="T12" fmla="*/ 86 w 140"/>
                <a:gd name="T13" fmla="*/ 350 h 504"/>
              </a:gdLst>
              <a:ahLst/>
              <a:cxnLst>
                <a:cxn ang="0">
                  <a:pos x="T0" y="T1"/>
                </a:cxn>
                <a:cxn ang="0">
                  <a:pos x="T2" y="T3"/>
                </a:cxn>
                <a:cxn ang="0">
                  <a:pos x="T4" y="T5"/>
                </a:cxn>
                <a:cxn ang="0">
                  <a:pos x="T6" y="T7"/>
                </a:cxn>
                <a:cxn ang="0">
                  <a:pos x="T8" y="T9"/>
                </a:cxn>
                <a:cxn ang="0">
                  <a:pos x="T10" y="T11"/>
                </a:cxn>
                <a:cxn ang="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9" name="Freeform 13"/>
            <p:cNvSpPr>
              <a:spLocks/>
            </p:cNvSpPr>
            <p:nvPr/>
          </p:nvSpPr>
          <p:spPr bwMode="auto">
            <a:xfrm>
              <a:off x="3175001" y="4730750"/>
              <a:ext cx="519113" cy="1209675"/>
            </a:xfrm>
            <a:custGeom>
              <a:avLst/>
              <a:gdLst>
                <a:gd name="T0" fmla="*/ 8 w 132"/>
                <a:gd name="T1" fmla="*/ 22 h 308"/>
                <a:gd name="T2" fmla="*/ 0 w 132"/>
                <a:gd name="T3" fmla="*/ 0 h 308"/>
                <a:gd name="T4" fmla="*/ 0 w 132"/>
                <a:gd name="T5" fmla="*/ 29 h 308"/>
                <a:gd name="T6" fmla="*/ 68 w 132"/>
                <a:gd name="T7" fmla="*/ 194 h 308"/>
                <a:gd name="T8" fmla="*/ 123 w 132"/>
                <a:gd name="T9" fmla="*/ 308 h 308"/>
                <a:gd name="T10" fmla="*/ 132 w 132"/>
                <a:gd name="T11" fmla="*/ 308 h 308"/>
                <a:gd name="T12" fmla="*/ 77 w 132"/>
                <a:gd name="T13" fmla="*/ 190 h 308"/>
                <a:gd name="T14" fmla="*/ 8 w 132"/>
                <a:gd name="T15" fmla="*/ 22 h 30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0" name="Freeform 14"/>
            <p:cNvSpPr>
              <a:spLocks/>
            </p:cNvSpPr>
            <p:nvPr/>
          </p:nvSpPr>
          <p:spPr bwMode="auto">
            <a:xfrm>
              <a:off x="3305176" y="5630863"/>
              <a:ext cx="146050" cy="309563"/>
            </a:xfrm>
            <a:custGeom>
              <a:avLst/>
              <a:gdLst>
                <a:gd name="T0" fmla="*/ 28 w 37"/>
                <a:gd name="T1" fmla="*/ 79 h 79"/>
                <a:gd name="T2" fmla="*/ 37 w 37"/>
                <a:gd name="T3" fmla="*/ 79 h 79"/>
                <a:gd name="T4" fmla="*/ 0 w 37"/>
                <a:gd name="T5" fmla="*/ 0 h 79"/>
                <a:gd name="T6" fmla="*/ 28 w 37"/>
                <a:gd name="T7" fmla="*/ 79 h 79"/>
              </a:gdLst>
              <a:ahLst/>
              <a:cxnLst>
                <a:cxn ang="0">
                  <a:pos x="T0" y="T1"/>
                </a:cxn>
                <a:cxn ang="0">
                  <a:pos x="T2" y="T3"/>
                </a:cxn>
                <a:cxn ang="0">
                  <a:pos x="T4" y="T5"/>
                </a:cxn>
                <a:cxn ang="0">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1" name="Freeform 15"/>
            <p:cNvSpPr>
              <a:spLocks/>
            </p:cNvSpPr>
            <p:nvPr/>
          </p:nvSpPr>
          <p:spPr bwMode="auto">
            <a:xfrm>
              <a:off x="2573338" y="2817813"/>
              <a:ext cx="700088" cy="2835275"/>
            </a:xfrm>
            <a:custGeom>
              <a:avLst/>
              <a:gdLst>
                <a:gd name="T0" fmla="*/ 162 w 178"/>
                <a:gd name="T1" fmla="*/ 660 h 722"/>
                <a:gd name="T2" fmla="*/ 116 w 178"/>
                <a:gd name="T3" fmla="*/ 534 h 722"/>
                <a:gd name="T4" fmla="*/ 40 w 178"/>
                <a:gd name="T5" fmla="*/ 236 h 722"/>
                <a:gd name="T6" fmla="*/ 12 w 178"/>
                <a:gd name="T7" fmla="*/ 51 h 722"/>
                <a:gd name="T8" fmla="*/ 0 w 178"/>
                <a:gd name="T9" fmla="*/ 0 h 722"/>
                <a:gd name="T10" fmla="*/ 33 w 178"/>
                <a:gd name="T11" fmla="*/ 237 h 722"/>
                <a:gd name="T12" fmla="*/ 107 w 178"/>
                <a:gd name="T13" fmla="*/ 537 h 722"/>
                <a:gd name="T14" fmla="*/ 160 w 178"/>
                <a:gd name="T15" fmla="*/ 681 h 722"/>
                <a:gd name="T16" fmla="*/ 178 w 178"/>
                <a:gd name="T17" fmla="*/ 722 h 722"/>
                <a:gd name="T18" fmla="*/ 174 w 178"/>
                <a:gd name="T19" fmla="*/ 708 h 722"/>
                <a:gd name="T20" fmla="*/ 162 w 178"/>
                <a:gd name="T21" fmla="*/ 660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2" name="Freeform 16"/>
            <p:cNvSpPr>
              <a:spLocks/>
            </p:cNvSpPr>
            <p:nvPr/>
          </p:nvSpPr>
          <p:spPr bwMode="auto">
            <a:xfrm>
              <a:off x="2506663" y="285750"/>
              <a:ext cx="90488" cy="2493963"/>
            </a:xfrm>
            <a:custGeom>
              <a:avLst/>
              <a:gdLst>
                <a:gd name="T0" fmla="*/ 11 w 23"/>
                <a:gd name="T1" fmla="*/ 577 h 635"/>
                <a:gd name="T2" fmla="*/ 12 w 23"/>
                <a:gd name="T3" fmla="*/ 589 h 635"/>
                <a:gd name="T4" fmla="*/ 22 w 23"/>
                <a:gd name="T5" fmla="*/ 632 h 635"/>
                <a:gd name="T6" fmla="*/ 23 w 23"/>
                <a:gd name="T7" fmla="*/ 635 h 635"/>
                <a:gd name="T8" fmla="*/ 17 w 23"/>
                <a:gd name="T9" fmla="*/ 576 h 635"/>
                <a:gd name="T10" fmla="*/ 5 w 23"/>
                <a:gd name="T11" fmla="*/ 269 h 635"/>
                <a:gd name="T12" fmla="*/ 15 w 23"/>
                <a:gd name="T13" fmla="*/ 0 h 635"/>
                <a:gd name="T14" fmla="*/ 12 w 23"/>
                <a:gd name="T15" fmla="*/ 0 h 635"/>
                <a:gd name="T16" fmla="*/ 1 w 23"/>
                <a:gd name="T17" fmla="*/ 269 h 635"/>
                <a:gd name="T18" fmla="*/ 11 w 23"/>
                <a:gd name="T19" fmla="*/ 577 h 6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3" name="Freeform 17"/>
            <p:cNvSpPr>
              <a:spLocks/>
            </p:cNvSpPr>
            <p:nvPr/>
          </p:nvSpPr>
          <p:spPr bwMode="auto">
            <a:xfrm>
              <a:off x="2554288" y="2598738"/>
              <a:ext cx="66675" cy="420688"/>
            </a:xfrm>
            <a:custGeom>
              <a:avLst/>
              <a:gdLst>
                <a:gd name="T0" fmla="*/ 0 w 17"/>
                <a:gd name="T1" fmla="*/ 0 h 107"/>
                <a:gd name="T2" fmla="*/ 5 w 17"/>
                <a:gd name="T3" fmla="*/ 56 h 107"/>
                <a:gd name="T4" fmla="*/ 17 w 17"/>
                <a:gd name="T5" fmla="*/ 107 h 107"/>
                <a:gd name="T6" fmla="*/ 11 w 17"/>
                <a:gd name="T7" fmla="*/ 46 h 107"/>
                <a:gd name="T8" fmla="*/ 10 w 17"/>
                <a:gd name="T9" fmla="*/ 43 h 107"/>
                <a:gd name="T10" fmla="*/ 0 w 17"/>
                <a:gd name="T11" fmla="*/ 0 h 107"/>
              </a:gdLst>
              <a:ahLst/>
              <a:cxnLst>
                <a:cxn ang="0">
                  <a:pos x="T0" y="T1"/>
                </a:cxn>
                <a:cxn ang="0">
                  <a:pos x="T2" y="T3"/>
                </a:cxn>
                <a:cxn ang="0">
                  <a:pos x="T4" y="T5"/>
                </a:cxn>
                <a:cxn ang="0">
                  <a:pos x="T6" y="T7"/>
                </a:cxn>
                <a:cxn ang="0">
                  <a:pos x="T8" y="T9"/>
                </a:cxn>
                <a:cxn ang="0">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4" name="Freeform 18"/>
            <p:cNvSpPr>
              <a:spLocks/>
            </p:cNvSpPr>
            <p:nvPr/>
          </p:nvSpPr>
          <p:spPr bwMode="auto">
            <a:xfrm>
              <a:off x="3143251" y="4757738"/>
              <a:ext cx="161925" cy="873125"/>
            </a:xfrm>
            <a:custGeom>
              <a:avLst/>
              <a:gdLst>
                <a:gd name="T0" fmla="*/ 0 w 41"/>
                <a:gd name="T1" fmla="*/ 0 h 222"/>
                <a:gd name="T2" fmla="*/ 5 w 41"/>
                <a:gd name="T3" fmla="*/ 93 h 222"/>
                <a:gd name="T4" fmla="*/ 17 w 41"/>
                <a:gd name="T5" fmla="*/ 166 h 222"/>
                <a:gd name="T6" fmla="*/ 24 w 41"/>
                <a:gd name="T7" fmla="*/ 184 h 222"/>
                <a:gd name="T8" fmla="*/ 41 w 41"/>
                <a:gd name="T9" fmla="*/ 222 h 222"/>
                <a:gd name="T10" fmla="*/ 38 w 41"/>
                <a:gd name="T11" fmla="*/ 212 h 222"/>
                <a:gd name="T12" fmla="*/ 13 w 41"/>
                <a:gd name="T13" fmla="*/ 92 h 222"/>
                <a:gd name="T14" fmla="*/ 8 w 41"/>
                <a:gd name="T15" fmla="*/ 22 h 222"/>
                <a:gd name="T16" fmla="*/ 7 w 41"/>
                <a:gd name="T17" fmla="*/ 18 h 222"/>
                <a:gd name="T18" fmla="*/ 0 w 41"/>
                <a:gd name="T19"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5" name="Freeform 19"/>
            <p:cNvSpPr>
              <a:spLocks/>
            </p:cNvSpPr>
            <p:nvPr/>
          </p:nvSpPr>
          <p:spPr bwMode="auto">
            <a:xfrm>
              <a:off x="3148013" y="1282700"/>
              <a:ext cx="1768475" cy="3448050"/>
            </a:xfrm>
            <a:custGeom>
              <a:avLst/>
              <a:gdLst>
                <a:gd name="T0" fmla="*/ 7 w 450"/>
                <a:gd name="T1" fmla="*/ 854 h 878"/>
                <a:gd name="T2" fmla="*/ 50 w 450"/>
                <a:gd name="T3" fmla="*/ 613 h 878"/>
                <a:gd name="T4" fmla="*/ 149 w 450"/>
                <a:gd name="T5" fmla="*/ 388 h 878"/>
                <a:gd name="T6" fmla="*/ 285 w 450"/>
                <a:gd name="T7" fmla="*/ 183 h 878"/>
                <a:gd name="T8" fmla="*/ 364 w 450"/>
                <a:gd name="T9" fmla="*/ 89 h 878"/>
                <a:gd name="T10" fmla="*/ 406 w 450"/>
                <a:gd name="T11" fmla="*/ 44 h 878"/>
                <a:gd name="T12" fmla="*/ 450 w 450"/>
                <a:gd name="T13" fmla="*/ 1 h 878"/>
                <a:gd name="T14" fmla="*/ 450 w 450"/>
                <a:gd name="T15" fmla="*/ 0 h 878"/>
                <a:gd name="T16" fmla="*/ 405 w 450"/>
                <a:gd name="T17" fmla="*/ 43 h 878"/>
                <a:gd name="T18" fmla="*/ 363 w 450"/>
                <a:gd name="T19" fmla="*/ 88 h 878"/>
                <a:gd name="T20" fmla="*/ 283 w 450"/>
                <a:gd name="T21" fmla="*/ 181 h 878"/>
                <a:gd name="T22" fmla="*/ 145 w 450"/>
                <a:gd name="T23" fmla="*/ 386 h 878"/>
                <a:gd name="T24" fmla="*/ 45 w 450"/>
                <a:gd name="T25" fmla="*/ 611 h 878"/>
                <a:gd name="T26" fmla="*/ 0 w 450"/>
                <a:gd name="T27" fmla="*/ 854 h 878"/>
                <a:gd name="T28" fmla="*/ 0 w 450"/>
                <a:gd name="T29" fmla="*/ 859 h 878"/>
                <a:gd name="T30" fmla="*/ 7 w 450"/>
                <a:gd name="T31" fmla="*/ 878 h 878"/>
                <a:gd name="T32" fmla="*/ 7 w 450"/>
                <a:gd name="T33" fmla="*/ 854 h 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6" name="Freeform 20"/>
            <p:cNvSpPr>
              <a:spLocks/>
            </p:cNvSpPr>
            <p:nvPr/>
          </p:nvSpPr>
          <p:spPr bwMode="auto">
            <a:xfrm>
              <a:off x="3273426" y="5653088"/>
              <a:ext cx="138113" cy="287338"/>
            </a:xfrm>
            <a:custGeom>
              <a:avLst/>
              <a:gdLst>
                <a:gd name="T0" fmla="*/ 0 w 35"/>
                <a:gd name="T1" fmla="*/ 0 h 73"/>
                <a:gd name="T2" fmla="*/ 26 w 35"/>
                <a:gd name="T3" fmla="*/ 73 h 73"/>
                <a:gd name="T4" fmla="*/ 35 w 35"/>
                <a:gd name="T5" fmla="*/ 73 h 73"/>
                <a:gd name="T6" fmla="*/ 0 w 35"/>
                <a:gd name="T7" fmla="*/ 0 h 73"/>
              </a:gdLst>
              <a:ahLst/>
              <a:cxnLst>
                <a:cxn ang="0">
                  <a:pos x="T0" y="T1"/>
                </a:cxn>
                <a:cxn ang="0">
                  <a:pos x="T2" y="T3"/>
                </a:cxn>
                <a:cxn ang="0">
                  <a:pos x="T4" y="T5"/>
                </a:cxn>
                <a:cxn ang="0">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 name="Freeform 21"/>
            <p:cNvSpPr>
              <a:spLocks/>
            </p:cNvSpPr>
            <p:nvPr/>
          </p:nvSpPr>
          <p:spPr bwMode="auto">
            <a:xfrm>
              <a:off x="3143251" y="4656138"/>
              <a:ext cx="31750" cy="188913"/>
            </a:xfrm>
            <a:custGeom>
              <a:avLst/>
              <a:gdLst>
                <a:gd name="T0" fmla="*/ 7 w 8"/>
                <a:gd name="T1" fmla="*/ 44 h 48"/>
                <a:gd name="T2" fmla="*/ 8 w 8"/>
                <a:gd name="T3" fmla="*/ 48 h 48"/>
                <a:gd name="T4" fmla="*/ 8 w 8"/>
                <a:gd name="T5" fmla="*/ 19 h 48"/>
                <a:gd name="T6" fmla="*/ 1 w 8"/>
                <a:gd name="T7" fmla="*/ 0 h 48"/>
                <a:gd name="T8" fmla="*/ 0 w 8"/>
                <a:gd name="T9" fmla="*/ 26 h 48"/>
                <a:gd name="T10" fmla="*/ 7 w 8"/>
                <a:gd name="T11" fmla="*/ 44 h 48"/>
              </a:gdLst>
              <a:ahLst/>
              <a:cxnLst>
                <a:cxn ang="0">
                  <a:pos x="T0" y="T1"/>
                </a:cxn>
                <a:cxn ang="0">
                  <a:pos x="T2" y="T3"/>
                </a:cxn>
                <a:cxn ang="0">
                  <a:pos x="T4" y="T5"/>
                </a:cxn>
                <a:cxn ang="0">
                  <a:pos x="T6" y="T7"/>
                </a:cxn>
                <a:cxn ang="0">
                  <a:pos x="T8" y="T9"/>
                </a:cxn>
                <a:cxn ang="0">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 name="Freeform 22"/>
            <p:cNvSpPr>
              <a:spLocks/>
            </p:cNvSpPr>
            <p:nvPr/>
          </p:nvSpPr>
          <p:spPr bwMode="auto">
            <a:xfrm>
              <a:off x="3211513" y="5410200"/>
              <a:ext cx="203200" cy="530225"/>
            </a:xfrm>
            <a:custGeom>
              <a:avLst/>
              <a:gdLst>
                <a:gd name="T0" fmla="*/ 7 w 52"/>
                <a:gd name="T1" fmla="*/ 18 h 135"/>
                <a:gd name="T2" fmla="*/ 0 w 52"/>
                <a:gd name="T3" fmla="*/ 0 h 135"/>
                <a:gd name="T4" fmla="*/ 12 w 52"/>
                <a:gd name="T5" fmla="*/ 48 h 135"/>
                <a:gd name="T6" fmla="*/ 16 w 52"/>
                <a:gd name="T7" fmla="*/ 62 h 135"/>
                <a:gd name="T8" fmla="*/ 51 w 52"/>
                <a:gd name="T9" fmla="*/ 135 h 135"/>
                <a:gd name="T10" fmla="*/ 52 w 52"/>
                <a:gd name="T11" fmla="*/ 135 h 135"/>
                <a:gd name="T12" fmla="*/ 24 w 52"/>
                <a:gd name="T13" fmla="*/ 56 h 135"/>
                <a:gd name="T14" fmla="*/ 7 w 52"/>
                <a:gd name="T15" fmla="*/ 18 h 1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grpSp>
        <p:nvGrpSpPr>
          <p:cNvPr id="49" name="Group 48"/>
          <p:cNvGrpSpPr/>
          <p:nvPr/>
        </p:nvGrpSpPr>
        <p:grpSpPr>
          <a:xfrm>
            <a:off x="20421" y="-36668"/>
            <a:ext cx="1952272" cy="6889921"/>
            <a:chOff x="6627813" y="165100"/>
            <a:chExt cx="1952625" cy="5708651"/>
          </a:xfrm>
        </p:grpSpPr>
        <p:sp>
          <p:nvSpPr>
            <p:cNvPr id="50" name="Freeform 27"/>
            <p:cNvSpPr>
              <a:spLocks/>
            </p:cNvSpPr>
            <p:nvPr/>
          </p:nvSpPr>
          <p:spPr bwMode="auto">
            <a:xfrm>
              <a:off x="6627813" y="165100"/>
              <a:ext cx="409575" cy="3646488"/>
            </a:xfrm>
            <a:custGeom>
              <a:avLst/>
              <a:gdLst>
                <a:gd name="T0" fmla="*/ 7 w 103"/>
                <a:gd name="T1" fmla="*/ 210 h 920"/>
                <a:gd name="T2" fmla="*/ 26 w 103"/>
                <a:gd name="T3" fmla="*/ 445 h 920"/>
                <a:gd name="T4" fmla="*/ 57 w 103"/>
                <a:gd name="T5" fmla="*/ 679 h 920"/>
                <a:gd name="T6" fmla="*/ 101 w 103"/>
                <a:gd name="T7" fmla="*/ 911 h 920"/>
                <a:gd name="T8" fmla="*/ 103 w 103"/>
                <a:gd name="T9" fmla="*/ 920 h 920"/>
                <a:gd name="T10" fmla="*/ 99 w 103"/>
                <a:gd name="T11" fmla="*/ 874 h 920"/>
                <a:gd name="T12" fmla="*/ 99 w 103"/>
                <a:gd name="T13" fmla="*/ 866 h 920"/>
                <a:gd name="T14" fmla="*/ 63 w 103"/>
                <a:gd name="T15" fmla="*/ 678 h 920"/>
                <a:gd name="T16" fmla="*/ 30 w 103"/>
                <a:gd name="T17" fmla="*/ 444 h 920"/>
                <a:gd name="T18" fmla="*/ 9 w 103"/>
                <a:gd name="T19" fmla="*/ 209 h 920"/>
                <a:gd name="T20" fmla="*/ 3 w 103"/>
                <a:gd name="T21" fmla="*/ 92 h 920"/>
                <a:gd name="T22" fmla="*/ 1 w 103"/>
                <a:gd name="T23" fmla="*/ 0 h 920"/>
                <a:gd name="T24" fmla="*/ 0 w 103"/>
                <a:gd name="T25" fmla="*/ 0 h 920"/>
                <a:gd name="T26" fmla="*/ 1 w 103"/>
                <a:gd name="T27" fmla="*/ 92 h 920"/>
                <a:gd name="T28" fmla="*/ 7 w 103"/>
                <a:gd name="T29" fmla="*/ 210 h 9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1" name="Freeform 28"/>
            <p:cNvSpPr>
              <a:spLocks/>
            </p:cNvSpPr>
            <p:nvPr/>
          </p:nvSpPr>
          <p:spPr bwMode="auto">
            <a:xfrm>
              <a:off x="7061201" y="3771900"/>
              <a:ext cx="350838" cy="1309688"/>
            </a:xfrm>
            <a:custGeom>
              <a:avLst/>
              <a:gdLst>
                <a:gd name="T0" fmla="*/ 53 w 88"/>
                <a:gd name="T1" fmla="*/ 229 h 330"/>
                <a:gd name="T2" fmla="*/ 88 w 88"/>
                <a:gd name="T3" fmla="*/ 330 h 330"/>
                <a:gd name="T4" fmla="*/ 88 w 88"/>
                <a:gd name="T5" fmla="*/ 308 h 330"/>
                <a:gd name="T6" fmla="*/ 88 w 88"/>
                <a:gd name="T7" fmla="*/ 304 h 330"/>
                <a:gd name="T8" fmla="*/ 62 w 88"/>
                <a:gd name="T9" fmla="*/ 226 h 330"/>
                <a:gd name="T10" fmla="*/ 0 w 88"/>
                <a:gd name="T11" fmla="*/ 0 h 330"/>
                <a:gd name="T12" fmla="*/ 7 w 88"/>
                <a:gd name="T13" fmla="*/ 63 h 330"/>
                <a:gd name="T14" fmla="*/ 53 w 88"/>
                <a:gd name="T15" fmla="*/ 229 h 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2" name="Freeform 29"/>
            <p:cNvSpPr>
              <a:spLocks/>
            </p:cNvSpPr>
            <p:nvPr/>
          </p:nvSpPr>
          <p:spPr bwMode="auto">
            <a:xfrm>
              <a:off x="7439026" y="5053013"/>
              <a:ext cx="357188" cy="820738"/>
            </a:xfrm>
            <a:custGeom>
              <a:avLst/>
              <a:gdLst>
                <a:gd name="T0" fmla="*/ 6 w 90"/>
                <a:gd name="T1" fmla="*/ 15 h 207"/>
                <a:gd name="T2" fmla="*/ 0 w 90"/>
                <a:gd name="T3" fmla="*/ 0 h 207"/>
                <a:gd name="T4" fmla="*/ 1 w 90"/>
                <a:gd name="T5" fmla="*/ 29 h 207"/>
                <a:gd name="T6" fmla="*/ 42 w 90"/>
                <a:gd name="T7" fmla="*/ 127 h 207"/>
                <a:gd name="T8" fmla="*/ 80 w 90"/>
                <a:gd name="T9" fmla="*/ 207 h 207"/>
                <a:gd name="T10" fmla="*/ 90 w 90"/>
                <a:gd name="T11" fmla="*/ 207 h 207"/>
                <a:gd name="T12" fmla="*/ 50 w 90"/>
                <a:gd name="T13" fmla="*/ 123 h 207"/>
                <a:gd name="T14" fmla="*/ 6 w 90"/>
                <a:gd name="T15" fmla="*/ 15 h 2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Freeform 30"/>
            <p:cNvSpPr>
              <a:spLocks/>
            </p:cNvSpPr>
            <p:nvPr/>
          </p:nvSpPr>
          <p:spPr bwMode="auto">
            <a:xfrm>
              <a:off x="7037388" y="3811588"/>
              <a:ext cx="457200" cy="1852613"/>
            </a:xfrm>
            <a:custGeom>
              <a:avLst/>
              <a:gdLst>
                <a:gd name="T0" fmla="*/ 101 w 115"/>
                <a:gd name="T1" fmla="*/ 409 h 467"/>
                <a:gd name="T2" fmla="*/ 78 w 115"/>
                <a:gd name="T3" fmla="*/ 344 h 467"/>
                <a:gd name="T4" fmla="*/ 29 w 115"/>
                <a:gd name="T5" fmla="*/ 151 h 467"/>
                <a:gd name="T6" fmla="*/ 13 w 115"/>
                <a:gd name="T7" fmla="*/ 53 h 467"/>
                <a:gd name="T8" fmla="*/ 0 w 115"/>
                <a:gd name="T9" fmla="*/ 0 h 467"/>
                <a:gd name="T10" fmla="*/ 21 w 115"/>
                <a:gd name="T11" fmla="*/ 152 h 467"/>
                <a:gd name="T12" fmla="*/ 69 w 115"/>
                <a:gd name="T13" fmla="*/ 347 h 467"/>
                <a:gd name="T14" fmla="*/ 103 w 115"/>
                <a:gd name="T15" fmla="*/ 441 h 467"/>
                <a:gd name="T16" fmla="*/ 115 w 115"/>
                <a:gd name="T17" fmla="*/ 467 h 467"/>
                <a:gd name="T18" fmla="*/ 112 w 115"/>
                <a:gd name="T19" fmla="*/ 458 h 467"/>
                <a:gd name="T20" fmla="*/ 101 w 115"/>
                <a:gd name="T21" fmla="*/ 409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4" name="Freeform 31"/>
            <p:cNvSpPr>
              <a:spLocks/>
            </p:cNvSpPr>
            <p:nvPr/>
          </p:nvSpPr>
          <p:spPr bwMode="auto">
            <a:xfrm>
              <a:off x="6992938" y="1263650"/>
              <a:ext cx="144463" cy="2508250"/>
            </a:xfrm>
            <a:custGeom>
              <a:avLst/>
              <a:gdLst>
                <a:gd name="T0" fmla="*/ 17 w 36"/>
                <a:gd name="T1" fmla="*/ 633 h 633"/>
                <a:gd name="T2" fmla="*/ 13 w 36"/>
                <a:gd name="T3" fmla="*/ 597 h 633"/>
                <a:gd name="T4" fmla="*/ 5 w 36"/>
                <a:gd name="T5" fmla="*/ 398 h 633"/>
                <a:gd name="T6" fmla="*/ 13 w 36"/>
                <a:gd name="T7" fmla="*/ 198 h 633"/>
                <a:gd name="T8" fmla="*/ 22 w 36"/>
                <a:gd name="T9" fmla="*/ 99 h 633"/>
                <a:gd name="T10" fmla="*/ 36 w 36"/>
                <a:gd name="T11" fmla="*/ 0 h 633"/>
                <a:gd name="T12" fmla="*/ 35 w 36"/>
                <a:gd name="T13" fmla="*/ 0 h 633"/>
                <a:gd name="T14" fmla="*/ 20 w 36"/>
                <a:gd name="T15" fmla="*/ 99 h 633"/>
                <a:gd name="T16" fmla="*/ 10 w 36"/>
                <a:gd name="T17" fmla="*/ 198 h 633"/>
                <a:gd name="T18" fmla="*/ 1 w 36"/>
                <a:gd name="T19" fmla="*/ 398 h 633"/>
                <a:gd name="T20" fmla="*/ 7 w 36"/>
                <a:gd name="T21" fmla="*/ 589 h 633"/>
                <a:gd name="T22" fmla="*/ 16 w 36"/>
                <a:gd name="T23" fmla="*/ 632 h 633"/>
                <a:gd name="T24" fmla="*/ 17 w 36"/>
                <a:gd name="T25"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5" name="Freeform 32"/>
            <p:cNvSpPr>
              <a:spLocks/>
            </p:cNvSpPr>
            <p:nvPr/>
          </p:nvSpPr>
          <p:spPr bwMode="auto">
            <a:xfrm>
              <a:off x="7526338" y="5640388"/>
              <a:ext cx="111125" cy="233363"/>
            </a:xfrm>
            <a:custGeom>
              <a:avLst/>
              <a:gdLst>
                <a:gd name="T0" fmla="*/ 22 w 28"/>
                <a:gd name="T1" fmla="*/ 59 h 59"/>
                <a:gd name="T2" fmla="*/ 28 w 28"/>
                <a:gd name="T3" fmla="*/ 59 h 59"/>
                <a:gd name="T4" fmla="*/ 0 w 28"/>
                <a:gd name="T5" fmla="*/ 0 h 59"/>
                <a:gd name="T6" fmla="*/ 22 w 28"/>
                <a:gd name="T7" fmla="*/ 59 h 59"/>
              </a:gdLst>
              <a:ahLst/>
              <a:cxnLst>
                <a:cxn ang="0">
                  <a:pos x="T0" y="T1"/>
                </a:cxn>
                <a:cxn ang="0">
                  <a:pos x="T2" y="T3"/>
                </a:cxn>
                <a:cxn ang="0">
                  <a:pos x="T4" y="T5"/>
                </a:cxn>
                <a:cxn ang="0">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Freeform 33"/>
            <p:cNvSpPr>
              <a:spLocks/>
            </p:cNvSpPr>
            <p:nvPr/>
          </p:nvSpPr>
          <p:spPr bwMode="auto">
            <a:xfrm>
              <a:off x="7021513" y="3598863"/>
              <a:ext cx="68263" cy="423863"/>
            </a:xfrm>
            <a:custGeom>
              <a:avLst/>
              <a:gdLst>
                <a:gd name="T0" fmla="*/ 4 w 17"/>
                <a:gd name="T1" fmla="*/ 54 h 107"/>
                <a:gd name="T2" fmla="*/ 17 w 17"/>
                <a:gd name="T3" fmla="*/ 107 h 107"/>
                <a:gd name="T4" fmla="*/ 10 w 17"/>
                <a:gd name="T5" fmla="*/ 44 h 107"/>
                <a:gd name="T6" fmla="*/ 9 w 17"/>
                <a:gd name="T7" fmla="*/ 43 h 107"/>
                <a:gd name="T8" fmla="*/ 0 w 17"/>
                <a:gd name="T9" fmla="*/ 0 h 107"/>
                <a:gd name="T10" fmla="*/ 0 w 17"/>
                <a:gd name="T11" fmla="*/ 8 h 107"/>
                <a:gd name="T12" fmla="*/ 4 w 17"/>
                <a:gd name="T13" fmla="*/ 54 h 107"/>
              </a:gdLst>
              <a:ahLst/>
              <a:cxnLst>
                <a:cxn ang="0">
                  <a:pos x="T0" y="T1"/>
                </a:cxn>
                <a:cxn ang="0">
                  <a:pos x="T2" y="T3"/>
                </a:cxn>
                <a:cxn ang="0">
                  <a:pos x="T4" y="T5"/>
                </a:cxn>
                <a:cxn ang="0">
                  <a:pos x="T6" y="T7"/>
                </a:cxn>
                <a:cxn ang="0">
                  <a:pos x="T8" y="T9"/>
                </a:cxn>
                <a:cxn ang="0">
                  <a:pos x="T10" y="T11"/>
                </a:cxn>
                <a:cxn ang="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Freeform 34"/>
            <p:cNvSpPr>
              <a:spLocks/>
            </p:cNvSpPr>
            <p:nvPr/>
          </p:nvSpPr>
          <p:spPr bwMode="auto">
            <a:xfrm>
              <a:off x="7412038" y="2801938"/>
              <a:ext cx="1168400" cy="2251075"/>
            </a:xfrm>
            <a:custGeom>
              <a:avLst/>
              <a:gdLst>
                <a:gd name="T0" fmla="*/ 8 w 294"/>
                <a:gd name="T1" fmla="*/ 553 h 568"/>
                <a:gd name="T2" fmla="*/ 35 w 294"/>
                <a:gd name="T3" fmla="*/ 397 h 568"/>
                <a:gd name="T4" fmla="*/ 99 w 294"/>
                <a:gd name="T5" fmla="*/ 252 h 568"/>
                <a:gd name="T6" fmla="*/ 187 w 294"/>
                <a:gd name="T7" fmla="*/ 119 h 568"/>
                <a:gd name="T8" fmla="*/ 238 w 294"/>
                <a:gd name="T9" fmla="*/ 58 h 568"/>
                <a:gd name="T10" fmla="*/ 265 w 294"/>
                <a:gd name="T11" fmla="*/ 28 h 568"/>
                <a:gd name="T12" fmla="*/ 294 w 294"/>
                <a:gd name="T13" fmla="*/ 0 h 568"/>
                <a:gd name="T14" fmla="*/ 293 w 294"/>
                <a:gd name="T15" fmla="*/ 0 h 568"/>
                <a:gd name="T16" fmla="*/ 264 w 294"/>
                <a:gd name="T17" fmla="*/ 27 h 568"/>
                <a:gd name="T18" fmla="*/ 237 w 294"/>
                <a:gd name="T19" fmla="*/ 56 h 568"/>
                <a:gd name="T20" fmla="*/ 185 w 294"/>
                <a:gd name="T21" fmla="*/ 117 h 568"/>
                <a:gd name="T22" fmla="*/ 95 w 294"/>
                <a:gd name="T23" fmla="*/ 249 h 568"/>
                <a:gd name="T24" fmla="*/ 30 w 294"/>
                <a:gd name="T25" fmla="*/ 396 h 568"/>
                <a:gd name="T26" fmla="*/ 0 w 294"/>
                <a:gd name="T27" fmla="*/ 549 h 568"/>
                <a:gd name="T28" fmla="*/ 7 w 294"/>
                <a:gd name="T29" fmla="*/ 568 h 568"/>
                <a:gd name="T30" fmla="*/ 8 w 294"/>
                <a:gd name="T31" fmla="*/ 553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8" name="Freeform 35"/>
            <p:cNvSpPr>
              <a:spLocks/>
            </p:cNvSpPr>
            <p:nvPr/>
          </p:nvSpPr>
          <p:spPr bwMode="auto">
            <a:xfrm>
              <a:off x="7494588" y="5664200"/>
              <a:ext cx="100013" cy="209550"/>
            </a:xfrm>
            <a:custGeom>
              <a:avLst/>
              <a:gdLst>
                <a:gd name="T0" fmla="*/ 0 w 25"/>
                <a:gd name="T1" fmla="*/ 0 h 53"/>
                <a:gd name="T2" fmla="*/ 19 w 25"/>
                <a:gd name="T3" fmla="*/ 53 h 53"/>
                <a:gd name="T4" fmla="*/ 25 w 25"/>
                <a:gd name="T5" fmla="*/ 53 h 53"/>
                <a:gd name="T6" fmla="*/ 0 w 25"/>
                <a:gd name="T7" fmla="*/ 0 h 53"/>
              </a:gdLst>
              <a:ahLst/>
              <a:cxnLst>
                <a:cxn ang="0">
                  <a:pos x="T0" y="T1"/>
                </a:cxn>
                <a:cxn ang="0">
                  <a:pos x="T2" y="T3"/>
                </a:cxn>
                <a:cxn ang="0">
                  <a:pos x="T4" y="T5"/>
                </a:cxn>
                <a:cxn ang="0">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9" name="Freeform 36"/>
            <p:cNvSpPr>
              <a:spLocks/>
            </p:cNvSpPr>
            <p:nvPr/>
          </p:nvSpPr>
          <p:spPr bwMode="auto">
            <a:xfrm>
              <a:off x="7412038" y="5081588"/>
              <a:ext cx="114300" cy="558800"/>
            </a:xfrm>
            <a:custGeom>
              <a:avLst/>
              <a:gdLst>
                <a:gd name="T0" fmla="*/ 0 w 29"/>
                <a:gd name="T1" fmla="*/ 0 h 141"/>
                <a:gd name="T2" fmla="*/ 7 w 29"/>
                <a:gd name="T3" fmla="*/ 89 h 141"/>
                <a:gd name="T4" fmla="*/ 18 w 29"/>
                <a:gd name="T5" fmla="*/ 117 h 141"/>
                <a:gd name="T6" fmla="*/ 29 w 29"/>
                <a:gd name="T7" fmla="*/ 141 h 141"/>
                <a:gd name="T8" fmla="*/ 27 w 29"/>
                <a:gd name="T9" fmla="*/ 135 h 141"/>
                <a:gd name="T10" fmla="*/ 8 w 29"/>
                <a:gd name="T11" fmla="*/ 22 h 141"/>
                <a:gd name="T12" fmla="*/ 4 w 29"/>
                <a:gd name="T13" fmla="*/ 11 h 141"/>
                <a:gd name="T14" fmla="*/ 0 w 29"/>
                <a:gd name="T15" fmla="*/ 0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0" name="Freeform 37"/>
            <p:cNvSpPr>
              <a:spLocks/>
            </p:cNvSpPr>
            <p:nvPr/>
          </p:nvSpPr>
          <p:spPr bwMode="auto">
            <a:xfrm>
              <a:off x="7412038" y="4978400"/>
              <a:ext cx="31750" cy="188913"/>
            </a:xfrm>
            <a:custGeom>
              <a:avLst/>
              <a:gdLst>
                <a:gd name="T0" fmla="*/ 0 w 8"/>
                <a:gd name="T1" fmla="*/ 26 h 48"/>
                <a:gd name="T2" fmla="*/ 4 w 8"/>
                <a:gd name="T3" fmla="*/ 37 h 48"/>
                <a:gd name="T4" fmla="*/ 8 w 8"/>
                <a:gd name="T5" fmla="*/ 48 h 48"/>
                <a:gd name="T6" fmla="*/ 7 w 8"/>
                <a:gd name="T7" fmla="*/ 19 h 48"/>
                <a:gd name="T8" fmla="*/ 0 w 8"/>
                <a:gd name="T9" fmla="*/ 0 h 48"/>
                <a:gd name="T10" fmla="*/ 0 w 8"/>
                <a:gd name="T11" fmla="*/ 4 h 48"/>
                <a:gd name="T12" fmla="*/ 0 w 8"/>
                <a:gd name="T13" fmla="*/ 26 h 48"/>
              </a:gdLst>
              <a:ahLst/>
              <a:cxnLst>
                <a:cxn ang="0">
                  <a:pos x="T0" y="T1"/>
                </a:cxn>
                <a:cxn ang="0">
                  <a:pos x="T2" y="T3"/>
                </a:cxn>
                <a:cxn ang="0">
                  <a:pos x="T4" y="T5"/>
                </a:cxn>
                <a:cxn ang="0">
                  <a:pos x="T6" y="T7"/>
                </a:cxn>
                <a:cxn ang="0">
                  <a:pos x="T8" y="T9"/>
                </a:cxn>
                <a:cxn ang="0">
                  <a:pos x="T10" y="T11"/>
                </a:cxn>
                <a:cxn ang="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1" name="Freeform 38"/>
            <p:cNvSpPr>
              <a:spLocks/>
            </p:cNvSpPr>
            <p:nvPr/>
          </p:nvSpPr>
          <p:spPr bwMode="auto">
            <a:xfrm>
              <a:off x="7439026" y="5434013"/>
              <a:ext cx="174625" cy="439738"/>
            </a:xfrm>
            <a:custGeom>
              <a:avLst/>
              <a:gdLst>
                <a:gd name="T0" fmla="*/ 11 w 44"/>
                <a:gd name="T1" fmla="*/ 28 h 111"/>
                <a:gd name="T2" fmla="*/ 0 w 44"/>
                <a:gd name="T3" fmla="*/ 0 h 111"/>
                <a:gd name="T4" fmla="*/ 11 w 44"/>
                <a:gd name="T5" fmla="*/ 49 h 111"/>
                <a:gd name="T6" fmla="*/ 14 w 44"/>
                <a:gd name="T7" fmla="*/ 58 h 111"/>
                <a:gd name="T8" fmla="*/ 39 w 44"/>
                <a:gd name="T9" fmla="*/ 111 h 111"/>
                <a:gd name="T10" fmla="*/ 44 w 44"/>
                <a:gd name="T11" fmla="*/ 111 h 111"/>
                <a:gd name="T12" fmla="*/ 22 w 44"/>
                <a:gd name="T13" fmla="*/ 52 h 111"/>
                <a:gd name="T14" fmla="*/ 11 w 44"/>
                <a:gd name="T15" fmla="*/ 28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90639892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6pPr>
      <a:lvl7pPr marL="29718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7pPr>
      <a:lvl8pPr marL="34290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8pPr>
      <a:lvl9pPr marL="3886200" indent="-228600" algn="l" defTabSz="457200" rtl="0" eaLnBrk="1" latinLnBrk="0" hangingPunct="1">
        <a:spcBef>
          <a:spcPct val="20000"/>
        </a:spcBef>
        <a:spcAft>
          <a:spcPts val="600"/>
        </a:spcAft>
        <a:buClr>
          <a:schemeClr val="accent1"/>
        </a:buClr>
        <a:buFont typeface="Wingdings 3"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vi.wikipedia.org/w/index.php?title=Sai&amp;action=edit&amp;redlink=1" TargetMode="External"/><Relationship Id="rId2" Type="http://schemas.openxmlformats.org/officeDocument/2006/relationships/hyperlink" Target="http://vi.wikipedia.org/wiki/%C4%90%C3%BA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19415" y="1181686"/>
            <a:ext cx="6686549" cy="1697086"/>
          </a:xfrm>
        </p:spPr>
        <p:txBody>
          <a:bodyPr>
            <a:normAutofit/>
          </a:bodyPr>
          <a:lstStyle/>
          <a:p>
            <a:pPr algn="ctr"/>
            <a:r>
              <a:rPr lang="en-US" sz="4950" b="1" dirty="0">
                <a:effectLst>
                  <a:outerShdw blurRad="38100" dist="38100" dir="2700000" algn="tl">
                    <a:srgbClr val="000000">
                      <a:alpha val="43137"/>
                    </a:srgbClr>
                  </a:outerShdw>
                </a:effectLst>
                <a:latin typeface="Century Gothic (Headings)"/>
              </a:rPr>
              <a:t>CƠ SỞ LOGIC</a:t>
            </a:r>
            <a:endParaRPr lang="en-US" sz="4950" dirty="0">
              <a:effectLst>
                <a:outerShdw blurRad="38100" dist="38100" dir="2700000" algn="tl">
                  <a:srgbClr val="000000">
                    <a:alpha val="43137"/>
                  </a:srgbClr>
                </a:outerShdw>
              </a:effectLst>
              <a:latin typeface="Century Gothic (Headings)"/>
            </a:endParaRPr>
          </a:p>
        </p:txBody>
      </p:sp>
      <p:sp>
        <p:nvSpPr>
          <p:cNvPr id="3" name="Subtitle 2"/>
          <p:cNvSpPr>
            <a:spLocks noGrp="1"/>
          </p:cNvSpPr>
          <p:nvPr>
            <p:ph type="subTitle" idx="1"/>
          </p:nvPr>
        </p:nvSpPr>
        <p:spPr>
          <a:xfrm>
            <a:off x="1688692" y="4039355"/>
            <a:ext cx="6686549" cy="844712"/>
          </a:xfrm>
        </p:spPr>
        <p:txBody>
          <a:bodyPr>
            <a:noAutofit/>
          </a:bodyPr>
          <a:lstStyle/>
          <a:p>
            <a:pPr algn="ctr"/>
            <a:r>
              <a:rPr lang="en-US" sz="4500" b="1" dirty="0">
                <a:effectLst>
                  <a:outerShdw blurRad="38100" dist="38100" dir="2700000" algn="tl">
                    <a:srgbClr val="000000">
                      <a:alpha val="43137"/>
                    </a:srgbClr>
                  </a:outerShdw>
                </a:effectLst>
                <a:latin typeface="Century Gothic (Headings)"/>
              </a:rPr>
              <a:t>MỆNH ĐỀ</a:t>
            </a:r>
            <a:endParaRPr lang="en-US" sz="4500" dirty="0">
              <a:effectLst>
                <a:outerShdw blurRad="38100" dist="38100" dir="2700000" algn="tl">
                  <a:srgbClr val="000000">
                    <a:alpha val="43137"/>
                  </a:srgbClr>
                </a:outerShdw>
              </a:effectLst>
              <a:latin typeface="Century Gothic (Headings)"/>
            </a:endParaRPr>
          </a:p>
        </p:txBody>
      </p:sp>
    </p:spTree>
    <p:extLst>
      <p:ext uri="{BB962C8B-B14F-4D97-AF65-F5344CB8AC3E}">
        <p14:creationId xmlns:p14="http://schemas.microsoft.com/office/powerpoint/2010/main" xmlns="" val="277639328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 </a:t>
            </a:r>
            <a:r>
              <a:rPr lang="en-US" sz="3000" dirty="0" err="1">
                <a:solidFill>
                  <a:srgbClr val="002060"/>
                </a:solidFill>
                <a:latin typeface="Arial" panose="020B0604020202020204" pitchFamily="34" charset="0"/>
                <a:cs typeface="Arial" panose="020B0604020202020204" pitchFamily="34" charset="0"/>
              </a:rPr>
              <a:t>Phép</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tính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6"/>
            <a:ext cx="7410814" cy="3870374"/>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3</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Các</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phép</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toán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với</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a:t>
            </a:r>
          </a:p>
          <a:p>
            <a:pPr>
              <a:spcBef>
                <a:spcPts val="0"/>
              </a:spcBef>
              <a:buFont typeface="Wingdings" panose="05000000000000000000" pitchFamily="2" charset="2"/>
              <a:buChar char="Ø"/>
            </a:pPr>
            <a:r>
              <a:rPr lang="en-US" sz="2100" dirty="0" err="1">
                <a:solidFill>
                  <a:srgbClr val="FF0000"/>
                </a:solidFill>
                <a:latin typeface="Arial" panose="020B0604020202020204" pitchFamily="34" charset="0"/>
                <a:cs typeface="Arial" panose="020B0604020202020204" pitchFamily="34" charset="0"/>
              </a:rPr>
              <a:t>Phép</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kéo</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theo</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kéo</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theo</a:t>
            </a:r>
            <a:r>
              <a:rPr lang="en-US" sz="2100" dirty="0">
                <a:latin typeface="Arial" panose="020B0604020202020204" pitchFamily="34" charset="0"/>
                <a:cs typeface="Arial" panose="020B0604020202020204" pitchFamily="34" charset="0"/>
              </a:rPr>
              <a:t> Q </a:t>
            </a:r>
            <a:r>
              <a:rPr lang="en-US" sz="2100" dirty="0" err="1">
                <a:latin typeface="Arial" panose="020B0604020202020204" pitchFamily="34" charset="0"/>
                <a:cs typeface="Arial" panose="020B0604020202020204" pitchFamily="34" charset="0"/>
              </a:rPr>
              <a:t>của</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hai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Q, </a:t>
            </a:r>
            <a:r>
              <a:rPr lang="en-US" sz="2100" dirty="0" err="1">
                <a:latin typeface="Arial" panose="020B0604020202020204" pitchFamily="34" charset="0"/>
                <a:cs typeface="Arial" panose="020B0604020202020204" pitchFamily="34" charset="0"/>
              </a:rPr>
              <a:t>ký</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hiệu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bởi</a:t>
            </a:r>
            <a:r>
              <a:rPr lang="en-US" sz="2100" dirty="0">
                <a:latin typeface="Arial" panose="020B0604020202020204" pitchFamily="34" charset="0"/>
                <a:cs typeface="Arial" panose="020B0604020202020204" pitchFamily="34" charset="0"/>
              </a:rPr>
              <a:t> </a:t>
            </a:r>
            <a:r>
              <a:rPr lang="vi-VN" sz="2100" dirty="0"/>
              <a:t>P </a:t>
            </a:r>
            <a:r>
              <a:rPr lang="vi-VN" sz="2100" dirty="0">
                <a:sym typeface="Symbol"/>
              </a:rPr>
              <a:t></a:t>
            </a:r>
            <a:r>
              <a:rPr lang="vi-VN" sz="2100" dirty="0"/>
              <a:t> Q </a:t>
            </a:r>
            <a:r>
              <a:rPr lang="en-US" sz="2100" dirty="0"/>
              <a:t> </a:t>
            </a:r>
            <a:r>
              <a:rPr lang="en-US" sz="2100" dirty="0">
                <a:latin typeface="Arial" panose="020B0604020202020204" pitchFamily="34" charset="0"/>
                <a:cs typeface="Arial" panose="020B0604020202020204" pitchFamily="34" charset="0"/>
              </a:rPr>
              <a:t>(</a:t>
            </a:r>
            <a:r>
              <a:rPr lang="en-US" sz="2100" dirty="0" err="1">
                <a:latin typeface="Arial" panose="020B0604020202020204" pitchFamily="34" charset="0"/>
                <a:cs typeface="Arial" panose="020B0604020202020204" pitchFamily="34" charset="0"/>
              </a:rPr>
              <a:t>đọc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kéo</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theo</a:t>
            </a:r>
            <a:r>
              <a:rPr lang="en-US" sz="2100" dirty="0">
                <a:latin typeface="Arial" panose="020B0604020202020204" pitchFamily="34" charset="0"/>
                <a:cs typeface="Arial" panose="020B0604020202020204" pitchFamily="34" charset="0"/>
              </a:rPr>
              <a:t> Q” hay “</a:t>
            </a:r>
            <a:r>
              <a:rPr lang="en-US" sz="2100" dirty="0" err="1">
                <a:latin typeface="Arial" panose="020B0604020202020204" pitchFamily="34" charset="0"/>
                <a:cs typeface="Arial" panose="020B0604020202020204" pitchFamily="34" charset="0"/>
              </a:rPr>
              <a:t>Nếu</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thì</a:t>
            </a:r>
            <a:r>
              <a:rPr lang="en-US" sz="2100" dirty="0">
                <a:latin typeface="Arial" panose="020B0604020202020204" pitchFamily="34" charset="0"/>
                <a:cs typeface="Arial" panose="020B0604020202020204" pitchFamily="34" charset="0"/>
              </a:rPr>
              <a:t> Q” hay “P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điều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kiện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đủ</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của</a:t>
            </a:r>
            <a:r>
              <a:rPr lang="en-US" sz="2100" dirty="0">
                <a:latin typeface="Arial" panose="020B0604020202020204" pitchFamily="34" charset="0"/>
                <a:cs typeface="Arial" panose="020B0604020202020204" pitchFamily="34" charset="0"/>
              </a:rPr>
              <a:t> Q” hay “Q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điều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kiện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cần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của</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xác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định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bởi</a:t>
            </a:r>
            <a:r>
              <a:rPr lang="en-US" sz="2100" dirty="0">
                <a:latin typeface="Arial" panose="020B0604020202020204" pitchFamily="34" charset="0"/>
                <a:cs typeface="Arial" panose="020B0604020202020204" pitchFamily="34" charset="0"/>
              </a:rPr>
              <a:t>: </a:t>
            </a:r>
            <a:r>
              <a:rPr lang="vi-VN" sz="2100" dirty="0"/>
              <a:t>P </a:t>
            </a:r>
            <a:r>
              <a:rPr lang="vi-VN" sz="2100" dirty="0">
                <a:sym typeface="Symbol"/>
              </a:rPr>
              <a:t></a:t>
            </a:r>
            <a:r>
              <a:rPr lang="vi-VN" sz="2100" dirty="0"/>
              <a:t> Q </a:t>
            </a:r>
            <a:r>
              <a:rPr lang="en-US" sz="2100" dirty="0"/>
              <a:t> </a:t>
            </a:r>
            <a:r>
              <a:rPr lang="en-US" sz="2100" dirty="0" err="1">
                <a:latin typeface="Arial" panose="020B0604020202020204" pitchFamily="34" charset="0"/>
                <a:cs typeface="Arial" panose="020B0604020202020204" pitchFamily="34" charset="0"/>
              </a:rPr>
              <a:t>sai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chỉ</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khi</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đúng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mà</a:t>
            </a:r>
            <a:r>
              <a:rPr lang="en-US" sz="2100" dirty="0">
                <a:latin typeface="Arial" panose="020B0604020202020204" pitchFamily="34" charset="0"/>
                <a:cs typeface="Arial" panose="020B0604020202020204" pitchFamily="34" charset="0"/>
              </a:rPr>
              <a:t> Q </a:t>
            </a:r>
            <a:r>
              <a:rPr lang="en-US" sz="2100" dirty="0" err="1">
                <a:latin typeface="Arial" panose="020B0604020202020204" pitchFamily="34" charset="0"/>
                <a:cs typeface="Arial" panose="020B0604020202020204" pitchFamily="34" charset="0"/>
              </a:rPr>
              <a:t>sai</a:t>
            </a:r>
            <a:r>
              <a:rPr lang="en-US" sz="2100" dirty="0">
                <a:latin typeface="Arial" panose="020B0604020202020204" pitchFamily="34" charset="0"/>
                <a:cs typeface="Arial" panose="020B0604020202020204" pitchFamily="34" charset="0"/>
              </a:rPr>
              <a:t>.</a:t>
            </a:r>
            <a:endParaRPr lang="en-US" sz="2100" dirty="0">
              <a:solidFill>
                <a:schemeClr val="tx1"/>
              </a:solidFill>
              <a:latin typeface="Arial" panose="020B0604020202020204" pitchFamily="34" charset="0"/>
              <a:cs typeface="Arial" panose="020B0604020202020204" pitchFamily="34" charset="0"/>
            </a:endParaRP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Bảng</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chân</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trị</a:t>
            </a:r>
            <a:r>
              <a:rPr lang="en-US" sz="2100" dirty="0">
                <a:solidFill>
                  <a:srgbClr val="0070C0"/>
                </a:solidFill>
                <a:latin typeface="Arial" panose="020B0604020202020204" pitchFamily="34" charset="0"/>
                <a:cs typeface="Arial" panose="020B0604020202020204" pitchFamily="34" charset="0"/>
              </a:rPr>
              <a:t>:</a:t>
            </a: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Ví</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dụ</a:t>
            </a:r>
            <a:r>
              <a:rPr lang="en-US" sz="2100" dirty="0">
                <a:solidFill>
                  <a:srgbClr val="FF0000"/>
                </a:solidFill>
                <a:latin typeface="Arial" panose="020B0604020202020204" pitchFamily="34" charset="0"/>
                <a:cs typeface="Arial" panose="020B0604020202020204" pitchFamily="34" charset="0"/>
              </a:rPr>
              <a:t>:</a:t>
            </a:r>
          </a:p>
          <a:p>
            <a:pPr marL="0" indent="0">
              <a:spcBef>
                <a:spcPts val="0"/>
              </a:spcBef>
              <a:buNone/>
            </a:pPr>
            <a:r>
              <a:rPr lang="en-US" sz="2100" dirty="0">
                <a:latin typeface="Arial" panose="020B0604020202020204" pitchFamily="34" charset="0"/>
                <a:cs typeface="Arial" panose="020B0604020202020204" pitchFamily="34" charset="0"/>
              </a:rPr>
              <a:t>	sin(1) &gt; 1 </a:t>
            </a:r>
            <a:r>
              <a:rPr lang="en-US" sz="2100" dirty="0" err="1">
                <a:latin typeface="Arial" panose="020B0604020202020204" pitchFamily="34" charset="0"/>
                <a:cs typeface="Arial" panose="020B0604020202020204" pitchFamily="34" charset="0"/>
              </a:rPr>
              <a:t>kéo</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theo</a:t>
            </a:r>
            <a:endParaRPr lang="en-US" sz="2100" dirty="0">
              <a:latin typeface="Arial" panose="020B0604020202020204" pitchFamily="34" charset="0"/>
              <a:cs typeface="Arial" panose="020B0604020202020204" pitchFamily="34" charset="0"/>
            </a:endParaRPr>
          </a:p>
          <a:p>
            <a:pPr marL="0" indent="0">
              <a:spcBef>
                <a:spcPts val="0"/>
              </a:spcBef>
              <a:buNone/>
            </a:pPr>
            <a:r>
              <a:rPr lang="en-US" sz="2100" dirty="0">
                <a:latin typeface="Arial" panose="020B0604020202020204" pitchFamily="34" charset="0"/>
                <a:cs typeface="Arial" panose="020B0604020202020204" pitchFamily="34" charset="0"/>
              </a:rPr>
              <a:t>	3 &gt; 4 (</a:t>
            </a:r>
            <a:r>
              <a:rPr lang="en-US" sz="2100" dirty="0" err="1">
                <a:latin typeface="Arial" panose="020B0604020202020204" pitchFamily="34" charset="0"/>
                <a:cs typeface="Arial" panose="020B0604020202020204" pitchFamily="34" charset="0"/>
              </a:rPr>
              <a:t>Đúng</a:t>
            </a:r>
            <a:r>
              <a:rPr lang="en-US" sz="2100" dirty="0">
                <a:latin typeface="Arial" panose="020B0604020202020204" pitchFamily="34" charset="0"/>
                <a:cs typeface="Arial" panose="020B0604020202020204"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xmlns="" val="3471812349"/>
              </p:ext>
            </p:extLst>
          </p:nvPr>
        </p:nvGraphicFramePr>
        <p:xfrm>
          <a:off x="4576666" y="3944257"/>
          <a:ext cx="3855096" cy="1943100"/>
        </p:xfrm>
        <a:graphic>
          <a:graphicData uri="http://schemas.openxmlformats.org/drawingml/2006/table">
            <a:tbl>
              <a:tblPr firstRow="1" bandRow="1">
                <a:tableStyleId>{5A111915-BE36-4E01-A7E5-04B1672EAD32}</a:tableStyleId>
              </a:tblPr>
              <a:tblGrid>
                <a:gridCol w="1285032"/>
                <a:gridCol w="1285032"/>
                <a:gridCol w="1285032"/>
              </a:tblGrid>
              <a:tr h="388620">
                <a:tc>
                  <a:txBody>
                    <a:bodyPr/>
                    <a:lstStyle/>
                    <a:p>
                      <a:pPr algn="ctr"/>
                      <a:r>
                        <a:rPr lang="en-US" sz="2100" u="none" dirty="0" smtClean="0">
                          <a:solidFill>
                            <a:schemeClr val="tx1"/>
                          </a:solidFill>
                          <a:latin typeface="Arial" panose="020B0604020202020204" pitchFamily="34" charset="0"/>
                          <a:cs typeface="Arial" panose="020B0604020202020204" pitchFamily="34" charset="0"/>
                        </a:rPr>
                        <a:t>P</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2100" u="none" dirty="0" smtClean="0">
                          <a:solidFill>
                            <a:schemeClr val="tx1"/>
                          </a:solidFill>
                          <a:latin typeface="Arial" panose="020B0604020202020204" pitchFamily="34" charset="0"/>
                          <a:cs typeface="Arial" panose="020B0604020202020204" pitchFamily="34" charset="0"/>
                        </a:rPr>
                        <a:t>Q</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vi-VN" sz="2100" dirty="0" smtClean="0">
                          <a:solidFill>
                            <a:schemeClr val="tx1"/>
                          </a:solidFill>
                        </a:rPr>
                        <a:t>P </a:t>
                      </a:r>
                      <a:r>
                        <a:rPr lang="vi-VN" sz="2100" dirty="0" smtClean="0">
                          <a:solidFill>
                            <a:schemeClr val="tx1"/>
                          </a:solidFill>
                          <a:sym typeface="Symbol"/>
                        </a:rPr>
                        <a:t></a:t>
                      </a:r>
                      <a:r>
                        <a:rPr lang="vi-VN" sz="2100" dirty="0" smtClean="0">
                          <a:solidFill>
                            <a:schemeClr val="tx1"/>
                          </a:solidFill>
                        </a:rPr>
                        <a:t> Q </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r>
              <a:tr h="388620">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bl>
          </a:graphicData>
        </a:graphic>
      </p:graphicFrame>
    </p:spTree>
    <p:extLst>
      <p:ext uri="{BB962C8B-B14F-4D97-AF65-F5344CB8AC3E}">
        <p14:creationId xmlns:p14="http://schemas.microsoft.com/office/powerpoint/2010/main" xmlns="" val="3001537874"/>
      </p:ext>
    </p:extLst>
  </p:cSld>
  <p:clrMapOvr>
    <a:masterClrMapping/>
  </p:clrMapOvr>
  <mc:AlternateContent xmlns:mc="http://schemas.openxmlformats.org/markup-compatibility/2006">
    <mc:Choice xmlns:p14="http://schemas.microsoft.com/office/powerpoint/2010/main" xmlns="" Requires="p14">
      <p:transition spd="slow" p14:dur="125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500"/>
                                        <p:tgtEl>
                                          <p:spTgt spid="5">
                                            <p:txEl>
                                              <p:pRg st="1" end="1"/>
                                            </p:txEl>
                                          </p:spTgt>
                                        </p:tgtEl>
                                      </p:cBhvr>
                                    </p:animEffect>
                                    <p:anim calcmode="lin" valueType="num">
                                      <p:cBhvr>
                                        <p:cTn id="8" dur="1500" fill="hold"/>
                                        <p:tgtEl>
                                          <p:spTgt spid="5">
                                            <p:txEl>
                                              <p:pRg st="1" end="1"/>
                                            </p:txEl>
                                          </p:spTgt>
                                        </p:tgtEl>
                                        <p:attrNameLst>
                                          <p:attrName>style.rotation</p:attrName>
                                        </p:attrNameLst>
                                      </p:cBhvr>
                                      <p:tavLst>
                                        <p:tav tm="0">
                                          <p:val>
                                            <p:fltVal val="720"/>
                                          </p:val>
                                        </p:tav>
                                        <p:tav tm="100000">
                                          <p:val>
                                            <p:fltVal val="0"/>
                                          </p:val>
                                        </p:tav>
                                      </p:tavLst>
                                    </p:anim>
                                    <p:anim calcmode="lin" valueType="num">
                                      <p:cBhvr>
                                        <p:cTn id="9" dur="15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0" dur="1500" fill="hold"/>
                                        <p:tgtEl>
                                          <p:spTgt spid="5">
                                            <p:txEl>
                                              <p:pRg st="1" end="1"/>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circle(in)">
                                      <p:cBhvr>
                                        <p:cTn id="15" dur="1250"/>
                                        <p:tgtEl>
                                          <p:spTgt spid="5">
                                            <p:txEl>
                                              <p:pRg st="2" end="2"/>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125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Effect transition="in" filter="wipe(down)">
                                      <p:cBhvr>
                                        <p:cTn id="23" dur="500"/>
                                        <p:tgtEl>
                                          <p:spTgt spid="5">
                                            <p:txEl>
                                              <p:pRg st="3" end="3"/>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animEffect transition="in" filter="wipe(down)">
                                      <p:cBhvr>
                                        <p:cTn id="26" dur="500"/>
                                        <p:tgtEl>
                                          <p:spTgt spid="5">
                                            <p:txEl>
                                              <p:pRg st="4" end="4"/>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wipe(down)">
                                      <p:cBhvr>
                                        <p:cTn id="29"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 </a:t>
            </a:r>
            <a:r>
              <a:rPr lang="en-US" sz="3000" dirty="0" err="1">
                <a:solidFill>
                  <a:srgbClr val="002060"/>
                </a:solidFill>
                <a:latin typeface="Arial" panose="020B0604020202020204" pitchFamily="34" charset="0"/>
                <a:cs typeface="Arial" panose="020B0604020202020204" pitchFamily="34" charset="0"/>
              </a:rPr>
              <a:t>Phép</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tính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6"/>
            <a:ext cx="7410814" cy="3870374"/>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3</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Các</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phép</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toán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với</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a:t>
            </a:r>
          </a:p>
          <a:p>
            <a:pPr>
              <a:spcBef>
                <a:spcPts val="0"/>
              </a:spcBef>
              <a:buFont typeface="Wingdings" panose="05000000000000000000" pitchFamily="2" charset="2"/>
              <a:buChar char="Ø"/>
            </a:pPr>
            <a:r>
              <a:rPr lang="en-US" sz="2100" dirty="0" err="1">
                <a:solidFill>
                  <a:srgbClr val="FF0000"/>
                </a:solidFill>
                <a:latin typeface="Arial" panose="020B0604020202020204" pitchFamily="34" charset="0"/>
                <a:cs typeface="Arial" panose="020B0604020202020204" pitchFamily="34" charset="0"/>
              </a:rPr>
              <a:t>Phép</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kéo</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theo</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hai</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chiều</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kéo</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theo</a:t>
            </a:r>
            <a:r>
              <a:rPr lang="en-US" sz="2100" dirty="0">
                <a:latin typeface="Arial" panose="020B0604020202020204" pitchFamily="34" charset="0"/>
                <a:cs typeface="Arial" panose="020B0604020202020204" pitchFamily="34" charset="0"/>
              </a:rPr>
              <a:t> Q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ngược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lại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của</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hai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Q, </a:t>
            </a:r>
            <a:r>
              <a:rPr lang="en-US" sz="2100" dirty="0" err="1">
                <a:latin typeface="Arial" panose="020B0604020202020204" pitchFamily="34" charset="0"/>
                <a:cs typeface="Arial" panose="020B0604020202020204" pitchFamily="34" charset="0"/>
              </a:rPr>
              <a:t>ký</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hiệu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bởi</a:t>
            </a:r>
            <a:r>
              <a:rPr lang="en-US" sz="2100" dirty="0">
                <a:latin typeface="Arial" panose="020B0604020202020204" pitchFamily="34" charset="0"/>
                <a:cs typeface="Arial" panose="020B0604020202020204" pitchFamily="34" charset="0"/>
              </a:rPr>
              <a:t> </a:t>
            </a:r>
            <a:r>
              <a:rPr lang="vi-VN" sz="2100" dirty="0"/>
              <a:t>P </a:t>
            </a:r>
            <a:r>
              <a:rPr lang="vi-VN" sz="2100" dirty="0">
                <a:sym typeface="Symbol"/>
              </a:rPr>
              <a:t></a:t>
            </a:r>
            <a:r>
              <a:rPr lang="vi-VN" sz="2100" dirty="0"/>
              <a:t> Q (đọc là “P nếu và chỉ nếu Q” hay “P khi và chỉ khi Q” hay “P là điều  kiện cần và đủ của Q”), là mệnh đề xác định bởi:</a:t>
            </a:r>
            <a:r>
              <a:rPr lang="en-US" sz="2100" dirty="0"/>
              <a:t> </a:t>
            </a:r>
            <a:r>
              <a:rPr lang="vi-VN" sz="2100" dirty="0"/>
              <a:t>P </a:t>
            </a:r>
            <a:r>
              <a:rPr lang="vi-VN" sz="2100" dirty="0">
                <a:sym typeface="Symbol"/>
              </a:rPr>
              <a:t></a:t>
            </a:r>
            <a:r>
              <a:rPr lang="vi-VN" sz="2100" dirty="0"/>
              <a:t> Q đúng khi và chỉ khi P và </a:t>
            </a:r>
            <a:endParaRPr lang="en-US" sz="2100" dirty="0"/>
          </a:p>
          <a:p>
            <a:pPr marL="0" indent="0">
              <a:spcBef>
                <a:spcPts val="0"/>
              </a:spcBef>
              <a:buNone/>
            </a:pPr>
            <a:r>
              <a:rPr lang="en-US" sz="2100" dirty="0"/>
              <a:t>    </a:t>
            </a:r>
            <a:r>
              <a:rPr lang="vi-VN" sz="2100" dirty="0"/>
              <a:t>Q có cùng chân trị</a:t>
            </a:r>
            <a:r>
              <a:rPr lang="en-US" sz="2100" dirty="0"/>
              <a:t>.</a:t>
            </a:r>
            <a:endParaRPr lang="en-US" sz="2100" dirty="0">
              <a:solidFill>
                <a:schemeClr val="tx1"/>
              </a:solidFill>
              <a:latin typeface="Arial" panose="020B0604020202020204" pitchFamily="34" charset="0"/>
              <a:cs typeface="Arial" panose="020B0604020202020204" pitchFamily="34" charset="0"/>
            </a:endParaRP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Bảng</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chân</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trị</a:t>
            </a:r>
            <a:r>
              <a:rPr lang="en-US" sz="2100" dirty="0">
                <a:solidFill>
                  <a:srgbClr val="0070C0"/>
                </a:solidFill>
                <a:latin typeface="Arial" panose="020B0604020202020204" pitchFamily="34" charset="0"/>
                <a:cs typeface="Arial" panose="020B0604020202020204" pitchFamily="34" charset="0"/>
              </a:rPr>
              <a:t>:</a:t>
            </a: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Ví</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dụ</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2 = 3 </a:t>
            </a:r>
            <a:r>
              <a:rPr lang="en-US" sz="2100" dirty="0" err="1">
                <a:latin typeface="Arial" panose="020B0604020202020204" pitchFamily="34" charset="0"/>
                <a:cs typeface="Arial" panose="020B0604020202020204" pitchFamily="34" charset="0"/>
              </a:rPr>
              <a:t>khi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chỉ</a:t>
            </a:r>
            <a:r>
              <a:rPr lang="en-US" sz="2100" dirty="0">
                <a:latin typeface="Arial" panose="020B0604020202020204" pitchFamily="34" charset="0"/>
                <a:cs typeface="Arial" panose="020B0604020202020204" pitchFamily="34" charset="0"/>
              </a:rPr>
              <a:t> </a:t>
            </a: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khi</a:t>
            </a:r>
            <a:r>
              <a:rPr lang="en-US" sz="2100" dirty="0">
                <a:latin typeface="Arial" panose="020B0604020202020204" pitchFamily="34" charset="0"/>
                <a:cs typeface="Arial" panose="020B0604020202020204" pitchFamily="34" charset="0"/>
              </a:rPr>
              <a:t> 2 + 2 = 3</a:t>
            </a:r>
          </a:p>
        </p:txBody>
      </p:sp>
      <p:graphicFrame>
        <p:nvGraphicFramePr>
          <p:cNvPr id="6" name="Table 5"/>
          <p:cNvGraphicFramePr>
            <a:graphicFrameLocks noGrp="1"/>
          </p:cNvGraphicFramePr>
          <p:nvPr>
            <p:extLst>
              <p:ext uri="{D42A27DB-BD31-4B8C-83A1-F6EECF244321}">
                <p14:modId xmlns:p14="http://schemas.microsoft.com/office/powerpoint/2010/main" xmlns="" val="1970736649"/>
              </p:ext>
            </p:extLst>
          </p:nvPr>
        </p:nvGraphicFramePr>
        <p:xfrm>
          <a:off x="4576666" y="3944257"/>
          <a:ext cx="3855096" cy="1943100"/>
        </p:xfrm>
        <a:graphic>
          <a:graphicData uri="http://schemas.openxmlformats.org/drawingml/2006/table">
            <a:tbl>
              <a:tblPr firstRow="1" bandRow="1">
                <a:tableStyleId>{5A111915-BE36-4E01-A7E5-04B1672EAD32}</a:tableStyleId>
              </a:tblPr>
              <a:tblGrid>
                <a:gridCol w="1285032"/>
                <a:gridCol w="1285032"/>
                <a:gridCol w="1285032"/>
              </a:tblGrid>
              <a:tr h="388620">
                <a:tc>
                  <a:txBody>
                    <a:bodyPr/>
                    <a:lstStyle/>
                    <a:p>
                      <a:pPr algn="ctr"/>
                      <a:r>
                        <a:rPr lang="en-US" sz="2100" u="none" dirty="0" smtClean="0">
                          <a:solidFill>
                            <a:schemeClr val="tx1"/>
                          </a:solidFill>
                          <a:latin typeface="Arial" panose="020B0604020202020204" pitchFamily="34" charset="0"/>
                          <a:cs typeface="Arial" panose="020B0604020202020204" pitchFamily="34" charset="0"/>
                        </a:rPr>
                        <a:t>P</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2100" u="none" dirty="0" smtClean="0">
                          <a:solidFill>
                            <a:schemeClr val="tx1"/>
                          </a:solidFill>
                          <a:latin typeface="Arial" panose="020B0604020202020204" pitchFamily="34" charset="0"/>
                          <a:cs typeface="Arial" panose="020B0604020202020204" pitchFamily="34" charset="0"/>
                        </a:rPr>
                        <a:t>Q</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vi-VN" sz="2100" dirty="0" smtClean="0">
                          <a:solidFill>
                            <a:schemeClr val="tx1"/>
                          </a:solidFill>
                        </a:rPr>
                        <a:t>P </a:t>
                      </a:r>
                      <a:r>
                        <a:rPr lang="vi-VN" sz="2100" dirty="0" smtClean="0">
                          <a:solidFill>
                            <a:schemeClr val="tx1"/>
                          </a:solidFill>
                          <a:sym typeface="Symbol"/>
                        </a:rPr>
                        <a:t></a:t>
                      </a:r>
                      <a:r>
                        <a:rPr lang="vi-VN" sz="2100" dirty="0" smtClean="0">
                          <a:solidFill>
                            <a:schemeClr val="tx1"/>
                          </a:solidFill>
                        </a:rPr>
                        <a:t> Q</a:t>
                      </a:r>
                      <a:r>
                        <a:rPr lang="vi-VN" sz="2100" dirty="0" smtClean="0"/>
                        <a:t> </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r>
              <a:tr h="388620">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bl>
          </a:graphicData>
        </a:graphic>
      </p:graphicFrame>
    </p:spTree>
    <p:extLst>
      <p:ext uri="{BB962C8B-B14F-4D97-AF65-F5344CB8AC3E}">
        <p14:creationId xmlns:p14="http://schemas.microsoft.com/office/powerpoint/2010/main" xmlns="" val="185246412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heel(1)">
                                      <p:cBhvr>
                                        <p:cTn id="7" dur="1250"/>
                                        <p:tgtEl>
                                          <p:spTgt spid="5">
                                            <p:txEl>
                                              <p:pRg st="1" end="1"/>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wheel(1)">
                                      <p:cBhvr>
                                        <p:cTn id="10" dur="125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5"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1250"/>
                                        <p:tgtEl>
                                          <p:spTgt spid="5">
                                            <p:txEl>
                                              <p:pRg st="4" end="4"/>
                                            </p:txEl>
                                          </p:spTgt>
                                        </p:tgtEl>
                                      </p:cBhvr>
                                    </p:animEffect>
                                    <p:anim calcmode="lin" valueType="num">
                                      <p:cBhvr>
                                        <p:cTn id="24" dur="1250" fill="hold"/>
                                        <p:tgtEl>
                                          <p:spTgt spid="5">
                                            <p:txEl>
                                              <p:pRg st="4" end="4"/>
                                            </p:txEl>
                                          </p:spTgt>
                                        </p:tgtEl>
                                        <p:attrNameLst>
                                          <p:attrName>ppt_w</p:attrName>
                                        </p:attrNameLst>
                                      </p:cBhvr>
                                      <p:tavLst>
                                        <p:tav tm="0" fmla="#ppt_w*sin(2.5*pi*$)">
                                          <p:val>
                                            <p:fltVal val="0"/>
                                          </p:val>
                                        </p:tav>
                                        <p:tav tm="100000">
                                          <p:val>
                                            <p:fltVal val="1"/>
                                          </p:val>
                                        </p:tav>
                                      </p:tavLst>
                                    </p:anim>
                                    <p:anim calcmode="lin" valueType="num">
                                      <p:cBhvr>
                                        <p:cTn id="25" dur="1250" fill="hold"/>
                                        <p:tgtEl>
                                          <p:spTgt spid="5">
                                            <p:txEl>
                                              <p:pRg st="4" end="4"/>
                                            </p:txEl>
                                          </p:spTgt>
                                        </p:tgtEl>
                                        <p:attrNameLst>
                                          <p:attrName>ppt_h</p:attrName>
                                        </p:attrNameLst>
                                      </p:cBhvr>
                                      <p:tavLst>
                                        <p:tav tm="0">
                                          <p:val>
                                            <p:strVal val="#ppt_h"/>
                                          </p:val>
                                        </p:tav>
                                        <p:tav tm="100000">
                                          <p:val>
                                            <p:strVal val="#ppt_h"/>
                                          </p:val>
                                        </p:tav>
                                      </p:tavLst>
                                    </p:anim>
                                  </p:childTnLst>
                                </p:cTn>
                              </p:par>
                              <p:par>
                                <p:cTn id="26" presetID="45" presetClass="entr" presetSubtype="0"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1250"/>
                                        <p:tgtEl>
                                          <p:spTgt spid="5">
                                            <p:txEl>
                                              <p:pRg st="5" end="5"/>
                                            </p:txEl>
                                          </p:spTgt>
                                        </p:tgtEl>
                                      </p:cBhvr>
                                    </p:animEffect>
                                    <p:anim calcmode="lin" valueType="num">
                                      <p:cBhvr>
                                        <p:cTn id="29" dur="1250" fill="hold"/>
                                        <p:tgtEl>
                                          <p:spTgt spid="5">
                                            <p:txEl>
                                              <p:pRg st="5" end="5"/>
                                            </p:txEl>
                                          </p:spTgt>
                                        </p:tgtEl>
                                        <p:attrNameLst>
                                          <p:attrName>ppt_w</p:attrName>
                                        </p:attrNameLst>
                                      </p:cBhvr>
                                      <p:tavLst>
                                        <p:tav tm="0" fmla="#ppt_w*sin(2.5*pi*$)">
                                          <p:val>
                                            <p:fltVal val="0"/>
                                          </p:val>
                                        </p:tav>
                                        <p:tav tm="100000">
                                          <p:val>
                                            <p:fltVal val="1"/>
                                          </p:val>
                                        </p:tav>
                                      </p:tavLst>
                                    </p:anim>
                                    <p:anim calcmode="lin" valueType="num">
                                      <p:cBhvr>
                                        <p:cTn id="30" dur="125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II. </a:t>
            </a:r>
            <a:r>
              <a:rPr lang="en-US" sz="3000" dirty="0" err="1">
                <a:solidFill>
                  <a:srgbClr val="002060"/>
                </a:solidFill>
                <a:latin typeface="Arial" panose="020B0604020202020204" pitchFamily="34" charset="0"/>
                <a:cs typeface="Arial" panose="020B0604020202020204" pitchFamily="34" charset="0"/>
              </a:rPr>
              <a:t>Dạng</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7"/>
            <a:ext cx="7410814" cy="4256355"/>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1</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Định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nghĩa</a:t>
            </a:r>
            <a:r>
              <a:rPr lang="en-US" sz="2625" u="sng" dirty="0">
                <a:solidFill>
                  <a:srgbClr val="002060"/>
                </a:solidFill>
                <a:latin typeface="Arial" panose="020B0604020202020204" pitchFamily="34" charset="0"/>
                <a:cs typeface="Arial" panose="020B0604020202020204" pitchFamily="34" charset="0"/>
              </a:rPr>
              <a:t>:</a:t>
            </a:r>
          </a:p>
          <a:p>
            <a:pPr>
              <a:spcBef>
                <a:spcPts val="0"/>
              </a:spcBef>
              <a:buFontTx/>
              <a:buChar char="-"/>
            </a:pP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một</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biểu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thức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được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cấu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tạo</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từ</a:t>
            </a:r>
            <a:r>
              <a:rPr lang="en-US" sz="2100" dirty="0">
                <a:latin typeface="Arial" panose="020B0604020202020204" pitchFamily="34" charset="0"/>
                <a:cs typeface="Arial" panose="020B0604020202020204" pitchFamily="34" charset="0"/>
              </a:rPr>
              <a:t>:</a:t>
            </a:r>
          </a:p>
          <a:p>
            <a:pPr lvl="1">
              <a:spcBef>
                <a:spcPts val="0"/>
              </a:spcBef>
              <a:buFontTx/>
              <a:buChar char="-"/>
            </a:pPr>
            <a:r>
              <a:rPr lang="en-US" sz="2100" dirty="0" err="1">
                <a:latin typeface="Arial" panose="020B0604020202020204" pitchFamily="34" charset="0"/>
                <a:cs typeface="Arial" panose="020B0604020202020204" pitchFamily="34" charset="0"/>
              </a:rPr>
              <a:t>Các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hằng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a:t>
            </a:r>
          </a:p>
          <a:p>
            <a:pPr lvl="1">
              <a:spcBef>
                <a:spcPts val="0"/>
              </a:spcBef>
              <a:buFontTx/>
              <a:buChar char="-"/>
            </a:pPr>
            <a:r>
              <a:rPr lang="en-US" sz="2100" dirty="0" err="1">
                <a:latin typeface="Arial" panose="020B0604020202020204" pitchFamily="34" charset="0"/>
                <a:cs typeface="Arial" panose="020B0604020202020204" pitchFamily="34" charset="0"/>
              </a:rPr>
              <a:t>Các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biến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p, q, r, … , </a:t>
            </a:r>
            <a:r>
              <a:rPr lang="en-US" sz="2100" dirty="0" err="1">
                <a:latin typeface="Arial" panose="020B0604020202020204" pitchFamily="34" charset="0"/>
                <a:cs typeface="Arial" panose="020B0604020202020204" pitchFamily="34" charset="0"/>
              </a:rPr>
              <a:t>tức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biến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lấy</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giá</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trị</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nào</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đó</a:t>
            </a:r>
            <a:r>
              <a:rPr lang="en-US" sz="2100" dirty="0">
                <a:latin typeface="Arial" panose="020B0604020202020204" pitchFamily="34" charset="0"/>
                <a:cs typeface="Arial" panose="020B0604020202020204" pitchFamily="34" charset="0"/>
              </a:rPr>
              <a:t>.</a:t>
            </a:r>
          </a:p>
          <a:p>
            <a:pPr lvl="1">
              <a:spcBef>
                <a:spcPts val="0"/>
              </a:spcBef>
              <a:buFontTx/>
              <a:buChar char="-"/>
            </a:pPr>
            <a:r>
              <a:rPr lang="vi-VN" sz="2100" dirty="0"/>
              <a:t>Các phép toán </a:t>
            </a:r>
            <a:r>
              <a:rPr lang="vi-VN" sz="2100" dirty="0">
                <a:sym typeface="Symbol"/>
              </a:rPr>
              <a:t></a:t>
            </a:r>
            <a:r>
              <a:rPr lang="en-US" sz="2100" dirty="0">
                <a:sym typeface="Symbol"/>
              </a:rPr>
              <a:t>, </a:t>
            </a:r>
            <a:r>
              <a:rPr lang="vi-VN" sz="2100" dirty="0">
                <a:sym typeface="Symbol"/>
              </a:rPr>
              <a:t></a:t>
            </a:r>
            <a:r>
              <a:rPr lang="en-US" sz="2100" dirty="0">
                <a:sym typeface="Symbol"/>
              </a:rPr>
              <a:t>, </a:t>
            </a:r>
            <a:r>
              <a:rPr lang="vi-VN" sz="2100" dirty="0">
                <a:sym typeface="Symbol"/>
              </a:rPr>
              <a:t></a:t>
            </a:r>
            <a:r>
              <a:rPr lang="en-US" sz="2100" dirty="0">
                <a:sym typeface="Symbol"/>
              </a:rPr>
              <a:t>, , </a:t>
            </a:r>
            <a:r>
              <a:rPr lang="vi-VN" sz="2100" dirty="0"/>
              <a:t> và dấu đóng mở ngoặc ().</a:t>
            </a:r>
            <a:endParaRPr lang="en-US" sz="2100" dirty="0">
              <a:latin typeface="Arial" panose="020B0604020202020204" pitchFamily="34" charset="0"/>
              <a:cs typeface="Arial" panose="020B0604020202020204" pitchFamily="34" charset="0"/>
            </a:endParaRPr>
          </a:p>
          <a:p>
            <a:pPr>
              <a:spcBef>
                <a:spcPts val="0"/>
              </a:spcBef>
              <a:buFontTx/>
              <a:buChar char="-"/>
            </a:pPr>
            <a:r>
              <a:rPr lang="en-US" sz="2100" dirty="0" err="1">
                <a:solidFill>
                  <a:srgbClr val="FF0000"/>
                </a:solidFill>
                <a:latin typeface="Arial" panose="020B0604020202020204" pitchFamily="34" charset="0"/>
                <a:cs typeface="Arial" panose="020B0604020202020204" pitchFamily="34" charset="0"/>
              </a:rPr>
              <a:t>Ví</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dụ</a:t>
            </a:r>
            <a:r>
              <a:rPr lang="en-US" sz="2100" dirty="0">
                <a:solidFill>
                  <a:srgbClr val="FF0000"/>
                </a:solidFill>
                <a:latin typeface="Arial" panose="020B0604020202020204" pitchFamily="34" charset="0"/>
                <a:cs typeface="Arial" panose="020B0604020202020204" pitchFamily="34" charset="0"/>
              </a:rPr>
              <a:t>:</a:t>
            </a:r>
          </a:p>
          <a:p>
            <a:pPr marL="0" indent="1191" algn="just">
              <a:buClr>
                <a:srgbClr val="FF0000"/>
              </a:buClr>
              <a:buNone/>
            </a:pPr>
            <a:r>
              <a:rPr lang="vi-VN" sz="2100" dirty="0"/>
              <a:t>E(p,q) =</a:t>
            </a:r>
            <a:r>
              <a:rPr lang="vi-VN" sz="2100" dirty="0">
                <a:sym typeface="Symbol"/>
              </a:rPr>
              <a:t> </a:t>
            </a:r>
            <a:r>
              <a:rPr lang="vi-VN" sz="2100" dirty="0"/>
              <a:t>(</a:t>
            </a:r>
            <a:r>
              <a:rPr lang="vi-VN" sz="2100" dirty="0">
                <a:sym typeface="Symbol"/>
              </a:rPr>
              <a:t></a:t>
            </a:r>
            <a:r>
              <a:rPr lang="vi-VN" sz="2100" dirty="0"/>
              <a:t>p </a:t>
            </a:r>
            <a:r>
              <a:rPr lang="vi-VN" sz="2100" dirty="0">
                <a:sym typeface="Symbol"/>
              </a:rPr>
              <a:t> </a:t>
            </a:r>
            <a:r>
              <a:rPr lang="vi-VN" sz="2100" dirty="0"/>
              <a:t>q)</a:t>
            </a:r>
            <a:r>
              <a:rPr lang="en-US" sz="2100" dirty="0"/>
              <a:t>						</a:t>
            </a:r>
            <a:r>
              <a:rPr lang="en-US" sz="2100" dirty="0">
                <a:latin typeface="Arial" panose="020B0604020202020204" pitchFamily="34" charset="0"/>
                <a:cs typeface="Arial" panose="020B0604020202020204" pitchFamily="34" charset="0"/>
              </a:rPr>
              <a:t>E(</a:t>
            </a:r>
            <a:r>
              <a:rPr lang="en-US" sz="2100" dirty="0" err="1">
                <a:latin typeface="Arial" panose="020B0604020202020204" pitchFamily="34" charset="0"/>
                <a:cs typeface="Arial" panose="020B0604020202020204" pitchFamily="34" charset="0"/>
              </a:rPr>
              <a:t>p,q</a:t>
            </a:r>
            <a:r>
              <a:rPr lang="en-US" sz="2100" dirty="0">
                <a:latin typeface="Arial" panose="020B0604020202020204" pitchFamily="34" charset="0"/>
                <a:cs typeface="Arial" panose="020B0604020202020204" pitchFamily="34" charset="0"/>
              </a:rPr>
              <a:t>) = p ∧ ¬p</a:t>
            </a:r>
          </a:p>
          <a:p>
            <a:pPr marL="0" indent="1191" algn="just">
              <a:buClr>
                <a:srgbClr val="FF0000"/>
              </a:buClr>
              <a:buNone/>
            </a:pPr>
            <a:r>
              <a:rPr lang="vi-VN" sz="2100" dirty="0"/>
              <a:t>F(p,q,r) = (p </a:t>
            </a:r>
            <a:r>
              <a:rPr lang="vi-VN" sz="2100" dirty="0">
                <a:sym typeface="Symbol"/>
              </a:rPr>
              <a:t></a:t>
            </a:r>
            <a:r>
              <a:rPr lang="vi-VN" sz="2100" dirty="0"/>
              <a:t> q) </a:t>
            </a:r>
            <a:r>
              <a:rPr lang="en-US" sz="2100" dirty="0">
                <a:sym typeface="Symbol"/>
              </a:rPr>
              <a:t></a:t>
            </a:r>
            <a:r>
              <a:rPr lang="vi-VN" sz="2100" dirty="0"/>
              <a:t> </a:t>
            </a:r>
            <a:r>
              <a:rPr lang="vi-VN" sz="2100" dirty="0">
                <a:sym typeface="Symbol"/>
              </a:rPr>
              <a:t></a:t>
            </a:r>
            <a:r>
              <a:rPr lang="vi-VN" sz="2100" dirty="0"/>
              <a:t>(q </a:t>
            </a:r>
            <a:r>
              <a:rPr lang="vi-VN" sz="2100" dirty="0">
                <a:sym typeface="Symbol"/>
              </a:rPr>
              <a:t> </a:t>
            </a:r>
            <a:r>
              <a:rPr lang="vi-VN" sz="2100" dirty="0"/>
              <a:t>r)</a:t>
            </a:r>
            <a:endParaRPr lang="en-US" sz="2100" dirty="0"/>
          </a:p>
        </p:txBody>
      </p:sp>
    </p:spTree>
    <p:extLst>
      <p:ext uri="{BB962C8B-B14F-4D97-AF65-F5344CB8AC3E}">
        <p14:creationId xmlns:p14="http://schemas.microsoft.com/office/powerpoint/2010/main" xmlns="" val="3883319948"/>
      </p:ext>
    </p:extLst>
  </p:cSld>
  <p:clrMapOvr>
    <a:masterClrMapping/>
  </p:clrMapOvr>
  <mc:AlternateContent xmlns:mc="http://schemas.openxmlformats.org/markup-compatibility/2006">
    <mc:Choice xmlns:p14="http://schemas.microsoft.com/office/powerpoint/2010/main" xmlns="" Requires="p14">
      <p:transition spd="slow" p14:dur="3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nodeType="clickEffect">
                                  <p:stCondLst>
                                    <p:cond delay="0"/>
                                  </p:stCondLst>
                                  <p:iterate type="lt">
                                    <p:tmPct val="10000"/>
                                  </p:iterate>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1000" fill="hold"/>
                                        <p:tgtEl>
                                          <p:spTgt spid="4">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000" fill="hold"/>
                                        <p:tgtEl>
                                          <p:spTgt spid="4">
                                            <p:txEl>
                                              <p:pRg st="0" end="0"/>
                                            </p:txEl>
                                          </p:spTgt>
                                        </p:tgtEl>
                                        <p:attrNameLst>
                                          <p:attrName>ppt_y</p:attrName>
                                        </p:attrNameLst>
                                      </p:cBhvr>
                                      <p:tavLst>
                                        <p:tav tm="0">
                                          <p:val>
                                            <p:strVal val="#ppt_y"/>
                                          </p:val>
                                        </p:tav>
                                        <p:tav tm="100000">
                                          <p:val>
                                            <p:strVal val="#ppt_y"/>
                                          </p:val>
                                        </p:tav>
                                      </p:tavLst>
                                    </p:anim>
                                    <p:anim calcmode="lin" valueType="num">
                                      <p:cBhvr>
                                        <p:cTn id="9" dur="1000" fill="hold"/>
                                        <p:tgtEl>
                                          <p:spTgt spid="4">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000" fill="hold"/>
                                        <p:tgtEl>
                                          <p:spTgt spid="4">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00" tmFilter="0,0; .5, 1; 1, 1"/>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fade">
                                      <p:cBhvr>
                                        <p:cTn id="16" dur="500"/>
                                        <p:tgtEl>
                                          <p:spTgt spid="5">
                                            <p:txEl>
                                              <p:pRg st="0" end="0"/>
                                            </p:txEl>
                                          </p:spTgt>
                                        </p:tgtEl>
                                      </p:cBhvr>
                                    </p:animEffect>
                                    <p:anim calcmode="lin" valueType="num">
                                      <p:cBhvr>
                                        <p:cTn id="1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8" dur="5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randombar(horizontal)">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8" dur="500"/>
                                        <p:tgtEl>
                                          <p:spTgt spid="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animEffect transition="in" filter="randombar(horizontal)">
                                      <p:cBhvr>
                                        <p:cTn id="33" dur="500"/>
                                        <p:tgtEl>
                                          <p:spTgt spid="5">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5">
                                            <p:txEl>
                                              <p:pRg st="5" end="5"/>
                                            </p:txEl>
                                          </p:spTgt>
                                        </p:tgtEl>
                                        <p:attrNameLst>
                                          <p:attrName>style.visibility</p:attrName>
                                        </p:attrNameLst>
                                      </p:cBhvr>
                                      <p:to>
                                        <p:strVal val="visible"/>
                                      </p:to>
                                    </p:set>
                                    <p:anim calcmode="lin" valueType="num">
                                      <p:cBhvr>
                                        <p:cTn id="38"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9"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40" dur="500"/>
                                        <p:tgtEl>
                                          <p:spTgt spid="5">
                                            <p:txEl>
                                              <p:pRg st="5" end="5"/>
                                            </p:txEl>
                                          </p:spTgt>
                                        </p:tgtEl>
                                      </p:cBhvr>
                                    </p:animEffect>
                                  </p:childTnLst>
                                </p:cTn>
                              </p:par>
                              <p:par>
                                <p:cTn id="41" presetID="53" presetClass="entr" presetSubtype="16" fill="hold" nodeType="with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p:cTn id="4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4"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45" dur="500"/>
                                        <p:tgtEl>
                                          <p:spTgt spid="5">
                                            <p:txEl>
                                              <p:pRg st="6" end="6"/>
                                            </p:txEl>
                                          </p:spTgt>
                                        </p:tgtEl>
                                      </p:cBhvr>
                                    </p:animEffect>
                                  </p:childTnLst>
                                </p:cTn>
                              </p:par>
                              <p:par>
                                <p:cTn id="46" presetID="53" presetClass="entr" presetSubtype="16" fill="hold"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 calcmode="lin" valueType="num">
                                      <p:cBhvr>
                                        <p:cTn id="48"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49"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50"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II. </a:t>
            </a:r>
            <a:r>
              <a:rPr lang="en-US" sz="3000" dirty="0" err="1">
                <a:solidFill>
                  <a:srgbClr val="002060"/>
                </a:solidFill>
                <a:latin typeface="Arial" panose="020B0604020202020204" pitchFamily="34" charset="0"/>
                <a:cs typeface="Arial" panose="020B0604020202020204" pitchFamily="34" charset="0"/>
              </a:rPr>
              <a:t>Dạng</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7"/>
            <a:ext cx="7410814" cy="3580227"/>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2</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Độ</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ưu</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tiên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của</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các</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toán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tử</a:t>
            </a:r>
            <a:r>
              <a:rPr lang="en-US" sz="2625" u="sng" dirty="0">
                <a:solidFill>
                  <a:srgbClr val="002060"/>
                </a:solidFill>
                <a:latin typeface="Arial" panose="020B0604020202020204" pitchFamily="34" charset="0"/>
                <a:cs typeface="Arial" panose="020B0604020202020204" pitchFamily="34" charset="0"/>
              </a:rPr>
              <a:t> logic:</a:t>
            </a:r>
          </a:p>
          <a:p>
            <a:pPr>
              <a:buFontTx/>
              <a:buChar char="-"/>
            </a:pPr>
            <a:r>
              <a:rPr lang="en-US" sz="2100" dirty="0" err="1">
                <a:solidFill>
                  <a:schemeClr val="tx1"/>
                </a:solidFill>
                <a:latin typeface="Arial" panose="020B0604020202020204" pitchFamily="34" charset="0"/>
                <a:cs typeface="Arial" panose="020B0604020202020204" pitchFamily="34" charset="0"/>
              </a:rPr>
              <a:t>Ưu</a:t>
            </a: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tiên</a:t>
            </a: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mức</a:t>
            </a:r>
            <a:r>
              <a:rPr lang="en-US" sz="2100" dirty="0">
                <a:solidFill>
                  <a:schemeClr val="tx1"/>
                </a:solidFill>
                <a:latin typeface="Arial" panose="020B0604020202020204" pitchFamily="34" charset="0"/>
                <a:cs typeface="Arial" panose="020B0604020202020204" pitchFamily="34" charset="0"/>
              </a:rPr>
              <a:t> 1: ()</a:t>
            </a:r>
          </a:p>
          <a:p>
            <a:pPr>
              <a:buFontTx/>
              <a:buChar char="-"/>
            </a:pPr>
            <a:r>
              <a:rPr lang="en-US" sz="2100" dirty="0" err="1">
                <a:solidFill>
                  <a:schemeClr val="tx1"/>
                </a:solidFill>
                <a:latin typeface="Arial" panose="020B0604020202020204" pitchFamily="34" charset="0"/>
                <a:cs typeface="Arial" panose="020B0604020202020204" pitchFamily="34" charset="0"/>
              </a:rPr>
              <a:t>Ưu</a:t>
            </a: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tiên</a:t>
            </a: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mức</a:t>
            </a:r>
            <a:r>
              <a:rPr lang="en-US" sz="2100" dirty="0">
                <a:solidFill>
                  <a:schemeClr val="tx1"/>
                </a:solidFill>
                <a:latin typeface="Arial" panose="020B0604020202020204" pitchFamily="34" charset="0"/>
                <a:cs typeface="Arial" panose="020B0604020202020204" pitchFamily="34" charset="0"/>
              </a:rPr>
              <a:t> 2: </a:t>
            </a:r>
            <a:r>
              <a:rPr lang="vi-VN" sz="2100" dirty="0">
                <a:latin typeface="Arial" panose="020B0604020202020204" pitchFamily="34" charset="0"/>
                <a:cs typeface="Arial" panose="020B0604020202020204" pitchFamily="34" charset="0"/>
                <a:sym typeface="Symbol"/>
              </a:rPr>
              <a:t></a:t>
            </a:r>
            <a:endParaRPr lang="en-US" sz="2100" dirty="0">
              <a:latin typeface="Arial" panose="020B0604020202020204" pitchFamily="34" charset="0"/>
              <a:cs typeface="Arial" panose="020B0604020202020204" pitchFamily="34" charset="0"/>
              <a:sym typeface="Symbol"/>
            </a:endParaRPr>
          </a:p>
          <a:p>
            <a:pPr>
              <a:buFontTx/>
              <a:buChar char="-"/>
            </a:pPr>
            <a:r>
              <a:rPr lang="en-US" sz="2100" dirty="0" err="1">
                <a:solidFill>
                  <a:schemeClr val="tx1"/>
                </a:solidFill>
                <a:latin typeface="Arial" panose="020B0604020202020204" pitchFamily="34" charset="0"/>
                <a:cs typeface="Arial" panose="020B0604020202020204" pitchFamily="34" charset="0"/>
              </a:rPr>
              <a:t>Ưu</a:t>
            </a: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tiên</a:t>
            </a: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mức</a:t>
            </a:r>
            <a:r>
              <a:rPr lang="en-US" sz="2100" dirty="0">
                <a:solidFill>
                  <a:schemeClr val="tx1"/>
                </a:solidFill>
                <a:latin typeface="Arial" panose="020B0604020202020204" pitchFamily="34" charset="0"/>
                <a:cs typeface="Arial" panose="020B0604020202020204" pitchFamily="34" charset="0"/>
              </a:rPr>
              <a:t> 3: </a:t>
            </a:r>
            <a:r>
              <a:rPr lang="vi-VN"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sym typeface="Symbol"/>
              </a:rPr>
              <a:t>, </a:t>
            </a:r>
            <a:r>
              <a:rPr lang="vi-VN" sz="2100" dirty="0">
                <a:latin typeface="Arial" panose="020B0604020202020204" pitchFamily="34" charset="0"/>
                <a:cs typeface="Arial" panose="020B0604020202020204" pitchFamily="34" charset="0"/>
                <a:sym typeface="Symbol"/>
              </a:rPr>
              <a:t></a:t>
            </a:r>
            <a:endParaRPr lang="en-US" sz="2100" dirty="0">
              <a:latin typeface="Arial" panose="020B0604020202020204" pitchFamily="34" charset="0"/>
              <a:cs typeface="Arial" panose="020B0604020202020204" pitchFamily="34" charset="0"/>
              <a:sym typeface="Symbol"/>
            </a:endParaRPr>
          </a:p>
          <a:p>
            <a:pPr>
              <a:buFontTx/>
              <a:buChar char="-"/>
            </a:pPr>
            <a:r>
              <a:rPr lang="en-US" sz="2100" dirty="0" err="1">
                <a:solidFill>
                  <a:schemeClr val="tx1"/>
                </a:solidFill>
                <a:latin typeface="Arial" panose="020B0604020202020204" pitchFamily="34" charset="0"/>
                <a:cs typeface="Arial" panose="020B0604020202020204" pitchFamily="34" charset="0"/>
              </a:rPr>
              <a:t>Ưu</a:t>
            </a: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tiên</a:t>
            </a:r>
            <a:r>
              <a:rPr lang="en-US" sz="2100" dirty="0">
                <a:solidFill>
                  <a:schemeClr val="tx1"/>
                </a:solidFill>
                <a:latin typeface="Arial" panose="020B0604020202020204" pitchFamily="34" charset="0"/>
                <a:cs typeface="Arial" panose="020B0604020202020204" pitchFamily="34" charset="0"/>
              </a:rPr>
              <a:t> </a:t>
            </a:r>
            <a:r>
              <a:rPr lang="en-US" sz="2100" dirty="0" err="1">
                <a:solidFill>
                  <a:schemeClr val="tx1"/>
                </a:solidFill>
                <a:latin typeface="Arial" panose="020B0604020202020204" pitchFamily="34" charset="0"/>
                <a:cs typeface="Arial" panose="020B0604020202020204" pitchFamily="34" charset="0"/>
              </a:rPr>
              <a:t>mức</a:t>
            </a:r>
            <a:r>
              <a:rPr lang="en-US" sz="2100" dirty="0">
                <a:solidFill>
                  <a:schemeClr val="tx1"/>
                </a:solidFill>
                <a:latin typeface="Arial" panose="020B0604020202020204" pitchFamily="34" charset="0"/>
                <a:cs typeface="Arial" panose="020B0604020202020204" pitchFamily="34" charset="0"/>
              </a:rPr>
              <a:t> 4: </a:t>
            </a:r>
            <a:r>
              <a:rPr lang="en-US" sz="2100" dirty="0">
                <a:latin typeface="Arial" panose="020B0604020202020204" pitchFamily="34" charset="0"/>
                <a:cs typeface="Arial" panose="020B0604020202020204" pitchFamily="34" charset="0"/>
                <a:sym typeface="Symbol"/>
              </a:rPr>
              <a:t>, </a:t>
            </a:r>
            <a:r>
              <a:rPr lang="vi-VN" sz="2100" dirty="0">
                <a:latin typeface="Arial" panose="020B0604020202020204" pitchFamily="34" charset="0"/>
                <a:cs typeface="Arial" panose="020B0604020202020204" pitchFamily="34" charset="0"/>
              </a:rPr>
              <a:t> </a:t>
            </a:r>
            <a:endParaRPr lang="en-US" sz="21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945690485"/>
      </p:ext>
    </p:extLst>
  </p:cSld>
  <p:clrMapOvr>
    <a:masterClrMapping/>
  </p:clrMapOvr>
  <mc:AlternateContent xmlns:mc="http://schemas.openxmlformats.org/markup-compatibility/2006">
    <mc:Choice xmlns:p14="http://schemas.microsoft.com/office/powerpoint/2010/main" xmlns="" Requires="p14">
      <p:transition spd="slow" p14:dur="1400">
        <p14:ripp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anim calcmode="lin" valueType="num">
                                      <p:cBhvr>
                                        <p:cTn id="14"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5">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5">
                                            <p:txEl>
                                              <p:pRg st="1" end="1"/>
                                            </p:txEl>
                                          </p:spTgt>
                                        </p:tgtEl>
                                      </p:cBhvr>
                                    </p:animEffect>
                                  </p:childTnLst>
                                </p:cTn>
                              </p:par>
                              <p:par>
                                <p:cTn id="18" presetID="31" presetClass="entr" presetSubtype="0"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p:cTn id="20"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21"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22" dur="1000" fill="hold"/>
                                        <p:tgtEl>
                                          <p:spTgt spid="5">
                                            <p:txEl>
                                              <p:pRg st="2" end="2"/>
                                            </p:txEl>
                                          </p:spTgt>
                                        </p:tgtEl>
                                        <p:attrNameLst>
                                          <p:attrName>style.rotation</p:attrName>
                                        </p:attrNameLst>
                                      </p:cBhvr>
                                      <p:tavLst>
                                        <p:tav tm="0">
                                          <p:val>
                                            <p:fltVal val="90"/>
                                          </p:val>
                                        </p:tav>
                                        <p:tav tm="100000">
                                          <p:val>
                                            <p:fltVal val="0"/>
                                          </p:val>
                                        </p:tav>
                                      </p:tavLst>
                                    </p:anim>
                                    <p:animEffect transition="in" filter="fade">
                                      <p:cBhvr>
                                        <p:cTn id="23" dur="1000"/>
                                        <p:tgtEl>
                                          <p:spTgt spid="5">
                                            <p:txEl>
                                              <p:pRg st="2" end="2"/>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 calcmode="lin" valueType="num">
                                      <p:cBhvr>
                                        <p:cTn id="26"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7"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28" dur="1000" fill="hold"/>
                                        <p:tgtEl>
                                          <p:spTgt spid="5">
                                            <p:txEl>
                                              <p:pRg st="3" end="3"/>
                                            </p:txEl>
                                          </p:spTgt>
                                        </p:tgtEl>
                                        <p:attrNameLst>
                                          <p:attrName>style.rotation</p:attrName>
                                        </p:attrNameLst>
                                      </p:cBhvr>
                                      <p:tavLst>
                                        <p:tav tm="0">
                                          <p:val>
                                            <p:fltVal val="90"/>
                                          </p:val>
                                        </p:tav>
                                        <p:tav tm="100000">
                                          <p:val>
                                            <p:fltVal val="0"/>
                                          </p:val>
                                        </p:tav>
                                      </p:tavLst>
                                    </p:anim>
                                    <p:animEffect transition="in" filter="fade">
                                      <p:cBhvr>
                                        <p:cTn id="29" dur="1000"/>
                                        <p:tgtEl>
                                          <p:spTgt spid="5">
                                            <p:txEl>
                                              <p:pRg st="3" end="3"/>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p:cTn id="32"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3"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34"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35"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II. </a:t>
            </a:r>
            <a:r>
              <a:rPr lang="en-US" sz="3000" dirty="0" err="1">
                <a:solidFill>
                  <a:srgbClr val="002060"/>
                </a:solidFill>
                <a:latin typeface="Arial" panose="020B0604020202020204" pitchFamily="34" charset="0"/>
                <a:cs typeface="Arial" panose="020B0604020202020204" pitchFamily="34" charset="0"/>
              </a:rPr>
              <a:t>Dạng</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7"/>
            <a:ext cx="7410814" cy="3580227"/>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3. </a:t>
            </a:r>
            <a:r>
              <a:rPr lang="en-US" sz="2625" u="sng" dirty="0" err="1">
                <a:solidFill>
                  <a:srgbClr val="002060"/>
                </a:solidFill>
                <a:latin typeface="Arial" panose="020B0604020202020204" pitchFamily="34" charset="0"/>
                <a:cs typeface="Arial" panose="020B0604020202020204" pitchFamily="34" charset="0"/>
              </a:rPr>
              <a:t>Bảng</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chân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trị</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của</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dạng</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 E(</a:t>
            </a:r>
            <a:r>
              <a:rPr lang="en-US" sz="2625" u="sng" dirty="0" err="1">
                <a:solidFill>
                  <a:srgbClr val="002060"/>
                </a:solidFill>
                <a:latin typeface="Arial" panose="020B0604020202020204" pitchFamily="34" charset="0"/>
                <a:cs typeface="Arial" panose="020B0604020202020204" pitchFamily="34" charset="0"/>
              </a:rPr>
              <a:t>p,q,r</a:t>
            </a:r>
            <a:r>
              <a:rPr lang="en-US" sz="2625" u="sng" dirty="0">
                <a:solidFill>
                  <a:srgbClr val="002060"/>
                </a:solidFill>
                <a:latin typeface="Arial" panose="020B0604020202020204" pitchFamily="34" charset="0"/>
                <a:cs typeface="Arial" panose="020B0604020202020204" pitchFamily="34" charset="0"/>
              </a:rPr>
              <a:t>):</a:t>
            </a:r>
          </a:p>
          <a:p>
            <a:pPr algn="just">
              <a:buClr>
                <a:srgbClr val="FF0000"/>
              </a:buClr>
              <a:buFontTx/>
              <a:buChar char="-"/>
            </a:pPr>
            <a:r>
              <a:rPr lang="en-US" sz="2100" dirty="0">
                <a:latin typeface="Arial" panose="020B0604020202020204" pitchFamily="34" charset="0"/>
                <a:cs typeface="Arial" panose="020B0604020202020204" pitchFamily="34" charset="0"/>
              </a:rPr>
              <a:t>L</a:t>
            </a:r>
            <a:r>
              <a:rPr lang="vi-VN" sz="2100" dirty="0">
                <a:latin typeface="Arial" panose="020B0604020202020204" pitchFamily="34" charset="0"/>
                <a:cs typeface="Arial" panose="020B0604020202020204" pitchFamily="34" charset="0"/>
              </a:rPr>
              <a:t>à bảng ghi tất cả</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các trường hợp chân trị có thể xảy ra đối với dạng mệnh đề</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E theo chân trị của các biến mệnh đề p, q, r. Nếu có n biến, bảng này sẽ có</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dòng, chưa kể dòng tiêu đề.</a:t>
            </a:r>
            <a:endParaRPr lang="en-US" sz="2100" dirty="0">
              <a:latin typeface="Arial" panose="020B0604020202020204" pitchFamily="34" charset="0"/>
              <a:cs typeface="Arial" panose="020B0604020202020204" pitchFamily="34" charset="0"/>
            </a:endParaRPr>
          </a:p>
          <a:p>
            <a:pPr marL="0" indent="0" algn="just">
              <a:buClr>
                <a:srgbClr val="FF0000"/>
              </a:buClr>
              <a:buNone/>
            </a:pPr>
            <a:r>
              <a:rPr lang="en-US" sz="2100" dirty="0">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Ví</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dụ</a:t>
            </a:r>
            <a:r>
              <a:rPr lang="en-US" sz="2100" dirty="0">
                <a:solidFill>
                  <a:srgbClr val="FF0000"/>
                </a:solidFill>
                <a:latin typeface="Arial" panose="020B0604020202020204" pitchFamily="34" charset="0"/>
                <a:cs typeface="Arial" panose="020B0604020202020204" pitchFamily="34" charset="0"/>
              </a:rPr>
              <a:t>:</a:t>
            </a:r>
          </a:p>
          <a:p>
            <a:pPr marL="0" indent="0" algn="just">
              <a:buClr>
                <a:srgbClr val="FF0000"/>
              </a:buClr>
              <a:buNone/>
            </a:pP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Xét</a:t>
            </a:r>
            <a:r>
              <a:rPr lang="en-US" sz="2100" dirty="0">
                <a:latin typeface="Arial" panose="020B0604020202020204" pitchFamily="34" charset="0"/>
                <a:cs typeface="Arial" panose="020B0604020202020204" pitchFamily="34" charset="0"/>
              </a:rPr>
              <a:t> E(</a:t>
            </a:r>
            <a:r>
              <a:rPr lang="en-US" sz="2100" dirty="0" err="1">
                <a:latin typeface="Arial" panose="020B0604020202020204" pitchFamily="34" charset="0"/>
                <a:cs typeface="Arial" panose="020B0604020202020204" pitchFamily="34" charset="0"/>
              </a:rPr>
              <a:t>p,q,r</a:t>
            </a:r>
            <a:r>
              <a:rPr lang="en-US" sz="2100" dirty="0">
                <a:latin typeface="Arial" panose="020B0604020202020204" pitchFamily="34" charset="0"/>
                <a:cs typeface="Arial" panose="020B0604020202020204" pitchFamily="34" charset="0"/>
              </a:rPr>
              <a:t>) =(p </a:t>
            </a:r>
            <a:r>
              <a:rPr lang="vi-VN"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q) </a:t>
            </a:r>
            <a:r>
              <a:rPr lang="en-US"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r . Ta </a:t>
            </a:r>
            <a:r>
              <a:rPr lang="en-US" sz="2100" dirty="0" err="1">
                <a:latin typeface="Arial" panose="020B0604020202020204" pitchFamily="34" charset="0"/>
                <a:cs typeface="Arial" panose="020B0604020202020204" pitchFamily="34" charset="0"/>
              </a:rPr>
              <a:t>có</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bảng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chân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trị</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sau</a:t>
            </a:r>
            <a:r>
              <a:rPr lang="en-US" sz="21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3914372609"/>
      </p:ext>
    </p:extLst>
  </p:cSld>
  <p:clrMapOvr>
    <a:masterClrMapping/>
  </p:clrMapOvr>
  <mc:AlternateContent xmlns:mc="http://schemas.openxmlformats.org/markup-compatibility/2006">
    <mc:Choice xmlns:p14="http://schemas.microsoft.com/office/powerpoint/2010/main" xmlns="" Requires="p14">
      <p:transition spd="slow" p14:dur="2000">
        <p14:ferris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0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1000"/>
                                        <p:tgtEl>
                                          <p:spTgt spid="5">
                                            <p:txEl>
                                              <p:pRg st="1" end="1"/>
                                            </p:txEl>
                                          </p:spTgt>
                                        </p:tgtEl>
                                      </p:cBhvr>
                                    </p:animEffect>
                                    <p:anim calcmode="lin" valueType="num">
                                      <p:cBhvr>
                                        <p:cTn id="1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 calcmode="lin" valueType="num">
                                      <p:cBhvr additive="base">
                                        <p:cTn id="20"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xEl>
                                              <p:pRg st="3" end="3"/>
                                            </p:txEl>
                                          </p:spTgt>
                                        </p:tgtEl>
                                        <p:attrNameLst>
                                          <p:attrName>style.visibility</p:attrName>
                                        </p:attrNameLst>
                                      </p:cBhvr>
                                      <p:to>
                                        <p:strVal val="visible"/>
                                      </p:to>
                                    </p:set>
                                    <p:anim calcmode="lin" valueType="num">
                                      <p:cBhvr additive="base">
                                        <p:cTn id="24"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II. </a:t>
            </a:r>
            <a:r>
              <a:rPr lang="en-US" sz="3000" dirty="0" err="1">
                <a:solidFill>
                  <a:srgbClr val="002060"/>
                </a:solidFill>
                <a:latin typeface="Arial" panose="020B0604020202020204" pitchFamily="34" charset="0"/>
                <a:cs typeface="Arial" panose="020B0604020202020204" pitchFamily="34" charset="0"/>
              </a:rPr>
              <a:t>Dạng</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7"/>
            <a:ext cx="7410814" cy="3580227"/>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3. </a:t>
            </a:r>
            <a:r>
              <a:rPr lang="en-US" sz="2625" u="sng" dirty="0" err="1">
                <a:solidFill>
                  <a:srgbClr val="002060"/>
                </a:solidFill>
                <a:latin typeface="Arial" panose="020B0604020202020204" pitchFamily="34" charset="0"/>
                <a:cs typeface="Arial" panose="020B0604020202020204" pitchFamily="34" charset="0"/>
              </a:rPr>
              <a:t>Bảng</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chân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trị</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của</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dạng</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 E(</a:t>
            </a:r>
            <a:r>
              <a:rPr lang="en-US" sz="2625" u="sng" dirty="0" err="1">
                <a:solidFill>
                  <a:srgbClr val="002060"/>
                </a:solidFill>
                <a:latin typeface="Arial" panose="020B0604020202020204" pitchFamily="34" charset="0"/>
                <a:cs typeface="Arial" panose="020B0604020202020204" pitchFamily="34" charset="0"/>
              </a:rPr>
              <a:t>p,q,r</a:t>
            </a:r>
            <a:r>
              <a:rPr lang="en-US" sz="2625" u="sng" dirty="0">
                <a:solidFill>
                  <a:srgbClr val="002060"/>
                </a:solidFill>
                <a:latin typeface="Arial" panose="020B0604020202020204" pitchFamily="34" charset="0"/>
                <a:cs typeface="Arial" panose="020B0604020202020204"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xmlns="" val="3908086323"/>
              </p:ext>
            </p:extLst>
          </p:nvPr>
        </p:nvGraphicFramePr>
        <p:xfrm>
          <a:off x="1014985" y="2667762"/>
          <a:ext cx="7613475" cy="3223260"/>
        </p:xfrm>
        <a:graphic>
          <a:graphicData uri="http://schemas.openxmlformats.org/drawingml/2006/table">
            <a:tbl>
              <a:tblPr firstRow="1" bandRow="1">
                <a:tableStyleId>{21E4AEA4-8DFA-4A89-87EB-49C32662AFE0}</a:tableStyleId>
              </a:tblPr>
              <a:tblGrid>
                <a:gridCol w="1522695"/>
                <a:gridCol w="1522695"/>
                <a:gridCol w="1522695"/>
                <a:gridCol w="1522695"/>
                <a:gridCol w="1522695"/>
              </a:tblGrid>
              <a:tr h="354330">
                <a:tc>
                  <a:txBody>
                    <a:bodyPr/>
                    <a:lstStyle/>
                    <a:p>
                      <a:pPr algn="ctr"/>
                      <a:r>
                        <a:rPr lang="en-US" sz="1900" dirty="0" smtClean="0">
                          <a:solidFill>
                            <a:schemeClr val="tx1"/>
                          </a:solidFill>
                          <a:latin typeface="Arial" panose="020B0604020202020204" pitchFamily="34" charset="0"/>
                          <a:cs typeface="Arial" panose="020B0604020202020204" pitchFamily="34" charset="0"/>
                        </a:rPr>
                        <a:t>p</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bg2">
                        <a:lumMod val="75000"/>
                      </a:schemeClr>
                    </a:solidFill>
                  </a:tcPr>
                </a:tc>
                <a:tc>
                  <a:txBody>
                    <a:bodyPr/>
                    <a:lstStyle/>
                    <a:p>
                      <a:pPr algn="ctr"/>
                      <a:r>
                        <a:rPr lang="en-US" sz="1900" dirty="0" smtClean="0">
                          <a:solidFill>
                            <a:schemeClr val="tx1"/>
                          </a:solidFill>
                          <a:latin typeface="Arial" panose="020B0604020202020204" pitchFamily="34" charset="0"/>
                          <a:cs typeface="Arial" panose="020B0604020202020204" pitchFamily="34" charset="0"/>
                        </a:rPr>
                        <a:t>q</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bg2">
                        <a:lumMod val="75000"/>
                      </a:schemeClr>
                    </a:solidFill>
                  </a:tcPr>
                </a:tc>
                <a:tc>
                  <a:txBody>
                    <a:bodyPr/>
                    <a:lstStyle/>
                    <a:p>
                      <a:pPr algn="ctr"/>
                      <a:r>
                        <a:rPr lang="en-US" sz="1900" dirty="0" smtClean="0">
                          <a:solidFill>
                            <a:schemeClr val="tx1"/>
                          </a:solidFill>
                          <a:latin typeface="Arial" panose="020B0604020202020204" pitchFamily="34" charset="0"/>
                          <a:cs typeface="Arial" panose="020B0604020202020204" pitchFamily="34" charset="0"/>
                        </a:rPr>
                        <a:t>r</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solidFill>
                      <a:schemeClr val="bg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dirty="0" smtClean="0">
                          <a:solidFill>
                            <a:schemeClr val="tx1"/>
                          </a:solidFill>
                          <a:latin typeface="Arial" panose="020B0604020202020204" pitchFamily="34" charset="0"/>
                          <a:ea typeface="+mn-ea"/>
                          <a:cs typeface="Arial" panose="020B0604020202020204" pitchFamily="34" charset="0"/>
                        </a:rPr>
                        <a:t>p </a:t>
                      </a:r>
                      <a:r>
                        <a:rPr lang="vi-VN" sz="1900" dirty="0" smtClean="0">
                          <a:solidFill>
                            <a:schemeClr val="tx1"/>
                          </a:solidFill>
                          <a:latin typeface="Arial" panose="020B0604020202020204" pitchFamily="34" charset="0"/>
                          <a:cs typeface="Arial" panose="020B0604020202020204" pitchFamily="34" charset="0"/>
                          <a:sym typeface="Symbol"/>
                        </a:rPr>
                        <a:t> </a:t>
                      </a:r>
                      <a:r>
                        <a:rPr lang="en-US" sz="1900" dirty="0" smtClean="0">
                          <a:solidFill>
                            <a:schemeClr val="tx1"/>
                          </a:solidFill>
                          <a:latin typeface="Arial" panose="020B0604020202020204" pitchFamily="34" charset="0"/>
                          <a:ea typeface="+mn-ea"/>
                          <a:cs typeface="Arial" panose="020B0604020202020204" pitchFamily="34" charset="0"/>
                        </a:rPr>
                        <a:t>q</a:t>
                      </a:r>
                      <a:endParaRPr lang="en-US" sz="1900" dirty="0" smtClean="0">
                        <a:solidFill>
                          <a:schemeClr val="tx1"/>
                        </a:solidFill>
                        <a:latin typeface="Arial" panose="020B0604020202020204" pitchFamily="34" charset="0"/>
                        <a:cs typeface="Arial" panose="020B0604020202020204" pitchFamily="34" charset="0"/>
                      </a:endParaRPr>
                    </a:p>
                  </a:txBody>
                  <a:tcPr marL="68580" marR="68580" marT="34290" marB="34290">
                    <a:solidFill>
                      <a:schemeClr val="bg2">
                        <a:lumMod val="75000"/>
                      </a:schemeClr>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900" dirty="0" smtClean="0">
                          <a:solidFill>
                            <a:schemeClr val="tx1"/>
                          </a:solidFill>
                          <a:latin typeface="Arial" panose="020B0604020202020204" pitchFamily="34" charset="0"/>
                          <a:ea typeface="+mn-ea"/>
                          <a:cs typeface="Arial" panose="020B0604020202020204" pitchFamily="34" charset="0"/>
                        </a:rPr>
                        <a:t>(p </a:t>
                      </a:r>
                      <a:r>
                        <a:rPr lang="vi-VN" sz="1900" dirty="0" smtClean="0">
                          <a:solidFill>
                            <a:schemeClr val="tx1"/>
                          </a:solidFill>
                          <a:latin typeface="Arial" panose="020B0604020202020204" pitchFamily="34" charset="0"/>
                          <a:cs typeface="Arial" panose="020B0604020202020204" pitchFamily="34" charset="0"/>
                          <a:sym typeface="Symbol"/>
                        </a:rPr>
                        <a:t> </a:t>
                      </a:r>
                      <a:r>
                        <a:rPr lang="en-US" sz="1900" dirty="0" smtClean="0">
                          <a:solidFill>
                            <a:schemeClr val="tx1"/>
                          </a:solidFill>
                          <a:latin typeface="Arial" panose="020B0604020202020204" pitchFamily="34" charset="0"/>
                          <a:ea typeface="+mn-ea"/>
                          <a:cs typeface="Arial" panose="020B0604020202020204" pitchFamily="34" charset="0"/>
                        </a:rPr>
                        <a:t>q) </a:t>
                      </a:r>
                      <a:r>
                        <a:rPr lang="en-US" sz="1900" dirty="0" smtClean="0">
                          <a:solidFill>
                            <a:schemeClr val="tx1"/>
                          </a:solidFill>
                          <a:latin typeface="Arial" panose="020B0604020202020204" pitchFamily="34" charset="0"/>
                          <a:cs typeface="Arial" panose="020B0604020202020204" pitchFamily="34" charset="0"/>
                          <a:sym typeface="Symbol"/>
                        </a:rPr>
                        <a:t></a:t>
                      </a:r>
                      <a:r>
                        <a:rPr lang="en-US" sz="1900" baseline="0" dirty="0" smtClean="0">
                          <a:solidFill>
                            <a:schemeClr val="tx1"/>
                          </a:solidFill>
                          <a:latin typeface="Arial" panose="020B0604020202020204" pitchFamily="34" charset="0"/>
                          <a:cs typeface="Arial" panose="020B0604020202020204" pitchFamily="34" charset="0"/>
                          <a:sym typeface="Symbol"/>
                        </a:rPr>
                        <a:t> </a:t>
                      </a:r>
                      <a:r>
                        <a:rPr lang="en-US" sz="1900" dirty="0" smtClean="0">
                          <a:solidFill>
                            <a:schemeClr val="tx1"/>
                          </a:solidFill>
                          <a:latin typeface="Arial" panose="020B0604020202020204" pitchFamily="34" charset="0"/>
                          <a:ea typeface="+mn-ea"/>
                          <a:cs typeface="Arial" panose="020B0604020202020204" pitchFamily="34" charset="0"/>
                        </a:rPr>
                        <a:t>r </a:t>
                      </a:r>
                      <a:endParaRPr lang="en-US" sz="1900" dirty="0" smtClean="0">
                        <a:solidFill>
                          <a:schemeClr val="tx1"/>
                        </a:solidFill>
                        <a:latin typeface="Arial" panose="020B0604020202020204" pitchFamily="34" charset="0"/>
                        <a:cs typeface="Arial" panose="020B0604020202020204" pitchFamily="34" charset="0"/>
                      </a:endParaRPr>
                    </a:p>
                  </a:txBody>
                  <a:tcPr marL="68580" marR="68580" marT="34290" marB="34290">
                    <a:solidFill>
                      <a:schemeClr val="bg2">
                        <a:lumMod val="75000"/>
                      </a:schemeClr>
                    </a:solidFill>
                  </a:tcPr>
                </a:tc>
              </a:tr>
              <a:tr h="354330">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r>
              <a:tr h="354330">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r>
              <a:tr h="354330">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r>
              <a:tr h="354330">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r>
              <a:tr h="354330">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r>
              <a:tr h="354330">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r>
              <a:tr h="354330">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0</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r>
              <a:tr h="354330">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1900" dirty="0" smtClean="0">
                          <a:solidFill>
                            <a:schemeClr val="tx1"/>
                          </a:solidFill>
                          <a:latin typeface="Arial" panose="020B0604020202020204" pitchFamily="34" charset="0"/>
                          <a:cs typeface="Arial" panose="020B0604020202020204" pitchFamily="34" charset="0"/>
                        </a:rPr>
                        <a:t>1</a:t>
                      </a:r>
                      <a:endParaRPr lang="en-US" sz="1900" dirty="0">
                        <a:solidFill>
                          <a:schemeClr val="tx1"/>
                        </a:solidFill>
                        <a:latin typeface="Arial" panose="020B0604020202020204" pitchFamily="34" charset="0"/>
                        <a:cs typeface="Arial" panose="020B0604020202020204" pitchFamily="34" charset="0"/>
                      </a:endParaRPr>
                    </a:p>
                  </a:txBody>
                  <a:tcPr marL="68580" marR="68580" marT="34290" marB="34290"/>
                </a:tc>
              </a:tr>
            </a:tbl>
          </a:graphicData>
        </a:graphic>
      </p:graphicFrame>
    </p:spTree>
    <p:extLst>
      <p:ext uri="{BB962C8B-B14F-4D97-AF65-F5344CB8AC3E}">
        <p14:creationId xmlns:p14="http://schemas.microsoft.com/office/powerpoint/2010/main" xmlns="" val="1102352983"/>
      </p:ext>
    </p:extLst>
  </p:cSld>
  <p:clrMapOvr>
    <a:masterClrMapping/>
  </p:clrMapOvr>
  <mc:AlternateContent xmlns:mc="http://schemas.openxmlformats.org/markup-compatibility/2006">
    <mc:Choice xmlns:p14="http://schemas.microsoft.com/office/powerpoint/2010/main" xmlns="" Requires="p14">
      <p:transition spd="slow" p14:dur="2750">
        <p:checker/>
      </p:transition>
    </mc:Choice>
    <mc:Fallback>
      <p:transition spd="slow">
        <p:checker/>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II. </a:t>
            </a:r>
            <a:r>
              <a:rPr lang="en-US" sz="3000" dirty="0" err="1">
                <a:solidFill>
                  <a:srgbClr val="002060"/>
                </a:solidFill>
                <a:latin typeface="Arial" panose="020B0604020202020204" pitchFamily="34" charset="0"/>
                <a:cs typeface="Arial" panose="020B0604020202020204" pitchFamily="34" charset="0"/>
              </a:rPr>
              <a:t>Dạng</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6"/>
            <a:ext cx="7410814" cy="3870374"/>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4. </a:t>
            </a:r>
            <a:r>
              <a:rPr lang="en-US" sz="2625" u="sng" dirty="0" err="1">
                <a:solidFill>
                  <a:srgbClr val="002060"/>
                </a:solidFill>
                <a:latin typeface="Arial" panose="020B0604020202020204" pitchFamily="34" charset="0"/>
                <a:cs typeface="Arial" panose="020B0604020202020204" pitchFamily="34" charset="0"/>
              </a:rPr>
              <a:t>Tương</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đương</a:t>
            </a:r>
            <a:r>
              <a:rPr lang="en-US" sz="2625" u="sng" dirty="0">
                <a:solidFill>
                  <a:srgbClr val="002060"/>
                </a:solidFill>
                <a:latin typeface="Arial" panose="020B0604020202020204" pitchFamily="34" charset="0"/>
                <a:cs typeface="Arial" panose="020B0604020202020204" pitchFamily="34" charset="0"/>
              </a:rPr>
              <a:t> logic:</a:t>
            </a:r>
          </a:p>
          <a:p>
            <a:pPr>
              <a:spcBef>
                <a:spcPts val="0"/>
              </a:spcBef>
              <a:buFontTx/>
              <a:buChar char="-"/>
            </a:pPr>
            <a:r>
              <a:rPr lang="vi-VN" sz="2100" dirty="0"/>
              <a:t>Hai dạng mệnh đề E và F được gọi là</a:t>
            </a:r>
            <a:r>
              <a:rPr lang="en-US" sz="2100" dirty="0"/>
              <a:t> </a:t>
            </a:r>
            <a:r>
              <a:rPr lang="vi-VN" sz="2100" dirty="0"/>
              <a:t>tương đương logic nếu chúng có cùng bảng chân trị.</a:t>
            </a:r>
            <a:endParaRPr lang="en-US" sz="2100" dirty="0"/>
          </a:p>
          <a:p>
            <a:pPr>
              <a:spcBef>
                <a:spcPts val="0"/>
              </a:spcBef>
              <a:buFontTx/>
              <a:buChar char="-"/>
            </a:pPr>
            <a:r>
              <a:rPr lang="vi-VN" sz="2100" dirty="0">
                <a:solidFill>
                  <a:srgbClr val="0070C0"/>
                </a:solidFill>
              </a:rPr>
              <a:t>Ký </a:t>
            </a:r>
            <a:r>
              <a:rPr lang="vi-VN" sz="2100" dirty="0" smtClean="0">
                <a:solidFill>
                  <a:srgbClr val="0070C0"/>
                </a:solidFill>
              </a:rPr>
              <a:t>hiệu</a:t>
            </a:r>
            <a:r>
              <a:rPr lang="en-US" sz="2100" dirty="0" smtClean="0">
                <a:solidFill>
                  <a:srgbClr val="0070C0"/>
                </a:solidFill>
              </a:rPr>
              <a:t>:</a:t>
            </a:r>
            <a:r>
              <a:rPr lang="vi-VN" sz="2100" dirty="0" smtClean="0"/>
              <a:t> </a:t>
            </a:r>
            <a:r>
              <a:rPr lang="vi-VN" sz="2100" dirty="0"/>
              <a:t>E </a:t>
            </a:r>
            <a:r>
              <a:rPr lang="vi-VN" sz="2100" dirty="0">
                <a:sym typeface="Symbol"/>
              </a:rPr>
              <a:t></a:t>
            </a:r>
            <a:r>
              <a:rPr lang="en-US" sz="2100" dirty="0">
                <a:sym typeface="Symbol"/>
              </a:rPr>
              <a:t> </a:t>
            </a:r>
            <a:r>
              <a:rPr lang="vi-VN" sz="2100" dirty="0"/>
              <a:t>F.</a:t>
            </a:r>
            <a:endParaRPr lang="en-US" sz="2100" dirty="0"/>
          </a:p>
          <a:p>
            <a:pPr>
              <a:spcBef>
                <a:spcPts val="0"/>
              </a:spcBef>
              <a:buFontTx/>
              <a:buChar char="-"/>
            </a:pPr>
            <a:r>
              <a:rPr lang="vi-VN" sz="2100" dirty="0"/>
              <a:t>Dạng mệnh đề được gọi là hằng đúng nếu nó luôn lấy giá trị 1</a:t>
            </a:r>
            <a:r>
              <a:rPr lang="en-US" sz="2100" dirty="0"/>
              <a:t>.</a:t>
            </a:r>
          </a:p>
          <a:p>
            <a:pPr>
              <a:spcBef>
                <a:spcPts val="0"/>
              </a:spcBef>
              <a:buFontTx/>
              <a:buChar char="-"/>
            </a:pPr>
            <a:r>
              <a:rPr lang="vi-VN" sz="2100" dirty="0"/>
              <a:t>Dạng mệnh đề gọi là hằng sai (hay mâu</a:t>
            </a:r>
            <a:r>
              <a:rPr lang="en-US" sz="2100" dirty="0"/>
              <a:t> </a:t>
            </a:r>
            <a:r>
              <a:rPr lang="vi-VN" sz="2100" dirty="0"/>
              <a:t>thuẩn</a:t>
            </a:r>
            <a:r>
              <a:rPr lang="en-US" sz="2100" dirty="0"/>
              <a:t>) </a:t>
            </a:r>
            <a:r>
              <a:rPr lang="vi-VN" sz="2100" dirty="0"/>
              <a:t>nếu nó luôn lấy</a:t>
            </a:r>
            <a:r>
              <a:rPr lang="en-US" sz="2100" dirty="0"/>
              <a:t> </a:t>
            </a:r>
            <a:r>
              <a:rPr lang="vi-VN" sz="2100" dirty="0"/>
              <a:t>giá trị 0.</a:t>
            </a:r>
            <a:endParaRPr lang="en-US" sz="2100" dirty="0"/>
          </a:p>
          <a:p>
            <a:pPr marL="0" indent="0">
              <a:spcBef>
                <a:spcPts val="0"/>
              </a:spcBef>
              <a:buNone/>
            </a:pPr>
            <a:r>
              <a:rPr lang="en-US" sz="2100" dirty="0"/>
              <a:t>	</a:t>
            </a:r>
            <a:r>
              <a:rPr lang="vi-VN" sz="2100" dirty="0">
                <a:solidFill>
                  <a:srgbClr val="FF0000"/>
                </a:solidFill>
              </a:rPr>
              <a:t>Ví dụ</a:t>
            </a:r>
            <a:r>
              <a:rPr lang="en-US" sz="2100" dirty="0">
                <a:solidFill>
                  <a:srgbClr val="FF0000"/>
                </a:solidFill>
              </a:rPr>
              <a:t>:</a:t>
            </a:r>
            <a:r>
              <a:rPr lang="en-US" sz="2100" dirty="0"/>
              <a:t> </a:t>
            </a:r>
            <a:r>
              <a:rPr lang="vi-VN" sz="2100" dirty="0"/>
              <a:t> </a:t>
            </a:r>
            <a:r>
              <a:rPr lang="en-US" sz="2100" dirty="0"/>
              <a:t>-	</a:t>
            </a:r>
            <a:r>
              <a:rPr lang="vi-VN" sz="2100" dirty="0">
                <a:sym typeface="Symbol"/>
              </a:rPr>
              <a:t></a:t>
            </a:r>
            <a:r>
              <a:rPr lang="vi-VN" sz="2100" dirty="0"/>
              <a:t>(p </a:t>
            </a:r>
            <a:r>
              <a:rPr lang="vi-VN" sz="2100" dirty="0">
                <a:sym typeface="Symbol"/>
              </a:rPr>
              <a:t></a:t>
            </a:r>
            <a:r>
              <a:rPr lang="vi-VN" sz="2100" dirty="0"/>
              <a:t> q) </a:t>
            </a:r>
            <a:r>
              <a:rPr lang="vi-VN" sz="2100" dirty="0">
                <a:sym typeface="Symbol"/>
              </a:rPr>
              <a:t></a:t>
            </a:r>
            <a:r>
              <a:rPr lang="vi-VN" sz="2100" dirty="0"/>
              <a:t> </a:t>
            </a:r>
            <a:r>
              <a:rPr lang="vi-VN" sz="2100" dirty="0">
                <a:sym typeface="Symbol"/>
              </a:rPr>
              <a:t></a:t>
            </a:r>
            <a:r>
              <a:rPr lang="vi-VN" sz="2100" dirty="0"/>
              <a:t>p </a:t>
            </a:r>
            <a:r>
              <a:rPr lang="vi-VN" sz="2100" dirty="0">
                <a:sym typeface="Symbol"/>
              </a:rPr>
              <a:t></a:t>
            </a:r>
            <a:r>
              <a:rPr lang="vi-VN" sz="2100" dirty="0"/>
              <a:t> </a:t>
            </a:r>
            <a:r>
              <a:rPr lang="vi-VN" sz="2100" dirty="0">
                <a:sym typeface="Symbol"/>
              </a:rPr>
              <a:t></a:t>
            </a:r>
            <a:r>
              <a:rPr lang="vi-VN" sz="2100" dirty="0"/>
              <a:t>q</a:t>
            </a:r>
            <a:endParaRPr lang="en-US" sz="2100" dirty="0"/>
          </a:p>
          <a:p>
            <a:pPr marL="0" indent="0">
              <a:spcBef>
                <a:spcPts val="0"/>
              </a:spcBef>
              <a:buNone/>
            </a:pPr>
            <a:r>
              <a:rPr lang="en-US" sz="2100" dirty="0"/>
              <a:t>			  -	</a:t>
            </a:r>
            <a:r>
              <a:rPr lang="en-US" sz="2100" dirty="0">
                <a:latin typeface="Arial" panose="020B0604020202020204" pitchFamily="34" charset="0"/>
                <a:cs typeface="Arial" panose="020B0604020202020204" pitchFamily="34" charset="0"/>
              </a:rPr>
              <a:t>p ∧ (p ∧ q) ⇔ p</a:t>
            </a:r>
            <a:endParaRPr lang="vi-VN" sz="2100" dirty="0">
              <a:latin typeface="Arial" panose="020B0604020202020204" pitchFamily="34" charset="0"/>
              <a:cs typeface="Arial" panose="020B0604020202020204" pitchFamily="34" charset="0"/>
            </a:endParaRPr>
          </a:p>
          <a:p>
            <a:pPr marL="0" indent="0">
              <a:spcBef>
                <a:spcPts val="0"/>
              </a:spcBef>
              <a:buNone/>
            </a:pPr>
            <a:endParaRPr lang="en-US" sz="2100" dirty="0"/>
          </a:p>
          <a:p>
            <a:pPr>
              <a:spcBef>
                <a:spcPts val="0"/>
              </a:spcBef>
              <a:buFontTx/>
              <a:buChar char="-"/>
            </a:pPr>
            <a:endParaRPr lang="vi-VN" sz="2100" dirty="0"/>
          </a:p>
          <a:p>
            <a:pPr marL="0" indent="0">
              <a:spcBef>
                <a:spcPts val="0"/>
              </a:spcBef>
              <a:buNone/>
            </a:pPr>
            <a:endParaRPr lang="vi-VN" sz="2100" dirty="0"/>
          </a:p>
        </p:txBody>
      </p:sp>
    </p:spTree>
    <p:extLst>
      <p:ext uri="{BB962C8B-B14F-4D97-AF65-F5344CB8AC3E}">
        <p14:creationId xmlns:p14="http://schemas.microsoft.com/office/powerpoint/2010/main" xmlns="" val="3201217313"/>
      </p:ext>
    </p:extLst>
  </p:cSld>
  <p:clrMapOvr>
    <a:masterClrMapping/>
  </p:clrMapOvr>
  <mc:AlternateContent xmlns:mc="http://schemas.openxmlformats.org/markup-compatibility/2006">
    <mc:Choice xmlns:p14="http://schemas.microsoft.com/office/powerpoint/2010/main" xmlns=""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trips(downLeft)">
                                      <p:cBhvr>
                                        <p:cTn id="7" dur="500"/>
                                        <p:tgtEl>
                                          <p:spTgt spid="5">
                                            <p:txEl>
                                              <p:pRg st="0" end="0"/>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strips(downLeft)">
                                      <p:cBhvr>
                                        <p:cTn id="10" dur="500"/>
                                        <p:tgtEl>
                                          <p:spTgt spid="5">
                                            <p:txEl>
                                              <p:pRg st="1" end="1"/>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strips(downLeft)">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 calcmode="lin" valueType="num">
                                      <p:cBhvr>
                                        <p:cTn id="1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19"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0" dur="500"/>
                                        <p:tgtEl>
                                          <p:spTgt spid="5">
                                            <p:txEl>
                                              <p:pRg st="3" end="3"/>
                                            </p:txEl>
                                          </p:spTgt>
                                        </p:tgtEl>
                                      </p:cBhvr>
                                    </p:animEffect>
                                  </p:childTnLst>
                                </p:cTn>
                              </p:par>
                              <p:par>
                                <p:cTn id="21" presetID="53" presetClass="entr" presetSubtype="16"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p:cTn id="23"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4"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5" dur="500"/>
                                        <p:tgtEl>
                                          <p:spTgt spid="5">
                                            <p:txEl>
                                              <p:pRg st="4" end="4"/>
                                            </p:txEl>
                                          </p:spTgt>
                                        </p:tgtEl>
                                      </p:cBhvr>
                                    </p:animEffect>
                                  </p:childTnLst>
                                </p:cTn>
                              </p:par>
                              <p:par>
                                <p:cTn id="26" presetID="53" presetClass="entr" presetSubtype="16"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 calcmode="lin" valueType="num">
                                      <p:cBhvr>
                                        <p:cTn id="28"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5">
                                            <p:txEl>
                                              <p:pRg st="5" end="5"/>
                                            </p:txEl>
                                          </p:spTgt>
                                        </p:tgtEl>
                                      </p:cBhvr>
                                    </p:animEffect>
                                  </p:childTnLst>
                                </p:cTn>
                              </p:par>
                              <p:par>
                                <p:cTn id="31" presetID="53" presetClass="entr" presetSubtype="16" fill="hold"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p:cTn id="3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4"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3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II. </a:t>
            </a:r>
            <a:r>
              <a:rPr lang="en-US" sz="3000" dirty="0" err="1">
                <a:solidFill>
                  <a:srgbClr val="002060"/>
                </a:solidFill>
                <a:latin typeface="Arial" panose="020B0604020202020204" pitchFamily="34" charset="0"/>
                <a:cs typeface="Arial" panose="020B0604020202020204" pitchFamily="34" charset="0"/>
              </a:rPr>
              <a:t>Dạng</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6"/>
            <a:ext cx="7410814" cy="3870374"/>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4. </a:t>
            </a:r>
            <a:r>
              <a:rPr lang="en-US" sz="2625" u="sng" dirty="0" err="1">
                <a:solidFill>
                  <a:srgbClr val="002060"/>
                </a:solidFill>
                <a:latin typeface="Arial" panose="020B0604020202020204" pitchFamily="34" charset="0"/>
                <a:cs typeface="Arial" panose="020B0604020202020204" pitchFamily="34" charset="0"/>
              </a:rPr>
              <a:t>Tương</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đương</a:t>
            </a:r>
            <a:r>
              <a:rPr lang="en-US" sz="2625" u="sng" dirty="0">
                <a:solidFill>
                  <a:srgbClr val="002060"/>
                </a:solidFill>
                <a:latin typeface="Arial" panose="020B0604020202020204" pitchFamily="34" charset="0"/>
                <a:cs typeface="Arial" panose="020B0604020202020204" pitchFamily="34" charset="0"/>
              </a:rPr>
              <a:t> logic:</a:t>
            </a:r>
          </a:p>
          <a:p>
            <a:pPr>
              <a:spcBef>
                <a:spcPts val="0"/>
              </a:spcBef>
              <a:buFontTx/>
              <a:buChar char="-"/>
            </a:pPr>
            <a:r>
              <a:rPr lang="vi-VN" sz="2100" dirty="0">
                <a:solidFill>
                  <a:srgbClr val="0070C0"/>
                </a:solidFill>
                <a:latin typeface="Arial" panose="020B0604020202020204" pitchFamily="34" charset="0"/>
                <a:cs typeface="Arial" panose="020B0604020202020204" pitchFamily="34" charset="0"/>
              </a:rPr>
              <a:t>Định lý:</a:t>
            </a:r>
            <a:r>
              <a:rPr lang="vi-VN" sz="2100" dirty="0">
                <a:latin typeface="Arial" panose="020B0604020202020204" pitchFamily="34" charset="0"/>
                <a:cs typeface="Arial" panose="020B0604020202020204" pitchFamily="34" charset="0"/>
              </a:rPr>
              <a:t> Hai dạng mệnh đề E và F tương đương với nhau khi</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và chỉ khi E</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sym typeface="Symbol"/>
              </a:rPr>
              <a:t> </a:t>
            </a:r>
            <a:r>
              <a:rPr lang="vi-VN" sz="2100" dirty="0">
                <a:latin typeface="Arial" panose="020B0604020202020204" pitchFamily="34" charset="0"/>
                <a:cs typeface="Arial" panose="020B0604020202020204" pitchFamily="34" charset="0"/>
              </a:rPr>
              <a:t>F là hằng đúng.</a:t>
            </a:r>
            <a:endParaRPr lang="en-US" sz="2100" dirty="0">
              <a:latin typeface="Arial" panose="020B0604020202020204" pitchFamily="34" charset="0"/>
              <a:cs typeface="Arial" panose="020B0604020202020204" pitchFamily="34" charset="0"/>
            </a:endParaRPr>
          </a:p>
          <a:p>
            <a:pPr>
              <a:spcBef>
                <a:spcPts val="0"/>
              </a:spcBef>
              <a:buFontTx/>
              <a:buChar char="-"/>
            </a:pPr>
            <a:r>
              <a:rPr lang="vi-VN" sz="2100" dirty="0">
                <a:solidFill>
                  <a:srgbClr val="0070C0"/>
                </a:solidFill>
                <a:latin typeface="Arial" panose="020B0604020202020204" pitchFamily="34" charset="0"/>
                <a:cs typeface="Arial" panose="020B0604020202020204" pitchFamily="34" charset="0"/>
              </a:rPr>
              <a:t>Hệ quả logic:</a:t>
            </a:r>
            <a:r>
              <a:rPr lang="vi-VN" sz="2100" dirty="0">
                <a:latin typeface="Arial" panose="020B0604020202020204" pitchFamily="34" charset="0"/>
                <a:cs typeface="Arial" panose="020B0604020202020204" pitchFamily="34" charset="0"/>
              </a:rPr>
              <a:t> F được gọi là hệ quả logic của E nếu E</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sym typeface="Symbol"/>
              </a:rPr>
              <a:t> </a:t>
            </a:r>
            <a:r>
              <a:rPr lang="vi-VN" sz="2100" dirty="0">
                <a:latin typeface="Arial" panose="020B0604020202020204" pitchFamily="34" charset="0"/>
                <a:cs typeface="Arial" panose="020B0604020202020204" pitchFamily="34" charset="0"/>
              </a:rPr>
              <a:t>F là</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hằng đúng.</a:t>
            </a:r>
            <a:endParaRPr lang="en-US" sz="2100" dirty="0">
              <a:latin typeface="Arial" panose="020B0604020202020204" pitchFamily="34" charset="0"/>
              <a:cs typeface="Arial" panose="020B0604020202020204" pitchFamily="34" charset="0"/>
            </a:endParaRPr>
          </a:p>
          <a:p>
            <a:pPr>
              <a:spcBef>
                <a:spcPts val="0"/>
              </a:spcBef>
              <a:buFontTx/>
              <a:buChar char="-"/>
            </a:pPr>
            <a:r>
              <a:rPr lang="vi-VN" sz="2100" dirty="0">
                <a:solidFill>
                  <a:srgbClr val="0070C0"/>
                </a:solidFill>
                <a:latin typeface="Arial" panose="020B0604020202020204" pitchFamily="34" charset="0"/>
                <a:cs typeface="Arial" panose="020B0604020202020204" pitchFamily="34" charset="0"/>
              </a:rPr>
              <a:t>Ký </a:t>
            </a:r>
            <a:r>
              <a:rPr lang="vi-VN" sz="2100" dirty="0" smtClean="0">
                <a:solidFill>
                  <a:srgbClr val="0070C0"/>
                </a:solidFill>
                <a:latin typeface="Arial" panose="020B0604020202020204" pitchFamily="34" charset="0"/>
                <a:cs typeface="Arial" panose="020B0604020202020204" pitchFamily="34" charset="0"/>
              </a:rPr>
              <a:t>hiệu</a:t>
            </a:r>
            <a:r>
              <a:rPr lang="en-US" sz="2100" dirty="0" smtClean="0">
                <a:solidFill>
                  <a:srgbClr val="0070C0"/>
                </a:solidFill>
                <a:latin typeface="Arial" panose="020B0604020202020204" pitchFamily="34" charset="0"/>
                <a:cs typeface="Arial" panose="020B0604020202020204" pitchFamily="34" charset="0"/>
              </a:rPr>
              <a:t>:</a:t>
            </a:r>
            <a:r>
              <a:rPr lang="vi-VN" sz="2100" dirty="0" smtClean="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E</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sym typeface="Symbol"/>
              </a:rPr>
              <a:t> </a:t>
            </a:r>
            <a:r>
              <a:rPr lang="vi-VN" sz="2100" dirty="0">
                <a:latin typeface="Arial" panose="020B0604020202020204" pitchFamily="34" charset="0"/>
                <a:cs typeface="Arial" panose="020B0604020202020204" pitchFamily="34" charset="0"/>
              </a:rPr>
              <a:t>F</a:t>
            </a:r>
          </a:p>
          <a:p>
            <a:pPr marL="0" indent="123825" algn="just">
              <a:buNone/>
            </a:pPr>
            <a:r>
              <a:rPr lang="en-US" sz="2100" dirty="0">
                <a:latin typeface="Arial" panose="020B0604020202020204" pitchFamily="34" charset="0"/>
                <a:cs typeface="Arial" panose="020B0604020202020204" pitchFamily="34" charset="0"/>
              </a:rPr>
              <a:t>	</a:t>
            </a:r>
            <a:r>
              <a:rPr lang="vi-VN" sz="2100" dirty="0">
                <a:solidFill>
                  <a:srgbClr val="FF0000"/>
                </a:solidFill>
                <a:latin typeface="Arial" panose="020B0604020202020204" pitchFamily="34" charset="0"/>
                <a:cs typeface="Arial" panose="020B0604020202020204" pitchFamily="34" charset="0"/>
              </a:rPr>
              <a:t>Ví dụ:</a:t>
            </a:r>
            <a:r>
              <a:rPr lang="vi-VN"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(p </a:t>
            </a:r>
            <a:r>
              <a:rPr lang="vi-VN"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q) </a:t>
            </a:r>
            <a:r>
              <a:rPr lang="vi-VN"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p</a:t>
            </a:r>
            <a:endParaRPr lang="en-US" sz="2100" dirty="0">
              <a:latin typeface="Arial" panose="020B0604020202020204" pitchFamily="34" charset="0"/>
              <a:cs typeface="Arial" panose="020B0604020202020204" pitchFamily="34" charset="0"/>
            </a:endParaRPr>
          </a:p>
          <a:p>
            <a:pPr marL="0" indent="0">
              <a:spcBef>
                <a:spcPts val="0"/>
              </a:spcBef>
              <a:buNone/>
            </a:pPr>
            <a:endParaRPr lang="en-US" sz="2100" dirty="0">
              <a:latin typeface="Arial" panose="020B0604020202020204" pitchFamily="34" charset="0"/>
              <a:cs typeface="Arial" panose="020B0604020202020204" pitchFamily="34" charset="0"/>
            </a:endParaRPr>
          </a:p>
          <a:p>
            <a:pPr>
              <a:spcBef>
                <a:spcPts val="0"/>
              </a:spcBef>
              <a:buFontTx/>
              <a:buChar char="-"/>
            </a:pPr>
            <a:endParaRPr lang="vi-VN" sz="2100" dirty="0">
              <a:latin typeface="Arial" panose="020B0604020202020204" pitchFamily="34" charset="0"/>
              <a:cs typeface="Arial" panose="020B0604020202020204" pitchFamily="34" charset="0"/>
            </a:endParaRPr>
          </a:p>
          <a:p>
            <a:pPr marL="0" indent="0">
              <a:spcBef>
                <a:spcPts val="0"/>
              </a:spcBef>
              <a:buNone/>
            </a:pPr>
            <a:endParaRPr lang="vi-V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199809967"/>
      </p:ext>
    </p:extLst>
  </p:cSld>
  <p:clrMapOvr>
    <a:masterClrMapping/>
  </p:clrMapOvr>
  <mc:AlternateContent xmlns:mc="http://schemas.openxmlformats.org/markup-compatibility/2006">
    <mc:Choice xmlns:p14="http://schemas.microsoft.com/office/powerpoint/2010/main" xmlns=""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p:cTn id="15"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6"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2"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Scale>
                                      <p:cBhvr>
                                        <p:cTn id="22" dur="1000" decel="50000" fill="hold">
                                          <p:stCondLst>
                                            <p:cond delay="0"/>
                                          </p:stCondLst>
                                        </p:cTn>
                                        <p:tgtEl>
                                          <p:spTgt spid="5">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3" dur="1000" decel="50000" fill="hold">
                                          <p:stCondLst>
                                            <p:cond delay="0"/>
                                          </p:stCondLst>
                                        </p:cTn>
                                        <p:tgtEl>
                                          <p:spTgt spid="5">
                                            <p:txEl>
                                              <p:pRg st="3" end="3"/>
                                            </p:txEl>
                                          </p:spTgt>
                                        </p:tgtEl>
                                        <p:attrNameLst>
                                          <p:attrName>ppt_x</p:attrName>
                                          <p:attrName>ppt_y</p:attrName>
                                        </p:attrNameLst>
                                      </p:cBhvr>
                                    </p:animMotion>
                                    <p:animEffect transition="in" filter="fade">
                                      <p:cBhvr>
                                        <p:cTn id="24" dur="1000"/>
                                        <p:tgtEl>
                                          <p:spTgt spid="5">
                                            <p:txEl>
                                              <p:pRg st="3" end="3"/>
                                            </p:txEl>
                                          </p:spTgt>
                                        </p:tgtEl>
                                      </p:cBhvr>
                                    </p:animEffect>
                                  </p:childTnLst>
                                </p:cTn>
                              </p:par>
                              <p:par>
                                <p:cTn id="25" presetID="5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Scale>
                                      <p:cBhvr>
                                        <p:cTn id="27" dur="1000" decel="50000" fill="hold">
                                          <p:stCondLst>
                                            <p:cond delay="0"/>
                                          </p:stCondLst>
                                        </p:cTn>
                                        <p:tgtEl>
                                          <p:spTgt spid="5">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8" dur="1000" decel="50000" fill="hold">
                                          <p:stCondLst>
                                            <p:cond delay="0"/>
                                          </p:stCondLst>
                                        </p:cTn>
                                        <p:tgtEl>
                                          <p:spTgt spid="5">
                                            <p:txEl>
                                              <p:pRg st="4" end="4"/>
                                            </p:txEl>
                                          </p:spTgt>
                                        </p:tgtEl>
                                        <p:attrNameLst>
                                          <p:attrName>ppt_x</p:attrName>
                                          <p:attrName>ppt_y</p:attrName>
                                        </p:attrNameLst>
                                      </p:cBhvr>
                                    </p:animMotion>
                                    <p:animEffect transition="in" filter="fade">
                                      <p:cBhvr>
                                        <p:cTn id="29" dur="1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II. </a:t>
            </a:r>
            <a:r>
              <a:rPr lang="en-US" sz="3000" dirty="0" err="1">
                <a:solidFill>
                  <a:srgbClr val="002060"/>
                </a:solidFill>
                <a:latin typeface="Arial" panose="020B0604020202020204" pitchFamily="34" charset="0"/>
                <a:cs typeface="Arial" panose="020B0604020202020204" pitchFamily="34" charset="0"/>
              </a:rPr>
              <a:t>Dạng</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6"/>
            <a:ext cx="7410814" cy="3870374"/>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5. </a:t>
            </a:r>
            <a:r>
              <a:rPr lang="en-US" sz="2625" u="sng" dirty="0" err="1">
                <a:solidFill>
                  <a:srgbClr val="002060"/>
                </a:solidFill>
                <a:latin typeface="Arial" panose="020B0604020202020204" pitchFamily="34" charset="0"/>
                <a:cs typeface="Arial" panose="020B0604020202020204" pitchFamily="34" charset="0"/>
              </a:rPr>
              <a:t>Các</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luật</a:t>
            </a:r>
            <a:r>
              <a:rPr lang="en-US" sz="2625" u="sng" dirty="0">
                <a:solidFill>
                  <a:srgbClr val="002060"/>
                </a:solidFill>
                <a:latin typeface="Arial" panose="020B0604020202020204" pitchFamily="34" charset="0"/>
                <a:cs typeface="Arial" panose="020B0604020202020204" pitchFamily="34" charset="0"/>
              </a:rPr>
              <a:t> logic:</a:t>
            </a:r>
          </a:p>
          <a:p>
            <a:pPr algn="just">
              <a:buClr>
                <a:srgbClr val="FF0000"/>
              </a:buClr>
              <a:buFontTx/>
              <a:buChar char="-"/>
            </a:pPr>
            <a:r>
              <a:rPr lang="vi-VN" sz="2100" dirty="0">
                <a:solidFill>
                  <a:srgbClr val="FF0000"/>
                </a:solidFill>
                <a:latin typeface="Arial" panose="020B0604020202020204" pitchFamily="34" charset="0"/>
                <a:cs typeface="Arial" panose="020B0604020202020204" pitchFamily="34" charset="0"/>
              </a:rPr>
              <a:t>Phủ định của phủ định</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p </a:t>
            </a:r>
            <a:r>
              <a:rPr lang="vi-VN"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sym typeface="Symbol"/>
              </a:rPr>
              <a:t> </a:t>
            </a:r>
            <a:r>
              <a:rPr lang="vi-VN" sz="2100" dirty="0">
                <a:latin typeface="Arial" panose="020B0604020202020204" pitchFamily="34" charset="0"/>
                <a:cs typeface="Arial" panose="020B0604020202020204" pitchFamily="34" charset="0"/>
              </a:rPr>
              <a:t>p</a:t>
            </a:r>
            <a:endParaRPr lang="en-US" sz="2100" dirty="0">
              <a:latin typeface="Arial" panose="020B0604020202020204" pitchFamily="34" charset="0"/>
              <a:cs typeface="Arial" panose="020B0604020202020204" pitchFamily="34" charset="0"/>
            </a:endParaRPr>
          </a:p>
          <a:p>
            <a:pPr algn="just">
              <a:buClr>
                <a:srgbClr val="FF0000"/>
              </a:buClr>
              <a:buFontTx/>
              <a:buChar char="-"/>
            </a:pPr>
            <a:r>
              <a:rPr lang="en-US" sz="2100" dirty="0">
                <a:solidFill>
                  <a:srgbClr val="FF0000"/>
                </a:solidFill>
                <a:latin typeface="Arial" panose="020B0604020202020204" pitchFamily="34" charset="0"/>
                <a:cs typeface="Arial" panose="020B0604020202020204" pitchFamily="34" charset="0"/>
              </a:rPr>
              <a:t>Qui </a:t>
            </a:r>
            <a:r>
              <a:rPr lang="en-US" sz="2100" dirty="0" err="1">
                <a:solidFill>
                  <a:srgbClr val="FF0000"/>
                </a:solidFill>
                <a:latin typeface="Arial" panose="020B0604020202020204" pitchFamily="34" charset="0"/>
                <a:cs typeface="Arial" panose="020B0604020202020204" pitchFamily="34" charset="0"/>
              </a:rPr>
              <a:t>tắc</a:t>
            </a:r>
            <a:r>
              <a:rPr lang="en-US" sz="2100" dirty="0">
                <a:solidFill>
                  <a:srgbClr val="FF0000"/>
                </a:solidFill>
                <a:latin typeface="Arial" panose="020B0604020202020204" pitchFamily="34" charset="0"/>
                <a:cs typeface="Arial" panose="020B0604020202020204" pitchFamily="34" charset="0"/>
              </a:rPr>
              <a:t> De Morgan:</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a:t>
            </a:r>
          </a:p>
          <a:p>
            <a:pPr marL="0" indent="258366" algn="just">
              <a:buClr>
                <a:srgbClr val="FF0000"/>
              </a:buClr>
              <a:buNone/>
              <a:tabLst>
                <a:tab pos="2743200" algn="l"/>
              </a:tabLst>
            </a:pP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a:t>
            </a:r>
          </a:p>
          <a:p>
            <a:pPr algn="just">
              <a:buClr>
                <a:srgbClr val="FF0000"/>
              </a:buClr>
              <a:buFontTx/>
              <a:buChar char="-"/>
              <a:tabLst>
                <a:tab pos="2743200" algn="l"/>
              </a:tabLst>
            </a:pPr>
            <a:r>
              <a:rPr lang="en-US" sz="2100" dirty="0" err="1">
                <a:solidFill>
                  <a:srgbClr val="FF0000"/>
                </a:solidFill>
                <a:latin typeface="Arial" panose="020B0604020202020204" pitchFamily="34" charset="0"/>
                <a:cs typeface="Arial" panose="020B0604020202020204" pitchFamily="34" charset="0"/>
              </a:rPr>
              <a:t>Luật</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giao</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hoán</a:t>
            </a:r>
            <a:r>
              <a:rPr lang="en-US" sz="2100" dirty="0">
                <a:solidFill>
                  <a:srgbClr val="FF0000"/>
                </a:solidFill>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a:t>
            </a:r>
          </a:p>
          <a:p>
            <a:pPr marL="0" indent="0" algn="just">
              <a:buClr>
                <a:srgbClr val="FF0000"/>
              </a:buClr>
              <a:buNone/>
              <a:tabLst>
                <a:tab pos="2743200" algn="l"/>
              </a:tabLst>
            </a:pP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a:t>
            </a:r>
          </a:p>
          <a:p>
            <a:pPr algn="just">
              <a:buClr>
                <a:srgbClr val="FF0000"/>
              </a:buClr>
              <a:buFontTx/>
              <a:buChar char="-"/>
              <a:tabLst>
                <a:tab pos="2743200" algn="l"/>
              </a:tabLst>
            </a:pPr>
            <a:r>
              <a:rPr lang="en-US" sz="2100" dirty="0" err="1">
                <a:solidFill>
                  <a:srgbClr val="FF0000"/>
                </a:solidFill>
                <a:latin typeface="Arial" panose="020B0604020202020204" pitchFamily="34" charset="0"/>
                <a:cs typeface="Arial" panose="020B0604020202020204" pitchFamily="34" charset="0"/>
              </a:rPr>
              <a:t>Luật</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kết</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hợp</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r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r)</a:t>
            </a:r>
          </a:p>
          <a:p>
            <a:pPr marL="0" indent="0" algn="just">
              <a:buClr>
                <a:srgbClr val="FF0000"/>
              </a:buClr>
              <a:buNone/>
              <a:tabLst>
                <a:tab pos="2743200" algn="l"/>
              </a:tabLst>
            </a:pP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r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a:t>
            </a:r>
            <a:r>
              <a:rPr lang="en-US" sz="2100" dirty="0">
                <a:latin typeface="Arial" panose="020B0604020202020204" pitchFamily="34" charset="0"/>
                <a:cs typeface="Arial" panose="020B0604020202020204" pitchFamily="34" charset="0"/>
                <a:sym typeface="Symbol"/>
              </a:rPr>
              <a:t>  </a:t>
            </a:r>
            <a:r>
              <a:rPr lang="en-US" sz="2100" dirty="0">
                <a:latin typeface="Arial" panose="020B0604020202020204" pitchFamily="34" charset="0"/>
                <a:cs typeface="Arial" panose="020B0604020202020204" pitchFamily="34" charset="0"/>
              </a:rPr>
              <a:t>(q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r)</a:t>
            </a:r>
          </a:p>
          <a:p>
            <a:pPr marL="0" indent="0">
              <a:spcBef>
                <a:spcPts val="0"/>
              </a:spcBef>
              <a:buNone/>
            </a:pPr>
            <a:endParaRPr lang="en-US" sz="2100" dirty="0">
              <a:latin typeface="Arial" panose="020B0604020202020204" pitchFamily="34" charset="0"/>
              <a:cs typeface="Arial" panose="020B0604020202020204" pitchFamily="34" charset="0"/>
            </a:endParaRPr>
          </a:p>
          <a:p>
            <a:pPr>
              <a:spcBef>
                <a:spcPts val="0"/>
              </a:spcBef>
              <a:buFontTx/>
              <a:buChar char="-"/>
            </a:pPr>
            <a:endParaRPr lang="vi-VN" sz="2100" dirty="0">
              <a:latin typeface="Arial" panose="020B0604020202020204" pitchFamily="34" charset="0"/>
              <a:cs typeface="Arial" panose="020B0604020202020204" pitchFamily="34" charset="0"/>
            </a:endParaRPr>
          </a:p>
          <a:p>
            <a:pPr marL="0" indent="0">
              <a:spcBef>
                <a:spcPts val="0"/>
              </a:spcBef>
              <a:buNone/>
            </a:pPr>
            <a:endParaRPr lang="vi-V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08746011"/>
      </p:ext>
    </p:extLst>
  </p:cSld>
  <p:clrMapOvr>
    <a:masterClrMapping/>
  </p:clrMapOvr>
  <mc:AlternateContent xmlns:mc="http://schemas.openxmlformats.org/markup-compatibility/2006">
    <mc:Choice xmlns:p14="http://schemas.microsoft.com/office/powerpoint/2010/main" xmlns="" Requires="p14">
      <p:transition spd="slow" p14:dur="2000">
        <p14:shre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750"/>
                                        <p:tgtEl>
                                          <p:spTgt spid="5">
                                            <p:txEl>
                                              <p:pRg st="0" end="0"/>
                                            </p:txEl>
                                          </p:spTgt>
                                        </p:tgtEl>
                                      </p:cBhvr>
                                    </p:animEffect>
                                    <p:anim calcmode="lin" valueType="num">
                                      <p:cBhvr>
                                        <p:cTn id="8" dur="1750" fill="hold"/>
                                        <p:tgtEl>
                                          <p:spTgt spid="5">
                                            <p:txEl>
                                              <p:pRg st="0" end="0"/>
                                            </p:txEl>
                                          </p:spTgt>
                                        </p:tgtEl>
                                        <p:attrNameLst>
                                          <p:attrName>style.rotation</p:attrName>
                                        </p:attrNameLst>
                                      </p:cBhvr>
                                      <p:tavLst>
                                        <p:tav tm="0">
                                          <p:val>
                                            <p:fltVal val="720"/>
                                          </p:val>
                                        </p:tav>
                                        <p:tav tm="100000">
                                          <p:val>
                                            <p:fltVal val="0"/>
                                          </p:val>
                                        </p:tav>
                                      </p:tavLst>
                                    </p:anim>
                                    <p:anim calcmode="lin" valueType="num">
                                      <p:cBhvr>
                                        <p:cTn id="9" dur="1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10" dur="1750" fill="hold"/>
                                        <p:tgtEl>
                                          <p:spTgt spid="5">
                                            <p:txEl>
                                              <p:pRg st="0" end="0"/>
                                            </p:txEl>
                                          </p:spTgt>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wipe(down)">
                                      <p:cBhvr>
                                        <p:cTn id="15" dur="580">
                                          <p:stCondLst>
                                            <p:cond delay="0"/>
                                          </p:stCondLst>
                                        </p:cTn>
                                        <p:tgtEl>
                                          <p:spTgt spid="5">
                                            <p:txEl>
                                              <p:pRg st="1" end="1"/>
                                            </p:txEl>
                                          </p:spTgt>
                                        </p:tgtEl>
                                      </p:cBhvr>
                                    </p:animEffect>
                                    <p:anim calcmode="lin" valueType="num">
                                      <p:cBhvr>
                                        <p:cTn id="16" dur="1822" tmFilter="0,0; 0.14,0.36; 0.43,0.73; 0.71,0.91; 1.0,1.0">
                                          <p:stCondLst>
                                            <p:cond delay="0"/>
                                          </p:stCondLst>
                                        </p:cTn>
                                        <p:tgtEl>
                                          <p:spTgt spid="5">
                                            <p:txEl>
                                              <p:pRg st="1" end="1"/>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5">
                                            <p:txEl>
                                              <p:pRg st="1" end="1"/>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5">
                                            <p:txEl>
                                              <p:pRg st="1" end="1"/>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5">
                                            <p:txEl>
                                              <p:pRg st="1" end="1"/>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5">
                                            <p:txEl>
                                              <p:pRg st="1" end="1"/>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5">
                                            <p:txEl>
                                              <p:pRg st="1" end="1"/>
                                            </p:txEl>
                                          </p:spTgt>
                                        </p:tgtEl>
                                      </p:cBhvr>
                                      <p:to x="100000" y="60000"/>
                                    </p:animScale>
                                    <p:animScale>
                                      <p:cBhvr>
                                        <p:cTn id="22" dur="166" decel="50000">
                                          <p:stCondLst>
                                            <p:cond delay="676"/>
                                          </p:stCondLst>
                                        </p:cTn>
                                        <p:tgtEl>
                                          <p:spTgt spid="5">
                                            <p:txEl>
                                              <p:pRg st="1" end="1"/>
                                            </p:txEl>
                                          </p:spTgt>
                                        </p:tgtEl>
                                      </p:cBhvr>
                                      <p:to x="100000" y="100000"/>
                                    </p:animScale>
                                    <p:animScale>
                                      <p:cBhvr>
                                        <p:cTn id="23" dur="26">
                                          <p:stCondLst>
                                            <p:cond delay="1312"/>
                                          </p:stCondLst>
                                        </p:cTn>
                                        <p:tgtEl>
                                          <p:spTgt spid="5">
                                            <p:txEl>
                                              <p:pRg st="1" end="1"/>
                                            </p:txEl>
                                          </p:spTgt>
                                        </p:tgtEl>
                                      </p:cBhvr>
                                      <p:to x="100000" y="80000"/>
                                    </p:animScale>
                                    <p:animScale>
                                      <p:cBhvr>
                                        <p:cTn id="24" dur="166" decel="50000">
                                          <p:stCondLst>
                                            <p:cond delay="1338"/>
                                          </p:stCondLst>
                                        </p:cTn>
                                        <p:tgtEl>
                                          <p:spTgt spid="5">
                                            <p:txEl>
                                              <p:pRg st="1" end="1"/>
                                            </p:txEl>
                                          </p:spTgt>
                                        </p:tgtEl>
                                      </p:cBhvr>
                                      <p:to x="100000" y="100000"/>
                                    </p:animScale>
                                    <p:animScale>
                                      <p:cBhvr>
                                        <p:cTn id="25" dur="26">
                                          <p:stCondLst>
                                            <p:cond delay="1642"/>
                                          </p:stCondLst>
                                        </p:cTn>
                                        <p:tgtEl>
                                          <p:spTgt spid="5">
                                            <p:txEl>
                                              <p:pRg st="1" end="1"/>
                                            </p:txEl>
                                          </p:spTgt>
                                        </p:tgtEl>
                                      </p:cBhvr>
                                      <p:to x="100000" y="90000"/>
                                    </p:animScale>
                                    <p:animScale>
                                      <p:cBhvr>
                                        <p:cTn id="26" dur="166" decel="50000">
                                          <p:stCondLst>
                                            <p:cond delay="1668"/>
                                          </p:stCondLst>
                                        </p:cTn>
                                        <p:tgtEl>
                                          <p:spTgt spid="5">
                                            <p:txEl>
                                              <p:pRg st="1" end="1"/>
                                            </p:txEl>
                                          </p:spTgt>
                                        </p:tgtEl>
                                      </p:cBhvr>
                                      <p:to x="100000" y="100000"/>
                                    </p:animScale>
                                    <p:animScale>
                                      <p:cBhvr>
                                        <p:cTn id="27" dur="26">
                                          <p:stCondLst>
                                            <p:cond delay="1808"/>
                                          </p:stCondLst>
                                        </p:cTn>
                                        <p:tgtEl>
                                          <p:spTgt spid="5">
                                            <p:txEl>
                                              <p:pRg st="1" end="1"/>
                                            </p:txEl>
                                          </p:spTgt>
                                        </p:tgtEl>
                                      </p:cBhvr>
                                      <p:to x="100000" y="95000"/>
                                    </p:animScale>
                                    <p:animScale>
                                      <p:cBhvr>
                                        <p:cTn id="28" dur="166" decel="50000">
                                          <p:stCondLst>
                                            <p:cond delay="1834"/>
                                          </p:stCondLst>
                                        </p:cTn>
                                        <p:tgtEl>
                                          <p:spTgt spid="5">
                                            <p:txEl>
                                              <p:pRg st="1" end="1"/>
                                            </p:txEl>
                                          </p:spTgt>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Effect transition="in" filter="wipe(down)">
                                      <p:cBhvr>
                                        <p:cTn id="31" dur="580">
                                          <p:stCondLst>
                                            <p:cond delay="0"/>
                                          </p:stCondLst>
                                        </p:cTn>
                                        <p:tgtEl>
                                          <p:spTgt spid="5">
                                            <p:txEl>
                                              <p:pRg st="2" end="2"/>
                                            </p:txEl>
                                          </p:spTgt>
                                        </p:tgtEl>
                                      </p:cBhvr>
                                    </p:animEffect>
                                    <p:anim calcmode="lin" valueType="num">
                                      <p:cBhvr>
                                        <p:cTn id="32" dur="1822" tmFilter="0,0; 0.14,0.36; 0.43,0.73; 0.71,0.91; 1.0,1.0">
                                          <p:stCondLst>
                                            <p:cond delay="0"/>
                                          </p:stCondLst>
                                        </p:cTn>
                                        <p:tgtEl>
                                          <p:spTgt spid="5">
                                            <p:txEl>
                                              <p:pRg st="2" end="2"/>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5">
                                            <p:txEl>
                                              <p:pRg st="2" end="2"/>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5">
                                            <p:txEl>
                                              <p:pRg st="2" end="2"/>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5">
                                            <p:txEl>
                                              <p:pRg st="2" end="2"/>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5">
                                            <p:txEl>
                                              <p:pRg st="2" end="2"/>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5">
                                            <p:txEl>
                                              <p:pRg st="2" end="2"/>
                                            </p:txEl>
                                          </p:spTgt>
                                        </p:tgtEl>
                                      </p:cBhvr>
                                      <p:to x="100000" y="60000"/>
                                    </p:animScale>
                                    <p:animScale>
                                      <p:cBhvr>
                                        <p:cTn id="38" dur="166" decel="50000">
                                          <p:stCondLst>
                                            <p:cond delay="676"/>
                                          </p:stCondLst>
                                        </p:cTn>
                                        <p:tgtEl>
                                          <p:spTgt spid="5">
                                            <p:txEl>
                                              <p:pRg st="2" end="2"/>
                                            </p:txEl>
                                          </p:spTgt>
                                        </p:tgtEl>
                                      </p:cBhvr>
                                      <p:to x="100000" y="100000"/>
                                    </p:animScale>
                                    <p:animScale>
                                      <p:cBhvr>
                                        <p:cTn id="39" dur="26">
                                          <p:stCondLst>
                                            <p:cond delay="1312"/>
                                          </p:stCondLst>
                                        </p:cTn>
                                        <p:tgtEl>
                                          <p:spTgt spid="5">
                                            <p:txEl>
                                              <p:pRg st="2" end="2"/>
                                            </p:txEl>
                                          </p:spTgt>
                                        </p:tgtEl>
                                      </p:cBhvr>
                                      <p:to x="100000" y="80000"/>
                                    </p:animScale>
                                    <p:animScale>
                                      <p:cBhvr>
                                        <p:cTn id="40" dur="166" decel="50000">
                                          <p:stCondLst>
                                            <p:cond delay="1338"/>
                                          </p:stCondLst>
                                        </p:cTn>
                                        <p:tgtEl>
                                          <p:spTgt spid="5">
                                            <p:txEl>
                                              <p:pRg st="2" end="2"/>
                                            </p:txEl>
                                          </p:spTgt>
                                        </p:tgtEl>
                                      </p:cBhvr>
                                      <p:to x="100000" y="100000"/>
                                    </p:animScale>
                                    <p:animScale>
                                      <p:cBhvr>
                                        <p:cTn id="41" dur="26">
                                          <p:stCondLst>
                                            <p:cond delay="1642"/>
                                          </p:stCondLst>
                                        </p:cTn>
                                        <p:tgtEl>
                                          <p:spTgt spid="5">
                                            <p:txEl>
                                              <p:pRg st="2" end="2"/>
                                            </p:txEl>
                                          </p:spTgt>
                                        </p:tgtEl>
                                      </p:cBhvr>
                                      <p:to x="100000" y="90000"/>
                                    </p:animScale>
                                    <p:animScale>
                                      <p:cBhvr>
                                        <p:cTn id="42" dur="166" decel="50000">
                                          <p:stCondLst>
                                            <p:cond delay="1668"/>
                                          </p:stCondLst>
                                        </p:cTn>
                                        <p:tgtEl>
                                          <p:spTgt spid="5">
                                            <p:txEl>
                                              <p:pRg st="2" end="2"/>
                                            </p:txEl>
                                          </p:spTgt>
                                        </p:tgtEl>
                                      </p:cBhvr>
                                      <p:to x="100000" y="100000"/>
                                    </p:animScale>
                                    <p:animScale>
                                      <p:cBhvr>
                                        <p:cTn id="43" dur="26">
                                          <p:stCondLst>
                                            <p:cond delay="1808"/>
                                          </p:stCondLst>
                                        </p:cTn>
                                        <p:tgtEl>
                                          <p:spTgt spid="5">
                                            <p:txEl>
                                              <p:pRg st="2" end="2"/>
                                            </p:txEl>
                                          </p:spTgt>
                                        </p:tgtEl>
                                      </p:cBhvr>
                                      <p:to x="100000" y="95000"/>
                                    </p:animScale>
                                    <p:animScale>
                                      <p:cBhvr>
                                        <p:cTn id="44" dur="166" decel="50000">
                                          <p:stCondLst>
                                            <p:cond delay="1834"/>
                                          </p:stCondLst>
                                        </p:cTn>
                                        <p:tgtEl>
                                          <p:spTgt spid="5">
                                            <p:txEl>
                                              <p:pRg st="2" end="2"/>
                                            </p:txEl>
                                          </p:spTgt>
                                        </p:tgtEl>
                                      </p:cBhvr>
                                      <p:to x="100000" y="100000"/>
                                    </p:animScale>
                                  </p:childTnLst>
                                </p:cTn>
                              </p:par>
                              <p:par>
                                <p:cTn id="45" presetID="26" presetClass="entr" presetSubtype="0" fill="hold" nodeType="with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wipe(down)">
                                      <p:cBhvr>
                                        <p:cTn id="47" dur="580">
                                          <p:stCondLst>
                                            <p:cond delay="0"/>
                                          </p:stCondLst>
                                        </p:cTn>
                                        <p:tgtEl>
                                          <p:spTgt spid="5">
                                            <p:txEl>
                                              <p:pRg st="3" end="3"/>
                                            </p:txEl>
                                          </p:spTgt>
                                        </p:tgtEl>
                                      </p:cBhvr>
                                    </p:animEffect>
                                    <p:anim calcmode="lin" valueType="num">
                                      <p:cBhvr>
                                        <p:cTn id="48" dur="1822" tmFilter="0,0; 0.14,0.36; 0.43,0.73; 0.71,0.91; 1.0,1.0">
                                          <p:stCondLst>
                                            <p:cond delay="0"/>
                                          </p:stCondLst>
                                        </p:cTn>
                                        <p:tgtEl>
                                          <p:spTgt spid="5">
                                            <p:txEl>
                                              <p:pRg st="3" end="3"/>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5">
                                            <p:txEl>
                                              <p:pRg st="3" end="3"/>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5">
                                            <p:txEl>
                                              <p:pRg st="3" end="3"/>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5">
                                            <p:txEl>
                                              <p:pRg st="3" end="3"/>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5">
                                            <p:txEl>
                                              <p:pRg st="3" end="3"/>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5">
                                            <p:txEl>
                                              <p:pRg st="3" end="3"/>
                                            </p:txEl>
                                          </p:spTgt>
                                        </p:tgtEl>
                                      </p:cBhvr>
                                      <p:to x="100000" y="60000"/>
                                    </p:animScale>
                                    <p:animScale>
                                      <p:cBhvr>
                                        <p:cTn id="54" dur="166" decel="50000">
                                          <p:stCondLst>
                                            <p:cond delay="676"/>
                                          </p:stCondLst>
                                        </p:cTn>
                                        <p:tgtEl>
                                          <p:spTgt spid="5">
                                            <p:txEl>
                                              <p:pRg st="3" end="3"/>
                                            </p:txEl>
                                          </p:spTgt>
                                        </p:tgtEl>
                                      </p:cBhvr>
                                      <p:to x="100000" y="100000"/>
                                    </p:animScale>
                                    <p:animScale>
                                      <p:cBhvr>
                                        <p:cTn id="55" dur="26">
                                          <p:stCondLst>
                                            <p:cond delay="1312"/>
                                          </p:stCondLst>
                                        </p:cTn>
                                        <p:tgtEl>
                                          <p:spTgt spid="5">
                                            <p:txEl>
                                              <p:pRg st="3" end="3"/>
                                            </p:txEl>
                                          </p:spTgt>
                                        </p:tgtEl>
                                      </p:cBhvr>
                                      <p:to x="100000" y="80000"/>
                                    </p:animScale>
                                    <p:animScale>
                                      <p:cBhvr>
                                        <p:cTn id="56" dur="166" decel="50000">
                                          <p:stCondLst>
                                            <p:cond delay="1338"/>
                                          </p:stCondLst>
                                        </p:cTn>
                                        <p:tgtEl>
                                          <p:spTgt spid="5">
                                            <p:txEl>
                                              <p:pRg st="3" end="3"/>
                                            </p:txEl>
                                          </p:spTgt>
                                        </p:tgtEl>
                                      </p:cBhvr>
                                      <p:to x="100000" y="100000"/>
                                    </p:animScale>
                                    <p:animScale>
                                      <p:cBhvr>
                                        <p:cTn id="57" dur="26">
                                          <p:stCondLst>
                                            <p:cond delay="1642"/>
                                          </p:stCondLst>
                                        </p:cTn>
                                        <p:tgtEl>
                                          <p:spTgt spid="5">
                                            <p:txEl>
                                              <p:pRg st="3" end="3"/>
                                            </p:txEl>
                                          </p:spTgt>
                                        </p:tgtEl>
                                      </p:cBhvr>
                                      <p:to x="100000" y="90000"/>
                                    </p:animScale>
                                    <p:animScale>
                                      <p:cBhvr>
                                        <p:cTn id="58" dur="166" decel="50000">
                                          <p:stCondLst>
                                            <p:cond delay="1668"/>
                                          </p:stCondLst>
                                        </p:cTn>
                                        <p:tgtEl>
                                          <p:spTgt spid="5">
                                            <p:txEl>
                                              <p:pRg st="3" end="3"/>
                                            </p:txEl>
                                          </p:spTgt>
                                        </p:tgtEl>
                                      </p:cBhvr>
                                      <p:to x="100000" y="100000"/>
                                    </p:animScale>
                                    <p:animScale>
                                      <p:cBhvr>
                                        <p:cTn id="59" dur="26">
                                          <p:stCondLst>
                                            <p:cond delay="1808"/>
                                          </p:stCondLst>
                                        </p:cTn>
                                        <p:tgtEl>
                                          <p:spTgt spid="5">
                                            <p:txEl>
                                              <p:pRg st="3" end="3"/>
                                            </p:txEl>
                                          </p:spTgt>
                                        </p:tgtEl>
                                      </p:cBhvr>
                                      <p:to x="100000" y="95000"/>
                                    </p:animScale>
                                    <p:animScale>
                                      <p:cBhvr>
                                        <p:cTn id="60" dur="166" decel="50000">
                                          <p:stCondLst>
                                            <p:cond delay="1834"/>
                                          </p:stCondLst>
                                        </p:cTn>
                                        <p:tgtEl>
                                          <p:spTgt spid="5">
                                            <p:txEl>
                                              <p:pRg st="3" end="3"/>
                                            </p:txEl>
                                          </p:spTgt>
                                        </p:tgtEl>
                                      </p:cBhvr>
                                      <p:to x="100000" y="100000"/>
                                    </p:animScale>
                                  </p:childTnLst>
                                </p:cTn>
                              </p:par>
                              <p:par>
                                <p:cTn id="61" presetID="26" presetClass="entr" presetSubtype="0" fill="hold" nodeType="with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animEffect transition="in" filter="wipe(down)">
                                      <p:cBhvr>
                                        <p:cTn id="63" dur="580">
                                          <p:stCondLst>
                                            <p:cond delay="0"/>
                                          </p:stCondLst>
                                        </p:cTn>
                                        <p:tgtEl>
                                          <p:spTgt spid="5">
                                            <p:txEl>
                                              <p:pRg st="4" end="4"/>
                                            </p:txEl>
                                          </p:spTgt>
                                        </p:tgtEl>
                                      </p:cBhvr>
                                    </p:animEffect>
                                    <p:anim calcmode="lin" valueType="num">
                                      <p:cBhvr>
                                        <p:cTn id="64" dur="1822" tmFilter="0,0; 0.14,0.36; 0.43,0.73; 0.71,0.91; 1.0,1.0">
                                          <p:stCondLst>
                                            <p:cond delay="0"/>
                                          </p:stCondLst>
                                        </p:cTn>
                                        <p:tgtEl>
                                          <p:spTgt spid="5">
                                            <p:txEl>
                                              <p:pRg st="4" end="4"/>
                                            </p:txEl>
                                          </p:spTgt>
                                        </p:tgtEl>
                                        <p:attrNameLst>
                                          <p:attrName>ppt_x</p:attrName>
                                        </p:attrNameLst>
                                      </p:cBhvr>
                                      <p:tavLst>
                                        <p:tav tm="0">
                                          <p:val>
                                            <p:strVal val="#ppt_x-0.25"/>
                                          </p:val>
                                        </p:tav>
                                        <p:tav tm="100000">
                                          <p:val>
                                            <p:strVal val="#ppt_x"/>
                                          </p:val>
                                        </p:tav>
                                      </p:tavLst>
                                    </p:anim>
                                    <p:anim calcmode="lin" valueType="num">
                                      <p:cBhvr>
                                        <p:cTn id="65" dur="664" tmFilter="0.0,0.0; 0.25,0.07; 0.50,0.2; 0.75,0.467; 1.0,1.0">
                                          <p:stCondLst>
                                            <p:cond delay="0"/>
                                          </p:stCondLst>
                                        </p:cTn>
                                        <p:tgtEl>
                                          <p:spTgt spid="5">
                                            <p:txEl>
                                              <p:pRg st="4" end="4"/>
                                            </p:txEl>
                                          </p:spTgt>
                                        </p:tgtEl>
                                        <p:attrNameLst>
                                          <p:attrName>ppt_y</p:attrName>
                                        </p:attrNameLst>
                                      </p:cBhvr>
                                      <p:tavLst>
                                        <p:tav tm="0" fmla="#ppt_y-sin(pi*$)/3">
                                          <p:val>
                                            <p:fltVal val="0.5"/>
                                          </p:val>
                                        </p:tav>
                                        <p:tav tm="100000">
                                          <p:val>
                                            <p:fltVal val="1"/>
                                          </p:val>
                                        </p:tav>
                                      </p:tavLst>
                                    </p:anim>
                                    <p:anim calcmode="lin" valueType="num">
                                      <p:cBhvr>
                                        <p:cTn id="66" dur="664" tmFilter="0, 0; 0.125,0.2665; 0.25,0.4; 0.375,0.465; 0.5,0.5;  0.625,0.535; 0.75,0.6; 0.875,0.7335; 1,1">
                                          <p:stCondLst>
                                            <p:cond delay="664"/>
                                          </p:stCondLst>
                                        </p:cTn>
                                        <p:tgtEl>
                                          <p:spTgt spid="5">
                                            <p:txEl>
                                              <p:pRg st="4" end="4"/>
                                            </p:txEl>
                                          </p:spTgt>
                                        </p:tgtEl>
                                        <p:attrNameLst>
                                          <p:attrName>ppt_y</p:attrName>
                                        </p:attrNameLst>
                                      </p:cBhvr>
                                      <p:tavLst>
                                        <p:tav tm="0" fmla="#ppt_y-sin(pi*$)/9">
                                          <p:val>
                                            <p:fltVal val="0"/>
                                          </p:val>
                                        </p:tav>
                                        <p:tav tm="100000">
                                          <p:val>
                                            <p:fltVal val="1"/>
                                          </p:val>
                                        </p:tav>
                                      </p:tavLst>
                                    </p:anim>
                                    <p:anim calcmode="lin" valueType="num">
                                      <p:cBhvr>
                                        <p:cTn id="67" dur="332" tmFilter="0, 0; 0.125,0.2665; 0.25,0.4; 0.375,0.465; 0.5,0.5;  0.625,0.535; 0.75,0.6; 0.875,0.7335; 1,1">
                                          <p:stCondLst>
                                            <p:cond delay="1324"/>
                                          </p:stCondLst>
                                        </p:cTn>
                                        <p:tgtEl>
                                          <p:spTgt spid="5">
                                            <p:txEl>
                                              <p:pRg st="4" end="4"/>
                                            </p:txEl>
                                          </p:spTgt>
                                        </p:tgtEl>
                                        <p:attrNameLst>
                                          <p:attrName>ppt_y</p:attrName>
                                        </p:attrNameLst>
                                      </p:cBhvr>
                                      <p:tavLst>
                                        <p:tav tm="0" fmla="#ppt_y-sin(pi*$)/27">
                                          <p:val>
                                            <p:fltVal val="0"/>
                                          </p:val>
                                        </p:tav>
                                        <p:tav tm="100000">
                                          <p:val>
                                            <p:fltVal val="1"/>
                                          </p:val>
                                        </p:tav>
                                      </p:tavLst>
                                    </p:anim>
                                    <p:anim calcmode="lin" valueType="num">
                                      <p:cBhvr>
                                        <p:cTn id="68" dur="164" tmFilter="0, 0; 0.125,0.2665; 0.25,0.4; 0.375,0.465; 0.5,0.5;  0.625,0.535; 0.75,0.6; 0.875,0.7335; 1,1">
                                          <p:stCondLst>
                                            <p:cond delay="1656"/>
                                          </p:stCondLst>
                                        </p:cTn>
                                        <p:tgtEl>
                                          <p:spTgt spid="5">
                                            <p:txEl>
                                              <p:pRg st="4" end="4"/>
                                            </p:txEl>
                                          </p:spTgt>
                                        </p:tgtEl>
                                        <p:attrNameLst>
                                          <p:attrName>ppt_y</p:attrName>
                                        </p:attrNameLst>
                                      </p:cBhvr>
                                      <p:tavLst>
                                        <p:tav tm="0" fmla="#ppt_y-sin(pi*$)/81">
                                          <p:val>
                                            <p:fltVal val="0"/>
                                          </p:val>
                                        </p:tav>
                                        <p:tav tm="100000">
                                          <p:val>
                                            <p:fltVal val="1"/>
                                          </p:val>
                                        </p:tav>
                                      </p:tavLst>
                                    </p:anim>
                                    <p:animScale>
                                      <p:cBhvr>
                                        <p:cTn id="69" dur="26">
                                          <p:stCondLst>
                                            <p:cond delay="650"/>
                                          </p:stCondLst>
                                        </p:cTn>
                                        <p:tgtEl>
                                          <p:spTgt spid="5">
                                            <p:txEl>
                                              <p:pRg st="4" end="4"/>
                                            </p:txEl>
                                          </p:spTgt>
                                        </p:tgtEl>
                                      </p:cBhvr>
                                      <p:to x="100000" y="60000"/>
                                    </p:animScale>
                                    <p:animScale>
                                      <p:cBhvr>
                                        <p:cTn id="70" dur="166" decel="50000">
                                          <p:stCondLst>
                                            <p:cond delay="676"/>
                                          </p:stCondLst>
                                        </p:cTn>
                                        <p:tgtEl>
                                          <p:spTgt spid="5">
                                            <p:txEl>
                                              <p:pRg st="4" end="4"/>
                                            </p:txEl>
                                          </p:spTgt>
                                        </p:tgtEl>
                                      </p:cBhvr>
                                      <p:to x="100000" y="100000"/>
                                    </p:animScale>
                                    <p:animScale>
                                      <p:cBhvr>
                                        <p:cTn id="71" dur="26">
                                          <p:stCondLst>
                                            <p:cond delay="1312"/>
                                          </p:stCondLst>
                                        </p:cTn>
                                        <p:tgtEl>
                                          <p:spTgt spid="5">
                                            <p:txEl>
                                              <p:pRg st="4" end="4"/>
                                            </p:txEl>
                                          </p:spTgt>
                                        </p:tgtEl>
                                      </p:cBhvr>
                                      <p:to x="100000" y="80000"/>
                                    </p:animScale>
                                    <p:animScale>
                                      <p:cBhvr>
                                        <p:cTn id="72" dur="166" decel="50000">
                                          <p:stCondLst>
                                            <p:cond delay="1338"/>
                                          </p:stCondLst>
                                        </p:cTn>
                                        <p:tgtEl>
                                          <p:spTgt spid="5">
                                            <p:txEl>
                                              <p:pRg st="4" end="4"/>
                                            </p:txEl>
                                          </p:spTgt>
                                        </p:tgtEl>
                                      </p:cBhvr>
                                      <p:to x="100000" y="100000"/>
                                    </p:animScale>
                                    <p:animScale>
                                      <p:cBhvr>
                                        <p:cTn id="73" dur="26">
                                          <p:stCondLst>
                                            <p:cond delay="1642"/>
                                          </p:stCondLst>
                                        </p:cTn>
                                        <p:tgtEl>
                                          <p:spTgt spid="5">
                                            <p:txEl>
                                              <p:pRg st="4" end="4"/>
                                            </p:txEl>
                                          </p:spTgt>
                                        </p:tgtEl>
                                      </p:cBhvr>
                                      <p:to x="100000" y="90000"/>
                                    </p:animScale>
                                    <p:animScale>
                                      <p:cBhvr>
                                        <p:cTn id="74" dur="166" decel="50000">
                                          <p:stCondLst>
                                            <p:cond delay="1668"/>
                                          </p:stCondLst>
                                        </p:cTn>
                                        <p:tgtEl>
                                          <p:spTgt spid="5">
                                            <p:txEl>
                                              <p:pRg st="4" end="4"/>
                                            </p:txEl>
                                          </p:spTgt>
                                        </p:tgtEl>
                                      </p:cBhvr>
                                      <p:to x="100000" y="100000"/>
                                    </p:animScale>
                                    <p:animScale>
                                      <p:cBhvr>
                                        <p:cTn id="75" dur="26">
                                          <p:stCondLst>
                                            <p:cond delay="1808"/>
                                          </p:stCondLst>
                                        </p:cTn>
                                        <p:tgtEl>
                                          <p:spTgt spid="5">
                                            <p:txEl>
                                              <p:pRg st="4" end="4"/>
                                            </p:txEl>
                                          </p:spTgt>
                                        </p:tgtEl>
                                      </p:cBhvr>
                                      <p:to x="100000" y="95000"/>
                                    </p:animScale>
                                    <p:animScale>
                                      <p:cBhvr>
                                        <p:cTn id="76" dur="166" decel="50000">
                                          <p:stCondLst>
                                            <p:cond delay="1834"/>
                                          </p:stCondLst>
                                        </p:cTn>
                                        <p:tgtEl>
                                          <p:spTgt spid="5">
                                            <p:txEl>
                                              <p:pRg st="4" end="4"/>
                                            </p:txEl>
                                          </p:spTgt>
                                        </p:tgtEl>
                                      </p:cBhvr>
                                      <p:to x="100000" y="100000"/>
                                    </p:animScale>
                                  </p:childTnLst>
                                </p:cTn>
                              </p:par>
                              <p:par>
                                <p:cTn id="77" presetID="26" presetClass="entr" presetSubtype="0" fill="hold" nodeType="with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animEffect transition="in" filter="wipe(down)">
                                      <p:cBhvr>
                                        <p:cTn id="79" dur="580">
                                          <p:stCondLst>
                                            <p:cond delay="0"/>
                                          </p:stCondLst>
                                        </p:cTn>
                                        <p:tgtEl>
                                          <p:spTgt spid="5">
                                            <p:txEl>
                                              <p:pRg st="5" end="5"/>
                                            </p:txEl>
                                          </p:spTgt>
                                        </p:tgtEl>
                                      </p:cBhvr>
                                    </p:animEffect>
                                    <p:anim calcmode="lin" valueType="num">
                                      <p:cBhvr>
                                        <p:cTn id="80" dur="1822" tmFilter="0,0; 0.14,0.36; 0.43,0.73; 0.71,0.91; 1.0,1.0">
                                          <p:stCondLst>
                                            <p:cond delay="0"/>
                                          </p:stCondLst>
                                        </p:cTn>
                                        <p:tgtEl>
                                          <p:spTgt spid="5">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5">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5">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5">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5">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5">
                                            <p:txEl>
                                              <p:pRg st="5" end="5"/>
                                            </p:txEl>
                                          </p:spTgt>
                                        </p:tgtEl>
                                      </p:cBhvr>
                                      <p:to x="100000" y="60000"/>
                                    </p:animScale>
                                    <p:animScale>
                                      <p:cBhvr>
                                        <p:cTn id="86" dur="166" decel="50000">
                                          <p:stCondLst>
                                            <p:cond delay="676"/>
                                          </p:stCondLst>
                                        </p:cTn>
                                        <p:tgtEl>
                                          <p:spTgt spid="5">
                                            <p:txEl>
                                              <p:pRg st="5" end="5"/>
                                            </p:txEl>
                                          </p:spTgt>
                                        </p:tgtEl>
                                      </p:cBhvr>
                                      <p:to x="100000" y="100000"/>
                                    </p:animScale>
                                    <p:animScale>
                                      <p:cBhvr>
                                        <p:cTn id="87" dur="26">
                                          <p:stCondLst>
                                            <p:cond delay="1312"/>
                                          </p:stCondLst>
                                        </p:cTn>
                                        <p:tgtEl>
                                          <p:spTgt spid="5">
                                            <p:txEl>
                                              <p:pRg st="5" end="5"/>
                                            </p:txEl>
                                          </p:spTgt>
                                        </p:tgtEl>
                                      </p:cBhvr>
                                      <p:to x="100000" y="80000"/>
                                    </p:animScale>
                                    <p:animScale>
                                      <p:cBhvr>
                                        <p:cTn id="88" dur="166" decel="50000">
                                          <p:stCondLst>
                                            <p:cond delay="1338"/>
                                          </p:stCondLst>
                                        </p:cTn>
                                        <p:tgtEl>
                                          <p:spTgt spid="5">
                                            <p:txEl>
                                              <p:pRg st="5" end="5"/>
                                            </p:txEl>
                                          </p:spTgt>
                                        </p:tgtEl>
                                      </p:cBhvr>
                                      <p:to x="100000" y="100000"/>
                                    </p:animScale>
                                    <p:animScale>
                                      <p:cBhvr>
                                        <p:cTn id="89" dur="26">
                                          <p:stCondLst>
                                            <p:cond delay="1642"/>
                                          </p:stCondLst>
                                        </p:cTn>
                                        <p:tgtEl>
                                          <p:spTgt spid="5">
                                            <p:txEl>
                                              <p:pRg st="5" end="5"/>
                                            </p:txEl>
                                          </p:spTgt>
                                        </p:tgtEl>
                                      </p:cBhvr>
                                      <p:to x="100000" y="90000"/>
                                    </p:animScale>
                                    <p:animScale>
                                      <p:cBhvr>
                                        <p:cTn id="90" dur="166" decel="50000">
                                          <p:stCondLst>
                                            <p:cond delay="1668"/>
                                          </p:stCondLst>
                                        </p:cTn>
                                        <p:tgtEl>
                                          <p:spTgt spid="5">
                                            <p:txEl>
                                              <p:pRg st="5" end="5"/>
                                            </p:txEl>
                                          </p:spTgt>
                                        </p:tgtEl>
                                      </p:cBhvr>
                                      <p:to x="100000" y="100000"/>
                                    </p:animScale>
                                    <p:animScale>
                                      <p:cBhvr>
                                        <p:cTn id="91" dur="26">
                                          <p:stCondLst>
                                            <p:cond delay="1808"/>
                                          </p:stCondLst>
                                        </p:cTn>
                                        <p:tgtEl>
                                          <p:spTgt spid="5">
                                            <p:txEl>
                                              <p:pRg st="5" end="5"/>
                                            </p:txEl>
                                          </p:spTgt>
                                        </p:tgtEl>
                                      </p:cBhvr>
                                      <p:to x="100000" y="95000"/>
                                    </p:animScale>
                                    <p:animScale>
                                      <p:cBhvr>
                                        <p:cTn id="92" dur="166" decel="50000">
                                          <p:stCondLst>
                                            <p:cond delay="1834"/>
                                          </p:stCondLst>
                                        </p:cTn>
                                        <p:tgtEl>
                                          <p:spTgt spid="5">
                                            <p:txEl>
                                              <p:pRg st="5" end="5"/>
                                            </p:txEl>
                                          </p:spTgt>
                                        </p:tgtEl>
                                      </p:cBhvr>
                                      <p:to x="100000" y="100000"/>
                                    </p:animScale>
                                  </p:childTnLst>
                                </p:cTn>
                              </p:par>
                              <p:par>
                                <p:cTn id="93" presetID="26" presetClass="entr" presetSubtype="0" fill="hold" nodeType="withEffect">
                                  <p:stCondLst>
                                    <p:cond delay="0"/>
                                  </p:stCondLst>
                                  <p:childTnLst>
                                    <p:set>
                                      <p:cBhvr>
                                        <p:cTn id="94" dur="1" fill="hold">
                                          <p:stCondLst>
                                            <p:cond delay="0"/>
                                          </p:stCondLst>
                                        </p:cTn>
                                        <p:tgtEl>
                                          <p:spTgt spid="5">
                                            <p:txEl>
                                              <p:pRg st="6" end="6"/>
                                            </p:txEl>
                                          </p:spTgt>
                                        </p:tgtEl>
                                        <p:attrNameLst>
                                          <p:attrName>style.visibility</p:attrName>
                                        </p:attrNameLst>
                                      </p:cBhvr>
                                      <p:to>
                                        <p:strVal val="visible"/>
                                      </p:to>
                                    </p:set>
                                    <p:animEffect transition="in" filter="wipe(down)">
                                      <p:cBhvr>
                                        <p:cTn id="95" dur="580">
                                          <p:stCondLst>
                                            <p:cond delay="0"/>
                                          </p:stCondLst>
                                        </p:cTn>
                                        <p:tgtEl>
                                          <p:spTgt spid="5">
                                            <p:txEl>
                                              <p:pRg st="6" end="6"/>
                                            </p:txEl>
                                          </p:spTgt>
                                        </p:tgtEl>
                                      </p:cBhvr>
                                    </p:animEffect>
                                    <p:anim calcmode="lin" valueType="num">
                                      <p:cBhvr>
                                        <p:cTn id="96" dur="1822" tmFilter="0,0; 0.14,0.36; 0.43,0.73; 0.71,0.91; 1.0,1.0">
                                          <p:stCondLst>
                                            <p:cond delay="0"/>
                                          </p:stCondLst>
                                        </p:cTn>
                                        <p:tgtEl>
                                          <p:spTgt spid="5">
                                            <p:txEl>
                                              <p:pRg st="6" end="6"/>
                                            </p:txEl>
                                          </p:spTgt>
                                        </p:tgtEl>
                                        <p:attrNameLst>
                                          <p:attrName>ppt_x</p:attrName>
                                        </p:attrNameLst>
                                      </p:cBhvr>
                                      <p:tavLst>
                                        <p:tav tm="0">
                                          <p:val>
                                            <p:strVal val="#ppt_x-0.25"/>
                                          </p:val>
                                        </p:tav>
                                        <p:tav tm="100000">
                                          <p:val>
                                            <p:strVal val="#ppt_x"/>
                                          </p:val>
                                        </p:tav>
                                      </p:tavLst>
                                    </p:anim>
                                    <p:anim calcmode="lin" valueType="num">
                                      <p:cBhvr>
                                        <p:cTn id="97" dur="664" tmFilter="0.0,0.0; 0.25,0.07; 0.50,0.2; 0.75,0.467; 1.0,1.0">
                                          <p:stCondLst>
                                            <p:cond delay="0"/>
                                          </p:stCondLst>
                                        </p:cTn>
                                        <p:tgtEl>
                                          <p:spTgt spid="5">
                                            <p:txEl>
                                              <p:pRg st="6" end="6"/>
                                            </p:txEl>
                                          </p:spTgt>
                                        </p:tgtEl>
                                        <p:attrNameLst>
                                          <p:attrName>ppt_y</p:attrName>
                                        </p:attrNameLst>
                                      </p:cBhvr>
                                      <p:tavLst>
                                        <p:tav tm="0" fmla="#ppt_y-sin(pi*$)/3">
                                          <p:val>
                                            <p:fltVal val="0.5"/>
                                          </p:val>
                                        </p:tav>
                                        <p:tav tm="100000">
                                          <p:val>
                                            <p:fltVal val="1"/>
                                          </p:val>
                                        </p:tav>
                                      </p:tavLst>
                                    </p:anim>
                                    <p:anim calcmode="lin" valueType="num">
                                      <p:cBhvr>
                                        <p:cTn id="98" dur="664" tmFilter="0, 0; 0.125,0.2665; 0.25,0.4; 0.375,0.465; 0.5,0.5;  0.625,0.535; 0.75,0.6; 0.875,0.7335; 1,1">
                                          <p:stCondLst>
                                            <p:cond delay="664"/>
                                          </p:stCondLst>
                                        </p:cTn>
                                        <p:tgtEl>
                                          <p:spTgt spid="5">
                                            <p:txEl>
                                              <p:pRg st="6" end="6"/>
                                            </p:txEl>
                                          </p:spTgt>
                                        </p:tgtEl>
                                        <p:attrNameLst>
                                          <p:attrName>ppt_y</p:attrName>
                                        </p:attrNameLst>
                                      </p:cBhvr>
                                      <p:tavLst>
                                        <p:tav tm="0" fmla="#ppt_y-sin(pi*$)/9">
                                          <p:val>
                                            <p:fltVal val="0"/>
                                          </p:val>
                                        </p:tav>
                                        <p:tav tm="100000">
                                          <p:val>
                                            <p:fltVal val="1"/>
                                          </p:val>
                                        </p:tav>
                                      </p:tavLst>
                                    </p:anim>
                                    <p:anim calcmode="lin" valueType="num">
                                      <p:cBhvr>
                                        <p:cTn id="99" dur="332" tmFilter="0, 0; 0.125,0.2665; 0.25,0.4; 0.375,0.465; 0.5,0.5;  0.625,0.535; 0.75,0.6; 0.875,0.7335; 1,1">
                                          <p:stCondLst>
                                            <p:cond delay="1324"/>
                                          </p:stCondLst>
                                        </p:cTn>
                                        <p:tgtEl>
                                          <p:spTgt spid="5">
                                            <p:txEl>
                                              <p:pRg st="6" end="6"/>
                                            </p:txEl>
                                          </p:spTgt>
                                        </p:tgtEl>
                                        <p:attrNameLst>
                                          <p:attrName>ppt_y</p:attrName>
                                        </p:attrNameLst>
                                      </p:cBhvr>
                                      <p:tavLst>
                                        <p:tav tm="0" fmla="#ppt_y-sin(pi*$)/27">
                                          <p:val>
                                            <p:fltVal val="0"/>
                                          </p:val>
                                        </p:tav>
                                        <p:tav tm="100000">
                                          <p:val>
                                            <p:fltVal val="1"/>
                                          </p:val>
                                        </p:tav>
                                      </p:tavLst>
                                    </p:anim>
                                    <p:anim calcmode="lin" valueType="num">
                                      <p:cBhvr>
                                        <p:cTn id="100" dur="164" tmFilter="0, 0; 0.125,0.2665; 0.25,0.4; 0.375,0.465; 0.5,0.5;  0.625,0.535; 0.75,0.6; 0.875,0.7335; 1,1">
                                          <p:stCondLst>
                                            <p:cond delay="1656"/>
                                          </p:stCondLst>
                                        </p:cTn>
                                        <p:tgtEl>
                                          <p:spTgt spid="5">
                                            <p:txEl>
                                              <p:pRg st="6" end="6"/>
                                            </p:txEl>
                                          </p:spTgt>
                                        </p:tgtEl>
                                        <p:attrNameLst>
                                          <p:attrName>ppt_y</p:attrName>
                                        </p:attrNameLst>
                                      </p:cBhvr>
                                      <p:tavLst>
                                        <p:tav tm="0" fmla="#ppt_y-sin(pi*$)/81">
                                          <p:val>
                                            <p:fltVal val="0"/>
                                          </p:val>
                                        </p:tav>
                                        <p:tav tm="100000">
                                          <p:val>
                                            <p:fltVal val="1"/>
                                          </p:val>
                                        </p:tav>
                                      </p:tavLst>
                                    </p:anim>
                                    <p:animScale>
                                      <p:cBhvr>
                                        <p:cTn id="101" dur="26">
                                          <p:stCondLst>
                                            <p:cond delay="650"/>
                                          </p:stCondLst>
                                        </p:cTn>
                                        <p:tgtEl>
                                          <p:spTgt spid="5">
                                            <p:txEl>
                                              <p:pRg st="6" end="6"/>
                                            </p:txEl>
                                          </p:spTgt>
                                        </p:tgtEl>
                                      </p:cBhvr>
                                      <p:to x="100000" y="60000"/>
                                    </p:animScale>
                                    <p:animScale>
                                      <p:cBhvr>
                                        <p:cTn id="102" dur="166" decel="50000">
                                          <p:stCondLst>
                                            <p:cond delay="676"/>
                                          </p:stCondLst>
                                        </p:cTn>
                                        <p:tgtEl>
                                          <p:spTgt spid="5">
                                            <p:txEl>
                                              <p:pRg st="6" end="6"/>
                                            </p:txEl>
                                          </p:spTgt>
                                        </p:tgtEl>
                                      </p:cBhvr>
                                      <p:to x="100000" y="100000"/>
                                    </p:animScale>
                                    <p:animScale>
                                      <p:cBhvr>
                                        <p:cTn id="103" dur="26">
                                          <p:stCondLst>
                                            <p:cond delay="1312"/>
                                          </p:stCondLst>
                                        </p:cTn>
                                        <p:tgtEl>
                                          <p:spTgt spid="5">
                                            <p:txEl>
                                              <p:pRg st="6" end="6"/>
                                            </p:txEl>
                                          </p:spTgt>
                                        </p:tgtEl>
                                      </p:cBhvr>
                                      <p:to x="100000" y="80000"/>
                                    </p:animScale>
                                    <p:animScale>
                                      <p:cBhvr>
                                        <p:cTn id="104" dur="166" decel="50000">
                                          <p:stCondLst>
                                            <p:cond delay="1338"/>
                                          </p:stCondLst>
                                        </p:cTn>
                                        <p:tgtEl>
                                          <p:spTgt spid="5">
                                            <p:txEl>
                                              <p:pRg st="6" end="6"/>
                                            </p:txEl>
                                          </p:spTgt>
                                        </p:tgtEl>
                                      </p:cBhvr>
                                      <p:to x="100000" y="100000"/>
                                    </p:animScale>
                                    <p:animScale>
                                      <p:cBhvr>
                                        <p:cTn id="105" dur="26">
                                          <p:stCondLst>
                                            <p:cond delay="1642"/>
                                          </p:stCondLst>
                                        </p:cTn>
                                        <p:tgtEl>
                                          <p:spTgt spid="5">
                                            <p:txEl>
                                              <p:pRg st="6" end="6"/>
                                            </p:txEl>
                                          </p:spTgt>
                                        </p:tgtEl>
                                      </p:cBhvr>
                                      <p:to x="100000" y="90000"/>
                                    </p:animScale>
                                    <p:animScale>
                                      <p:cBhvr>
                                        <p:cTn id="106" dur="166" decel="50000">
                                          <p:stCondLst>
                                            <p:cond delay="1668"/>
                                          </p:stCondLst>
                                        </p:cTn>
                                        <p:tgtEl>
                                          <p:spTgt spid="5">
                                            <p:txEl>
                                              <p:pRg st="6" end="6"/>
                                            </p:txEl>
                                          </p:spTgt>
                                        </p:tgtEl>
                                      </p:cBhvr>
                                      <p:to x="100000" y="100000"/>
                                    </p:animScale>
                                    <p:animScale>
                                      <p:cBhvr>
                                        <p:cTn id="107" dur="26">
                                          <p:stCondLst>
                                            <p:cond delay="1808"/>
                                          </p:stCondLst>
                                        </p:cTn>
                                        <p:tgtEl>
                                          <p:spTgt spid="5">
                                            <p:txEl>
                                              <p:pRg st="6" end="6"/>
                                            </p:txEl>
                                          </p:spTgt>
                                        </p:tgtEl>
                                      </p:cBhvr>
                                      <p:to x="100000" y="95000"/>
                                    </p:animScale>
                                    <p:animScale>
                                      <p:cBhvr>
                                        <p:cTn id="108" dur="166" decel="50000">
                                          <p:stCondLst>
                                            <p:cond delay="1834"/>
                                          </p:stCondLst>
                                        </p:cTn>
                                        <p:tgtEl>
                                          <p:spTgt spid="5">
                                            <p:txEl>
                                              <p:pRg st="6" end="6"/>
                                            </p:txEl>
                                          </p:spTgt>
                                        </p:tgtEl>
                                      </p:cBhvr>
                                      <p:to x="100000" y="100000"/>
                                    </p:animScale>
                                  </p:childTnLst>
                                </p:cTn>
                              </p:par>
                              <p:par>
                                <p:cTn id="109" presetID="26" presetClass="entr" presetSubtype="0" fill="hold" nodeType="withEffect">
                                  <p:stCondLst>
                                    <p:cond delay="0"/>
                                  </p:stCondLst>
                                  <p:childTnLst>
                                    <p:set>
                                      <p:cBhvr>
                                        <p:cTn id="110" dur="1" fill="hold">
                                          <p:stCondLst>
                                            <p:cond delay="0"/>
                                          </p:stCondLst>
                                        </p:cTn>
                                        <p:tgtEl>
                                          <p:spTgt spid="5">
                                            <p:txEl>
                                              <p:pRg st="7" end="7"/>
                                            </p:txEl>
                                          </p:spTgt>
                                        </p:tgtEl>
                                        <p:attrNameLst>
                                          <p:attrName>style.visibility</p:attrName>
                                        </p:attrNameLst>
                                      </p:cBhvr>
                                      <p:to>
                                        <p:strVal val="visible"/>
                                      </p:to>
                                    </p:set>
                                    <p:animEffect transition="in" filter="wipe(down)">
                                      <p:cBhvr>
                                        <p:cTn id="111" dur="580">
                                          <p:stCondLst>
                                            <p:cond delay="0"/>
                                          </p:stCondLst>
                                        </p:cTn>
                                        <p:tgtEl>
                                          <p:spTgt spid="5">
                                            <p:txEl>
                                              <p:pRg st="7" end="7"/>
                                            </p:txEl>
                                          </p:spTgt>
                                        </p:tgtEl>
                                      </p:cBhvr>
                                    </p:animEffect>
                                    <p:anim calcmode="lin" valueType="num">
                                      <p:cBhvr>
                                        <p:cTn id="112" dur="1822" tmFilter="0,0; 0.14,0.36; 0.43,0.73; 0.71,0.91; 1.0,1.0">
                                          <p:stCondLst>
                                            <p:cond delay="0"/>
                                          </p:stCondLst>
                                        </p:cTn>
                                        <p:tgtEl>
                                          <p:spTgt spid="5">
                                            <p:txEl>
                                              <p:pRg st="7" end="7"/>
                                            </p:txEl>
                                          </p:spTgt>
                                        </p:tgtEl>
                                        <p:attrNameLst>
                                          <p:attrName>ppt_x</p:attrName>
                                        </p:attrNameLst>
                                      </p:cBhvr>
                                      <p:tavLst>
                                        <p:tav tm="0">
                                          <p:val>
                                            <p:strVal val="#ppt_x-0.25"/>
                                          </p:val>
                                        </p:tav>
                                        <p:tav tm="100000">
                                          <p:val>
                                            <p:strVal val="#ppt_x"/>
                                          </p:val>
                                        </p:tav>
                                      </p:tavLst>
                                    </p:anim>
                                    <p:anim calcmode="lin" valueType="num">
                                      <p:cBhvr>
                                        <p:cTn id="113" dur="664" tmFilter="0.0,0.0; 0.25,0.07; 0.50,0.2; 0.75,0.467; 1.0,1.0">
                                          <p:stCondLst>
                                            <p:cond delay="0"/>
                                          </p:stCondLst>
                                        </p:cTn>
                                        <p:tgtEl>
                                          <p:spTgt spid="5">
                                            <p:txEl>
                                              <p:pRg st="7" end="7"/>
                                            </p:txEl>
                                          </p:spTgt>
                                        </p:tgtEl>
                                        <p:attrNameLst>
                                          <p:attrName>ppt_y</p:attrName>
                                        </p:attrNameLst>
                                      </p:cBhvr>
                                      <p:tavLst>
                                        <p:tav tm="0" fmla="#ppt_y-sin(pi*$)/3">
                                          <p:val>
                                            <p:fltVal val="0.5"/>
                                          </p:val>
                                        </p:tav>
                                        <p:tav tm="100000">
                                          <p:val>
                                            <p:fltVal val="1"/>
                                          </p:val>
                                        </p:tav>
                                      </p:tavLst>
                                    </p:anim>
                                    <p:anim calcmode="lin" valueType="num">
                                      <p:cBhvr>
                                        <p:cTn id="114" dur="664" tmFilter="0, 0; 0.125,0.2665; 0.25,0.4; 0.375,0.465; 0.5,0.5;  0.625,0.535; 0.75,0.6; 0.875,0.7335; 1,1">
                                          <p:stCondLst>
                                            <p:cond delay="664"/>
                                          </p:stCondLst>
                                        </p:cTn>
                                        <p:tgtEl>
                                          <p:spTgt spid="5">
                                            <p:txEl>
                                              <p:pRg st="7" end="7"/>
                                            </p:txEl>
                                          </p:spTgt>
                                        </p:tgtEl>
                                        <p:attrNameLst>
                                          <p:attrName>ppt_y</p:attrName>
                                        </p:attrNameLst>
                                      </p:cBhvr>
                                      <p:tavLst>
                                        <p:tav tm="0" fmla="#ppt_y-sin(pi*$)/9">
                                          <p:val>
                                            <p:fltVal val="0"/>
                                          </p:val>
                                        </p:tav>
                                        <p:tav tm="100000">
                                          <p:val>
                                            <p:fltVal val="1"/>
                                          </p:val>
                                        </p:tav>
                                      </p:tavLst>
                                    </p:anim>
                                    <p:anim calcmode="lin" valueType="num">
                                      <p:cBhvr>
                                        <p:cTn id="115" dur="332" tmFilter="0, 0; 0.125,0.2665; 0.25,0.4; 0.375,0.465; 0.5,0.5;  0.625,0.535; 0.75,0.6; 0.875,0.7335; 1,1">
                                          <p:stCondLst>
                                            <p:cond delay="1324"/>
                                          </p:stCondLst>
                                        </p:cTn>
                                        <p:tgtEl>
                                          <p:spTgt spid="5">
                                            <p:txEl>
                                              <p:pRg st="7" end="7"/>
                                            </p:txEl>
                                          </p:spTgt>
                                        </p:tgtEl>
                                        <p:attrNameLst>
                                          <p:attrName>ppt_y</p:attrName>
                                        </p:attrNameLst>
                                      </p:cBhvr>
                                      <p:tavLst>
                                        <p:tav tm="0" fmla="#ppt_y-sin(pi*$)/27">
                                          <p:val>
                                            <p:fltVal val="0"/>
                                          </p:val>
                                        </p:tav>
                                        <p:tav tm="100000">
                                          <p:val>
                                            <p:fltVal val="1"/>
                                          </p:val>
                                        </p:tav>
                                      </p:tavLst>
                                    </p:anim>
                                    <p:anim calcmode="lin" valueType="num">
                                      <p:cBhvr>
                                        <p:cTn id="116" dur="164" tmFilter="0, 0; 0.125,0.2665; 0.25,0.4; 0.375,0.465; 0.5,0.5;  0.625,0.535; 0.75,0.6; 0.875,0.7335; 1,1">
                                          <p:stCondLst>
                                            <p:cond delay="1656"/>
                                          </p:stCondLst>
                                        </p:cTn>
                                        <p:tgtEl>
                                          <p:spTgt spid="5">
                                            <p:txEl>
                                              <p:pRg st="7" end="7"/>
                                            </p:txEl>
                                          </p:spTgt>
                                        </p:tgtEl>
                                        <p:attrNameLst>
                                          <p:attrName>ppt_y</p:attrName>
                                        </p:attrNameLst>
                                      </p:cBhvr>
                                      <p:tavLst>
                                        <p:tav tm="0" fmla="#ppt_y-sin(pi*$)/81">
                                          <p:val>
                                            <p:fltVal val="0"/>
                                          </p:val>
                                        </p:tav>
                                        <p:tav tm="100000">
                                          <p:val>
                                            <p:fltVal val="1"/>
                                          </p:val>
                                        </p:tav>
                                      </p:tavLst>
                                    </p:anim>
                                    <p:animScale>
                                      <p:cBhvr>
                                        <p:cTn id="117" dur="26">
                                          <p:stCondLst>
                                            <p:cond delay="650"/>
                                          </p:stCondLst>
                                        </p:cTn>
                                        <p:tgtEl>
                                          <p:spTgt spid="5">
                                            <p:txEl>
                                              <p:pRg st="7" end="7"/>
                                            </p:txEl>
                                          </p:spTgt>
                                        </p:tgtEl>
                                      </p:cBhvr>
                                      <p:to x="100000" y="60000"/>
                                    </p:animScale>
                                    <p:animScale>
                                      <p:cBhvr>
                                        <p:cTn id="118" dur="166" decel="50000">
                                          <p:stCondLst>
                                            <p:cond delay="676"/>
                                          </p:stCondLst>
                                        </p:cTn>
                                        <p:tgtEl>
                                          <p:spTgt spid="5">
                                            <p:txEl>
                                              <p:pRg st="7" end="7"/>
                                            </p:txEl>
                                          </p:spTgt>
                                        </p:tgtEl>
                                      </p:cBhvr>
                                      <p:to x="100000" y="100000"/>
                                    </p:animScale>
                                    <p:animScale>
                                      <p:cBhvr>
                                        <p:cTn id="119" dur="26">
                                          <p:stCondLst>
                                            <p:cond delay="1312"/>
                                          </p:stCondLst>
                                        </p:cTn>
                                        <p:tgtEl>
                                          <p:spTgt spid="5">
                                            <p:txEl>
                                              <p:pRg st="7" end="7"/>
                                            </p:txEl>
                                          </p:spTgt>
                                        </p:tgtEl>
                                      </p:cBhvr>
                                      <p:to x="100000" y="80000"/>
                                    </p:animScale>
                                    <p:animScale>
                                      <p:cBhvr>
                                        <p:cTn id="120" dur="166" decel="50000">
                                          <p:stCondLst>
                                            <p:cond delay="1338"/>
                                          </p:stCondLst>
                                        </p:cTn>
                                        <p:tgtEl>
                                          <p:spTgt spid="5">
                                            <p:txEl>
                                              <p:pRg st="7" end="7"/>
                                            </p:txEl>
                                          </p:spTgt>
                                        </p:tgtEl>
                                      </p:cBhvr>
                                      <p:to x="100000" y="100000"/>
                                    </p:animScale>
                                    <p:animScale>
                                      <p:cBhvr>
                                        <p:cTn id="121" dur="26">
                                          <p:stCondLst>
                                            <p:cond delay="1642"/>
                                          </p:stCondLst>
                                        </p:cTn>
                                        <p:tgtEl>
                                          <p:spTgt spid="5">
                                            <p:txEl>
                                              <p:pRg st="7" end="7"/>
                                            </p:txEl>
                                          </p:spTgt>
                                        </p:tgtEl>
                                      </p:cBhvr>
                                      <p:to x="100000" y="90000"/>
                                    </p:animScale>
                                    <p:animScale>
                                      <p:cBhvr>
                                        <p:cTn id="122" dur="166" decel="50000">
                                          <p:stCondLst>
                                            <p:cond delay="1668"/>
                                          </p:stCondLst>
                                        </p:cTn>
                                        <p:tgtEl>
                                          <p:spTgt spid="5">
                                            <p:txEl>
                                              <p:pRg st="7" end="7"/>
                                            </p:txEl>
                                          </p:spTgt>
                                        </p:tgtEl>
                                      </p:cBhvr>
                                      <p:to x="100000" y="100000"/>
                                    </p:animScale>
                                    <p:animScale>
                                      <p:cBhvr>
                                        <p:cTn id="123" dur="26">
                                          <p:stCondLst>
                                            <p:cond delay="1808"/>
                                          </p:stCondLst>
                                        </p:cTn>
                                        <p:tgtEl>
                                          <p:spTgt spid="5">
                                            <p:txEl>
                                              <p:pRg st="7" end="7"/>
                                            </p:txEl>
                                          </p:spTgt>
                                        </p:tgtEl>
                                      </p:cBhvr>
                                      <p:to x="100000" y="95000"/>
                                    </p:animScale>
                                    <p:animScale>
                                      <p:cBhvr>
                                        <p:cTn id="124" dur="166" decel="50000">
                                          <p:stCondLst>
                                            <p:cond delay="1834"/>
                                          </p:stCondLst>
                                        </p:cTn>
                                        <p:tgtEl>
                                          <p:spTgt spid="5">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II. </a:t>
            </a:r>
            <a:r>
              <a:rPr lang="en-US" sz="3000" dirty="0" err="1">
                <a:solidFill>
                  <a:srgbClr val="002060"/>
                </a:solidFill>
                <a:latin typeface="Arial" panose="020B0604020202020204" pitchFamily="34" charset="0"/>
                <a:cs typeface="Arial" panose="020B0604020202020204" pitchFamily="34" charset="0"/>
              </a:rPr>
              <a:t>Dạng</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1979500"/>
            <a:ext cx="7410814" cy="4021250"/>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5. </a:t>
            </a:r>
            <a:r>
              <a:rPr lang="en-US" sz="2625" u="sng" dirty="0" err="1">
                <a:solidFill>
                  <a:srgbClr val="002060"/>
                </a:solidFill>
                <a:latin typeface="Arial" panose="020B0604020202020204" pitchFamily="34" charset="0"/>
                <a:cs typeface="Arial" panose="020B0604020202020204" pitchFamily="34" charset="0"/>
              </a:rPr>
              <a:t>Các</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luật</a:t>
            </a:r>
            <a:r>
              <a:rPr lang="en-US" sz="2625" u="sng" dirty="0">
                <a:solidFill>
                  <a:srgbClr val="002060"/>
                </a:solidFill>
                <a:latin typeface="Arial" panose="020B0604020202020204" pitchFamily="34" charset="0"/>
                <a:cs typeface="Arial" panose="020B0604020202020204" pitchFamily="34" charset="0"/>
              </a:rPr>
              <a:t> logic:</a:t>
            </a:r>
          </a:p>
          <a:p>
            <a:pPr algn="just">
              <a:buClr>
                <a:srgbClr val="FF0000"/>
              </a:buClr>
              <a:buFontTx/>
              <a:buChar char="-"/>
            </a:pPr>
            <a:r>
              <a:rPr lang="vi-VN" sz="2100" dirty="0">
                <a:solidFill>
                  <a:srgbClr val="FF0000"/>
                </a:solidFill>
                <a:latin typeface="Arial" panose="020B0604020202020204" pitchFamily="34" charset="0"/>
                <a:cs typeface="Arial" panose="020B0604020202020204" pitchFamily="34" charset="0"/>
              </a:rPr>
              <a:t>Luật phân phối</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r)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r)</a:t>
            </a:r>
            <a:endParaRPr lang="en-US" sz="2100" dirty="0">
              <a:latin typeface="Arial" panose="020B0604020202020204" pitchFamily="34" charset="0"/>
              <a:cs typeface="Arial" panose="020B0604020202020204" pitchFamily="34" charset="0"/>
            </a:endParaRPr>
          </a:p>
          <a:p>
            <a:pPr marL="0" indent="0" algn="just">
              <a:buClr>
                <a:srgbClr val="FF0000"/>
              </a:buClr>
              <a:buNone/>
            </a:pP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r)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r)</a:t>
            </a:r>
            <a:endParaRPr lang="en-US" sz="2100" dirty="0">
              <a:latin typeface="Arial" panose="020B0604020202020204" pitchFamily="34" charset="0"/>
              <a:cs typeface="Arial" panose="020B0604020202020204" pitchFamily="34" charset="0"/>
            </a:endParaRPr>
          </a:p>
          <a:p>
            <a:pPr algn="just">
              <a:buClr>
                <a:srgbClr val="FF0000"/>
              </a:buClr>
              <a:buFontTx/>
              <a:buChar char="-"/>
            </a:pPr>
            <a:r>
              <a:rPr lang="vi-VN" sz="2100" dirty="0">
                <a:solidFill>
                  <a:srgbClr val="FF0000"/>
                </a:solidFill>
                <a:latin typeface="Arial" panose="020B0604020202020204" pitchFamily="34" charset="0"/>
                <a:cs typeface="Arial" panose="020B0604020202020204" pitchFamily="34" charset="0"/>
              </a:rPr>
              <a:t>Luật lũy đẳng</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	</a:t>
            </a:r>
            <a:r>
              <a:rPr lang="vi-VN" sz="2100" dirty="0">
                <a:latin typeface="Arial" panose="020B0604020202020204" pitchFamily="34" charset="0"/>
                <a:cs typeface="Arial" panose="020B0604020202020204" pitchFamily="34" charset="0"/>
              </a:rPr>
              <a:t>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p</a:t>
            </a:r>
            <a:endParaRPr lang="en-US" sz="2100" dirty="0">
              <a:latin typeface="Arial" panose="020B0604020202020204" pitchFamily="34" charset="0"/>
              <a:cs typeface="Arial" panose="020B0604020202020204" pitchFamily="34" charset="0"/>
            </a:endParaRPr>
          </a:p>
          <a:p>
            <a:pPr marL="0" indent="0" algn="just">
              <a:buClr>
                <a:srgbClr val="FF0000"/>
              </a:buClr>
              <a:buNone/>
            </a:pPr>
            <a:r>
              <a:rPr lang="en-US" sz="2100" dirty="0">
                <a:latin typeface="Arial" panose="020B0604020202020204" pitchFamily="34" charset="0"/>
                <a:cs typeface="Arial" panose="020B0604020202020204" pitchFamily="34" charset="0"/>
              </a:rPr>
              <a:t>						</a:t>
            </a:r>
            <a:r>
              <a:rPr lang="vi-VN" sz="2100" dirty="0" smtClean="0">
                <a:latin typeface="Arial" panose="020B0604020202020204" pitchFamily="34" charset="0"/>
                <a:cs typeface="Arial" panose="020B0604020202020204" pitchFamily="34" charset="0"/>
              </a:rPr>
              <a:t>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vi-VN" sz="2100" dirty="0">
                <a:latin typeface="Arial" panose="020B0604020202020204" pitchFamily="34" charset="0"/>
                <a:cs typeface="Arial" panose="020B0604020202020204" pitchFamily="34" charset="0"/>
              </a:rPr>
              <a:t> p</a:t>
            </a:r>
            <a:endParaRPr lang="en-US" sz="2100" dirty="0">
              <a:latin typeface="Arial" panose="020B0604020202020204" pitchFamily="34" charset="0"/>
              <a:cs typeface="Arial" panose="020B0604020202020204" pitchFamily="34" charset="0"/>
            </a:endParaRPr>
          </a:p>
          <a:p>
            <a:pPr algn="just">
              <a:buClr>
                <a:srgbClr val="FF0000"/>
              </a:buClr>
              <a:buFontTx/>
              <a:buChar char="-"/>
            </a:pPr>
            <a:r>
              <a:rPr lang="en-US" sz="2100" dirty="0" err="1">
                <a:solidFill>
                  <a:srgbClr val="FF0000"/>
                </a:solidFill>
                <a:latin typeface="Arial" panose="020B0604020202020204" pitchFamily="34" charset="0"/>
                <a:cs typeface="Arial" panose="020B0604020202020204" pitchFamily="34" charset="0"/>
              </a:rPr>
              <a:t>Luật</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trung</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hòa</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0</a:t>
            </a:r>
            <a:r>
              <a:rPr lang="en-US"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 p</a:t>
            </a:r>
          </a:p>
          <a:p>
            <a:pPr marL="0" indent="0" algn="just">
              <a:buClr>
                <a:srgbClr val="FF0000"/>
              </a:buClr>
              <a:buNone/>
            </a:pPr>
            <a:r>
              <a:rPr lang="en-US" sz="2100" dirty="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1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a:t>
            </a:r>
          </a:p>
          <a:p>
            <a:pPr algn="just">
              <a:buClr>
                <a:srgbClr val="FF0000"/>
              </a:buClr>
              <a:buFontTx/>
              <a:buChar char="-"/>
            </a:pPr>
            <a:r>
              <a:rPr lang="en-US" sz="2100" dirty="0" err="1">
                <a:solidFill>
                  <a:srgbClr val="FF0000"/>
                </a:solidFill>
                <a:latin typeface="Arial" panose="020B0604020202020204" pitchFamily="34" charset="0"/>
                <a:cs typeface="Arial" panose="020B0604020202020204" pitchFamily="34" charset="0"/>
              </a:rPr>
              <a:t>Luật</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về</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phần</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tử</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bù</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0 </a:t>
            </a:r>
          </a:p>
          <a:p>
            <a:pPr marL="0" indent="0" algn="just">
              <a:buClr>
                <a:srgbClr val="FF0000"/>
              </a:buClr>
              <a:buNone/>
            </a:pP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1 </a:t>
            </a:r>
          </a:p>
          <a:p>
            <a:pPr marL="0" indent="0">
              <a:spcBef>
                <a:spcPts val="0"/>
              </a:spcBef>
              <a:buNone/>
            </a:pPr>
            <a:endParaRPr lang="en-US" sz="2100" dirty="0">
              <a:latin typeface="Arial" panose="020B0604020202020204" pitchFamily="34" charset="0"/>
              <a:cs typeface="Arial" panose="020B0604020202020204" pitchFamily="34" charset="0"/>
            </a:endParaRPr>
          </a:p>
          <a:p>
            <a:pPr>
              <a:spcBef>
                <a:spcPts val="0"/>
              </a:spcBef>
              <a:buFontTx/>
              <a:buChar char="-"/>
            </a:pPr>
            <a:endParaRPr lang="vi-VN" sz="2100" dirty="0">
              <a:latin typeface="Arial" panose="020B0604020202020204" pitchFamily="34" charset="0"/>
              <a:cs typeface="Arial" panose="020B0604020202020204" pitchFamily="34" charset="0"/>
            </a:endParaRPr>
          </a:p>
          <a:p>
            <a:pPr marL="0" indent="0">
              <a:spcBef>
                <a:spcPts val="0"/>
              </a:spcBef>
              <a:buNone/>
            </a:pPr>
            <a:endParaRPr lang="vi-V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4873487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1000" fill="hold"/>
                                        <p:tgtEl>
                                          <p:spTgt spid="5">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5">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xEl>
                                              <p:pRg st="1" end="1"/>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p:cTn id="13" dur="10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5">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5">
                                            <p:txEl>
                                              <p:pRg st="2" end="2"/>
                                            </p:txEl>
                                          </p:spTgt>
                                        </p:tgtEl>
                                        <p:attrNameLst>
                                          <p:attrName>ppt_y</p:attrName>
                                        </p:attrNameLst>
                                      </p:cBhvr>
                                      <p:tavLst>
                                        <p:tav tm="0" fmla="#ppt_y+(sin(-2*pi*(1-$))*-#ppt_x+cos(-2*pi*(1-$))*(1-#ppt_y))*(1-$)">
                                          <p:val>
                                            <p:fltVal val="0"/>
                                          </p:val>
                                        </p:tav>
                                        <p:tav tm="100000">
                                          <p:val>
                                            <p:fltVal val="1"/>
                                          </p:val>
                                        </p:tav>
                                      </p:tavLst>
                                    </p:anim>
                                  </p:childTnLst>
                                </p:cTn>
                              </p:par>
                              <p:par>
                                <p:cTn id="17" presetID="15"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p:cTn id="19" dur="10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5">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2" dur="1000" fill="hold"/>
                                        <p:tgtEl>
                                          <p:spTgt spid="5">
                                            <p:txEl>
                                              <p:pRg st="3" end="3"/>
                                            </p:txEl>
                                          </p:spTgt>
                                        </p:tgtEl>
                                        <p:attrNameLst>
                                          <p:attrName>ppt_y</p:attrName>
                                        </p:attrNameLst>
                                      </p:cBhvr>
                                      <p:tavLst>
                                        <p:tav tm="0" fmla="#ppt_y+(sin(-2*pi*(1-$))*-#ppt_x+cos(-2*pi*(1-$))*(1-#ppt_y))*(1-$)">
                                          <p:val>
                                            <p:fltVal val="0"/>
                                          </p:val>
                                        </p:tav>
                                        <p:tav tm="100000">
                                          <p:val>
                                            <p:fltVal val="1"/>
                                          </p:val>
                                        </p:tav>
                                      </p:tavLst>
                                    </p:anim>
                                  </p:childTnLst>
                                </p:cTn>
                              </p:par>
                              <p:par>
                                <p:cTn id="23" presetID="15" presetClass="entr" presetSubtype="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p:cTn id="25"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5">
                                            <p:txEl>
                                              <p:pRg st="4" end="4"/>
                                            </p:txEl>
                                          </p:spTgt>
                                        </p:tgtEl>
                                        <p:attrNameLst>
                                          <p:attrName>ppt_y</p:attrName>
                                        </p:attrNameLst>
                                      </p:cBhvr>
                                      <p:tavLst>
                                        <p:tav tm="0" fmla="#ppt_y+(sin(-2*pi*(1-$))*-#ppt_x+cos(-2*pi*(1-$))*(1-#ppt_y))*(1-$)">
                                          <p:val>
                                            <p:fltVal val="0"/>
                                          </p:val>
                                        </p:tav>
                                        <p:tav tm="100000">
                                          <p:val>
                                            <p:fltVal val="1"/>
                                          </p:val>
                                        </p:tav>
                                      </p:tavLst>
                                    </p:anim>
                                  </p:childTnLst>
                                </p:cTn>
                              </p:par>
                              <p:par>
                                <p:cTn id="29" presetID="15" presetClass="entr" presetSubtype="0"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p:cTn id="31" dur="10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5">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5">
                                            <p:txEl>
                                              <p:pRg st="5" end="5"/>
                                            </p:txEl>
                                          </p:spTgt>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5">
                                            <p:txEl>
                                              <p:pRg st="5" end="5"/>
                                            </p:txEl>
                                          </p:spTgt>
                                        </p:tgtEl>
                                        <p:attrNameLst>
                                          <p:attrName>ppt_y</p:attrName>
                                        </p:attrNameLst>
                                      </p:cBhvr>
                                      <p:tavLst>
                                        <p:tav tm="0" fmla="#ppt_y+(sin(-2*pi*(1-$))*-#ppt_x+cos(-2*pi*(1-$))*(1-#ppt_y))*(1-$)">
                                          <p:val>
                                            <p:fltVal val="0"/>
                                          </p:val>
                                        </p:tav>
                                        <p:tav tm="100000">
                                          <p:val>
                                            <p:fltVal val="1"/>
                                          </p:val>
                                        </p:tav>
                                      </p:tavLst>
                                    </p:anim>
                                  </p:childTnLst>
                                </p:cTn>
                              </p:par>
                              <p:par>
                                <p:cTn id="35" presetID="15"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p:cTn id="37" dur="10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5">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5">
                                            <p:txEl>
                                              <p:pRg st="6" end="6"/>
                                            </p:txEl>
                                          </p:spTgt>
                                        </p:tgtEl>
                                        <p:attrNameLst>
                                          <p:attrName>ppt_x</p:attrName>
                                        </p:attrNameLst>
                                      </p:cBhvr>
                                      <p:tavLst>
                                        <p:tav tm="0" fmla="#ppt_x+(cos(-2*pi*(1-$))*-#ppt_x-sin(-2*pi*(1-$))*(1-#ppt_y))*(1-$)">
                                          <p:val>
                                            <p:fltVal val="0"/>
                                          </p:val>
                                        </p:tav>
                                        <p:tav tm="100000">
                                          <p:val>
                                            <p:fltVal val="1"/>
                                          </p:val>
                                        </p:tav>
                                      </p:tavLst>
                                    </p:anim>
                                    <p:anim calcmode="lin" valueType="num">
                                      <p:cBhvr>
                                        <p:cTn id="40" dur="1000" fill="hold"/>
                                        <p:tgtEl>
                                          <p:spTgt spid="5">
                                            <p:txEl>
                                              <p:pRg st="6" end="6"/>
                                            </p:txEl>
                                          </p:spTgt>
                                        </p:tgtEl>
                                        <p:attrNameLst>
                                          <p:attrName>ppt_y</p:attrName>
                                        </p:attrNameLst>
                                      </p:cBhvr>
                                      <p:tavLst>
                                        <p:tav tm="0" fmla="#ppt_y+(sin(-2*pi*(1-$))*-#ppt_x+cos(-2*pi*(1-$))*(1-#ppt_y))*(1-$)">
                                          <p:val>
                                            <p:fltVal val="0"/>
                                          </p:val>
                                        </p:tav>
                                        <p:tav tm="100000">
                                          <p:val>
                                            <p:fltVal val="1"/>
                                          </p:val>
                                        </p:tav>
                                      </p:tavLst>
                                    </p:anim>
                                  </p:childTnLst>
                                </p:cTn>
                              </p:par>
                              <p:par>
                                <p:cTn id="41" presetID="15" presetClass="entr" presetSubtype="0" fill="hold" nodeType="with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p:cTn id="43" dur="1000" fill="hold"/>
                                        <p:tgtEl>
                                          <p:spTgt spid="5">
                                            <p:txEl>
                                              <p:pRg st="7" end="7"/>
                                            </p:txEl>
                                          </p:spTgt>
                                        </p:tgtEl>
                                        <p:attrNameLst>
                                          <p:attrName>ppt_w</p:attrName>
                                        </p:attrNameLst>
                                      </p:cBhvr>
                                      <p:tavLst>
                                        <p:tav tm="0">
                                          <p:val>
                                            <p:fltVal val="0"/>
                                          </p:val>
                                        </p:tav>
                                        <p:tav tm="100000">
                                          <p:val>
                                            <p:strVal val="#ppt_w"/>
                                          </p:val>
                                        </p:tav>
                                      </p:tavLst>
                                    </p:anim>
                                    <p:anim calcmode="lin" valueType="num">
                                      <p:cBhvr>
                                        <p:cTn id="44" dur="1000" fill="hold"/>
                                        <p:tgtEl>
                                          <p:spTgt spid="5">
                                            <p:txEl>
                                              <p:pRg st="7" end="7"/>
                                            </p:txEl>
                                          </p:spTgt>
                                        </p:tgtEl>
                                        <p:attrNameLst>
                                          <p:attrName>ppt_h</p:attrName>
                                        </p:attrNameLst>
                                      </p:cBhvr>
                                      <p:tavLst>
                                        <p:tav tm="0">
                                          <p:val>
                                            <p:fltVal val="0"/>
                                          </p:val>
                                        </p:tav>
                                        <p:tav tm="100000">
                                          <p:val>
                                            <p:strVal val="#ppt_h"/>
                                          </p:val>
                                        </p:tav>
                                      </p:tavLst>
                                    </p:anim>
                                    <p:anim calcmode="lin" valueType="num">
                                      <p:cBhvr>
                                        <p:cTn id="45" dur="1000" fill="hold"/>
                                        <p:tgtEl>
                                          <p:spTgt spid="5">
                                            <p:txEl>
                                              <p:pRg st="7" end="7"/>
                                            </p:txEl>
                                          </p:spTgt>
                                        </p:tgtEl>
                                        <p:attrNameLst>
                                          <p:attrName>ppt_x</p:attrName>
                                        </p:attrNameLst>
                                      </p:cBhvr>
                                      <p:tavLst>
                                        <p:tav tm="0" fmla="#ppt_x+(cos(-2*pi*(1-$))*-#ppt_x-sin(-2*pi*(1-$))*(1-#ppt_y))*(1-$)">
                                          <p:val>
                                            <p:fltVal val="0"/>
                                          </p:val>
                                        </p:tav>
                                        <p:tav tm="100000">
                                          <p:val>
                                            <p:fltVal val="1"/>
                                          </p:val>
                                        </p:tav>
                                      </p:tavLst>
                                    </p:anim>
                                    <p:anim calcmode="lin" valueType="num">
                                      <p:cBhvr>
                                        <p:cTn id="46" dur="1000" fill="hold"/>
                                        <p:tgtEl>
                                          <p:spTgt spid="5">
                                            <p:txEl>
                                              <p:pRg st="7" end="7"/>
                                            </p:txEl>
                                          </p:spTgt>
                                        </p:tgtEl>
                                        <p:attrNameLst>
                                          <p:attrName>ppt_y</p:attrName>
                                        </p:attrNameLst>
                                      </p:cBhvr>
                                      <p:tavLst>
                                        <p:tav tm="0" fmla="#ppt_y+(sin(-2*pi*(1-$))*-#ppt_x+cos(-2*pi*(1-$))*(1-#ppt_y))*(1-$)">
                                          <p:val>
                                            <p:fltVal val="0"/>
                                          </p:val>
                                        </p:tav>
                                        <p:tav tm="100000">
                                          <p:val>
                                            <p:fltVal val="1"/>
                                          </p:val>
                                        </p:tav>
                                      </p:tavLst>
                                    </p:anim>
                                  </p:childTnLst>
                                </p:cTn>
                              </p:par>
                              <p:par>
                                <p:cTn id="47" presetID="15" presetClass="entr" presetSubtype="0" fill="hold" nodeType="withEffect">
                                  <p:stCondLst>
                                    <p:cond delay="0"/>
                                  </p:stCondLst>
                                  <p:childTnLst>
                                    <p:set>
                                      <p:cBhvr>
                                        <p:cTn id="48" dur="1" fill="hold">
                                          <p:stCondLst>
                                            <p:cond delay="0"/>
                                          </p:stCondLst>
                                        </p:cTn>
                                        <p:tgtEl>
                                          <p:spTgt spid="5">
                                            <p:txEl>
                                              <p:pRg st="8" end="8"/>
                                            </p:txEl>
                                          </p:spTgt>
                                        </p:tgtEl>
                                        <p:attrNameLst>
                                          <p:attrName>style.visibility</p:attrName>
                                        </p:attrNameLst>
                                      </p:cBhvr>
                                      <p:to>
                                        <p:strVal val="visible"/>
                                      </p:to>
                                    </p:set>
                                    <p:anim calcmode="lin" valueType="num">
                                      <p:cBhvr>
                                        <p:cTn id="49" dur="10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0" dur="1000" fill="hold"/>
                                        <p:tgtEl>
                                          <p:spTgt spid="5">
                                            <p:txEl>
                                              <p:pRg st="8" end="8"/>
                                            </p:txEl>
                                          </p:spTgt>
                                        </p:tgtEl>
                                        <p:attrNameLst>
                                          <p:attrName>ppt_h</p:attrName>
                                        </p:attrNameLst>
                                      </p:cBhvr>
                                      <p:tavLst>
                                        <p:tav tm="0">
                                          <p:val>
                                            <p:fltVal val="0"/>
                                          </p:val>
                                        </p:tav>
                                        <p:tav tm="100000">
                                          <p:val>
                                            <p:strVal val="#ppt_h"/>
                                          </p:val>
                                        </p:tav>
                                      </p:tavLst>
                                    </p:anim>
                                    <p:anim calcmode="lin" valueType="num">
                                      <p:cBhvr>
                                        <p:cTn id="51" dur="1000" fill="hold"/>
                                        <p:tgtEl>
                                          <p:spTgt spid="5">
                                            <p:txEl>
                                              <p:pRg st="8" end="8"/>
                                            </p:txEl>
                                          </p:spTgt>
                                        </p:tgtEl>
                                        <p:attrNameLst>
                                          <p:attrName>ppt_x</p:attrName>
                                        </p:attrNameLst>
                                      </p:cBhvr>
                                      <p:tavLst>
                                        <p:tav tm="0" fmla="#ppt_x+(cos(-2*pi*(1-$))*-#ppt_x-sin(-2*pi*(1-$))*(1-#ppt_y))*(1-$)">
                                          <p:val>
                                            <p:fltVal val="0"/>
                                          </p:val>
                                        </p:tav>
                                        <p:tav tm="100000">
                                          <p:val>
                                            <p:fltVal val="1"/>
                                          </p:val>
                                        </p:tav>
                                      </p:tavLst>
                                    </p:anim>
                                    <p:anim calcmode="lin" valueType="num">
                                      <p:cBhvr>
                                        <p:cTn id="52" dur="1000" fill="hold"/>
                                        <p:tgtEl>
                                          <p:spTgt spid="5">
                                            <p:txEl>
                                              <p:pRg st="8" end="8"/>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4199" y="2499654"/>
            <a:ext cx="6686550" cy="2833217"/>
          </a:xfrm>
        </p:spPr>
        <p:txBody>
          <a:bodyPr>
            <a:normAutofit/>
          </a:bodyPr>
          <a:lstStyle/>
          <a:p>
            <a:r>
              <a:rPr lang="en-US" sz="4500" dirty="0">
                <a:effectLst>
                  <a:outerShdw blurRad="38100" dist="38100" dir="2700000" algn="tl">
                    <a:srgbClr val="000000">
                      <a:alpha val="43137"/>
                    </a:srgbClr>
                  </a:outerShdw>
                </a:effectLst>
                <a:latin typeface="Century Gothic (Headings)"/>
              </a:rPr>
              <a:t>MỆNH ĐỀ</a:t>
            </a:r>
          </a:p>
          <a:p>
            <a:r>
              <a:rPr lang="en-US" sz="4500" dirty="0">
                <a:effectLst>
                  <a:outerShdw blurRad="38100" dist="38100" dir="2700000" algn="tl">
                    <a:srgbClr val="000000">
                      <a:alpha val="43137"/>
                    </a:srgbClr>
                  </a:outerShdw>
                </a:effectLst>
                <a:latin typeface="Century Gothic (Headings)"/>
              </a:rPr>
              <a:t>DẠNG MỆNH ĐỀ</a:t>
            </a:r>
          </a:p>
        </p:txBody>
      </p:sp>
      <p:sp>
        <p:nvSpPr>
          <p:cNvPr id="5" name="TextBox 4"/>
          <p:cNvSpPr txBox="1"/>
          <p:nvPr/>
        </p:nvSpPr>
        <p:spPr>
          <a:xfrm>
            <a:off x="1" y="1152671"/>
            <a:ext cx="9143999" cy="900246"/>
          </a:xfrm>
          <a:prstGeom prst="rect">
            <a:avLst/>
          </a:prstGeom>
          <a:noFill/>
        </p:spPr>
        <p:txBody>
          <a:bodyPr wrap="square" rtlCol="0">
            <a:spAutoFit/>
          </a:bodyPr>
          <a:lstStyle/>
          <a:p>
            <a:pPr algn="ctr"/>
            <a:r>
              <a:rPr lang="en-US" sz="5250" dirty="0">
                <a:effectLst>
                  <a:outerShdw blurRad="38100" dist="38100" dir="2700000" algn="tl">
                    <a:srgbClr val="000000">
                      <a:alpha val="43137"/>
                    </a:srgbClr>
                  </a:outerShdw>
                </a:effectLst>
                <a:latin typeface="Century Gothic (Headings)"/>
              </a:rPr>
              <a:t>MỆNH ĐỀ</a:t>
            </a:r>
          </a:p>
        </p:txBody>
      </p:sp>
    </p:spTree>
    <p:extLst>
      <p:ext uri="{BB962C8B-B14F-4D97-AF65-F5344CB8AC3E}">
        <p14:creationId xmlns:p14="http://schemas.microsoft.com/office/powerpoint/2010/main" xmlns="" val="79383079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II. </a:t>
            </a:r>
            <a:r>
              <a:rPr lang="en-US" sz="3000" dirty="0" err="1">
                <a:solidFill>
                  <a:srgbClr val="002060"/>
                </a:solidFill>
                <a:latin typeface="Arial" panose="020B0604020202020204" pitchFamily="34" charset="0"/>
                <a:cs typeface="Arial" panose="020B0604020202020204" pitchFamily="34" charset="0"/>
              </a:rPr>
              <a:t>Dạng</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6"/>
            <a:ext cx="7410814" cy="4021250"/>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5. </a:t>
            </a:r>
            <a:r>
              <a:rPr lang="en-US" sz="2625" u="sng" dirty="0" err="1">
                <a:solidFill>
                  <a:srgbClr val="002060"/>
                </a:solidFill>
                <a:latin typeface="Arial" panose="020B0604020202020204" pitchFamily="34" charset="0"/>
                <a:cs typeface="Arial" panose="020B0604020202020204" pitchFamily="34" charset="0"/>
              </a:rPr>
              <a:t>Các</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luật</a:t>
            </a:r>
            <a:r>
              <a:rPr lang="en-US" sz="2625" u="sng" dirty="0">
                <a:solidFill>
                  <a:srgbClr val="002060"/>
                </a:solidFill>
                <a:latin typeface="Arial" panose="020B0604020202020204" pitchFamily="34" charset="0"/>
                <a:cs typeface="Arial" panose="020B0604020202020204" pitchFamily="34" charset="0"/>
              </a:rPr>
              <a:t> logic:</a:t>
            </a:r>
          </a:p>
          <a:p>
            <a:pPr algn="just">
              <a:buClr>
                <a:srgbClr val="FF0000"/>
              </a:buClr>
              <a:buFontTx/>
              <a:buChar char="-"/>
            </a:pPr>
            <a:r>
              <a:rPr lang="en-US" sz="2100" dirty="0" err="1">
                <a:solidFill>
                  <a:srgbClr val="FF0000"/>
                </a:solidFill>
                <a:latin typeface="Arial" panose="020B0604020202020204" pitchFamily="34" charset="0"/>
                <a:cs typeface="Arial" panose="020B0604020202020204" pitchFamily="34" charset="0"/>
              </a:rPr>
              <a:t>Luật</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thống</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trị</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0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0 </a:t>
            </a:r>
          </a:p>
          <a:p>
            <a:pPr marL="0" indent="0" algn="just">
              <a:buClr>
                <a:srgbClr val="FF0000"/>
              </a:buClr>
              <a:buNone/>
            </a:pP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1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1</a:t>
            </a:r>
          </a:p>
          <a:p>
            <a:pPr algn="just">
              <a:buClr>
                <a:srgbClr val="FF0000"/>
              </a:buClr>
              <a:buFontTx/>
              <a:buChar char="-"/>
            </a:pPr>
            <a:r>
              <a:rPr lang="en-US" sz="2100" dirty="0" err="1">
                <a:solidFill>
                  <a:srgbClr val="FF0000"/>
                </a:solidFill>
                <a:latin typeface="Arial" panose="020B0604020202020204" pitchFamily="34" charset="0"/>
                <a:cs typeface="Arial" panose="020B0604020202020204" pitchFamily="34" charset="0"/>
              </a:rPr>
              <a:t>Luật</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hấp</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thu</a:t>
            </a:r>
            <a:r>
              <a:rPr lang="en-US" sz="2100" dirty="0">
                <a:solidFill>
                  <a:srgbClr val="FF0000"/>
                </a:solidFill>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a:t>
            </a:r>
            <a:r>
              <a:rPr lang="en-US"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 p</a:t>
            </a:r>
          </a:p>
          <a:p>
            <a:pPr marL="0" indent="0" algn="just">
              <a:buClr>
                <a:srgbClr val="FF0000"/>
              </a:buClr>
              <a:buNone/>
            </a:pP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a:t>
            </a:r>
          </a:p>
          <a:p>
            <a:pPr marL="0" indent="0" algn="just">
              <a:buClr>
                <a:srgbClr val="FF0000"/>
              </a:buClr>
              <a:buNone/>
            </a:pPr>
            <a:r>
              <a:rPr lang="en-US" sz="2100" dirty="0">
                <a:latin typeface="Arial" panose="020B0604020202020204" pitchFamily="34" charset="0"/>
                <a:cs typeface="Arial" panose="020B0604020202020204" pitchFamily="34" charset="0"/>
              </a:rPr>
              <a:t>- </a:t>
            </a:r>
            <a:r>
              <a:rPr lang="en-US" sz="2100" dirty="0" smtClean="0">
                <a:latin typeface="Arial" panose="020B0604020202020204" pitchFamily="34" charset="0"/>
                <a:cs typeface="Arial" panose="020B0604020202020204" pitchFamily="34" charset="0"/>
              </a:rPr>
              <a:t>  </a:t>
            </a:r>
            <a:r>
              <a:rPr lang="en-US" sz="2100" dirty="0" err="1" smtClean="0">
                <a:solidFill>
                  <a:srgbClr val="FF0000"/>
                </a:solidFill>
                <a:latin typeface="Arial" panose="020B0604020202020204" pitchFamily="34" charset="0"/>
                <a:cs typeface="Arial" panose="020B0604020202020204" pitchFamily="34" charset="0"/>
              </a:rPr>
              <a:t>Luật</a:t>
            </a:r>
            <a:r>
              <a:rPr lang="en-US" sz="2100" dirty="0" smtClean="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về</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phép</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kéo</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theo</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p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q </a:t>
            </a:r>
            <a:r>
              <a:rPr lang="en-US"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q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sym typeface="Symbol"/>
              </a:rPr>
              <a:t></a:t>
            </a:r>
            <a:r>
              <a:rPr lang="en-US" sz="2100" dirty="0">
                <a:latin typeface="Arial" panose="020B0604020202020204" pitchFamily="34" charset="0"/>
                <a:cs typeface="Arial" panose="020B0604020202020204" pitchFamily="34" charset="0"/>
              </a:rPr>
              <a:t> p</a:t>
            </a:r>
            <a:endParaRPr lang="vi-VN" sz="2100" dirty="0">
              <a:latin typeface="Arial" panose="020B0604020202020204" pitchFamily="34" charset="0"/>
              <a:cs typeface="Arial" panose="020B0604020202020204" pitchFamily="34" charset="0"/>
            </a:endParaRPr>
          </a:p>
          <a:p>
            <a:pPr marL="0" indent="0">
              <a:spcBef>
                <a:spcPts val="0"/>
              </a:spcBef>
              <a:buNone/>
            </a:pPr>
            <a:endParaRPr lang="vi-V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77081367"/>
      </p:ext>
    </p:extLst>
  </p:cSld>
  <p:clrMapOvr>
    <a:masterClrMapping/>
  </p:clrMapOvr>
  <mc:AlternateContent xmlns:mc="http://schemas.openxmlformats.org/markup-compatibility/2006">
    <mc:Choice xmlns:p14="http://schemas.microsoft.com/office/powerpoint/2010/main" xmlns=""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solidFill>
                  <a:srgbClr val="002060"/>
                </a:solidFill>
                <a:latin typeface="Arial" panose="020B0604020202020204" pitchFamily="34" charset="0"/>
                <a:cs typeface="Arial" panose="020B0604020202020204" pitchFamily="34" charset="0"/>
              </a:rPr>
              <a:t>I. </a:t>
            </a:r>
            <a:r>
              <a:rPr lang="en-US" sz="3000" dirty="0" err="1">
                <a:solidFill>
                  <a:srgbClr val="002060"/>
                </a:solidFill>
                <a:latin typeface="Arial" panose="020B0604020202020204" pitchFamily="34" charset="0"/>
                <a:cs typeface="Arial" panose="020B0604020202020204" pitchFamily="34" charset="0"/>
              </a:rPr>
              <a:t>Phép</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tính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3" name="Content Placeholder 2"/>
          <p:cNvSpPr>
            <a:spLocks noGrp="1"/>
          </p:cNvSpPr>
          <p:nvPr>
            <p:ph idx="1"/>
          </p:nvPr>
        </p:nvSpPr>
        <p:spPr>
          <a:xfrm>
            <a:off x="1245637" y="2130376"/>
            <a:ext cx="7382822" cy="3751409"/>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1</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là</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gì</a:t>
            </a:r>
            <a:r>
              <a:rPr lang="en-US" sz="2625" u="sng" dirty="0">
                <a:solidFill>
                  <a:srgbClr val="002060"/>
                </a:solidFill>
                <a:latin typeface="Arial" panose="020B0604020202020204" pitchFamily="34" charset="0"/>
                <a:cs typeface="Arial" panose="020B0604020202020204" pitchFamily="34" charset="0"/>
              </a:rPr>
              <a:t> ?</a:t>
            </a:r>
          </a:p>
          <a:p>
            <a:pPr algn="just">
              <a:spcBef>
                <a:spcPts val="0"/>
              </a:spcBef>
              <a:buFontTx/>
              <a:buChar char="-"/>
            </a:pPr>
            <a:r>
              <a:rPr lang="en-US" sz="2100" dirty="0" err="1">
                <a:solidFill>
                  <a:srgbClr val="0070C0"/>
                </a:solidFill>
                <a:latin typeface="Arial" panose="020B0604020202020204" pitchFamily="34" charset="0"/>
                <a:cs typeface="Arial" panose="020B0604020202020204" pitchFamily="34" charset="0"/>
              </a:rPr>
              <a:t>Định</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nghĩa</a:t>
            </a:r>
            <a:r>
              <a:rPr lang="en-US" sz="2100">
                <a:solidFill>
                  <a:srgbClr val="0070C0"/>
                </a:solidFill>
                <a:latin typeface="Arial" panose="020B0604020202020204" pitchFamily="34" charset="0"/>
                <a:cs typeface="Arial" panose="020B0604020202020204" pitchFamily="34" charset="0"/>
              </a:rPr>
              <a:t>:</a:t>
            </a:r>
            <a:r>
              <a:rPr lang="en-US" sz="2100">
                <a:latin typeface="Arial" panose="020B0604020202020204" pitchFamily="34" charset="0"/>
                <a:cs typeface="Arial" panose="020B0604020202020204" pitchFamily="34" charset="0"/>
              </a:rPr>
              <a:t> </a:t>
            </a:r>
            <a:r>
              <a:rPr lang="en-US" sz="2100" smtClean="0">
                <a:latin typeface="Arial" panose="020B0604020202020204" pitchFamily="34" charset="0"/>
                <a:cs typeface="Arial" panose="020B0604020202020204" pitchFamily="34" charset="0"/>
              </a:rPr>
              <a:t>Mệnh đề là một khẳng định có giá trị chân lý xác định, đúng hoặc sai.</a:t>
            </a:r>
          </a:p>
          <a:p>
            <a:pPr lvl="2" algn="just">
              <a:spcBef>
                <a:spcPts val="0"/>
              </a:spcBef>
              <a:buFontTx/>
              <a:buChar char="-"/>
            </a:pPr>
            <a:r>
              <a:rPr lang="en-US" sz="1700" smtClean="0">
                <a:latin typeface="Arial" panose="020B0604020202020204" pitchFamily="34" charset="0"/>
                <a:cs typeface="Arial" panose="020B0604020202020204" pitchFamily="34" charset="0"/>
              </a:rPr>
              <a:t>Có những mệnh đề ta không biết được tính đúng, sai nhưng biết chắc chắn nó nhận 1 giá trị. Ví dụ: sao Hỏa có sự sống.</a:t>
            </a:r>
            <a:endParaRPr lang="en-US" sz="1700" dirty="0">
              <a:latin typeface="Arial" panose="020B0604020202020204" pitchFamily="34" charset="0"/>
              <a:cs typeface="Arial" panose="020B0604020202020204" pitchFamily="34" charset="0"/>
            </a:endParaRPr>
          </a:p>
          <a:p>
            <a:pPr algn="just">
              <a:spcBef>
                <a:spcPts val="0"/>
              </a:spcBef>
              <a:buFontTx/>
              <a:buChar char="-"/>
            </a:pPr>
            <a:r>
              <a:rPr lang="en-US" sz="2100" dirty="0" err="1">
                <a:latin typeface="Arial" panose="020B0604020202020204" pitchFamily="34" charset="0"/>
                <a:cs typeface="Arial" panose="020B0604020202020204" pitchFamily="34" charset="0"/>
              </a:rPr>
              <a:t>Câu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hỏi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câu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cảm</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thán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câu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không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a:t>
            </a:r>
          </a:p>
          <a:p>
            <a:pPr marL="0" indent="0" algn="just">
              <a:spcBef>
                <a:spcPts val="0"/>
              </a:spcBef>
              <a:buNone/>
            </a:pPr>
            <a:r>
              <a:rPr lang="en-US" sz="2100" dirty="0">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Ví</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dụ</a:t>
            </a:r>
            <a:r>
              <a:rPr lang="en-US" sz="2100" dirty="0">
                <a:solidFill>
                  <a:srgbClr val="FF0000"/>
                </a:solidFill>
                <a:latin typeface="Arial" panose="020B0604020202020204" pitchFamily="34" charset="0"/>
                <a:cs typeface="Arial" panose="020B0604020202020204" pitchFamily="34" charset="0"/>
              </a:rPr>
              <a:t>:</a:t>
            </a:r>
          </a:p>
          <a:p>
            <a:pPr algn="just">
              <a:spcBef>
                <a:spcPts val="0"/>
              </a:spcBef>
              <a:buFontTx/>
              <a:buChar char="-"/>
            </a:pPr>
            <a:r>
              <a:rPr lang="en-US" sz="2100" dirty="0">
                <a:latin typeface="Arial" panose="020B0604020202020204" pitchFamily="34" charset="0"/>
                <a:cs typeface="Arial" panose="020B0604020202020204" pitchFamily="34" charset="0"/>
              </a:rPr>
              <a:t>1 + 1 = 2.</a:t>
            </a:r>
          </a:p>
          <a:p>
            <a:pPr algn="just">
              <a:spcBef>
                <a:spcPts val="0"/>
              </a:spcBef>
              <a:buFontTx/>
              <a:buChar char="-"/>
            </a:pPr>
            <a:r>
              <a:rPr lang="en-US" sz="2100" dirty="0" err="1">
                <a:latin typeface="Arial" panose="020B0604020202020204" pitchFamily="34" charset="0"/>
                <a:cs typeface="Arial" panose="020B0604020202020204" pitchFamily="34" charset="0"/>
              </a:rPr>
              <a:t>Nước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sôi</a:t>
            </a:r>
            <a:r>
              <a:rPr lang="en-US" sz="2100" dirty="0">
                <a:latin typeface="Arial" panose="020B0604020202020204" pitchFamily="34" charset="0"/>
                <a:cs typeface="Arial" panose="020B0604020202020204" pitchFamily="34" charset="0"/>
              </a:rPr>
              <a:t> ở 100</a:t>
            </a:r>
            <a:r>
              <a:rPr lang="en-US" sz="2100" baseline="30000" dirty="0">
                <a:latin typeface="Arial" panose="020B0604020202020204" pitchFamily="34" charset="0"/>
                <a:cs typeface="Arial" panose="020B0604020202020204" pitchFamily="34" charset="0"/>
              </a:rPr>
              <a:t>o</a:t>
            </a:r>
            <a:r>
              <a:rPr lang="en-US" sz="2100" dirty="0">
                <a:latin typeface="Arial" panose="020B0604020202020204" pitchFamily="34" charset="0"/>
                <a:cs typeface="Arial" panose="020B0604020202020204" pitchFamily="34" charset="0"/>
              </a:rPr>
              <a:t>C.</a:t>
            </a:r>
          </a:p>
          <a:p>
            <a:pPr algn="just">
              <a:spcBef>
                <a:spcPts val="0"/>
              </a:spcBef>
              <a:buFontTx/>
              <a:buChar char="-"/>
            </a:pPr>
            <a:r>
              <a:rPr lang="en-US" sz="2100" dirty="0" err="1">
                <a:latin typeface="Arial" panose="020B0604020202020204" pitchFamily="34" charset="0"/>
                <a:cs typeface="Arial" panose="020B0604020202020204" pitchFamily="34" charset="0"/>
              </a:rPr>
              <a:t>Hôm</a:t>
            </a:r>
            <a:r>
              <a:rPr lang="en-US" sz="2100" dirty="0">
                <a:latin typeface="Arial" panose="020B0604020202020204" pitchFamily="34" charset="0"/>
                <a:cs typeface="Arial" panose="020B0604020202020204" pitchFamily="34" charset="0"/>
              </a:rPr>
              <a:t> nay </a:t>
            </a:r>
            <a:r>
              <a:rPr lang="en-US" sz="2100" dirty="0" err="1">
                <a:latin typeface="Arial" panose="020B0604020202020204" pitchFamily="34" charset="0"/>
                <a:cs typeface="Arial" panose="020B0604020202020204" pitchFamily="34" charset="0"/>
              </a:rPr>
              <a:t>trời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đẹp</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quá</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câu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cảm</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thán-không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a:t>
            </a:r>
          </a:p>
          <a:p>
            <a:pPr algn="just">
              <a:spcBef>
                <a:spcPts val="0"/>
              </a:spcBef>
              <a:buFontTx/>
              <a:buChar char="-"/>
            </a:pPr>
            <a:r>
              <a:rPr lang="en-US" sz="2100" dirty="0" err="1">
                <a:latin typeface="Arial" panose="020B0604020202020204" pitchFamily="34" charset="0"/>
                <a:cs typeface="Arial" panose="020B0604020202020204" pitchFamily="34" charset="0"/>
              </a:rPr>
              <a:t>Hãy</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làm</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câu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lệnh</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không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1785107272"/>
      </p:ext>
    </p:extLst>
  </p:cSld>
  <p:clrMapOvr>
    <a:masterClrMapping/>
  </p:clrMapOvr>
  <mc:AlternateContent xmlns:mc="http://schemas.openxmlformats.org/markup-compatibility/2006">
    <mc:Choice xmlns:p14="http://schemas.microsoft.com/office/powerpoint/2010/main" xmlns=""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00"/>
                                        <p:tgtEl>
                                          <p:spTgt spid="3">
                                            <p:txEl>
                                              <p:pRg st="0" end="0"/>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00"/>
                                        <p:tgtEl>
                                          <p:spTgt spid="3">
                                            <p:txEl>
                                              <p:pRg st="1" end="1"/>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wipe(down)">
                                      <p:cBhvr>
                                        <p:cTn id="31" dur="500"/>
                                        <p:tgtEl>
                                          <p:spTgt spid="3">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nodeType="click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circle(in)">
                                      <p:cBhvr>
                                        <p:cTn id="36" dur="2000"/>
                                        <p:tgtEl>
                                          <p:spTgt spid="3">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 calcmode="lin" valueType="num">
                                      <p:cBhvr>
                                        <p:cTn id="41"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2"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3"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4" dur="1000"/>
                                        <p:tgtEl>
                                          <p:spTgt spid="3">
                                            <p:txEl>
                                              <p:pRg st="4" end="4"/>
                                            </p:txEl>
                                          </p:spTgt>
                                        </p:tgtEl>
                                      </p:cBhvr>
                                    </p:animEffect>
                                  </p:childTnLst>
                                </p:cTn>
                              </p:par>
                              <p:par>
                                <p:cTn id="45" presetID="31" presetClass="entr" presetSubtype="0"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p:cTn id="47"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
                                            <p:txEl>
                                              <p:pRg st="5" end="5"/>
                                            </p:txEl>
                                          </p:spTgt>
                                        </p:tgtEl>
                                      </p:cBhvr>
                                    </p:animEffect>
                                  </p:childTnLst>
                                </p:cTn>
                              </p:par>
                              <p:par>
                                <p:cTn id="51" presetID="31" presetClass="entr" presetSubtype="0" fill="hold" nodeType="with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 calcmode="lin" valueType="num">
                                      <p:cBhvr>
                                        <p:cTn id="53"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4"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55"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56" dur="1000"/>
                                        <p:tgtEl>
                                          <p:spTgt spid="3">
                                            <p:txEl>
                                              <p:pRg st="6" end="6"/>
                                            </p:txEl>
                                          </p:spTgt>
                                        </p:tgtEl>
                                      </p:cBhvr>
                                    </p:animEffect>
                                  </p:childTnLst>
                                </p:cTn>
                              </p:par>
                              <p:par>
                                <p:cTn id="57" presetID="31" presetClass="entr" presetSubtype="0" fill="hold" nodeType="withEffect">
                                  <p:stCondLst>
                                    <p:cond delay="0"/>
                                  </p:stCondLst>
                                  <p:childTnLst>
                                    <p:set>
                                      <p:cBhvr>
                                        <p:cTn id="58" dur="1" fill="hold">
                                          <p:stCondLst>
                                            <p:cond delay="0"/>
                                          </p:stCondLst>
                                        </p:cTn>
                                        <p:tgtEl>
                                          <p:spTgt spid="3">
                                            <p:txEl>
                                              <p:pRg st="7" end="7"/>
                                            </p:txEl>
                                          </p:spTgt>
                                        </p:tgtEl>
                                        <p:attrNameLst>
                                          <p:attrName>style.visibility</p:attrName>
                                        </p:attrNameLst>
                                      </p:cBhvr>
                                      <p:to>
                                        <p:strVal val="visible"/>
                                      </p:to>
                                    </p:set>
                                    <p:anim calcmode="lin" valueType="num">
                                      <p:cBhvr>
                                        <p:cTn id="59"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7" end="7"/>
                                            </p:txEl>
                                          </p:spTgt>
                                        </p:tgtEl>
                                      </p:cBhvr>
                                    </p:animEffect>
                                  </p:childTnLst>
                                </p:cTn>
                              </p:par>
                              <p:par>
                                <p:cTn id="63" presetID="31" presetClass="entr" presetSubtype="0" fill="hold" nodeType="withEffect">
                                  <p:stCondLst>
                                    <p:cond delay="0"/>
                                  </p:stCondLst>
                                  <p:childTnLst>
                                    <p:set>
                                      <p:cBhvr>
                                        <p:cTn id="64" dur="1" fill="hold">
                                          <p:stCondLst>
                                            <p:cond delay="0"/>
                                          </p:stCondLst>
                                        </p:cTn>
                                        <p:tgtEl>
                                          <p:spTgt spid="3">
                                            <p:txEl>
                                              <p:pRg st="8" end="8"/>
                                            </p:txEl>
                                          </p:spTgt>
                                        </p:tgtEl>
                                        <p:attrNameLst>
                                          <p:attrName>style.visibility</p:attrName>
                                        </p:attrNameLst>
                                      </p:cBhvr>
                                      <p:to>
                                        <p:strVal val="visible"/>
                                      </p:to>
                                    </p:set>
                                    <p:anim calcmode="lin" valueType="num">
                                      <p:cBhvr>
                                        <p:cTn id="65"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66"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67"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68"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latin typeface="Arial" panose="020B0604020202020204" pitchFamily="34" charset="0"/>
                <a:cs typeface="Arial" panose="020B0604020202020204" pitchFamily="34" charset="0"/>
              </a:rPr>
              <a:t>I. </a:t>
            </a:r>
            <a:r>
              <a:rPr lang="en-US" sz="3000" dirty="0" err="1">
                <a:latin typeface="Arial" panose="020B0604020202020204" pitchFamily="34" charset="0"/>
                <a:cs typeface="Arial" panose="020B0604020202020204" pitchFamily="34" charset="0"/>
              </a:rPr>
              <a:t>Phép</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tính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mệnh</a:t>
            </a:r>
            <a:r>
              <a:rPr lang="en-US" sz="3000" dirty="0">
                <a:latin typeface="Arial" panose="020B0604020202020204" pitchFamily="34" charset="0"/>
                <a:cs typeface="Arial" panose="020B0604020202020204" pitchFamily="34" charset="0"/>
              </a:rPr>
              <a:t> </a:t>
            </a:r>
            <a:r>
              <a:rPr lang="en-US" sz="3000" dirty="0" err="1">
                <a:latin typeface="Arial" panose="020B0604020202020204" pitchFamily="34" charset="0"/>
                <a:cs typeface="Arial" panose="020B0604020202020204" pitchFamily="34" charset="0"/>
              </a:rPr>
              <a:t>đề</a:t>
            </a:r>
            <a:r>
              <a:rPr lang="en-US" sz="3000" dirty="0">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31641" y="2130377"/>
            <a:ext cx="7396818" cy="3580227"/>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1</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là</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gì</a:t>
            </a:r>
            <a:r>
              <a:rPr lang="en-US" sz="2625" u="sng" dirty="0">
                <a:solidFill>
                  <a:srgbClr val="002060"/>
                </a:solidFill>
                <a:latin typeface="Arial" panose="020B0604020202020204" pitchFamily="34" charset="0"/>
                <a:cs typeface="Arial" panose="020B0604020202020204" pitchFamily="34" charset="0"/>
              </a:rPr>
              <a:t> ?</a:t>
            </a:r>
          </a:p>
          <a:p>
            <a:pPr algn="just">
              <a:spcBef>
                <a:spcPts val="0"/>
              </a:spcBef>
              <a:buFontTx/>
              <a:buChar char="-"/>
            </a:pPr>
            <a:r>
              <a:rPr lang="en-US" sz="2100" dirty="0" err="1">
                <a:solidFill>
                  <a:srgbClr val="0070C0"/>
                </a:solidFill>
                <a:latin typeface="Arial" panose="020B0604020202020204" pitchFamily="34" charset="0"/>
                <a:cs typeface="Arial" panose="020B0604020202020204" pitchFamily="34" charset="0"/>
              </a:rPr>
              <a:t>Ký</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hiệu</a:t>
            </a:r>
            <a:r>
              <a:rPr lang="en-US" sz="2100" dirty="0">
                <a:solidFill>
                  <a:srgbClr val="0070C0"/>
                </a:solidFill>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người</a:t>
            </a:r>
            <a:r>
              <a:rPr lang="en-US" sz="2100" dirty="0">
                <a:latin typeface="Arial" panose="020B0604020202020204" pitchFamily="34" charset="0"/>
                <a:cs typeface="Arial" panose="020B0604020202020204" pitchFamily="34" charset="0"/>
              </a:rPr>
              <a:t> ta dung </a:t>
            </a:r>
            <a:r>
              <a:rPr lang="en-US" sz="2100" dirty="0" err="1">
                <a:latin typeface="Arial" panose="020B0604020202020204" pitchFamily="34" charset="0"/>
                <a:cs typeface="Arial" panose="020B0604020202020204" pitchFamily="34" charset="0"/>
              </a:rPr>
              <a:t>các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ký</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hiêu</a:t>
            </a:r>
            <a:r>
              <a:rPr lang="en-US" sz="2100" dirty="0">
                <a:latin typeface="Arial" panose="020B0604020202020204" pitchFamily="34" charset="0"/>
                <a:cs typeface="Arial" panose="020B0604020202020204" pitchFamily="34" charset="0"/>
              </a:rPr>
              <a:t> P, Q, R, … </a:t>
            </a:r>
            <a:r>
              <a:rPr lang="en-US" sz="2100" dirty="0" err="1">
                <a:latin typeface="Arial" panose="020B0604020202020204" pitchFamily="34" charset="0"/>
                <a:cs typeface="Arial" panose="020B0604020202020204" pitchFamily="34" charset="0"/>
              </a:rPr>
              <a:t>để</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chỉ</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a:t>
            </a:r>
          </a:p>
          <a:p>
            <a:pPr algn="just">
              <a:spcBef>
                <a:spcPts val="0"/>
              </a:spcBef>
              <a:buFontTx/>
              <a:buChar char="-"/>
            </a:pPr>
            <a:r>
              <a:rPr lang="en-US" sz="2100" dirty="0" err="1">
                <a:solidFill>
                  <a:srgbClr val="0070C0"/>
                </a:solidFill>
                <a:latin typeface="Arial" panose="020B0604020202020204" pitchFamily="34" charset="0"/>
                <a:cs typeface="Arial" panose="020B0604020202020204" pitchFamily="34" charset="0"/>
              </a:rPr>
              <a:t>Chân</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trị</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của</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mệnh</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đề</a:t>
            </a:r>
            <a:r>
              <a:rPr lang="en-US" sz="2100">
                <a:solidFill>
                  <a:srgbClr val="0070C0"/>
                </a:solidFill>
                <a:latin typeface="Arial" panose="020B0604020202020204" pitchFamily="34" charset="0"/>
                <a:cs typeface="Arial" panose="020B0604020202020204" pitchFamily="34" charset="0"/>
              </a:rPr>
              <a:t>: </a:t>
            </a:r>
            <a:r>
              <a:rPr lang="vi-VN" sz="2000" smtClean="0"/>
              <a:t>Mỗi mệnh đề có đúng một trong hai giá trị chân lí 0 hoặc 1. Mệnh đề có giá trị chân lí 1 là mệnh đề </a:t>
            </a:r>
            <a:r>
              <a:rPr lang="vi-VN" sz="2000" smtClean="0">
                <a:hlinkClick r:id="rId2" tooltip="Đúng"/>
              </a:rPr>
              <a:t>đúng</a:t>
            </a:r>
            <a:r>
              <a:rPr lang="vi-VN" sz="2000" smtClean="0"/>
              <a:t>, mệnh đề có giá trị chân lí 0 là mệnh đề </a:t>
            </a:r>
            <a:r>
              <a:rPr lang="vi-VN" sz="2000" smtClean="0">
                <a:hlinkClick r:id="rId3" tooltip="Sai (trang chưa được viết)"/>
              </a:rPr>
              <a:t>sai</a:t>
            </a:r>
            <a:r>
              <a:rPr lang="vi-VN" sz="2000" smtClean="0"/>
              <a:t>.</a:t>
            </a:r>
            <a:endParaRPr lang="en-US" sz="2000" dirty="0">
              <a:cs typeface="Arial" panose="020B0604020202020204" pitchFamily="34" charset="0"/>
            </a:endParaRPr>
          </a:p>
        </p:txBody>
      </p:sp>
    </p:spTree>
    <p:extLst>
      <p:ext uri="{BB962C8B-B14F-4D97-AF65-F5344CB8AC3E}">
        <p14:creationId xmlns:p14="http://schemas.microsoft.com/office/powerpoint/2010/main" xmlns="" val="476216912"/>
      </p:ext>
    </p:extLst>
  </p:cSld>
  <p:clrMapOvr>
    <a:masterClrMapping/>
  </p:clrMapOvr>
  <mc:AlternateContent xmlns:mc="http://schemas.openxmlformats.org/markup-compatibility/2006">
    <mc:Choice xmlns:p14="http://schemas.microsoft.com/office/powerpoint/2010/main" xmlns=""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heel(1)">
                                      <p:cBhvr>
                                        <p:cTn id="7" dur="2000"/>
                                        <p:tgtEl>
                                          <p:spTgt spid="5">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heel(1)">
                                      <p:cBhvr>
                                        <p:cTn id="10" dur="2000"/>
                                        <p:tgtEl>
                                          <p:spTgt spid="5">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wheel(1)">
                                      <p:cBhvr>
                                        <p:cTn id="13"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 </a:t>
            </a:r>
            <a:r>
              <a:rPr lang="en-US" sz="3000" dirty="0" err="1">
                <a:solidFill>
                  <a:srgbClr val="002060"/>
                </a:solidFill>
                <a:latin typeface="Arial" panose="020B0604020202020204" pitchFamily="34" charset="0"/>
                <a:cs typeface="Arial" panose="020B0604020202020204" pitchFamily="34" charset="0"/>
              </a:rPr>
              <a:t>Phép</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tính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7"/>
            <a:ext cx="7410814" cy="3580227"/>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2</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Phân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loại</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a:t>
            </a:r>
          </a:p>
          <a:p>
            <a:pPr marL="0" indent="0">
              <a:spcBef>
                <a:spcPts val="0"/>
              </a:spcBef>
              <a:buNone/>
            </a:pPr>
            <a:r>
              <a:rPr lang="en-US" sz="1950" dirty="0">
                <a:latin typeface="Arial" panose="020B0604020202020204" pitchFamily="34" charset="0"/>
                <a:cs typeface="Arial" panose="020B0604020202020204" pitchFamily="34" charset="0"/>
              </a:rPr>
              <a:t>	</a:t>
            </a:r>
            <a:r>
              <a:rPr lang="en-US" sz="2250" dirty="0" err="1">
                <a:solidFill>
                  <a:srgbClr val="7030A0"/>
                </a:solidFill>
                <a:latin typeface="Arial" panose="020B0604020202020204" pitchFamily="34" charset="0"/>
                <a:cs typeface="Arial" panose="020B0604020202020204" pitchFamily="34" charset="0"/>
              </a:rPr>
              <a:t>Gồm</a:t>
            </a:r>
            <a:r>
              <a:rPr lang="en-US" sz="2250" dirty="0">
                <a:solidFill>
                  <a:srgbClr val="7030A0"/>
                </a:solidFill>
                <a:latin typeface="Arial" panose="020B0604020202020204" pitchFamily="34" charset="0"/>
                <a:cs typeface="Arial" panose="020B0604020202020204" pitchFamily="34" charset="0"/>
              </a:rPr>
              <a:t> </a:t>
            </a:r>
            <a:r>
              <a:rPr lang="en-US" sz="2250" dirty="0" err="1">
                <a:solidFill>
                  <a:srgbClr val="7030A0"/>
                </a:solidFill>
                <a:latin typeface="Arial" panose="020B0604020202020204" pitchFamily="34" charset="0"/>
                <a:cs typeface="Arial" panose="020B0604020202020204" pitchFamily="34" charset="0"/>
              </a:rPr>
              <a:t>có</a:t>
            </a:r>
            <a:r>
              <a:rPr lang="en-US" sz="2250" dirty="0">
                <a:solidFill>
                  <a:srgbClr val="7030A0"/>
                </a:solidFill>
                <a:latin typeface="Arial" panose="020B0604020202020204" pitchFamily="34" charset="0"/>
                <a:cs typeface="Arial" panose="020B0604020202020204" pitchFamily="34" charset="0"/>
              </a:rPr>
              <a:t> 2 </a:t>
            </a:r>
            <a:r>
              <a:rPr lang="en-US" sz="2250" dirty="0" err="1">
                <a:solidFill>
                  <a:srgbClr val="7030A0"/>
                </a:solidFill>
                <a:latin typeface="Arial" panose="020B0604020202020204" pitchFamily="34" charset="0"/>
                <a:cs typeface="Arial" panose="020B0604020202020204" pitchFamily="34" charset="0"/>
              </a:rPr>
              <a:t>loại</a:t>
            </a:r>
            <a:r>
              <a:rPr lang="en-US" sz="2250" dirty="0">
                <a:solidFill>
                  <a:srgbClr val="7030A0"/>
                </a:solidFill>
                <a:latin typeface="Arial" panose="020B0604020202020204" pitchFamily="34" charset="0"/>
                <a:cs typeface="Arial" panose="020B0604020202020204" pitchFamily="34" charset="0"/>
              </a:rPr>
              <a:t>:</a:t>
            </a:r>
          </a:p>
          <a:p>
            <a:pPr>
              <a:spcBef>
                <a:spcPts val="0"/>
              </a:spcBef>
              <a:buFontTx/>
              <a:buChar char="-"/>
            </a:pPr>
            <a:r>
              <a:rPr lang="en-US" sz="2100" dirty="0" err="1">
                <a:solidFill>
                  <a:srgbClr val="0070C0"/>
                </a:solidFill>
                <a:latin typeface="Arial" panose="020B0604020202020204" pitchFamily="34" charset="0"/>
                <a:cs typeface="Arial" panose="020B0604020202020204" pitchFamily="34" charset="0"/>
              </a:rPr>
              <a:t>Mệnh</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đề</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sơ</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cấp</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nguyên</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thủy</a:t>
            </a:r>
            <a:r>
              <a:rPr lang="en-US" sz="2100" dirty="0">
                <a:solidFill>
                  <a:srgbClr val="0070C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không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thể</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xây</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dựng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từ</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thông</a:t>
            </a:r>
            <a:r>
              <a:rPr lang="en-US" sz="2100" dirty="0">
                <a:latin typeface="Arial" panose="020B0604020202020204" pitchFamily="34" charset="0"/>
                <a:cs typeface="Arial" panose="020B0604020202020204" pitchFamily="34" charset="0"/>
              </a:rPr>
              <a:t> qua </a:t>
            </a:r>
            <a:r>
              <a:rPr lang="en-US" sz="2100" dirty="0" err="1">
                <a:latin typeface="Arial" panose="020B0604020202020204" pitchFamily="34" charset="0"/>
                <a:cs typeface="Arial" panose="020B0604020202020204" pitchFamily="34" charset="0"/>
              </a:rPr>
              <a:t>liên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từ</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hay, </a:t>
            </a:r>
            <a:r>
              <a:rPr lang="en-US" sz="2100" dirty="0" err="1">
                <a:latin typeface="Arial" panose="020B0604020202020204" pitchFamily="34" charset="0"/>
                <a:cs typeface="Arial" panose="020B0604020202020204" pitchFamily="34" charset="0"/>
              </a:rPr>
              <a:t>khi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chỉ</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suy</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ra</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kéo</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theo</a:t>
            </a:r>
            <a:r>
              <a:rPr lang="en-US" sz="2100" dirty="0">
                <a:latin typeface="Arial" panose="020B0604020202020204" pitchFamily="34" charset="0"/>
                <a:cs typeface="Arial" panose="020B0604020202020204" pitchFamily="34" charset="0"/>
              </a:rPr>
              <a:t>, …) </a:t>
            </a:r>
            <a:r>
              <a:rPr lang="en-US" sz="2100" dirty="0" err="1">
                <a:latin typeface="Arial" panose="020B0604020202020204" pitchFamily="34" charset="0"/>
                <a:cs typeface="Arial" panose="020B0604020202020204" pitchFamily="34" charset="0"/>
              </a:rPr>
              <a:t>hoặc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trạng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từ</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không</a:t>
            </a:r>
            <a:r>
              <a:rPr lang="en-US" sz="2100" dirty="0">
                <a:latin typeface="Arial" panose="020B0604020202020204" pitchFamily="34" charset="0"/>
                <a:cs typeface="Arial" panose="020B0604020202020204" pitchFamily="34" charset="0"/>
              </a:rPr>
              <a:t>”.</a:t>
            </a:r>
          </a:p>
          <a:p>
            <a:pPr>
              <a:spcBef>
                <a:spcPts val="0"/>
              </a:spcBef>
              <a:buFontTx/>
              <a:buChar char="-"/>
            </a:pPr>
            <a:r>
              <a:rPr lang="en-US" sz="2100" dirty="0" err="1">
                <a:solidFill>
                  <a:srgbClr val="0070C0"/>
                </a:solidFill>
                <a:latin typeface="Arial" panose="020B0604020202020204" pitchFamily="34" charset="0"/>
                <a:cs typeface="Arial" panose="020B0604020202020204" pitchFamily="34" charset="0"/>
              </a:rPr>
              <a:t>Mệnh</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đề</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phức</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hợp</a:t>
            </a:r>
            <a:r>
              <a:rPr lang="en-US" sz="2100" dirty="0">
                <a:solidFill>
                  <a:srgbClr val="0070C0"/>
                </a:solidFill>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được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xây</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dựng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từ</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nhờ</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liên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kết</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bằng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liên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từ</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hoặc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trạng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từ</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không</a:t>
            </a:r>
            <a:r>
              <a:rPr lang="en-US" sz="2100" dirty="0">
                <a:latin typeface="Arial" panose="020B0604020202020204" pitchFamily="34" charset="0"/>
                <a:cs typeface="Arial" panose="020B0604020202020204" pitchFamily="34" charset="0"/>
              </a:rPr>
              <a:t>”.</a:t>
            </a:r>
          </a:p>
          <a:p>
            <a:pPr>
              <a:spcBef>
                <a:spcPts val="0"/>
              </a:spcBef>
              <a:buFontTx/>
              <a:buChar char="-"/>
            </a:pPr>
            <a:endParaRPr lang="en-US" sz="19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14193910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Sing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heel(1)">
                                      <p:cBhvr>
                                        <p:cTn id="11" dur="1000"/>
                                        <p:tgtEl>
                                          <p:spTgt spid="5">
                                            <p:txEl>
                                              <p:pRg st="1" end="1"/>
                                            </p:txEl>
                                          </p:spTgt>
                                        </p:tgtEl>
                                      </p:cBhvr>
                                    </p:animEffect>
                                  </p:childTnLst>
                                </p:cTn>
                              </p:par>
                              <p:par>
                                <p:cTn id="12" presetID="21" presetClass="entr" presetSubtype="1" fill="hold" nodeType="with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wheel(1)">
                                      <p:cBhvr>
                                        <p:cTn id="14" dur="1000"/>
                                        <p:tgtEl>
                                          <p:spTgt spid="5">
                                            <p:txEl>
                                              <p:pRg st="2" end="2"/>
                                            </p:txEl>
                                          </p:spTgt>
                                        </p:tgtEl>
                                      </p:cBhvr>
                                    </p:animEffect>
                                  </p:childTnLst>
                                </p:cTn>
                              </p:par>
                              <p:par>
                                <p:cTn id="15" presetID="21" presetClass="entr" presetSubtype="1"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heel(1)">
                                      <p:cBhvr>
                                        <p:cTn id="17"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 </a:t>
            </a:r>
            <a:r>
              <a:rPr lang="en-US" sz="3000" dirty="0" err="1">
                <a:solidFill>
                  <a:srgbClr val="002060"/>
                </a:solidFill>
                <a:latin typeface="Arial" panose="020B0604020202020204" pitchFamily="34" charset="0"/>
                <a:cs typeface="Arial" panose="020B0604020202020204" pitchFamily="34" charset="0"/>
              </a:rPr>
              <a:t>Phép</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tính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7"/>
            <a:ext cx="7410814" cy="3580227"/>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2</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Phân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loại</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a:t>
            </a:r>
          </a:p>
          <a:p>
            <a:pPr marL="0" indent="0">
              <a:spcBef>
                <a:spcPts val="0"/>
              </a:spcBef>
              <a:buNone/>
            </a:pPr>
            <a:r>
              <a:rPr lang="en-US" sz="1950" dirty="0">
                <a:solidFill>
                  <a:srgbClr val="FF0000"/>
                </a:solidFill>
                <a:latin typeface="Arial" panose="020B0604020202020204" pitchFamily="34" charset="0"/>
                <a:cs typeface="Arial" panose="020B0604020202020204" pitchFamily="34" charset="0"/>
              </a:rPr>
              <a:t>	</a:t>
            </a:r>
            <a:r>
              <a:rPr lang="en-US" sz="2250" dirty="0" err="1">
                <a:solidFill>
                  <a:srgbClr val="FF0000"/>
                </a:solidFill>
                <a:latin typeface="Arial" panose="020B0604020202020204" pitchFamily="34" charset="0"/>
                <a:cs typeface="Arial" panose="020B0604020202020204" pitchFamily="34" charset="0"/>
              </a:rPr>
              <a:t>Ví</a:t>
            </a:r>
            <a:r>
              <a:rPr lang="en-US" sz="2250" dirty="0">
                <a:solidFill>
                  <a:srgbClr val="FF0000"/>
                </a:solidFill>
                <a:latin typeface="Arial" panose="020B0604020202020204" pitchFamily="34" charset="0"/>
                <a:cs typeface="Arial" panose="020B0604020202020204" pitchFamily="34" charset="0"/>
              </a:rPr>
              <a:t> </a:t>
            </a:r>
            <a:r>
              <a:rPr lang="en-US" sz="2250" dirty="0" err="1">
                <a:solidFill>
                  <a:srgbClr val="FF0000"/>
                </a:solidFill>
                <a:latin typeface="Arial" panose="020B0604020202020204" pitchFamily="34" charset="0"/>
                <a:cs typeface="Arial" panose="020B0604020202020204" pitchFamily="34" charset="0"/>
              </a:rPr>
              <a:t>dụ</a:t>
            </a:r>
            <a:r>
              <a:rPr lang="en-US" sz="2250" dirty="0">
                <a:solidFill>
                  <a:srgbClr val="FF0000"/>
                </a:solidFill>
                <a:latin typeface="Arial" panose="020B0604020202020204" pitchFamily="34" charset="0"/>
                <a:cs typeface="Arial" panose="020B0604020202020204" pitchFamily="34" charset="0"/>
              </a:rPr>
              <a:t>:</a:t>
            </a:r>
          </a:p>
          <a:p>
            <a:pPr>
              <a:spcBef>
                <a:spcPts val="0"/>
              </a:spcBef>
              <a:buFontTx/>
              <a:buChar char="-"/>
            </a:pPr>
            <a:r>
              <a:rPr lang="en-US" sz="2100" dirty="0">
                <a:latin typeface="Arial" panose="020B0604020202020204" pitchFamily="34" charset="0"/>
                <a:cs typeface="Arial" panose="020B0604020202020204" pitchFamily="34" charset="0"/>
              </a:rPr>
              <a:t>a + 1 = 4.</a:t>
            </a:r>
          </a:p>
          <a:p>
            <a:pPr>
              <a:spcBef>
                <a:spcPts val="0"/>
              </a:spcBef>
              <a:buFontTx/>
              <a:buChar char="-"/>
            </a:pPr>
            <a:r>
              <a:rPr lang="en-US" sz="2100" dirty="0">
                <a:latin typeface="Arial" panose="020B0604020202020204" pitchFamily="34" charset="0"/>
                <a:cs typeface="Arial" panose="020B0604020202020204" pitchFamily="34" charset="0"/>
              </a:rPr>
              <a:t>x + y + z = t.</a:t>
            </a:r>
          </a:p>
          <a:p>
            <a:pPr>
              <a:spcBef>
                <a:spcPts val="0"/>
              </a:spcBef>
              <a:buFontTx/>
              <a:buChar char="-"/>
            </a:pPr>
            <a:r>
              <a:rPr lang="en-US" sz="2100" dirty="0">
                <a:latin typeface="Arial" panose="020B0604020202020204" pitchFamily="34" charset="0"/>
                <a:cs typeface="Arial" panose="020B0604020202020204" pitchFamily="34" charset="0"/>
              </a:rPr>
              <a:t>5 </a:t>
            </a:r>
            <a:r>
              <a:rPr lang="en-US" sz="2100" dirty="0" err="1">
                <a:latin typeface="Arial" panose="020B0604020202020204" pitchFamily="34" charset="0"/>
                <a:cs typeface="Arial" panose="020B0604020202020204" pitchFamily="34" charset="0"/>
              </a:rPr>
              <a:t>không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nguyên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tố</a:t>
            </a:r>
            <a:r>
              <a:rPr lang="en-US" sz="2100" dirty="0">
                <a:latin typeface="Arial" panose="020B0604020202020204" pitchFamily="34" charset="0"/>
                <a:cs typeface="Arial" panose="020B0604020202020204" pitchFamily="34" charset="0"/>
              </a:rPr>
              <a:t>.</a:t>
            </a:r>
          </a:p>
          <a:p>
            <a:pPr>
              <a:spcBef>
                <a:spcPts val="0"/>
              </a:spcBef>
              <a:buFontTx/>
              <a:buChar char="-"/>
            </a:pPr>
            <a:r>
              <a:rPr lang="en-US" sz="2100" dirty="0">
                <a:latin typeface="Arial" panose="020B0604020202020204" pitchFamily="34" charset="0"/>
                <a:cs typeface="Arial" panose="020B0604020202020204" pitchFamily="34" charset="0"/>
              </a:rPr>
              <a:t>7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nguyên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tố</a:t>
            </a:r>
            <a:r>
              <a:rPr lang="en-US" sz="2100" dirty="0">
                <a:latin typeface="Arial" panose="020B0604020202020204" pitchFamily="34" charset="0"/>
                <a:cs typeface="Arial" panose="020B0604020202020204" pitchFamily="34" charset="0"/>
              </a:rPr>
              <a:t>.</a:t>
            </a:r>
          </a:p>
          <a:p>
            <a:pPr>
              <a:spcBef>
                <a:spcPts val="0"/>
              </a:spcBef>
              <a:buFontTx/>
              <a:buChar char="-"/>
            </a:pPr>
            <a:r>
              <a:rPr lang="en-US" sz="2100" dirty="0" err="1">
                <a:latin typeface="Arial" panose="020B0604020202020204" pitchFamily="34" charset="0"/>
                <a:cs typeface="Arial" panose="020B0604020202020204" pitchFamily="34" charset="0"/>
              </a:rPr>
              <a:t>Nếu</a:t>
            </a:r>
            <a:r>
              <a:rPr lang="en-US" sz="2100" dirty="0">
                <a:latin typeface="Arial" panose="020B0604020202020204" pitchFamily="34" charset="0"/>
                <a:cs typeface="Arial" panose="020B0604020202020204" pitchFamily="34" charset="0"/>
              </a:rPr>
              <a:t> 1 + 1 = 4 </a:t>
            </a:r>
            <a:r>
              <a:rPr lang="en-US" sz="2100" dirty="0" err="1">
                <a:latin typeface="Arial" panose="020B0604020202020204" pitchFamily="34" charset="0"/>
                <a:cs typeface="Arial" panose="020B0604020202020204" pitchFamily="34" charset="0"/>
              </a:rPr>
              <a:t>thì</a:t>
            </a:r>
            <a:r>
              <a:rPr lang="en-US" sz="2100" dirty="0">
                <a:latin typeface="Arial" panose="020B0604020202020204" pitchFamily="34" charset="0"/>
                <a:cs typeface="Arial" panose="020B0604020202020204" pitchFamily="34" charset="0"/>
              </a:rPr>
              <a:t> 2 &gt; 3.</a:t>
            </a:r>
          </a:p>
          <a:p>
            <a:pPr>
              <a:spcBef>
                <a:spcPts val="0"/>
              </a:spcBef>
              <a:buFontTx/>
              <a:buChar char="-"/>
            </a:pPr>
            <a:r>
              <a:rPr lang="en-US" sz="2100" dirty="0" err="1">
                <a:latin typeface="Arial" panose="020B0604020202020204" pitchFamily="34" charset="0"/>
                <a:cs typeface="Arial" panose="020B0604020202020204" pitchFamily="34" charset="0"/>
              </a:rPr>
              <a:t>Chúng</a:t>
            </a:r>
            <a:r>
              <a:rPr lang="en-US" sz="2100" dirty="0">
                <a:latin typeface="Arial" panose="020B0604020202020204" pitchFamily="34" charset="0"/>
                <a:cs typeface="Arial" panose="020B0604020202020204" pitchFamily="34" charset="0"/>
              </a:rPr>
              <a:t> ta </a:t>
            </a:r>
            <a:r>
              <a:rPr lang="en-US" sz="2100" dirty="0" err="1">
                <a:latin typeface="Arial" panose="020B0604020202020204" pitchFamily="34" charset="0"/>
                <a:cs typeface="Arial" panose="020B0604020202020204" pitchFamily="34" charset="0"/>
              </a:rPr>
              <a:t>cần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xem</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xét</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vấn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này</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cẩn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thận</a:t>
            </a:r>
            <a:r>
              <a:rPr lang="en-US" sz="2100" dirty="0">
                <a:latin typeface="Arial" panose="020B0604020202020204" pitchFamily="34" charset="0"/>
                <a:cs typeface="Arial" panose="020B0604020202020204" pitchFamily="34" charset="0"/>
              </a:rPr>
              <a:t>.</a:t>
            </a:r>
          </a:p>
          <a:p>
            <a:pPr>
              <a:spcBef>
                <a:spcPts val="0"/>
              </a:spcBef>
              <a:buFontTx/>
              <a:buChar char="-"/>
            </a:pPr>
            <a:endParaRPr lang="en-US" sz="19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801214158"/>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 </a:t>
            </a:r>
            <a:r>
              <a:rPr lang="en-US" sz="3000" dirty="0" err="1">
                <a:solidFill>
                  <a:srgbClr val="002060"/>
                </a:solidFill>
                <a:latin typeface="Arial" panose="020B0604020202020204" pitchFamily="34" charset="0"/>
                <a:cs typeface="Arial" panose="020B0604020202020204" pitchFamily="34" charset="0"/>
              </a:rPr>
              <a:t>Phép</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tính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7"/>
            <a:ext cx="7410814" cy="3580227"/>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3</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Các</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phép</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toán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với</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a:t>
            </a:r>
          </a:p>
          <a:p>
            <a:pPr marL="0" indent="0">
              <a:spcBef>
                <a:spcPts val="0"/>
              </a:spcBef>
              <a:buNone/>
            </a:pPr>
            <a:r>
              <a:rPr lang="en-US" sz="1950" dirty="0">
                <a:solidFill>
                  <a:srgbClr val="7030A0"/>
                </a:solidFill>
                <a:latin typeface="Arial" panose="020B0604020202020204" pitchFamily="34" charset="0"/>
                <a:cs typeface="Arial" panose="020B0604020202020204" pitchFamily="34" charset="0"/>
              </a:rPr>
              <a:t>	</a:t>
            </a:r>
            <a:r>
              <a:rPr lang="en-US" sz="2250" dirty="0" err="1">
                <a:solidFill>
                  <a:srgbClr val="7030A0"/>
                </a:solidFill>
                <a:latin typeface="Arial" panose="020B0604020202020204" pitchFamily="34" charset="0"/>
                <a:cs typeface="Arial" panose="020B0604020202020204" pitchFamily="34" charset="0"/>
              </a:rPr>
              <a:t>Có</a:t>
            </a:r>
            <a:r>
              <a:rPr lang="en-US" sz="2250" dirty="0">
                <a:solidFill>
                  <a:srgbClr val="7030A0"/>
                </a:solidFill>
                <a:latin typeface="Arial" panose="020B0604020202020204" pitchFamily="34" charset="0"/>
                <a:cs typeface="Arial" panose="020B0604020202020204" pitchFamily="34" charset="0"/>
              </a:rPr>
              <a:t> 5 </a:t>
            </a:r>
            <a:r>
              <a:rPr lang="en-US" sz="2250" dirty="0" err="1">
                <a:solidFill>
                  <a:srgbClr val="7030A0"/>
                </a:solidFill>
                <a:latin typeface="Arial" panose="020B0604020202020204" pitchFamily="34" charset="0"/>
                <a:cs typeface="Arial" panose="020B0604020202020204" pitchFamily="34" charset="0"/>
              </a:rPr>
              <a:t>phép</a:t>
            </a:r>
            <a:r>
              <a:rPr lang="en-US" sz="2250" dirty="0">
                <a:solidFill>
                  <a:srgbClr val="7030A0"/>
                </a:solidFill>
                <a:latin typeface="Arial" panose="020B0604020202020204" pitchFamily="34" charset="0"/>
                <a:cs typeface="Arial" panose="020B0604020202020204" pitchFamily="34" charset="0"/>
              </a:rPr>
              <a:t> </a:t>
            </a:r>
            <a:r>
              <a:rPr lang="en-US" sz="2250" dirty="0" err="1">
                <a:solidFill>
                  <a:srgbClr val="7030A0"/>
                </a:solidFill>
                <a:latin typeface="Arial" panose="020B0604020202020204" pitchFamily="34" charset="0"/>
                <a:cs typeface="Arial" panose="020B0604020202020204" pitchFamily="34" charset="0"/>
              </a:rPr>
              <a:t>toán</a:t>
            </a:r>
            <a:r>
              <a:rPr lang="en-US" sz="2250" dirty="0">
                <a:solidFill>
                  <a:srgbClr val="7030A0"/>
                </a:solidFill>
                <a:latin typeface="Arial" panose="020B0604020202020204" pitchFamily="34" charset="0"/>
                <a:cs typeface="Arial" panose="020B0604020202020204" pitchFamily="34" charset="0"/>
              </a:rPr>
              <a:t>:</a:t>
            </a:r>
          </a:p>
          <a:p>
            <a:pPr>
              <a:spcBef>
                <a:spcPts val="0"/>
              </a:spcBef>
              <a:buFont typeface="Wingdings" panose="05000000000000000000" pitchFamily="2" charset="2"/>
              <a:buChar char="Ø"/>
            </a:pPr>
            <a:r>
              <a:rPr lang="en-US" sz="2100" dirty="0" err="1">
                <a:solidFill>
                  <a:srgbClr val="FF0000"/>
                </a:solidFill>
                <a:latin typeface="Arial" panose="020B0604020202020204" pitchFamily="34" charset="0"/>
                <a:cs typeface="Arial" panose="020B0604020202020204" pitchFamily="34" charset="0"/>
              </a:rPr>
              <a:t>Phép</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phủ</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định</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phủ</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định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được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ký</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hiệu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a:solidFill>
                  <a:schemeClr val="tx1"/>
                </a:solidFill>
                <a:latin typeface="Arial" panose="020B0604020202020204" pitchFamily="34" charset="0"/>
                <a:cs typeface="Arial" panose="020B0604020202020204" pitchFamily="34" charset="0"/>
                <a:sym typeface="Symbol"/>
              </a:rPr>
              <a:t></a:t>
            </a:r>
            <a:r>
              <a:rPr lang="vi-VN" sz="2100" dirty="0">
                <a:solidFill>
                  <a:schemeClr val="tx1"/>
                </a:solidFill>
                <a:latin typeface="Arial" panose="020B0604020202020204" pitchFamily="34" charset="0"/>
                <a:cs typeface="Arial" panose="020B0604020202020204" pitchFamily="34" charset="0"/>
              </a:rPr>
              <a:t>P</a:t>
            </a:r>
            <a:r>
              <a:rPr lang="en-US" sz="2100" dirty="0">
                <a:solidFill>
                  <a:schemeClr val="tx1"/>
                </a:solidFill>
                <a:latin typeface="Arial" panose="020B0604020202020204" pitchFamily="34" charset="0"/>
                <a:cs typeface="Arial" panose="020B0604020202020204" pitchFamily="34" charset="0"/>
              </a:rPr>
              <a:t> </a:t>
            </a:r>
            <a:r>
              <a:rPr lang="en-US" sz="2100" dirty="0">
                <a:latin typeface="Arial" panose="020B0604020202020204" pitchFamily="34" charset="0"/>
                <a:cs typeface="Arial" panose="020B0604020202020204" pitchFamily="34" charset="0"/>
              </a:rPr>
              <a:t>hay	</a:t>
            </a:r>
            <a:r>
              <a:rPr lang="en-US" sz="2100" dirty="0" smtClean="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đọc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không</a:t>
            </a:r>
            <a:r>
              <a:rPr lang="en-US" sz="2100" dirty="0">
                <a:latin typeface="Arial" panose="020B0604020202020204" pitchFamily="34" charset="0"/>
                <a:cs typeface="Arial" panose="020B0604020202020204" pitchFamily="34" charset="0"/>
              </a:rPr>
              <a:t>” P hay “</a:t>
            </a:r>
            <a:r>
              <a:rPr lang="en-US" sz="2100" dirty="0" err="1">
                <a:latin typeface="Arial" panose="020B0604020202020204" pitchFamily="34" charset="0"/>
                <a:cs typeface="Arial" panose="020B0604020202020204" pitchFamily="34" charset="0"/>
              </a:rPr>
              <a:t>phủ</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định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của</a:t>
            </a:r>
            <a:r>
              <a:rPr lang="en-US" sz="2100" dirty="0">
                <a:latin typeface="Arial" panose="020B0604020202020204" pitchFamily="34" charset="0"/>
                <a:cs typeface="Arial" panose="020B0604020202020204" pitchFamily="34" charset="0"/>
              </a:rPr>
              <a:t> P”).</a:t>
            </a: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Bảng</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chân</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trị</a:t>
            </a:r>
            <a:r>
              <a:rPr lang="en-US" sz="2100" dirty="0">
                <a:solidFill>
                  <a:srgbClr val="0070C0"/>
                </a:solidFill>
                <a:latin typeface="Arial" panose="020B0604020202020204" pitchFamily="34" charset="0"/>
                <a:cs typeface="Arial" panose="020B0604020202020204" pitchFamily="34" charset="0"/>
              </a:rPr>
              <a:t>: </a:t>
            </a:r>
          </a:p>
          <a:p>
            <a:pPr>
              <a:spcBef>
                <a:spcPts val="0"/>
              </a:spcBef>
              <a:buFontTx/>
              <a:buChar char="-"/>
            </a:pPr>
            <a:r>
              <a:rPr lang="en-US" sz="2100" dirty="0">
                <a:latin typeface="Arial" panose="020B0604020202020204" pitchFamily="34" charset="0"/>
                <a:cs typeface="Arial" panose="020B0604020202020204" pitchFamily="34" charset="0"/>
              </a:rPr>
              <a:t>2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nguyên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tố</a:t>
            </a:r>
            <a:endParaRPr lang="en-US" sz="2100" dirty="0">
              <a:latin typeface="Arial" panose="020B0604020202020204" pitchFamily="34" charset="0"/>
              <a:cs typeface="Arial" panose="020B0604020202020204" pitchFamily="34" charset="0"/>
            </a:endParaRPr>
          </a:p>
          <a:p>
            <a:pPr marL="0" indent="0">
              <a:spcBef>
                <a:spcPts val="0"/>
              </a:spcBef>
              <a:buNone/>
            </a:pPr>
            <a:r>
              <a:rPr lang="en-US" sz="2100" dirty="0" err="1">
                <a:latin typeface="Arial" panose="020B0604020202020204" pitchFamily="34" charset="0"/>
                <a:cs typeface="Arial" panose="020B0604020202020204" pitchFamily="34" charset="0"/>
              </a:rPr>
              <a:t>Phủ</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định</a:t>
            </a:r>
            <a:r>
              <a:rPr lang="en-US" sz="2100" dirty="0">
                <a:latin typeface="Arial" panose="020B0604020202020204" pitchFamily="34" charset="0"/>
                <a:cs typeface="Arial" panose="020B0604020202020204" pitchFamily="34" charset="0"/>
              </a:rPr>
              <a:t>: 2 </a:t>
            </a:r>
            <a:r>
              <a:rPr lang="en-US" sz="2100" dirty="0" err="1">
                <a:latin typeface="Arial" panose="020B0604020202020204" pitchFamily="34" charset="0"/>
                <a:cs typeface="Arial" panose="020B0604020202020204" pitchFamily="34" charset="0"/>
              </a:rPr>
              <a:t>không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endParaRPr lang="en-US" sz="2100" dirty="0">
              <a:latin typeface="Arial" panose="020B0604020202020204" pitchFamily="34" charset="0"/>
              <a:cs typeface="Arial" panose="020B0604020202020204" pitchFamily="34" charset="0"/>
            </a:endParaRPr>
          </a:p>
          <a:p>
            <a:pPr marL="0" indent="0">
              <a:spcBef>
                <a:spcPts val="0"/>
              </a:spcBef>
              <a:buNone/>
            </a:pPr>
            <a:r>
              <a:rPr lang="en-US" sz="2100" dirty="0" err="1">
                <a:latin typeface="Arial" panose="020B0604020202020204" pitchFamily="34" charset="0"/>
                <a:cs typeface="Arial" panose="020B0604020202020204" pitchFamily="34" charset="0"/>
              </a:rPr>
              <a:t>nguyên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tố</a:t>
            </a:r>
            <a:r>
              <a:rPr lang="en-US" sz="2100" dirty="0">
                <a:latin typeface="Arial" panose="020B0604020202020204" pitchFamily="34" charset="0"/>
                <a:cs typeface="Arial" panose="020B0604020202020204" pitchFamily="34" charset="0"/>
              </a:rPr>
              <a:t>.</a:t>
            </a:r>
          </a:p>
          <a:p>
            <a:pPr>
              <a:spcBef>
                <a:spcPts val="0"/>
              </a:spcBef>
              <a:buFontTx/>
              <a:buChar char="-"/>
            </a:pPr>
            <a:r>
              <a:rPr lang="en-US" sz="2100" dirty="0">
                <a:latin typeface="Arial" panose="020B0604020202020204" pitchFamily="34" charset="0"/>
                <a:cs typeface="Arial" panose="020B0604020202020204" pitchFamily="34" charset="0"/>
              </a:rPr>
              <a:t>7 &gt; 4 		</a:t>
            </a:r>
          </a:p>
          <a:p>
            <a:pPr marL="0" indent="0">
              <a:spcBef>
                <a:spcPts val="0"/>
              </a:spcBef>
              <a:buNone/>
            </a:pPr>
            <a:r>
              <a:rPr lang="en-US" sz="2100" dirty="0" err="1">
                <a:latin typeface="Arial" panose="020B0604020202020204" pitchFamily="34" charset="0"/>
                <a:cs typeface="Arial" panose="020B0604020202020204" pitchFamily="34" charset="0"/>
              </a:rPr>
              <a:t>Phủ</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định</a:t>
            </a:r>
            <a:r>
              <a:rPr lang="en-US" sz="2100" dirty="0">
                <a:latin typeface="Arial" panose="020B0604020202020204" pitchFamily="34" charset="0"/>
                <a:cs typeface="Arial" panose="020B0604020202020204" pitchFamily="34" charset="0"/>
              </a:rPr>
              <a:t>: 7 </a:t>
            </a:r>
            <a:r>
              <a:rPr lang="vi-VN" sz="2100" dirty="0">
                <a:solidFill>
                  <a:schemeClr val="tx1"/>
                </a:solidFill>
              </a:rPr>
              <a:t>≤</a:t>
            </a:r>
            <a:r>
              <a:rPr lang="en-US" sz="2100" dirty="0">
                <a:solidFill>
                  <a:schemeClr val="tx1"/>
                </a:solidFill>
              </a:rPr>
              <a:t> 4</a:t>
            </a:r>
            <a:endParaRPr lang="en-US" sz="2100" dirty="0">
              <a:latin typeface="Arial" panose="020B0604020202020204" pitchFamily="34" charset="0"/>
              <a:cs typeface="Arial" panose="020B0604020202020204" pitchFamily="34" charset="0"/>
            </a:endParaRPr>
          </a:p>
          <a:p>
            <a:pPr marL="0" indent="0">
              <a:spcBef>
                <a:spcPts val="0"/>
              </a:spcBef>
              <a:buNone/>
            </a:pPr>
            <a:endParaRPr lang="en-US" sz="2100" dirty="0">
              <a:latin typeface="Arial" panose="020B0604020202020204" pitchFamily="34" charset="0"/>
              <a:cs typeface="Arial" panose="020B060402020202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xmlns="" val="267642909"/>
              </p:ext>
            </p:extLst>
          </p:nvPr>
        </p:nvGraphicFramePr>
        <p:xfrm>
          <a:off x="2123307" y="3388237"/>
          <a:ext cx="229790" cy="311944"/>
        </p:xfrm>
        <a:graphic>
          <a:graphicData uri="http://schemas.openxmlformats.org/presentationml/2006/ole">
            <p:oleObj spid="_x0000_s1216" name="Equation" r:id="rId3" imgW="241195" imgH="406224" progId="">
              <p:embed/>
            </p:oleObj>
          </a:graphicData>
        </a:graphic>
      </p:graphicFrame>
      <p:graphicFrame>
        <p:nvGraphicFramePr>
          <p:cNvPr id="7" name="Table 6"/>
          <p:cNvGraphicFramePr>
            <a:graphicFrameLocks noGrp="1"/>
          </p:cNvGraphicFramePr>
          <p:nvPr>
            <p:extLst>
              <p:ext uri="{D42A27DB-BD31-4B8C-83A1-F6EECF244321}">
                <p14:modId xmlns:p14="http://schemas.microsoft.com/office/powerpoint/2010/main" xmlns="" val="3174722083"/>
              </p:ext>
            </p:extLst>
          </p:nvPr>
        </p:nvGraphicFramePr>
        <p:xfrm>
          <a:off x="4546573" y="3920490"/>
          <a:ext cx="3883255" cy="1312961"/>
        </p:xfrm>
        <a:graphic>
          <a:graphicData uri="http://schemas.openxmlformats.org/drawingml/2006/table">
            <a:tbl>
              <a:tblPr firstRow="1" bandRow="1">
                <a:tableStyleId>{5C22544A-7EE6-4342-B048-85BDC9FD1C3A}</a:tableStyleId>
              </a:tblPr>
              <a:tblGrid>
                <a:gridCol w="1889159"/>
                <a:gridCol w="1994096"/>
              </a:tblGrid>
              <a:tr h="535721">
                <a:tc>
                  <a:txBody>
                    <a:bodyPr/>
                    <a:lstStyle/>
                    <a:p>
                      <a:pPr algn="ctr"/>
                      <a:r>
                        <a:rPr lang="en-US" sz="2100" b="0" dirty="0" smtClean="0">
                          <a:solidFill>
                            <a:schemeClr val="tx1"/>
                          </a:solidFill>
                          <a:latin typeface="Arial" panose="020B0604020202020204" pitchFamily="34" charset="0"/>
                          <a:cs typeface="Arial" panose="020B0604020202020204" pitchFamily="34" charset="0"/>
                        </a:rPr>
                        <a:t>P</a:t>
                      </a:r>
                      <a:endParaRPr lang="en-US" sz="2100" b="0" dirty="0">
                        <a:solidFill>
                          <a:schemeClr val="tx1"/>
                        </a:solidFill>
                        <a:latin typeface="Arial" panose="020B0604020202020204" pitchFamily="34" charset="0"/>
                        <a:cs typeface="Arial" panose="020B0604020202020204" pitchFamily="34" charset="0"/>
                      </a:endParaRPr>
                    </a:p>
                  </a:txBody>
                  <a:tcPr marL="68580" marR="68580" marT="34290" marB="34290" anchor="ctr">
                    <a:solidFill>
                      <a:schemeClr val="accent5">
                        <a:lumMod val="40000"/>
                        <a:lumOff val="60000"/>
                      </a:schemeClr>
                    </a:solidFill>
                  </a:tcPr>
                </a:tc>
                <a:tc>
                  <a:txBody>
                    <a:bodyPr/>
                    <a:lstStyle/>
                    <a:p>
                      <a:endParaRPr lang="en-US" sz="1400" dirty="0"/>
                    </a:p>
                  </a:txBody>
                  <a:tcPr marL="68580" marR="68580" marT="34290" marB="34290">
                    <a:solidFill>
                      <a:schemeClr val="accent5">
                        <a:lumMod val="40000"/>
                        <a:lumOff val="6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tc>
              </a:tr>
              <a:tr h="388620">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2100" dirty="0" smtClean="0">
                          <a:latin typeface="Arial" panose="020B0604020202020204" pitchFamily="34" charset="0"/>
                          <a:cs typeface="Arial" panose="020B0604020202020204" pitchFamily="34" charset="0"/>
                        </a:rPr>
                        <a:t>0</a:t>
                      </a:r>
                    </a:p>
                  </a:txBody>
                  <a:tcPr marL="68580" marR="68580" marT="34290" marB="34290"/>
                </a:tc>
              </a:tr>
            </a:tbl>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xmlns="" val="621736688"/>
              </p:ext>
            </p:extLst>
          </p:nvPr>
        </p:nvGraphicFramePr>
        <p:xfrm>
          <a:off x="7349744" y="3920490"/>
          <a:ext cx="229790" cy="435740"/>
        </p:xfrm>
        <a:graphic>
          <a:graphicData uri="http://schemas.openxmlformats.org/presentationml/2006/ole">
            <p:oleObj spid="_x0000_s1217" name="Equation" r:id="rId4" imgW="241195" imgH="406224" progId="">
              <p:embed/>
            </p:oleObj>
          </a:graphicData>
        </a:graphic>
      </p:graphicFrame>
    </p:spTree>
    <p:extLst>
      <p:ext uri="{BB962C8B-B14F-4D97-AF65-F5344CB8AC3E}">
        <p14:creationId xmlns:p14="http://schemas.microsoft.com/office/powerpoint/2010/main" xmlns="" val="1013136323"/>
      </p:ext>
    </p:extLst>
  </p:cSld>
  <p:clrMapOvr>
    <a:masterClrMapping/>
  </p:clrMapOvr>
  <mc:AlternateContent xmlns:mc="http://schemas.openxmlformats.org/markup-compatibility/2006">
    <mc:Choice xmlns:p14="http://schemas.microsoft.com/office/powerpoint/2010/main" xmlns="" Requires="p14">
      <p:transition spd="slow" p14:dur="25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80">
                                          <p:stCondLst>
                                            <p:cond delay="0"/>
                                          </p:stCondLst>
                                        </p:cTn>
                                        <p:tgtEl>
                                          <p:spTgt spid="5">
                                            <p:txEl>
                                              <p:pRg st="0" end="0"/>
                                            </p:txEl>
                                          </p:spTgt>
                                        </p:tgtEl>
                                      </p:cBhvr>
                                    </p:animEffect>
                                    <p:anim calcmode="lin" valueType="num">
                                      <p:cBhvr>
                                        <p:cTn id="8" dur="1822" tmFilter="0,0; 0.14,0.36; 0.43,0.73; 0.71,0.91; 1.0,1.0">
                                          <p:stCondLst>
                                            <p:cond delay="0"/>
                                          </p:stCondLst>
                                        </p:cTn>
                                        <p:tgtEl>
                                          <p:spTgt spid="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xEl>
                                              <p:pRg st="0" end="0"/>
                                            </p:txEl>
                                          </p:spTgt>
                                        </p:tgtEl>
                                      </p:cBhvr>
                                      <p:to x="100000" y="60000"/>
                                    </p:animScale>
                                    <p:animScale>
                                      <p:cBhvr>
                                        <p:cTn id="14" dur="166" decel="50000">
                                          <p:stCondLst>
                                            <p:cond delay="676"/>
                                          </p:stCondLst>
                                        </p:cTn>
                                        <p:tgtEl>
                                          <p:spTgt spid="5">
                                            <p:txEl>
                                              <p:pRg st="0" end="0"/>
                                            </p:txEl>
                                          </p:spTgt>
                                        </p:tgtEl>
                                      </p:cBhvr>
                                      <p:to x="100000" y="100000"/>
                                    </p:animScale>
                                    <p:animScale>
                                      <p:cBhvr>
                                        <p:cTn id="15" dur="26">
                                          <p:stCondLst>
                                            <p:cond delay="1312"/>
                                          </p:stCondLst>
                                        </p:cTn>
                                        <p:tgtEl>
                                          <p:spTgt spid="5">
                                            <p:txEl>
                                              <p:pRg st="0" end="0"/>
                                            </p:txEl>
                                          </p:spTgt>
                                        </p:tgtEl>
                                      </p:cBhvr>
                                      <p:to x="100000" y="80000"/>
                                    </p:animScale>
                                    <p:animScale>
                                      <p:cBhvr>
                                        <p:cTn id="16" dur="166" decel="50000">
                                          <p:stCondLst>
                                            <p:cond delay="1338"/>
                                          </p:stCondLst>
                                        </p:cTn>
                                        <p:tgtEl>
                                          <p:spTgt spid="5">
                                            <p:txEl>
                                              <p:pRg st="0" end="0"/>
                                            </p:txEl>
                                          </p:spTgt>
                                        </p:tgtEl>
                                      </p:cBhvr>
                                      <p:to x="100000" y="100000"/>
                                    </p:animScale>
                                    <p:animScale>
                                      <p:cBhvr>
                                        <p:cTn id="17" dur="26">
                                          <p:stCondLst>
                                            <p:cond delay="1642"/>
                                          </p:stCondLst>
                                        </p:cTn>
                                        <p:tgtEl>
                                          <p:spTgt spid="5">
                                            <p:txEl>
                                              <p:pRg st="0" end="0"/>
                                            </p:txEl>
                                          </p:spTgt>
                                        </p:tgtEl>
                                      </p:cBhvr>
                                      <p:to x="100000" y="90000"/>
                                    </p:animScale>
                                    <p:animScale>
                                      <p:cBhvr>
                                        <p:cTn id="18" dur="166" decel="50000">
                                          <p:stCondLst>
                                            <p:cond delay="1668"/>
                                          </p:stCondLst>
                                        </p:cTn>
                                        <p:tgtEl>
                                          <p:spTgt spid="5">
                                            <p:txEl>
                                              <p:pRg st="0" end="0"/>
                                            </p:txEl>
                                          </p:spTgt>
                                        </p:tgtEl>
                                      </p:cBhvr>
                                      <p:to x="100000" y="100000"/>
                                    </p:animScale>
                                    <p:animScale>
                                      <p:cBhvr>
                                        <p:cTn id="19" dur="26">
                                          <p:stCondLst>
                                            <p:cond delay="1808"/>
                                          </p:stCondLst>
                                        </p:cTn>
                                        <p:tgtEl>
                                          <p:spTgt spid="5">
                                            <p:txEl>
                                              <p:pRg st="0" end="0"/>
                                            </p:txEl>
                                          </p:spTgt>
                                        </p:tgtEl>
                                      </p:cBhvr>
                                      <p:to x="100000" y="95000"/>
                                    </p:animScale>
                                    <p:animScale>
                                      <p:cBhvr>
                                        <p:cTn id="20" dur="166" decel="50000">
                                          <p:stCondLst>
                                            <p:cond delay="1834"/>
                                          </p:stCondLst>
                                        </p:cTn>
                                        <p:tgtEl>
                                          <p:spTgt spid="5">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anim calcmode="lin" valueType="num">
                                      <p:cBhvr additive="base">
                                        <p:cTn id="2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circle(in)">
                                      <p:cBhvr>
                                        <p:cTn id="38" dur="1000"/>
                                        <p:tgtEl>
                                          <p:spTgt spid="5">
                                            <p:txEl>
                                              <p:pRg st="3" end="3"/>
                                            </p:txEl>
                                          </p:spTgt>
                                        </p:tgtEl>
                                      </p:cBhvr>
                                    </p:animEffec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0" presetClass="entr" presetSubtype="0" fill="hold"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fade">
                                      <p:cBhvr>
                                        <p:cTn id="48" dur="500"/>
                                        <p:tgtEl>
                                          <p:spTgt spid="5">
                                            <p:txEl>
                                              <p:pRg st="4" end="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animEffect transition="in" filter="fade">
                                      <p:cBhvr>
                                        <p:cTn id="51" dur="500"/>
                                        <p:tgtEl>
                                          <p:spTgt spid="5">
                                            <p:txEl>
                                              <p:pRg st="5" end="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6" end="6"/>
                                            </p:txEl>
                                          </p:spTgt>
                                        </p:tgtEl>
                                        <p:attrNameLst>
                                          <p:attrName>style.visibility</p:attrName>
                                        </p:attrNameLst>
                                      </p:cBhvr>
                                      <p:to>
                                        <p:strVal val="visible"/>
                                      </p:to>
                                    </p:set>
                                    <p:animEffect transition="in" filter="fade">
                                      <p:cBhvr>
                                        <p:cTn id="54" dur="500"/>
                                        <p:tgtEl>
                                          <p:spTgt spid="5">
                                            <p:txEl>
                                              <p:pRg st="6" end="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fade">
                                      <p:cBhvr>
                                        <p:cTn id="57" dur="500"/>
                                        <p:tgtEl>
                                          <p:spTgt spid="5">
                                            <p:txEl>
                                              <p:pRg st="7" end="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8" end="8"/>
                                            </p:txEl>
                                          </p:spTgt>
                                        </p:tgtEl>
                                        <p:attrNameLst>
                                          <p:attrName>style.visibility</p:attrName>
                                        </p:attrNameLst>
                                      </p:cBhvr>
                                      <p:to>
                                        <p:strVal val="visible"/>
                                      </p:to>
                                    </p:set>
                                    <p:animEffect transition="in" filter="fade">
                                      <p:cBhvr>
                                        <p:cTn id="60"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 </a:t>
            </a:r>
            <a:r>
              <a:rPr lang="en-US" sz="3000" dirty="0" err="1">
                <a:solidFill>
                  <a:srgbClr val="002060"/>
                </a:solidFill>
                <a:latin typeface="Arial" panose="020B0604020202020204" pitchFamily="34" charset="0"/>
                <a:cs typeface="Arial" panose="020B0604020202020204" pitchFamily="34" charset="0"/>
              </a:rPr>
              <a:t>Phép</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tính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7" name="Content Placeholder 2"/>
          <p:cNvSpPr>
            <a:spLocks noGrp="1"/>
          </p:cNvSpPr>
          <p:nvPr>
            <p:ph idx="1"/>
          </p:nvPr>
        </p:nvSpPr>
        <p:spPr>
          <a:xfrm>
            <a:off x="1217646" y="2130376"/>
            <a:ext cx="7410814" cy="3870374"/>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3</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Các</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phép</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toán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với</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a:t>
            </a:r>
          </a:p>
          <a:p>
            <a:pPr>
              <a:spcBef>
                <a:spcPts val="0"/>
              </a:spcBef>
              <a:buFont typeface="Wingdings" panose="05000000000000000000" pitchFamily="2" charset="2"/>
              <a:buChar char="Ø"/>
            </a:pPr>
            <a:r>
              <a:rPr lang="en-US" sz="2100" dirty="0" err="1">
                <a:solidFill>
                  <a:srgbClr val="FF0000"/>
                </a:solidFill>
                <a:latin typeface="Arial" panose="020B0604020202020204" pitchFamily="34" charset="0"/>
                <a:cs typeface="Arial" panose="020B0604020202020204" pitchFamily="34" charset="0"/>
              </a:rPr>
              <a:t>Phép</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hội</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nối</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liền</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giao</a:t>
            </a:r>
            <a:r>
              <a:rPr lang="en-US" sz="2100" dirty="0">
                <a:solidFill>
                  <a:srgbClr val="FF0000"/>
                </a:solidFill>
                <a:latin typeface="Arial" panose="020B0604020202020204" pitchFamily="34" charset="0"/>
                <a:cs typeface="Arial" panose="020B0604020202020204" pitchFamily="34" charset="0"/>
              </a:rPr>
              <a:t>):</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của</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hai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P, Q </a:t>
            </a:r>
            <a:r>
              <a:rPr lang="en-US" sz="2100" dirty="0" err="1">
                <a:latin typeface="Arial" panose="020B0604020202020204" pitchFamily="34" charset="0"/>
                <a:cs typeface="Arial" panose="020B0604020202020204" pitchFamily="34" charset="0"/>
              </a:rPr>
              <a:t>được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ký</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hiệu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bởi</a:t>
            </a:r>
            <a:r>
              <a:rPr lang="en-US" sz="2100" dirty="0">
                <a:latin typeface="Arial" panose="020B0604020202020204" pitchFamily="34" charset="0"/>
                <a:cs typeface="Arial" panose="020B0604020202020204" pitchFamily="34" charset="0"/>
              </a:rPr>
              <a:t> P </a:t>
            </a:r>
            <a:r>
              <a:rPr lang="vi-VN" sz="2100" dirty="0">
                <a:sym typeface="Symbol"/>
              </a:rPr>
              <a:t></a:t>
            </a:r>
            <a:r>
              <a:rPr lang="en-US" sz="2100" dirty="0">
                <a:sym typeface="Symbol"/>
              </a:rPr>
              <a:t> </a:t>
            </a:r>
            <a:r>
              <a:rPr lang="en-US" sz="2100" dirty="0">
                <a:latin typeface="Arial" panose="020B0604020202020204" pitchFamily="34" charset="0"/>
                <a:cs typeface="Arial" panose="020B0604020202020204" pitchFamily="34" charset="0"/>
                <a:sym typeface="Symbol"/>
              </a:rPr>
              <a:t>Q (</a:t>
            </a:r>
            <a:r>
              <a:rPr lang="en-US" sz="2100" dirty="0" err="1">
                <a:latin typeface="Arial" panose="020B0604020202020204" pitchFamily="34" charset="0"/>
                <a:cs typeface="Arial" panose="020B0604020202020204" pitchFamily="34" charset="0"/>
                <a:sym typeface="Symbol"/>
              </a:rPr>
              <a:t>đọc</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là</a:t>
            </a:r>
            <a:r>
              <a:rPr lang="en-US" sz="2100" dirty="0">
                <a:latin typeface="Arial" panose="020B0604020202020204" pitchFamily="34" charset="0"/>
                <a:cs typeface="Arial" panose="020B0604020202020204" pitchFamily="34" charset="0"/>
                <a:sym typeface="Symbol"/>
              </a:rPr>
              <a:t> “P </a:t>
            </a:r>
            <a:r>
              <a:rPr lang="en-US" sz="2100" dirty="0" err="1">
                <a:latin typeface="Arial" panose="020B0604020202020204" pitchFamily="34" charset="0"/>
                <a:cs typeface="Arial" panose="020B0604020202020204" pitchFamily="34" charset="0"/>
                <a:sym typeface="Symbol"/>
              </a:rPr>
              <a:t>và</a:t>
            </a:r>
            <a:r>
              <a:rPr lang="en-US" sz="2100" dirty="0">
                <a:latin typeface="Arial" panose="020B0604020202020204" pitchFamily="34" charset="0"/>
                <a:cs typeface="Arial" panose="020B0604020202020204" pitchFamily="34" charset="0"/>
                <a:sym typeface="Symbol"/>
              </a:rPr>
              <a:t> Q”), </a:t>
            </a:r>
            <a:r>
              <a:rPr lang="en-US" sz="2100" dirty="0" err="1">
                <a:latin typeface="Arial" panose="020B0604020202020204" pitchFamily="34" charset="0"/>
                <a:cs typeface="Arial" panose="020B0604020202020204" pitchFamily="34" charset="0"/>
                <a:sym typeface="Symbol"/>
              </a:rPr>
              <a:t>là</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mệnh</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đề</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xác</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định</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bởi</a:t>
            </a:r>
            <a:r>
              <a:rPr lang="en-US" sz="2100" dirty="0">
                <a:latin typeface="Arial" panose="020B0604020202020204" pitchFamily="34" charset="0"/>
                <a:cs typeface="Arial" panose="020B0604020202020204" pitchFamily="34" charset="0"/>
                <a:sym typeface="Symbol"/>
              </a:rPr>
              <a:t>: </a:t>
            </a:r>
            <a:r>
              <a:rPr lang="en-US" sz="2100" dirty="0">
                <a:latin typeface="Arial" panose="020B0604020202020204" pitchFamily="34" charset="0"/>
                <a:cs typeface="Arial" panose="020B0604020202020204" pitchFamily="34" charset="0"/>
              </a:rPr>
              <a:t>P </a:t>
            </a:r>
            <a:r>
              <a:rPr lang="vi-VN" sz="2100" dirty="0">
                <a:sym typeface="Symbol"/>
              </a:rPr>
              <a:t></a:t>
            </a:r>
            <a:r>
              <a:rPr lang="en-US" sz="2100" dirty="0">
                <a:sym typeface="Symbol"/>
              </a:rPr>
              <a:t> </a:t>
            </a:r>
            <a:r>
              <a:rPr lang="en-US" sz="2100" dirty="0">
                <a:latin typeface="Arial" panose="020B0604020202020204" pitchFamily="34" charset="0"/>
                <a:cs typeface="Arial" panose="020B0604020202020204" pitchFamily="34" charset="0"/>
                <a:sym typeface="Symbol"/>
              </a:rPr>
              <a:t>Q </a:t>
            </a:r>
            <a:r>
              <a:rPr lang="en-US" sz="2100" dirty="0" err="1">
                <a:latin typeface="Arial" panose="020B0604020202020204" pitchFamily="34" charset="0"/>
                <a:cs typeface="Arial" panose="020B0604020202020204" pitchFamily="34" charset="0"/>
                <a:sym typeface="Symbol"/>
              </a:rPr>
              <a:t>đúng</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khi</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và</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chỉ</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khi</a:t>
            </a:r>
            <a:r>
              <a:rPr lang="en-US" sz="2100" dirty="0">
                <a:latin typeface="Arial" panose="020B0604020202020204" pitchFamily="34" charset="0"/>
                <a:cs typeface="Arial" panose="020B0604020202020204" pitchFamily="34" charset="0"/>
                <a:sym typeface="Symbol"/>
              </a:rPr>
              <a:t> P </a:t>
            </a:r>
            <a:r>
              <a:rPr lang="en-US" sz="2100" dirty="0" err="1">
                <a:latin typeface="Arial" panose="020B0604020202020204" pitchFamily="34" charset="0"/>
                <a:cs typeface="Arial" panose="020B0604020202020204" pitchFamily="34" charset="0"/>
                <a:sym typeface="Symbol"/>
              </a:rPr>
              <a:t>và</a:t>
            </a:r>
            <a:r>
              <a:rPr lang="en-US" sz="2100" dirty="0">
                <a:latin typeface="Arial" panose="020B0604020202020204" pitchFamily="34" charset="0"/>
                <a:cs typeface="Arial" panose="020B0604020202020204" pitchFamily="34" charset="0"/>
                <a:sym typeface="Symbol"/>
              </a:rPr>
              <a:t> Q </a:t>
            </a:r>
            <a:r>
              <a:rPr lang="en-US" sz="2100" dirty="0" err="1">
                <a:latin typeface="Arial" panose="020B0604020202020204" pitchFamily="34" charset="0"/>
                <a:cs typeface="Arial" panose="020B0604020202020204" pitchFamily="34" charset="0"/>
                <a:sym typeface="Symbol"/>
              </a:rPr>
              <a:t>đồng</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thời</a:t>
            </a:r>
            <a:r>
              <a:rPr lang="en-US" sz="2100" dirty="0">
                <a:latin typeface="Arial" panose="020B0604020202020204" pitchFamily="34" charset="0"/>
                <a:cs typeface="Arial" panose="020B0604020202020204" pitchFamily="34" charset="0"/>
                <a:sym typeface="Symbol"/>
              </a:rPr>
              <a:t> </a:t>
            </a:r>
            <a:r>
              <a:rPr lang="en-US" sz="2100" dirty="0" err="1">
                <a:latin typeface="Arial" panose="020B0604020202020204" pitchFamily="34" charset="0"/>
                <a:cs typeface="Arial" panose="020B0604020202020204" pitchFamily="34" charset="0"/>
                <a:sym typeface="Symbol"/>
              </a:rPr>
              <a:t>đúng</a:t>
            </a:r>
            <a:r>
              <a:rPr lang="en-US" sz="2100" dirty="0">
                <a:latin typeface="Arial" panose="020B0604020202020204" pitchFamily="34" charset="0"/>
                <a:cs typeface="Arial" panose="020B0604020202020204" pitchFamily="34" charset="0"/>
                <a:sym typeface="Symbol"/>
              </a:rPr>
              <a:t>.</a:t>
            </a:r>
          </a:p>
          <a:p>
            <a:pPr marL="0" indent="0">
              <a:spcBef>
                <a:spcPts val="0"/>
              </a:spcBef>
              <a:buNone/>
            </a:pPr>
            <a:r>
              <a:rPr lang="en-US" sz="2100" dirty="0">
                <a:latin typeface="Arial" panose="020B0604020202020204" pitchFamily="34" charset="0"/>
                <a:cs typeface="Arial" panose="020B0604020202020204" pitchFamily="34" charset="0"/>
                <a:sym typeface="Symbol"/>
              </a:rPr>
              <a:t>	</a:t>
            </a:r>
            <a:r>
              <a:rPr lang="en-US" sz="2100" dirty="0" err="1">
                <a:solidFill>
                  <a:srgbClr val="0070C0"/>
                </a:solidFill>
                <a:latin typeface="Arial" panose="020B0604020202020204" pitchFamily="34" charset="0"/>
                <a:cs typeface="Arial" panose="020B0604020202020204" pitchFamily="34" charset="0"/>
                <a:sym typeface="Symbol"/>
              </a:rPr>
              <a:t>Bảng</a:t>
            </a:r>
            <a:r>
              <a:rPr lang="en-US" sz="2100" dirty="0">
                <a:solidFill>
                  <a:srgbClr val="0070C0"/>
                </a:solidFill>
                <a:latin typeface="Arial" panose="020B0604020202020204" pitchFamily="34" charset="0"/>
                <a:cs typeface="Arial" panose="020B0604020202020204" pitchFamily="34" charset="0"/>
                <a:sym typeface="Symbol"/>
              </a:rPr>
              <a:t> </a:t>
            </a:r>
            <a:r>
              <a:rPr lang="en-US" sz="2100" dirty="0" err="1">
                <a:solidFill>
                  <a:srgbClr val="0070C0"/>
                </a:solidFill>
                <a:latin typeface="Arial" panose="020B0604020202020204" pitchFamily="34" charset="0"/>
                <a:cs typeface="Arial" panose="020B0604020202020204" pitchFamily="34" charset="0"/>
                <a:sym typeface="Symbol"/>
              </a:rPr>
              <a:t>chân</a:t>
            </a:r>
            <a:r>
              <a:rPr lang="en-US" sz="2100" dirty="0">
                <a:solidFill>
                  <a:srgbClr val="0070C0"/>
                </a:solidFill>
                <a:latin typeface="Arial" panose="020B0604020202020204" pitchFamily="34" charset="0"/>
                <a:cs typeface="Arial" panose="020B0604020202020204" pitchFamily="34" charset="0"/>
                <a:sym typeface="Symbol"/>
              </a:rPr>
              <a:t> </a:t>
            </a:r>
            <a:r>
              <a:rPr lang="en-US" sz="2100" dirty="0" err="1">
                <a:solidFill>
                  <a:srgbClr val="0070C0"/>
                </a:solidFill>
                <a:latin typeface="Arial" panose="020B0604020202020204" pitchFamily="34" charset="0"/>
                <a:cs typeface="Arial" panose="020B0604020202020204" pitchFamily="34" charset="0"/>
                <a:sym typeface="Symbol"/>
              </a:rPr>
              <a:t>trị</a:t>
            </a:r>
            <a:r>
              <a:rPr lang="en-US" sz="2100" dirty="0">
                <a:solidFill>
                  <a:srgbClr val="0070C0"/>
                </a:solidFill>
                <a:latin typeface="Arial" panose="020B0604020202020204" pitchFamily="34" charset="0"/>
                <a:cs typeface="Arial" panose="020B0604020202020204" pitchFamily="34" charset="0"/>
                <a:sym typeface="Symbol"/>
              </a:rPr>
              <a:t>:</a:t>
            </a: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Ví</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dụ</a:t>
            </a:r>
            <a:r>
              <a:rPr lang="en-US" sz="2100" dirty="0">
                <a:solidFill>
                  <a:srgbClr val="FF0000"/>
                </a:solidFill>
                <a:latin typeface="Arial" panose="020B0604020202020204" pitchFamily="34" charset="0"/>
                <a:cs typeface="Arial" panose="020B0604020202020204" pitchFamily="34" charset="0"/>
              </a:rPr>
              <a:t>:</a:t>
            </a:r>
          </a:p>
          <a:p>
            <a:pPr marL="0" indent="0">
              <a:spcBef>
                <a:spcPts val="0"/>
              </a:spcBef>
              <a:buNone/>
            </a:pPr>
            <a:r>
              <a:rPr lang="en-US" sz="2100" dirty="0">
                <a:latin typeface="Arial" panose="020B0604020202020204" pitchFamily="34" charset="0"/>
                <a:cs typeface="Arial" panose="020B0604020202020204" pitchFamily="34" charset="0"/>
              </a:rPr>
              <a:t>	P: “ 2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chẵn</a:t>
            </a:r>
            <a:r>
              <a:rPr lang="en-US" sz="2100" dirty="0">
                <a:latin typeface="Arial" panose="020B0604020202020204" pitchFamily="34" charset="0"/>
                <a:cs typeface="Arial" panose="020B0604020202020204" pitchFamily="34" charset="0"/>
              </a:rPr>
              <a:t>”</a:t>
            </a:r>
          </a:p>
          <a:p>
            <a:pPr marL="0" indent="0">
              <a:spcBef>
                <a:spcPts val="0"/>
              </a:spcBef>
              <a:buNone/>
            </a:pPr>
            <a:r>
              <a:rPr lang="en-US" sz="2100" dirty="0">
                <a:latin typeface="Arial" panose="020B0604020202020204" pitchFamily="34" charset="0"/>
                <a:cs typeface="Arial" panose="020B0604020202020204" pitchFamily="34" charset="0"/>
              </a:rPr>
              <a:t>	Q: “2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nguyên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tố</a:t>
            </a:r>
            <a:r>
              <a:rPr lang="en-US" sz="2100" dirty="0">
                <a:latin typeface="Arial" panose="020B0604020202020204" pitchFamily="34" charset="0"/>
                <a:cs typeface="Arial" panose="020B0604020202020204" pitchFamily="34" charset="0"/>
              </a:rPr>
              <a:t>”</a:t>
            </a:r>
          </a:p>
          <a:p>
            <a:pPr marL="0" indent="0">
              <a:spcBef>
                <a:spcPts val="0"/>
              </a:spcBef>
              <a:buNone/>
            </a:pPr>
            <a:r>
              <a:rPr lang="en-US" sz="2100" dirty="0">
                <a:latin typeface="Arial" panose="020B0604020202020204" pitchFamily="34" charset="0"/>
                <a:cs typeface="Arial" panose="020B0604020202020204" pitchFamily="34" charset="0"/>
              </a:rPr>
              <a:t>	</a:t>
            </a:r>
            <a:r>
              <a:rPr lang="vi-VN" sz="2100" dirty="0"/>
              <a:t>P </a:t>
            </a:r>
            <a:r>
              <a:rPr lang="vi-VN" sz="2100" dirty="0">
                <a:sym typeface="Symbol"/>
              </a:rPr>
              <a:t></a:t>
            </a:r>
            <a:r>
              <a:rPr lang="vi-VN" sz="2100" dirty="0"/>
              <a:t> Q</a:t>
            </a:r>
            <a:r>
              <a:rPr lang="en-US" sz="2100" dirty="0"/>
              <a:t>: </a:t>
            </a:r>
            <a:r>
              <a:rPr lang="en-US" sz="2100" dirty="0">
                <a:latin typeface="Arial" panose="020B0604020202020204" pitchFamily="34" charset="0"/>
                <a:cs typeface="Arial" panose="020B0604020202020204" pitchFamily="34" charset="0"/>
              </a:rPr>
              <a:t>“2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nguyên</a:t>
            </a:r>
            <a:r>
              <a:rPr lang="en-US" sz="2100" dirty="0">
                <a:latin typeface="Arial" panose="020B0604020202020204" pitchFamily="34" charset="0"/>
                <a:cs typeface="Arial" panose="020B0604020202020204" pitchFamily="34" charset="0"/>
              </a:rPr>
              <a:t> </a:t>
            </a: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chẵn</a:t>
            </a:r>
            <a:r>
              <a:rPr lang="en-US" sz="2100" dirty="0">
                <a:latin typeface="Arial" panose="020B0604020202020204" pitchFamily="34" charset="0"/>
                <a:cs typeface="Arial" panose="020B0604020202020204" pitchFamily="34" charset="0"/>
              </a:rPr>
              <a:t>”.</a:t>
            </a:r>
          </a:p>
        </p:txBody>
      </p:sp>
      <p:graphicFrame>
        <p:nvGraphicFramePr>
          <p:cNvPr id="9" name="Table 8"/>
          <p:cNvGraphicFramePr>
            <a:graphicFrameLocks noGrp="1"/>
          </p:cNvGraphicFramePr>
          <p:nvPr>
            <p:extLst>
              <p:ext uri="{D42A27DB-BD31-4B8C-83A1-F6EECF244321}">
                <p14:modId xmlns:p14="http://schemas.microsoft.com/office/powerpoint/2010/main" xmlns="" val="2567971794"/>
              </p:ext>
            </p:extLst>
          </p:nvPr>
        </p:nvGraphicFramePr>
        <p:xfrm>
          <a:off x="4576666" y="3944257"/>
          <a:ext cx="3855096" cy="1943100"/>
        </p:xfrm>
        <a:graphic>
          <a:graphicData uri="http://schemas.openxmlformats.org/drawingml/2006/table">
            <a:tbl>
              <a:tblPr firstRow="1" bandRow="1">
                <a:tableStyleId>{5A111915-BE36-4E01-A7E5-04B1672EAD32}</a:tableStyleId>
              </a:tblPr>
              <a:tblGrid>
                <a:gridCol w="1285032"/>
                <a:gridCol w="1285032"/>
                <a:gridCol w="1285032"/>
              </a:tblGrid>
              <a:tr h="388620">
                <a:tc>
                  <a:txBody>
                    <a:bodyPr/>
                    <a:lstStyle/>
                    <a:p>
                      <a:pPr algn="ctr"/>
                      <a:r>
                        <a:rPr lang="en-US" sz="2100" u="none" dirty="0" smtClean="0">
                          <a:solidFill>
                            <a:schemeClr val="tx1"/>
                          </a:solidFill>
                          <a:latin typeface="Arial" panose="020B0604020202020204" pitchFamily="34" charset="0"/>
                          <a:cs typeface="Arial" panose="020B0604020202020204" pitchFamily="34" charset="0"/>
                        </a:rPr>
                        <a:t>P</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2100" u="none" dirty="0" smtClean="0">
                          <a:solidFill>
                            <a:schemeClr val="tx1"/>
                          </a:solidFill>
                          <a:latin typeface="Arial" panose="020B0604020202020204" pitchFamily="34" charset="0"/>
                          <a:cs typeface="Arial" panose="020B0604020202020204" pitchFamily="34" charset="0"/>
                        </a:rPr>
                        <a:t>Q</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2100" u="none" dirty="0" smtClean="0">
                          <a:solidFill>
                            <a:schemeClr val="tx1"/>
                          </a:solidFill>
                          <a:latin typeface="Arial" panose="020B0604020202020204" pitchFamily="34" charset="0"/>
                          <a:cs typeface="Arial" panose="020B0604020202020204" pitchFamily="34" charset="0"/>
                        </a:rPr>
                        <a:t>P </a:t>
                      </a:r>
                      <a:r>
                        <a:rPr lang="vi-VN" sz="2100" u="none" dirty="0" smtClean="0">
                          <a:solidFill>
                            <a:schemeClr val="tx1"/>
                          </a:solidFill>
                          <a:latin typeface="Arial" panose="020B0604020202020204" pitchFamily="34" charset="0"/>
                          <a:cs typeface="Arial" panose="020B0604020202020204" pitchFamily="34" charset="0"/>
                          <a:sym typeface="Symbol"/>
                        </a:rPr>
                        <a:t></a:t>
                      </a:r>
                      <a:r>
                        <a:rPr lang="en-US" sz="2100" u="none" dirty="0" smtClean="0">
                          <a:solidFill>
                            <a:schemeClr val="tx1"/>
                          </a:solidFill>
                          <a:latin typeface="Arial" panose="020B0604020202020204" pitchFamily="34" charset="0"/>
                          <a:cs typeface="Arial" panose="020B0604020202020204" pitchFamily="34" charset="0"/>
                          <a:sym typeface="Symbol"/>
                        </a:rPr>
                        <a:t> Q </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r>
              <a:tr h="388620">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bl>
          </a:graphicData>
        </a:graphic>
      </p:graphicFrame>
    </p:spTree>
    <p:extLst>
      <p:ext uri="{BB962C8B-B14F-4D97-AF65-F5344CB8AC3E}">
        <p14:creationId xmlns:p14="http://schemas.microsoft.com/office/powerpoint/2010/main" xmlns="" val="628301742"/>
      </p:ext>
    </p:extLst>
  </p:cSld>
  <p:clrMapOvr>
    <a:masterClrMapping/>
  </p:clrMapOvr>
  <mc:AlternateContent xmlns:mc="http://schemas.openxmlformats.org/markup-compatibility/2006">
    <mc:Choice xmlns:p14="http://schemas.microsoft.com/office/powerpoint/2010/main" xmlns="" Requires="p14">
      <p:transition spd="slow" p14:dur="1600">
        <p14:conveyor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plus(in)">
                                      <p:cBhvr>
                                        <p:cTn id="7" dur="125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arn(inVertical)">
                                      <p:cBhvr>
                                        <p:cTn id="12" dur="500"/>
                                        <p:tgtEl>
                                          <p:spTgt spid="7">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 calcmode="lin" valueType="num">
                                      <p:cBhvr>
                                        <p:cTn id="20" dur="10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1" dur="1000" fill="hold"/>
                                        <p:tgtEl>
                                          <p:spTgt spid="7">
                                            <p:txEl>
                                              <p:pRg st="3" end="3"/>
                                            </p:txEl>
                                          </p:spTgt>
                                        </p:tgtEl>
                                        <p:attrNameLst>
                                          <p:attrName>ppt_h</p:attrName>
                                        </p:attrNameLst>
                                      </p:cBhvr>
                                      <p:tavLst>
                                        <p:tav tm="0">
                                          <p:val>
                                            <p:fltVal val="0"/>
                                          </p:val>
                                        </p:tav>
                                        <p:tav tm="100000">
                                          <p:val>
                                            <p:strVal val="#ppt_h"/>
                                          </p:val>
                                        </p:tav>
                                      </p:tavLst>
                                    </p:anim>
                                    <p:anim calcmode="lin" valueType="num">
                                      <p:cBhvr>
                                        <p:cTn id="22" dur="1000" fill="hold"/>
                                        <p:tgtEl>
                                          <p:spTgt spid="7">
                                            <p:txEl>
                                              <p:pRg st="3" end="3"/>
                                            </p:txEl>
                                          </p:spTgt>
                                        </p:tgtEl>
                                        <p:attrNameLst>
                                          <p:attrName>style.rotation</p:attrName>
                                        </p:attrNameLst>
                                      </p:cBhvr>
                                      <p:tavLst>
                                        <p:tav tm="0">
                                          <p:val>
                                            <p:fltVal val="90"/>
                                          </p:val>
                                        </p:tav>
                                        <p:tav tm="100000">
                                          <p:val>
                                            <p:fltVal val="0"/>
                                          </p:val>
                                        </p:tav>
                                      </p:tavLst>
                                    </p:anim>
                                    <p:animEffect transition="in" filter="fade">
                                      <p:cBhvr>
                                        <p:cTn id="23" dur="1000"/>
                                        <p:tgtEl>
                                          <p:spTgt spid="7">
                                            <p:txEl>
                                              <p:pRg st="3" end="3"/>
                                            </p:txEl>
                                          </p:spTgt>
                                        </p:tgtEl>
                                      </p:cBhvr>
                                    </p:animEffect>
                                  </p:childTnLst>
                                </p:cTn>
                              </p:par>
                              <p:par>
                                <p:cTn id="24" presetID="31" presetClass="entr" presetSubtype="0" fill="hold"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 calcmode="lin" valueType="num">
                                      <p:cBhvr>
                                        <p:cTn id="26" dur="1000" fill="hold"/>
                                        <p:tgtEl>
                                          <p:spTgt spid="7">
                                            <p:txEl>
                                              <p:pRg st="4" end="4"/>
                                            </p:txEl>
                                          </p:spTgt>
                                        </p:tgtEl>
                                        <p:attrNameLst>
                                          <p:attrName>ppt_w</p:attrName>
                                        </p:attrNameLst>
                                      </p:cBhvr>
                                      <p:tavLst>
                                        <p:tav tm="0">
                                          <p:val>
                                            <p:fltVal val="0"/>
                                          </p:val>
                                        </p:tav>
                                        <p:tav tm="100000">
                                          <p:val>
                                            <p:strVal val="#ppt_w"/>
                                          </p:val>
                                        </p:tav>
                                      </p:tavLst>
                                    </p:anim>
                                    <p:anim calcmode="lin" valueType="num">
                                      <p:cBhvr>
                                        <p:cTn id="27" dur="1000" fill="hold"/>
                                        <p:tgtEl>
                                          <p:spTgt spid="7">
                                            <p:txEl>
                                              <p:pRg st="4" end="4"/>
                                            </p:txEl>
                                          </p:spTgt>
                                        </p:tgtEl>
                                        <p:attrNameLst>
                                          <p:attrName>ppt_h</p:attrName>
                                        </p:attrNameLst>
                                      </p:cBhvr>
                                      <p:tavLst>
                                        <p:tav tm="0">
                                          <p:val>
                                            <p:fltVal val="0"/>
                                          </p:val>
                                        </p:tav>
                                        <p:tav tm="100000">
                                          <p:val>
                                            <p:strVal val="#ppt_h"/>
                                          </p:val>
                                        </p:tav>
                                      </p:tavLst>
                                    </p:anim>
                                    <p:anim calcmode="lin" valueType="num">
                                      <p:cBhvr>
                                        <p:cTn id="28" dur="1000" fill="hold"/>
                                        <p:tgtEl>
                                          <p:spTgt spid="7">
                                            <p:txEl>
                                              <p:pRg st="4" end="4"/>
                                            </p:txEl>
                                          </p:spTgt>
                                        </p:tgtEl>
                                        <p:attrNameLst>
                                          <p:attrName>style.rotation</p:attrName>
                                        </p:attrNameLst>
                                      </p:cBhvr>
                                      <p:tavLst>
                                        <p:tav tm="0">
                                          <p:val>
                                            <p:fltVal val="90"/>
                                          </p:val>
                                        </p:tav>
                                        <p:tav tm="100000">
                                          <p:val>
                                            <p:fltVal val="0"/>
                                          </p:val>
                                        </p:tav>
                                      </p:tavLst>
                                    </p:anim>
                                    <p:animEffect transition="in" filter="fade">
                                      <p:cBhvr>
                                        <p:cTn id="29" dur="1000"/>
                                        <p:tgtEl>
                                          <p:spTgt spid="7">
                                            <p:txEl>
                                              <p:pRg st="4" end="4"/>
                                            </p:txEl>
                                          </p:spTgt>
                                        </p:tgtEl>
                                      </p:cBhvr>
                                    </p:animEffect>
                                  </p:childTnLst>
                                </p:cTn>
                              </p:par>
                              <p:par>
                                <p:cTn id="30" presetID="31" presetClass="entr" presetSubtype="0" fill="hold" nodeType="with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 calcmode="lin" valueType="num">
                                      <p:cBhvr>
                                        <p:cTn id="32" dur="1000" fill="hold"/>
                                        <p:tgtEl>
                                          <p:spTgt spid="7">
                                            <p:txEl>
                                              <p:pRg st="5" end="5"/>
                                            </p:txEl>
                                          </p:spTgt>
                                        </p:tgtEl>
                                        <p:attrNameLst>
                                          <p:attrName>ppt_w</p:attrName>
                                        </p:attrNameLst>
                                      </p:cBhvr>
                                      <p:tavLst>
                                        <p:tav tm="0">
                                          <p:val>
                                            <p:fltVal val="0"/>
                                          </p:val>
                                        </p:tav>
                                        <p:tav tm="100000">
                                          <p:val>
                                            <p:strVal val="#ppt_w"/>
                                          </p:val>
                                        </p:tav>
                                      </p:tavLst>
                                    </p:anim>
                                    <p:anim calcmode="lin" valueType="num">
                                      <p:cBhvr>
                                        <p:cTn id="33" dur="1000" fill="hold"/>
                                        <p:tgtEl>
                                          <p:spTgt spid="7">
                                            <p:txEl>
                                              <p:pRg st="5" end="5"/>
                                            </p:txEl>
                                          </p:spTgt>
                                        </p:tgtEl>
                                        <p:attrNameLst>
                                          <p:attrName>ppt_h</p:attrName>
                                        </p:attrNameLst>
                                      </p:cBhvr>
                                      <p:tavLst>
                                        <p:tav tm="0">
                                          <p:val>
                                            <p:fltVal val="0"/>
                                          </p:val>
                                        </p:tav>
                                        <p:tav tm="100000">
                                          <p:val>
                                            <p:strVal val="#ppt_h"/>
                                          </p:val>
                                        </p:tav>
                                      </p:tavLst>
                                    </p:anim>
                                    <p:anim calcmode="lin" valueType="num">
                                      <p:cBhvr>
                                        <p:cTn id="34" dur="1000" fill="hold"/>
                                        <p:tgtEl>
                                          <p:spTgt spid="7">
                                            <p:txEl>
                                              <p:pRg st="5" end="5"/>
                                            </p:txEl>
                                          </p:spTgt>
                                        </p:tgtEl>
                                        <p:attrNameLst>
                                          <p:attrName>style.rotation</p:attrName>
                                        </p:attrNameLst>
                                      </p:cBhvr>
                                      <p:tavLst>
                                        <p:tav tm="0">
                                          <p:val>
                                            <p:fltVal val="90"/>
                                          </p:val>
                                        </p:tav>
                                        <p:tav tm="100000">
                                          <p:val>
                                            <p:fltVal val="0"/>
                                          </p:val>
                                        </p:tav>
                                      </p:tavLst>
                                    </p:anim>
                                    <p:animEffect transition="in" filter="fade">
                                      <p:cBhvr>
                                        <p:cTn id="35" dur="1000"/>
                                        <p:tgtEl>
                                          <p:spTgt spid="7">
                                            <p:txEl>
                                              <p:pRg st="5" end="5"/>
                                            </p:txEl>
                                          </p:spTgt>
                                        </p:tgtEl>
                                      </p:cBhvr>
                                    </p:animEffect>
                                  </p:childTnLst>
                                </p:cTn>
                              </p:par>
                              <p:par>
                                <p:cTn id="36" presetID="31" presetClass="entr" presetSubtype="0" fill="hold" nodeType="withEffect">
                                  <p:stCondLst>
                                    <p:cond delay="0"/>
                                  </p:stCondLst>
                                  <p:childTnLst>
                                    <p:set>
                                      <p:cBhvr>
                                        <p:cTn id="37" dur="1" fill="hold">
                                          <p:stCondLst>
                                            <p:cond delay="0"/>
                                          </p:stCondLst>
                                        </p:cTn>
                                        <p:tgtEl>
                                          <p:spTgt spid="7">
                                            <p:txEl>
                                              <p:pRg st="6" end="6"/>
                                            </p:txEl>
                                          </p:spTgt>
                                        </p:tgtEl>
                                        <p:attrNameLst>
                                          <p:attrName>style.visibility</p:attrName>
                                        </p:attrNameLst>
                                      </p:cBhvr>
                                      <p:to>
                                        <p:strVal val="visible"/>
                                      </p:to>
                                    </p:set>
                                    <p:anim calcmode="lin" valueType="num">
                                      <p:cBhvr>
                                        <p:cTn id="38" dur="1000" fill="hold"/>
                                        <p:tgtEl>
                                          <p:spTgt spid="7">
                                            <p:txEl>
                                              <p:pRg st="6" end="6"/>
                                            </p:txEl>
                                          </p:spTgt>
                                        </p:tgtEl>
                                        <p:attrNameLst>
                                          <p:attrName>ppt_w</p:attrName>
                                        </p:attrNameLst>
                                      </p:cBhvr>
                                      <p:tavLst>
                                        <p:tav tm="0">
                                          <p:val>
                                            <p:fltVal val="0"/>
                                          </p:val>
                                        </p:tav>
                                        <p:tav tm="100000">
                                          <p:val>
                                            <p:strVal val="#ppt_w"/>
                                          </p:val>
                                        </p:tav>
                                      </p:tavLst>
                                    </p:anim>
                                    <p:anim calcmode="lin" valueType="num">
                                      <p:cBhvr>
                                        <p:cTn id="39" dur="1000" fill="hold"/>
                                        <p:tgtEl>
                                          <p:spTgt spid="7">
                                            <p:txEl>
                                              <p:pRg st="6" end="6"/>
                                            </p:txEl>
                                          </p:spTgt>
                                        </p:tgtEl>
                                        <p:attrNameLst>
                                          <p:attrName>ppt_h</p:attrName>
                                        </p:attrNameLst>
                                      </p:cBhvr>
                                      <p:tavLst>
                                        <p:tav tm="0">
                                          <p:val>
                                            <p:fltVal val="0"/>
                                          </p:val>
                                        </p:tav>
                                        <p:tav tm="100000">
                                          <p:val>
                                            <p:strVal val="#ppt_h"/>
                                          </p:val>
                                        </p:tav>
                                      </p:tavLst>
                                    </p:anim>
                                    <p:anim calcmode="lin" valueType="num">
                                      <p:cBhvr>
                                        <p:cTn id="40" dur="1000" fill="hold"/>
                                        <p:tgtEl>
                                          <p:spTgt spid="7">
                                            <p:txEl>
                                              <p:pRg st="6" end="6"/>
                                            </p:txEl>
                                          </p:spTgt>
                                        </p:tgtEl>
                                        <p:attrNameLst>
                                          <p:attrName>style.rotation</p:attrName>
                                        </p:attrNameLst>
                                      </p:cBhvr>
                                      <p:tavLst>
                                        <p:tav tm="0">
                                          <p:val>
                                            <p:fltVal val="90"/>
                                          </p:val>
                                        </p:tav>
                                        <p:tav tm="100000">
                                          <p:val>
                                            <p:fltVal val="0"/>
                                          </p:val>
                                        </p:tav>
                                      </p:tavLst>
                                    </p:anim>
                                    <p:animEffect transition="in" filter="fade">
                                      <p:cBhvr>
                                        <p:cTn id="41" dur="1000"/>
                                        <p:tgtEl>
                                          <p:spTgt spid="7">
                                            <p:txEl>
                                              <p:pRg st="6" end="6"/>
                                            </p:txEl>
                                          </p:spTgt>
                                        </p:tgtEl>
                                      </p:cBhvr>
                                    </p:animEffect>
                                  </p:childTnLst>
                                </p:cTn>
                              </p:par>
                              <p:par>
                                <p:cTn id="42" presetID="31" presetClass="entr" presetSubtype="0" fill="hold" nodeType="with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anim calcmode="lin" valueType="num">
                                      <p:cBhvr>
                                        <p:cTn id="44" dur="1000" fill="hold"/>
                                        <p:tgtEl>
                                          <p:spTgt spid="7">
                                            <p:txEl>
                                              <p:pRg st="7" end="7"/>
                                            </p:txEl>
                                          </p:spTgt>
                                        </p:tgtEl>
                                        <p:attrNameLst>
                                          <p:attrName>ppt_w</p:attrName>
                                        </p:attrNameLst>
                                      </p:cBhvr>
                                      <p:tavLst>
                                        <p:tav tm="0">
                                          <p:val>
                                            <p:fltVal val="0"/>
                                          </p:val>
                                        </p:tav>
                                        <p:tav tm="100000">
                                          <p:val>
                                            <p:strVal val="#ppt_w"/>
                                          </p:val>
                                        </p:tav>
                                      </p:tavLst>
                                    </p:anim>
                                    <p:anim calcmode="lin" valueType="num">
                                      <p:cBhvr>
                                        <p:cTn id="45" dur="1000" fill="hold"/>
                                        <p:tgtEl>
                                          <p:spTgt spid="7">
                                            <p:txEl>
                                              <p:pRg st="7" end="7"/>
                                            </p:txEl>
                                          </p:spTgt>
                                        </p:tgtEl>
                                        <p:attrNameLst>
                                          <p:attrName>ppt_h</p:attrName>
                                        </p:attrNameLst>
                                      </p:cBhvr>
                                      <p:tavLst>
                                        <p:tav tm="0">
                                          <p:val>
                                            <p:fltVal val="0"/>
                                          </p:val>
                                        </p:tav>
                                        <p:tav tm="100000">
                                          <p:val>
                                            <p:strVal val="#ppt_h"/>
                                          </p:val>
                                        </p:tav>
                                      </p:tavLst>
                                    </p:anim>
                                    <p:anim calcmode="lin" valueType="num">
                                      <p:cBhvr>
                                        <p:cTn id="46" dur="1000" fill="hold"/>
                                        <p:tgtEl>
                                          <p:spTgt spid="7">
                                            <p:txEl>
                                              <p:pRg st="7" end="7"/>
                                            </p:txEl>
                                          </p:spTgt>
                                        </p:tgtEl>
                                        <p:attrNameLst>
                                          <p:attrName>style.rotation</p:attrName>
                                        </p:attrNameLst>
                                      </p:cBhvr>
                                      <p:tavLst>
                                        <p:tav tm="0">
                                          <p:val>
                                            <p:fltVal val="90"/>
                                          </p:val>
                                        </p:tav>
                                        <p:tav tm="100000">
                                          <p:val>
                                            <p:fltVal val="0"/>
                                          </p:val>
                                        </p:tav>
                                      </p:tavLst>
                                    </p:anim>
                                    <p:animEffect transition="in" filter="fade">
                                      <p:cBhvr>
                                        <p:cTn id="47"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944694" y="1320128"/>
            <a:ext cx="6683765" cy="960668"/>
          </a:xfrm>
          <a:prstGeom prst="rect">
            <a:avLst/>
          </a:prstGeom>
        </p:spPr>
        <p:txBody>
          <a:bodyPr vert="horz" lIns="68580" tIns="34290" rIns="68580" bIns="3429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002060"/>
                </a:solidFill>
                <a:latin typeface="Arial" panose="020B0604020202020204" pitchFamily="34" charset="0"/>
                <a:cs typeface="Arial" panose="020B0604020202020204" pitchFamily="34" charset="0"/>
              </a:rPr>
              <a:t>I. </a:t>
            </a:r>
            <a:r>
              <a:rPr lang="en-US" sz="3000" dirty="0" err="1">
                <a:solidFill>
                  <a:srgbClr val="002060"/>
                </a:solidFill>
                <a:latin typeface="Arial" panose="020B0604020202020204" pitchFamily="34" charset="0"/>
                <a:cs typeface="Arial" panose="020B0604020202020204" pitchFamily="34" charset="0"/>
              </a:rPr>
              <a:t>Phép</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tính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mệnh</a:t>
            </a:r>
            <a:r>
              <a:rPr lang="en-US" sz="3000" dirty="0">
                <a:solidFill>
                  <a:srgbClr val="002060"/>
                </a:solidFill>
                <a:latin typeface="Arial" panose="020B0604020202020204" pitchFamily="34" charset="0"/>
                <a:cs typeface="Arial" panose="020B0604020202020204" pitchFamily="34" charset="0"/>
              </a:rPr>
              <a:t> </a:t>
            </a:r>
            <a:r>
              <a:rPr lang="en-US" sz="3000" dirty="0" err="1">
                <a:solidFill>
                  <a:srgbClr val="002060"/>
                </a:solidFill>
                <a:latin typeface="Arial" panose="020B0604020202020204" pitchFamily="34" charset="0"/>
                <a:cs typeface="Arial" panose="020B0604020202020204" pitchFamily="34" charset="0"/>
              </a:rPr>
              <a:t>đề</a:t>
            </a:r>
            <a:r>
              <a:rPr lang="en-US" sz="3000" dirty="0">
                <a:solidFill>
                  <a:srgbClr val="002060"/>
                </a:solidFill>
                <a:latin typeface="Arial" panose="020B0604020202020204" pitchFamily="34" charset="0"/>
                <a:cs typeface="Arial" panose="020B0604020202020204" pitchFamily="34" charset="0"/>
              </a:rPr>
              <a:t>:</a:t>
            </a:r>
          </a:p>
        </p:txBody>
      </p:sp>
      <p:sp>
        <p:nvSpPr>
          <p:cNvPr id="5" name="Content Placeholder 2"/>
          <p:cNvSpPr>
            <a:spLocks noGrp="1"/>
          </p:cNvSpPr>
          <p:nvPr>
            <p:ph idx="1"/>
          </p:nvPr>
        </p:nvSpPr>
        <p:spPr>
          <a:xfrm>
            <a:off x="1217646" y="2130376"/>
            <a:ext cx="7410814" cy="3870374"/>
          </a:xfrm>
        </p:spPr>
        <p:txBody>
          <a:bodyPr>
            <a:noAutofit/>
          </a:bodyPr>
          <a:lstStyle/>
          <a:p>
            <a:pPr>
              <a:spcBef>
                <a:spcPts val="0"/>
              </a:spcBef>
            </a:pPr>
            <a:r>
              <a:rPr lang="en-US" sz="2625" u="sng" dirty="0">
                <a:solidFill>
                  <a:srgbClr val="002060"/>
                </a:solidFill>
                <a:latin typeface="Arial" panose="020B0604020202020204" pitchFamily="34" charset="0"/>
                <a:cs typeface="Arial" panose="020B0604020202020204" pitchFamily="34" charset="0"/>
              </a:rPr>
              <a:t>3</a:t>
            </a:r>
            <a:r>
              <a:rPr lang="en-US" sz="2100"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Các</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phép</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toán</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với</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mệnh</a:t>
            </a:r>
            <a:r>
              <a:rPr lang="en-US" sz="2625" u="sng" dirty="0">
                <a:solidFill>
                  <a:srgbClr val="002060"/>
                </a:solidFill>
                <a:latin typeface="Arial" panose="020B0604020202020204" pitchFamily="34" charset="0"/>
                <a:cs typeface="Arial" panose="020B0604020202020204" pitchFamily="34" charset="0"/>
              </a:rPr>
              <a:t> </a:t>
            </a:r>
            <a:r>
              <a:rPr lang="en-US" sz="2625" u="sng" dirty="0" err="1">
                <a:solidFill>
                  <a:srgbClr val="002060"/>
                </a:solidFill>
                <a:latin typeface="Arial" panose="020B0604020202020204" pitchFamily="34" charset="0"/>
                <a:cs typeface="Arial" panose="020B0604020202020204" pitchFamily="34" charset="0"/>
              </a:rPr>
              <a:t>đề</a:t>
            </a:r>
            <a:r>
              <a:rPr lang="en-US" sz="2625" u="sng" dirty="0">
                <a:solidFill>
                  <a:srgbClr val="002060"/>
                </a:solidFill>
                <a:latin typeface="Arial" panose="020B0604020202020204" pitchFamily="34" charset="0"/>
                <a:cs typeface="Arial" panose="020B0604020202020204" pitchFamily="34" charset="0"/>
              </a:rPr>
              <a:t>:</a:t>
            </a:r>
          </a:p>
          <a:p>
            <a:pPr>
              <a:spcBef>
                <a:spcPts val="0"/>
              </a:spcBef>
              <a:buFont typeface="Wingdings" panose="05000000000000000000" pitchFamily="2" charset="2"/>
              <a:buChar char="Ø"/>
            </a:pPr>
            <a:r>
              <a:rPr lang="en-US" sz="2100" dirty="0" err="1">
                <a:solidFill>
                  <a:srgbClr val="FF0000"/>
                </a:solidFill>
                <a:latin typeface="Arial" panose="020B0604020202020204" pitchFamily="34" charset="0"/>
                <a:cs typeface="Arial" panose="020B0604020202020204" pitchFamily="34" charset="0"/>
              </a:rPr>
              <a:t>Phép</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tuyển</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nối</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rời</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hợp</a:t>
            </a:r>
            <a:r>
              <a:rPr lang="en-US" sz="2100" dirty="0">
                <a:solidFill>
                  <a:srgbClr val="FF0000"/>
                </a:solidFill>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của</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hai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P, Q </a:t>
            </a:r>
            <a:r>
              <a:rPr lang="en-US" sz="2100" dirty="0" err="1">
                <a:latin typeface="Arial" panose="020B0604020202020204" pitchFamily="34" charset="0"/>
                <a:cs typeface="Arial" panose="020B0604020202020204" pitchFamily="34" charset="0"/>
              </a:rPr>
              <a:t>được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ký</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hiệu</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bởi</a:t>
            </a:r>
            <a:r>
              <a:rPr lang="en-US" sz="2100" dirty="0">
                <a:latin typeface="Arial" panose="020B0604020202020204" pitchFamily="34" charset="0"/>
                <a:cs typeface="Arial" panose="020B0604020202020204" pitchFamily="34" charset="0"/>
              </a:rPr>
              <a:t> </a:t>
            </a:r>
            <a:r>
              <a:rPr lang="vi-VN" sz="2100" dirty="0"/>
              <a:t>P </a:t>
            </a:r>
            <a:r>
              <a:rPr lang="vi-VN" sz="2100" dirty="0">
                <a:sym typeface="Symbol"/>
              </a:rPr>
              <a:t></a:t>
            </a:r>
            <a:r>
              <a:rPr lang="en-US" sz="2100" dirty="0">
                <a:sym typeface="Symbol"/>
              </a:rPr>
              <a:t> </a:t>
            </a:r>
            <a:r>
              <a:rPr lang="vi-VN" sz="2100" dirty="0"/>
              <a:t>Q </a:t>
            </a:r>
            <a:r>
              <a:rPr lang="en-US" sz="2100" dirty="0">
                <a:latin typeface="Arial" panose="020B0604020202020204" pitchFamily="34" charset="0"/>
                <a:cs typeface="Arial" panose="020B0604020202020204" pitchFamily="34" charset="0"/>
              </a:rPr>
              <a:t>(</a:t>
            </a:r>
            <a:r>
              <a:rPr lang="en-US" sz="2100" dirty="0" err="1">
                <a:latin typeface="Arial" panose="020B0604020202020204" pitchFamily="34" charset="0"/>
                <a:cs typeface="Arial" panose="020B0604020202020204" pitchFamily="34" charset="0"/>
              </a:rPr>
              <a:t>đọc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“P hay Q”),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mệnh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đề</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xác</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định</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bởi</a:t>
            </a:r>
            <a:r>
              <a:rPr lang="en-US" sz="2100" dirty="0">
                <a:latin typeface="Arial" panose="020B0604020202020204" pitchFamily="34" charset="0"/>
                <a:cs typeface="Arial" panose="020B0604020202020204" pitchFamily="34" charset="0"/>
              </a:rPr>
              <a:t>: </a:t>
            </a:r>
            <a:r>
              <a:rPr lang="vi-VN" sz="2100" dirty="0"/>
              <a:t>P </a:t>
            </a:r>
            <a:r>
              <a:rPr lang="vi-VN" sz="2100" dirty="0">
                <a:sym typeface="Symbol"/>
              </a:rPr>
              <a:t></a:t>
            </a:r>
            <a:r>
              <a:rPr lang="en-US" sz="2100" dirty="0">
                <a:sym typeface="Symbol"/>
              </a:rPr>
              <a:t> </a:t>
            </a:r>
            <a:r>
              <a:rPr lang="vi-VN" sz="2100" dirty="0"/>
              <a:t>Q </a:t>
            </a:r>
            <a:r>
              <a:rPr lang="en-US" sz="2100" dirty="0"/>
              <a:t> </a:t>
            </a:r>
            <a:r>
              <a:rPr lang="en-US" sz="2100" dirty="0" err="1">
                <a:latin typeface="Arial" panose="020B0604020202020204" pitchFamily="34" charset="0"/>
                <a:cs typeface="Arial" panose="020B0604020202020204" pitchFamily="34" charset="0"/>
              </a:rPr>
              <a:t>sai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chỉ</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khi</a:t>
            </a:r>
            <a:r>
              <a:rPr lang="en-US" sz="2100" dirty="0">
                <a:latin typeface="Arial" panose="020B0604020202020204" pitchFamily="34" charset="0"/>
                <a:cs typeface="Arial" panose="020B0604020202020204" pitchFamily="34" charset="0"/>
              </a:rPr>
              <a:t> P </a:t>
            </a:r>
            <a:r>
              <a:rPr lang="en-US" sz="2100" dirty="0" err="1">
                <a:latin typeface="Arial" panose="020B0604020202020204" pitchFamily="34" charset="0"/>
                <a:cs typeface="Arial" panose="020B0604020202020204" pitchFamily="34" charset="0"/>
              </a:rPr>
              <a:t>và</a:t>
            </a:r>
            <a:r>
              <a:rPr lang="en-US" sz="2100" dirty="0">
                <a:latin typeface="Arial" panose="020B0604020202020204" pitchFamily="34" charset="0"/>
                <a:cs typeface="Arial" panose="020B0604020202020204" pitchFamily="34" charset="0"/>
              </a:rPr>
              <a:t> Q </a:t>
            </a:r>
            <a:r>
              <a:rPr lang="en-US" sz="2100" dirty="0" err="1">
                <a:latin typeface="Arial" panose="020B0604020202020204" pitchFamily="34" charset="0"/>
                <a:cs typeface="Arial" panose="020B0604020202020204" pitchFamily="34" charset="0"/>
              </a:rPr>
              <a:t>đồng</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thời</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sai</a:t>
            </a:r>
            <a:r>
              <a:rPr lang="en-US" sz="2100" dirty="0">
                <a:latin typeface="Arial" panose="020B0604020202020204" pitchFamily="34" charset="0"/>
                <a:cs typeface="Arial" panose="020B0604020202020204" pitchFamily="34" charset="0"/>
              </a:rPr>
              <a:t>.</a:t>
            </a: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Bảng</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chân</a:t>
            </a:r>
            <a:r>
              <a:rPr lang="en-US" sz="2100" dirty="0">
                <a:solidFill>
                  <a:srgbClr val="0070C0"/>
                </a:solidFill>
                <a:latin typeface="Arial" panose="020B0604020202020204" pitchFamily="34" charset="0"/>
                <a:cs typeface="Arial" panose="020B0604020202020204" pitchFamily="34" charset="0"/>
              </a:rPr>
              <a:t> </a:t>
            </a:r>
            <a:r>
              <a:rPr lang="en-US" sz="2100" dirty="0" err="1">
                <a:solidFill>
                  <a:srgbClr val="0070C0"/>
                </a:solidFill>
                <a:latin typeface="Arial" panose="020B0604020202020204" pitchFamily="34" charset="0"/>
                <a:cs typeface="Arial" panose="020B0604020202020204" pitchFamily="34" charset="0"/>
              </a:rPr>
              <a:t>trị</a:t>
            </a:r>
            <a:r>
              <a:rPr lang="en-US" sz="2100" dirty="0">
                <a:solidFill>
                  <a:srgbClr val="0070C0"/>
                </a:solidFill>
                <a:latin typeface="Arial" panose="020B0604020202020204" pitchFamily="34" charset="0"/>
                <a:cs typeface="Arial" panose="020B0604020202020204" pitchFamily="34" charset="0"/>
              </a:rPr>
              <a:t>:</a:t>
            </a:r>
          </a:p>
          <a:p>
            <a:pPr marL="0" indent="0">
              <a:spcBef>
                <a:spcPts val="0"/>
              </a:spcBef>
              <a:buNone/>
            </a:pPr>
            <a:r>
              <a:rPr lang="en-US" sz="2100" dirty="0">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Ví</a:t>
            </a:r>
            <a:r>
              <a:rPr lang="en-US" sz="2100" dirty="0">
                <a:solidFill>
                  <a:srgbClr val="FF0000"/>
                </a:solidFill>
                <a:latin typeface="Arial" panose="020B0604020202020204" pitchFamily="34" charset="0"/>
                <a:cs typeface="Arial" panose="020B0604020202020204" pitchFamily="34" charset="0"/>
              </a:rPr>
              <a:t> </a:t>
            </a:r>
            <a:r>
              <a:rPr lang="en-US" sz="2100" dirty="0" err="1">
                <a:solidFill>
                  <a:srgbClr val="FF0000"/>
                </a:solidFill>
                <a:latin typeface="Arial" panose="020B0604020202020204" pitchFamily="34" charset="0"/>
                <a:cs typeface="Arial" panose="020B0604020202020204" pitchFamily="34" charset="0"/>
              </a:rPr>
              <a:t>dụ</a:t>
            </a:r>
            <a:r>
              <a:rPr lang="en-US" sz="2100" dirty="0">
                <a:solidFill>
                  <a:srgbClr val="FF0000"/>
                </a:solidFill>
                <a:latin typeface="Arial" panose="020B0604020202020204" pitchFamily="34" charset="0"/>
                <a:cs typeface="Arial" panose="020B0604020202020204" pitchFamily="34" charset="0"/>
              </a:rPr>
              <a:t>:</a:t>
            </a:r>
          </a:p>
          <a:p>
            <a:pPr marL="0" indent="0">
              <a:spcBef>
                <a:spcPts val="0"/>
              </a:spcBef>
              <a:buNone/>
            </a:pPr>
            <a:r>
              <a:rPr lang="en-US" sz="2100" dirty="0">
                <a:latin typeface="Arial" panose="020B0604020202020204" pitchFamily="34" charset="0"/>
                <a:cs typeface="Arial" panose="020B0604020202020204" pitchFamily="34" charset="0"/>
              </a:rPr>
              <a:t>	P: 5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chẵn</a:t>
            </a:r>
            <a:endParaRPr lang="en-US" sz="2100" dirty="0">
              <a:latin typeface="Arial" panose="020B0604020202020204" pitchFamily="34" charset="0"/>
              <a:cs typeface="Arial" panose="020B0604020202020204" pitchFamily="34" charset="0"/>
            </a:endParaRPr>
          </a:p>
          <a:p>
            <a:pPr marL="0" indent="0">
              <a:spcBef>
                <a:spcPts val="0"/>
              </a:spcBef>
              <a:buNone/>
            </a:pPr>
            <a:r>
              <a:rPr lang="en-US" sz="2100" dirty="0">
                <a:latin typeface="Arial" panose="020B0604020202020204" pitchFamily="34" charset="0"/>
                <a:cs typeface="Arial" panose="020B0604020202020204" pitchFamily="34" charset="0"/>
              </a:rPr>
              <a:t>	Q: 5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nguyên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tố</a:t>
            </a:r>
            <a:endParaRPr lang="en-US" sz="2100" dirty="0">
              <a:latin typeface="Arial" panose="020B0604020202020204" pitchFamily="34" charset="0"/>
              <a:cs typeface="Arial" panose="020B0604020202020204" pitchFamily="34" charset="0"/>
            </a:endParaRPr>
          </a:p>
          <a:p>
            <a:pPr marL="0" indent="0">
              <a:spcBef>
                <a:spcPts val="0"/>
              </a:spcBef>
              <a:buNone/>
            </a:pPr>
            <a:r>
              <a:rPr lang="en-US" sz="2100" dirty="0">
                <a:latin typeface="Arial" panose="020B0604020202020204" pitchFamily="34" charset="0"/>
                <a:cs typeface="Arial" panose="020B0604020202020204" pitchFamily="34" charset="0"/>
              </a:rPr>
              <a:t>	</a:t>
            </a:r>
            <a:r>
              <a:rPr lang="vi-VN" sz="2100" dirty="0">
                <a:solidFill>
                  <a:schemeClr val="tx1"/>
                </a:solidFill>
              </a:rPr>
              <a:t>P </a:t>
            </a:r>
            <a:r>
              <a:rPr lang="vi-VN" sz="2100" dirty="0">
                <a:solidFill>
                  <a:schemeClr val="tx1"/>
                </a:solidFill>
                <a:sym typeface="Symbol"/>
              </a:rPr>
              <a:t></a:t>
            </a:r>
            <a:r>
              <a:rPr lang="en-US" sz="2100" dirty="0">
                <a:solidFill>
                  <a:schemeClr val="tx1"/>
                </a:solidFill>
                <a:sym typeface="Symbol"/>
              </a:rPr>
              <a:t> </a:t>
            </a:r>
            <a:r>
              <a:rPr lang="vi-VN" sz="2100" dirty="0">
                <a:solidFill>
                  <a:schemeClr val="tx1"/>
                </a:solidFill>
              </a:rPr>
              <a:t>Q</a:t>
            </a:r>
            <a:r>
              <a:rPr lang="en-US" sz="2100" dirty="0"/>
              <a:t>: </a:t>
            </a:r>
            <a:r>
              <a:rPr lang="en-US" sz="2100" dirty="0">
                <a:latin typeface="Arial" panose="020B0604020202020204" pitchFamily="34" charset="0"/>
                <a:cs typeface="Arial" panose="020B0604020202020204" pitchFamily="34" charset="0"/>
              </a:rPr>
              <a:t>5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chẵn</a:t>
            </a:r>
            <a:r>
              <a:rPr lang="en-US" sz="2100" dirty="0">
                <a:latin typeface="Arial" panose="020B0604020202020204" pitchFamily="34" charset="0"/>
                <a:cs typeface="Arial" panose="020B0604020202020204" pitchFamily="34" charset="0"/>
              </a:rPr>
              <a:t> hay</a:t>
            </a:r>
          </a:p>
          <a:p>
            <a:pPr marL="0" indent="0">
              <a:spcBef>
                <a:spcPts val="0"/>
              </a:spcBef>
              <a:buNone/>
            </a:pPr>
            <a:r>
              <a:rPr lang="en-US" sz="2100" dirty="0">
                <a:solidFill>
                  <a:schemeClr val="tx1"/>
                </a:solidFill>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là</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số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nguyên</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tố</a:t>
            </a:r>
            <a:r>
              <a:rPr lang="en-US" sz="2100" dirty="0">
                <a:latin typeface="Arial" panose="020B0604020202020204" pitchFamily="34" charset="0"/>
                <a:cs typeface="Arial" panose="020B0604020202020204" pitchFamily="34" charset="0"/>
              </a:rPr>
              <a:t> (</a:t>
            </a:r>
            <a:r>
              <a:rPr lang="en-US" sz="2100" dirty="0" err="1">
                <a:latin typeface="Arial" panose="020B0604020202020204" pitchFamily="34" charset="0"/>
                <a:cs typeface="Arial" panose="020B0604020202020204" pitchFamily="34" charset="0"/>
              </a:rPr>
              <a:t>Đúng</a:t>
            </a:r>
            <a:r>
              <a:rPr lang="en-US" sz="2100" dirty="0">
                <a:latin typeface="Arial" panose="020B0604020202020204" pitchFamily="34" charset="0"/>
                <a:cs typeface="Arial" panose="020B0604020202020204" pitchFamily="34" charset="0"/>
              </a:rPr>
              <a:t>.)</a:t>
            </a:r>
            <a:endParaRPr lang="en-US" sz="2100" dirty="0">
              <a:solidFill>
                <a:schemeClr val="tx1"/>
              </a:solidFill>
              <a:latin typeface="Arial" panose="020B0604020202020204" pitchFamily="34" charset="0"/>
              <a:cs typeface="Arial" panose="020B0604020202020204" pitchFamily="34" charset="0"/>
            </a:endParaRPr>
          </a:p>
          <a:p>
            <a:pPr marL="0" indent="0">
              <a:spcBef>
                <a:spcPts val="0"/>
              </a:spcBef>
              <a:buNone/>
            </a:pPr>
            <a:endParaRPr lang="en-US" sz="2100"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3496114876"/>
              </p:ext>
            </p:extLst>
          </p:nvPr>
        </p:nvGraphicFramePr>
        <p:xfrm>
          <a:off x="4576666" y="3944257"/>
          <a:ext cx="3855096" cy="1943100"/>
        </p:xfrm>
        <a:graphic>
          <a:graphicData uri="http://schemas.openxmlformats.org/drawingml/2006/table">
            <a:tbl>
              <a:tblPr firstRow="1" bandRow="1">
                <a:tableStyleId>{5A111915-BE36-4E01-A7E5-04B1672EAD32}</a:tableStyleId>
              </a:tblPr>
              <a:tblGrid>
                <a:gridCol w="1285032"/>
                <a:gridCol w="1285032"/>
                <a:gridCol w="1285032"/>
              </a:tblGrid>
              <a:tr h="388620">
                <a:tc>
                  <a:txBody>
                    <a:bodyPr/>
                    <a:lstStyle/>
                    <a:p>
                      <a:pPr algn="ctr"/>
                      <a:r>
                        <a:rPr lang="en-US" sz="2100" u="none" dirty="0" smtClean="0">
                          <a:solidFill>
                            <a:schemeClr val="tx1"/>
                          </a:solidFill>
                          <a:latin typeface="Arial" panose="020B0604020202020204" pitchFamily="34" charset="0"/>
                          <a:cs typeface="Arial" panose="020B0604020202020204" pitchFamily="34" charset="0"/>
                        </a:rPr>
                        <a:t>P</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en-US" sz="2100" u="none" dirty="0" smtClean="0">
                          <a:solidFill>
                            <a:schemeClr val="tx1"/>
                          </a:solidFill>
                          <a:latin typeface="Arial" panose="020B0604020202020204" pitchFamily="34" charset="0"/>
                          <a:cs typeface="Arial" panose="020B0604020202020204" pitchFamily="34" charset="0"/>
                        </a:rPr>
                        <a:t>Q</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c>
                  <a:txBody>
                    <a:bodyPr/>
                    <a:lstStyle/>
                    <a:p>
                      <a:pPr algn="ctr"/>
                      <a:r>
                        <a:rPr lang="vi-VN" sz="2100" dirty="0" smtClean="0">
                          <a:solidFill>
                            <a:schemeClr val="tx1"/>
                          </a:solidFill>
                        </a:rPr>
                        <a:t>P </a:t>
                      </a:r>
                      <a:r>
                        <a:rPr lang="vi-VN" sz="2100" dirty="0" smtClean="0">
                          <a:solidFill>
                            <a:schemeClr val="tx1"/>
                          </a:solidFill>
                          <a:sym typeface="Symbol"/>
                        </a:rPr>
                        <a:t></a:t>
                      </a:r>
                      <a:r>
                        <a:rPr lang="en-US" sz="2100" dirty="0" smtClean="0">
                          <a:solidFill>
                            <a:schemeClr val="tx1"/>
                          </a:solidFill>
                          <a:sym typeface="Symbol"/>
                        </a:rPr>
                        <a:t> </a:t>
                      </a:r>
                      <a:r>
                        <a:rPr lang="vi-VN" sz="2100" dirty="0" smtClean="0">
                          <a:solidFill>
                            <a:schemeClr val="tx1"/>
                          </a:solidFill>
                        </a:rPr>
                        <a:t>Q</a:t>
                      </a:r>
                      <a:r>
                        <a:rPr lang="vi-VN" sz="2100" dirty="0" smtClean="0"/>
                        <a:t> </a:t>
                      </a:r>
                      <a:endParaRPr lang="en-US" sz="2100" u="none" dirty="0">
                        <a:solidFill>
                          <a:schemeClr val="tx1"/>
                        </a:solidFill>
                        <a:latin typeface="Arial" panose="020B0604020202020204" pitchFamily="34" charset="0"/>
                        <a:cs typeface="Arial" panose="020B0604020202020204" pitchFamily="34" charset="0"/>
                      </a:endParaRPr>
                    </a:p>
                  </a:txBody>
                  <a:tcPr marL="68580" marR="68580" marT="34290" marB="34290"/>
                </a:tc>
              </a:tr>
              <a:tr h="388620">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0</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r h="388620">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c>
                  <a:txBody>
                    <a:bodyPr/>
                    <a:lstStyle/>
                    <a:p>
                      <a:pPr algn="ctr"/>
                      <a:r>
                        <a:rPr lang="en-US" sz="2100" dirty="0" smtClean="0">
                          <a:latin typeface="Arial" panose="020B0604020202020204" pitchFamily="34" charset="0"/>
                          <a:cs typeface="Arial" panose="020B0604020202020204" pitchFamily="34" charset="0"/>
                        </a:rPr>
                        <a:t>1</a:t>
                      </a:r>
                      <a:endParaRPr lang="en-US" sz="2100" dirty="0">
                        <a:latin typeface="Arial" panose="020B0604020202020204" pitchFamily="34" charset="0"/>
                        <a:cs typeface="Arial" panose="020B0604020202020204" pitchFamily="34" charset="0"/>
                      </a:endParaRPr>
                    </a:p>
                  </a:txBody>
                  <a:tcPr marL="68580" marR="68580" marT="34290" marB="34290">
                    <a:solidFill>
                      <a:schemeClr val="bg2">
                        <a:lumMod val="90000"/>
                      </a:schemeClr>
                    </a:solidFill>
                  </a:tcPr>
                </a:tc>
              </a:tr>
            </a:tbl>
          </a:graphicData>
        </a:graphic>
      </p:graphicFrame>
    </p:spTree>
    <p:extLst>
      <p:ext uri="{BB962C8B-B14F-4D97-AF65-F5344CB8AC3E}">
        <p14:creationId xmlns:p14="http://schemas.microsoft.com/office/powerpoint/2010/main" xmlns="" val="2058753360"/>
      </p:ext>
    </p:extLst>
  </p:cSld>
  <p:clrMapOvr>
    <a:masterClrMapping/>
  </p:clrMapOvr>
  <mc:AlternateContent xmlns:mc="http://schemas.openxmlformats.org/markup-compatibility/2006">
    <mc:Choice xmlns:p14="http://schemas.microsoft.com/office/powerpoint/2010/main" xmlns="" Requires="p14">
      <p:transition spd="slow" p14:dur="15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p:cTn id="7" dur="1000" fill="hold"/>
                                        <p:tgtEl>
                                          <p:spTgt spid="5">
                                            <p:txEl>
                                              <p:pRg st="1" end="1"/>
                                            </p:txEl>
                                          </p:spTgt>
                                        </p:tgtEl>
                                        <p:attrNameLst>
                                          <p:attrName>ppt_w</p:attrName>
                                        </p:attrNameLst>
                                      </p:cBhvr>
                                      <p:tavLst>
                                        <p:tav tm="0">
                                          <p:val>
                                            <p:strVal val="#ppt_w+.3"/>
                                          </p:val>
                                        </p:tav>
                                        <p:tav tm="100000">
                                          <p:val>
                                            <p:strVal val="#ppt_w"/>
                                          </p:val>
                                        </p:tav>
                                      </p:tavLst>
                                    </p:anim>
                                    <p:anim calcmode="lin" valueType="num">
                                      <p:cBhvr>
                                        <p:cTn id="8" dur="1000" fill="hold"/>
                                        <p:tgtEl>
                                          <p:spTgt spid="5">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5">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4" dur="500"/>
                                        <p:tgtEl>
                                          <p:spTgt spid="5">
                                            <p:txEl>
                                              <p:pRg st="2" end="2"/>
                                            </p:tx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7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5">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5">
                                            <p:txEl>
                                              <p:pRg st="4" end="4"/>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p:cTn id="32"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34" dur="500"/>
                                        <p:tgtEl>
                                          <p:spTgt spid="5">
                                            <p:txEl>
                                              <p:pRg st="5" end="5"/>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p:cTn id="37"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39" dur="500"/>
                                        <p:tgtEl>
                                          <p:spTgt spid="5">
                                            <p:txEl>
                                              <p:pRg st="6" end="6"/>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 calcmode="lin" valueType="num">
                                      <p:cBhvr>
                                        <p:cTn id="42"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7" end="7"/>
                                            </p:txEl>
                                          </p:spTgt>
                                        </p:tgtEl>
                                        <p:attrNameLst>
                                          <p:attrName>ppt_h</p:attrName>
                                        </p:attrNameLst>
                                      </p:cBhvr>
                                      <p:tavLst>
                                        <p:tav tm="0">
                                          <p:val>
                                            <p:fltVal val="0"/>
                                          </p:val>
                                        </p:tav>
                                        <p:tav tm="100000">
                                          <p:val>
                                            <p:strVal val="#ppt_h"/>
                                          </p:val>
                                        </p:tav>
                                      </p:tavLst>
                                    </p:anim>
                                    <p:animEffect transition="in" filter="fade">
                                      <p:cBhvr>
                                        <p:cTn id="44"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sp">
  <a:themeElements>
    <a:clrScheme name="Whisp A">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hisp">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h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h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Whisp</Template>
  <TotalTime>240</TotalTime>
  <Words>1101</Words>
  <Application>Microsoft Office PowerPoint</Application>
  <PresentationFormat>On-screen Show (4:3)</PresentationFormat>
  <Paragraphs>251</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Whisp</vt:lpstr>
      <vt:lpstr>Equation</vt:lpstr>
      <vt:lpstr>CƠ SỞ LOGIC</vt:lpstr>
      <vt:lpstr>Slide 2</vt:lpstr>
      <vt:lpstr>I. Phép tính mệnh đề:</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CƠ SỞ LOGIC</dc:title>
  <dc:creator>WIN7</dc:creator>
  <cp:lastModifiedBy>HoaiSang</cp:lastModifiedBy>
  <cp:revision>132</cp:revision>
  <dcterms:created xsi:type="dcterms:W3CDTF">2012-10-03T12:42:21Z</dcterms:created>
  <dcterms:modified xsi:type="dcterms:W3CDTF">2012-10-04T17:02:41Z</dcterms:modified>
</cp:coreProperties>
</file>