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DM Sans Bold" charset="1" panose="00000000000000000000"/>
      <p:regular r:id="rId21"/>
    </p:embeddedFont>
    <p:embeddedFont>
      <p:font typeface="DM Sans" charset="1" panose="00000000000000000000"/>
      <p:regular r:id="rId22"/>
    </p:embeddedFont>
    <p:embeddedFont>
      <p:font typeface="Muli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2.png" Type="http://schemas.openxmlformats.org/officeDocument/2006/relationships/image"/><Relationship Id="rId14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4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2493145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WeCanDraw 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2570549" y="1802034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157569" y="4442010"/>
            <a:ext cx="8384543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345"/>
              </a:lnSpc>
              <a:spcBef>
                <a:spcPct val="0"/>
              </a:spcBef>
            </a:pPr>
            <a:r>
              <a:rPr lang="en-US" sz="4700" spc="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Topic: DrawVoice Meeting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787249" y="6435194"/>
            <a:ext cx="7203562" cy="192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6"/>
              </a:lnSpc>
            </a:pPr>
            <a:r>
              <a:rPr lang="en-US" sz="3247" b="true">
                <a:solidFill>
                  <a:srgbClr val="095195"/>
                </a:solidFill>
                <a:latin typeface="Muli Bold"/>
                <a:ea typeface="Muli Bold"/>
                <a:cs typeface="Muli Bold"/>
                <a:sym typeface="Muli Bold"/>
              </a:rPr>
              <a:t>Huỳnh Trần Khanh - </a:t>
            </a:r>
            <a:r>
              <a:rPr lang="en-US" sz="3247" b="true">
                <a:solidFill>
                  <a:srgbClr val="095195"/>
                </a:solidFill>
                <a:latin typeface="Muli Bold"/>
                <a:ea typeface="Muli Bold"/>
                <a:cs typeface="Muli Bold"/>
                <a:sym typeface="Muli Bold"/>
              </a:rPr>
              <a:t>ITCSIU21011</a:t>
            </a:r>
          </a:p>
          <a:p>
            <a:pPr algn="l">
              <a:lnSpc>
                <a:spcPts val="5196"/>
              </a:lnSpc>
            </a:pPr>
            <a:r>
              <a:rPr lang="en-US" sz="3247" b="true">
                <a:solidFill>
                  <a:srgbClr val="095195"/>
                </a:solidFill>
                <a:latin typeface="Muli Bold"/>
                <a:ea typeface="Muli Bold"/>
                <a:cs typeface="Muli Bold"/>
                <a:sym typeface="Muli Bold"/>
              </a:rPr>
              <a:t>Hồ Tiến Đạt  - ITCSIU21047</a:t>
            </a:r>
          </a:p>
          <a:p>
            <a:pPr algn="l">
              <a:lnSpc>
                <a:spcPts val="5196"/>
              </a:lnSpc>
            </a:pPr>
            <a:r>
              <a:rPr lang="en-US" sz="3247" b="true">
                <a:solidFill>
                  <a:srgbClr val="095195"/>
                </a:solidFill>
                <a:latin typeface="Muli Bold"/>
                <a:ea typeface="Muli Bold"/>
                <a:cs typeface="Muli Bold"/>
                <a:sym typeface="Muli Bold"/>
              </a:rPr>
              <a:t>Bùi Phương Thanh - ITITIU21311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4950" y="2898168"/>
            <a:ext cx="809209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Security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4950" y="4778982"/>
            <a:ext cx="7707571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500" spc="21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Passwords are hashed with PBKDF2 on client side and SHA-256 on server side.</a:t>
            </a:r>
          </a:p>
          <a:p>
            <a:pPr algn="l">
              <a:lnSpc>
                <a:spcPts val="4725"/>
              </a:lnSpc>
            </a:pPr>
          </a:p>
          <a:p>
            <a:pPr algn="l" marL="0" indent="0" lvl="0">
              <a:lnSpc>
                <a:spcPts val="4725"/>
              </a:lnSpc>
              <a:spcBef>
                <a:spcPct val="0"/>
              </a:spcBef>
            </a:pPr>
            <a:r>
              <a:rPr lang="en-US" sz="3500" spc="21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Cookies are authenticated with HMAC and SameSite is set to Strict to prevent CSRF.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32501" y="2459889"/>
            <a:ext cx="88229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Flow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27066" y="6390741"/>
            <a:ext cx="2646492" cy="1258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8"/>
              </a:lnSpc>
            </a:pPr>
            <a:r>
              <a:rPr lang="en-US" sz="3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 signs up and logs in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67193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71930" y="6400266"/>
            <a:ext cx="2747991" cy="173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 shares the meeting link with others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14442" y="6381216"/>
            <a:ext cx="2646492" cy="2707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 and their friends can meet together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2" id="32"/>
          <p:cNvSpPr txBox="true"/>
          <p:nvPr/>
        </p:nvSpPr>
        <p:spPr>
          <a:xfrm rot="0">
            <a:off x="5949498" y="6390741"/>
            <a:ext cx="2646492" cy="190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8"/>
              </a:lnSpc>
            </a:pPr>
            <a:r>
              <a:rPr lang="en-US" sz="3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 creates a meeting link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88424" y="1508566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Meeting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88424" y="2719388"/>
            <a:ext cx="7707571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500" spc="21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Stored as a log of binary data in the database</a:t>
            </a:r>
          </a:p>
          <a:p>
            <a:pPr algn="l">
              <a:lnSpc>
                <a:spcPts val="4725"/>
              </a:lnSpc>
            </a:pPr>
          </a:p>
          <a:p>
            <a:pPr algn="l">
              <a:lnSpc>
                <a:spcPts val="4725"/>
              </a:lnSpc>
            </a:pPr>
            <a:r>
              <a:rPr lang="en-US" sz="3500" spc="21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server does not interpret the data, only the client does</a:t>
            </a:r>
          </a:p>
          <a:p>
            <a:pPr algn="l">
              <a:lnSpc>
                <a:spcPts val="4725"/>
              </a:lnSpc>
            </a:pPr>
          </a:p>
          <a:p>
            <a:pPr algn="l" marL="0" indent="0" lvl="0">
              <a:lnSpc>
                <a:spcPts val="4725"/>
              </a:lnSpc>
              <a:spcBef>
                <a:spcPct val="0"/>
              </a:spcBef>
            </a:pPr>
            <a:r>
              <a:rPr lang="en-US" sz="3500" spc="21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server's sole job is to store and relay data to other clients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62605" y="2094805"/>
            <a:ext cx="10014901" cy="17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Inter-server communication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62605" y="4111175"/>
            <a:ext cx="9844046" cy="312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94"/>
              </a:lnSpc>
              <a:spcBef>
                <a:spcPct val="0"/>
              </a:spcBef>
            </a:pPr>
            <a:r>
              <a:rPr lang="en-US" sz="3699" spc="2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application consists of multiple servers running in both Node.js and Java. To bridge between the two languages, we use HTTP redirects and tokens.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4950" y="2859405"/>
            <a:ext cx="87511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4950" y="5398770"/>
            <a:ext cx="770757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https://abundant-rambunctious-apple.glitch.me/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95247" y="4650105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75818" y="2281545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8027" y="4478010"/>
            <a:ext cx="7707571" cy="197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5"/>
              </a:lnSpc>
            </a:pPr>
            <a:r>
              <a:rPr lang="en-US" sz="3900" spc="2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Communication platforms have become essential tools.</a:t>
            </a:r>
          </a:p>
          <a:p>
            <a:pPr algn="l" marL="0" indent="0" lvl="0">
              <a:lnSpc>
                <a:spcPts val="5265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608027" y="6510968"/>
            <a:ext cx="7707571" cy="2640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5"/>
              </a:lnSpc>
            </a:pPr>
            <a:r>
              <a:rPr lang="en-US" sz="3900" spc="2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More people are seeking efficient </a:t>
            </a:r>
            <a:r>
              <a:rPr lang="en-US" sz="3900" spc="2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ways to connect and engage online.</a:t>
            </a:r>
          </a:p>
          <a:p>
            <a:pPr algn="l" marL="0" indent="0" lvl="0">
              <a:lnSpc>
                <a:spcPts val="52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33382" y="1350807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2393" y="2748911"/>
            <a:ext cx="10964818" cy="137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4"/>
              </a:lnSpc>
            </a:pPr>
            <a:r>
              <a:rPr lang="en-US" sz="4099" spc="24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Draw and Voice Chat Web Application</a:t>
            </a:r>
          </a:p>
          <a:p>
            <a:pPr algn="ctr" marL="0" indent="0" lvl="0">
              <a:lnSpc>
                <a:spcPts val="5534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333351" y="4204331"/>
            <a:ext cx="7707571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4"/>
              </a:lnSpc>
            </a:pPr>
            <a:r>
              <a:rPr lang="en-US" sz="4099" spc="24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-Engage in real-time drawing, and voice chat.</a:t>
            </a:r>
          </a:p>
          <a:p>
            <a:pPr algn="l" marL="0" indent="0" lvl="0">
              <a:lnSpc>
                <a:spcPts val="5534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333351" y="5788842"/>
            <a:ext cx="7707571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4"/>
              </a:lnSpc>
            </a:pPr>
            <a:r>
              <a:rPr lang="en-US" sz="4099" spc="24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-Easily collaborate and share ideas.</a:t>
            </a:r>
          </a:p>
          <a:p>
            <a:pPr algn="l" marL="0" indent="0" lvl="0">
              <a:lnSpc>
                <a:spcPts val="553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33351" y="7355201"/>
            <a:ext cx="9005623" cy="346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4"/>
              </a:lnSpc>
            </a:pPr>
            <a:r>
              <a:rPr lang="en-US" sz="4099" spc="24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-Login System. Create room chat, </a:t>
            </a:r>
            <a:r>
              <a:rPr lang="en-US" sz="4099" spc="24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Join room chat, Drawboard and Voice chat.</a:t>
            </a:r>
          </a:p>
          <a:p>
            <a:pPr algn="l">
              <a:lnSpc>
                <a:spcPts val="5534"/>
              </a:lnSpc>
            </a:pPr>
          </a:p>
          <a:p>
            <a:pPr algn="l" marL="0" indent="0" lvl="0">
              <a:lnSpc>
                <a:spcPts val="55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5400000">
            <a:off x="7214258" y="537430"/>
            <a:ext cx="15286157" cy="12051263"/>
            <a:chOff x="0" y="0"/>
            <a:chExt cx="5117167" cy="40342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17167" cy="4034260"/>
            </a:xfrm>
            <a:custGeom>
              <a:avLst/>
              <a:gdLst/>
              <a:ahLst/>
              <a:cxnLst/>
              <a:rect r="r" b="b" t="t" l="l"/>
              <a:pathLst>
                <a:path h="4034260" w="5117167">
                  <a:moveTo>
                    <a:pt x="7597" y="0"/>
                  </a:moveTo>
                  <a:lnTo>
                    <a:pt x="5109570" y="0"/>
                  </a:lnTo>
                  <a:cubicBezTo>
                    <a:pt x="5113765" y="0"/>
                    <a:pt x="5117167" y="3401"/>
                    <a:pt x="5117167" y="7597"/>
                  </a:cubicBezTo>
                  <a:lnTo>
                    <a:pt x="5117167" y="4026663"/>
                  </a:lnTo>
                  <a:cubicBezTo>
                    <a:pt x="5117167" y="4030858"/>
                    <a:pt x="5113765" y="4034260"/>
                    <a:pt x="5109570" y="4034260"/>
                  </a:cubicBezTo>
                  <a:lnTo>
                    <a:pt x="7597" y="4034260"/>
                  </a:lnTo>
                  <a:cubicBezTo>
                    <a:pt x="5582" y="4034260"/>
                    <a:pt x="3650" y="4033459"/>
                    <a:pt x="2225" y="4032035"/>
                  </a:cubicBezTo>
                  <a:cubicBezTo>
                    <a:pt x="800" y="4030610"/>
                    <a:pt x="0" y="4028677"/>
                    <a:pt x="0" y="4026663"/>
                  </a:cubicBezTo>
                  <a:lnTo>
                    <a:pt x="0" y="7597"/>
                  </a:lnTo>
                  <a:cubicBezTo>
                    <a:pt x="0" y="3401"/>
                    <a:pt x="3401" y="0"/>
                    <a:pt x="7597" y="0"/>
                  </a:cubicBezTo>
                  <a:close/>
                </a:path>
              </a:pathLst>
            </a:custGeom>
            <a:solidFill>
              <a:srgbClr val="E9E9E6">
                <a:alpha val="57647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5117167" cy="3948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0" y="0"/>
            <a:ext cx="9555729" cy="10160228"/>
          </a:xfrm>
          <a:custGeom>
            <a:avLst/>
            <a:gdLst/>
            <a:ahLst/>
            <a:cxnLst/>
            <a:rect r="r" b="b" t="t" l="l"/>
            <a:pathLst>
              <a:path h="10160228" w="9555729">
                <a:moveTo>
                  <a:pt x="0" y="0"/>
                </a:moveTo>
                <a:lnTo>
                  <a:pt x="9555729" y="0"/>
                </a:lnTo>
                <a:lnTo>
                  <a:pt x="9555729" y="10160228"/>
                </a:lnTo>
                <a:lnTo>
                  <a:pt x="0" y="1016022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527878" y="2981637"/>
            <a:ext cx="4567107" cy="6359803"/>
          </a:xfrm>
          <a:custGeom>
            <a:avLst/>
            <a:gdLst/>
            <a:ahLst/>
            <a:cxnLst/>
            <a:rect r="r" b="b" t="t" l="l"/>
            <a:pathLst>
              <a:path h="6359803" w="4567107">
                <a:moveTo>
                  <a:pt x="0" y="0"/>
                </a:moveTo>
                <a:lnTo>
                  <a:pt x="4567107" y="0"/>
                </a:lnTo>
                <a:lnTo>
                  <a:pt x="4567107" y="6359803"/>
                </a:lnTo>
                <a:lnTo>
                  <a:pt x="0" y="635980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164135" y="1219200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MVC model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5400000">
            <a:off x="2273015" y="-4857417"/>
            <a:ext cx="15286157" cy="22855730"/>
            <a:chOff x="0" y="0"/>
            <a:chExt cx="5117167" cy="76511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17167" cy="7651144"/>
            </a:xfrm>
            <a:custGeom>
              <a:avLst/>
              <a:gdLst/>
              <a:ahLst/>
              <a:cxnLst/>
              <a:rect r="r" b="b" t="t" l="l"/>
              <a:pathLst>
                <a:path h="7651144" w="5117167">
                  <a:moveTo>
                    <a:pt x="7597" y="0"/>
                  </a:moveTo>
                  <a:lnTo>
                    <a:pt x="5109570" y="0"/>
                  </a:lnTo>
                  <a:cubicBezTo>
                    <a:pt x="5113765" y="0"/>
                    <a:pt x="5117167" y="3401"/>
                    <a:pt x="5117167" y="7597"/>
                  </a:cubicBezTo>
                  <a:lnTo>
                    <a:pt x="5117167" y="7643547"/>
                  </a:lnTo>
                  <a:cubicBezTo>
                    <a:pt x="5117167" y="7645562"/>
                    <a:pt x="5116366" y="7647494"/>
                    <a:pt x="5114942" y="7648918"/>
                  </a:cubicBezTo>
                  <a:cubicBezTo>
                    <a:pt x="5113517" y="7650343"/>
                    <a:pt x="5111585" y="7651144"/>
                    <a:pt x="5109570" y="7651144"/>
                  </a:cubicBezTo>
                  <a:lnTo>
                    <a:pt x="7597" y="7651144"/>
                  </a:lnTo>
                  <a:cubicBezTo>
                    <a:pt x="3401" y="7651144"/>
                    <a:pt x="0" y="7647742"/>
                    <a:pt x="0" y="7643547"/>
                  </a:cubicBezTo>
                  <a:lnTo>
                    <a:pt x="0" y="7597"/>
                  </a:lnTo>
                  <a:cubicBezTo>
                    <a:pt x="0" y="3401"/>
                    <a:pt x="3401" y="0"/>
                    <a:pt x="7597" y="0"/>
                  </a:cubicBezTo>
                  <a:close/>
                </a:path>
              </a:pathLst>
            </a:custGeom>
            <a:solidFill>
              <a:srgbClr val="E9E9E6">
                <a:alpha val="57647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5117167" cy="7565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6052" y="484165"/>
            <a:ext cx="13919152" cy="9166271"/>
          </a:xfrm>
          <a:custGeom>
            <a:avLst/>
            <a:gdLst/>
            <a:ahLst/>
            <a:cxnLst/>
            <a:rect r="r" b="b" t="t" l="l"/>
            <a:pathLst>
              <a:path h="9166271" w="13919152">
                <a:moveTo>
                  <a:pt x="0" y="0"/>
                </a:moveTo>
                <a:lnTo>
                  <a:pt x="13919152" y="0"/>
                </a:lnTo>
                <a:lnTo>
                  <a:pt x="13919152" y="9166270"/>
                </a:lnTo>
                <a:lnTo>
                  <a:pt x="0" y="916627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260315" y="3153087"/>
            <a:ext cx="4027685" cy="294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3"/>
              </a:lnSpc>
            </a:pPr>
            <a:r>
              <a:rPr lang="en-US" sz="783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 case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5400000">
            <a:off x="2273015" y="-4857417"/>
            <a:ext cx="15286157" cy="22855730"/>
            <a:chOff x="0" y="0"/>
            <a:chExt cx="5117167" cy="76511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17167" cy="7651144"/>
            </a:xfrm>
            <a:custGeom>
              <a:avLst/>
              <a:gdLst/>
              <a:ahLst/>
              <a:cxnLst/>
              <a:rect r="r" b="b" t="t" l="l"/>
              <a:pathLst>
                <a:path h="7651144" w="5117167">
                  <a:moveTo>
                    <a:pt x="7597" y="0"/>
                  </a:moveTo>
                  <a:lnTo>
                    <a:pt x="5109570" y="0"/>
                  </a:lnTo>
                  <a:cubicBezTo>
                    <a:pt x="5113765" y="0"/>
                    <a:pt x="5117167" y="3401"/>
                    <a:pt x="5117167" y="7597"/>
                  </a:cubicBezTo>
                  <a:lnTo>
                    <a:pt x="5117167" y="7643547"/>
                  </a:lnTo>
                  <a:cubicBezTo>
                    <a:pt x="5117167" y="7645562"/>
                    <a:pt x="5116366" y="7647494"/>
                    <a:pt x="5114942" y="7648918"/>
                  </a:cubicBezTo>
                  <a:cubicBezTo>
                    <a:pt x="5113517" y="7650343"/>
                    <a:pt x="5111585" y="7651144"/>
                    <a:pt x="5109570" y="7651144"/>
                  </a:cubicBezTo>
                  <a:lnTo>
                    <a:pt x="7597" y="7651144"/>
                  </a:lnTo>
                  <a:cubicBezTo>
                    <a:pt x="3401" y="7651144"/>
                    <a:pt x="0" y="7647742"/>
                    <a:pt x="0" y="7643547"/>
                  </a:cubicBezTo>
                  <a:lnTo>
                    <a:pt x="0" y="7597"/>
                  </a:lnTo>
                  <a:cubicBezTo>
                    <a:pt x="0" y="3401"/>
                    <a:pt x="3401" y="0"/>
                    <a:pt x="7597" y="0"/>
                  </a:cubicBezTo>
                  <a:close/>
                </a:path>
              </a:pathLst>
            </a:custGeom>
            <a:solidFill>
              <a:srgbClr val="E9E9E6">
                <a:alpha val="57647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5117167" cy="7565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0" y="0"/>
            <a:ext cx="9605486" cy="10287000"/>
          </a:xfrm>
          <a:custGeom>
            <a:avLst/>
            <a:gdLst/>
            <a:ahLst/>
            <a:cxnLst/>
            <a:rect r="r" b="b" t="t" l="l"/>
            <a:pathLst>
              <a:path h="10287000" w="9605486">
                <a:moveTo>
                  <a:pt x="0" y="0"/>
                </a:moveTo>
                <a:lnTo>
                  <a:pt x="9605486" y="0"/>
                </a:lnTo>
                <a:lnTo>
                  <a:pt x="96054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418551" y="2823239"/>
            <a:ext cx="6068618" cy="294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3"/>
              </a:lnSpc>
            </a:pPr>
            <a:r>
              <a:rPr lang="en-US" sz="783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Entity Relationship </a:t>
            </a:r>
          </a:p>
          <a:p>
            <a:pPr algn="l">
              <a:lnSpc>
                <a:spcPts val="7603"/>
              </a:lnSpc>
            </a:pPr>
            <a:r>
              <a:rPr lang="en-US" sz="783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898168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788507"/>
            <a:ext cx="7707571" cy="197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65"/>
              </a:lnSpc>
              <a:spcBef>
                <a:spcPct val="0"/>
              </a:spcBef>
            </a:pPr>
            <a:r>
              <a:rPr lang="en-US" sz="3900" spc="2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Live meetings with a collaborative whiteboard and voice chat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3671421"/>
            <a:ext cx="794890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Technologies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1683310"/>
            <a:ext cx="4132127" cy="157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345"/>
              </a:lnSpc>
              <a:spcBef>
                <a:spcPct val="0"/>
              </a:spcBef>
            </a:pPr>
            <a:r>
              <a:rPr lang="en-US" b="true" sz="4700" spc="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Frontend:</a:t>
            </a:r>
            <a:r>
              <a:rPr lang="en-US" sz="4700" spc="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HTML, CSS, JS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4395842"/>
            <a:ext cx="4132127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94"/>
              </a:lnSpc>
              <a:spcBef>
                <a:spcPct val="0"/>
              </a:spcBef>
            </a:pPr>
            <a:r>
              <a:rPr lang="en-US" b="true" sz="3699" spc="5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Backend:</a:t>
            </a:r>
            <a:r>
              <a:rPr lang="en-US" sz="3699" spc="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Node.js, Java Servlet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2" id="22"/>
          <p:cNvSpPr txBox="true"/>
          <p:nvPr/>
        </p:nvSpPr>
        <p:spPr>
          <a:xfrm rot="0">
            <a:off x="12070625" y="7196957"/>
            <a:ext cx="4132127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94"/>
              </a:lnSpc>
              <a:spcBef>
                <a:spcPct val="0"/>
              </a:spcBef>
            </a:pPr>
            <a:r>
              <a:rPr lang="en-US" sz="3699" spc="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MySQL, SQLite, Jitsi Meet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DAGY9CD5WoU</dc:identifier>
  <dcterms:modified xsi:type="dcterms:W3CDTF">2011-08-01T06:04:30Z</dcterms:modified>
  <cp:revision>1</cp:revision>
  <dc:title>Blue Doodle Project Presentation</dc:title>
</cp:coreProperties>
</file>