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6" r:id="rId29"/>
    <p:sldId id="287" r:id="rId30"/>
    <p:sldId id="282" r:id="rId31"/>
    <p:sldId id="283" r:id="rId32"/>
    <p:sldId id="284" r:id="rId33"/>
    <p:sldId id="285" r:id="rId34"/>
  </p:sldIdLst>
  <p:sldSz cx="7772400" cy="10058400"/>
  <p:notesSz cx="6858000" cy="9144000"/>
  <p:embeddedFontLst>
    <p:embeddedFont>
      <p:font typeface="Helvetica Neue" panose="02000503000000020004" pitchFamily="2"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F030202020403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6B58AC-B0C3-4E38-96E2-E0D24BDE331A}">
  <a:tblStyle styleId="{356B58AC-B0C3-4E38-96E2-E0D24BDE33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6"/>
  </p:normalViewPr>
  <p:slideViewPr>
    <p:cSldViewPr snapToGrid="0">
      <p:cViewPr varScale="1">
        <p:scale>
          <a:sx n="71" d="100"/>
          <a:sy n="71" d="100"/>
        </p:scale>
        <p:origin x="3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f2efabe58_0_5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2efabe58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f916240fb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10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09de5cf35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2efabe5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2b99aec54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2b99aec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88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69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d0d8e4d94_0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a:t>
            </a:r>
            <a:r>
              <a:rPr lang="en" sz="4000" i="1" dirty="0" err="1">
                <a:solidFill>
                  <a:srgbClr val="FFFFFF"/>
                </a:solidFill>
              </a:rPr>
              <a:t>TrieuHM</a:t>
            </a:r>
            <a:r>
              <a:rPr lang="en" sz="4000" i="1" dirty="0">
                <a:solidFill>
                  <a:srgbClr val="FFFFFF"/>
                </a:solidFill>
              </a:rPr>
              <a:t>]</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[29-OCT-2023]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Write the As-Built Doc for this new release here. Add more pages if needed.</a:t>
            </a:r>
            <a:endParaRPr sz="1400" dirty="0">
              <a:solidFill>
                <a:schemeClr val="dk1"/>
              </a:solidFill>
              <a:latin typeface="Open Sans"/>
              <a:ea typeface="Open Sans"/>
              <a:cs typeface="Open Sans"/>
              <a:sym typeface="Open Sans"/>
            </a:endParaRP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Stakeholders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Developers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Doe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Jane Peters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Sam Ross</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Ops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Jay Smith</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SRE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Robert</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Code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Security fixes</a:t>
            </a:r>
          </a:p>
          <a:p>
            <a:pPr marL="914400" lvl="1" indent="-323850" algn="l" rtl="0">
              <a:spcBef>
                <a:spcPts val="0"/>
              </a:spcBef>
              <a:spcAft>
                <a:spcPts val="0"/>
              </a:spcAft>
              <a:buClr>
                <a:schemeClr val="dk1"/>
              </a:buClr>
              <a:buSzPts val="1500"/>
              <a:buFont typeface="Arial"/>
              <a:buChar char="○"/>
            </a:pPr>
            <a:r>
              <a:rPr lang="en-US" sz="1500" b="0" i="0" dirty="0">
                <a:solidFill>
                  <a:srgbClr val="0B0B0B"/>
                </a:solidFill>
                <a:effectLst/>
                <a:latin typeface="+mj-lt"/>
              </a:rPr>
              <a:t>Fixed a security flaw where attackers could execute a SQL injection attack..</a:t>
            </a:r>
            <a:r>
              <a:rPr lang="en-US" sz="1500" dirty="0">
                <a:solidFill>
                  <a:schemeClr val="dk1"/>
                </a:solidFill>
                <a:latin typeface="+mj-lt"/>
                <a:ea typeface="Arial"/>
                <a:cs typeface="Arial"/>
                <a:sym typeface="Arial"/>
              </a:rPr>
              <a:t>(</a:t>
            </a:r>
            <a:r>
              <a:rPr lang="en-US" sz="1500" dirty="0">
                <a:solidFill>
                  <a:schemeClr val="dk1"/>
                </a:solidFill>
                <a:latin typeface="Arial"/>
                <a:ea typeface="Arial"/>
                <a:cs typeface="Arial"/>
                <a:sym typeface="Arial"/>
              </a:rPr>
              <a:t>Tk-205)</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Feature Additions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Rearranged the catalog menu in the UI to accommodate the additional catalog, as well as make it more user-friendly.(Tk-203)</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Data and System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 Data model changes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Added a new catalog for exotic plants. This ticket added new tables in the database to handle the additional catalogs. (TK-203)</a:t>
            </a:r>
            <a:endParaRPr lang="en-US"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Update the file for Release 2 to match the description in the scenario:</a:t>
            </a:r>
            <a:endParaRPr sz="14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a:t>
            </a:r>
            <a:r>
              <a:rPr lang="en" sz="1400" b="1" dirty="0">
                <a:solidFill>
                  <a:srgbClr val="FF0000"/>
                </a:solidFill>
                <a:latin typeface="Courier New"/>
                <a:ea typeface="Courier New"/>
                <a:cs typeface="Courier New"/>
                <a:sym typeface="Courier New"/>
              </a:rPr>
              <a:t>8</a:t>
            </a:r>
            <a:endParaRPr sz="1400" b="1"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250mb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order_processor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1gb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On-Call Shift </a:t>
            </a:r>
            <a:endParaRPr sz="3600" b="1"/>
          </a:p>
        </p:txBody>
      </p:sp>
      <p:sp>
        <p:nvSpPr>
          <p:cNvPr id="259" name="Google Shape;259;p64"/>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Alert Components</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On-Call Log</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Post-Mortem</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Low Storage Alert</a:t>
            </a:r>
            <a:r>
              <a:rPr lang="en" sz="1600" b="1"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Low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Depending on the specific alert take the following action:</a:t>
            </a:r>
            <a:br>
              <a:rPr lang="en" dirty="0">
                <a:latin typeface="Open Sans Light"/>
                <a:ea typeface="Open Sans Light"/>
                <a:cs typeface="Open Sans Light"/>
                <a:sym typeface="Open Sans Light"/>
              </a:rPr>
            </a:b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a:t>
            </a:r>
            <a:endParaRPr sz="24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dirty="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0" name="Google Shape;280;p67"/>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5867400" cy="158484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8" name="Google Shape;288;p68"/>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5" name="Google Shape;295;p69"/>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Application Down</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Customer Support -- Susan 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Networking -- Bob Sparrow</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Ops -- Glen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Database Admin -- Karen 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Development Team – Gal Tree</a:t>
            </a:r>
            <a:endParaRPr dirty="0">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5867400" cy="237726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3" name="Google Shape;303;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10" name="Google Shape;310;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cont. </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09:20 -- !svega !bsparrow !ghammer !khouse !gtree we have an application outage </a:t>
            </a:r>
            <a:r>
              <a:rPr lang="en" b="1" dirty="0">
                <a:latin typeface="Open Sans"/>
                <a:ea typeface="Open Sans"/>
                <a:cs typeface="Open Sans"/>
                <a:sym typeface="Open Sans"/>
              </a:rPr>
              <a:t>FROM: YOU</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0930 -- Everything looks good from the network </a:t>
            </a:r>
            <a:r>
              <a:rPr lang="en" b="1" dirty="0">
                <a:latin typeface="Open Sans"/>
                <a:ea typeface="Open Sans"/>
                <a:cs typeface="Open Sans"/>
                <a:sym typeface="Open Sans"/>
              </a:rPr>
              <a:t>FROM: sparrow</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0932 -- I can access the DB and it is reporting back normal </a:t>
            </a:r>
            <a:r>
              <a:rPr lang="en" b="1" dirty="0">
                <a:latin typeface="Open Sans"/>
                <a:ea typeface="Open Sans"/>
                <a:cs typeface="Open Sans"/>
                <a:sym typeface="Open Sans"/>
              </a:rPr>
              <a:t>FROM: khouse</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0935 -- Everything here looks normal.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0937 -- We are still reviewing logs and seeing if we can reproduce on our end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0938 -- We should try restarting the app, Maybe that will help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0940 -- Maybe that will help.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0943 -- Okay I will try. Bringing down.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0945 -- App is down. Bring back up.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0947 -- App is starting.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0952 -- Main app is back up.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0955 -- App is still not respond.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0956 -- I’m sending you some new logs !gtree these look off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1005 -- !sre !ghammer when was the last deploy? What were the details? This looks like a qa build.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1007 -- I did a deploy with one of the devs to qa to do some testing. Let me check.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1010 -- I think there was a mixup when doing the deployment. The wrong scripts was used and that build was deployed to prod.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1011 -- Were there any migrations for that !ghammer FROM: khouse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1012 -- No, just code changes.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1013 -- Thats good. We should be able to just revert back then.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1015 -- Let me take down the app and redeploy it. FROM: YOU</a:t>
            </a:r>
            <a:endParaRPr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1017 -- App is down. Bring back up.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1023  -- App is starting.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chemeClr val="dk1"/>
                </a:solidFill>
                <a:latin typeface="Open Sans Light"/>
                <a:ea typeface="Open Sans Light"/>
                <a:cs typeface="Open Sans Light"/>
                <a:sym typeface="Open Sans Light"/>
              </a:rPr>
              <a:t>1026 -- Main app is back up. FROM: hammer</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1030 -- Everything looks like it is responding now. FROM: svega</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09:15 Hey we have reports of an application outage and we can not reach the app either. </a:t>
            </a:r>
            <a:r>
              <a:rPr lang="en" b="1" dirty="0">
                <a:latin typeface="Open Sans"/>
                <a:ea typeface="Open Sans"/>
                <a:cs typeface="Open Sans"/>
                <a:sym typeface="Open Sans"/>
              </a:rPr>
              <a:t>FROM: svega</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dirty="0">
                <a:latin typeface="Open Sans"/>
                <a:ea typeface="Open Sans"/>
                <a:cs typeface="Open Sans"/>
                <a:sym typeface="Open Sans"/>
              </a:rPr>
              <a:t>FROM: YOU</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18" name="Google Shape;318;p72"/>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09/04/2021 -- </a:t>
            </a:r>
            <a:r>
              <a:rPr lang="en-US" sz="1800" b="1" i="1" dirty="0">
                <a:latin typeface="Open Sans"/>
                <a:ea typeface="Open Sans"/>
                <a:cs typeface="Open Sans"/>
                <a:sym typeface="Open Sans"/>
              </a:rPr>
              <a:t>Low Storage Alert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/home/</a:t>
            </a:r>
            <a:r>
              <a:rPr lang="en-US" sz="1200" dirty="0" err="1">
                <a:solidFill>
                  <a:srgbClr val="000000"/>
                </a:solidFill>
                <a:latin typeface="Open Sans"/>
                <a:ea typeface="Open Sans"/>
                <a:cs typeface="Open Sans"/>
                <a:sym typeface="Open Sans"/>
              </a:rPr>
              <a:t>sre</a:t>
            </a:r>
            <a:r>
              <a:rPr lang="en-US" sz="1200" dirty="0">
                <a:solidFill>
                  <a:srgbClr val="000000"/>
                </a:solidFill>
                <a:latin typeface="Open Sans"/>
                <a:ea typeface="Open Sans"/>
                <a:cs typeface="Open Sans"/>
                <a:sym typeface="Open Sans"/>
              </a:rPr>
              <a:t>/course4/</a:t>
            </a:r>
            <a:r>
              <a:rPr lang="en-US" sz="1200" dirty="0" err="1">
                <a:solidFill>
                  <a:srgbClr val="000000"/>
                </a:solidFill>
                <a:latin typeface="Open Sans"/>
                <a:ea typeface="Open Sans"/>
                <a:cs typeface="Open Sans"/>
                <a:sym typeface="Open Sans"/>
              </a:rPr>
              <a:t>app_log</a:t>
            </a:r>
            <a:r>
              <a:rPr lang="en-US" sz="1200" dirty="0">
                <a:solidFill>
                  <a:srgbClr val="000000"/>
                </a:solidFill>
                <a:latin typeface="Open Sans"/>
                <a:ea typeface="Open Sans"/>
                <a:cs typeface="Open Sans"/>
                <a:sym typeface="Open Sans"/>
              </a:rPr>
              <a:t> -- If this mount is low on storage, reach out to Compliance. They will know what logs can be cleared out or will request additional storage</a:t>
            </a:r>
            <a:r>
              <a:rPr lang="en" sz="1200" dirty="0">
                <a:solidFill>
                  <a:srgbClr val="000000"/>
                </a:solidFill>
                <a:latin typeface="Open Sans"/>
                <a:ea typeface="Open Sans"/>
                <a:cs typeface="Open Sans"/>
                <a:sym typeface="Open Sans"/>
              </a:rPr>
              <a:t>.</a:t>
            </a:r>
            <a:endParaRPr sz="12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br>
              <a:rPr lang="en" sz="1200" dirty="0">
                <a:solidFill>
                  <a:srgbClr val="000000"/>
                </a:solidFill>
                <a:latin typeface="Open Sans"/>
                <a:ea typeface="Open Sans"/>
                <a:cs typeface="Open Sans"/>
                <a:sym typeface="Open Sans"/>
              </a:rPr>
            </a:br>
            <a:r>
              <a:rPr lang="en" sz="1200" dirty="0">
                <a:solidFill>
                  <a:srgbClr val="000000"/>
                </a:solidFill>
                <a:latin typeface="Open Sans"/>
                <a:ea typeface="Open Sans"/>
                <a:cs typeface="Open Sans"/>
                <a:sym typeface="Open Sans"/>
              </a:rPr>
              <a:t>		Solution: Run the commands from the run book.</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		How to prevent: Every body in Steve’s team should have a copy of this run book, and should have all in standby mode. So whenever Steve is out cold again, anyone from his team will take on the task and perform the commands listed in the book.</a:t>
            </a:r>
          </a:p>
          <a:p>
            <a:pPr marL="0" lvl="0" indent="0" algn="l" rtl="0">
              <a:lnSpc>
                <a:spcPct val="100000"/>
              </a:lnSpc>
              <a:spcBef>
                <a:spcPts val="1200"/>
              </a:spcBef>
              <a:spcAft>
                <a:spcPts val="0"/>
              </a:spcAft>
              <a:buNone/>
            </a:pP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24" name="Google Shape;324;p73"/>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9:00 ~ 9:15 -- </a:t>
            </a:r>
            <a:r>
              <a:rPr lang="en-US" sz="1800" b="1" i="1" dirty="0">
                <a:latin typeface="Open Sans"/>
                <a:ea typeface="Open Sans"/>
                <a:cs typeface="Open Sans"/>
                <a:sym typeface="Open Sans"/>
              </a:rPr>
              <a:t>DNS Troubles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r>
              <a:rPr lang="en" sz="1200" dirty="0">
                <a:solidFill>
                  <a:srgbClr val="000000"/>
                </a:solidFill>
                <a:latin typeface="Open Sans"/>
                <a:ea typeface="Open Sans"/>
                <a:cs typeface="Open Sans"/>
                <a:sym typeface="Open Sans"/>
              </a:rPr>
              <a:t>.</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Failover Procedure</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Determine the active server with the </a:t>
            </a: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a:t>
            </a:r>
            <a:r>
              <a:rPr lang="en-US" sz="1200" b="1" dirty="0">
                <a:solidFill>
                  <a:srgbClr val="000000"/>
                </a:solidFill>
                <a:latin typeface="Open Sans"/>
                <a:ea typeface="Open Sans"/>
                <a:cs typeface="Open Sans"/>
                <a:sym typeface="Open Sans"/>
              </a:rPr>
              <a:t>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-q </a:t>
            </a:r>
            <a:r>
              <a:rPr lang="en-US" sz="1200" b="1" dirty="0" err="1">
                <a:solidFill>
                  <a:srgbClr val="000000"/>
                </a:solidFill>
                <a:latin typeface="Open Sans"/>
                <a:ea typeface="Open Sans"/>
                <a:cs typeface="Open Sans"/>
                <a:sym typeface="Open Sans"/>
              </a:rPr>
              <a:t>active_server</a:t>
            </a:r>
            <a:endParaRPr lang="en-US" sz="1200" b="1" dirty="0">
              <a:solidFill>
                <a:srgbClr val="000000"/>
              </a:solidFill>
              <a:latin typeface="Open Sans"/>
              <a:ea typeface="Open Sans"/>
              <a:cs typeface="Open Sans"/>
              <a:sym typeface="Open Sans"/>
            </a:endParaRPr>
          </a:p>
          <a:p>
            <a:pPr marL="171450" indent="-171450">
              <a:lnSpc>
                <a:spcPct val="100000"/>
              </a:lnSpc>
              <a:spcBef>
                <a:spcPts val="1200"/>
              </a:spcBef>
            </a:pPr>
            <a:r>
              <a:rPr lang="en-US" sz="1200" dirty="0">
                <a:solidFill>
                  <a:srgbClr val="000000"/>
                </a:solidFill>
                <a:latin typeface="Open Sans"/>
                <a:ea typeface="Open Sans"/>
                <a:cs typeface="Open Sans"/>
                <a:sym typeface="Open Sans"/>
              </a:rPr>
              <a:t>If the active server is reachable you can initiate the shutdown process. If this command fails, make sure the </a:t>
            </a:r>
            <a:r>
              <a:rPr lang="en-US" sz="1200" dirty="0" err="1">
                <a:solidFill>
                  <a:srgbClr val="000000"/>
                </a:solidFill>
                <a:latin typeface="Open Sans"/>
                <a:ea typeface="Open Sans"/>
                <a:cs typeface="Open Sans"/>
                <a:sym typeface="Open Sans"/>
              </a:rPr>
              <a:t>dns</a:t>
            </a:r>
            <a:r>
              <a:rPr lang="en-US" sz="1200" dirty="0">
                <a:solidFill>
                  <a:srgbClr val="000000"/>
                </a:solidFill>
                <a:latin typeface="Open Sans"/>
                <a:ea typeface="Open Sans"/>
                <a:cs typeface="Open Sans"/>
                <a:sym typeface="Open Sans"/>
              </a:rPr>
              <a:t> process is shutdown on the server before continuing: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shutdown -s dns1</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Start the failover.</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successful: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dns2</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not successful, include the force flag: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a:t>
            </a:r>
            <a:r>
              <a:rPr lang="en-US" sz="1200" b="1" dirty="0" err="1">
                <a:solidFill>
                  <a:srgbClr val="000000"/>
                </a:solidFill>
                <a:latin typeface="Open Sans"/>
                <a:ea typeface="Open Sans"/>
                <a:cs typeface="Open Sans"/>
                <a:sym typeface="Open Sans"/>
              </a:rPr>
              <a:t>dns</a:t>
            </a:r>
            <a:r>
              <a:rPr lang="en-US" sz="1200" b="1" dirty="0">
                <a:solidFill>
                  <a:srgbClr val="000000"/>
                </a:solidFill>
                <a:latin typeface="Open Sans"/>
                <a:ea typeface="Open Sans"/>
                <a:cs typeface="Open Sans"/>
                <a:sym typeface="Open Sans"/>
              </a:rPr>
              <a:t> -f</a:t>
            </a:r>
            <a:endParaRPr sz="12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Solution: Perform failover procudure to switch over to the other DNS.</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How to prevent: create auto failover for them</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30" name="Google Shape;330;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9:15~10:30 -- </a:t>
            </a:r>
            <a:r>
              <a:rPr lang="en-US" sz="1800" b="1" i="1" dirty="0">
                <a:latin typeface="Open Sans"/>
                <a:ea typeface="Open Sans"/>
                <a:cs typeface="Open Sans"/>
                <a:sym typeface="Open Sans"/>
              </a:rPr>
              <a:t>Application Outage</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Customer Support -- Susan Vega</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Networking -- Bob Sparrow</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Ops -- Glen Hammer</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Database Admin -- Karen House</a:t>
            </a:r>
            <a:r>
              <a:rPr lang="en" sz="1800" b="1" dirty="0">
                <a:latin typeface="Open Sans"/>
                <a:ea typeface="Open Sans"/>
                <a:cs typeface="Open Sans"/>
                <a:sym typeface="Open Sans"/>
              </a:rPr>
              <a:t>	</a:t>
            </a: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Contact with POCs to get them on helping finding the root cause,  and after finding out the root cause, continue to work on a solution.</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dirty="0">
                <a:solidFill>
                  <a:schemeClr val="dk1"/>
                </a:solidFill>
                <a:latin typeface="Open Sans"/>
                <a:ea typeface="Open Sans"/>
                <a:cs typeface="Open Sans"/>
                <a:sym typeface="Open Sans"/>
              </a:rPr>
              <a:t>Application Outage -- 9:15~10:30</a:t>
            </a:r>
            <a:endParaRPr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Stakeholders</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Customer Support -- Susan Vega</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Networking -- Bob Sparrow</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Ops -- Glen Hammer</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Database Admin -- Karen House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Development Team – Gal Tree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SRE - Me</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Incident Timeline</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09:15 Hey we have reports of an application outage and we can not reach the app either.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09:16 I have an alert for that too. I’m looking at things now, will start a communication channel to coordinate. Checking logs and app servers now.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09:20 -- !</a:t>
            </a:r>
            <a:r>
              <a:rPr lang="en-US" sz="1200" dirty="0" err="1">
                <a:solidFill>
                  <a:schemeClr val="dk1"/>
                </a:solidFill>
                <a:latin typeface="Open Sans"/>
                <a:ea typeface="Open Sans"/>
                <a:cs typeface="Open Sans"/>
                <a:sym typeface="Open Sans"/>
              </a:rPr>
              <a:t>svega</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bsparrow</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khouse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we have an application outage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0930 -- Everything looks good from the network FROM: sparrow</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0932 -- I can access the DB and it is reporting back normal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0935 -- Everything here looks normal.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0937 -- We are still reviewing logs and seeing if we can reproduce on our end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0938 -- We should try restarting the app, Maybe that will help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0940 -- Maybe that will help.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0943 -- Okay I will try. Bringing down.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0945 --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0947 --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0952 -- Main app is back up. FROM: hammer</a:t>
            </a:r>
          </a:p>
          <a:p>
            <a:pPr marL="0" lvl="0" indent="457200" algn="l" rtl="0">
              <a:lnSpc>
                <a:spcPct val="100000"/>
              </a:lnSpc>
              <a:spcBef>
                <a:spcPts val="1200"/>
              </a:spcBef>
              <a:spcAft>
                <a:spcPts val="0"/>
              </a:spcAft>
              <a:buNone/>
            </a:pP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endParaRPr sz="1800" b="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	Action Plan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0955 -- App is still not respond.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0956 -- I’m sending you some new logs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these look off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1005 -- !</a:t>
            </a:r>
            <a:r>
              <a:rPr lang="en-US" sz="1200" dirty="0" err="1">
                <a:solidFill>
                  <a:schemeClr val="dk1"/>
                </a:solidFill>
                <a:latin typeface="Open Sans"/>
                <a:ea typeface="Open Sans"/>
                <a:cs typeface="Open Sans"/>
                <a:sym typeface="Open Sans"/>
              </a:rPr>
              <a:t>sre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when was the last deploy? What were the details? This looks like a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build.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1007 -- I did a deploy with one of the </a:t>
            </a:r>
            <a:r>
              <a:rPr lang="en-US" sz="1200" dirty="0" err="1">
                <a:solidFill>
                  <a:schemeClr val="dk1"/>
                </a:solidFill>
                <a:latin typeface="Open Sans"/>
                <a:ea typeface="Open Sans"/>
                <a:cs typeface="Open Sans"/>
                <a:sym typeface="Open Sans"/>
              </a:rPr>
              <a:t>devs</a:t>
            </a:r>
            <a:r>
              <a:rPr lang="en-US" sz="1200" dirty="0">
                <a:solidFill>
                  <a:schemeClr val="dk1"/>
                </a:solidFill>
                <a:latin typeface="Open Sans"/>
                <a:ea typeface="Open Sans"/>
                <a:cs typeface="Open Sans"/>
                <a:sym typeface="Open Sans"/>
              </a:rPr>
              <a:t> to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to do some testing. Let me check.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1010 -- I think there was a </a:t>
            </a:r>
            <a:r>
              <a:rPr lang="en-US" sz="1200" dirty="0" err="1">
                <a:solidFill>
                  <a:schemeClr val="dk1"/>
                </a:solidFill>
                <a:latin typeface="Open Sans"/>
                <a:ea typeface="Open Sans"/>
                <a:cs typeface="Open Sans"/>
                <a:sym typeface="Open Sans"/>
              </a:rPr>
              <a:t>mixup</a:t>
            </a:r>
            <a:r>
              <a:rPr lang="en-US" sz="1200" dirty="0">
                <a:solidFill>
                  <a:schemeClr val="dk1"/>
                </a:solidFill>
                <a:latin typeface="Open Sans"/>
                <a:ea typeface="Open Sans"/>
                <a:cs typeface="Open Sans"/>
                <a:sym typeface="Open Sans"/>
              </a:rPr>
              <a:t> when doing the deployment. The wrong scripts was used and that build was deployed to prod.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1011 -- Were there any migrations for that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1012 -- No, just code changes.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1013 -- </a:t>
            </a:r>
            <a:r>
              <a:rPr lang="en-US" sz="1200" dirty="0" err="1">
                <a:solidFill>
                  <a:schemeClr val="dk1"/>
                </a:solidFill>
                <a:latin typeface="Open Sans"/>
                <a:ea typeface="Open Sans"/>
                <a:cs typeface="Open Sans"/>
                <a:sym typeface="Open Sans"/>
              </a:rPr>
              <a:t>Thats</a:t>
            </a:r>
            <a:r>
              <a:rPr lang="en-US" sz="1200" dirty="0">
                <a:solidFill>
                  <a:schemeClr val="dk1"/>
                </a:solidFill>
                <a:latin typeface="Open Sans"/>
                <a:ea typeface="Open Sans"/>
                <a:cs typeface="Open Sans"/>
                <a:sym typeface="Open Sans"/>
              </a:rPr>
              <a:t> good. We should be able to just revert back then.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1015 -- Let me take down the app and redeploy it.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1017 --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1023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1026 -- Main app is back up.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1030 -- Everything looks like it is responding now.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Business: the downtime is from before 9:15 to 10:30, around 1 hours 15 minutes, give or take. In this time frame, the website is unable to process anything, this would cause a huge loss of revenue for business.</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Customer: the buyers could not buy or process order in this time frame. Which may lead to them leaving the app, damaging the image and credibility of the customer.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Data: this also affect the data that are in transition or being process</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p>
          <a:p>
            <a:pPr marL="0" lvl="0" indent="457200" algn="l" rtl="0">
              <a:lnSpc>
                <a:spcPct val="100000"/>
              </a:lnSpc>
              <a:spcBef>
                <a:spcPts val="1200"/>
              </a:spcBef>
              <a:spcAft>
                <a:spcPts val="0"/>
              </a:spcAft>
              <a:buClr>
                <a:schemeClr val="dk1"/>
              </a:buClr>
              <a:buSzPts val="1100"/>
              <a:buFont typeface="Arial"/>
              <a:buNone/>
            </a:pPr>
            <a:r>
              <a:rPr lang="en-US" sz="1200" dirty="0">
                <a:solidFill>
                  <a:schemeClr val="dk1"/>
                </a:solidFill>
                <a:latin typeface="Open Sans"/>
                <a:ea typeface="Open Sans"/>
                <a:cs typeface="Open Sans"/>
                <a:sym typeface="Open Sans"/>
              </a:rPr>
              <a:t>The solution was to shut down the program and re-deploy the code.</a:t>
            </a:r>
          </a:p>
          <a:p>
            <a:pPr marL="0" lvl="0" indent="0" algn="l" rtl="0">
              <a:lnSpc>
                <a:spcPct val="100000"/>
              </a:lnSpc>
              <a:spcBef>
                <a:spcPts val="1200"/>
              </a:spcBef>
              <a:spcAft>
                <a:spcPts val="0"/>
              </a:spcAft>
              <a:buNone/>
            </a:pPr>
            <a:r>
              <a:rPr lang="en-US" sz="1800" b="1" dirty="0">
                <a:solidFill>
                  <a:schemeClr val="dk1"/>
                </a:solidFill>
                <a:latin typeface="Open Sans"/>
                <a:ea typeface="Open Sans"/>
                <a:cs typeface="Open Sans"/>
                <a:sym typeface="Open Sans"/>
              </a:rPr>
              <a:t>        Action Plan</a:t>
            </a: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4443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Infrastructure: cloud infrastructure can be utilized.</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HA: to provide high availability for databases and applications, let's add additional components.</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Deployment: Some methods such as rolling deployment, canary deployment, and blue-green deployment might be used to implement the release.</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Automation: To reduce risk, CI/CD should be applied.</a:t>
            </a:r>
          </a:p>
          <a:p>
            <a:pPr marL="0" lvl="0" indent="0" algn="l" rtl="0">
              <a:lnSpc>
                <a:spcPct val="100000"/>
              </a:lnSpc>
              <a:spcBef>
                <a:spcPts val="1200"/>
              </a:spcBef>
              <a:spcAft>
                <a:spcPts val="1200"/>
              </a:spcAft>
              <a:buClr>
                <a:schemeClr val="dk1"/>
              </a:buClr>
              <a:buSzPts val="1100"/>
              <a:buFont typeface="Arial"/>
              <a:buNone/>
            </a:pPr>
            <a:endParaRPr lang="en-US"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4484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54" name="Google Shape;354;p78"/>
          <p:cNvSpPr txBox="1">
            <a:spLocks noGrp="1"/>
          </p:cNvSpPr>
          <p:nvPr>
            <p:ph type="body" idx="1"/>
          </p:nvPr>
        </p:nvSpPr>
        <p:spPr>
          <a:xfrm>
            <a:off x="264900" y="1389300"/>
            <a:ext cx="7242600" cy="2438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a:solidFill>
                <a:srgbClr val="000000"/>
              </a:solidFill>
              <a:latin typeface="Open Sans"/>
              <a:ea typeface="Open Sans"/>
              <a:cs typeface="Open Sans"/>
              <a:sym typeface="Open Sans"/>
            </a:endParaRPr>
          </a:p>
          <a:p>
            <a:pPr marL="0" lvl="0" indent="0" algn="l" rtl="0">
              <a:lnSpc>
                <a:spcPct val="200000"/>
              </a:lnSpc>
              <a:spcBef>
                <a:spcPts val="1200"/>
              </a:spcBef>
              <a:spcAft>
                <a:spcPts val="0"/>
              </a:spcAft>
              <a:buNone/>
            </a:pPr>
            <a:endParaRPr sz="1900" b="1">
              <a:latin typeface="Open Sans"/>
              <a:ea typeface="Open Sans"/>
              <a:cs typeface="Open Sans"/>
              <a:sym typeface="Open Sans"/>
            </a:endParaRPr>
          </a:p>
        </p:txBody>
      </p:sp>
      <p:graphicFrame>
        <p:nvGraphicFramePr>
          <p:cNvPr id="355" name="Google Shape;355;p78"/>
          <p:cNvGraphicFramePr/>
          <p:nvPr>
            <p:extLst>
              <p:ext uri="{D42A27DB-BD31-4B8C-83A1-F6EECF244321}">
                <p14:modId xmlns:p14="http://schemas.microsoft.com/office/powerpoint/2010/main" val="362984433"/>
              </p:ext>
            </p:extLst>
          </p:nvPr>
        </p:nvGraphicFramePr>
        <p:xfrm>
          <a:off x="264950" y="3948875"/>
          <a:ext cx="7052175" cy="3923545"/>
        </p:xfrm>
        <a:graphic>
          <a:graphicData uri="http://schemas.openxmlformats.org/drawingml/2006/table">
            <a:tbl>
              <a:tblPr>
                <a:noFill/>
                <a:tableStyleId>{356B58AC-B0C3-4E38-96E2-E0D24BDE331A}</a:tableStyleId>
              </a:tblPr>
              <a:tblGrid>
                <a:gridCol w="2350725">
                  <a:extLst>
                    <a:ext uri="{9D8B030D-6E8A-4147-A177-3AD203B41FA5}">
                      <a16:colId xmlns:a16="http://schemas.microsoft.com/office/drawing/2014/main" val="20000"/>
                    </a:ext>
                  </a:extLst>
                </a:gridCol>
                <a:gridCol w="2612308">
                  <a:extLst>
                    <a:ext uri="{9D8B030D-6E8A-4147-A177-3AD203B41FA5}">
                      <a16:colId xmlns:a16="http://schemas.microsoft.com/office/drawing/2014/main" val="20001"/>
                    </a:ext>
                  </a:extLst>
                </a:gridCol>
                <a:gridCol w="2089142">
                  <a:extLst>
                    <a:ext uri="{9D8B030D-6E8A-4147-A177-3AD203B41FA5}">
                      <a16:colId xmlns:a16="http://schemas.microsoft.com/office/drawing/2014/main" val="20002"/>
                    </a:ext>
                  </a:extLst>
                </a:gridCol>
              </a:tblGrid>
              <a:tr h="778703">
                <a:tc>
                  <a:txBody>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Toil Items</a:t>
                      </a:r>
                      <a:endParaRPr sz="1200">
                        <a:solidFill>
                          <a:schemeClr val="dk2"/>
                        </a:solidFill>
                        <a:latin typeface="Open Sans"/>
                        <a:ea typeface="Open Sans"/>
                        <a:cs typeface="Open Sans"/>
                        <a:sym typeface="Open Sans"/>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Why it is considered toil?</a:t>
                      </a: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Benefits of automating</a:t>
                      </a:r>
                      <a:endParaRPr/>
                    </a:p>
                  </a:txBody>
                  <a:tcPr marL="91425" marR="91425" marT="91425" marB="91425"/>
                </a:tc>
                <a:extLst>
                  <a:ext uri="{0D108BD9-81ED-4DB2-BD59-A6C34878D82A}">
                    <a16:rowId xmlns:a16="http://schemas.microsoft.com/office/drawing/2014/main" val="10000"/>
                  </a:ext>
                </a:extLst>
              </a:tr>
              <a:tr h="752741">
                <a:tc>
                  <a:txBody>
                    <a:bodyPr/>
                    <a:lstStyle/>
                    <a:p>
                      <a:pPr marL="0" lvl="0" indent="0" algn="l" rtl="0">
                        <a:spcBef>
                          <a:spcPts val="0"/>
                        </a:spcBef>
                        <a:spcAft>
                          <a:spcPts val="0"/>
                        </a:spcAft>
                        <a:buNone/>
                      </a:pPr>
                      <a:r>
                        <a:rPr lang="en-US" i="1" dirty="0"/>
                        <a:t>Restart the main </a:t>
                      </a:r>
                    </a:p>
                    <a:p>
                      <a:pPr marL="0" lvl="0" indent="0" algn="l" rtl="0">
                        <a:spcBef>
                          <a:spcPts val="0"/>
                        </a:spcBef>
                        <a:spcAft>
                          <a:spcPts val="0"/>
                        </a:spcAft>
                        <a:buNone/>
                      </a:pPr>
                      <a:r>
                        <a:rPr lang="en-US" i="1" dirty="0"/>
                        <a:t>application</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endParaRPr i="1" dirty="0"/>
                    </a:p>
                  </a:txBody>
                  <a:tcPr marL="91425" marR="91425" marT="91425" marB="91425"/>
                </a:tc>
                <a:tc>
                  <a:txBody>
                    <a:bodyPr/>
                    <a:lstStyle/>
                    <a:p>
                      <a:pPr marL="0" lvl="0" indent="0" algn="l" rtl="0">
                        <a:spcBef>
                          <a:spcPts val="0"/>
                        </a:spcBef>
                        <a:spcAft>
                          <a:spcPts val="0"/>
                        </a:spcAft>
                        <a:buNone/>
                      </a:pPr>
                      <a:r>
                        <a:rPr lang="en-US" i="1" dirty="0"/>
                        <a:t>Save time with repetitive tasks</a:t>
                      </a:r>
                      <a:endParaRPr i="1" dirty="0"/>
                    </a:p>
                  </a:txBody>
                  <a:tcPr marL="91425" marR="91425" marT="91425" marB="91425"/>
                </a:tc>
                <a:extLst>
                  <a:ext uri="{0D108BD9-81ED-4DB2-BD59-A6C34878D82A}">
                    <a16:rowId xmlns:a16="http://schemas.microsoft.com/office/drawing/2014/main" val="10001"/>
                  </a:ext>
                </a:extLst>
              </a:tr>
              <a:tr h="752741">
                <a:tc>
                  <a:txBody>
                    <a:bodyPr/>
                    <a:lstStyle/>
                    <a:p>
                      <a:pPr marL="0" lvl="0" indent="0" algn="l" rtl="0">
                        <a:spcBef>
                          <a:spcPts val="0"/>
                        </a:spcBef>
                        <a:spcAft>
                          <a:spcPts val="0"/>
                        </a:spcAft>
                        <a:buNone/>
                      </a:pPr>
                      <a:r>
                        <a:rPr lang="en-US" i="1" dirty="0"/>
                        <a:t>Failover DNS</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2"/>
                  </a:ext>
                </a:extLst>
              </a:tr>
              <a:tr h="752741">
                <a:tc>
                  <a:txBody>
                    <a:bodyPr/>
                    <a:lstStyle/>
                    <a:p>
                      <a:pPr marL="0" lvl="0" indent="0" algn="l" rtl="0">
                        <a:spcBef>
                          <a:spcPts val="0"/>
                        </a:spcBef>
                        <a:spcAft>
                          <a:spcPts val="0"/>
                        </a:spcAft>
                        <a:buNone/>
                      </a:pPr>
                      <a:r>
                        <a:rPr lang="en-US" i="1" dirty="0"/>
                        <a:t>Low storage</a:t>
                      </a:r>
                      <a:endParaRPr i="1"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3"/>
                  </a:ext>
                </a:extLst>
              </a:tr>
              <a:tr h="836296">
                <a:tc>
                  <a:txBody>
                    <a:bodyPr/>
                    <a:lstStyle/>
                    <a:p>
                      <a:pPr marL="0" lvl="0" indent="0" algn="l" rtl="0">
                        <a:spcBef>
                          <a:spcPts val="0"/>
                        </a:spcBef>
                        <a:spcAft>
                          <a:spcPts val="0"/>
                        </a:spcAft>
                        <a:buNone/>
                      </a:pPr>
                      <a:r>
                        <a:rPr lang="en-US" i="1" u="none" dirty="0"/>
                        <a:t>Clean old backups</a:t>
                      </a:r>
                      <a:endParaRPr i="1" u="none" dirty="0"/>
                    </a:p>
                  </a:txBody>
                  <a:tcPr marL="91425" marR="91425" marT="91425" marB="91425"/>
                </a:tc>
                <a:tc>
                  <a:txBody>
                    <a:bodyPr/>
                    <a:lstStyle/>
                    <a:p>
                      <a:pPr marL="0" lvl="0" indent="0" algn="l" rtl="0">
                        <a:spcBef>
                          <a:spcPts val="0"/>
                        </a:spcBef>
                        <a:spcAft>
                          <a:spcPts val="0"/>
                        </a:spcAft>
                        <a:buNone/>
                      </a:pPr>
                      <a:r>
                        <a:rPr lang="en-US" i="1" dirty="0"/>
                        <a:t>This can be execute automatically by scripts</a:t>
                      </a:r>
                    </a:p>
                  </a:txBody>
                  <a:tcPr marL="91425" marR="91425" marT="91425" marB="91425"/>
                </a:tc>
                <a:tc>
                  <a:txBody>
                    <a:bodyPr/>
                    <a:lstStyle/>
                    <a:p>
                      <a:pPr marL="0" lvl="0" indent="0" algn="l" rtl="0">
                        <a:spcBef>
                          <a:spcPts val="0"/>
                        </a:spcBef>
                        <a:spcAft>
                          <a:spcPts val="0"/>
                        </a:spcAft>
                        <a:buNone/>
                      </a:pPr>
                      <a:r>
                        <a:rPr lang="en-US" i="1" dirty="0"/>
                        <a:t>Save time with repetitive tasks</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1" name="Google Shape;361;p79"/>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Restart the main application</a:t>
            </a:r>
            <a:r>
              <a:rPr lang="en-US" sz="1400" dirty="0">
                <a:solidFill>
                  <a:schemeClr val="dk1"/>
                </a:solidFill>
                <a:latin typeface="Open Sans"/>
                <a:ea typeface="Open Sans"/>
                <a:cs typeface="Open Sans"/>
                <a:sym typeface="Open Sans"/>
              </a:rPr>
              <a:t>:</a:t>
            </a: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2" name="Picture 1">
            <a:extLst>
              <a:ext uri="{FF2B5EF4-FFF2-40B4-BE49-F238E27FC236}">
                <a16:creationId xmlns:a16="http://schemas.microsoft.com/office/drawing/2014/main" id="{098E33AC-A28B-2749-084C-015079AD51D5}"/>
              </a:ext>
            </a:extLst>
          </p:cNvPr>
          <p:cNvPicPr>
            <a:picLocks noChangeAspect="1"/>
          </p:cNvPicPr>
          <p:nvPr/>
        </p:nvPicPr>
        <p:blipFill>
          <a:blip r:embed="rId3"/>
          <a:stretch>
            <a:fillRect/>
          </a:stretch>
        </p:blipFill>
        <p:spPr>
          <a:xfrm>
            <a:off x="799839" y="2420470"/>
            <a:ext cx="6172722" cy="392093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7" name="Google Shape;367;p80"/>
          <p:cNvSpPr txBox="1">
            <a:spLocks noGrp="1"/>
          </p:cNvSpPr>
          <p:nvPr>
            <p:ph type="body" idx="1"/>
          </p:nvPr>
        </p:nvSpPr>
        <p:spPr>
          <a:xfrm>
            <a:off x="264900" y="1601500"/>
            <a:ext cx="7242600" cy="475343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Failover DNS:</a:t>
            </a: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11" name="Picture 10">
            <a:extLst>
              <a:ext uri="{FF2B5EF4-FFF2-40B4-BE49-F238E27FC236}">
                <a16:creationId xmlns:a16="http://schemas.microsoft.com/office/drawing/2014/main" id="{86FD0E82-AC68-740E-FC53-1FE258BB8191}"/>
              </a:ext>
            </a:extLst>
          </p:cNvPr>
          <p:cNvPicPr>
            <a:picLocks noChangeAspect="1"/>
          </p:cNvPicPr>
          <p:nvPr/>
        </p:nvPicPr>
        <p:blipFill>
          <a:blip r:embed="rId3"/>
          <a:stretch>
            <a:fillRect/>
          </a:stretch>
        </p:blipFill>
        <p:spPr>
          <a:xfrm>
            <a:off x="463550" y="2566146"/>
            <a:ext cx="6845300" cy="35836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Release Features</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Process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Planning</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marL="457200" marR="0" lvl="0" indent="-311150" algn="l" rtl="0">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Design decision highlights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Test Section</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Deployment Notes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TotalTime>
  <Words>4274</Words>
  <Application>Microsoft Macintosh PowerPoint</Application>
  <PresentationFormat>Custom</PresentationFormat>
  <Paragraphs>458</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Arial</vt:lpstr>
      <vt:lpstr>Open Sans Light</vt:lpstr>
      <vt:lpstr>Helvetica Neue</vt:lpstr>
      <vt:lpstr>Open Sans</vt:lpstr>
      <vt:lpstr>Courier New</vt:lpstr>
      <vt:lpstr>Simple Light</vt:lpstr>
      <vt:lpstr>Simple Light</vt:lpstr>
      <vt:lpstr>Simple Light</vt:lpstr>
      <vt:lpstr>White</vt:lpstr>
      <vt:lpstr>Project: Plan, Reduce, Repeat   </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Deployment File Release 2 </vt:lpstr>
      <vt:lpstr>PowerPoint Presentation</vt:lpstr>
      <vt:lpstr>On-Call Shift </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 Template</vt:lpstr>
      <vt:lpstr>On-Call Summary Log Template</vt:lpstr>
      <vt:lpstr>On-Call Summary Log Template</vt:lpstr>
      <vt:lpstr>Post-Mortem</vt:lpstr>
      <vt:lpstr>Post-Mortem</vt:lpstr>
      <vt:lpstr>Post-Mortem</vt:lpstr>
      <vt:lpstr>PowerPoint Presentation</vt:lpstr>
      <vt:lpstr>Toil Reduction Plan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c:title>
  <cp:lastModifiedBy>Huynh Man Trieu (CEP.ESS)</cp:lastModifiedBy>
  <cp:revision>73</cp:revision>
  <dcterms:modified xsi:type="dcterms:W3CDTF">2023-10-29T12:47:09Z</dcterms:modified>
</cp:coreProperties>
</file>