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64" r:id="rId3"/>
    <p:sldId id="265" r:id="rId4"/>
    <p:sldId id="269" r:id="rId5"/>
    <p:sldId id="278" r:id="rId6"/>
    <p:sldId id="285" r:id="rId7"/>
    <p:sldId id="306" r:id="rId8"/>
    <p:sldId id="297" r:id="rId9"/>
    <p:sldId id="298" r:id="rId10"/>
    <p:sldId id="296" r:id="rId11"/>
    <p:sldId id="286" r:id="rId12"/>
    <p:sldId id="291" r:id="rId13"/>
    <p:sldId id="292" r:id="rId14"/>
    <p:sldId id="290" r:id="rId15"/>
    <p:sldId id="301" r:id="rId16"/>
    <p:sldId id="300" r:id="rId17"/>
    <p:sldId id="288" r:id="rId18"/>
    <p:sldId id="295" r:id="rId19"/>
    <p:sldId id="277" r:id="rId20"/>
    <p:sldId id="299" r:id="rId21"/>
    <p:sldId id="304" r:id="rId22"/>
    <p:sldId id="302" r:id="rId23"/>
    <p:sldId id="268" r:id="rId24"/>
    <p:sldId id="305" r:id="rId25"/>
    <p:sldId id="276" r:id="rId26"/>
    <p:sldId id="273" r:id="rId27"/>
    <p:sldId id="282" r:id="rId28"/>
    <p:sldId id="283" r:id="rId29"/>
    <p:sldId id="307" r:id="rId30"/>
    <p:sldId id="284" r:id="rId31"/>
    <p:sldId id="267" r:id="rId32"/>
    <p:sldId id="272"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801A3F-6BEB-4476-ACFE-0C0A9E68C2F5}" v="63" dt="2019-01-20T15:30:31.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3" autoAdjust="0"/>
    <p:restoredTop sz="71323" autoAdjust="0"/>
  </p:normalViewPr>
  <p:slideViewPr>
    <p:cSldViewPr showGuides="1">
      <p:cViewPr>
        <p:scale>
          <a:sx n="50" d="100"/>
          <a:sy n="50" d="100"/>
        </p:scale>
        <p:origin x="924" y="8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 Nguyen" userId="683bc9a64071afe9" providerId="LiveId" clId="{82801A3F-6BEB-4476-ACFE-0C0A9E68C2F5}"/>
    <pc:docChg chg="undo custSel addSld delSld modSld">
      <pc:chgData name="Huy Nguyen" userId="683bc9a64071afe9" providerId="LiveId" clId="{82801A3F-6BEB-4476-ACFE-0C0A9E68C2F5}" dt="2019-01-20T15:30:49.340" v="1108" actId="207"/>
      <pc:docMkLst>
        <pc:docMk/>
      </pc:docMkLst>
      <pc:sldChg chg="modNotesTx">
        <pc:chgData name="Huy Nguyen" userId="683bc9a64071afe9" providerId="LiveId" clId="{82801A3F-6BEB-4476-ACFE-0C0A9E68C2F5}" dt="2019-01-18T15:39:35.518" v="0" actId="20577"/>
        <pc:sldMkLst>
          <pc:docMk/>
          <pc:sldMk cId="1100285047" sldId="265"/>
        </pc:sldMkLst>
      </pc:sldChg>
      <pc:sldChg chg="modSp modNotesTx">
        <pc:chgData name="Huy Nguyen" userId="683bc9a64071afe9" providerId="LiveId" clId="{82801A3F-6BEB-4476-ACFE-0C0A9E68C2F5}" dt="2019-01-20T15:28:07.485" v="1056" actId="255"/>
        <pc:sldMkLst>
          <pc:docMk/>
          <pc:sldMk cId="3366821329" sldId="273"/>
        </pc:sldMkLst>
        <pc:spChg chg="mod">
          <ac:chgData name="Huy Nguyen" userId="683bc9a64071afe9" providerId="LiveId" clId="{82801A3F-6BEB-4476-ACFE-0C0A9E68C2F5}" dt="2019-01-20T15:28:07.485" v="1056" actId="255"/>
          <ac:spMkLst>
            <pc:docMk/>
            <pc:sldMk cId="3366821329" sldId="273"/>
            <ac:spMk id="9" creationId="{0858754C-6C3E-4DAE-803B-08ED57ACDE52}"/>
          </ac:spMkLst>
        </pc:spChg>
      </pc:sldChg>
      <pc:sldChg chg="modSp">
        <pc:chgData name="Huy Nguyen" userId="683bc9a64071afe9" providerId="LiveId" clId="{82801A3F-6BEB-4476-ACFE-0C0A9E68C2F5}" dt="2019-01-19T10:50:19.329" v="281" actId="255"/>
        <pc:sldMkLst>
          <pc:docMk/>
          <pc:sldMk cId="3705953540" sldId="276"/>
        </pc:sldMkLst>
        <pc:spChg chg="mod">
          <ac:chgData name="Huy Nguyen" userId="683bc9a64071afe9" providerId="LiveId" clId="{82801A3F-6BEB-4476-ACFE-0C0A9E68C2F5}" dt="2019-01-19T10:50:19.329" v="281" actId="255"/>
          <ac:spMkLst>
            <pc:docMk/>
            <pc:sldMk cId="3705953540" sldId="276"/>
            <ac:spMk id="3" creationId="{00000000-0000-0000-0000-000000000000}"/>
          </ac:spMkLst>
        </pc:spChg>
      </pc:sldChg>
      <pc:sldChg chg="delSp del">
        <pc:chgData name="Huy Nguyen" userId="683bc9a64071afe9" providerId="LiveId" clId="{82801A3F-6BEB-4476-ACFE-0C0A9E68C2F5}" dt="2019-01-19T08:44:07.738" v="24" actId="2696"/>
        <pc:sldMkLst>
          <pc:docMk/>
          <pc:sldMk cId="3969554838" sldId="281"/>
        </pc:sldMkLst>
        <pc:spChg chg="del">
          <ac:chgData name="Huy Nguyen" userId="683bc9a64071afe9" providerId="LiveId" clId="{82801A3F-6BEB-4476-ACFE-0C0A9E68C2F5}" dt="2019-01-19T08:43:53.706" v="20" actId="478"/>
          <ac:spMkLst>
            <pc:docMk/>
            <pc:sldMk cId="3969554838" sldId="281"/>
            <ac:spMk id="9" creationId="{0858754C-6C3E-4DAE-803B-08ED57ACDE52}"/>
          </ac:spMkLst>
        </pc:spChg>
        <pc:graphicFrameChg chg="del">
          <ac:chgData name="Huy Nguyen" userId="683bc9a64071afe9" providerId="LiveId" clId="{82801A3F-6BEB-4476-ACFE-0C0A9E68C2F5}" dt="2019-01-19T08:43:48.026" v="18" actId="478"/>
          <ac:graphicFrameMkLst>
            <pc:docMk/>
            <pc:sldMk cId="3969554838" sldId="281"/>
            <ac:graphicFrameMk id="8" creationId="{7B3B955D-F99C-4267-9DB9-3A2A7F27C995}"/>
          </ac:graphicFrameMkLst>
        </pc:graphicFrameChg>
        <pc:picChg chg="del">
          <ac:chgData name="Huy Nguyen" userId="683bc9a64071afe9" providerId="LiveId" clId="{82801A3F-6BEB-4476-ACFE-0C0A9E68C2F5}" dt="2019-01-19T08:43:48.915" v="19" actId="478"/>
          <ac:picMkLst>
            <pc:docMk/>
            <pc:sldMk cId="3969554838" sldId="281"/>
            <ac:picMk id="11" creationId="{C54B97B3-4F3C-434C-BC40-9BCC092A4B37}"/>
          </ac:picMkLst>
        </pc:picChg>
      </pc:sldChg>
      <pc:sldChg chg="addSp delSp modSp">
        <pc:chgData name="Huy Nguyen" userId="683bc9a64071afe9" providerId="LiveId" clId="{82801A3F-6BEB-4476-ACFE-0C0A9E68C2F5}" dt="2019-01-20T15:28:20.694" v="1068" actId="255"/>
        <pc:sldMkLst>
          <pc:docMk/>
          <pc:sldMk cId="3597739408" sldId="282"/>
        </pc:sldMkLst>
        <pc:spChg chg="mod">
          <ac:chgData name="Huy Nguyen" userId="683bc9a64071afe9" providerId="LiveId" clId="{82801A3F-6BEB-4476-ACFE-0C0A9E68C2F5}" dt="2019-01-20T15:28:20.694" v="1068" actId="255"/>
          <ac:spMkLst>
            <pc:docMk/>
            <pc:sldMk cId="3597739408" sldId="282"/>
            <ac:spMk id="9" creationId="{0858754C-6C3E-4DAE-803B-08ED57ACDE52}"/>
          </ac:spMkLst>
        </pc:spChg>
        <pc:graphicFrameChg chg="del modGraphic">
          <ac:chgData name="Huy Nguyen" userId="683bc9a64071afe9" providerId="LiveId" clId="{82801A3F-6BEB-4476-ACFE-0C0A9E68C2F5}" dt="2019-01-19T08:44:04.016" v="23" actId="478"/>
          <ac:graphicFrameMkLst>
            <pc:docMk/>
            <pc:sldMk cId="3597739408" sldId="282"/>
            <ac:graphicFrameMk id="3" creationId="{485FD267-9EC5-4FF0-BD33-313055B99162}"/>
          </ac:graphicFrameMkLst>
        </pc:graphicFrameChg>
        <pc:graphicFrameChg chg="add mod modGraphic">
          <ac:chgData name="Huy Nguyen" userId="683bc9a64071afe9" providerId="LiveId" clId="{82801A3F-6BEB-4476-ACFE-0C0A9E68C2F5}" dt="2019-01-20T15:12:37.691" v="797" actId="255"/>
          <ac:graphicFrameMkLst>
            <pc:docMk/>
            <pc:sldMk cId="3597739408" sldId="282"/>
            <ac:graphicFrameMk id="5" creationId="{B9DD7618-49C9-4C93-A076-0CEDE7968334}"/>
          </ac:graphicFrameMkLst>
        </pc:graphicFrameChg>
        <pc:picChg chg="add del mod">
          <ac:chgData name="Huy Nguyen" userId="683bc9a64071afe9" providerId="LiveId" clId="{82801A3F-6BEB-4476-ACFE-0C0A9E68C2F5}" dt="2019-01-20T15:02:13.234" v="694" actId="478"/>
          <ac:picMkLst>
            <pc:docMk/>
            <pc:sldMk cId="3597739408" sldId="282"/>
            <ac:picMk id="3" creationId="{40EE3A35-5C64-4BE5-834E-B437FC1FE087}"/>
          </ac:picMkLst>
        </pc:picChg>
        <pc:picChg chg="add mod">
          <ac:chgData name="Huy Nguyen" userId="683bc9a64071afe9" providerId="LiveId" clId="{82801A3F-6BEB-4476-ACFE-0C0A9E68C2F5}" dt="2019-01-20T15:04:16.184" v="701" actId="1076"/>
          <ac:picMkLst>
            <pc:docMk/>
            <pc:sldMk cId="3597739408" sldId="282"/>
            <ac:picMk id="4" creationId="{B8B349B6-68A2-46E2-94F1-26E66D7102B5}"/>
          </ac:picMkLst>
        </pc:picChg>
        <pc:picChg chg="del">
          <ac:chgData name="Huy Nguyen" userId="683bc9a64071afe9" providerId="LiveId" clId="{82801A3F-6BEB-4476-ACFE-0C0A9E68C2F5}" dt="2019-01-19T08:44:01.831" v="22" actId="478"/>
          <ac:picMkLst>
            <pc:docMk/>
            <pc:sldMk cId="3597739408" sldId="282"/>
            <ac:picMk id="6" creationId="{9D7569B2-365D-4E8F-8130-94911CCD90B4}"/>
          </ac:picMkLst>
        </pc:picChg>
      </pc:sldChg>
      <pc:sldChg chg="addSp delSp modSp modNotesTx">
        <pc:chgData name="Huy Nguyen" userId="683bc9a64071afe9" providerId="LiveId" clId="{82801A3F-6BEB-4476-ACFE-0C0A9E68C2F5}" dt="2019-01-20T15:30:49.340" v="1108" actId="207"/>
        <pc:sldMkLst>
          <pc:docMk/>
          <pc:sldMk cId="3825604095" sldId="283"/>
        </pc:sldMkLst>
        <pc:spChg chg="mod">
          <ac:chgData name="Huy Nguyen" userId="683bc9a64071afe9" providerId="LiveId" clId="{82801A3F-6BEB-4476-ACFE-0C0A9E68C2F5}" dt="2019-01-20T15:27:50.579" v="1044" actId="255"/>
          <ac:spMkLst>
            <pc:docMk/>
            <pc:sldMk cId="3825604095" sldId="283"/>
            <ac:spMk id="9" creationId="{0858754C-6C3E-4DAE-803B-08ED57ACDE52}"/>
          </ac:spMkLst>
        </pc:spChg>
        <pc:graphicFrameChg chg="del modGraphic">
          <ac:chgData name="Huy Nguyen" userId="683bc9a64071afe9" providerId="LiveId" clId="{82801A3F-6BEB-4476-ACFE-0C0A9E68C2F5}" dt="2019-01-19T08:44:12.621" v="27" actId="478"/>
          <ac:graphicFrameMkLst>
            <pc:docMk/>
            <pc:sldMk cId="3825604095" sldId="283"/>
            <ac:graphicFrameMk id="3" creationId="{6405433F-29D4-4B21-9E70-7D268C229C2D}"/>
          </ac:graphicFrameMkLst>
        </pc:graphicFrameChg>
        <pc:graphicFrameChg chg="add del mod modGraphic">
          <ac:chgData name="Huy Nguyen" userId="683bc9a64071afe9" providerId="LiveId" clId="{82801A3F-6BEB-4476-ACFE-0C0A9E68C2F5}" dt="2019-01-20T15:15:20.686" v="831" actId="207"/>
          <ac:graphicFrameMkLst>
            <pc:docMk/>
            <pc:sldMk cId="3825604095" sldId="283"/>
            <ac:graphicFrameMk id="5" creationId="{3109344A-A5E3-49DB-B5E4-087475A30759}"/>
          </ac:graphicFrameMkLst>
        </pc:graphicFrameChg>
        <pc:graphicFrameChg chg="add mod modGraphic">
          <ac:chgData name="Huy Nguyen" userId="683bc9a64071afe9" providerId="LiveId" clId="{82801A3F-6BEB-4476-ACFE-0C0A9E68C2F5}" dt="2019-01-20T15:30:49.340" v="1108" actId="207"/>
          <ac:graphicFrameMkLst>
            <pc:docMk/>
            <pc:sldMk cId="3825604095" sldId="283"/>
            <ac:graphicFrameMk id="11" creationId="{EECB5111-BABF-46EC-866C-DBCC61E70FF7}"/>
          </ac:graphicFrameMkLst>
        </pc:graphicFrameChg>
        <pc:picChg chg="add del mod">
          <ac:chgData name="Huy Nguyen" userId="683bc9a64071afe9" providerId="LiveId" clId="{82801A3F-6BEB-4476-ACFE-0C0A9E68C2F5}" dt="2019-01-20T15:12:48.094" v="798" actId="478"/>
          <ac:picMkLst>
            <pc:docMk/>
            <pc:sldMk cId="3825604095" sldId="283"/>
            <ac:picMk id="3" creationId="{F308AFE2-2A9F-4975-B5DC-D4A314D84AF8}"/>
          </ac:picMkLst>
        </pc:picChg>
        <pc:picChg chg="add del mod">
          <ac:chgData name="Huy Nguyen" userId="683bc9a64071afe9" providerId="LiveId" clId="{82801A3F-6BEB-4476-ACFE-0C0A9E68C2F5}" dt="2019-01-20T15:15:28.950" v="833" actId="478"/>
          <ac:picMkLst>
            <pc:docMk/>
            <pc:sldMk cId="3825604095" sldId="283"/>
            <ac:picMk id="4" creationId="{1D43F43B-C408-4F40-B0FC-7EE78D97A8E6}"/>
          </ac:picMkLst>
        </pc:picChg>
        <pc:picChg chg="del">
          <ac:chgData name="Huy Nguyen" userId="683bc9a64071afe9" providerId="LiveId" clId="{82801A3F-6BEB-4476-ACFE-0C0A9E68C2F5}" dt="2019-01-19T08:44:10.890" v="26" actId="478"/>
          <ac:picMkLst>
            <pc:docMk/>
            <pc:sldMk cId="3825604095" sldId="283"/>
            <ac:picMk id="6" creationId="{38DAACC6-A509-4593-98D4-2E74EC01DFE7}"/>
          </ac:picMkLst>
        </pc:picChg>
      </pc:sldChg>
      <pc:sldChg chg="addSp delSp modSp">
        <pc:chgData name="Huy Nguyen" userId="683bc9a64071afe9" providerId="LiveId" clId="{82801A3F-6BEB-4476-ACFE-0C0A9E68C2F5}" dt="2019-01-20T15:29:06.251" v="1092" actId="1076"/>
        <pc:sldMkLst>
          <pc:docMk/>
          <pc:sldMk cId="1883223776" sldId="284"/>
        </pc:sldMkLst>
        <pc:spChg chg="mod">
          <ac:chgData name="Huy Nguyen" userId="683bc9a64071afe9" providerId="LiveId" clId="{82801A3F-6BEB-4476-ACFE-0C0A9E68C2F5}" dt="2019-01-20T15:29:06.251" v="1092" actId="1076"/>
          <ac:spMkLst>
            <pc:docMk/>
            <pc:sldMk cId="1883223776" sldId="284"/>
            <ac:spMk id="9" creationId="{0858754C-6C3E-4DAE-803B-08ED57ACDE52}"/>
          </ac:spMkLst>
        </pc:spChg>
        <pc:graphicFrameChg chg="del">
          <ac:chgData name="Huy Nguyen" userId="683bc9a64071afe9" providerId="LiveId" clId="{82801A3F-6BEB-4476-ACFE-0C0A9E68C2F5}" dt="2019-01-19T08:44:19.556" v="28" actId="478"/>
          <ac:graphicFrameMkLst>
            <pc:docMk/>
            <pc:sldMk cId="1883223776" sldId="284"/>
            <ac:graphicFrameMk id="3" creationId="{21E27A1A-DB1D-4D72-ADC4-04C17CD2A827}"/>
          </ac:graphicFrameMkLst>
        </pc:graphicFrameChg>
        <pc:picChg chg="add mod">
          <ac:chgData name="Huy Nguyen" userId="683bc9a64071afe9" providerId="LiveId" clId="{82801A3F-6BEB-4476-ACFE-0C0A9E68C2F5}" dt="2019-01-20T14:35:54.117" v="542" actId="1076"/>
          <ac:picMkLst>
            <pc:docMk/>
            <pc:sldMk cId="1883223776" sldId="284"/>
            <ac:picMk id="3" creationId="{0AA3653A-3D01-4847-B758-612185CEFD4F}"/>
          </ac:picMkLst>
        </pc:picChg>
        <pc:picChg chg="del">
          <ac:chgData name="Huy Nguyen" userId="683bc9a64071afe9" providerId="LiveId" clId="{82801A3F-6BEB-4476-ACFE-0C0A9E68C2F5}" dt="2019-01-19T08:44:21.184" v="29" actId="478"/>
          <ac:picMkLst>
            <pc:docMk/>
            <pc:sldMk cId="1883223776" sldId="284"/>
            <ac:picMk id="6" creationId="{DD9B94DB-DBC4-440C-84A0-08861A0B5096}"/>
          </ac:picMkLst>
        </pc:picChg>
      </pc:sldChg>
      <pc:sldChg chg="modNotesTx">
        <pc:chgData name="Huy Nguyen" userId="683bc9a64071afe9" providerId="LiveId" clId="{82801A3F-6BEB-4476-ACFE-0C0A9E68C2F5}" dt="2019-01-19T10:46:57.267" v="163" actId="20577"/>
        <pc:sldMkLst>
          <pc:docMk/>
          <pc:sldMk cId="1586323394" sldId="285"/>
        </pc:sldMkLst>
      </pc:sldChg>
      <pc:sldChg chg="modSp modNotesTx">
        <pc:chgData name="Huy Nguyen" userId="683bc9a64071afe9" providerId="LiveId" clId="{82801A3F-6BEB-4476-ACFE-0C0A9E68C2F5}" dt="2019-01-19T10:48:03.775" v="241" actId="20577"/>
        <pc:sldMkLst>
          <pc:docMk/>
          <pc:sldMk cId="2406579420" sldId="288"/>
        </pc:sldMkLst>
        <pc:spChg chg="mod">
          <ac:chgData name="Huy Nguyen" userId="683bc9a64071afe9" providerId="LiveId" clId="{82801A3F-6BEB-4476-ACFE-0C0A9E68C2F5}" dt="2019-01-19T08:46:59.950" v="39" actId="27636"/>
          <ac:spMkLst>
            <pc:docMk/>
            <pc:sldMk cId="2406579420" sldId="288"/>
            <ac:spMk id="7" creationId="{176381ED-85F7-4E9F-9A4D-7FC1373E7564}"/>
          </ac:spMkLst>
        </pc:spChg>
      </pc:sldChg>
      <pc:sldChg chg="modNotesTx">
        <pc:chgData name="Huy Nguyen" userId="683bc9a64071afe9" providerId="LiveId" clId="{82801A3F-6BEB-4476-ACFE-0C0A9E68C2F5}" dt="2019-01-19T10:48:26.235" v="251" actId="20577"/>
        <pc:sldMkLst>
          <pc:docMk/>
          <pc:sldMk cId="2098443175" sldId="302"/>
        </pc:sldMkLst>
      </pc:sldChg>
      <pc:sldChg chg="modNotesTx">
        <pc:chgData name="Huy Nguyen" userId="683bc9a64071afe9" providerId="LiveId" clId="{82801A3F-6BEB-4476-ACFE-0C0A9E68C2F5}" dt="2019-01-19T10:47:37.469" v="174" actId="20577"/>
        <pc:sldMkLst>
          <pc:docMk/>
          <pc:sldMk cId="4025697244" sldId="304"/>
        </pc:sldMkLst>
      </pc:sldChg>
      <pc:sldChg chg="modSp modNotesTx">
        <pc:chgData name="Huy Nguyen" userId="683bc9a64071afe9" providerId="LiveId" clId="{82801A3F-6BEB-4476-ACFE-0C0A9E68C2F5}" dt="2019-01-20T14:52:42.765" v="693" actId="20577"/>
        <pc:sldMkLst>
          <pc:docMk/>
          <pc:sldMk cId="3865697082" sldId="305"/>
        </pc:sldMkLst>
        <pc:spChg chg="mod">
          <ac:chgData name="Huy Nguyen" userId="683bc9a64071afe9" providerId="LiveId" clId="{82801A3F-6BEB-4476-ACFE-0C0A9E68C2F5}" dt="2019-01-19T08:16:55.058" v="17" actId="1076"/>
          <ac:spMkLst>
            <pc:docMk/>
            <pc:sldMk cId="3865697082" sldId="305"/>
            <ac:spMk id="2" creationId="{00000000-0000-0000-0000-000000000000}"/>
          </ac:spMkLst>
        </pc:spChg>
        <pc:spChg chg="mod">
          <ac:chgData name="Huy Nguyen" userId="683bc9a64071afe9" providerId="LiveId" clId="{82801A3F-6BEB-4476-ACFE-0C0A9E68C2F5}" dt="2019-01-20T14:52:42.765" v="693" actId="20577"/>
          <ac:spMkLst>
            <pc:docMk/>
            <pc:sldMk cId="3865697082" sldId="305"/>
            <ac:spMk id="3" creationId="{00000000-0000-0000-0000-000000000000}"/>
          </ac:spMkLst>
        </pc:spChg>
      </pc:sldChg>
      <pc:sldChg chg="modSp add">
        <pc:chgData name="Huy Nguyen" userId="683bc9a64071afe9" providerId="LiveId" clId="{82801A3F-6BEB-4476-ACFE-0C0A9E68C2F5}" dt="2019-01-19T08:48:05.138" v="122" actId="20577"/>
        <pc:sldMkLst>
          <pc:docMk/>
          <pc:sldMk cId="805220027" sldId="306"/>
        </pc:sldMkLst>
        <pc:spChg chg="mod">
          <ac:chgData name="Huy Nguyen" userId="683bc9a64071afe9" providerId="LiveId" clId="{82801A3F-6BEB-4476-ACFE-0C0A9E68C2F5}" dt="2019-01-19T08:47:31.615" v="54" actId="20577"/>
          <ac:spMkLst>
            <pc:docMk/>
            <pc:sldMk cId="805220027" sldId="306"/>
            <ac:spMk id="7" creationId="{85208C0B-8B40-4B24-B7C5-9F09ED31400A}"/>
          </ac:spMkLst>
        </pc:spChg>
        <pc:spChg chg="mod">
          <ac:chgData name="Huy Nguyen" userId="683bc9a64071afe9" providerId="LiveId" clId="{82801A3F-6BEB-4476-ACFE-0C0A9E68C2F5}" dt="2019-01-19T08:48:05.138" v="122" actId="20577"/>
          <ac:spMkLst>
            <pc:docMk/>
            <pc:sldMk cId="805220027" sldId="306"/>
            <ac:spMk id="9" creationId="{11714B26-0C76-4DCD-A44D-A4C7D1476559}"/>
          </ac:spMkLst>
        </pc:spChg>
      </pc:sldChg>
      <pc:sldChg chg="modSp add modNotesTx">
        <pc:chgData name="Huy Nguyen" userId="683bc9a64071afe9" providerId="LiveId" clId="{82801A3F-6BEB-4476-ACFE-0C0A9E68C2F5}" dt="2019-01-20T15:28:54.252" v="1080" actId="1076"/>
        <pc:sldMkLst>
          <pc:docMk/>
          <pc:sldMk cId="3991271069" sldId="307"/>
        </pc:sldMkLst>
        <pc:spChg chg="mod">
          <ac:chgData name="Huy Nguyen" userId="683bc9a64071afe9" providerId="LiveId" clId="{82801A3F-6BEB-4476-ACFE-0C0A9E68C2F5}" dt="2019-01-20T15:28:54.252" v="1080" actId="1076"/>
          <ac:spMkLst>
            <pc:docMk/>
            <pc:sldMk cId="3991271069" sldId="307"/>
            <ac:spMk id="9" creationId="{0858754C-6C3E-4DAE-803B-08ED57ACDE52}"/>
          </ac:spMkLst>
        </pc:spChg>
        <pc:picChg chg="mod">
          <ac:chgData name="Huy Nguyen" userId="683bc9a64071afe9" providerId="LiveId" clId="{82801A3F-6BEB-4476-ACFE-0C0A9E68C2F5}" dt="2019-01-20T15:21:32.589" v="959" actId="14100"/>
          <ac:picMkLst>
            <pc:docMk/>
            <pc:sldMk cId="3991271069" sldId="307"/>
            <ac:picMk id="4" creationId="{1D43F43B-C408-4F40-B0FC-7EE78D97A8E6}"/>
          </ac:picMkLst>
        </pc:picChg>
      </pc:sldChg>
    </pc:docChg>
  </pc:docChgLst>
  <pc:docChgLst>
    <pc:chgData name="Huy Nguyen" userId="683bc9a64071afe9" providerId="LiveId" clId="{12425127-DE59-4936-A945-749ED4DE6172}"/>
    <pc:docChg chg="undo redo custSel modSld">
      <pc:chgData name="Huy Nguyen" userId="683bc9a64071afe9" providerId="LiveId" clId="{12425127-DE59-4936-A945-749ED4DE6172}" dt="2019-01-15T09:27:42.069" v="866" actId="255"/>
      <pc:docMkLst>
        <pc:docMk/>
      </pc:docMkLst>
      <pc:sldChg chg="modSp">
        <pc:chgData name="Huy Nguyen" userId="683bc9a64071afe9" providerId="LiveId" clId="{12425127-DE59-4936-A945-749ED4DE6172}" dt="2019-01-15T09:02:17.392" v="557" actId="255"/>
        <pc:sldMkLst>
          <pc:docMk/>
          <pc:sldMk cId="1105290142" sldId="264"/>
        </pc:sldMkLst>
        <pc:spChg chg="mod">
          <ac:chgData name="Huy Nguyen" userId="683bc9a64071afe9" providerId="LiveId" clId="{12425127-DE59-4936-A945-749ED4DE6172}" dt="2019-01-15T09:01:44.652" v="553" actId="255"/>
          <ac:spMkLst>
            <pc:docMk/>
            <pc:sldMk cId="1105290142" sldId="264"/>
            <ac:spMk id="3" creationId="{00000000-0000-0000-0000-000000000000}"/>
          </ac:spMkLst>
        </pc:spChg>
        <pc:spChg chg="mod">
          <ac:chgData name="Huy Nguyen" userId="683bc9a64071afe9" providerId="LiveId" clId="{12425127-DE59-4936-A945-749ED4DE6172}" dt="2019-01-15T09:02:17.392" v="557" actId="255"/>
          <ac:spMkLst>
            <pc:docMk/>
            <pc:sldMk cId="1105290142" sldId="264"/>
            <ac:spMk id="6" creationId="{00000000-0000-0000-0000-000000000000}"/>
          </ac:spMkLst>
        </pc:spChg>
      </pc:sldChg>
      <pc:sldChg chg="modSp">
        <pc:chgData name="Huy Nguyen" userId="683bc9a64071afe9" providerId="LiveId" clId="{12425127-DE59-4936-A945-749ED4DE6172}" dt="2019-01-15T09:27:42.069" v="866" actId="255"/>
        <pc:sldMkLst>
          <pc:docMk/>
          <pc:sldMk cId="1100285047" sldId="265"/>
        </pc:sldMkLst>
        <pc:spChg chg="mod">
          <ac:chgData name="Huy Nguyen" userId="683bc9a64071afe9" providerId="LiveId" clId="{12425127-DE59-4936-A945-749ED4DE6172}" dt="2019-01-15T09:27:42.069" v="866" actId="255"/>
          <ac:spMkLst>
            <pc:docMk/>
            <pc:sldMk cId="1100285047" sldId="265"/>
            <ac:spMk id="3" creationId="{00000000-0000-0000-0000-000000000000}"/>
          </ac:spMkLst>
        </pc:spChg>
      </pc:sldChg>
      <pc:sldChg chg="modSp">
        <pc:chgData name="Huy Nguyen" userId="683bc9a64071afe9" providerId="LiveId" clId="{12425127-DE59-4936-A945-749ED4DE6172}" dt="2019-01-15T09:11:26.276" v="824" actId="255"/>
        <pc:sldMkLst>
          <pc:docMk/>
          <pc:sldMk cId="619925703" sldId="268"/>
        </pc:sldMkLst>
        <pc:spChg chg="mod">
          <ac:chgData name="Huy Nguyen" userId="683bc9a64071afe9" providerId="LiveId" clId="{12425127-DE59-4936-A945-749ED4DE6172}" dt="2019-01-15T09:11:26.276" v="824" actId="255"/>
          <ac:spMkLst>
            <pc:docMk/>
            <pc:sldMk cId="619925703" sldId="268"/>
            <ac:spMk id="3" creationId="{00000000-0000-0000-0000-000000000000}"/>
          </ac:spMkLst>
        </pc:spChg>
      </pc:sldChg>
      <pc:sldChg chg="addSp delSp modSp">
        <pc:chgData name="Huy Nguyen" userId="683bc9a64071afe9" providerId="LiveId" clId="{12425127-DE59-4936-A945-749ED4DE6172}" dt="2019-01-15T09:24:13.750" v="856" actId="1076"/>
        <pc:sldMkLst>
          <pc:docMk/>
          <pc:sldMk cId="2700965584" sldId="269"/>
        </pc:sldMkLst>
        <pc:spChg chg="mod">
          <ac:chgData name="Huy Nguyen" userId="683bc9a64071afe9" providerId="LiveId" clId="{12425127-DE59-4936-A945-749ED4DE6172}" dt="2019-01-15T09:24:06.607" v="855" actId="1076"/>
          <ac:spMkLst>
            <pc:docMk/>
            <pc:sldMk cId="2700965584" sldId="269"/>
            <ac:spMk id="3" creationId="{00000000-0000-0000-0000-000000000000}"/>
          </ac:spMkLst>
        </pc:spChg>
        <pc:spChg chg="del mod">
          <ac:chgData name="Huy Nguyen" userId="683bc9a64071afe9" providerId="LiveId" clId="{12425127-DE59-4936-A945-749ED4DE6172}" dt="2019-01-15T09:03:00.283" v="562" actId="478"/>
          <ac:spMkLst>
            <pc:docMk/>
            <pc:sldMk cId="2700965584" sldId="269"/>
            <ac:spMk id="8" creationId="{9CE58142-3805-4525-B98E-6AD107B5EDE2}"/>
          </ac:spMkLst>
        </pc:spChg>
        <pc:spChg chg="mod">
          <ac:chgData name="Huy Nguyen" userId="683bc9a64071afe9" providerId="LiveId" clId="{12425127-DE59-4936-A945-749ED4DE6172}" dt="2019-01-15T09:04:41.375" v="702" actId="20577"/>
          <ac:spMkLst>
            <pc:docMk/>
            <pc:sldMk cId="2700965584" sldId="269"/>
            <ac:spMk id="10" creationId="{A3622F56-C2AA-4686-A334-01084B07632F}"/>
          </ac:spMkLst>
        </pc:spChg>
        <pc:spChg chg="add mod">
          <ac:chgData name="Huy Nguyen" userId="683bc9a64071afe9" providerId="LiveId" clId="{12425127-DE59-4936-A945-749ED4DE6172}" dt="2019-01-15T09:24:13.750" v="856" actId="1076"/>
          <ac:spMkLst>
            <pc:docMk/>
            <pc:sldMk cId="2700965584" sldId="269"/>
            <ac:spMk id="11" creationId="{7ED15F93-7015-4831-B1B7-461A71DC989D}"/>
          </ac:spMkLst>
        </pc:spChg>
      </pc:sldChg>
      <pc:sldChg chg="modSp">
        <pc:chgData name="Huy Nguyen" userId="683bc9a64071afe9" providerId="LiveId" clId="{12425127-DE59-4936-A945-749ED4DE6172}" dt="2019-01-15T09:12:04.193" v="831" actId="255"/>
        <pc:sldMkLst>
          <pc:docMk/>
          <pc:sldMk cId="3705953540" sldId="276"/>
        </pc:sldMkLst>
        <pc:spChg chg="mod">
          <ac:chgData name="Huy Nguyen" userId="683bc9a64071afe9" providerId="LiveId" clId="{12425127-DE59-4936-A945-749ED4DE6172}" dt="2019-01-15T09:12:04.193" v="831" actId="255"/>
          <ac:spMkLst>
            <pc:docMk/>
            <pc:sldMk cId="3705953540" sldId="276"/>
            <ac:spMk id="3" creationId="{00000000-0000-0000-0000-000000000000}"/>
          </ac:spMkLst>
        </pc:spChg>
      </pc:sldChg>
      <pc:sldChg chg="addSp delSp">
        <pc:chgData name="Huy Nguyen" userId="683bc9a64071afe9" providerId="LiveId" clId="{12425127-DE59-4936-A945-749ED4DE6172}" dt="2019-01-15T09:10:16.919" v="814" actId="255"/>
        <pc:sldMkLst>
          <pc:docMk/>
          <pc:sldMk cId="2220633365" sldId="277"/>
        </pc:sldMkLst>
        <pc:spChg chg="del">
          <ac:chgData name="Huy Nguyen" userId="683bc9a64071afe9" providerId="LiveId" clId="{12425127-DE59-4936-A945-749ED4DE6172}" dt="2019-01-15T09:10:15.163" v="813" actId="478"/>
          <ac:spMkLst>
            <pc:docMk/>
            <pc:sldMk cId="2220633365" sldId="277"/>
            <ac:spMk id="5" creationId="{C55D4750-423F-41D2-97BD-837F3A69D6F1}"/>
          </ac:spMkLst>
        </pc:spChg>
        <pc:spChg chg="add">
          <ac:chgData name="Huy Nguyen" userId="683bc9a64071afe9" providerId="LiveId" clId="{12425127-DE59-4936-A945-749ED4DE6172}" dt="2019-01-15T09:10:16.919" v="814" actId="255"/>
          <ac:spMkLst>
            <pc:docMk/>
            <pc:sldMk cId="2220633365" sldId="277"/>
            <ac:spMk id="6" creationId="{8E090ADF-FFFB-442B-B1FD-64CA45E93C16}"/>
          </ac:spMkLst>
        </pc:spChg>
      </pc:sldChg>
      <pc:sldChg chg="addSp delSp">
        <pc:chgData name="Huy Nguyen" userId="683bc9a64071afe9" providerId="LiveId" clId="{12425127-DE59-4936-A945-749ED4DE6172}" dt="2019-01-15T09:04:51.810" v="704" actId="255"/>
        <pc:sldMkLst>
          <pc:docMk/>
          <pc:sldMk cId="901659312" sldId="278"/>
        </pc:sldMkLst>
        <pc:spChg chg="del">
          <ac:chgData name="Huy Nguyen" userId="683bc9a64071afe9" providerId="LiveId" clId="{12425127-DE59-4936-A945-749ED4DE6172}" dt="2019-01-15T09:04:50.934" v="703" actId="478"/>
          <ac:spMkLst>
            <pc:docMk/>
            <pc:sldMk cId="901659312" sldId="278"/>
            <ac:spMk id="9" creationId="{49BA942D-ABA9-44F9-9D75-FF0636880811}"/>
          </ac:spMkLst>
        </pc:spChg>
        <pc:spChg chg="add">
          <ac:chgData name="Huy Nguyen" userId="683bc9a64071afe9" providerId="LiveId" clId="{12425127-DE59-4936-A945-749ED4DE6172}" dt="2019-01-15T09:04:51.810" v="704" actId="255"/>
          <ac:spMkLst>
            <pc:docMk/>
            <pc:sldMk cId="901659312" sldId="278"/>
            <ac:spMk id="10" creationId="{0902059D-82CE-4BED-887A-CCDDFCB581E3}"/>
          </ac:spMkLst>
        </pc:spChg>
      </pc:sldChg>
      <pc:sldChg chg="modSp">
        <pc:chgData name="Huy Nguyen" userId="683bc9a64071afe9" providerId="LiveId" clId="{12425127-DE59-4936-A945-749ED4DE6172}" dt="2019-01-15T09:13:13.957" v="840" actId="255"/>
        <pc:sldMkLst>
          <pc:docMk/>
          <pc:sldMk cId="3597739408" sldId="282"/>
        </pc:sldMkLst>
        <pc:graphicFrameChg chg="modGraphic">
          <ac:chgData name="Huy Nguyen" userId="683bc9a64071afe9" providerId="LiveId" clId="{12425127-DE59-4936-A945-749ED4DE6172}" dt="2019-01-15T09:13:13.957" v="840" actId="255"/>
          <ac:graphicFrameMkLst>
            <pc:docMk/>
            <pc:sldMk cId="3597739408" sldId="282"/>
            <ac:graphicFrameMk id="3" creationId="{485FD267-9EC5-4FF0-BD33-313055B99162}"/>
          </ac:graphicFrameMkLst>
        </pc:graphicFrameChg>
      </pc:sldChg>
      <pc:sldChg chg="modSp">
        <pc:chgData name="Huy Nguyen" userId="683bc9a64071afe9" providerId="LiveId" clId="{12425127-DE59-4936-A945-749ED4DE6172}" dt="2019-01-15T09:12:35.797" v="833" actId="255"/>
        <pc:sldMkLst>
          <pc:docMk/>
          <pc:sldMk cId="3825604095" sldId="283"/>
        </pc:sldMkLst>
        <pc:graphicFrameChg chg="modGraphic">
          <ac:chgData name="Huy Nguyen" userId="683bc9a64071afe9" providerId="LiveId" clId="{12425127-DE59-4936-A945-749ED4DE6172}" dt="2019-01-15T09:12:35.797" v="833" actId="255"/>
          <ac:graphicFrameMkLst>
            <pc:docMk/>
            <pc:sldMk cId="3825604095" sldId="283"/>
            <ac:graphicFrameMk id="3" creationId="{6405433F-29D4-4B21-9E70-7D268C229C2D}"/>
          </ac:graphicFrameMkLst>
        </pc:graphicFrameChg>
      </pc:sldChg>
      <pc:sldChg chg="modSp">
        <pc:chgData name="Huy Nguyen" userId="683bc9a64071afe9" providerId="LiveId" clId="{12425127-DE59-4936-A945-749ED4DE6172}" dt="2019-01-15T09:12:27.675" v="832" actId="255"/>
        <pc:sldMkLst>
          <pc:docMk/>
          <pc:sldMk cId="1883223776" sldId="284"/>
        </pc:sldMkLst>
        <pc:graphicFrameChg chg="modGraphic">
          <ac:chgData name="Huy Nguyen" userId="683bc9a64071afe9" providerId="LiveId" clId="{12425127-DE59-4936-A945-749ED4DE6172}" dt="2019-01-15T09:12:27.675" v="832" actId="255"/>
          <ac:graphicFrameMkLst>
            <pc:docMk/>
            <pc:sldMk cId="1883223776" sldId="284"/>
            <ac:graphicFrameMk id="3" creationId="{21E27A1A-DB1D-4D72-ADC4-04C17CD2A827}"/>
          </ac:graphicFrameMkLst>
        </pc:graphicFrameChg>
      </pc:sldChg>
      <pc:sldChg chg="modSp">
        <pc:chgData name="Huy Nguyen" userId="683bc9a64071afe9" providerId="LiveId" clId="{12425127-DE59-4936-A945-749ED4DE6172}" dt="2019-01-15T09:24:59.896" v="859" actId="255"/>
        <pc:sldMkLst>
          <pc:docMk/>
          <pc:sldMk cId="1586323394" sldId="285"/>
        </pc:sldMkLst>
        <pc:spChg chg="mod">
          <ac:chgData name="Huy Nguyen" userId="683bc9a64071afe9" providerId="LiveId" clId="{12425127-DE59-4936-A945-749ED4DE6172}" dt="2019-01-15T09:07:10.766" v="746" actId="20577"/>
          <ac:spMkLst>
            <pc:docMk/>
            <pc:sldMk cId="1586323394" sldId="285"/>
            <ac:spMk id="8" creationId="{46B6580B-BDE8-4692-801E-8EE954C0FF00}"/>
          </ac:spMkLst>
        </pc:spChg>
        <pc:spChg chg="mod">
          <ac:chgData name="Huy Nguyen" userId="683bc9a64071afe9" providerId="LiveId" clId="{12425127-DE59-4936-A945-749ED4DE6172}" dt="2019-01-15T09:24:59.896" v="859" actId="255"/>
          <ac:spMkLst>
            <pc:docMk/>
            <pc:sldMk cId="1586323394" sldId="285"/>
            <ac:spMk id="9" creationId="{11714B26-0C76-4DCD-A44D-A4C7D1476559}"/>
          </ac:spMkLst>
        </pc:spChg>
      </pc:sldChg>
      <pc:sldChg chg="modSp">
        <pc:chgData name="Huy Nguyen" userId="683bc9a64071afe9" providerId="LiveId" clId="{12425127-DE59-4936-A945-749ED4DE6172}" dt="2019-01-15T09:07:53.971" v="794" actId="20577"/>
        <pc:sldMkLst>
          <pc:docMk/>
          <pc:sldMk cId="3638298743" sldId="286"/>
        </pc:sldMkLst>
        <pc:spChg chg="mod">
          <ac:chgData name="Huy Nguyen" userId="683bc9a64071afe9" providerId="LiveId" clId="{12425127-DE59-4936-A945-749ED4DE6172}" dt="2019-01-15T09:07:53.971" v="794" actId="20577"/>
          <ac:spMkLst>
            <pc:docMk/>
            <pc:sldMk cId="3638298743" sldId="286"/>
            <ac:spMk id="8" creationId="{BA351FB1-3375-4CB5-8E1B-74AF0DDB3976}"/>
          </ac:spMkLst>
        </pc:spChg>
      </pc:sldChg>
      <pc:sldChg chg="addSp delSp">
        <pc:chgData name="Huy Nguyen" userId="683bc9a64071afe9" providerId="LiveId" clId="{12425127-DE59-4936-A945-749ED4DE6172}" dt="2019-01-15T09:10:00.891" v="810" actId="255"/>
        <pc:sldMkLst>
          <pc:docMk/>
          <pc:sldMk cId="2406579420" sldId="288"/>
        </pc:sldMkLst>
        <pc:spChg chg="add">
          <ac:chgData name="Huy Nguyen" userId="683bc9a64071afe9" providerId="LiveId" clId="{12425127-DE59-4936-A945-749ED4DE6172}" dt="2019-01-15T09:10:00.891" v="810" actId="255"/>
          <ac:spMkLst>
            <pc:docMk/>
            <pc:sldMk cId="2406579420" sldId="288"/>
            <ac:spMk id="6" creationId="{77821660-CF5C-4E71-8633-C71E7512103F}"/>
          </ac:spMkLst>
        </pc:spChg>
        <pc:spChg chg="del">
          <ac:chgData name="Huy Nguyen" userId="683bc9a64071afe9" providerId="LiveId" clId="{12425127-DE59-4936-A945-749ED4DE6172}" dt="2019-01-15T09:09:59.994" v="809" actId="478"/>
          <ac:spMkLst>
            <pc:docMk/>
            <pc:sldMk cId="2406579420" sldId="288"/>
            <ac:spMk id="10" creationId="{965117EA-60C4-44D8-95A9-2D2CCEED3172}"/>
          </ac:spMkLst>
        </pc:spChg>
      </pc:sldChg>
      <pc:sldChg chg="addSp delSp">
        <pc:chgData name="Huy Nguyen" userId="683bc9a64071afe9" providerId="LiveId" clId="{12425127-DE59-4936-A945-749ED4DE6172}" dt="2019-01-15T09:09:30.074" v="800" actId="255"/>
        <pc:sldMkLst>
          <pc:docMk/>
          <pc:sldMk cId="3095016811" sldId="290"/>
        </pc:sldMkLst>
        <pc:spChg chg="add">
          <ac:chgData name="Huy Nguyen" userId="683bc9a64071afe9" providerId="LiveId" clId="{12425127-DE59-4936-A945-749ED4DE6172}" dt="2019-01-15T09:09:30.074" v="800" actId="255"/>
          <ac:spMkLst>
            <pc:docMk/>
            <pc:sldMk cId="3095016811" sldId="290"/>
            <ac:spMk id="7" creationId="{B23DF3F9-DD4E-4E42-AC82-FD4AE50583F7}"/>
          </ac:spMkLst>
        </pc:spChg>
        <pc:spChg chg="del">
          <ac:chgData name="Huy Nguyen" userId="683bc9a64071afe9" providerId="LiveId" clId="{12425127-DE59-4936-A945-749ED4DE6172}" dt="2019-01-15T09:09:29.291" v="799" actId="478"/>
          <ac:spMkLst>
            <pc:docMk/>
            <pc:sldMk cId="3095016811" sldId="290"/>
            <ac:spMk id="16" creationId="{1556D2DC-710A-4D5B-A0E4-91E36C0C34B1}"/>
          </ac:spMkLst>
        </pc:spChg>
      </pc:sldChg>
      <pc:sldChg chg="addSp delSp">
        <pc:chgData name="Huy Nguyen" userId="683bc9a64071afe9" providerId="LiveId" clId="{12425127-DE59-4936-A945-749ED4DE6172}" dt="2019-01-15T09:09:16.844" v="796" actId="255"/>
        <pc:sldMkLst>
          <pc:docMk/>
          <pc:sldMk cId="1440253646" sldId="291"/>
        </pc:sldMkLst>
        <pc:spChg chg="add">
          <ac:chgData name="Huy Nguyen" userId="683bc9a64071afe9" providerId="LiveId" clId="{12425127-DE59-4936-A945-749ED4DE6172}" dt="2019-01-15T09:09:16.844" v="796" actId="255"/>
          <ac:spMkLst>
            <pc:docMk/>
            <pc:sldMk cId="1440253646" sldId="291"/>
            <ac:spMk id="6" creationId="{F5309040-F717-4EFB-9A1C-7A47D0E9DF2F}"/>
          </ac:spMkLst>
        </pc:spChg>
        <pc:spChg chg="del">
          <ac:chgData name="Huy Nguyen" userId="683bc9a64071afe9" providerId="LiveId" clId="{12425127-DE59-4936-A945-749ED4DE6172}" dt="2019-01-15T09:09:15.959" v="795" actId="478"/>
          <ac:spMkLst>
            <pc:docMk/>
            <pc:sldMk cId="1440253646" sldId="291"/>
            <ac:spMk id="11" creationId="{E8F0D125-EA54-4DD7-A7E0-6C10BC72B5B9}"/>
          </ac:spMkLst>
        </pc:spChg>
      </pc:sldChg>
      <pc:sldChg chg="addSp delSp">
        <pc:chgData name="Huy Nguyen" userId="683bc9a64071afe9" providerId="LiveId" clId="{12425127-DE59-4936-A945-749ED4DE6172}" dt="2019-01-15T09:09:24.790" v="798" actId="255"/>
        <pc:sldMkLst>
          <pc:docMk/>
          <pc:sldMk cId="977462741" sldId="292"/>
        </pc:sldMkLst>
        <pc:spChg chg="add">
          <ac:chgData name="Huy Nguyen" userId="683bc9a64071afe9" providerId="LiveId" clId="{12425127-DE59-4936-A945-749ED4DE6172}" dt="2019-01-15T09:09:24.790" v="798" actId="255"/>
          <ac:spMkLst>
            <pc:docMk/>
            <pc:sldMk cId="977462741" sldId="292"/>
            <ac:spMk id="6" creationId="{F04E1648-D024-4BB5-B148-BD84F3F14801}"/>
          </ac:spMkLst>
        </pc:spChg>
        <pc:spChg chg="del">
          <ac:chgData name="Huy Nguyen" userId="683bc9a64071afe9" providerId="LiveId" clId="{12425127-DE59-4936-A945-749ED4DE6172}" dt="2019-01-15T09:09:23.695" v="797" actId="478"/>
          <ac:spMkLst>
            <pc:docMk/>
            <pc:sldMk cId="977462741" sldId="292"/>
            <ac:spMk id="15" creationId="{25F42BC8-5CBB-4A0F-A77E-98816D8A62C7}"/>
          </ac:spMkLst>
        </pc:spChg>
      </pc:sldChg>
      <pc:sldChg chg="addSp delSp">
        <pc:chgData name="Huy Nguyen" userId="683bc9a64071afe9" providerId="LiveId" clId="{12425127-DE59-4936-A945-749ED4DE6172}" dt="2019-01-15T09:10:09.873" v="812" actId="255"/>
        <pc:sldMkLst>
          <pc:docMk/>
          <pc:sldMk cId="2789760233" sldId="295"/>
        </pc:sldMkLst>
        <pc:spChg chg="add">
          <ac:chgData name="Huy Nguyen" userId="683bc9a64071afe9" providerId="LiveId" clId="{12425127-DE59-4936-A945-749ED4DE6172}" dt="2019-01-15T09:10:09.873" v="812" actId="255"/>
          <ac:spMkLst>
            <pc:docMk/>
            <pc:sldMk cId="2789760233" sldId="295"/>
            <ac:spMk id="5" creationId="{C4F5D6DB-804E-4C9C-AC8D-BF035504E6A5}"/>
          </ac:spMkLst>
        </pc:spChg>
        <pc:spChg chg="del">
          <ac:chgData name="Huy Nguyen" userId="683bc9a64071afe9" providerId="LiveId" clId="{12425127-DE59-4936-A945-749ED4DE6172}" dt="2019-01-15T09:10:08.053" v="811" actId="478"/>
          <ac:spMkLst>
            <pc:docMk/>
            <pc:sldMk cId="2789760233" sldId="295"/>
            <ac:spMk id="15" creationId="{BEEB2975-5BFE-40D9-AFAA-52918424866B}"/>
          </ac:spMkLst>
        </pc:spChg>
      </pc:sldChg>
      <pc:sldChg chg="addSp delSp modSp">
        <pc:chgData name="Huy Nguyen" userId="683bc9a64071afe9" providerId="LiveId" clId="{12425127-DE59-4936-A945-749ED4DE6172}" dt="2019-01-15T09:25:20.020" v="863" actId="20577"/>
        <pc:sldMkLst>
          <pc:docMk/>
          <pc:sldMk cId="1243549485" sldId="297"/>
        </pc:sldMkLst>
        <pc:spChg chg="mod">
          <ac:chgData name="Huy Nguyen" userId="683bc9a64071afe9" providerId="LiveId" clId="{12425127-DE59-4936-A945-749ED4DE6172}" dt="2019-01-15T09:25:20.020" v="863" actId="20577"/>
          <ac:spMkLst>
            <pc:docMk/>
            <pc:sldMk cId="1243549485" sldId="297"/>
            <ac:spMk id="3" creationId="{00000000-0000-0000-0000-000000000000}"/>
          </ac:spMkLst>
        </pc:spChg>
        <pc:spChg chg="add">
          <ac:chgData name="Huy Nguyen" userId="683bc9a64071afe9" providerId="LiveId" clId="{12425127-DE59-4936-A945-749ED4DE6172}" dt="2019-01-15T09:07:26.082" v="748" actId="20577"/>
          <ac:spMkLst>
            <pc:docMk/>
            <pc:sldMk cId="1243549485" sldId="297"/>
            <ac:spMk id="5" creationId="{EB2C406E-FEE0-4A46-858E-F9E97336A9D3}"/>
          </ac:spMkLst>
        </pc:spChg>
        <pc:spChg chg="del">
          <ac:chgData name="Huy Nguyen" userId="683bc9a64071afe9" providerId="LiveId" clId="{12425127-DE59-4936-A945-749ED4DE6172}" dt="2019-01-15T09:07:25.074" v="747" actId="478"/>
          <ac:spMkLst>
            <pc:docMk/>
            <pc:sldMk cId="1243549485" sldId="297"/>
            <ac:spMk id="7" creationId="{19080FA5-7677-43EF-857D-69A5BF934B21}"/>
          </ac:spMkLst>
        </pc:spChg>
      </pc:sldChg>
      <pc:sldChg chg="addSp delSp">
        <pc:chgData name="Huy Nguyen" userId="683bc9a64071afe9" providerId="LiveId" clId="{12425127-DE59-4936-A945-749ED4DE6172}" dt="2019-01-15T09:07:31.221" v="750" actId="255"/>
        <pc:sldMkLst>
          <pc:docMk/>
          <pc:sldMk cId="3341027317" sldId="298"/>
        </pc:sldMkLst>
        <pc:spChg chg="del">
          <ac:chgData name="Huy Nguyen" userId="683bc9a64071afe9" providerId="LiveId" clId="{12425127-DE59-4936-A945-749ED4DE6172}" dt="2019-01-15T09:07:30.471" v="749" actId="478"/>
          <ac:spMkLst>
            <pc:docMk/>
            <pc:sldMk cId="3341027317" sldId="298"/>
            <ac:spMk id="7" creationId="{72FF75DC-9FDB-47E9-BB58-97AB08ABAE41}"/>
          </ac:spMkLst>
        </pc:spChg>
        <pc:spChg chg="add">
          <ac:chgData name="Huy Nguyen" userId="683bc9a64071afe9" providerId="LiveId" clId="{12425127-DE59-4936-A945-749ED4DE6172}" dt="2019-01-15T09:07:31.221" v="750" actId="255"/>
          <ac:spMkLst>
            <pc:docMk/>
            <pc:sldMk cId="3341027317" sldId="298"/>
            <ac:spMk id="8" creationId="{D2C7918C-96BE-4E8C-A4A8-BF17FBB146D7}"/>
          </ac:spMkLst>
        </pc:spChg>
      </pc:sldChg>
      <pc:sldChg chg="modSp">
        <pc:chgData name="Huy Nguyen" userId="683bc9a64071afe9" providerId="LiveId" clId="{12425127-DE59-4936-A945-749ED4DE6172}" dt="2019-01-15T09:10:28.420" v="815" actId="14100"/>
        <pc:sldMkLst>
          <pc:docMk/>
          <pc:sldMk cId="841583634" sldId="299"/>
        </pc:sldMkLst>
        <pc:spChg chg="mod">
          <ac:chgData name="Huy Nguyen" userId="683bc9a64071afe9" providerId="LiveId" clId="{12425127-DE59-4936-A945-749ED4DE6172}" dt="2019-01-15T09:10:28.420" v="815" actId="14100"/>
          <ac:spMkLst>
            <pc:docMk/>
            <pc:sldMk cId="841583634" sldId="299"/>
            <ac:spMk id="2" creationId="{00000000-0000-0000-0000-000000000000}"/>
          </ac:spMkLst>
        </pc:spChg>
      </pc:sldChg>
      <pc:sldChg chg="addSp delSp">
        <pc:chgData name="Huy Nguyen" userId="683bc9a64071afe9" providerId="LiveId" clId="{12425127-DE59-4936-A945-749ED4DE6172}" dt="2019-01-15T09:09:54.002" v="808" actId="255"/>
        <pc:sldMkLst>
          <pc:docMk/>
          <pc:sldMk cId="627149871" sldId="300"/>
        </pc:sldMkLst>
        <pc:spChg chg="del">
          <ac:chgData name="Huy Nguyen" userId="683bc9a64071afe9" providerId="LiveId" clId="{12425127-DE59-4936-A945-749ED4DE6172}" dt="2019-01-15T09:09:52.557" v="807" actId="478"/>
          <ac:spMkLst>
            <pc:docMk/>
            <pc:sldMk cId="627149871" sldId="300"/>
            <ac:spMk id="5" creationId="{C5CBAB85-5804-4417-803B-069D48D53A1A}"/>
          </ac:spMkLst>
        </pc:spChg>
        <pc:spChg chg="add">
          <ac:chgData name="Huy Nguyen" userId="683bc9a64071afe9" providerId="LiveId" clId="{12425127-DE59-4936-A945-749ED4DE6172}" dt="2019-01-15T09:09:54.002" v="808" actId="255"/>
          <ac:spMkLst>
            <pc:docMk/>
            <pc:sldMk cId="627149871" sldId="300"/>
            <ac:spMk id="7" creationId="{A9B40A92-5259-4CB8-8D52-921420B4B867}"/>
          </ac:spMkLst>
        </pc:spChg>
      </pc:sldChg>
      <pc:sldChg chg="addSp delSp modSp">
        <pc:chgData name="Huy Nguyen" userId="683bc9a64071afe9" providerId="LiveId" clId="{12425127-DE59-4936-A945-749ED4DE6172}" dt="2019-01-15T09:22:00.140" v="854" actId="255"/>
        <pc:sldMkLst>
          <pc:docMk/>
          <pc:sldMk cId="2176216052" sldId="301"/>
        </pc:sldMkLst>
        <pc:spChg chg="mod">
          <ac:chgData name="Huy Nguyen" userId="683bc9a64071afe9" providerId="LiveId" clId="{12425127-DE59-4936-A945-749ED4DE6172}" dt="2019-01-15T09:09:45.948" v="806" actId="14100"/>
          <ac:spMkLst>
            <pc:docMk/>
            <pc:sldMk cId="2176216052" sldId="301"/>
            <ac:spMk id="2" creationId="{76896B55-C2E0-442D-96E3-451F18AEC1FF}"/>
          </ac:spMkLst>
        </pc:spChg>
        <pc:spChg chg="mod">
          <ac:chgData name="Huy Nguyen" userId="683bc9a64071afe9" providerId="LiveId" clId="{12425127-DE59-4936-A945-749ED4DE6172}" dt="2019-01-15T09:22:00.140" v="854" actId="255"/>
          <ac:spMkLst>
            <pc:docMk/>
            <pc:sldMk cId="2176216052" sldId="301"/>
            <ac:spMk id="3" creationId="{DC6475E9-5750-45EE-872E-ABB940B9EBD6}"/>
          </ac:spMkLst>
        </pc:spChg>
        <pc:spChg chg="del">
          <ac:chgData name="Huy Nguyen" userId="683bc9a64071afe9" providerId="LiveId" clId="{12425127-DE59-4936-A945-749ED4DE6172}" dt="2019-01-15T09:09:35.183" v="801" actId="478"/>
          <ac:spMkLst>
            <pc:docMk/>
            <pc:sldMk cId="2176216052" sldId="301"/>
            <ac:spMk id="5" creationId="{872FAD0E-6569-4AB6-9EB9-2161B7B24030}"/>
          </ac:spMkLst>
        </pc:spChg>
        <pc:spChg chg="add">
          <ac:chgData name="Huy Nguyen" userId="683bc9a64071afe9" providerId="LiveId" clId="{12425127-DE59-4936-A945-749ED4DE6172}" dt="2019-01-15T09:09:36.044" v="802" actId="255"/>
          <ac:spMkLst>
            <pc:docMk/>
            <pc:sldMk cId="2176216052" sldId="301"/>
            <ac:spMk id="6" creationId="{EAA98A3A-8393-41CB-946E-FA0EA8165D33}"/>
          </ac:spMkLst>
        </pc:spChg>
      </pc:sldChg>
      <pc:sldChg chg="modSp">
        <pc:chgData name="Huy Nguyen" userId="683bc9a64071afe9" providerId="LiveId" clId="{12425127-DE59-4936-A945-749ED4DE6172}" dt="2019-01-15T09:11:12.523" v="823" actId="255"/>
        <pc:sldMkLst>
          <pc:docMk/>
          <pc:sldMk cId="2098443175" sldId="302"/>
        </pc:sldMkLst>
        <pc:spChg chg="mod">
          <ac:chgData name="Huy Nguyen" userId="683bc9a64071afe9" providerId="LiveId" clId="{12425127-DE59-4936-A945-749ED4DE6172}" dt="2019-01-15T09:10:55.299" v="819" actId="1076"/>
          <ac:spMkLst>
            <pc:docMk/>
            <pc:sldMk cId="2098443175" sldId="302"/>
            <ac:spMk id="2" creationId="{00000000-0000-0000-0000-000000000000}"/>
          </ac:spMkLst>
        </pc:spChg>
        <pc:spChg chg="mod">
          <ac:chgData name="Huy Nguyen" userId="683bc9a64071afe9" providerId="LiveId" clId="{12425127-DE59-4936-A945-749ED4DE6172}" dt="2019-01-15T09:11:02.139" v="821" actId="1076"/>
          <ac:spMkLst>
            <pc:docMk/>
            <pc:sldMk cId="2098443175" sldId="302"/>
            <ac:spMk id="9" creationId="{2474DF5D-2F77-4A02-B55D-61BE6E980862}"/>
          </ac:spMkLst>
        </pc:spChg>
        <pc:graphicFrameChg chg="mod modGraphic">
          <ac:chgData name="Huy Nguyen" userId="683bc9a64071afe9" providerId="LiveId" clId="{12425127-DE59-4936-A945-749ED4DE6172}" dt="2019-01-15T09:11:12.523" v="823" actId="255"/>
          <ac:graphicFrameMkLst>
            <pc:docMk/>
            <pc:sldMk cId="2098443175" sldId="302"/>
            <ac:graphicFrameMk id="4" creationId="{D49E4A08-FF00-49F5-BF50-96D0EE36C1BB}"/>
          </ac:graphicFrameMkLst>
        </pc:graphicFrameChg>
      </pc:sldChg>
      <pc:sldChg chg="modSp">
        <pc:chgData name="Huy Nguyen" userId="683bc9a64071afe9" providerId="LiveId" clId="{12425127-DE59-4936-A945-749ED4DE6172}" dt="2019-01-15T09:10:47.379" v="818" actId="1076"/>
        <pc:sldMkLst>
          <pc:docMk/>
          <pc:sldMk cId="4025697244" sldId="304"/>
        </pc:sldMkLst>
        <pc:spChg chg="mod">
          <ac:chgData name="Huy Nguyen" userId="683bc9a64071afe9" providerId="LiveId" clId="{12425127-DE59-4936-A945-749ED4DE6172}" dt="2019-01-15T09:10:35.404" v="816" actId="1076"/>
          <ac:spMkLst>
            <pc:docMk/>
            <pc:sldMk cId="4025697244" sldId="304"/>
            <ac:spMk id="2" creationId="{00000000-0000-0000-0000-000000000000}"/>
          </ac:spMkLst>
        </pc:spChg>
        <pc:spChg chg="mod">
          <ac:chgData name="Huy Nguyen" userId="683bc9a64071afe9" providerId="LiveId" clId="{12425127-DE59-4936-A945-749ED4DE6172}" dt="2019-01-15T09:10:41.050" v="817" actId="1076"/>
          <ac:spMkLst>
            <pc:docMk/>
            <pc:sldMk cId="4025697244" sldId="304"/>
            <ac:spMk id="9" creationId="{2474DF5D-2F77-4A02-B55D-61BE6E980862}"/>
          </ac:spMkLst>
        </pc:spChg>
        <pc:graphicFrameChg chg="mod modGraphic">
          <ac:chgData name="Huy Nguyen" userId="683bc9a64071afe9" providerId="LiveId" clId="{12425127-DE59-4936-A945-749ED4DE6172}" dt="2019-01-15T09:10:47.379" v="818" actId="1076"/>
          <ac:graphicFrameMkLst>
            <pc:docMk/>
            <pc:sldMk cId="4025697244" sldId="304"/>
            <ac:graphicFrameMk id="5" creationId="{5C0A1BA9-A1B1-485B-8815-D8EA135F5C60}"/>
          </ac:graphicFrameMkLst>
        </pc:graphicFrameChg>
      </pc:sldChg>
      <pc:sldChg chg="modSp">
        <pc:chgData name="Huy Nguyen" userId="683bc9a64071afe9" providerId="LiveId" clId="{12425127-DE59-4936-A945-749ED4DE6172}" dt="2019-01-15T09:11:50.789" v="830" actId="255"/>
        <pc:sldMkLst>
          <pc:docMk/>
          <pc:sldMk cId="3865697082" sldId="305"/>
        </pc:sldMkLst>
        <pc:spChg chg="mod">
          <ac:chgData name="Huy Nguyen" userId="683bc9a64071afe9" providerId="LiveId" clId="{12425127-DE59-4936-A945-749ED4DE6172}" dt="2019-01-15T09:11:36.873" v="826" actId="1076"/>
          <ac:spMkLst>
            <pc:docMk/>
            <pc:sldMk cId="3865697082" sldId="305"/>
            <ac:spMk id="2" creationId="{00000000-0000-0000-0000-000000000000}"/>
          </ac:spMkLst>
        </pc:spChg>
        <pc:spChg chg="mod">
          <ac:chgData name="Huy Nguyen" userId="683bc9a64071afe9" providerId="LiveId" clId="{12425127-DE59-4936-A945-749ED4DE6172}" dt="2019-01-15T09:11:50.789" v="830" actId="255"/>
          <ac:spMkLst>
            <pc:docMk/>
            <pc:sldMk cId="3865697082" sldId="305"/>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54D21-FA86-42E7-90D6-7BEB0A378E0A}" type="doc">
      <dgm:prSet loTypeId="urn:microsoft.com/office/officeart/2005/8/layout/process1" loCatId="process" qsTypeId="urn:microsoft.com/office/officeart/2005/8/quickstyle/simple1" qsCatId="simple" csTypeId="urn:microsoft.com/office/officeart/2005/8/colors/accent2_1" csCatId="accent2" phldr="1"/>
      <dgm:spPr/>
    </dgm:pt>
    <dgm:pt modelId="{3CC8E4D9-7B76-479B-97D3-B1D45AA40E4C}">
      <dgm:prSet phldrT="[Text]" custT="1"/>
      <dgm:spPr/>
      <dgm:t>
        <a:bodyPr/>
        <a:lstStyle/>
        <a:p>
          <a:r>
            <a:rPr lang="en-US" sz="2400" b="1" dirty="0"/>
            <a:t>Calculating the similarity measure</a:t>
          </a:r>
        </a:p>
      </dgm:t>
    </dgm:pt>
    <dgm:pt modelId="{2FE61A59-79FF-464D-A39B-1EC9B0008ECB}" type="parTrans" cxnId="{BD4050D4-D490-44FD-ACA1-DBD160DE85BF}">
      <dgm:prSet/>
      <dgm:spPr/>
      <dgm:t>
        <a:bodyPr/>
        <a:lstStyle/>
        <a:p>
          <a:endParaRPr lang="en-US"/>
        </a:p>
      </dgm:t>
    </dgm:pt>
    <dgm:pt modelId="{7533525E-68C9-4A39-8D2E-07CD4625F495}" type="sibTrans" cxnId="{BD4050D4-D490-44FD-ACA1-DBD160DE85BF}">
      <dgm:prSet/>
      <dgm:spPr/>
      <dgm:t>
        <a:bodyPr/>
        <a:lstStyle/>
        <a:p>
          <a:endParaRPr lang="en-US"/>
        </a:p>
      </dgm:t>
    </dgm:pt>
    <dgm:pt modelId="{C95BF9B1-EF92-4F8A-BE2E-E71AE06BBD8F}">
      <dgm:prSet phldrT="[Text]" custT="1"/>
      <dgm:spPr/>
      <dgm:t>
        <a:bodyPr/>
        <a:lstStyle/>
        <a:p>
          <a:r>
            <a:rPr lang="en-US" sz="2400" b="1" dirty="0"/>
            <a:t>Predicting the rating scores</a:t>
          </a:r>
        </a:p>
      </dgm:t>
    </dgm:pt>
    <dgm:pt modelId="{403CA813-47D6-4555-9002-2056473F0F0E}" type="parTrans" cxnId="{3FBFEA81-9333-45D4-9AD7-59906D145FAB}">
      <dgm:prSet/>
      <dgm:spPr/>
      <dgm:t>
        <a:bodyPr/>
        <a:lstStyle/>
        <a:p>
          <a:endParaRPr lang="en-US"/>
        </a:p>
      </dgm:t>
    </dgm:pt>
    <dgm:pt modelId="{2DD17A46-E164-4A86-AD7D-014FE16FFF90}" type="sibTrans" cxnId="{3FBFEA81-9333-45D4-9AD7-59906D145FAB}">
      <dgm:prSet/>
      <dgm:spPr/>
      <dgm:t>
        <a:bodyPr/>
        <a:lstStyle/>
        <a:p>
          <a:endParaRPr lang="en-US"/>
        </a:p>
      </dgm:t>
    </dgm:pt>
    <dgm:pt modelId="{B17189DE-C53D-46FA-9C63-C701DA329BAB}">
      <dgm:prSet phldrT="[Text]" custT="1"/>
      <dgm:spPr/>
      <dgm:t>
        <a:bodyPr/>
        <a:lstStyle/>
        <a:p>
          <a:r>
            <a:rPr lang="en-US" sz="2400" b="1" dirty="0"/>
            <a:t>Recommended Results</a:t>
          </a:r>
        </a:p>
      </dgm:t>
    </dgm:pt>
    <dgm:pt modelId="{FE511537-BCDC-496D-853C-6C5B282C557C}" type="parTrans" cxnId="{9DD6B6C6-8105-433F-9F14-890E6B6E575C}">
      <dgm:prSet/>
      <dgm:spPr/>
      <dgm:t>
        <a:bodyPr/>
        <a:lstStyle/>
        <a:p>
          <a:endParaRPr lang="en-US"/>
        </a:p>
      </dgm:t>
    </dgm:pt>
    <dgm:pt modelId="{119B6D18-D489-4342-836A-7FD8A01604FB}" type="sibTrans" cxnId="{9DD6B6C6-8105-433F-9F14-890E6B6E575C}">
      <dgm:prSet/>
      <dgm:spPr/>
      <dgm:t>
        <a:bodyPr/>
        <a:lstStyle/>
        <a:p>
          <a:endParaRPr lang="en-US"/>
        </a:p>
      </dgm:t>
    </dgm:pt>
    <dgm:pt modelId="{57FC04A4-CAC1-4758-8F29-C2A37CFBEB36}" type="pres">
      <dgm:prSet presAssocID="{3A454D21-FA86-42E7-90D6-7BEB0A378E0A}" presName="Name0" presStyleCnt="0">
        <dgm:presLayoutVars>
          <dgm:dir/>
          <dgm:resizeHandles val="exact"/>
        </dgm:presLayoutVars>
      </dgm:prSet>
      <dgm:spPr/>
    </dgm:pt>
    <dgm:pt modelId="{2E622152-387F-4411-9E5E-F3C28B414348}" type="pres">
      <dgm:prSet presAssocID="{3CC8E4D9-7B76-479B-97D3-B1D45AA40E4C}" presName="node" presStyleLbl="node1" presStyleIdx="0" presStyleCnt="3">
        <dgm:presLayoutVars>
          <dgm:bulletEnabled val="1"/>
        </dgm:presLayoutVars>
      </dgm:prSet>
      <dgm:spPr/>
    </dgm:pt>
    <dgm:pt modelId="{303088CE-3F07-4551-B9D3-0778BFC12D92}" type="pres">
      <dgm:prSet presAssocID="{7533525E-68C9-4A39-8D2E-07CD4625F495}" presName="sibTrans" presStyleLbl="sibTrans2D1" presStyleIdx="0" presStyleCnt="2"/>
      <dgm:spPr/>
    </dgm:pt>
    <dgm:pt modelId="{81916823-8C3D-4686-8150-710026AACB3E}" type="pres">
      <dgm:prSet presAssocID="{7533525E-68C9-4A39-8D2E-07CD4625F495}" presName="connectorText" presStyleLbl="sibTrans2D1" presStyleIdx="0" presStyleCnt="2"/>
      <dgm:spPr/>
    </dgm:pt>
    <dgm:pt modelId="{437E2E30-5CD4-426F-9E66-A6D90684702D}" type="pres">
      <dgm:prSet presAssocID="{C95BF9B1-EF92-4F8A-BE2E-E71AE06BBD8F}" presName="node" presStyleLbl="node1" presStyleIdx="1" presStyleCnt="3" custLinFactNeighborX="5776" custLinFactNeighborY="-523">
        <dgm:presLayoutVars>
          <dgm:bulletEnabled val="1"/>
        </dgm:presLayoutVars>
      </dgm:prSet>
      <dgm:spPr/>
    </dgm:pt>
    <dgm:pt modelId="{73EF59BB-D283-44EA-A50D-16B02ED173F7}" type="pres">
      <dgm:prSet presAssocID="{2DD17A46-E164-4A86-AD7D-014FE16FFF90}" presName="sibTrans" presStyleLbl="sibTrans2D1" presStyleIdx="1" presStyleCnt="2"/>
      <dgm:spPr/>
    </dgm:pt>
    <dgm:pt modelId="{67DB7992-8D9E-41B3-8BDF-2C162575D882}" type="pres">
      <dgm:prSet presAssocID="{2DD17A46-E164-4A86-AD7D-014FE16FFF90}" presName="connectorText" presStyleLbl="sibTrans2D1" presStyleIdx="1" presStyleCnt="2"/>
      <dgm:spPr/>
    </dgm:pt>
    <dgm:pt modelId="{0BDD17C1-7CDB-4A8E-BB56-115FEC0D9643}" type="pres">
      <dgm:prSet presAssocID="{B17189DE-C53D-46FA-9C63-C701DA329BAB}" presName="node" presStyleLbl="node1" presStyleIdx="2" presStyleCnt="3">
        <dgm:presLayoutVars>
          <dgm:bulletEnabled val="1"/>
        </dgm:presLayoutVars>
      </dgm:prSet>
      <dgm:spPr/>
    </dgm:pt>
  </dgm:ptLst>
  <dgm:cxnLst>
    <dgm:cxn modelId="{071A370B-7646-4954-A00C-21852A38EE32}" type="presOf" srcId="{3A454D21-FA86-42E7-90D6-7BEB0A378E0A}" destId="{57FC04A4-CAC1-4758-8F29-C2A37CFBEB36}" srcOrd="0" destOrd="0" presId="urn:microsoft.com/office/officeart/2005/8/layout/process1"/>
    <dgm:cxn modelId="{1644D010-B58B-42A8-A973-082DCA726E2F}" type="presOf" srcId="{2DD17A46-E164-4A86-AD7D-014FE16FFF90}" destId="{73EF59BB-D283-44EA-A50D-16B02ED173F7}" srcOrd="0" destOrd="0" presId="urn:microsoft.com/office/officeart/2005/8/layout/process1"/>
    <dgm:cxn modelId="{15C1E12E-7E69-4173-8DFC-1CBEFD8B943B}" type="presOf" srcId="{3CC8E4D9-7B76-479B-97D3-B1D45AA40E4C}" destId="{2E622152-387F-4411-9E5E-F3C28B414348}" srcOrd="0" destOrd="0" presId="urn:microsoft.com/office/officeart/2005/8/layout/process1"/>
    <dgm:cxn modelId="{9311F868-75AA-419A-B2C6-5AE36BA3972B}" type="presOf" srcId="{2DD17A46-E164-4A86-AD7D-014FE16FFF90}" destId="{67DB7992-8D9E-41B3-8BDF-2C162575D882}" srcOrd="1" destOrd="0" presId="urn:microsoft.com/office/officeart/2005/8/layout/process1"/>
    <dgm:cxn modelId="{3FBFEA81-9333-45D4-9AD7-59906D145FAB}" srcId="{3A454D21-FA86-42E7-90D6-7BEB0A378E0A}" destId="{C95BF9B1-EF92-4F8A-BE2E-E71AE06BBD8F}" srcOrd="1" destOrd="0" parTransId="{403CA813-47D6-4555-9002-2056473F0F0E}" sibTransId="{2DD17A46-E164-4A86-AD7D-014FE16FFF90}"/>
    <dgm:cxn modelId="{C89F158A-48DA-49A9-9198-17117CDF1C51}" type="presOf" srcId="{C95BF9B1-EF92-4F8A-BE2E-E71AE06BBD8F}" destId="{437E2E30-5CD4-426F-9E66-A6D90684702D}" srcOrd="0" destOrd="0" presId="urn:microsoft.com/office/officeart/2005/8/layout/process1"/>
    <dgm:cxn modelId="{3B6BC8AA-59BD-4F5D-8C87-7D3B94F30AE3}" type="presOf" srcId="{7533525E-68C9-4A39-8D2E-07CD4625F495}" destId="{303088CE-3F07-4551-B9D3-0778BFC12D92}" srcOrd="0" destOrd="0" presId="urn:microsoft.com/office/officeart/2005/8/layout/process1"/>
    <dgm:cxn modelId="{F99D72C2-D548-4BC2-AEDE-BB6A1AA1BC53}" type="presOf" srcId="{7533525E-68C9-4A39-8D2E-07CD4625F495}" destId="{81916823-8C3D-4686-8150-710026AACB3E}" srcOrd="1" destOrd="0" presId="urn:microsoft.com/office/officeart/2005/8/layout/process1"/>
    <dgm:cxn modelId="{9DD6B6C6-8105-433F-9F14-890E6B6E575C}" srcId="{3A454D21-FA86-42E7-90D6-7BEB0A378E0A}" destId="{B17189DE-C53D-46FA-9C63-C701DA329BAB}" srcOrd="2" destOrd="0" parTransId="{FE511537-BCDC-496D-853C-6C5B282C557C}" sibTransId="{119B6D18-D489-4342-836A-7FD8A01604FB}"/>
    <dgm:cxn modelId="{BD4050D4-D490-44FD-ACA1-DBD160DE85BF}" srcId="{3A454D21-FA86-42E7-90D6-7BEB0A378E0A}" destId="{3CC8E4D9-7B76-479B-97D3-B1D45AA40E4C}" srcOrd="0" destOrd="0" parTransId="{2FE61A59-79FF-464D-A39B-1EC9B0008ECB}" sibTransId="{7533525E-68C9-4A39-8D2E-07CD4625F495}"/>
    <dgm:cxn modelId="{6622D5FA-EEA6-4326-B606-DB52BEBCBF5F}" type="presOf" srcId="{B17189DE-C53D-46FA-9C63-C701DA329BAB}" destId="{0BDD17C1-7CDB-4A8E-BB56-115FEC0D9643}" srcOrd="0" destOrd="0" presId="urn:microsoft.com/office/officeart/2005/8/layout/process1"/>
    <dgm:cxn modelId="{33DE4976-D152-4F2F-B0E6-56134BFC9D35}" type="presParOf" srcId="{57FC04A4-CAC1-4758-8F29-C2A37CFBEB36}" destId="{2E622152-387F-4411-9E5E-F3C28B414348}" srcOrd="0" destOrd="0" presId="urn:microsoft.com/office/officeart/2005/8/layout/process1"/>
    <dgm:cxn modelId="{F6D63BF5-B0EA-4C93-8BE9-1F5F31C1F5C7}" type="presParOf" srcId="{57FC04A4-CAC1-4758-8F29-C2A37CFBEB36}" destId="{303088CE-3F07-4551-B9D3-0778BFC12D92}" srcOrd="1" destOrd="0" presId="urn:microsoft.com/office/officeart/2005/8/layout/process1"/>
    <dgm:cxn modelId="{E5BA357C-8E77-42D1-A69C-DBFB14089643}" type="presParOf" srcId="{303088CE-3F07-4551-B9D3-0778BFC12D92}" destId="{81916823-8C3D-4686-8150-710026AACB3E}" srcOrd="0" destOrd="0" presId="urn:microsoft.com/office/officeart/2005/8/layout/process1"/>
    <dgm:cxn modelId="{36314138-38D7-4618-842E-EB8B94E12E7B}" type="presParOf" srcId="{57FC04A4-CAC1-4758-8F29-C2A37CFBEB36}" destId="{437E2E30-5CD4-426F-9E66-A6D90684702D}" srcOrd="2" destOrd="0" presId="urn:microsoft.com/office/officeart/2005/8/layout/process1"/>
    <dgm:cxn modelId="{CD6BA78C-743F-4024-B793-5CE0B55884B1}" type="presParOf" srcId="{57FC04A4-CAC1-4758-8F29-C2A37CFBEB36}" destId="{73EF59BB-D283-44EA-A50D-16B02ED173F7}" srcOrd="3" destOrd="0" presId="urn:microsoft.com/office/officeart/2005/8/layout/process1"/>
    <dgm:cxn modelId="{A34D60C8-4B18-480B-9EDF-B2E3D7E13ED2}" type="presParOf" srcId="{73EF59BB-D283-44EA-A50D-16B02ED173F7}" destId="{67DB7992-8D9E-41B3-8BDF-2C162575D882}" srcOrd="0" destOrd="0" presId="urn:microsoft.com/office/officeart/2005/8/layout/process1"/>
    <dgm:cxn modelId="{EBDA7182-D398-4B1D-8BCB-D492CEE53428}" type="presParOf" srcId="{57FC04A4-CAC1-4758-8F29-C2A37CFBEB36}" destId="{0BDD17C1-7CDB-4A8E-BB56-115FEC0D964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22152-387F-4411-9E5E-F3C28B414348}">
      <dsp:nvSpPr>
        <dsp:cNvPr id="0" name=""/>
        <dsp:cNvSpPr/>
      </dsp:nvSpPr>
      <dsp:spPr>
        <a:xfrm>
          <a:off x="8997" y="389439"/>
          <a:ext cx="2689140" cy="161348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Calculating the similarity measure</a:t>
          </a:r>
        </a:p>
      </dsp:txBody>
      <dsp:txXfrm>
        <a:off x="56254" y="436696"/>
        <a:ext cx="2594626" cy="1518970"/>
      </dsp:txXfrm>
    </dsp:sp>
    <dsp:sp modelId="{303088CE-3F07-4551-B9D3-0778BFC12D92}">
      <dsp:nvSpPr>
        <dsp:cNvPr id="0" name=""/>
        <dsp:cNvSpPr/>
      </dsp:nvSpPr>
      <dsp:spPr>
        <a:xfrm rot="21592420">
          <a:off x="2982583" y="858471"/>
          <a:ext cx="603028" cy="6669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982583" y="992051"/>
        <a:ext cx="422120" cy="400144"/>
      </dsp:txXfrm>
    </dsp:sp>
    <dsp:sp modelId="{437E2E30-5CD4-426F-9E66-A6D90684702D}">
      <dsp:nvSpPr>
        <dsp:cNvPr id="0" name=""/>
        <dsp:cNvSpPr/>
      </dsp:nvSpPr>
      <dsp:spPr>
        <a:xfrm>
          <a:off x="3835923" y="381000"/>
          <a:ext cx="2689140" cy="161348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Predicting the rating scores</a:t>
          </a:r>
        </a:p>
      </dsp:txBody>
      <dsp:txXfrm>
        <a:off x="3883180" y="428257"/>
        <a:ext cx="2594626" cy="1518970"/>
      </dsp:txXfrm>
    </dsp:sp>
    <dsp:sp modelId="{73EF59BB-D283-44EA-A50D-16B02ED173F7}">
      <dsp:nvSpPr>
        <dsp:cNvPr id="0" name=""/>
        <dsp:cNvSpPr/>
      </dsp:nvSpPr>
      <dsp:spPr>
        <a:xfrm rot="7835">
          <a:off x="6778445" y="858543"/>
          <a:ext cx="537170" cy="6669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6778445" y="991740"/>
        <a:ext cx="376019" cy="400144"/>
      </dsp:txXfrm>
    </dsp:sp>
    <dsp:sp modelId="{0BDD17C1-7CDB-4A8E-BB56-115FEC0D9643}">
      <dsp:nvSpPr>
        <dsp:cNvPr id="0" name=""/>
        <dsp:cNvSpPr/>
      </dsp:nvSpPr>
      <dsp:spPr>
        <a:xfrm>
          <a:off x="7538590" y="389439"/>
          <a:ext cx="2689140" cy="161348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Recommended Results</a:t>
          </a:r>
        </a:p>
      </dsp:txBody>
      <dsp:txXfrm>
        <a:off x="7585847" y="436696"/>
        <a:ext cx="2594626" cy="15189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1/21/2019</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1/21/2019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3963779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think needless to say nowadays we see a lot of different kinds of the databases, and this databases are typically represented as a graph to represent the HIN and also unstructured manner of the data and so we often call this as a kind of a heterogeneous information network.</a:t>
            </a:r>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2305374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i="0" kern="1200" dirty="0">
                <a:solidFill>
                  <a:schemeClr val="tx1"/>
                </a:solidFill>
                <a:effectLst/>
                <a:latin typeface="+mn-lt"/>
                <a:ea typeface="+mn-ea"/>
                <a:cs typeface="+mn-cs"/>
              </a:rPr>
            </a:br>
            <a:r>
              <a:rPr lang="en-US" dirty="0"/>
              <a:t>Most previous researches on information networks focuses on homogeneous information networks, which involve one type of nodes and one type of links, e.g., social networks with friendship links, webpage networks with hyper-links</a:t>
            </a:r>
          </a:p>
          <a:p>
            <a:r>
              <a:rPr lang="en-US" dirty="0"/>
              <a:t>But in this thesis, we will mention to Heterogeneous Information Network</a:t>
            </a:r>
          </a:p>
          <a:p>
            <a:r>
              <a:rPr lang="en-US" dirty="0"/>
              <a:t>So what is Heterogeneous Information Network?</a:t>
            </a:r>
          </a:p>
          <a:p>
            <a:r>
              <a:rPr lang="en-US" dirty="0"/>
              <a:t>Assume that, we have a directed graph with entity types is A and relation types is R. So Heterogeneous Information Network will be defined as follows:</a:t>
            </a:r>
          </a:p>
          <a:p>
            <a:r>
              <a:rPr lang="en-US" dirty="0"/>
              <a:t>	HIN is a directed graph which either contain the number of the types of objects over 1 or</a:t>
            </a:r>
          </a:p>
          <a:p>
            <a:r>
              <a:rPr lang="en-US" dirty="0"/>
              <a:t>				the number of the types of relations over 1</a:t>
            </a:r>
          </a:p>
        </p:txBody>
      </p:sp>
      <p:sp>
        <p:nvSpPr>
          <p:cNvPr id="4" name="Slide Number Placeholder 3"/>
          <p:cNvSpPr>
            <a:spLocks noGrp="1"/>
          </p:cNvSpPr>
          <p:nvPr>
            <p:ph type="sldNum" sz="quarter" idx="10"/>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3437952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let me give you some examples, so even though I mean you briefly understand what this is.</a:t>
            </a:r>
          </a:p>
          <a:p>
            <a:r>
              <a:rPr lang="en-US" dirty="0"/>
              <a:t>The first example is Twitter Network is represented by graph form. </a:t>
            </a:r>
            <a:r>
              <a:rPr lang="en-US" sz="1200" i="0" kern="1200" dirty="0">
                <a:solidFill>
                  <a:schemeClr val="tx1"/>
                </a:solidFill>
                <a:effectLst/>
                <a:latin typeface="+mn-lt"/>
                <a:ea typeface="+mn-ea"/>
                <a:cs typeface="+mn-cs"/>
              </a:rPr>
              <a:t>Twitter as a social media can also be considered as an information network, containing</a:t>
            </a:r>
          </a:p>
          <a:p>
            <a:r>
              <a:rPr lang="en-US" sz="1200" i="0" kern="1200" dirty="0">
                <a:solidFill>
                  <a:schemeClr val="tx1"/>
                </a:solidFill>
                <a:effectLst/>
                <a:latin typeface="+mn-lt"/>
                <a:ea typeface="+mn-ea"/>
                <a:cs typeface="+mn-cs"/>
              </a:rPr>
              <a:t>Objects types such as User Account, Location</a:t>
            </a:r>
            <a:endParaRPr lang="en-US" dirty="0"/>
          </a:p>
          <a:p>
            <a:r>
              <a:rPr lang="en-US" dirty="0"/>
              <a:t>	for instance you have the different user account and location, you have a John as a User Account and Chicago is location</a:t>
            </a:r>
          </a:p>
          <a:p>
            <a:r>
              <a:rPr lang="en-US" dirty="0"/>
              <a:t>And you have different kinds of relations as</a:t>
            </a:r>
          </a:p>
          <a:p>
            <a:r>
              <a:rPr lang="en-US" dirty="0"/>
              <a:t>	for instances an User Account locate at Location, or User account follow the other User Account</a:t>
            </a:r>
          </a:p>
          <a:p>
            <a:r>
              <a:rPr lang="en-US" dirty="0"/>
              <a:t>In summary, we have the number of types of object and relation is 2 more than 1</a:t>
            </a:r>
          </a:p>
          <a:p>
            <a:r>
              <a:rPr lang="en-US" dirty="0"/>
              <a:t>Therefore, we have a HIN</a:t>
            </a:r>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1156755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similar example, we have a Facebook Network is also a HIN</a:t>
            </a:r>
          </a:p>
        </p:txBody>
      </p:sp>
      <p:sp>
        <p:nvSpPr>
          <p:cNvPr id="4" name="Slide Number Placeholder 3"/>
          <p:cNvSpPr>
            <a:spLocks noGrp="1"/>
          </p:cNvSpPr>
          <p:nvPr>
            <p:ph type="sldNum" sz="quarter" idx="10"/>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318353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2 above example, we know the conditions to have a HIN. In case of Weighted Heterogeneous Information Network, we will have more one condition is the number of types of attribute values more than zero.</a:t>
            </a:r>
          </a:p>
          <a:p>
            <a:r>
              <a:rPr lang="en-US" sz="1200" kern="1200" dirty="0">
                <a:solidFill>
                  <a:schemeClr val="tx1"/>
                </a:solidFill>
                <a:latin typeface="+mn-lt"/>
                <a:ea typeface="+mn-ea"/>
                <a:cs typeface="+mn-cs"/>
              </a:rPr>
              <a:t>For example, we have this image</a:t>
            </a:r>
          </a:p>
          <a:p>
            <a:r>
              <a:rPr lang="en-US" sz="1200" kern="1200" dirty="0">
                <a:solidFill>
                  <a:schemeClr val="tx1"/>
                </a:solidFill>
                <a:latin typeface="+mn-lt"/>
                <a:ea typeface="+mn-ea"/>
                <a:cs typeface="+mn-cs"/>
              </a:rPr>
              <a:t>	the network contains one type of attribute value on the rating relation between users and movies, which take values from 1 to 5</a:t>
            </a:r>
          </a:p>
          <a:p>
            <a:r>
              <a:rPr lang="en-US" sz="1200" i="0" kern="1200" dirty="0">
                <a:solidFill>
                  <a:schemeClr val="tx1"/>
                </a:solidFill>
                <a:effectLst/>
                <a:latin typeface="+mn-lt"/>
                <a:ea typeface="+mn-ea"/>
                <a:cs typeface="+mn-cs"/>
              </a:rPr>
              <a:t>Therefore, we will call this is a Weighted Heterogeneous Information Network</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1525467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Meta path is the essential concept in HIN</a:t>
            </a:r>
          </a:p>
          <a:p>
            <a:r>
              <a:rPr lang="en-US" sz="1200" i="0" kern="1200" dirty="0">
                <a:solidFill>
                  <a:schemeClr val="tx1"/>
                </a:solidFill>
                <a:effectLst/>
                <a:latin typeface="+mn-lt"/>
                <a:ea typeface="+mn-ea"/>
                <a:cs typeface="+mn-cs"/>
              </a:rPr>
              <a:t>Meta path is  a series of nodes which were connected by relation types</a:t>
            </a:r>
          </a:p>
          <a:p>
            <a:r>
              <a:rPr lang="en-US" sz="1200" i="0" kern="1200" dirty="0">
                <a:solidFill>
                  <a:schemeClr val="tx1"/>
                </a:solidFill>
                <a:effectLst/>
                <a:latin typeface="+mn-lt"/>
                <a:ea typeface="+mn-ea"/>
                <a:cs typeface="+mn-cs"/>
              </a:rPr>
              <a:t>we have the concept about symmetric meta path</a:t>
            </a:r>
          </a:p>
          <a:p>
            <a:r>
              <a:rPr lang="en-US" sz="1200" i="0" kern="1200" dirty="0">
                <a:solidFill>
                  <a:schemeClr val="tx1"/>
                </a:solidFill>
                <a:effectLst/>
                <a:latin typeface="+mn-lt"/>
                <a:ea typeface="+mn-ea"/>
                <a:cs typeface="+mn-cs"/>
              </a:rPr>
              <a:t>We say a meta-path is symmetric if the relation R is symmetric</a:t>
            </a:r>
          </a:p>
          <a:p>
            <a:r>
              <a:rPr lang="en-US" sz="1200" i="0" kern="1200" dirty="0">
                <a:solidFill>
                  <a:schemeClr val="tx1"/>
                </a:solidFill>
                <a:effectLst/>
                <a:latin typeface="+mn-lt"/>
                <a:ea typeface="+mn-ea"/>
                <a:cs typeface="+mn-cs"/>
              </a:rPr>
              <a:t>Here are 3 symmetric meta path because King and Queen are the same type. In this case, type can call be the parent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For example, in this image, the composite relation two Person King and Queen co-created a person Prince or Princess can be described as meta path 1</a:t>
            </a:r>
          </a:p>
          <a:p>
            <a:r>
              <a:rPr lang="en-US" sz="1200" i="0" kern="1200" dirty="0">
                <a:solidFill>
                  <a:schemeClr val="tx1"/>
                </a:solidFill>
                <a:effectLst/>
                <a:latin typeface="+mn-lt"/>
                <a:ea typeface="+mn-ea"/>
                <a:cs typeface="+mn-cs"/>
              </a:rPr>
              <a:t>And meta path 2 it means King and Queen are the members of the same Royal</a:t>
            </a:r>
          </a:p>
          <a:p>
            <a:r>
              <a:rPr lang="en-US" sz="1200" i="0" kern="1200" dirty="0">
                <a:solidFill>
                  <a:schemeClr val="tx1"/>
                </a:solidFill>
                <a:effectLst/>
                <a:latin typeface="+mn-lt"/>
                <a:ea typeface="+mn-ea"/>
                <a:cs typeface="+mn-cs"/>
              </a:rPr>
              <a:t>And meta path 3 it means King and Queen are citizens of the same Country</a:t>
            </a:r>
          </a:p>
          <a:p>
            <a:r>
              <a:rPr lang="en-US" sz="1200" i="0" kern="1200" dirty="0">
                <a:solidFill>
                  <a:schemeClr val="tx1"/>
                </a:solidFill>
                <a:effectLst/>
                <a:latin typeface="+mn-lt"/>
                <a:ea typeface="+mn-ea"/>
                <a:cs typeface="+mn-cs"/>
              </a:rPr>
              <a:t>Therefore, …</a:t>
            </a:r>
          </a:p>
          <a:p>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15</a:t>
            </a:fld>
            <a:endParaRPr lang="en-US" dirty="0"/>
          </a:p>
        </p:txBody>
      </p:sp>
    </p:spTree>
    <p:extLst>
      <p:ext uri="{BB962C8B-B14F-4D97-AF65-F5344CB8AC3E}">
        <p14:creationId xmlns:p14="http://schemas.microsoft.com/office/powerpoint/2010/main" val="3967693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 is the related concept in Meta path</a:t>
            </a:r>
          </a:p>
          <a:p>
            <a:r>
              <a:rPr lang="en-US" dirty="0"/>
              <a:t>Path count it means the number of path instances between 2 nodes</a:t>
            </a:r>
          </a:p>
          <a:p>
            <a:r>
              <a:rPr lang="en-US" dirty="0"/>
              <a:t>For example, we have pc between 2 node king and queen is 2 because</a:t>
            </a:r>
          </a:p>
          <a:p>
            <a:r>
              <a:rPr lang="en-US" dirty="0"/>
              <a:t>	the first path instance is king …</a:t>
            </a:r>
          </a:p>
          <a:p>
            <a:r>
              <a:rPr lang="en-US" dirty="0"/>
              <a:t>	the second path instance is ….</a:t>
            </a:r>
          </a:p>
        </p:txBody>
      </p:sp>
      <p:sp>
        <p:nvSpPr>
          <p:cNvPr id="4" name="Slide Number Placeholder 3"/>
          <p:cNvSpPr>
            <a:spLocks noGrp="1"/>
          </p:cNvSpPr>
          <p:nvPr>
            <p:ph type="sldNum" sz="quarter" idx="10"/>
          </p:nvPr>
        </p:nvSpPr>
        <p:spPr/>
        <p:txBody>
          <a:bodyPr/>
          <a:lstStyle/>
          <a:p>
            <a:fld id="{6BB98AFB-CB0D-4DFE-87B9-B4B0D0DE73CD}" type="slidenum">
              <a:rPr lang="en-US" smtClean="0"/>
              <a:t>16</a:t>
            </a:fld>
            <a:endParaRPr lang="en-US" dirty="0"/>
          </a:p>
        </p:txBody>
      </p:sp>
    </p:spTree>
    <p:extLst>
      <p:ext uri="{BB962C8B-B14F-4D97-AF65-F5344CB8AC3E}">
        <p14:creationId xmlns:p14="http://schemas.microsoft.com/office/powerpoint/2010/main" val="1574903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Path –based Similarity is a </a:t>
            </a:r>
            <a:r>
              <a:rPr lang="en-US" dirty="0" err="1"/>
              <a:t>fomular</a:t>
            </a:r>
            <a:r>
              <a:rPr lang="en-US" dirty="0"/>
              <a:t> to calculate the similarity measure between 2 nodes</a:t>
            </a:r>
          </a:p>
          <a:p>
            <a:endParaRPr lang="en-US" dirty="0"/>
          </a:p>
          <a:p>
            <a:r>
              <a:rPr lang="en-US" dirty="0"/>
              <a:t>In here, we have the </a:t>
            </a:r>
            <a:r>
              <a:rPr lang="en-US" dirty="0" err="1"/>
              <a:t>pathsim</a:t>
            </a:r>
            <a:r>
              <a:rPr lang="en-US" dirty="0"/>
              <a:t> between 2 nodes x and y</a:t>
            </a:r>
          </a:p>
          <a:p>
            <a:r>
              <a:rPr lang="en-US" dirty="0"/>
              <a:t>	the numerator is the sum of path instances between x and y</a:t>
            </a:r>
          </a:p>
          <a:p>
            <a:r>
              <a:rPr lang="en-US" dirty="0"/>
              <a:t>	and the denominator is the sum of path instances between x and x plus the sum of path instances between y and y</a:t>
            </a:r>
          </a:p>
        </p:txBody>
      </p:sp>
      <p:sp>
        <p:nvSpPr>
          <p:cNvPr id="4" name="Slide Number Placeholder 3"/>
          <p:cNvSpPr>
            <a:spLocks noGrp="1"/>
          </p:cNvSpPr>
          <p:nvPr>
            <p:ph type="sldNum" sz="quarter" idx="10"/>
          </p:nvPr>
        </p:nvSpPr>
        <p:spPr/>
        <p:txBody>
          <a:bodyPr/>
          <a:lstStyle/>
          <a:p>
            <a:fld id="{6BB98AFB-CB0D-4DFE-87B9-B4B0D0DE73CD}" type="slidenum">
              <a:rPr lang="en-US" smtClean="0"/>
              <a:t>17</a:t>
            </a:fld>
            <a:endParaRPr lang="en-US" dirty="0"/>
          </a:p>
        </p:txBody>
      </p:sp>
    </p:spTree>
    <p:extLst>
      <p:ext uri="{BB962C8B-B14F-4D97-AF65-F5344CB8AC3E}">
        <p14:creationId xmlns:p14="http://schemas.microsoft.com/office/powerpoint/2010/main" val="95575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18</a:t>
            </a:fld>
            <a:endParaRPr lang="en-US" dirty="0"/>
          </a:p>
        </p:txBody>
      </p:sp>
    </p:spTree>
    <p:extLst>
      <p:ext uri="{BB962C8B-B14F-4D97-AF65-F5344CB8AC3E}">
        <p14:creationId xmlns:p14="http://schemas.microsoft.com/office/powerpoint/2010/main" val="1163968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310934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1535547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using a graph, we do not worry about table joins and index lookups because graph is structured by individual entity and its relationships with other individual entities.</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20</a:t>
            </a:fld>
            <a:endParaRPr lang="en-US"/>
          </a:p>
        </p:txBody>
      </p:sp>
    </p:spTree>
    <p:extLst>
      <p:ext uri="{BB962C8B-B14F-4D97-AF65-F5344CB8AC3E}">
        <p14:creationId xmlns:p14="http://schemas.microsoft.com/office/powerpoint/2010/main" val="153668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Giai</a:t>
            </a:r>
            <a:r>
              <a:rPr lang="en-US" dirty="0"/>
              <a:t> </a:t>
            </a:r>
            <a:r>
              <a:rPr lang="en-US" dirty="0" err="1"/>
              <a:t>thich</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21</a:t>
            </a:fld>
            <a:endParaRPr lang="en-US"/>
          </a:p>
        </p:txBody>
      </p:sp>
    </p:spTree>
    <p:extLst>
      <p:ext uri="{BB962C8B-B14F-4D97-AF65-F5344CB8AC3E}">
        <p14:creationId xmlns:p14="http://schemas.microsoft.com/office/powerpoint/2010/main" val="1897867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Giai</a:t>
            </a:r>
            <a:r>
              <a:rPr lang="en-US" dirty="0"/>
              <a:t> </a:t>
            </a:r>
            <a:r>
              <a:rPr lang="en-US" dirty="0" err="1"/>
              <a:t>thich</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22</a:t>
            </a:fld>
            <a:endParaRPr lang="en-US"/>
          </a:p>
        </p:txBody>
      </p:sp>
    </p:spTree>
    <p:extLst>
      <p:ext uri="{BB962C8B-B14F-4D97-AF65-F5344CB8AC3E}">
        <p14:creationId xmlns:p14="http://schemas.microsoft.com/office/powerpoint/2010/main" val="149789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452389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2178634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principal reason for using this metric is that these errors can have the greatest impact on the user decision. For example, on a 5-point scale, a 1-point error may not be perceptible by the user (items rated with either 4 or 5 points are good recommendations), while with a 4-point error, the algorithm could be recommending a very bad item</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4053334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la </a:t>
            </a:r>
            <a:r>
              <a:rPr lang="en-US" dirty="0" err="1"/>
              <a:t>gi</a:t>
            </a:r>
            <a:r>
              <a:rPr lang="en-US" dirty="0"/>
              <a:t>, k </a:t>
            </a:r>
            <a:r>
              <a:rPr lang="en-US" dirty="0" err="1"/>
              <a:t>thay</a:t>
            </a:r>
            <a:r>
              <a:rPr lang="en-US" dirty="0"/>
              <a:t> </a:t>
            </a:r>
            <a:r>
              <a:rPr lang="en-US" dirty="0" err="1"/>
              <a:t>doi</a:t>
            </a:r>
            <a:r>
              <a:rPr lang="en-US" dirty="0"/>
              <a:t> </a:t>
            </a:r>
            <a:r>
              <a:rPr lang="en-US" dirty="0" err="1"/>
              <a:t>thi</a:t>
            </a:r>
            <a:r>
              <a:rPr lang="en-US" dirty="0"/>
              <a:t> RE values se </a:t>
            </a:r>
            <a:r>
              <a:rPr lang="en-US" dirty="0" err="1"/>
              <a:t>doi</a:t>
            </a:r>
            <a:r>
              <a:rPr lang="en-US" dirty="0"/>
              <a:t>.</a:t>
            </a:r>
          </a:p>
          <a:p>
            <a:r>
              <a:rPr lang="en-US" dirty="0"/>
              <a:t>Vs k = 50 </a:t>
            </a:r>
            <a:r>
              <a:rPr lang="en-US" dirty="0" err="1"/>
              <a:t>thi</a:t>
            </a:r>
            <a:r>
              <a:rPr lang="en-US" dirty="0"/>
              <a:t> matrix ok </a:t>
            </a:r>
            <a:r>
              <a:rPr lang="en-US" dirty="0" err="1"/>
              <a:t>nhat</a:t>
            </a:r>
            <a:endParaRPr lang="en-US" dirty="0"/>
          </a:p>
          <a:p>
            <a:r>
              <a:rPr lang="en-US" dirty="0"/>
              <a:t>Nhung vs graph </a:t>
            </a:r>
            <a:r>
              <a:rPr lang="en-US" dirty="0" err="1"/>
              <a:t>thi</a:t>
            </a:r>
            <a:r>
              <a:rPr lang="en-US" dirty="0"/>
              <a:t> k </a:t>
            </a:r>
            <a:r>
              <a:rPr lang="en-US" dirty="0" err="1"/>
              <a:t>cang</a:t>
            </a:r>
            <a:r>
              <a:rPr lang="en-US" dirty="0"/>
              <a:t> tang </a:t>
            </a:r>
            <a:r>
              <a:rPr lang="en-US" dirty="0" err="1"/>
              <a:t>thi</a:t>
            </a:r>
            <a:r>
              <a:rPr lang="en-US" dirty="0"/>
              <a:t> RMSE </a:t>
            </a:r>
            <a:r>
              <a:rPr lang="en-US" dirty="0" err="1"/>
              <a:t>cang</a:t>
            </a:r>
            <a:r>
              <a:rPr lang="en-US" dirty="0"/>
              <a:t> </a:t>
            </a:r>
            <a:r>
              <a:rPr lang="en-US" dirty="0" err="1"/>
              <a:t>nho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26</a:t>
            </a:fld>
            <a:endParaRPr lang="en-US"/>
          </a:p>
        </p:txBody>
      </p:sp>
    </p:spTree>
    <p:extLst>
      <p:ext uri="{BB962C8B-B14F-4D97-AF65-F5344CB8AC3E}">
        <p14:creationId xmlns:p14="http://schemas.microsoft.com/office/powerpoint/2010/main" val="4101540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28</a:t>
            </a:fld>
            <a:endParaRPr lang="en-US"/>
          </a:p>
        </p:txBody>
      </p:sp>
    </p:spTree>
    <p:extLst>
      <p:ext uri="{BB962C8B-B14F-4D97-AF65-F5344CB8AC3E}">
        <p14:creationId xmlns:p14="http://schemas.microsoft.com/office/powerpoint/2010/main" val="3180271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29</a:t>
            </a:fld>
            <a:endParaRPr lang="en-US"/>
          </a:p>
        </p:txBody>
      </p:sp>
    </p:spTree>
    <p:extLst>
      <p:ext uri="{BB962C8B-B14F-4D97-AF65-F5344CB8AC3E}">
        <p14:creationId xmlns:p14="http://schemas.microsoft.com/office/powerpoint/2010/main" val="3724674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32</a:t>
            </a:fld>
            <a:endParaRPr lang="en-US"/>
          </a:p>
        </p:txBody>
      </p:sp>
    </p:spTree>
    <p:extLst>
      <p:ext uri="{BB962C8B-B14F-4D97-AF65-F5344CB8AC3E}">
        <p14:creationId xmlns:p14="http://schemas.microsoft.com/office/powerpoint/2010/main" val="76361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711502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characteristic stages in a recommendation system includes in the 2 important phases:</a:t>
            </a:r>
          </a:p>
          <a:p>
            <a:r>
              <a:rPr lang="en-US" dirty="0"/>
              <a:t>	The first important phase is </a:t>
            </a:r>
            <a:r>
              <a:rPr lang="en-US" sz="1200" b="0" i="0" kern="1200" dirty="0">
                <a:solidFill>
                  <a:schemeClr val="tx1"/>
                </a:solidFill>
                <a:effectLst/>
                <a:latin typeface="+mn-lt"/>
                <a:ea typeface="+mn-ea"/>
                <a:cs typeface="+mn-cs"/>
              </a:rPr>
              <a:t>Calculate the similarity between the target user and the rest of the users</a:t>
            </a:r>
          </a:p>
          <a:p>
            <a:r>
              <a:rPr lang="en-US" sz="1200" b="0" i="0" kern="1200" dirty="0">
                <a:solidFill>
                  <a:schemeClr val="tx1"/>
                </a:solidFill>
                <a:effectLst/>
                <a:latin typeface="+mn-lt"/>
                <a:ea typeface="+mn-ea"/>
                <a:cs typeface="+mn-cs"/>
              </a:rPr>
              <a:t>	and then, we select a subset of the neighbors according to their similarity with the target user</a:t>
            </a:r>
          </a:p>
          <a:p>
            <a:r>
              <a:rPr lang="en-US" sz="1200" b="0" i="0" kern="1200" dirty="0">
                <a:solidFill>
                  <a:schemeClr val="tx1"/>
                </a:solidFill>
                <a:effectLst/>
                <a:latin typeface="+mn-lt"/>
                <a:ea typeface="+mn-ea"/>
                <a:cs typeface="+mn-cs"/>
              </a:rPr>
              <a:t>	and the second important is Compute the prediction using the neighbor ratings</a:t>
            </a:r>
          </a:p>
          <a:p>
            <a:endParaRPr lang="en-US" dirty="0"/>
          </a:p>
          <a:p>
            <a:r>
              <a:rPr lang="en-US" dirty="0"/>
              <a:t>In this thesis, we only focus on comparing these two methods, especially two ways of calculating similarity: Cosine similarity in Traditional CF and Path – based Similarity in Graph database</a:t>
            </a:r>
            <a:endParaRPr lang="en-US" sz="21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96075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Generally, input  data  in recommendation  system  based  on  the CF technology </a:t>
                </a:r>
              </a:p>
              <a:p>
                <a:r>
                  <a:rPr lang="en-US" dirty="0"/>
                  <a:t>consists of user,  item, and user ratings on  items </a:t>
                </a:r>
              </a:p>
              <a:p>
                <a:r>
                  <a:rPr lang="en-US" dirty="0"/>
                  <a:t>as a matrix m × n as shown in table above. </a:t>
                </a:r>
              </a:p>
              <a:p>
                <a:r>
                  <a:rPr lang="en-US" dirty="0"/>
                  <a:t>In there, Symbol m is the total number of </a:t>
                </a:r>
              </a:p>
              <a:p>
                <a:r>
                  <a:rPr lang="en-US" dirty="0"/>
                  <a:t>users and n symbolizes the total  number  of  items.</a:t>
                </a:r>
              </a:p>
              <a:p>
                <a:r>
                  <a:rPr lang="en-US" dirty="0"/>
                  <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rPr>
                          <m:t>𝑅</m:t>
                        </m:r>
                      </m:e>
                      <m:sub>
                        <m:r>
                          <a:rPr lang="en-US" sz="1200" b="0" i="1" smtClean="0">
                            <a:latin typeface="Cambria Math" panose="02040503050406030204" pitchFamily="18" charset="0"/>
                          </a:rPr>
                          <m:t>𝑚</m:t>
                        </m:r>
                        <m:r>
                          <a:rPr lang="en-US" sz="1200" i="1" smtClean="0">
                            <a:latin typeface="Cambria Math" panose="02040503050406030204" pitchFamily="18" charset="0"/>
                          </a:rPr>
                          <m:t>,</m:t>
                        </m:r>
                        <m:r>
                          <a:rPr lang="en-US" sz="1200" b="0" i="1" smtClean="0">
                            <a:latin typeface="Cambria Math" panose="02040503050406030204" pitchFamily="18" charset="0"/>
                          </a:rPr>
                          <m:t>𝑛</m:t>
                        </m:r>
                      </m:sub>
                    </m:sSub>
                  </m:oMath>
                </a14:m>
                <a:r>
                  <a:rPr lang="en-US" dirty="0"/>
                  <a:t> is  the  score  of  item In rated by user Um. </a:t>
                </a:r>
              </a:p>
              <a:p>
                <a:endParaRPr lang="en-US" dirty="0"/>
              </a:p>
              <a:p>
                <a:r>
                  <a:rPr lang="en-US" dirty="0"/>
                  <a:t>The user ratings are stored in a table known as the rating matrix. This table is processed in order to generate the recommendations.</a:t>
                </a:r>
              </a:p>
            </p:txBody>
          </p:sp>
        </mc:Choice>
        <mc:Fallback xmlns="">
          <p:sp>
            <p:nvSpPr>
              <p:cNvPr id="3" name="Notes Placeholder 2"/>
              <p:cNvSpPr>
                <a:spLocks noGrp="1"/>
              </p:cNvSpPr>
              <p:nvPr>
                <p:ph type="body" idx="1"/>
              </p:nvPr>
            </p:nvSpPr>
            <p:spPr/>
            <p:txBody>
              <a:bodyPr/>
              <a:lstStyle/>
              <a:p>
                <a:r>
                  <a:rPr lang="en-US" dirty="0"/>
                  <a:t>Generally, input  data  in recommendation  system  based  on  the CF</a:t>
                </a:r>
              </a:p>
              <a:p>
                <a:r>
                  <a:rPr lang="en-US" dirty="0"/>
                  <a:t>technology consists of user,  item, and user ratings on  items as a </a:t>
                </a:r>
              </a:p>
              <a:p>
                <a:r>
                  <a:rPr lang="en-US" dirty="0"/>
                  <a:t>matrix m × n as shown in table above. </a:t>
                </a:r>
              </a:p>
              <a:p>
                <a:r>
                  <a:rPr lang="en-US" dirty="0"/>
                  <a:t>In there, Symbol m is the total number of </a:t>
                </a:r>
              </a:p>
              <a:p>
                <a:r>
                  <a:rPr lang="en-US" dirty="0"/>
                  <a:t>users and n symbolizes the total  number  of  items.</a:t>
                </a:r>
              </a:p>
              <a:p>
                <a:r>
                  <a:rPr lang="en-US" dirty="0"/>
                  <a:t> </a:t>
                </a:r>
                <a:r>
                  <a:rPr lang="en-US" sz="1200" i="0">
                    <a:latin typeface="Cambria Math" panose="02040503050406030204" pitchFamily="18" charset="0"/>
                  </a:rPr>
                  <a:t>𝑅_(</a:t>
                </a:r>
                <a:r>
                  <a:rPr lang="en-US" sz="1200" b="0" i="0">
                    <a:latin typeface="Cambria Math" panose="02040503050406030204" pitchFamily="18" charset="0"/>
                  </a:rPr>
                  <a:t>𝑚</a:t>
                </a:r>
                <a:r>
                  <a:rPr lang="en-US" sz="1200" i="0">
                    <a:latin typeface="Cambria Math" panose="02040503050406030204" pitchFamily="18" charset="0"/>
                  </a:rPr>
                  <a:t>,</a:t>
                </a:r>
                <a:r>
                  <a:rPr lang="en-US" sz="1200" b="0" i="0">
                    <a:latin typeface="Cambria Math" panose="02040503050406030204" pitchFamily="18" charset="0"/>
                  </a:rPr>
                  <a:t>𝑛)</a:t>
                </a:r>
                <a:r>
                  <a:rPr lang="en-US" dirty="0"/>
                  <a:t> is  the  score  of  </a:t>
                </a:r>
                <a:r>
                  <a:rPr lang="en-US"/>
                  <a:t>item In rated </a:t>
                </a:r>
                <a:r>
                  <a:rPr lang="en-US" dirty="0"/>
                  <a:t>by user Um. </a:t>
                </a:r>
              </a:p>
            </p:txBody>
          </p:sp>
        </mc:Fallback>
      </mc:AlternateContent>
      <p:sp>
        <p:nvSpPr>
          <p:cNvPr id="4" name="Slide Number Placeholder 3"/>
          <p:cNvSpPr>
            <a:spLocks noGrp="1"/>
          </p:cNvSpPr>
          <p:nvPr>
            <p:ph type="sldNum" sz="quarter" idx="5"/>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3455035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 Cosine because of its popularity.</a:t>
                </a:r>
              </a:p>
              <a:p>
                <a:r>
                  <a:rPr lang="en-US" sz="1200" kern="1200" dirty="0">
                    <a:solidFill>
                      <a:schemeClr val="tx1"/>
                    </a:solidFill>
                    <a:effectLst/>
                    <a:latin typeface="+mn-lt"/>
                    <a:ea typeface="+mn-ea"/>
                    <a:cs typeface="+mn-cs"/>
                  </a:rPr>
                  <a:t>Cos(</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j) = </a:t>
                </a:r>
                <a:r>
                  <a:rPr lang="en-US" sz="1200" b="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scalar product</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(cross product)</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Similarity is the cosine of the angle between the 2 vectors of the item vectors of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a:t>
                </a:r>
              </a:p>
              <a:p>
                <a:endParaRPr lang="en-US" sz="1200" kern="1200" dirty="0">
                  <a:solidFill>
                    <a:schemeClr val="tx1"/>
                  </a:solidFill>
                  <a:effectLst/>
                  <a:latin typeface="+mn-lt"/>
                  <a:ea typeface="+mn-ea"/>
                  <a:cs typeface="+mn-cs"/>
                </a:endParaRPr>
              </a:p>
              <a:p>
                <a:pPr marL="455613" indent="-287338">
                  <a:lnSpc>
                    <a:spcPct val="150000"/>
                  </a:lnSpc>
                </a:pPr>
                <a:r>
                  <a:rPr lang="en-US" sz="1200" b="0" kern="1200" dirty="0">
                    <a:solidFill>
                      <a:schemeClr val="tx1"/>
                    </a:solidFill>
                    <a:latin typeface="+mn-lt"/>
                    <a:ea typeface="+mn-ea"/>
                    <a:cs typeface="Calibri" panose="020F0502020204030204" pitchFamily="34" charset="0"/>
                  </a:rPr>
                  <a:t>The Cosine Similarity is defined in vectors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and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as:</a:t>
                </a:r>
              </a:p>
              <a:p>
                <a:pPr marL="455613" indent="-287338">
                  <a:lnSpc>
                    <a:spcPct val="150000"/>
                  </a:lnSpc>
                </a:pPr>
                <a:r>
                  <a:rPr lang="en-US" sz="1200" b="0" kern="1200" dirty="0">
                    <a:solidFill>
                      <a:schemeClr val="tx1"/>
                    </a:solidFill>
                    <a:latin typeface="+mn-lt"/>
                    <a:ea typeface="+mn-ea"/>
                    <a:cs typeface="Calibri" panose="020F0502020204030204" pitchFamily="34" charset="0"/>
                  </a:rPr>
                  <a:t>cosine(</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a:t>
                </a:r>
                <a:r>
                  <a:rPr lang="en-US" sz="1200" b="0" dirty="0"/>
                  <a:t>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r>
                      <a:rPr lang="en-US" sz="1200" b="0" i="0" dirty="0" smtClean="0">
                        <a:latin typeface="Cambria Math" panose="02040503050406030204" pitchFamily="18" charset="0"/>
                      </a:rPr>
                      <m:t>.</m:t>
                    </m:r>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a:t>
                </a:r>
              </a:p>
              <a:p>
                <a:pPr marL="455613" indent="-287338">
                  <a:lnSpc>
                    <a:spcPct val="150000"/>
                  </a:lnSpc>
                </a:pPr>
                <a:r>
                  <a:rPr lang="en-US" sz="1200" b="0" kern="1200" dirty="0">
                    <a:solidFill>
                      <a:schemeClr val="tx1"/>
                    </a:solidFill>
                    <a:latin typeface="+mn-lt"/>
                    <a:ea typeface="+mn-ea"/>
                    <a:cs typeface="Calibri" panose="020F0502020204030204" pitchFamily="34" charset="0"/>
                  </a:rPr>
                  <a:t>for a vector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𝑎</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 is defined as sqrt(</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𝑎</m:t>
                        </m:r>
                      </m:e>
                      <m:sub>
                        <m:r>
                          <a:rPr lang="en-US" sz="1200" b="0" i="1" kern="1200" smtClean="0">
                            <a:solidFill>
                              <a:schemeClr val="tx1"/>
                            </a:solidFill>
                            <a:latin typeface="Cambria Math" panose="02040503050406030204" pitchFamily="18" charset="0"/>
                            <a:ea typeface="+mn-ea"/>
                          </a:rPr>
                          <m:t>1</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𝑎</m:t>
                        </m:r>
                      </m:e>
                      <m:sub>
                        <m:r>
                          <a:rPr lang="en-US" sz="1200" b="0" i="1" kern="1200" smtClean="0">
                            <a:solidFill>
                              <a:schemeClr val="tx1"/>
                            </a:solidFill>
                            <a:latin typeface="Cambria Math" panose="02040503050406030204" pitchFamily="18" charset="0"/>
                            <a:ea typeface="+mn-ea"/>
                          </a:rPr>
                          <m:t>2</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a:t>
                </a:r>
              </a:p>
              <a:p>
                <a:pPr marL="455613" marR="0" lvl="0" indent="-287338" algn="l" defTabSz="914126" rtl="0" eaLnBrk="1" fontAlgn="auto" latinLnBrk="0" hangingPunct="1">
                  <a:lnSpc>
                    <a:spcPct val="150000"/>
                  </a:lnSpc>
                  <a:spcBef>
                    <a:spcPts val="0"/>
                  </a:spcBef>
                  <a:spcAft>
                    <a:spcPts val="0"/>
                  </a:spcAft>
                  <a:buClrTx/>
                  <a:buSzTx/>
                  <a:buFontTx/>
                  <a:buNone/>
                  <a:tabLst/>
                  <a:defRPr/>
                </a:pPr>
                <a:r>
                  <a:rPr lang="en-US" sz="1200" b="0" kern="1200" dirty="0">
                    <a:solidFill>
                      <a:schemeClr val="tx1"/>
                    </a:solidFill>
                    <a:latin typeface="+mn-lt"/>
                    <a:ea typeface="+mn-ea"/>
                    <a:cs typeface="Calibri" panose="020F0502020204030204" pitchFamily="34" charset="0"/>
                  </a:rPr>
                  <a:t>for a vector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is defined as sqrt(</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2</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a:t>
                </a:r>
              </a:p>
              <a:p>
                <a:pPr marL="455613" indent="-287338">
                  <a:lnSpc>
                    <a:spcPct val="150000"/>
                  </a:lnSpc>
                </a:pPr>
                <a:r>
                  <a:rPr lang="en-US" sz="1200" b="0" kern="1200" dirty="0">
                    <a:solidFill>
                      <a:schemeClr val="tx1"/>
                    </a:solidFill>
                    <a:latin typeface="+mn-lt"/>
                    <a:ea typeface="+mn-ea"/>
                    <a:cs typeface="Calibri" panose="020F0502020204030204" pitchFamily="34" charset="0"/>
                  </a:rPr>
                  <a:t>for vector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𝑎</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and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kern="1200" smtClean="0">
                            <a:solidFill>
                              <a:schemeClr val="tx1"/>
                            </a:solidFill>
                            <a:latin typeface="Cambria Math" panose="02040503050406030204" pitchFamily="18" charset="0"/>
                            <a:ea typeface="+mn-ea"/>
                          </a:rPr>
                        </m:ctrlPr>
                      </m:sSub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Sub>
                    <m:r>
                      <a:rPr lang="en-US" sz="1200" b="0" i="1" kern="1200" smtClean="0">
                        <a:solidFill>
                          <a:schemeClr val="tx1"/>
                        </a:solidFill>
                        <a:latin typeface="Cambria Math" panose="02040503050406030204" pitchFamily="18" charset="0"/>
                        <a:ea typeface="+mn-ea"/>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r>
                      <a:rPr lang="en-US" sz="1200" b="0" i="0" dirty="0" smtClean="0">
                        <a:latin typeface="Cambria Math" panose="02040503050406030204" pitchFamily="18" charset="0"/>
                      </a:rPr>
                      <m:t>.</m:t>
                    </m:r>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is define as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1</m:t>
                        </m:r>
                      </m:sub>
                    </m:sSub>
                    <m:sSub>
                      <m:sSubPr>
                        <m:ctrlPr>
                          <a:rPr lang="en-US" sz="1200" b="0" i="1" kern="1200" smtClean="0">
                            <a:solidFill>
                              <a:schemeClr val="tx1"/>
                            </a:solidFill>
                            <a:latin typeface="Cambria Math" panose="02040503050406030204" pitchFamily="18" charset="0"/>
                            <a:ea typeface="+mn-ea"/>
                          </a:rPr>
                        </m:ctrlPr>
                      </m:sSub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Sub>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𝑎</m:t>
                        </m:r>
                      </m:e>
                      <m:sub>
                        <m:r>
                          <a:rPr lang="en-US" sz="1200" b="0" i="0" dirty="0" smtClean="0">
                            <a:latin typeface="Cambria Math" panose="02040503050406030204" pitchFamily="18" charset="0"/>
                          </a:rPr>
                          <m:t>2</m:t>
                        </m:r>
                      </m:sub>
                    </m:sSub>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0" dirty="0" smtClean="0">
                            <a:latin typeface="Cambria Math" panose="02040503050406030204" pitchFamily="18" charset="0"/>
                          </a:rPr>
                          <m:t>2</m:t>
                        </m:r>
                      </m:sub>
                    </m:sSub>
                  </m:oMath>
                </a14:m>
                <a:endParaRPr lang="en-US" sz="1200" b="0" dirty="0">
                  <a:latin typeface="+mn-lt"/>
                </a:endParaRPr>
              </a:p>
              <a:p>
                <a:pPr marL="455613" indent="-287338">
                  <a:lnSpc>
                    <a:spcPct val="150000"/>
                  </a:lnSpc>
                </a:pPr>
                <a:r>
                  <a:rPr lang="en-US" sz="1200" b="0" kern="1200" dirty="0">
                    <a:solidFill>
                      <a:schemeClr val="tx1"/>
                    </a:solidFill>
                    <a:latin typeface="+mn-lt"/>
                    <a:ea typeface="+mn-ea"/>
                    <a:cs typeface="Calibri" panose="020F0502020204030204" pitchFamily="34" charset="0"/>
                  </a:rPr>
                  <a:t>for  vector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𝑎</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and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kern="1200" smtClean="0">
                            <a:solidFill>
                              <a:schemeClr val="tx1"/>
                            </a:solidFill>
                            <a:latin typeface="Cambria Math" panose="02040503050406030204" pitchFamily="18" charset="0"/>
                            <a:ea typeface="+mn-ea"/>
                          </a:rPr>
                        </m:ctrlPr>
                      </m:sSub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Sub>
                    <m:r>
                      <a:rPr lang="en-US" sz="1200" b="0" i="1" kern="1200" smtClean="0">
                        <a:solidFill>
                          <a:schemeClr val="tx1"/>
                        </a:solidFill>
                        <a:latin typeface="Cambria Math" panose="02040503050406030204" pitchFamily="18" charset="0"/>
                        <a:ea typeface="+mn-ea"/>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the</a:t>
                </a:r>
                <a:r>
                  <a:rPr lang="en-US" sz="1200" b="0" kern="1200" baseline="0" dirty="0">
                    <a:solidFill>
                      <a:schemeClr val="tx1"/>
                    </a:solidFill>
                    <a:latin typeface="+mn-lt"/>
                    <a:ea typeface="+mn-ea"/>
                    <a:cs typeface="Calibri" panose="020F0502020204030204" pitchFamily="34" charset="0"/>
                  </a:rPr>
                  <a:t> cosine similarity is given as:</a:t>
                </a:r>
              </a:p>
              <a:p>
                <a:pPr marL="455613" marR="0" lvl="0" indent="-287338" algn="l" defTabSz="914126" rtl="0" eaLnBrk="1" fontAlgn="auto" latinLnBrk="0" hangingPunct="1">
                  <a:lnSpc>
                    <a:spcPct val="150000"/>
                  </a:lnSpc>
                  <a:spcBef>
                    <a:spcPts val="0"/>
                  </a:spcBef>
                  <a:spcAft>
                    <a:spcPts val="0"/>
                  </a:spcAft>
                  <a:buClrTx/>
                  <a:buSzTx/>
                  <a:buFontTx/>
                  <a:buNone/>
                  <a:tabLst/>
                  <a:defRPr/>
                </a:pPr>
                <a:r>
                  <a:rPr lang="en-US" sz="1200" b="0" kern="1200" baseline="0" dirty="0">
                    <a:solidFill>
                      <a:schemeClr val="tx1"/>
                    </a:solidFill>
                    <a:latin typeface="+mn-lt"/>
                    <a:ea typeface="+mn-ea"/>
                    <a:cs typeface="Calibri" panose="020F0502020204030204" pitchFamily="34" charset="0"/>
                  </a:rPr>
                  <a:t>       </a:t>
                </a:r>
                <a:r>
                  <a:rPr lang="en-US" sz="1200" b="0" kern="1200" dirty="0">
                    <a:solidFill>
                      <a:schemeClr val="tx1"/>
                    </a:solidFill>
                    <a:latin typeface="+mn-lt"/>
                    <a:ea typeface="+mn-ea"/>
                    <a:cs typeface="Calibri" panose="020F0502020204030204" pitchFamily="34" charset="0"/>
                  </a:rPr>
                  <a:t>(</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1</m:t>
                        </m:r>
                      </m:sub>
                    </m:sSub>
                    <m:sSub>
                      <m:sSubPr>
                        <m:ctrlPr>
                          <a:rPr lang="en-US" sz="1200" b="0" i="1" kern="1200" smtClean="0">
                            <a:solidFill>
                              <a:schemeClr val="tx1"/>
                            </a:solidFill>
                            <a:latin typeface="Cambria Math" panose="02040503050406030204" pitchFamily="18" charset="0"/>
                            <a:ea typeface="+mn-ea"/>
                          </a:rPr>
                        </m:ctrlPr>
                      </m:sSub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Sub>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𝑎</m:t>
                        </m:r>
                      </m:e>
                      <m:sub>
                        <m:r>
                          <a:rPr lang="en-US" sz="1200" b="0" i="0" dirty="0" smtClean="0">
                            <a:latin typeface="Cambria Math" panose="02040503050406030204" pitchFamily="18" charset="0"/>
                          </a:rPr>
                          <m:t>2</m:t>
                        </m:r>
                      </m:sub>
                    </m:sSub>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/sqrt(</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𝑎</m:t>
                        </m:r>
                      </m:e>
                      <m:sub>
                        <m:r>
                          <a:rPr lang="en-US" sz="1200" b="0" i="1" kern="1200" smtClean="0">
                            <a:solidFill>
                              <a:schemeClr val="tx1"/>
                            </a:solidFill>
                            <a:latin typeface="Cambria Math" panose="02040503050406030204" pitchFamily="18" charset="0"/>
                            <a:ea typeface="+mn-ea"/>
                          </a:rPr>
                          <m:t>1</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𝑎</m:t>
                        </m:r>
                      </m:e>
                      <m:sub>
                        <m:r>
                          <a:rPr lang="en-US" sz="1200" b="0" i="1" kern="1200" smtClean="0">
                            <a:solidFill>
                              <a:schemeClr val="tx1"/>
                            </a:solidFill>
                            <a:latin typeface="Cambria Math" panose="02040503050406030204" pitchFamily="18" charset="0"/>
                            <a:ea typeface="+mn-ea"/>
                          </a:rPr>
                          <m:t>2</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 sqrt(</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2</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a:t>
                </a:r>
              </a:p>
              <a:p>
                <a:r>
                  <a:rPr lang="en-US" sz="1200" b="0" i="0" kern="1200" dirty="0">
                    <a:solidFill>
                      <a:schemeClr val="tx1"/>
                    </a:solidFill>
                    <a:effectLst/>
                    <a:latin typeface="+mn-lt"/>
                    <a:ea typeface="+mn-ea"/>
                    <a:cs typeface="+mn-cs"/>
                  </a:rPr>
                  <a:t>This is another measure of user similarity that treats users as vectors of item ratings. Then it measures the cosine between the vectors</a:t>
                </a:r>
              </a:p>
              <a:p>
                <a:r>
                  <a:rPr lang="en-US" sz="1200" b="0" i="0" kern="1200" dirty="0">
                    <a:solidFill>
                      <a:schemeClr val="tx1"/>
                    </a:solidFill>
                    <a:effectLst/>
                    <a:latin typeface="+mn-lt"/>
                    <a:ea typeface="+mn-ea"/>
                    <a:cs typeface="+mn-cs"/>
                  </a:rPr>
                  <a:t>of two users [Breese et al. 1998]. A value close to 1 indicates similarity, while a value less than zero indicates just the opposite.</a:t>
                </a:r>
              </a:p>
              <a:p>
                <a:pPr marL="455613" marR="0" lvl="0" indent="-287338" algn="l" defTabSz="914126" rtl="0" eaLnBrk="1" fontAlgn="auto" latinLnBrk="0" hangingPunct="1">
                  <a:lnSpc>
                    <a:spcPct val="150000"/>
                  </a:lnSpc>
                  <a:spcBef>
                    <a:spcPts val="0"/>
                  </a:spcBef>
                  <a:spcAft>
                    <a:spcPts val="0"/>
                  </a:spcAft>
                  <a:buClrTx/>
                  <a:buSzTx/>
                  <a:buFontTx/>
                  <a:buNone/>
                  <a:tabLst/>
                  <a:defRPr/>
                </a:pPr>
                <a:endParaRPr lang="en-US" sz="1200" b="0" kern="1200" dirty="0">
                  <a:solidFill>
                    <a:schemeClr val="tx1"/>
                  </a:solidFill>
                  <a:latin typeface="+mn-lt"/>
                  <a:ea typeface="+mn-ea"/>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 Cosine because of its popularity.</a:t>
                </a:r>
              </a:p>
              <a:p>
                <a:r>
                  <a:rPr lang="en-US" sz="1200" kern="1200" dirty="0">
                    <a:solidFill>
                      <a:schemeClr val="tx1"/>
                    </a:solidFill>
                    <a:effectLst/>
                    <a:latin typeface="+mn-lt"/>
                    <a:ea typeface="+mn-ea"/>
                    <a:cs typeface="+mn-cs"/>
                  </a:rPr>
                  <a:t>Cos(</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j) = </a:t>
                </a:r>
                <a:r>
                  <a:rPr lang="en-US" sz="1200" b="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scalar product</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(cross product)</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Similarity is the cosine of the angle between the 2 vectors of the item vectors of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a:t>
                </a:r>
              </a:p>
              <a:p>
                <a:endParaRPr lang="en-US" sz="1200" kern="1200" dirty="0">
                  <a:solidFill>
                    <a:schemeClr val="tx1"/>
                  </a:solidFill>
                  <a:effectLst/>
                  <a:latin typeface="+mn-lt"/>
                  <a:ea typeface="+mn-ea"/>
                  <a:cs typeface="+mn-cs"/>
                </a:endParaRPr>
              </a:p>
              <a:p>
                <a:pPr marL="455613" indent="-287338">
                  <a:lnSpc>
                    <a:spcPct val="150000"/>
                  </a:lnSpc>
                </a:pPr>
                <a:r>
                  <a:rPr lang="en-US" sz="1200" b="0" kern="1200" dirty="0">
                    <a:solidFill>
                      <a:schemeClr val="tx1"/>
                    </a:solidFill>
                    <a:latin typeface="+mn-lt"/>
                    <a:ea typeface="+mn-ea"/>
                    <a:cs typeface="Calibri" panose="020F0502020204030204" pitchFamily="34" charset="0"/>
                  </a:rPr>
                  <a:t>The Cosine Similarity is defined in vectors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and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as:</a:t>
                </a:r>
              </a:p>
              <a:p>
                <a:pPr marL="455613" indent="-287338">
                  <a:lnSpc>
                    <a:spcPct val="150000"/>
                  </a:lnSpc>
                </a:pPr>
                <a:r>
                  <a:rPr lang="en-US" sz="1200" b="0" kern="1200" dirty="0">
                    <a:solidFill>
                      <a:schemeClr val="tx1"/>
                    </a:solidFill>
                    <a:latin typeface="+mn-lt"/>
                    <a:ea typeface="+mn-ea"/>
                    <a:cs typeface="Calibri" panose="020F0502020204030204" pitchFamily="34" charset="0"/>
                  </a:rPr>
                  <a:t>cosine(</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a:t>
                </a:r>
                <a:r>
                  <a:rPr lang="en-US" sz="1200" b="0" dirty="0"/>
                  <a:t>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a:t>
                </a:r>
              </a:p>
              <a:p>
                <a:pPr marL="455613" indent="-287338">
                  <a:lnSpc>
                    <a:spcPct val="150000"/>
                  </a:lnSpc>
                </a:pPr>
                <a:r>
                  <a:rPr lang="en-US" sz="1200" b="0" kern="1200" dirty="0">
                    <a:solidFill>
                      <a:schemeClr val="tx1"/>
                    </a:solidFill>
                    <a:latin typeface="+mn-lt"/>
                    <a:ea typeface="+mn-ea"/>
                    <a:cs typeface="Calibri" panose="020F0502020204030204" pitchFamily="34" charset="0"/>
                  </a:rPr>
                  <a:t>for a vector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 (</a:t>
                </a:r>
                <a:r>
                  <a:rPr lang="en-US" sz="1200" b="0" i="0">
                    <a:latin typeface="Cambria Math" panose="02040503050406030204" pitchFamily="18" charset="0"/>
                  </a:rPr>
                  <a:t>𝑎_1,</a:t>
                </a:r>
                <a:r>
                  <a:rPr lang="en-US" sz="1200" b="0" i="0" dirty="0">
                    <a:latin typeface="Cambria Math" panose="02040503050406030204" pitchFamily="18" charset="0"/>
                  </a:rPr>
                  <a:t>𝑎_2</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 is defined as sqrt(</a:t>
                </a:r>
                <a:r>
                  <a:rPr lang="en-US" sz="1200" b="0" i="0" kern="1200">
                    <a:solidFill>
                      <a:schemeClr val="tx1"/>
                    </a:solidFill>
                    <a:latin typeface="Cambria Math" panose="02040503050406030204" pitchFamily="18" charset="0"/>
                    <a:ea typeface="+mn-ea"/>
                  </a:rPr>
                  <a:t>𝑎_1^2</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𝑎_2^2</a:t>
                </a:r>
                <a:r>
                  <a:rPr lang="en-US" sz="1200" b="0" kern="1200" dirty="0">
                    <a:solidFill>
                      <a:schemeClr val="tx1"/>
                    </a:solidFill>
                    <a:latin typeface="+mn-lt"/>
                    <a:ea typeface="+mn-ea"/>
                    <a:cs typeface="Calibri" panose="020F0502020204030204" pitchFamily="34" charset="0"/>
                  </a:rPr>
                  <a:t>)</a:t>
                </a:r>
              </a:p>
              <a:p>
                <a:pPr marL="455613" marR="0" lvl="0" indent="-287338" algn="l" defTabSz="914126" rtl="0" eaLnBrk="1" fontAlgn="auto" latinLnBrk="0" hangingPunct="1">
                  <a:lnSpc>
                    <a:spcPct val="150000"/>
                  </a:lnSpc>
                  <a:spcBef>
                    <a:spcPts val="0"/>
                  </a:spcBef>
                  <a:spcAft>
                    <a:spcPts val="0"/>
                  </a:spcAft>
                  <a:buClrTx/>
                  <a:buSzTx/>
                  <a:buFontTx/>
                  <a:buNone/>
                  <a:tabLst/>
                  <a:defRPr/>
                </a:pPr>
                <a:r>
                  <a:rPr lang="en-US" sz="1200" b="0" kern="1200" dirty="0">
                    <a:solidFill>
                      <a:schemeClr val="tx1"/>
                    </a:solidFill>
                    <a:latin typeface="+mn-lt"/>
                    <a:ea typeface="+mn-ea"/>
                    <a:cs typeface="Calibri" panose="020F0502020204030204" pitchFamily="34" charset="0"/>
                  </a:rPr>
                  <a:t>for a vector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a:t>
                </a:r>
                <a:r>
                  <a:rPr lang="en-US" sz="1200" b="0" i="0">
                    <a:latin typeface="Cambria Math" panose="02040503050406030204" pitchFamily="18" charset="0"/>
                  </a:rPr>
                  <a:t>𝑏_1,</a:t>
                </a:r>
                <a:r>
                  <a:rPr lang="en-US" sz="1200" b="0" i="0" dirty="0">
                    <a:latin typeface="Cambria Math" panose="02040503050406030204" pitchFamily="18" charset="0"/>
                  </a:rPr>
                  <a:t>𝑏_2</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is defined as sqrt(</a:t>
                </a:r>
                <a:r>
                  <a:rPr lang="en-US" sz="1200" b="0" i="0" kern="1200">
                    <a:solidFill>
                      <a:schemeClr val="tx1"/>
                    </a:solidFill>
                    <a:latin typeface="Cambria Math" panose="02040503050406030204" pitchFamily="18" charset="0"/>
                    <a:ea typeface="+mn-ea"/>
                  </a:rPr>
                  <a:t>𝑏_1^2</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𝑏_2^2</a:t>
                </a:r>
                <a:r>
                  <a:rPr lang="en-US" sz="1200" b="0" kern="1200" dirty="0">
                    <a:solidFill>
                      <a:schemeClr val="tx1"/>
                    </a:solidFill>
                    <a:latin typeface="+mn-lt"/>
                    <a:ea typeface="+mn-ea"/>
                    <a:cs typeface="Calibri" panose="020F0502020204030204" pitchFamily="34" charset="0"/>
                  </a:rPr>
                  <a:t>)</a:t>
                </a:r>
              </a:p>
              <a:p>
                <a:pPr marL="455613" indent="-287338">
                  <a:lnSpc>
                    <a:spcPct val="150000"/>
                  </a:lnSpc>
                </a:pPr>
                <a:r>
                  <a:rPr lang="en-US" sz="1200" b="0" kern="1200" dirty="0">
                    <a:solidFill>
                      <a:schemeClr val="tx1"/>
                    </a:solidFill>
                    <a:latin typeface="+mn-lt"/>
                    <a:ea typeface="+mn-ea"/>
                    <a:cs typeface="Calibri" panose="020F0502020204030204" pitchFamily="34" charset="0"/>
                  </a:rPr>
                  <a:t>for vector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 (</a:t>
                </a:r>
                <a:r>
                  <a:rPr lang="en-US" sz="1200" b="0" i="0">
                    <a:latin typeface="Cambria Math" panose="02040503050406030204" pitchFamily="18" charset="0"/>
                  </a:rPr>
                  <a:t>𝑎_1,</a:t>
                </a:r>
                <a:r>
                  <a:rPr lang="en-US" sz="1200" b="0" i="0" dirty="0">
                    <a:latin typeface="Cambria Math" panose="02040503050406030204" pitchFamily="18" charset="0"/>
                  </a:rPr>
                  <a:t>𝑎_2</a:t>
                </a:r>
                <a:r>
                  <a:rPr lang="en-US" sz="1200" b="0" kern="1200" dirty="0">
                    <a:solidFill>
                      <a:schemeClr val="tx1"/>
                    </a:solidFill>
                    <a:latin typeface="+mn-lt"/>
                    <a:ea typeface="+mn-ea"/>
                    <a:cs typeface="Calibri" panose="020F0502020204030204" pitchFamily="34" charset="0"/>
                  </a:rPr>
                  <a:t>) and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𝑏_1,</a:t>
                </a:r>
                <a:r>
                  <a:rPr lang="en-US" sz="1200" b="0" i="0" dirty="0">
                    <a:latin typeface="Cambria Math" panose="02040503050406030204" pitchFamily="18" charset="0"/>
                  </a:rPr>
                  <a:t>𝑏_2</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is define as (</a:t>
                </a:r>
                <a:r>
                  <a:rPr lang="en-US" sz="1200" b="0" i="0">
                    <a:latin typeface="Cambria Math" panose="02040503050406030204" pitchFamily="18" charset="0"/>
                  </a:rPr>
                  <a:t>𝑎_1</a:t>
                </a:r>
                <a:r>
                  <a:rPr lang="en-US" sz="1200" b="0" i="0" kern="1200">
                    <a:solidFill>
                      <a:schemeClr val="tx1"/>
                    </a:solidFill>
                    <a:latin typeface="Cambria Math" panose="02040503050406030204" pitchFamily="18" charset="0"/>
                    <a:ea typeface="+mn-ea"/>
                  </a:rPr>
                  <a:t> 𝑏_1</a:t>
                </a:r>
                <a:r>
                  <a:rPr lang="en-US" sz="1200" b="0" kern="1200" dirty="0">
                    <a:solidFill>
                      <a:schemeClr val="tx1"/>
                    </a:solidFill>
                    <a:latin typeface="+mn-lt"/>
                    <a:ea typeface="+mn-ea"/>
                    <a:cs typeface="Calibri" panose="020F0502020204030204" pitchFamily="34" charset="0"/>
                  </a:rPr>
                  <a:t> + </a:t>
                </a:r>
                <a:r>
                  <a:rPr lang="en-US" sz="1200" b="0" i="0" dirty="0">
                    <a:latin typeface="Cambria Math" panose="02040503050406030204" pitchFamily="18" charset="0"/>
                  </a:rPr>
                  <a:t>𝑎_2 𝑏_2</a:t>
                </a:r>
                <a:endParaRPr lang="en-US" sz="1200" b="0" dirty="0">
                  <a:latin typeface="+mn-lt"/>
                </a:endParaRPr>
              </a:p>
              <a:p>
                <a:pPr marL="455613" indent="-287338">
                  <a:lnSpc>
                    <a:spcPct val="150000"/>
                  </a:lnSpc>
                </a:pPr>
                <a:r>
                  <a:rPr lang="en-US" sz="1200" b="0" kern="1200" dirty="0">
                    <a:solidFill>
                      <a:schemeClr val="tx1"/>
                    </a:solidFill>
                    <a:latin typeface="+mn-lt"/>
                    <a:ea typeface="+mn-ea"/>
                    <a:cs typeface="Calibri" panose="020F0502020204030204" pitchFamily="34" charset="0"/>
                  </a:rPr>
                  <a:t>for  vector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 (</a:t>
                </a:r>
                <a:r>
                  <a:rPr lang="en-US" sz="1200" b="0" i="0">
                    <a:latin typeface="Cambria Math" panose="02040503050406030204" pitchFamily="18" charset="0"/>
                  </a:rPr>
                  <a:t>𝑎_1,</a:t>
                </a:r>
                <a:r>
                  <a:rPr lang="en-US" sz="1200" b="0" i="0" dirty="0">
                    <a:latin typeface="Cambria Math" panose="02040503050406030204" pitchFamily="18" charset="0"/>
                  </a:rPr>
                  <a:t>𝑎_2</a:t>
                </a:r>
                <a:r>
                  <a:rPr lang="en-US" sz="1200" b="0" kern="1200" dirty="0">
                    <a:solidFill>
                      <a:schemeClr val="tx1"/>
                    </a:solidFill>
                    <a:latin typeface="+mn-lt"/>
                    <a:ea typeface="+mn-ea"/>
                    <a:cs typeface="Calibri" panose="020F0502020204030204" pitchFamily="34" charset="0"/>
                  </a:rPr>
                  <a:t>) and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𝑏_1,</a:t>
                </a:r>
                <a:r>
                  <a:rPr lang="en-US" sz="1200" b="0" i="0" dirty="0">
                    <a:latin typeface="Cambria Math" panose="02040503050406030204" pitchFamily="18" charset="0"/>
                  </a:rPr>
                  <a:t>𝑏_2</a:t>
                </a:r>
                <a:r>
                  <a:rPr lang="en-US" sz="1200" b="0" kern="1200" dirty="0">
                    <a:solidFill>
                      <a:schemeClr val="tx1"/>
                    </a:solidFill>
                    <a:latin typeface="+mn-lt"/>
                    <a:ea typeface="+mn-ea"/>
                    <a:cs typeface="Calibri" panose="020F0502020204030204" pitchFamily="34" charset="0"/>
                  </a:rPr>
                  <a:t>), the</a:t>
                </a:r>
                <a:r>
                  <a:rPr lang="en-US" sz="1200" b="0" kern="1200" baseline="0" dirty="0">
                    <a:solidFill>
                      <a:schemeClr val="tx1"/>
                    </a:solidFill>
                    <a:latin typeface="+mn-lt"/>
                    <a:ea typeface="+mn-ea"/>
                    <a:cs typeface="Calibri" panose="020F0502020204030204" pitchFamily="34" charset="0"/>
                  </a:rPr>
                  <a:t> cosine similarity is given as:</a:t>
                </a:r>
              </a:p>
              <a:p>
                <a:pPr marL="455613" marR="0" lvl="0" indent="-287338" algn="l" defTabSz="914126" rtl="0" eaLnBrk="1" fontAlgn="auto" latinLnBrk="0" hangingPunct="1">
                  <a:lnSpc>
                    <a:spcPct val="150000"/>
                  </a:lnSpc>
                  <a:spcBef>
                    <a:spcPts val="0"/>
                  </a:spcBef>
                  <a:spcAft>
                    <a:spcPts val="0"/>
                  </a:spcAft>
                  <a:buClrTx/>
                  <a:buSzTx/>
                  <a:buFontTx/>
                  <a:buNone/>
                  <a:tabLst/>
                  <a:defRPr/>
                </a:pPr>
                <a:r>
                  <a:rPr lang="en-US" sz="1200" b="0" kern="1200" baseline="0" dirty="0">
                    <a:solidFill>
                      <a:schemeClr val="tx1"/>
                    </a:solidFill>
                    <a:latin typeface="+mn-lt"/>
                    <a:ea typeface="+mn-ea"/>
                    <a:cs typeface="Calibri" panose="020F0502020204030204" pitchFamily="34" charset="0"/>
                  </a:rPr>
                  <a:t>       </a:t>
                </a:r>
                <a:r>
                  <a:rPr lang="en-US" sz="1200" b="0" kern="1200" dirty="0">
                    <a:solidFill>
                      <a:schemeClr val="tx1"/>
                    </a:solidFill>
                    <a:latin typeface="+mn-lt"/>
                    <a:ea typeface="+mn-ea"/>
                    <a:cs typeface="Calibri" panose="020F0502020204030204" pitchFamily="34" charset="0"/>
                  </a:rPr>
                  <a:t>(</a:t>
                </a:r>
                <a:r>
                  <a:rPr lang="en-US" sz="1200" b="0" i="0">
                    <a:latin typeface="Cambria Math" panose="02040503050406030204" pitchFamily="18" charset="0"/>
                  </a:rPr>
                  <a:t>𝑎_1</a:t>
                </a:r>
                <a:r>
                  <a:rPr lang="en-US" sz="1200" b="0" i="0" kern="1200">
                    <a:solidFill>
                      <a:schemeClr val="tx1"/>
                    </a:solidFill>
                    <a:latin typeface="Cambria Math" panose="02040503050406030204" pitchFamily="18" charset="0"/>
                    <a:ea typeface="+mn-ea"/>
                  </a:rPr>
                  <a:t> 𝑏_1</a:t>
                </a:r>
                <a:r>
                  <a:rPr lang="en-US" sz="1200" b="0" kern="1200" dirty="0">
                    <a:solidFill>
                      <a:schemeClr val="tx1"/>
                    </a:solidFill>
                    <a:latin typeface="+mn-lt"/>
                    <a:ea typeface="+mn-ea"/>
                    <a:cs typeface="Calibri" panose="020F0502020204030204" pitchFamily="34" charset="0"/>
                  </a:rPr>
                  <a:t> + </a:t>
                </a:r>
                <a:r>
                  <a:rPr lang="en-US" sz="1200" b="0" i="0" dirty="0">
                    <a:latin typeface="Cambria Math" panose="02040503050406030204" pitchFamily="18" charset="0"/>
                  </a:rPr>
                  <a:t>𝑎_2 𝑏_2</a:t>
                </a:r>
                <a:r>
                  <a:rPr lang="en-US" sz="1200" b="0" kern="1200" dirty="0">
                    <a:solidFill>
                      <a:schemeClr val="tx1"/>
                    </a:solidFill>
                    <a:latin typeface="+mn-lt"/>
                    <a:ea typeface="+mn-ea"/>
                    <a:cs typeface="Calibri" panose="020F0502020204030204" pitchFamily="34" charset="0"/>
                  </a:rPr>
                  <a:t>) /sqrt(</a:t>
                </a:r>
                <a:r>
                  <a:rPr lang="en-US" sz="1200" b="0" i="0" kern="1200">
                    <a:solidFill>
                      <a:schemeClr val="tx1"/>
                    </a:solidFill>
                    <a:latin typeface="Cambria Math" panose="02040503050406030204" pitchFamily="18" charset="0"/>
                    <a:ea typeface="+mn-ea"/>
                  </a:rPr>
                  <a:t>𝑎_1^2</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𝑎_2^2</a:t>
                </a:r>
                <a:r>
                  <a:rPr lang="en-US" sz="1200" b="0" kern="1200" dirty="0">
                    <a:solidFill>
                      <a:schemeClr val="tx1"/>
                    </a:solidFill>
                    <a:latin typeface="+mn-lt"/>
                    <a:ea typeface="+mn-ea"/>
                    <a:cs typeface="Calibri" panose="020F0502020204030204" pitchFamily="34" charset="0"/>
                  </a:rPr>
                  <a:t>). sqrt(</a:t>
                </a:r>
                <a:r>
                  <a:rPr lang="en-US" sz="1200" b="0" i="0" kern="1200">
                    <a:solidFill>
                      <a:schemeClr val="tx1"/>
                    </a:solidFill>
                    <a:latin typeface="Cambria Math" panose="02040503050406030204" pitchFamily="18" charset="0"/>
                    <a:ea typeface="+mn-ea"/>
                  </a:rPr>
                  <a:t>𝑏_1^2</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𝑏_2^2</a:t>
                </a:r>
                <a:r>
                  <a:rPr lang="en-US" sz="1200" b="0" kern="1200" dirty="0">
                    <a:solidFill>
                      <a:schemeClr val="tx1"/>
                    </a:solidFill>
                    <a:latin typeface="+mn-lt"/>
                    <a:ea typeface="+mn-ea"/>
                    <a:cs typeface="Calibri" panose="020F0502020204030204" pitchFamily="34" charset="0"/>
                  </a:rPr>
                  <a:t>)</a:t>
                </a:r>
              </a:p>
              <a:p>
                <a:endParaRPr lang="en-US" dirty="0"/>
              </a:p>
            </p:txBody>
          </p:sp>
        </mc:Fallback>
      </mc:AlternateContent>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289277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 Cosine because of its popularity.</a:t>
                </a:r>
              </a:p>
              <a:p>
                <a:r>
                  <a:rPr lang="en-US" sz="1200" kern="1200" dirty="0">
                    <a:solidFill>
                      <a:schemeClr val="tx1"/>
                    </a:solidFill>
                    <a:effectLst/>
                    <a:latin typeface="+mn-lt"/>
                    <a:ea typeface="+mn-ea"/>
                    <a:cs typeface="+mn-cs"/>
                  </a:rPr>
                  <a:t>Cos(</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j) = </a:t>
                </a:r>
                <a:r>
                  <a:rPr lang="en-US" sz="1200" b="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scalar product</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(cross product)</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Similarity is the cosine of the angle between the 2 vectors of the item vectors of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a:t>
                </a:r>
              </a:p>
              <a:p>
                <a:endParaRPr lang="en-US" sz="1200" kern="1200" dirty="0">
                  <a:solidFill>
                    <a:schemeClr val="tx1"/>
                  </a:solidFill>
                  <a:effectLst/>
                  <a:latin typeface="+mn-lt"/>
                  <a:ea typeface="+mn-ea"/>
                  <a:cs typeface="+mn-cs"/>
                </a:endParaRPr>
              </a:p>
              <a:p>
                <a:pPr marL="455613" indent="-287338">
                  <a:lnSpc>
                    <a:spcPct val="150000"/>
                  </a:lnSpc>
                </a:pPr>
                <a:r>
                  <a:rPr lang="en-US" sz="1200" b="0" kern="1200" dirty="0">
                    <a:solidFill>
                      <a:schemeClr val="tx1"/>
                    </a:solidFill>
                    <a:latin typeface="+mn-lt"/>
                    <a:ea typeface="+mn-ea"/>
                    <a:cs typeface="Calibri" panose="020F0502020204030204" pitchFamily="34" charset="0"/>
                  </a:rPr>
                  <a:t>The Cosine Similarity is defined in vectors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and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as:</a:t>
                </a:r>
              </a:p>
              <a:p>
                <a:pPr marL="455613" indent="-287338">
                  <a:lnSpc>
                    <a:spcPct val="150000"/>
                  </a:lnSpc>
                </a:pPr>
                <a:r>
                  <a:rPr lang="en-US" sz="1200" b="0" kern="1200" dirty="0">
                    <a:solidFill>
                      <a:schemeClr val="tx1"/>
                    </a:solidFill>
                    <a:latin typeface="+mn-lt"/>
                    <a:ea typeface="+mn-ea"/>
                    <a:cs typeface="Calibri" panose="020F0502020204030204" pitchFamily="34" charset="0"/>
                  </a:rPr>
                  <a:t>cosine(</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a:t>
                </a:r>
                <a:r>
                  <a:rPr lang="en-US" sz="1200" b="0" dirty="0"/>
                  <a:t>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r>
                      <a:rPr lang="en-US" sz="1200" b="0" i="0" dirty="0" smtClean="0">
                        <a:latin typeface="Cambria Math" panose="02040503050406030204" pitchFamily="18" charset="0"/>
                      </a:rPr>
                      <m:t>.</m:t>
                    </m:r>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a:t>
                </a:r>
              </a:p>
              <a:p>
                <a:pPr marL="455613" indent="-287338">
                  <a:lnSpc>
                    <a:spcPct val="150000"/>
                  </a:lnSpc>
                </a:pPr>
                <a:r>
                  <a:rPr lang="en-US" sz="1200" b="0" kern="1200" dirty="0">
                    <a:solidFill>
                      <a:schemeClr val="tx1"/>
                    </a:solidFill>
                    <a:latin typeface="+mn-lt"/>
                    <a:ea typeface="+mn-ea"/>
                    <a:cs typeface="Calibri" panose="020F0502020204030204" pitchFamily="34" charset="0"/>
                  </a:rPr>
                  <a:t>for a vector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𝑎</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 is defined as sqrt(</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𝑎</m:t>
                        </m:r>
                      </m:e>
                      <m:sub>
                        <m:r>
                          <a:rPr lang="en-US" sz="1200" b="0" i="1" kern="1200" smtClean="0">
                            <a:solidFill>
                              <a:schemeClr val="tx1"/>
                            </a:solidFill>
                            <a:latin typeface="Cambria Math" panose="02040503050406030204" pitchFamily="18" charset="0"/>
                            <a:ea typeface="+mn-ea"/>
                          </a:rPr>
                          <m:t>1</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𝑎</m:t>
                        </m:r>
                      </m:e>
                      <m:sub>
                        <m:r>
                          <a:rPr lang="en-US" sz="1200" b="0" i="1" kern="1200" smtClean="0">
                            <a:solidFill>
                              <a:schemeClr val="tx1"/>
                            </a:solidFill>
                            <a:latin typeface="Cambria Math" panose="02040503050406030204" pitchFamily="18" charset="0"/>
                            <a:ea typeface="+mn-ea"/>
                          </a:rPr>
                          <m:t>2</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a:t>
                </a:r>
              </a:p>
              <a:p>
                <a:pPr marL="455613" marR="0" lvl="0" indent="-287338" algn="l" defTabSz="914126" rtl="0" eaLnBrk="1" fontAlgn="auto" latinLnBrk="0" hangingPunct="1">
                  <a:lnSpc>
                    <a:spcPct val="150000"/>
                  </a:lnSpc>
                  <a:spcBef>
                    <a:spcPts val="0"/>
                  </a:spcBef>
                  <a:spcAft>
                    <a:spcPts val="0"/>
                  </a:spcAft>
                  <a:buClrTx/>
                  <a:buSzTx/>
                  <a:buFontTx/>
                  <a:buNone/>
                  <a:tabLst/>
                  <a:defRPr/>
                </a:pPr>
                <a:r>
                  <a:rPr lang="en-US" sz="1200" b="0" kern="1200" dirty="0">
                    <a:solidFill>
                      <a:schemeClr val="tx1"/>
                    </a:solidFill>
                    <a:latin typeface="+mn-lt"/>
                    <a:ea typeface="+mn-ea"/>
                    <a:cs typeface="Calibri" panose="020F0502020204030204" pitchFamily="34" charset="0"/>
                  </a:rPr>
                  <a:t>for a vector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is defined as sqrt(</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2</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a:t>
                </a:r>
              </a:p>
              <a:p>
                <a:pPr marL="455613" indent="-287338">
                  <a:lnSpc>
                    <a:spcPct val="150000"/>
                  </a:lnSpc>
                </a:pPr>
                <a:r>
                  <a:rPr lang="en-US" sz="1200" b="0" kern="1200" dirty="0">
                    <a:solidFill>
                      <a:schemeClr val="tx1"/>
                    </a:solidFill>
                    <a:latin typeface="+mn-lt"/>
                    <a:ea typeface="+mn-ea"/>
                    <a:cs typeface="Calibri" panose="020F0502020204030204" pitchFamily="34" charset="0"/>
                  </a:rPr>
                  <a:t>for vector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𝑎</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and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kern="1200" smtClean="0">
                            <a:solidFill>
                              <a:schemeClr val="tx1"/>
                            </a:solidFill>
                            <a:latin typeface="Cambria Math" panose="02040503050406030204" pitchFamily="18" charset="0"/>
                            <a:ea typeface="+mn-ea"/>
                          </a:rPr>
                        </m:ctrlPr>
                      </m:sSub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Sub>
                    <m:r>
                      <a:rPr lang="en-US" sz="1200" b="0" i="1" kern="1200" smtClean="0">
                        <a:solidFill>
                          <a:schemeClr val="tx1"/>
                        </a:solidFill>
                        <a:latin typeface="Cambria Math" panose="02040503050406030204" pitchFamily="18" charset="0"/>
                        <a:ea typeface="+mn-ea"/>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a:t>
                </a:r>
                <a14:m>
                  <m:oMath xmlns:m="http://schemas.openxmlformats.org/officeDocument/2006/math">
                    <m:r>
                      <a:rPr lang="en-US" sz="1200" b="0" i="0" dirty="0" smtClean="0">
                        <a:latin typeface="Cambria Math" panose="02040503050406030204" pitchFamily="18" charset="0"/>
                      </a:rPr>
                      <m:t>.</m:t>
                    </m:r>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is define as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1</m:t>
                        </m:r>
                      </m:sub>
                    </m:sSub>
                    <m:sSub>
                      <m:sSubPr>
                        <m:ctrlPr>
                          <a:rPr lang="en-US" sz="1200" b="0" i="1" kern="1200" smtClean="0">
                            <a:solidFill>
                              <a:schemeClr val="tx1"/>
                            </a:solidFill>
                            <a:latin typeface="Cambria Math" panose="02040503050406030204" pitchFamily="18" charset="0"/>
                            <a:ea typeface="+mn-ea"/>
                          </a:rPr>
                        </m:ctrlPr>
                      </m:sSub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Sub>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𝑎</m:t>
                        </m:r>
                      </m:e>
                      <m:sub>
                        <m:r>
                          <a:rPr lang="en-US" sz="1200" b="0" i="0" dirty="0" smtClean="0">
                            <a:latin typeface="Cambria Math" panose="02040503050406030204" pitchFamily="18" charset="0"/>
                          </a:rPr>
                          <m:t>2</m:t>
                        </m:r>
                      </m:sub>
                    </m:sSub>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0" dirty="0" smtClean="0">
                            <a:latin typeface="Cambria Math" panose="02040503050406030204" pitchFamily="18" charset="0"/>
                          </a:rPr>
                          <m:t>2</m:t>
                        </m:r>
                      </m:sub>
                    </m:sSub>
                  </m:oMath>
                </a14:m>
                <a:endParaRPr lang="en-US" sz="1200" b="0" dirty="0">
                  <a:latin typeface="+mn-lt"/>
                </a:endParaRPr>
              </a:p>
              <a:p>
                <a:pPr marL="455613" indent="-287338">
                  <a:lnSpc>
                    <a:spcPct val="150000"/>
                  </a:lnSpc>
                </a:pPr>
                <a:r>
                  <a:rPr lang="en-US" sz="1200" b="0" kern="1200" dirty="0">
                    <a:solidFill>
                      <a:schemeClr val="tx1"/>
                    </a:solidFill>
                    <a:latin typeface="+mn-lt"/>
                    <a:ea typeface="+mn-ea"/>
                    <a:cs typeface="Calibri" panose="020F0502020204030204" pitchFamily="34" charset="0"/>
                  </a:rPr>
                  <a:t>for  vector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𝐴</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𝑎</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and </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𝐵</m:t>
                        </m:r>
                      </m:e>
                    </m:acc>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kern="1200" smtClean="0">
                            <a:solidFill>
                              <a:schemeClr val="tx1"/>
                            </a:solidFill>
                            <a:latin typeface="Cambria Math" panose="02040503050406030204" pitchFamily="18" charset="0"/>
                            <a:ea typeface="+mn-ea"/>
                          </a:rPr>
                        </m:ctrlPr>
                      </m:sSub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Sub>
                    <m:r>
                      <a:rPr lang="en-US" sz="1200" b="0" i="1" kern="1200" smtClean="0">
                        <a:solidFill>
                          <a:schemeClr val="tx1"/>
                        </a:solidFill>
                        <a:latin typeface="Cambria Math" panose="02040503050406030204" pitchFamily="18" charset="0"/>
                        <a:ea typeface="+mn-ea"/>
                      </a:rPr>
                      <m:t>,</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the</a:t>
                </a:r>
                <a:r>
                  <a:rPr lang="en-US" sz="1200" b="0" kern="1200" baseline="0" dirty="0">
                    <a:solidFill>
                      <a:schemeClr val="tx1"/>
                    </a:solidFill>
                    <a:latin typeface="+mn-lt"/>
                    <a:ea typeface="+mn-ea"/>
                    <a:cs typeface="Calibri" panose="020F0502020204030204" pitchFamily="34" charset="0"/>
                  </a:rPr>
                  <a:t> cosine similarity is given as:</a:t>
                </a:r>
              </a:p>
              <a:p>
                <a:pPr marL="455613" marR="0" lvl="0" indent="-287338" algn="l" defTabSz="914126" rtl="0" eaLnBrk="1" fontAlgn="auto" latinLnBrk="0" hangingPunct="1">
                  <a:lnSpc>
                    <a:spcPct val="150000"/>
                  </a:lnSpc>
                  <a:spcBef>
                    <a:spcPts val="0"/>
                  </a:spcBef>
                  <a:spcAft>
                    <a:spcPts val="0"/>
                  </a:spcAft>
                  <a:buClrTx/>
                  <a:buSzTx/>
                  <a:buFontTx/>
                  <a:buNone/>
                  <a:tabLst/>
                  <a:defRPr/>
                </a:pPr>
                <a:r>
                  <a:rPr lang="en-US" sz="1200" b="0" kern="1200" baseline="0" dirty="0">
                    <a:solidFill>
                      <a:schemeClr val="tx1"/>
                    </a:solidFill>
                    <a:latin typeface="+mn-lt"/>
                    <a:ea typeface="+mn-ea"/>
                    <a:cs typeface="Calibri" panose="020F0502020204030204" pitchFamily="34" charset="0"/>
                  </a:rPr>
                  <a:t>       </a:t>
                </a:r>
                <a:r>
                  <a:rPr lang="en-US" sz="1200" b="0" kern="1200" dirty="0">
                    <a:solidFill>
                      <a:schemeClr val="tx1"/>
                    </a:solidFill>
                    <a:latin typeface="+mn-lt"/>
                    <a:ea typeface="+mn-ea"/>
                    <a:cs typeface="Calibri" panose="020F0502020204030204" pitchFamily="34" charset="0"/>
                  </a:rPr>
                  <a:t>(</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1</m:t>
                        </m:r>
                      </m:sub>
                    </m:sSub>
                    <m:sSub>
                      <m:sSubPr>
                        <m:ctrlPr>
                          <a:rPr lang="en-US" sz="1200" b="0" i="1" kern="1200" smtClean="0">
                            <a:solidFill>
                              <a:schemeClr val="tx1"/>
                            </a:solidFill>
                            <a:latin typeface="Cambria Math" panose="02040503050406030204" pitchFamily="18" charset="0"/>
                            <a:ea typeface="+mn-ea"/>
                          </a:rPr>
                        </m:ctrlPr>
                      </m:sSub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Sub>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𝑎</m:t>
                        </m:r>
                      </m:e>
                      <m:sub>
                        <m:r>
                          <a:rPr lang="en-US" sz="1200" b="0" i="0" dirty="0" smtClean="0">
                            <a:latin typeface="Cambria Math" panose="02040503050406030204" pitchFamily="18" charset="0"/>
                          </a:rPr>
                          <m:t>2</m:t>
                        </m:r>
                      </m:sub>
                    </m:sSub>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0" dirty="0" smtClean="0">
                            <a:latin typeface="Cambria Math" panose="02040503050406030204" pitchFamily="18" charset="0"/>
                          </a:rPr>
                          <m:t>2</m:t>
                        </m:r>
                      </m:sub>
                    </m:sSub>
                  </m:oMath>
                </a14:m>
                <a:r>
                  <a:rPr lang="en-US" sz="1200" b="0" kern="1200" dirty="0">
                    <a:solidFill>
                      <a:schemeClr val="tx1"/>
                    </a:solidFill>
                    <a:latin typeface="+mn-lt"/>
                    <a:ea typeface="+mn-ea"/>
                    <a:cs typeface="Calibri" panose="020F0502020204030204" pitchFamily="34" charset="0"/>
                  </a:rPr>
                  <a:t>) /sqrt(</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𝑎</m:t>
                        </m:r>
                      </m:e>
                      <m:sub>
                        <m:r>
                          <a:rPr lang="en-US" sz="1200" b="0" i="1" kern="1200" smtClean="0">
                            <a:solidFill>
                              <a:schemeClr val="tx1"/>
                            </a:solidFill>
                            <a:latin typeface="Cambria Math" panose="02040503050406030204" pitchFamily="18" charset="0"/>
                            <a:ea typeface="+mn-ea"/>
                          </a:rPr>
                          <m:t>1</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𝑎</m:t>
                        </m:r>
                      </m:e>
                      <m:sub>
                        <m:r>
                          <a:rPr lang="en-US" sz="1200" b="0" i="1" kern="1200" smtClean="0">
                            <a:solidFill>
                              <a:schemeClr val="tx1"/>
                            </a:solidFill>
                            <a:latin typeface="Cambria Math" panose="02040503050406030204" pitchFamily="18" charset="0"/>
                            <a:ea typeface="+mn-ea"/>
                          </a:rPr>
                          <m:t>2</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 sqrt(</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1</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 + </a:t>
                </a:r>
                <a14:m>
                  <m:oMath xmlns:m="http://schemas.openxmlformats.org/officeDocument/2006/math">
                    <m:sSubSup>
                      <m:sSubSupPr>
                        <m:ctrlPr>
                          <a:rPr lang="en-US" sz="1200" b="0" i="1" kern="1200" smtClean="0">
                            <a:solidFill>
                              <a:schemeClr val="tx1"/>
                            </a:solidFill>
                            <a:latin typeface="Cambria Math" panose="02040503050406030204" pitchFamily="18" charset="0"/>
                            <a:ea typeface="+mn-ea"/>
                          </a:rPr>
                        </m:ctrlPr>
                      </m:sSubSupPr>
                      <m:e>
                        <m:r>
                          <a:rPr lang="en-US" sz="1200" b="0" i="1" kern="1200" smtClean="0">
                            <a:solidFill>
                              <a:schemeClr val="tx1"/>
                            </a:solidFill>
                            <a:latin typeface="Cambria Math" panose="02040503050406030204" pitchFamily="18" charset="0"/>
                            <a:ea typeface="+mn-ea"/>
                          </a:rPr>
                          <m:t>𝑏</m:t>
                        </m:r>
                      </m:e>
                      <m:sub>
                        <m:r>
                          <a:rPr lang="en-US" sz="1200" b="0" i="1" kern="1200" smtClean="0">
                            <a:solidFill>
                              <a:schemeClr val="tx1"/>
                            </a:solidFill>
                            <a:latin typeface="Cambria Math" panose="02040503050406030204" pitchFamily="18" charset="0"/>
                            <a:ea typeface="+mn-ea"/>
                          </a:rPr>
                          <m:t>2</m:t>
                        </m:r>
                      </m:sub>
                      <m:sup>
                        <m:r>
                          <a:rPr lang="en-US" sz="1200" b="0" i="1" kern="1200" smtClean="0">
                            <a:solidFill>
                              <a:schemeClr val="tx1"/>
                            </a:solidFill>
                            <a:latin typeface="Cambria Math" panose="02040503050406030204" pitchFamily="18" charset="0"/>
                            <a:ea typeface="+mn-ea"/>
                          </a:rPr>
                          <m:t>2</m:t>
                        </m:r>
                      </m:sup>
                    </m:sSubSup>
                  </m:oMath>
                </a14:m>
                <a:r>
                  <a:rPr lang="en-US" sz="1200" b="0" kern="1200" dirty="0">
                    <a:solidFill>
                      <a:schemeClr val="tx1"/>
                    </a:solidFill>
                    <a:latin typeface="+mn-lt"/>
                    <a:ea typeface="+mn-ea"/>
                    <a:cs typeface="Calibri" panose="020F0502020204030204" pitchFamily="34" charset="0"/>
                  </a:rPr>
                  <a:t>)</a:t>
                </a:r>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 Cosine because of its popularity.</a:t>
                </a:r>
              </a:p>
              <a:p>
                <a:r>
                  <a:rPr lang="en-US" sz="1200" kern="1200" dirty="0">
                    <a:solidFill>
                      <a:schemeClr val="tx1"/>
                    </a:solidFill>
                    <a:effectLst/>
                    <a:latin typeface="+mn-lt"/>
                    <a:ea typeface="+mn-ea"/>
                    <a:cs typeface="+mn-cs"/>
                  </a:rPr>
                  <a:t>Cos(</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j) = </a:t>
                </a:r>
                <a:r>
                  <a:rPr lang="en-US" sz="1200" b="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scalar product</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(cross product)</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Similarity is the cosine of the angle between the 2 vectors of the item vectors of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a:t>
                </a:r>
              </a:p>
              <a:p>
                <a:endParaRPr lang="en-US" sz="1200" kern="1200" dirty="0">
                  <a:solidFill>
                    <a:schemeClr val="tx1"/>
                  </a:solidFill>
                  <a:effectLst/>
                  <a:latin typeface="+mn-lt"/>
                  <a:ea typeface="+mn-ea"/>
                  <a:cs typeface="+mn-cs"/>
                </a:endParaRPr>
              </a:p>
              <a:p>
                <a:pPr marL="455613" indent="-287338">
                  <a:lnSpc>
                    <a:spcPct val="150000"/>
                  </a:lnSpc>
                </a:pPr>
                <a:r>
                  <a:rPr lang="en-US" sz="1200" b="0" kern="1200" dirty="0">
                    <a:solidFill>
                      <a:schemeClr val="tx1"/>
                    </a:solidFill>
                    <a:latin typeface="+mn-lt"/>
                    <a:ea typeface="+mn-ea"/>
                    <a:cs typeface="Calibri" panose="020F0502020204030204" pitchFamily="34" charset="0"/>
                  </a:rPr>
                  <a:t>The Cosine Similarity is defined in vectors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and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as:</a:t>
                </a:r>
              </a:p>
              <a:p>
                <a:pPr marL="455613" indent="-287338">
                  <a:lnSpc>
                    <a:spcPct val="150000"/>
                  </a:lnSpc>
                </a:pPr>
                <a:r>
                  <a:rPr lang="en-US" sz="1200" b="0" kern="1200" dirty="0">
                    <a:solidFill>
                      <a:schemeClr val="tx1"/>
                    </a:solidFill>
                    <a:latin typeface="+mn-lt"/>
                    <a:ea typeface="+mn-ea"/>
                    <a:cs typeface="Calibri" panose="020F0502020204030204" pitchFamily="34" charset="0"/>
                  </a:rPr>
                  <a:t>cosine(</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a:t>
                </a:r>
                <a:r>
                  <a:rPr lang="en-US" sz="1200" b="0" dirty="0"/>
                  <a:t>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a:t>
                </a:r>
              </a:p>
              <a:p>
                <a:pPr marL="455613" indent="-287338">
                  <a:lnSpc>
                    <a:spcPct val="150000"/>
                  </a:lnSpc>
                </a:pPr>
                <a:r>
                  <a:rPr lang="en-US" sz="1200" b="0" kern="1200" dirty="0">
                    <a:solidFill>
                      <a:schemeClr val="tx1"/>
                    </a:solidFill>
                    <a:latin typeface="+mn-lt"/>
                    <a:ea typeface="+mn-ea"/>
                    <a:cs typeface="Calibri" panose="020F0502020204030204" pitchFamily="34" charset="0"/>
                  </a:rPr>
                  <a:t>for a vector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 (</a:t>
                </a:r>
                <a:r>
                  <a:rPr lang="en-US" sz="1200" b="0" i="0">
                    <a:latin typeface="Cambria Math" panose="02040503050406030204" pitchFamily="18" charset="0"/>
                  </a:rPr>
                  <a:t>𝑎_1,</a:t>
                </a:r>
                <a:r>
                  <a:rPr lang="en-US" sz="1200" b="0" i="0" dirty="0">
                    <a:latin typeface="Cambria Math" panose="02040503050406030204" pitchFamily="18" charset="0"/>
                  </a:rPr>
                  <a:t>𝑎_2</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 is defined as sqrt(</a:t>
                </a:r>
                <a:r>
                  <a:rPr lang="en-US" sz="1200" b="0" i="0" kern="1200">
                    <a:solidFill>
                      <a:schemeClr val="tx1"/>
                    </a:solidFill>
                    <a:latin typeface="Cambria Math" panose="02040503050406030204" pitchFamily="18" charset="0"/>
                    <a:ea typeface="+mn-ea"/>
                  </a:rPr>
                  <a:t>𝑎_1^2</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𝑎_2^2</a:t>
                </a:r>
                <a:r>
                  <a:rPr lang="en-US" sz="1200" b="0" kern="1200" dirty="0">
                    <a:solidFill>
                      <a:schemeClr val="tx1"/>
                    </a:solidFill>
                    <a:latin typeface="+mn-lt"/>
                    <a:ea typeface="+mn-ea"/>
                    <a:cs typeface="Calibri" panose="020F0502020204030204" pitchFamily="34" charset="0"/>
                  </a:rPr>
                  <a:t>)</a:t>
                </a:r>
              </a:p>
              <a:p>
                <a:pPr marL="455613" marR="0" lvl="0" indent="-287338" algn="l" defTabSz="914126" rtl="0" eaLnBrk="1" fontAlgn="auto" latinLnBrk="0" hangingPunct="1">
                  <a:lnSpc>
                    <a:spcPct val="150000"/>
                  </a:lnSpc>
                  <a:spcBef>
                    <a:spcPts val="0"/>
                  </a:spcBef>
                  <a:spcAft>
                    <a:spcPts val="0"/>
                  </a:spcAft>
                  <a:buClrTx/>
                  <a:buSzTx/>
                  <a:buFontTx/>
                  <a:buNone/>
                  <a:tabLst/>
                  <a:defRPr/>
                </a:pPr>
                <a:r>
                  <a:rPr lang="en-US" sz="1200" b="0" kern="1200" dirty="0">
                    <a:solidFill>
                      <a:schemeClr val="tx1"/>
                    </a:solidFill>
                    <a:latin typeface="+mn-lt"/>
                    <a:ea typeface="+mn-ea"/>
                    <a:cs typeface="Calibri" panose="020F0502020204030204" pitchFamily="34" charset="0"/>
                  </a:rPr>
                  <a:t>for a vector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a:t>
                </a:r>
                <a:r>
                  <a:rPr lang="en-US" sz="1200" b="0" i="0">
                    <a:latin typeface="Cambria Math" panose="02040503050406030204" pitchFamily="18" charset="0"/>
                  </a:rPr>
                  <a:t>𝑏_1,</a:t>
                </a:r>
                <a:r>
                  <a:rPr lang="en-US" sz="1200" b="0" i="0" dirty="0">
                    <a:latin typeface="Cambria Math" panose="02040503050406030204" pitchFamily="18" charset="0"/>
                  </a:rPr>
                  <a:t>𝑏_2</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is defined as sqrt(</a:t>
                </a:r>
                <a:r>
                  <a:rPr lang="en-US" sz="1200" b="0" i="0" kern="1200">
                    <a:solidFill>
                      <a:schemeClr val="tx1"/>
                    </a:solidFill>
                    <a:latin typeface="Cambria Math" panose="02040503050406030204" pitchFamily="18" charset="0"/>
                    <a:ea typeface="+mn-ea"/>
                  </a:rPr>
                  <a:t>𝑏_1^2</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𝑏_2^2</a:t>
                </a:r>
                <a:r>
                  <a:rPr lang="en-US" sz="1200" b="0" kern="1200" dirty="0">
                    <a:solidFill>
                      <a:schemeClr val="tx1"/>
                    </a:solidFill>
                    <a:latin typeface="+mn-lt"/>
                    <a:ea typeface="+mn-ea"/>
                    <a:cs typeface="Calibri" panose="020F0502020204030204" pitchFamily="34" charset="0"/>
                  </a:rPr>
                  <a:t>)</a:t>
                </a:r>
              </a:p>
              <a:p>
                <a:pPr marL="455613" indent="-287338">
                  <a:lnSpc>
                    <a:spcPct val="150000"/>
                  </a:lnSpc>
                </a:pPr>
                <a:r>
                  <a:rPr lang="en-US" sz="1200" b="0" kern="1200" dirty="0">
                    <a:solidFill>
                      <a:schemeClr val="tx1"/>
                    </a:solidFill>
                    <a:latin typeface="+mn-lt"/>
                    <a:ea typeface="+mn-ea"/>
                    <a:cs typeface="Calibri" panose="020F0502020204030204" pitchFamily="34" charset="0"/>
                  </a:rPr>
                  <a:t>for vector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 (</a:t>
                </a:r>
                <a:r>
                  <a:rPr lang="en-US" sz="1200" b="0" i="0">
                    <a:latin typeface="Cambria Math" panose="02040503050406030204" pitchFamily="18" charset="0"/>
                  </a:rPr>
                  <a:t>𝑎_1,</a:t>
                </a:r>
                <a:r>
                  <a:rPr lang="en-US" sz="1200" b="0" i="0" dirty="0">
                    <a:latin typeface="Cambria Math" panose="02040503050406030204" pitchFamily="18" charset="0"/>
                  </a:rPr>
                  <a:t>𝑎_2</a:t>
                </a:r>
                <a:r>
                  <a:rPr lang="en-US" sz="1200" b="0" kern="1200" dirty="0">
                    <a:solidFill>
                      <a:schemeClr val="tx1"/>
                    </a:solidFill>
                    <a:latin typeface="+mn-lt"/>
                    <a:ea typeface="+mn-ea"/>
                    <a:cs typeface="Calibri" panose="020F0502020204030204" pitchFamily="34" charset="0"/>
                  </a:rPr>
                  <a:t>) and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𝑏_1,</a:t>
                </a:r>
                <a:r>
                  <a:rPr lang="en-US" sz="1200" b="0" i="0" dirty="0">
                    <a:latin typeface="Cambria Math" panose="02040503050406030204" pitchFamily="18" charset="0"/>
                  </a:rPr>
                  <a:t>𝑏_2</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is define as (</a:t>
                </a:r>
                <a:r>
                  <a:rPr lang="en-US" sz="1200" b="0" i="0">
                    <a:latin typeface="Cambria Math" panose="02040503050406030204" pitchFamily="18" charset="0"/>
                  </a:rPr>
                  <a:t>𝑎_1</a:t>
                </a:r>
                <a:r>
                  <a:rPr lang="en-US" sz="1200" b="0" i="0" kern="1200">
                    <a:solidFill>
                      <a:schemeClr val="tx1"/>
                    </a:solidFill>
                    <a:latin typeface="Cambria Math" panose="02040503050406030204" pitchFamily="18" charset="0"/>
                    <a:ea typeface="+mn-ea"/>
                  </a:rPr>
                  <a:t> 𝑏_1</a:t>
                </a:r>
                <a:r>
                  <a:rPr lang="en-US" sz="1200" b="0" kern="1200" dirty="0">
                    <a:solidFill>
                      <a:schemeClr val="tx1"/>
                    </a:solidFill>
                    <a:latin typeface="+mn-lt"/>
                    <a:ea typeface="+mn-ea"/>
                    <a:cs typeface="Calibri" panose="020F0502020204030204" pitchFamily="34" charset="0"/>
                  </a:rPr>
                  <a:t> + </a:t>
                </a:r>
                <a:r>
                  <a:rPr lang="en-US" sz="1200" b="0" i="0" dirty="0">
                    <a:latin typeface="Cambria Math" panose="02040503050406030204" pitchFamily="18" charset="0"/>
                  </a:rPr>
                  <a:t>𝑎_2 𝑏_2</a:t>
                </a:r>
                <a:endParaRPr lang="en-US" sz="1200" b="0" dirty="0">
                  <a:latin typeface="+mn-lt"/>
                </a:endParaRPr>
              </a:p>
              <a:p>
                <a:pPr marL="455613" indent="-287338">
                  <a:lnSpc>
                    <a:spcPct val="150000"/>
                  </a:lnSpc>
                </a:pPr>
                <a:r>
                  <a:rPr lang="en-US" sz="1200" b="0" kern="1200" dirty="0">
                    <a:solidFill>
                      <a:schemeClr val="tx1"/>
                    </a:solidFill>
                    <a:latin typeface="+mn-lt"/>
                    <a:ea typeface="+mn-ea"/>
                    <a:cs typeface="Calibri" panose="020F0502020204030204" pitchFamily="34" charset="0"/>
                  </a:rPr>
                  <a:t>for  vector </a:t>
                </a:r>
                <a:r>
                  <a:rPr lang="en-US" sz="1200" b="0" i="0" dirty="0">
                    <a:latin typeface="Cambria Math" panose="02040503050406030204" pitchFamily="18" charset="0"/>
                  </a:rPr>
                  <a:t>𝐴 ⃗</a:t>
                </a:r>
                <a:r>
                  <a:rPr lang="en-US" sz="1200" b="0" kern="1200" dirty="0">
                    <a:solidFill>
                      <a:schemeClr val="tx1"/>
                    </a:solidFill>
                    <a:latin typeface="+mn-lt"/>
                    <a:ea typeface="+mn-ea"/>
                    <a:cs typeface="Calibri" panose="020F0502020204030204" pitchFamily="34" charset="0"/>
                  </a:rPr>
                  <a:t> = (</a:t>
                </a:r>
                <a:r>
                  <a:rPr lang="en-US" sz="1200" b="0" i="0">
                    <a:latin typeface="Cambria Math" panose="02040503050406030204" pitchFamily="18" charset="0"/>
                  </a:rPr>
                  <a:t>𝑎_1,</a:t>
                </a:r>
                <a:r>
                  <a:rPr lang="en-US" sz="1200" b="0" i="0" dirty="0">
                    <a:latin typeface="Cambria Math" panose="02040503050406030204" pitchFamily="18" charset="0"/>
                  </a:rPr>
                  <a:t>𝑎_2</a:t>
                </a:r>
                <a:r>
                  <a:rPr lang="en-US" sz="1200" b="0" kern="1200" dirty="0">
                    <a:solidFill>
                      <a:schemeClr val="tx1"/>
                    </a:solidFill>
                    <a:latin typeface="+mn-lt"/>
                    <a:ea typeface="+mn-ea"/>
                    <a:cs typeface="Calibri" panose="020F0502020204030204" pitchFamily="34" charset="0"/>
                  </a:rPr>
                  <a:t>) and </a:t>
                </a:r>
                <a:r>
                  <a:rPr lang="en-US" sz="1200" b="0" i="0" dirty="0">
                    <a:latin typeface="Cambria Math" panose="02040503050406030204" pitchFamily="18" charset="0"/>
                  </a:rPr>
                  <a:t>𝐵 ⃗</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𝑏_1,</a:t>
                </a:r>
                <a:r>
                  <a:rPr lang="en-US" sz="1200" b="0" i="0" dirty="0">
                    <a:latin typeface="Cambria Math" panose="02040503050406030204" pitchFamily="18" charset="0"/>
                  </a:rPr>
                  <a:t>𝑏_2</a:t>
                </a:r>
                <a:r>
                  <a:rPr lang="en-US" sz="1200" b="0" kern="1200" dirty="0">
                    <a:solidFill>
                      <a:schemeClr val="tx1"/>
                    </a:solidFill>
                    <a:latin typeface="+mn-lt"/>
                    <a:ea typeface="+mn-ea"/>
                    <a:cs typeface="Calibri" panose="020F0502020204030204" pitchFamily="34" charset="0"/>
                  </a:rPr>
                  <a:t>), the</a:t>
                </a:r>
                <a:r>
                  <a:rPr lang="en-US" sz="1200" b="0" kern="1200" baseline="0" dirty="0">
                    <a:solidFill>
                      <a:schemeClr val="tx1"/>
                    </a:solidFill>
                    <a:latin typeface="+mn-lt"/>
                    <a:ea typeface="+mn-ea"/>
                    <a:cs typeface="Calibri" panose="020F0502020204030204" pitchFamily="34" charset="0"/>
                  </a:rPr>
                  <a:t> cosine similarity is given as:</a:t>
                </a:r>
              </a:p>
              <a:p>
                <a:pPr marL="455613" marR="0" lvl="0" indent="-287338" algn="l" defTabSz="914126" rtl="0" eaLnBrk="1" fontAlgn="auto" latinLnBrk="0" hangingPunct="1">
                  <a:lnSpc>
                    <a:spcPct val="150000"/>
                  </a:lnSpc>
                  <a:spcBef>
                    <a:spcPts val="0"/>
                  </a:spcBef>
                  <a:spcAft>
                    <a:spcPts val="0"/>
                  </a:spcAft>
                  <a:buClrTx/>
                  <a:buSzTx/>
                  <a:buFontTx/>
                  <a:buNone/>
                  <a:tabLst/>
                  <a:defRPr/>
                </a:pPr>
                <a:r>
                  <a:rPr lang="en-US" sz="1200" b="0" kern="1200" baseline="0" dirty="0">
                    <a:solidFill>
                      <a:schemeClr val="tx1"/>
                    </a:solidFill>
                    <a:latin typeface="+mn-lt"/>
                    <a:ea typeface="+mn-ea"/>
                    <a:cs typeface="Calibri" panose="020F0502020204030204" pitchFamily="34" charset="0"/>
                  </a:rPr>
                  <a:t>       </a:t>
                </a:r>
                <a:r>
                  <a:rPr lang="en-US" sz="1200" b="0" kern="1200" dirty="0">
                    <a:solidFill>
                      <a:schemeClr val="tx1"/>
                    </a:solidFill>
                    <a:latin typeface="+mn-lt"/>
                    <a:ea typeface="+mn-ea"/>
                    <a:cs typeface="Calibri" panose="020F0502020204030204" pitchFamily="34" charset="0"/>
                  </a:rPr>
                  <a:t>(</a:t>
                </a:r>
                <a:r>
                  <a:rPr lang="en-US" sz="1200" b="0" i="0">
                    <a:latin typeface="Cambria Math" panose="02040503050406030204" pitchFamily="18" charset="0"/>
                  </a:rPr>
                  <a:t>𝑎_1</a:t>
                </a:r>
                <a:r>
                  <a:rPr lang="en-US" sz="1200" b="0" i="0" kern="1200">
                    <a:solidFill>
                      <a:schemeClr val="tx1"/>
                    </a:solidFill>
                    <a:latin typeface="Cambria Math" panose="02040503050406030204" pitchFamily="18" charset="0"/>
                    <a:ea typeface="+mn-ea"/>
                  </a:rPr>
                  <a:t> 𝑏_1</a:t>
                </a:r>
                <a:r>
                  <a:rPr lang="en-US" sz="1200" b="0" kern="1200" dirty="0">
                    <a:solidFill>
                      <a:schemeClr val="tx1"/>
                    </a:solidFill>
                    <a:latin typeface="+mn-lt"/>
                    <a:ea typeface="+mn-ea"/>
                    <a:cs typeface="Calibri" panose="020F0502020204030204" pitchFamily="34" charset="0"/>
                  </a:rPr>
                  <a:t> + </a:t>
                </a:r>
                <a:r>
                  <a:rPr lang="en-US" sz="1200" b="0" i="0" dirty="0">
                    <a:latin typeface="Cambria Math" panose="02040503050406030204" pitchFamily="18" charset="0"/>
                  </a:rPr>
                  <a:t>𝑎_2 𝑏_2</a:t>
                </a:r>
                <a:r>
                  <a:rPr lang="en-US" sz="1200" b="0" kern="1200" dirty="0">
                    <a:solidFill>
                      <a:schemeClr val="tx1"/>
                    </a:solidFill>
                    <a:latin typeface="+mn-lt"/>
                    <a:ea typeface="+mn-ea"/>
                    <a:cs typeface="Calibri" panose="020F0502020204030204" pitchFamily="34" charset="0"/>
                  </a:rPr>
                  <a:t>) /sqrt(</a:t>
                </a:r>
                <a:r>
                  <a:rPr lang="en-US" sz="1200" b="0" i="0" kern="1200">
                    <a:solidFill>
                      <a:schemeClr val="tx1"/>
                    </a:solidFill>
                    <a:latin typeface="Cambria Math" panose="02040503050406030204" pitchFamily="18" charset="0"/>
                    <a:ea typeface="+mn-ea"/>
                  </a:rPr>
                  <a:t>𝑎_1^2</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𝑎_2^2</a:t>
                </a:r>
                <a:r>
                  <a:rPr lang="en-US" sz="1200" b="0" kern="1200" dirty="0">
                    <a:solidFill>
                      <a:schemeClr val="tx1"/>
                    </a:solidFill>
                    <a:latin typeface="+mn-lt"/>
                    <a:ea typeface="+mn-ea"/>
                    <a:cs typeface="Calibri" panose="020F0502020204030204" pitchFamily="34" charset="0"/>
                  </a:rPr>
                  <a:t>). sqrt(</a:t>
                </a:r>
                <a:r>
                  <a:rPr lang="en-US" sz="1200" b="0" i="0" kern="1200">
                    <a:solidFill>
                      <a:schemeClr val="tx1"/>
                    </a:solidFill>
                    <a:latin typeface="Cambria Math" panose="02040503050406030204" pitchFamily="18" charset="0"/>
                    <a:ea typeface="+mn-ea"/>
                  </a:rPr>
                  <a:t>𝑏_1^2</a:t>
                </a:r>
                <a:r>
                  <a:rPr lang="en-US" sz="1200" b="0" kern="1200" dirty="0">
                    <a:solidFill>
                      <a:schemeClr val="tx1"/>
                    </a:solidFill>
                    <a:latin typeface="+mn-lt"/>
                    <a:ea typeface="+mn-ea"/>
                    <a:cs typeface="Calibri" panose="020F0502020204030204" pitchFamily="34" charset="0"/>
                  </a:rPr>
                  <a:t> + </a:t>
                </a:r>
                <a:r>
                  <a:rPr lang="en-US" sz="1200" b="0" i="0" kern="1200">
                    <a:solidFill>
                      <a:schemeClr val="tx1"/>
                    </a:solidFill>
                    <a:latin typeface="Cambria Math" panose="02040503050406030204" pitchFamily="18" charset="0"/>
                    <a:ea typeface="+mn-ea"/>
                  </a:rPr>
                  <a:t>𝑏_2^2</a:t>
                </a:r>
                <a:r>
                  <a:rPr lang="en-US" sz="1200" b="0" kern="1200" dirty="0">
                    <a:solidFill>
                      <a:schemeClr val="tx1"/>
                    </a:solidFill>
                    <a:latin typeface="+mn-lt"/>
                    <a:ea typeface="+mn-ea"/>
                    <a:cs typeface="Calibri" panose="020F0502020204030204" pitchFamily="34" charset="0"/>
                  </a:rPr>
                  <a:t>)</a:t>
                </a:r>
              </a:p>
              <a:p>
                <a:endParaRPr lang="en-US" dirty="0"/>
              </a:p>
            </p:txBody>
          </p:sp>
        </mc:Fallback>
      </mc:AlternateContent>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364679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you choose this formula? =&gt; in CF it’s a popular method</a:t>
            </a:r>
          </a:p>
          <a:p>
            <a:endParaRPr lang="en-US" dirty="0"/>
          </a:p>
          <a:p>
            <a:r>
              <a:rPr lang="en-US" dirty="0"/>
              <a:t>Don </a:t>
            </a:r>
            <a:r>
              <a:rPr lang="en-US" dirty="0" err="1"/>
              <a:t>gian</a:t>
            </a:r>
            <a:r>
              <a:rPr lang="en-US" dirty="0"/>
              <a:t>, pho bien </a:t>
            </a:r>
            <a:r>
              <a:rPr lang="en-US" dirty="0" err="1"/>
              <a:t>trong</a:t>
            </a:r>
            <a:r>
              <a:rPr lang="en-US" dirty="0"/>
              <a:t> </a:t>
            </a:r>
            <a:r>
              <a:rPr lang="en-US" dirty="0" err="1"/>
              <a:t>hau</a:t>
            </a:r>
            <a:r>
              <a:rPr lang="en-US" dirty="0"/>
              <a:t> het he thong RS </a:t>
            </a:r>
            <a:r>
              <a:rPr lang="en-US" dirty="0" err="1"/>
              <a:t>deu</a:t>
            </a:r>
            <a:r>
              <a:rPr lang="en-US" dirty="0"/>
              <a:t> </a:t>
            </a:r>
            <a:r>
              <a:rPr lang="en-US" dirty="0" err="1"/>
              <a:t>su</a:t>
            </a:r>
            <a:r>
              <a:rPr lang="en-US" dirty="0"/>
              <a:t> dung.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a:t>
            </a:r>
            <a:r>
              <a:rPr lang="en-US" sz="1200" b="0" i="0" kern="1200" dirty="0" err="1">
                <a:solidFill>
                  <a:schemeClr val="tx1"/>
                </a:solidFill>
                <a:effectLst/>
                <a:latin typeface="+mn-lt"/>
                <a:ea typeface="+mn-ea"/>
                <a:cs typeface="+mn-cs"/>
              </a:rPr>
              <a:t>u,i</a:t>
            </a:r>
            <a:r>
              <a:rPr lang="en-US" sz="1200" b="0" i="0" kern="1200" dirty="0">
                <a:solidFill>
                  <a:schemeClr val="tx1"/>
                </a:solidFill>
                <a:effectLst/>
                <a:latin typeface="+mn-lt"/>
                <a:ea typeface="+mn-ea"/>
                <a:cs typeface="+mn-cs"/>
              </a:rPr>
              <a:t>) là </a:t>
            </a:r>
            <a:r>
              <a:rPr lang="en-US" sz="1200" b="0" i="0" kern="1200" dirty="0" err="1">
                <a:solidFill>
                  <a:schemeClr val="tx1"/>
                </a:solidFill>
                <a:effectLst/>
                <a:latin typeface="+mn-lt"/>
                <a:ea typeface="+mn-ea"/>
                <a:cs typeface="+mn-cs"/>
              </a:rPr>
              <a:t>tập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hợp</a:t>
            </a:r>
            <a:r>
              <a:rPr lang="en-US" sz="1200" b="0" i="0" kern="1200" dirty="0">
                <a:solidFill>
                  <a:schemeClr val="tx1"/>
                </a:solidFill>
                <a:effectLst/>
                <a:latin typeface="+mn-lt"/>
                <a:ea typeface="+mn-ea"/>
                <a:cs typeface="+mn-cs"/>
              </a:rPr>
              <a:t> k </a:t>
            </a:r>
            <a:r>
              <a:rPr lang="en-US" sz="1200" b="0" i="1" kern="1200" dirty="0">
                <a:solidFill>
                  <a:schemeClr val="tx1"/>
                </a:solidFill>
                <a:effectLst/>
                <a:latin typeface="+mn-lt"/>
                <a:ea typeface="+mn-ea"/>
                <a:cs typeface="+mn-cs"/>
              </a:rPr>
              <a:t>users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neighborhood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tức</a:t>
            </a:r>
            <a:r>
              <a:rPr lang="en-US" sz="1200" b="0" i="0" kern="1200" dirty="0">
                <a:solidFill>
                  <a:schemeClr val="tx1"/>
                </a:solidFill>
                <a:effectLst/>
                <a:latin typeface="+mn-lt"/>
                <a:ea typeface="+mn-ea"/>
                <a:cs typeface="+mn-cs"/>
              </a:rPr>
              <a:t> có </a:t>
            </a:r>
            <a:r>
              <a:rPr lang="en-US" sz="1200" b="0" i="1" kern="1200" dirty="0">
                <a:solidFill>
                  <a:schemeClr val="tx1"/>
                </a:solidFill>
                <a:effectLst/>
                <a:latin typeface="+mn-lt"/>
                <a:ea typeface="+mn-ea"/>
                <a:cs typeface="+mn-cs"/>
              </a:rPr>
              <a:t>similarity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nhất</a:t>
            </a:r>
            <a:r>
              <a:rPr lang="en-US" sz="1200" b="0" i="0" kern="1200" dirty="0">
                <a:solidFill>
                  <a:schemeClr val="tx1"/>
                </a:solidFill>
                <a:effectLst/>
                <a:latin typeface="+mn-lt"/>
                <a:ea typeface="+mn-ea"/>
                <a:cs typeface="+mn-cs"/>
              </a:rPr>
              <a:t>) của u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đã</a:t>
            </a:r>
            <a:r>
              <a:rPr lang="en-US" sz="1200" b="1" i="0" kern="1200" dirty="0">
                <a:solidFill>
                  <a:schemeClr val="tx1"/>
                </a:solidFill>
                <a:effectLst/>
                <a:latin typeface="+mn-lt"/>
                <a:ea typeface="+mn-ea"/>
                <a:cs typeface="+mn-cs"/>
              </a:rPr>
              <a:t> rated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3109343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Disadvantages:</a:t>
            </a:r>
          </a:p>
          <a:p>
            <a:endParaRPr lang="en-US" dirty="0"/>
          </a:p>
          <a:p>
            <a:r>
              <a:rPr lang="en-US" dirty="0"/>
              <a:t>User-based Collaborative Filtering is a type of Memory-based Collaborative Filtering that uses all user data in the database to create recommendations. Comparing the pairwise correlation of every user in your dataset is not scalable. If there were millions of users, this computation would be very time consuming.</a:t>
            </a:r>
          </a:p>
          <a:p>
            <a:r>
              <a:rPr lang="en-US" dirty="0"/>
              <a:t>Possible ways to get around this would be to implement some form of dimensionality reduction, such as Principal Component Analysis, or to use a model-based algorithm instead.</a:t>
            </a:r>
          </a:p>
          <a:p>
            <a:endParaRPr lang="en-US" dirty="0"/>
          </a:p>
          <a:p>
            <a:endParaRPr lang="en-US" dirty="0"/>
          </a:p>
          <a:p>
            <a:r>
              <a:rPr lang="en-US" dirty="0"/>
              <a:t>It uses the entire database every time it makes a prediction, so it needs to be in memory it is very, very slow.</a:t>
            </a:r>
          </a:p>
          <a:p>
            <a:endParaRPr lang="en-US" dirty="0"/>
          </a:p>
          <a:p>
            <a:r>
              <a:rPr lang="en-US" dirty="0"/>
              <a:t>Even when in memory, it uses the entire database every time it makes a prediction, so it is very slow.</a:t>
            </a:r>
          </a:p>
          <a:p>
            <a:r>
              <a:rPr lang="en-US" dirty="0"/>
              <a:t>It can sometimes not make a prediction for certain active users/items. This can occur if the active user has no items in common with all people who have rated the target item.</a:t>
            </a:r>
          </a:p>
          <a:p>
            <a:r>
              <a:rPr lang="en-US" dirty="0"/>
              <a:t>Overfits the data. It takes all random variability in people's ratings as causation, which can be a real problem. In other words, memory-based algorithms do not generalize the data at all.</a:t>
            </a:r>
          </a:p>
        </p:txBody>
      </p:sp>
      <p:sp>
        <p:nvSpPr>
          <p:cNvPr id="4" name="Slide Number Placeholder 3"/>
          <p:cNvSpPr>
            <a:spLocks noGrp="1"/>
          </p:cNvSpPr>
          <p:nvPr>
            <p:ph type="sldNum" sz="quarter" idx="5"/>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3336074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1/21/2019</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1/21/2019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1/21/2019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1/21/2019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1/21/2019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1/21/2019</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1/21/2019</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1/21/2019</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1/21/2019</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1/21/2019</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1/21/2019</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80287" y="1905000"/>
            <a:ext cx="9557525" cy="2438400"/>
          </a:xfrm>
        </p:spPr>
        <p:txBody>
          <a:bodyPr>
            <a:noAutofit/>
          </a:bodyPr>
          <a:lstStyle/>
          <a:p>
            <a:pPr algn="ctr">
              <a:lnSpc>
                <a:spcPct val="150000"/>
              </a:lnSpc>
            </a:pPr>
            <a:r>
              <a:rPr lang="en-US" sz="3200" b="1" dirty="0"/>
              <a:t> Semantic Path Based Personalized Recommendation System (SemRec) in Weighted Heterogeneous Information Network (WHIN)</a:t>
            </a:r>
          </a:p>
        </p:txBody>
      </p:sp>
      <p:sp>
        <p:nvSpPr>
          <p:cNvPr id="5" name="Subtitle 4"/>
          <p:cNvSpPr>
            <a:spLocks noGrp="1"/>
          </p:cNvSpPr>
          <p:nvPr>
            <p:ph type="subTitle" idx="1"/>
          </p:nvPr>
        </p:nvSpPr>
        <p:spPr>
          <a:xfrm>
            <a:off x="379412" y="4343400"/>
            <a:ext cx="4495800" cy="1060269"/>
          </a:xfrm>
        </p:spPr>
        <p:txBody>
          <a:bodyPr>
            <a:noAutofit/>
          </a:bodyPr>
          <a:lstStyle/>
          <a:p>
            <a:pPr algn="l"/>
            <a:r>
              <a:rPr lang="en-US" sz="2800" b="1" dirty="0">
                <a:solidFill>
                  <a:schemeClr val="tx1"/>
                </a:solidFill>
              </a:rPr>
              <a:t>Advisor: </a:t>
            </a:r>
          </a:p>
          <a:p>
            <a:pPr algn="l"/>
            <a:r>
              <a:rPr lang="en-US" sz="2800" b="1" dirty="0">
                <a:solidFill>
                  <a:schemeClr val="tx1"/>
                </a:solidFill>
              </a:rPr>
              <a:t>Assoc. Prof. Dr. Do </a:t>
            </a:r>
            <a:r>
              <a:rPr lang="en-US" sz="2800" b="1" dirty="0" err="1">
                <a:solidFill>
                  <a:schemeClr val="tx1"/>
                </a:solidFill>
              </a:rPr>
              <a:t>Phuc</a:t>
            </a:r>
            <a:r>
              <a:rPr lang="en-US" b="1" dirty="0">
                <a:solidFill>
                  <a:schemeClr val="tx1"/>
                </a:solidFill>
              </a:rPr>
              <a:t>		</a:t>
            </a:r>
          </a:p>
        </p:txBody>
      </p:sp>
      <p:pic>
        <p:nvPicPr>
          <p:cNvPr id="3" name="Picture 2">
            <a:extLst>
              <a:ext uri="{FF2B5EF4-FFF2-40B4-BE49-F238E27FC236}">
                <a16:creationId xmlns:a16="http://schemas.microsoft.com/office/drawing/2014/main" id="{632E48C5-EF83-4DBA-8B9A-87DC803D8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79" y="115464"/>
            <a:ext cx="2603928" cy="1452004"/>
          </a:xfrm>
          <a:prstGeom prst="rect">
            <a:avLst/>
          </a:prstGeom>
        </p:spPr>
      </p:pic>
      <p:sp>
        <p:nvSpPr>
          <p:cNvPr id="7" name="Subtitle 4">
            <a:extLst>
              <a:ext uri="{FF2B5EF4-FFF2-40B4-BE49-F238E27FC236}">
                <a16:creationId xmlns:a16="http://schemas.microsoft.com/office/drawing/2014/main" id="{53DE535E-61D0-484B-8647-362FCB77D268}"/>
              </a:ext>
            </a:extLst>
          </p:cNvPr>
          <p:cNvSpPr txBox="1">
            <a:spLocks/>
          </p:cNvSpPr>
          <p:nvPr/>
        </p:nvSpPr>
        <p:spPr>
          <a:xfrm>
            <a:off x="4418012" y="5556070"/>
            <a:ext cx="4343400" cy="10602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r>
              <a:rPr lang="en-US" b="1" dirty="0"/>
              <a:t>Nguyen Duc Huy - 14521166</a:t>
            </a:r>
          </a:p>
          <a:p>
            <a:r>
              <a:rPr lang="en-US" b="1" dirty="0"/>
              <a:t>Huynh Tuan </a:t>
            </a:r>
            <a:r>
              <a:rPr lang="en-US" b="1" dirty="0" err="1"/>
              <a:t>Kiet</a:t>
            </a:r>
            <a:r>
              <a:rPr lang="en-US" b="1" dirty="0"/>
              <a:t> - 14521168		</a:t>
            </a: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EE714E1-58DD-4194-B112-148180EA98C5}"/>
              </a:ext>
            </a:extLst>
          </p:cNvPr>
          <p:cNvSpPr>
            <a:spLocks noGrp="1"/>
          </p:cNvSpPr>
          <p:nvPr>
            <p:ph type="sldNum" sz="quarter" idx="12"/>
          </p:nvPr>
        </p:nvSpPr>
        <p:spPr/>
        <p:txBody>
          <a:bodyPr/>
          <a:lstStyle/>
          <a:p>
            <a:fld id="{25BA54BD-C84D-46CE-8B72-31BFB26ABA43}" type="slidenum">
              <a:rPr lang="en-US" smtClean="0"/>
              <a:t>10</a:t>
            </a:fld>
            <a:endParaRPr lang="en-US"/>
          </a:p>
        </p:txBody>
      </p:sp>
      <p:pic>
        <p:nvPicPr>
          <p:cNvPr id="9" name="Picture 8">
            <a:extLst>
              <a:ext uri="{FF2B5EF4-FFF2-40B4-BE49-F238E27FC236}">
                <a16:creationId xmlns:a16="http://schemas.microsoft.com/office/drawing/2014/main" id="{261AD599-1B60-45F8-86CC-9F4F46A74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 y="-8086"/>
            <a:ext cx="6104823" cy="3425792"/>
          </a:xfrm>
          <a:prstGeom prst="rect">
            <a:avLst/>
          </a:prstGeom>
        </p:spPr>
      </p:pic>
      <p:pic>
        <p:nvPicPr>
          <p:cNvPr id="11" name="Picture 10">
            <a:extLst>
              <a:ext uri="{FF2B5EF4-FFF2-40B4-BE49-F238E27FC236}">
                <a16:creationId xmlns:a16="http://schemas.microsoft.com/office/drawing/2014/main" id="{CBA09F35-42D2-453A-A44D-638201BEB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2" y="-11293"/>
            <a:ext cx="6094413" cy="3462884"/>
          </a:xfrm>
          <a:prstGeom prst="rect">
            <a:avLst/>
          </a:prstGeom>
        </p:spPr>
      </p:pic>
      <p:pic>
        <p:nvPicPr>
          <p:cNvPr id="13" name="Picture 12">
            <a:extLst>
              <a:ext uri="{FF2B5EF4-FFF2-40B4-BE49-F238E27FC236}">
                <a16:creationId xmlns:a16="http://schemas.microsoft.com/office/drawing/2014/main" id="{DB7DFA46-94C1-4377-8CFE-4A48E7A26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2" y="3429000"/>
            <a:ext cx="6104823" cy="3425792"/>
          </a:xfrm>
          <a:prstGeom prst="rect">
            <a:avLst/>
          </a:prstGeom>
        </p:spPr>
      </p:pic>
      <p:pic>
        <p:nvPicPr>
          <p:cNvPr id="16" name="Picture 15">
            <a:extLst>
              <a:ext uri="{FF2B5EF4-FFF2-40B4-BE49-F238E27FC236}">
                <a16:creationId xmlns:a16="http://schemas.microsoft.com/office/drawing/2014/main" id="{89DE3C71-4D33-4407-B571-8536C70F44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68760" y="3451589"/>
            <a:ext cx="6094413" cy="3406411"/>
          </a:xfrm>
          <a:prstGeom prst="rect">
            <a:avLst/>
          </a:prstGeom>
        </p:spPr>
      </p:pic>
      <p:sp>
        <p:nvSpPr>
          <p:cNvPr id="17" name="TextBox 16">
            <a:extLst>
              <a:ext uri="{FF2B5EF4-FFF2-40B4-BE49-F238E27FC236}">
                <a16:creationId xmlns:a16="http://schemas.microsoft.com/office/drawing/2014/main" id="{6F098BFD-9450-43FF-8A19-F6DA83D61B5A}"/>
              </a:ext>
            </a:extLst>
          </p:cNvPr>
          <p:cNvSpPr txBox="1"/>
          <p:nvPr/>
        </p:nvSpPr>
        <p:spPr>
          <a:xfrm>
            <a:off x="1890963" y="2971800"/>
            <a:ext cx="8458200" cy="116955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400" b="1" dirty="0">
                <a:ln/>
                <a:solidFill>
                  <a:schemeClr val="accent3">
                    <a:lumMod val="50000"/>
                  </a:schemeClr>
                </a:solidFill>
                <a:latin typeface="Times New Roman" panose="02020603050405020304" pitchFamily="18" charset="0"/>
                <a:cs typeface="Times New Roman" panose="02020603050405020304" pitchFamily="18" charset="0"/>
              </a:rPr>
              <a:t>Heterogeneous Information Network</a:t>
            </a:r>
          </a:p>
          <a:p>
            <a:pPr algn="ctr"/>
            <a:r>
              <a:rPr lang="en-US" sz="3400" b="1" dirty="0">
                <a:ln/>
                <a:solidFill>
                  <a:schemeClr val="accent3">
                    <a:lumMod val="50000"/>
                  </a:schemeClr>
                </a:solidFill>
                <a:latin typeface="Times New Roman" panose="02020603050405020304" pitchFamily="18" charset="0"/>
                <a:cs typeface="Times New Roman" panose="02020603050405020304" pitchFamily="18" charset="0"/>
              </a:rPr>
              <a:t>(HIN)</a:t>
            </a:r>
          </a:p>
        </p:txBody>
      </p:sp>
    </p:spTree>
    <p:extLst>
      <p:ext uri="{BB962C8B-B14F-4D97-AF65-F5344CB8AC3E}">
        <p14:creationId xmlns:p14="http://schemas.microsoft.com/office/powerpoint/2010/main" val="86564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B660A7-4A03-4C53-A3E6-383552BC1DB8}"/>
              </a:ext>
            </a:extLst>
          </p:cNvPr>
          <p:cNvSpPr>
            <a:spLocks noGrp="1"/>
          </p:cNvSpPr>
          <p:nvPr>
            <p:ph type="title"/>
          </p:nvPr>
        </p:nvSpPr>
        <p:spPr>
          <a:xfrm>
            <a:off x="989012" y="553754"/>
            <a:ext cx="10896600" cy="1036639"/>
          </a:xfrm>
        </p:spPr>
        <p:txBody>
          <a:bodyPr>
            <a:noAutofit/>
          </a:bodyPr>
          <a:lstStyle/>
          <a:p>
            <a:r>
              <a:rPr lang="en-US" sz="3600" dirty="0"/>
              <a:t>Heterogeneous Information Network</a:t>
            </a:r>
          </a:p>
        </p:txBody>
      </p:sp>
      <p:sp>
        <p:nvSpPr>
          <p:cNvPr id="8" name="Title 1">
            <a:extLst>
              <a:ext uri="{FF2B5EF4-FFF2-40B4-BE49-F238E27FC236}">
                <a16:creationId xmlns:a16="http://schemas.microsoft.com/office/drawing/2014/main" id="{BA351FB1-3375-4CB5-8E1B-74AF0DDB3976}"/>
              </a:ext>
            </a:extLst>
          </p:cNvPr>
          <p:cNvSpPr txBox="1">
            <a:spLocks/>
          </p:cNvSpPr>
          <p:nvPr/>
        </p:nvSpPr>
        <p:spPr>
          <a:xfrm>
            <a:off x="1217612" y="180973"/>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HIN Based Approach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4823C21-CE17-41CA-BD04-E05DEF477EAD}"/>
                  </a:ext>
                </a:extLst>
              </p:cNvPr>
              <p:cNvSpPr txBox="1"/>
              <p:nvPr/>
            </p:nvSpPr>
            <p:spPr>
              <a:xfrm>
                <a:off x="1408111" y="2133600"/>
                <a:ext cx="8763000" cy="830997"/>
              </a:xfrm>
              <a:prstGeom prst="rect">
                <a:avLst/>
              </a:prstGeom>
              <a:noFill/>
            </p:spPr>
            <p:txBody>
              <a:bodyPr wrap="square" rtlCol="0">
                <a:spAutoFit/>
              </a:bodyPr>
              <a:lstStyle/>
              <a:p>
                <a:r>
                  <a:rPr lang="en-US" sz="2400" dirty="0"/>
                  <a:t>Suppose that,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𝐺</m:t>
                        </m:r>
                      </m:sub>
                    </m:sSub>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𝑅</m:t>
                        </m:r>
                      </m:e>
                    </m:d>
                  </m:oMath>
                </a14:m>
                <a:r>
                  <a:rPr lang="en-US" sz="2400" dirty="0"/>
                  <a:t>, is a Graph with nodes as entity types from </a:t>
                </a:r>
                <a14:m>
                  <m:oMath xmlns:m="http://schemas.openxmlformats.org/officeDocument/2006/math">
                    <m:r>
                      <a:rPr lang="en-US" sz="2400" b="0" i="1" smtClean="0">
                        <a:latin typeface="Cambria Math" panose="02040503050406030204" pitchFamily="18" charset="0"/>
                      </a:rPr>
                      <m:t>𝐴</m:t>
                    </m:r>
                  </m:oMath>
                </a14:m>
                <a:r>
                  <a:rPr lang="en-US" sz="2400" dirty="0"/>
                  <a:t> and edges as relation types from </a:t>
                </a:r>
                <a14:m>
                  <m:oMath xmlns:m="http://schemas.openxmlformats.org/officeDocument/2006/math">
                    <m:r>
                      <a:rPr lang="en-US" sz="2400" b="0" i="1" smtClean="0">
                        <a:latin typeface="Cambria Math" panose="02040503050406030204" pitchFamily="18" charset="0"/>
                      </a:rPr>
                      <m:t>𝑅</m:t>
                    </m:r>
                  </m:oMath>
                </a14:m>
                <a:r>
                  <a:rPr lang="en-US" sz="2400" dirty="0"/>
                  <a:t>  </a:t>
                </a:r>
              </a:p>
            </p:txBody>
          </p:sp>
        </mc:Choice>
        <mc:Fallback xmlns="">
          <p:sp>
            <p:nvSpPr>
              <p:cNvPr id="4" name="TextBox 3">
                <a:extLst>
                  <a:ext uri="{FF2B5EF4-FFF2-40B4-BE49-F238E27FC236}">
                    <a16:creationId xmlns:a16="http://schemas.microsoft.com/office/drawing/2014/main" id="{94823C21-CE17-41CA-BD04-E05DEF477EAD}"/>
                  </a:ext>
                </a:extLst>
              </p:cNvPr>
              <p:cNvSpPr txBox="1">
                <a:spLocks noRot="1" noChangeAspect="1" noMove="1" noResize="1" noEditPoints="1" noAdjustHandles="1" noChangeArrowheads="1" noChangeShapeType="1" noTextEdit="1"/>
              </p:cNvSpPr>
              <p:nvPr/>
            </p:nvSpPr>
            <p:spPr>
              <a:xfrm>
                <a:off x="1408111" y="2133600"/>
                <a:ext cx="8763000" cy="830997"/>
              </a:xfrm>
              <a:prstGeom prst="rect">
                <a:avLst/>
              </a:prstGeom>
              <a:blipFill>
                <a:blip r:embed="rId3"/>
                <a:stretch>
                  <a:fillRect l="-1113"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F48A59-E84F-452D-AA66-CA331AEB5112}"/>
                  </a:ext>
                </a:extLst>
              </p:cNvPr>
              <p:cNvSpPr txBox="1"/>
              <p:nvPr/>
            </p:nvSpPr>
            <p:spPr>
              <a:xfrm>
                <a:off x="253999" y="3581400"/>
                <a:ext cx="11680826" cy="1117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m:rPr>
                                  <m:nor/>
                                </m:rPr>
                                <a:rPr lang="en-US" sz="2800"/>
                                <m:t>The</m:t>
                              </m:r>
                              <m:r>
                                <m:rPr>
                                  <m:nor/>
                                </m:rPr>
                                <a:rPr lang="en-US" sz="2800"/>
                                <m:t> </m:t>
                              </m:r>
                              <m:r>
                                <m:rPr>
                                  <m:nor/>
                                </m:rPr>
                                <a:rPr lang="en-US" sz="2800"/>
                                <m:t>types</m:t>
                              </m:r>
                              <m:r>
                                <m:rPr>
                                  <m:nor/>
                                </m:rPr>
                                <a:rPr lang="en-US" sz="2800"/>
                                <m:t> </m:t>
                              </m:r>
                              <m:r>
                                <m:rPr>
                                  <m:nor/>
                                </m:rPr>
                                <a:rPr lang="en-US" sz="2800"/>
                                <m:t>of</m:t>
                              </m:r>
                              <m:r>
                                <m:rPr>
                                  <m:nor/>
                                </m:rPr>
                                <a:rPr lang="en-US" sz="2800"/>
                                <m:t> </m:t>
                              </m:r>
                              <m:r>
                                <m:rPr>
                                  <m:nor/>
                                </m:rPr>
                                <a:rPr lang="en-US" sz="2800"/>
                                <m:t>objects</m:t>
                              </m:r>
                              <m:r>
                                <m:rPr>
                                  <m:nor/>
                                </m:rPr>
                                <a:rPr lang="en-US" sz="2800"/>
                                <m:t> |</m:t>
                              </m:r>
                              <m:r>
                                <m:rPr>
                                  <m:nor/>
                                </m:rPr>
                                <a:rPr lang="en-US" sz="2800"/>
                                <m:t>A</m:t>
                              </m:r>
                              <m:r>
                                <m:rPr>
                                  <m:nor/>
                                </m:rPr>
                                <a:rPr lang="en-US" sz="2800"/>
                                <m:t>| &gt; 1</m:t>
                              </m:r>
                            </m:num>
                            <m:den>
                              <m:r>
                                <m:rPr>
                                  <m:nor/>
                                </m:rPr>
                                <a:rPr lang="en-US" sz="2800">
                                  <a:latin typeface="Cambria Math" panose="02040503050406030204" pitchFamily="18" charset="0"/>
                                </a:rPr>
                                <m:t>T</m:t>
                              </m:r>
                              <m:r>
                                <m:rPr>
                                  <m:nor/>
                                </m:rPr>
                                <a:rPr lang="en-US" sz="2800"/>
                                <m:t>he</m:t>
                              </m:r>
                              <m:r>
                                <m:rPr>
                                  <m:nor/>
                                </m:rPr>
                                <a:rPr lang="en-US" sz="2800"/>
                                <m:t> </m:t>
                              </m:r>
                              <m:r>
                                <m:rPr>
                                  <m:nor/>
                                </m:rPr>
                                <a:rPr lang="en-US" sz="2800"/>
                                <m:t>types</m:t>
                              </m:r>
                              <m:r>
                                <m:rPr>
                                  <m:nor/>
                                </m:rPr>
                                <a:rPr lang="en-US" sz="2800"/>
                                <m:t> </m:t>
                              </m:r>
                              <m:r>
                                <m:rPr>
                                  <m:nor/>
                                </m:rPr>
                                <a:rPr lang="en-US" sz="2800"/>
                                <m:t>of</m:t>
                              </m:r>
                              <m:r>
                                <m:rPr>
                                  <m:nor/>
                                </m:rPr>
                                <a:rPr lang="en-US" sz="2800"/>
                                <m:t> </m:t>
                              </m:r>
                              <m:r>
                                <m:rPr>
                                  <m:nor/>
                                </m:rPr>
                                <a:rPr lang="en-US" sz="2800"/>
                                <m:t>relations</m:t>
                              </m:r>
                              <m:r>
                                <m:rPr>
                                  <m:nor/>
                                </m:rPr>
                                <a:rPr lang="en-US" sz="2800"/>
                                <m:t> |</m:t>
                              </m:r>
                              <m:r>
                                <m:rPr>
                                  <m:nor/>
                                </m:rPr>
                                <a:rPr lang="en-US" sz="2800"/>
                                <m:t>R</m:t>
                              </m:r>
                              <m:r>
                                <m:rPr>
                                  <m:nor/>
                                </m:rPr>
                                <a:rPr lang="en-US" sz="2800"/>
                                <m:t>| &gt;</m:t>
                              </m:r>
                              <m:r>
                                <a:rPr lang="en-US" sz="2800" b="0" i="1" smtClean="0">
                                  <a:latin typeface="Cambria Math" panose="02040503050406030204" pitchFamily="18" charset="0"/>
                                </a:rPr>
                                <m:t>1</m:t>
                              </m:r>
                            </m:den>
                          </m:f>
                        </m:e>
                      </m:d>
                      <m:r>
                        <a:rPr lang="en-US" sz="2800" b="1" i="1" smtClean="0">
                          <a:latin typeface="Cambria Math" panose="02040503050406030204" pitchFamily="18" charset="0"/>
                        </a:rPr>
                        <m:t>⇔</m:t>
                      </m:r>
                      <m:r>
                        <a:rPr lang="en-US" sz="2800" b="1" i="1">
                          <a:latin typeface="Cambria Math" panose="02040503050406030204" pitchFamily="18" charset="0"/>
                        </a:rPr>
                        <m:t>𝑯𝒆𝒕𝒆𝒓𝒐𝒈𝒆𝒏𝒆𝒐𝒖𝒔</m:t>
                      </m:r>
                      <m:r>
                        <a:rPr lang="en-US" sz="2800" b="1" i="1">
                          <a:latin typeface="Cambria Math" panose="02040503050406030204" pitchFamily="18" charset="0"/>
                        </a:rPr>
                        <m:t> </m:t>
                      </m:r>
                      <m:r>
                        <a:rPr lang="en-US" sz="2800" b="1" i="1">
                          <a:latin typeface="Cambria Math" panose="02040503050406030204" pitchFamily="18" charset="0"/>
                        </a:rPr>
                        <m:t>𝑰𝒏𝒇𝒐𝒓𝒎𝒂𝒕𝒊𝒐𝒏</m:t>
                      </m:r>
                      <m:r>
                        <a:rPr lang="en-US" sz="2800" b="1" i="1">
                          <a:latin typeface="Cambria Math" panose="02040503050406030204" pitchFamily="18" charset="0"/>
                        </a:rPr>
                        <m:t> </m:t>
                      </m:r>
                      <m:r>
                        <a:rPr lang="en-US" sz="2800" b="1" i="1">
                          <a:latin typeface="Cambria Math" panose="02040503050406030204" pitchFamily="18" charset="0"/>
                        </a:rPr>
                        <m:t>𝑵𝒆𝒕𝒘𝒐𝒓𝒌</m:t>
                      </m:r>
                    </m:oMath>
                  </m:oMathPara>
                </a14:m>
                <a:endParaRPr lang="en-US" sz="2800" b="1" dirty="0"/>
              </a:p>
            </p:txBody>
          </p:sp>
        </mc:Choice>
        <mc:Fallback xmlns="">
          <p:sp>
            <p:nvSpPr>
              <p:cNvPr id="5" name="TextBox 4">
                <a:extLst>
                  <a:ext uri="{FF2B5EF4-FFF2-40B4-BE49-F238E27FC236}">
                    <a16:creationId xmlns:a16="http://schemas.microsoft.com/office/drawing/2014/main" id="{CFF48A59-E84F-452D-AA66-CA331AEB5112}"/>
                  </a:ext>
                </a:extLst>
              </p:cNvPr>
              <p:cNvSpPr txBox="1">
                <a:spLocks noRot="1" noChangeAspect="1" noMove="1" noResize="1" noEditPoints="1" noAdjustHandles="1" noChangeArrowheads="1" noChangeShapeType="1" noTextEdit="1"/>
              </p:cNvSpPr>
              <p:nvPr/>
            </p:nvSpPr>
            <p:spPr>
              <a:xfrm>
                <a:off x="253999" y="3581400"/>
                <a:ext cx="11680826" cy="111755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3829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F510E7D-FEDC-43A9-A0D9-4EE17A8CC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5612" y="1284719"/>
            <a:ext cx="3358269" cy="4998355"/>
          </a:xfrm>
          <a:prstGeom prst="rect">
            <a:avLst/>
          </a:prstGeom>
        </p:spPr>
      </p:pic>
      <p:sp>
        <p:nvSpPr>
          <p:cNvPr id="9" name="TextBox 8">
            <a:extLst>
              <a:ext uri="{FF2B5EF4-FFF2-40B4-BE49-F238E27FC236}">
                <a16:creationId xmlns:a16="http://schemas.microsoft.com/office/drawing/2014/main" id="{9E20C126-8DCF-4E5B-8B0A-AED79CA2BE0A}"/>
              </a:ext>
            </a:extLst>
          </p:cNvPr>
          <p:cNvSpPr txBox="1"/>
          <p:nvPr/>
        </p:nvSpPr>
        <p:spPr>
          <a:xfrm>
            <a:off x="3541712" y="945244"/>
            <a:ext cx="5105400" cy="707886"/>
          </a:xfrm>
          <a:prstGeom prst="rect">
            <a:avLst/>
          </a:prstGeom>
          <a:noFill/>
        </p:spPr>
        <p:txBody>
          <a:bodyPr wrap="square" rtlCol="0">
            <a:spAutoFit/>
          </a:bodyPr>
          <a:lstStyle/>
          <a:p>
            <a:pPr algn="ctr"/>
            <a:r>
              <a:rPr lang="en-US" sz="4000" b="1" dirty="0"/>
              <a:t>Example HINs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22D972E-823E-4EA3-9B4D-8344F1D83659}"/>
                  </a:ext>
                </a:extLst>
              </p:cNvPr>
              <p:cNvSpPr txBox="1"/>
              <p:nvPr/>
            </p:nvSpPr>
            <p:spPr>
              <a:xfrm>
                <a:off x="1522412" y="1981200"/>
                <a:ext cx="62484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Twitter Network</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Node (Type):</a:t>
                </a:r>
              </a:p>
              <a:p>
                <a:pPr marL="742950" lvl="1" indent="-285750">
                  <a:buFont typeface="Gill Sans MT" panose="020B0502020104020203" pitchFamily="34" charset="0"/>
                  <a:buChar char="–"/>
                </a:pPr>
                <a:r>
                  <a:rPr lang="en-US" sz="2400" dirty="0"/>
                  <a:t>John (User Account)</a:t>
                </a:r>
              </a:p>
              <a:p>
                <a:pPr marL="742950" lvl="1" indent="-285750">
                  <a:buFont typeface="Gill Sans MT" panose="020B0502020104020203" pitchFamily="34" charset="0"/>
                  <a:buChar char="–"/>
                </a:pPr>
                <a:r>
                  <a:rPr lang="en-US" sz="2400" dirty="0"/>
                  <a:t>Chicago (Location)</a:t>
                </a:r>
              </a:p>
              <a:p>
                <a:pPr marL="742950" lvl="1" indent="-285750">
                  <a:buFont typeface="Gill Sans MT" panose="020B0502020104020203" pitchFamily="34" charset="0"/>
                  <a:buChar char="–"/>
                </a:pPr>
                <a:endParaRPr lang="en-US" sz="2400" dirty="0"/>
              </a:p>
              <a:p>
                <a:pPr marL="285750" indent="-285750">
                  <a:buFont typeface="Arial" panose="020B0604020202020204" pitchFamily="34" charset="0"/>
                  <a:buChar char="•"/>
                </a:pPr>
                <a:r>
                  <a:rPr lang="en-US" sz="2400" dirty="0"/>
                  <a:t>Link (Type):</a:t>
                </a:r>
              </a:p>
              <a:p>
                <a:pPr marL="742950" lvl="1" indent="-285750">
                  <a:buFont typeface="Gill Sans MT" panose="020B0502020104020203" pitchFamily="34" charset="0"/>
                  <a:buChar char="–"/>
                </a:pPr>
                <a:r>
                  <a:rPr lang="en-US" sz="2400" dirty="0"/>
                  <a:t>Follow (User Account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User Account)</a:t>
                </a:r>
              </a:p>
              <a:p>
                <a:pPr marL="742950" lvl="1" indent="-285750">
                  <a:buFont typeface="Gill Sans MT" panose="020B0502020104020203" pitchFamily="34" charset="0"/>
                  <a:buChar char="–"/>
                </a:pPr>
                <a:r>
                  <a:rPr lang="en-US" sz="2400" dirty="0"/>
                  <a:t>Locate (User Account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Location)</a:t>
                </a:r>
              </a:p>
              <a:p>
                <a:pPr marL="742950" lvl="1" indent="-285750">
                  <a:buFont typeface="Gill Sans MT" panose="020B0502020104020203" pitchFamily="34" charset="0"/>
                  <a:buChar char="–"/>
                </a:pPr>
                <a:endParaRPr lang="en-US" sz="2400" dirty="0"/>
              </a:p>
            </p:txBody>
          </p:sp>
        </mc:Choice>
        <mc:Fallback xmlns="">
          <p:sp>
            <p:nvSpPr>
              <p:cNvPr id="10" name="TextBox 9">
                <a:extLst>
                  <a:ext uri="{FF2B5EF4-FFF2-40B4-BE49-F238E27FC236}">
                    <a16:creationId xmlns:a16="http://schemas.microsoft.com/office/drawing/2014/main" id="{322D972E-823E-4EA3-9B4D-8344F1D83659}"/>
                  </a:ext>
                </a:extLst>
              </p:cNvPr>
              <p:cNvSpPr txBox="1">
                <a:spLocks noRot="1" noChangeAspect="1" noMove="1" noResize="1" noEditPoints="1" noAdjustHandles="1" noChangeArrowheads="1" noChangeShapeType="1" noTextEdit="1"/>
              </p:cNvSpPr>
              <p:nvPr/>
            </p:nvSpPr>
            <p:spPr>
              <a:xfrm>
                <a:off x="1522412" y="1981200"/>
                <a:ext cx="6248400" cy="3785652"/>
              </a:xfrm>
              <a:prstGeom prst="rect">
                <a:avLst/>
              </a:prstGeom>
              <a:blipFill>
                <a:blip r:embed="rId4"/>
                <a:stretch>
                  <a:fillRect l="-1366" t="-1288"/>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5309040-F717-4EFB-9A1C-7A47D0E9DF2F}"/>
              </a:ext>
            </a:extLst>
          </p:cNvPr>
          <p:cNvSpPr txBox="1">
            <a:spLocks/>
          </p:cNvSpPr>
          <p:nvPr/>
        </p:nvSpPr>
        <p:spPr>
          <a:xfrm>
            <a:off x="1217612" y="180973"/>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HIN Based Approach </a:t>
            </a:r>
          </a:p>
        </p:txBody>
      </p:sp>
    </p:spTree>
    <p:extLst>
      <p:ext uri="{BB962C8B-B14F-4D97-AF65-F5344CB8AC3E}">
        <p14:creationId xmlns:p14="http://schemas.microsoft.com/office/powerpoint/2010/main" val="144025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FC6B138-AAC0-4179-A00C-F4E67CF51803}"/>
              </a:ext>
            </a:extLst>
          </p:cNvPr>
          <p:cNvSpPr txBox="1"/>
          <p:nvPr/>
        </p:nvSpPr>
        <p:spPr>
          <a:xfrm>
            <a:off x="3541712" y="945244"/>
            <a:ext cx="5105400" cy="707886"/>
          </a:xfrm>
          <a:prstGeom prst="rect">
            <a:avLst/>
          </a:prstGeom>
          <a:noFill/>
        </p:spPr>
        <p:txBody>
          <a:bodyPr wrap="square" rtlCol="0">
            <a:spAutoFit/>
          </a:bodyPr>
          <a:lstStyle/>
          <a:p>
            <a:pPr algn="ctr"/>
            <a:r>
              <a:rPr lang="en-US" sz="4000" b="1" dirty="0"/>
              <a:t>Example HINs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865A55F-9A1F-410D-89EF-05FF055A6DE3}"/>
                  </a:ext>
                </a:extLst>
              </p:cNvPr>
              <p:cNvSpPr txBox="1"/>
              <p:nvPr/>
            </p:nvSpPr>
            <p:spPr>
              <a:xfrm>
                <a:off x="1522412" y="1981200"/>
                <a:ext cx="53340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Facebook Network</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Node (Type):</a:t>
                </a:r>
              </a:p>
              <a:p>
                <a:pPr marL="742950" lvl="1" indent="-285750">
                  <a:buFont typeface="Gill Sans MT" panose="020B0502020104020203" pitchFamily="34" charset="0"/>
                  <a:buChar char="–"/>
                </a:pPr>
                <a:r>
                  <a:rPr lang="en-US" sz="2400" dirty="0" err="1"/>
                  <a:t>Jame</a:t>
                </a:r>
                <a:r>
                  <a:rPr lang="en-US" sz="2400" dirty="0"/>
                  <a:t> (User)</a:t>
                </a:r>
              </a:p>
              <a:p>
                <a:pPr marL="742950" lvl="1" indent="-285750">
                  <a:buFont typeface="Gill Sans MT" panose="020B0502020104020203" pitchFamily="34" charset="0"/>
                  <a:buChar char="–"/>
                </a:pPr>
                <a:r>
                  <a:rPr lang="en-US" sz="2400" dirty="0" err="1"/>
                  <a:t>Pesi</a:t>
                </a:r>
                <a:r>
                  <a:rPr lang="en-US" sz="2400" dirty="0"/>
                  <a:t> (Product)</a:t>
                </a:r>
              </a:p>
              <a:p>
                <a:pPr marL="742950" lvl="1" indent="-285750">
                  <a:buFont typeface="Gill Sans MT" panose="020B0502020104020203" pitchFamily="34" charset="0"/>
                  <a:buChar char="–"/>
                </a:pPr>
                <a:endParaRPr lang="en-US" sz="2400" dirty="0"/>
              </a:p>
              <a:p>
                <a:pPr marL="285750" indent="-285750">
                  <a:buFont typeface="Arial" panose="020B0604020202020204" pitchFamily="34" charset="0"/>
                  <a:buChar char="•"/>
                </a:pPr>
                <a:r>
                  <a:rPr lang="en-US" sz="2400" dirty="0"/>
                  <a:t>Link (Type):</a:t>
                </a:r>
              </a:p>
              <a:p>
                <a:pPr marL="742950" lvl="1" indent="-285750">
                  <a:buFont typeface="Gill Sans MT" panose="020B0502020104020203" pitchFamily="34" charset="0"/>
                  <a:buChar char="–"/>
                </a:pPr>
                <a:r>
                  <a:rPr lang="en-US" sz="2400" dirty="0"/>
                  <a:t>Like (User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Product)</a:t>
                </a:r>
              </a:p>
              <a:p>
                <a:pPr marL="742950" lvl="1" indent="-285750">
                  <a:buFont typeface="Gill Sans MT" panose="020B0502020104020203" pitchFamily="34" charset="0"/>
                  <a:buChar char="–"/>
                </a:pPr>
                <a:r>
                  <a:rPr lang="en-US" sz="2400" dirty="0"/>
                  <a:t>Friend (User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User)</a:t>
                </a:r>
              </a:p>
              <a:p>
                <a:pPr marL="742950" lvl="1" indent="-285750">
                  <a:buFont typeface="Gill Sans MT" panose="020B0502020104020203" pitchFamily="34" charset="0"/>
                  <a:buChar char="–"/>
                </a:pPr>
                <a:endParaRPr lang="en-US" sz="2400" dirty="0"/>
              </a:p>
            </p:txBody>
          </p:sp>
        </mc:Choice>
        <mc:Fallback xmlns="">
          <p:sp>
            <p:nvSpPr>
              <p:cNvPr id="13" name="TextBox 12">
                <a:extLst>
                  <a:ext uri="{FF2B5EF4-FFF2-40B4-BE49-F238E27FC236}">
                    <a16:creationId xmlns:a16="http://schemas.microsoft.com/office/drawing/2014/main" id="{C865A55F-9A1F-410D-89EF-05FF055A6DE3}"/>
                  </a:ext>
                </a:extLst>
              </p:cNvPr>
              <p:cNvSpPr txBox="1">
                <a:spLocks noRot="1" noChangeAspect="1" noMove="1" noResize="1" noEditPoints="1" noAdjustHandles="1" noChangeArrowheads="1" noChangeShapeType="1" noTextEdit="1"/>
              </p:cNvSpPr>
              <p:nvPr/>
            </p:nvSpPr>
            <p:spPr>
              <a:xfrm>
                <a:off x="1522412" y="1981200"/>
                <a:ext cx="5334000" cy="3785652"/>
              </a:xfrm>
              <a:prstGeom prst="rect">
                <a:avLst/>
              </a:prstGeom>
              <a:blipFill>
                <a:blip r:embed="rId3"/>
                <a:stretch>
                  <a:fillRect l="-1600" t="-1288"/>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FF1315D9-8967-4A30-A5A7-0036D15FBE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4012" y="2127104"/>
            <a:ext cx="5238818" cy="3785652"/>
          </a:xfrm>
          <a:prstGeom prst="rect">
            <a:avLst/>
          </a:prstGeom>
        </p:spPr>
      </p:pic>
      <p:sp>
        <p:nvSpPr>
          <p:cNvPr id="6" name="Title 1">
            <a:extLst>
              <a:ext uri="{FF2B5EF4-FFF2-40B4-BE49-F238E27FC236}">
                <a16:creationId xmlns:a16="http://schemas.microsoft.com/office/drawing/2014/main" id="{F04E1648-D024-4BB5-B148-BD84F3F14801}"/>
              </a:ext>
            </a:extLst>
          </p:cNvPr>
          <p:cNvSpPr txBox="1">
            <a:spLocks/>
          </p:cNvSpPr>
          <p:nvPr/>
        </p:nvSpPr>
        <p:spPr>
          <a:xfrm>
            <a:off x="1217612" y="180973"/>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HIN Based Approach </a:t>
            </a:r>
          </a:p>
        </p:txBody>
      </p:sp>
    </p:spTree>
    <p:extLst>
      <p:ext uri="{BB962C8B-B14F-4D97-AF65-F5344CB8AC3E}">
        <p14:creationId xmlns:p14="http://schemas.microsoft.com/office/powerpoint/2010/main" val="97746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 Placeholder 5">
                <a:extLst>
                  <a:ext uri="{FF2B5EF4-FFF2-40B4-BE49-F238E27FC236}">
                    <a16:creationId xmlns:a16="http://schemas.microsoft.com/office/drawing/2014/main" id="{2C93D4E0-17F6-4AA9-8830-33FEF6A28A45}"/>
                  </a:ext>
                </a:extLst>
              </p:cNvPr>
              <p:cNvSpPr>
                <a:spLocks noGrp="1"/>
              </p:cNvSpPr>
              <p:nvPr>
                <p:ph type="body" idx="1"/>
              </p:nvPr>
            </p:nvSpPr>
            <p:spPr>
              <a:xfrm>
                <a:off x="178519" y="940370"/>
                <a:ext cx="10183091" cy="2284855"/>
              </a:xfrm>
            </p:spPr>
            <p:txBody>
              <a:bodyPr>
                <a:noAutofit/>
              </a:bodyPr>
              <a:lstStyle/>
              <a:p>
                <a:pPr>
                  <a:lnSpc>
                    <a:spcPct val="150000"/>
                  </a:lnSpc>
                </a:pPr>
                <a14:m>
                  <m:oMathPara xmlns:m="http://schemas.openxmlformats.org/officeDocument/2006/math">
                    <m:oMathParaPr>
                      <m:jc m:val="center"/>
                    </m:oMathParaPr>
                    <m:oMath xmlns:m="http://schemas.openxmlformats.org/officeDocument/2006/math">
                      <m:d>
                        <m:dPr>
                          <m:begChr m:val="{"/>
                          <m:endChr m:val=""/>
                          <m:ctrlPr>
                            <a:rPr lang="en-US" sz="2400" i="1" smtClean="0">
                              <a:solidFill>
                                <a:schemeClr val="tx1"/>
                              </a:solidFill>
                              <a:latin typeface="Cambria Math" panose="02040503050406030204" pitchFamily="18" charset="0"/>
                            </a:rPr>
                          </m:ctrlPr>
                        </m:dPr>
                        <m:e>
                          <m:eqArr>
                            <m:eqArrPr>
                              <m:ctrlPr>
                                <a:rPr lang="en-US" sz="2400" i="1" smtClean="0">
                                  <a:solidFill>
                                    <a:schemeClr val="tx1"/>
                                  </a:solidFill>
                                  <a:latin typeface="Cambria Math" panose="02040503050406030204" pitchFamily="18" charset="0"/>
                                </a:rPr>
                              </m:ctrlPr>
                            </m:eqArrPr>
                            <m:e>
                              <m:d>
                                <m:dPr>
                                  <m:begChr m:val="["/>
                                  <m:endChr m:val="]"/>
                                  <m:ctrlPr>
                                    <a:rPr lang="en-US" sz="2400" i="1">
                                      <a:solidFill>
                                        <a:schemeClr val="tx1"/>
                                      </a:solidFill>
                                      <a:latin typeface="Cambria Math" panose="02040503050406030204" pitchFamily="18" charset="0"/>
                                    </a:rPr>
                                  </m:ctrlPr>
                                </m:dPr>
                                <m:e>
                                  <m:f>
                                    <m:fPr>
                                      <m:type m:val="noBar"/>
                                      <m:ctrlPr>
                                        <a:rPr lang="en-US" sz="2400" i="1">
                                          <a:solidFill>
                                            <a:schemeClr val="tx1"/>
                                          </a:solidFill>
                                          <a:latin typeface="Cambria Math" panose="02040503050406030204" pitchFamily="18" charset="0"/>
                                        </a:rPr>
                                      </m:ctrlPr>
                                    </m:fPr>
                                    <m:num>
                                      <m:r>
                                        <m:rPr>
                                          <m:nor/>
                                        </m:rPr>
                                        <a:rPr lang="en-US" sz="2400">
                                          <a:solidFill>
                                            <a:schemeClr val="tx1"/>
                                          </a:solidFill>
                                        </a:rPr>
                                        <m:t>The</m:t>
                                      </m:r>
                                      <m:r>
                                        <m:rPr>
                                          <m:nor/>
                                        </m:rPr>
                                        <a:rPr lang="en-US" sz="2400">
                                          <a:solidFill>
                                            <a:schemeClr val="tx1"/>
                                          </a:solidFill>
                                        </a:rPr>
                                        <m:t> </m:t>
                                      </m:r>
                                      <m:r>
                                        <m:rPr>
                                          <m:nor/>
                                        </m:rPr>
                                        <a:rPr lang="en-US" sz="2400">
                                          <a:solidFill>
                                            <a:schemeClr val="tx1"/>
                                          </a:solidFill>
                                        </a:rPr>
                                        <m:t>types</m:t>
                                      </m:r>
                                      <m:r>
                                        <m:rPr>
                                          <m:nor/>
                                        </m:rPr>
                                        <a:rPr lang="en-US" sz="2400">
                                          <a:solidFill>
                                            <a:schemeClr val="tx1"/>
                                          </a:solidFill>
                                        </a:rPr>
                                        <m:t> </m:t>
                                      </m:r>
                                      <m:r>
                                        <m:rPr>
                                          <m:nor/>
                                        </m:rPr>
                                        <a:rPr lang="en-US" sz="2400">
                                          <a:solidFill>
                                            <a:schemeClr val="tx1"/>
                                          </a:solidFill>
                                        </a:rPr>
                                        <m:t>of</m:t>
                                      </m:r>
                                      <m:r>
                                        <m:rPr>
                                          <m:nor/>
                                        </m:rPr>
                                        <a:rPr lang="en-US" sz="2400">
                                          <a:solidFill>
                                            <a:schemeClr val="tx1"/>
                                          </a:solidFill>
                                        </a:rPr>
                                        <m:t> </m:t>
                                      </m:r>
                                      <m:r>
                                        <m:rPr>
                                          <m:nor/>
                                        </m:rPr>
                                        <a:rPr lang="en-US" sz="2400">
                                          <a:solidFill>
                                            <a:schemeClr val="tx1"/>
                                          </a:solidFill>
                                        </a:rPr>
                                        <m:t>objects</m:t>
                                      </m:r>
                                      <m:r>
                                        <m:rPr>
                                          <m:nor/>
                                        </m:rPr>
                                        <a:rPr lang="en-US" sz="2400">
                                          <a:solidFill>
                                            <a:schemeClr val="tx1"/>
                                          </a:solidFill>
                                        </a:rPr>
                                        <m:t> |</m:t>
                                      </m:r>
                                      <m:r>
                                        <m:rPr>
                                          <m:nor/>
                                        </m:rPr>
                                        <a:rPr lang="en-US" sz="2400">
                                          <a:solidFill>
                                            <a:schemeClr val="tx1"/>
                                          </a:solidFill>
                                        </a:rPr>
                                        <m:t>A</m:t>
                                      </m:r>
                                      <m:r>
                                        <m:rPr>
                                          <m:nor/>
                                        </m:rPr>
                                        <a:rPr lang="en-US" sz="2400">
                                          <a:solidFill>
                                            <a:schemeClr val="tx1"/>
                                          </a:solidFill>
                                        </a:rPr>
                                        <m:t>| &gt; 1</m:t>
                                      </m:r>
                                    </m:num>
                                    <m:den>
                                      <m:r>
                                        <m:rPr>
                                          <m:nor/>
                                        </m:rPr>
                                        <a:rPr lang="en-US" sz="2400" b="0" i="0" smtClean="0">
                                          <a:solidFill>
                                            <a:schemeClr val="tx1"/>
                                          </a:solidFill>
                                          <a:latin typeface="Cambria Math" panose="02040503050406030204" pitchFamily="18" charset="0"/>
                                        </a:rPr>
                                        <m:t>T</m:t>
                                      </m:r>
                                      <m:r>
                                        <m:rPr>
                                          <m:nor/>
                                        </m:rPr>
                                        <a:rPr lang="en-US" sz="2400">
                                          <a:solidFill>
                                            <a:schemeClr val="tx1"/>
                                          </a:solidFill>
                                        </a:rPr>
                                        <m:t>he</m:t>
                                      </m:r>
                                      <m:r>
                                        <m:rPr>
                                          <m:nor/>
                                        </m:rPr>
                                        <a:rPr lang="en-US" sz="2400">
                                          <a:solidFill>
                                            <a:schemeClr val="tx1"/>
                                          </a:solidFill>
                                        </a:rPr>
                                        <m:t> </m:t>
                                      </m:r>
                                      <m:r>
                                        <m:rPr>
                                          <m:nor/>
                                        </m:rPr>
                                        <a:rPr lang="en-US" sz="2400">
                                          <a:solidFill>
                                            <a:schemeClr val="tx1"/>
                                          </a:solidFill>
                                        </a:rPr>
                                        <m:t>types</m:t>
                                      </m:r>
                                      <m:r>
                                        <m:rPr>
                                          <m:nor/>
                                        </m:rPr>
                                        <a:rPr lang="en-US" sz="2400">
                                          <a:solidFill>
                                            <a:schemeClr val="tx1"/>
                                          </a:solidFill>
                                        </a:rPr>
                                        <m:t> </m:t>
                                      </m:r>
                                      <m:r>
                                        <m:rPr>
                                          <m:nor/>
                                        </m:rPr>
                                        <a:rPr lang="en-US" sz="2400">
                                          <a:solidFill>
                                            <a:schemeClr val="tx1"/>
                                          </a:solidFill>
                                        </a:rPr>
                                        <m:t>of</m:t>
                                      </m:r>
                                      <m:r>
                                        <m:rPr>
                                          <m:nor/>
                                        </m:rPr>
                                        <a:rPr lang="en-US" sz="2400">
                                          <a:solidFill>
                                            <a:schemeClr val="tx1"/>
                                          </a:solidFill>
                                        </a:rPr>
                                        <m:t> </m:t>
                                      </m:r>
                                      <m:r>
                                        <m:rPr>
                                          <m:nor/>
                                        </m:rPr>
                                        <a:rPr lang="en-US" sz="2400">
                                          <a:solidFill>
                                            <a:schemeClr val="tx1"/>
                                          </a:solidFill>
                                        </a:rPr>
                                        <m:t>relations</m:t>
                                      </m:r>
                                      <m:r>
                                        <m:rPr>
                                          <m:nor/>
                                        </m:rPr>
                                        <a:rPr lang="en-US" sz="2400">
                                          <a:solidFill>
                                            <a:schemeClr val="tx1"/>
                                          </a:solidFill>
                                        </a:rPr>
                                        <m:t> |</m:t>
                                      </m:r>
                                      <m:r>
                                        <m:rPr>
                                          <m:nor/>
                                        </m:rPr>
                                        <a:rPr lang="en-US" sz="2400">
                                          <a:solidFill>
                                            <a:schemeClr val="tx1"/>
                                          </a:solidFill>
                                        </a:rPr>
                                        <m:t>R</m:t>
                                      </m:r>
                                      <m:r>
                                        <m:rPr>
                                          <m:nor/>
                                        </m:rPr>
                                        <a:rPr lang="en-US" sz="2400">
                                          <a:solidFill>
                                            <a:schemeClr val="tx1"/>
                                          </a:solidFill>
                                        </a:rPr>
                                        <m:t>| &gt; 1</m:t>
                                      </m:r>
                                    </m:den>
                                  </m:f>
                                </m:e>
                              </m:d>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𝑯𝒆𝒕𝒆𝒓𝒐𝒈𝒆𝒏𝒆𝒐𝒖𝒔</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𝑰𝒏𝒇𝒐𝒓𝒎𝒂𝒕𝒊𝒐𝒏</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𝑵𝒆𝒕𝒘𝒐𝒓𝒌</m:t>
                              </m:r>
                            </m:e>
                            <m:e>
                              <m:r>
                                <m:rPr>
                                  <m:nor/>
                                </m:rPr>
                                <a:rPr lang="en-US" sz="2400" b="0" i="0" smtClean="0">
                                  <a:solidFill>
                                    <a:schemeClr val="tx1"/>
                                  </a:solidFill>
                                  <a:latin typeface="Cambria Math" panose="02040503050406030204" pitchFamily="18" charset="0"/>
                                </a:rPr>
                                <m:t>T</m:t>
                              </m:r>
                              <m:r>
                                <m:rPr>
                                  <m:nor/>
                                </m:rPr>
                                <a:rPr lang="en-US" sz="2400">
                                  <a:solidFill>
                                    <a:schemeClr val="tx1"/>
                                  </a:solidFill>
                                </a:rPr>
                                <m:t>he</m:t>
                              </m:r>
                              <m:r>
                                <m:rPr>
                                  <m:nor/>
                                </m:rPr>
                                <a:rPr lang="en-US" sz="2400">
                                  <a:solidFill>
                                    <a:schemeClr val="tx1"/>
                                  </a:solidFill>
                                </a:rPr>
                                <m:t> </m:t>
                              </m:r>
                              <m:r>
                                <m:rPr>
                                  <m:nor/>
                                </m:rPr>
                                <a:rPr lang="en-US" sz="2400">
                                  <a:solidFill>
                                    <a:schemeClr val="tx1"/>
                                  </a:solidFill>
                                </a:rPr>
                                <m:t>types</m:t>
                              </m:r>
                              <m:r>
                                <m:rPr>
                                  <m:nor/>
                                </m:rPr>
                                <a:rPr lang="en-US" sz="2400">
                                  <a:solidFill>
                                    <a:schemeClr val="tx1"/>
                                  </a:solidFill>
                                </a:rPr>
                                <m:t> </m:t>
                              </m:r>
                              <m:r>
                                <m:rPr>
                                  <m:nor/>
                                </m:rPr>
                                <a:rPr lang="en-US" sz="2400">
                                  <a:solidFill>
                                    <a:schemeClr val="tx1"/>
                                  </a:solidFill>
                                </a:rPr>
                                <m:t>of</m:t>
                              </m:r>
                              <m:r>
                                <m:rPr>
                                  <m:nor/>
                                </m:rPr>
                                <a:rPr lang="en-US" sz="2400">
                                  <a:solidFill>
                                    <a:schemeClr val="tx1"/>
                                  </a:solidFill>
                                </a:rPr>
                                <m:t> </m:t>
                              </m:r>
                              <m:r>
                                <m:rPr>
                                  <m:nor/>
                                </m:rPr>
                                <a:rPr lang="en-US" sz="2400">
                                  <a:solidFill>
                                    <a:schemeClr val="tx1"/>
                                  </a:solidFill>
                                </a:rPr>
                                <m:t>attribute</m:t>
                              </m:r>
                              <m:r>
                                <m:rPr>
                                  <m:nor/>
                                </m:rPr>
                                <a:rPr lang="en-US" sz="2400">
                                  <a:solidFill>
                                    <a:schemeClr val="tx1"/>
                                  </a:solidFill>
                                </a:rPr>
                                <m:t> </m:t>
                              </m:r>
                              <m:r>
                                <m:rPr>
                                  <m:nor/>
                                </m:rPr>
                                <a:rPr lang="en-US" sz="2400">
                                  <a:solidFill>
                                    <a:schemeClr val="tx1"/>
                                  </a:solidFill>
                                </a:rPr>
                                <m:t>values</m:t>
                              </m:r>
                              <m:r>
                                <m:rPr>
                                  <m:nor/>
                                </m:rPr>
                                <a:rPr lang="en-US" sz="2400" b="0" i="0" smtClean="0">
                                  <a:solidFill>
                                    <a:schemeClr val="tx1"/>
                                  </a:solidFill>
                                </a:rPr>
                                <m:t> </m:t>
                              </m:r>
                              <m:r>
                                <m:rPr>
                                  <m:nor/>
                                </m:rPr>
                                <a:rPr lang="en-US" sz="2400" b="0" i="0" smtClean="0">
                                  <a:solidFill>
                                    <a:schemeClr val="tx1"/>
                                  </a:solidFill>
                                </a:rPr>
                                <m:t>on</m:t>
                              </m:r>
                              <m:r>
                                <m:rPr>
                                  <m:nor/>
                                </m:rPr>
                                <a:rPr lang="en-US" sz="2400" b="0" i="0" smtClean="0">
                                  <a:solidFill>
                                    <a:schemeClr val="tx1"/>
                                  </a:solidFill>
                                </a:rPr>
                                <m:t> </m:t>
                              </m:r>
                              <m:r>
                                <m:rPr>
                                  <m:nor/>
                                </m:rPr>
                                <a:rPr lang="en-US" sz="2400" b="0" i="0" smtClean="0">
                                  <a:solidFill>
                                    <a:schemeClr val="tx1"/>
                                  </a:solidFill>
                                </a:rPr>
                                <m:t>relations</m:t>
                              </m:r>
                              <m:r>
                                <m:rPr>
                                  <m:nor/>
                                </m:rPr>
                                <a:rPr lang="en-US" sz="2400">
                                  <a:solidFill>
                                    <a:schemeClr val="tx1"/>
                                  </a:solidFill>
                                </a:rPr>
                                <m:t> |</m:t>
                              </m:r>
                              <m:r>
                                <m:rPr>
                                  <m:nor/>
                                </m:rPr>
                                <a:rPr lang="en-US" sz="2400">
                                  <a:solidFill>
                                    <a:schemeClr val="tx1"/>
                                  </a:solidFill>
                                </a:rPr>
                                <m:t>W</m:t>
                              </m:r>
                              <m:r>
                                <m:rPr>
                                  <m:nor/>
                                </m:rPr>
                                <a:rPr lang="en-US" sz="2400">
                                  <a:solidFill>
                                    <a:schemeClr val="tx1"/>
                                  </a:solidFill>
                                </a:rPr>
                                <m:t>| &gt; 0 </m:t>
                              </m:r>
                            </m:e>
                          </m:eqArr>
                        </m:e>
                      </m:d>
                    </m:oMath>
                  </m:oMathPara>
                </a14:m>
                <a:endParaRPr lang="en-US" sz="2400" dirty="0">
                  <a:solidFill>
                    <a:schemeClr val="tx1"/>
                  </a:solidFill>
                </a:endParaRPr>
              </a:p>
            </p:txBody>
          </p:sp>
        </mc:Choice>
        <mc:Fallback xmlns="">
          <p:sp>
            <p:nvSpPr>
              <p:cNvPr id="9" name="Text Placeholder 5">
                <a:extLst>
                  <a:ext uri="{FF2B5EF4-FFF2-40B4-BE49-F238E27FC236}">
                    <a16:creationId xmlns:a16="http://schemas.microsoft.com/office/drawing/2014/main" id="{2C93D4E0-17F6-4AA9-8830-33FEF6A28A45}"/>
                  </a:ext>
                </a:extLst>
              </p:cNvPr>
              <p:cNvSpPr>
                <a:spLocks noGrp="1" noRot="1" noChangeAspect="1" noMove="1" noResize="1" noEditPoints="1" noAdjustHandles="1" noChangeArrowheads="1" noChangeShapeType="1" noTextEdit="1"/>
              </p:cNvSpPr>
              <p:nvPr>
                <p:ph type="body" idx="1"/>
              </p:nvPr>
            </p:nvSpPr>
            <p:spPr>
              <a:xfrm>
                <a:off x="178519" y="940370"/>
                <a:ext cx="10183091" cy="2284855"/>
              </a:xfrm>
              <a:blipFill>
                <a:blip r:embed="rId3"/>
                <a:stretch>
                  <a:fillRect r="-47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BC29E47-3F26-461F-A235-B574AFCD1427}"/>
              </a:ext>
            </a:extLst>
          </p:cNvPr>
          <p:cNvSpPr txBox="1"/>
          <p:nvPr/>
        </p:nvSpPr>
        <p:spPr>
          <a:xfrm>
            <a:off x="403824" y="4090090"/>
            <a:ext cx="6934200" cy="757130"/>
          </a:xfrm>
          <a:prstGeom prst="rect">
            <a:avLst/>
          </a:prstGeom>
          <a:noFill/>
        </p:spPr>
        <p:txBody>
          <a:bodyPr wrap="square" rtlCol="0">
            <a:spAutoFit/>
          </a:bodyPr>
          <a:lstStyle/>
          <a:p>
            <a:pPr>
              <a:lnSpc>
                <a:spcPct val="90000"/>
              </a:lnSpc>
            </a:pPr>
            <a:r>
              <a:rPr lang="en-US" sz="2400" b="1" dirty="0">
                <a:latin typeface="Times New Roman" panose="02020603050405020304" pitchFamily="18" charset="0"/>
                <a:cs typeface="Times New Roman" panose="02020603050405020304" pitchFamily="18" charset="0"/>
              </a:rPr>
              <a:t> 	Weighted Heterogeneous Information Network</a:t>
            </a:r>
          </a:p>
        </p:txBody>
      </p:sp>
      <p:sp>
        <p:nvSpPr>
          <p:cNvPr id="13" name="TextBox 12">
            <a:extLst>
              <a:ext uri="{FF2B5EF4-FFF2-40B4-BE49-F238E27FC236}">
                <a16:creationId xmlns:a16="http://schemas.microsoft.com/office/drawing/2014/main" id="{4B55E386-BC6D-4C6D-A0F3-E45699A05A4A}"/>
              </a:ext>
            </a:extLst>
          </p:cNvPr>
          <p:cNvSpPr txBox="1"/>
          <p:nvPr/>
        </p:nvSpPr>
        <p:spPr>
          <a:xfrm>
            <a:off x="455613" y="940370"/>
            <a:ext cx="1173321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What is the Weighted Heterogeneous Information Network?</a:t>
            </a:r>
          </a:p>
        </p:txBody>
      </p:sp>
      <p:pic>
        <p:nvPicPr>
          <p:cNvPr id="15" name="Picture 14">
            <a:extLst>
              <a:ext uri="{FF2B5EF4-FFF2-40B4-BE49-F238E27FC236}">
                <a16:creationId xmlns:a16="http://schemas.microsoft.com/office/drawing/2014/main" id="{6AF5A5E3-99BF-4138-B3C5-DCA25188C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8813" y="3121455"/>
            <a:ext cx="4770319" cy="3736546"/>
          </a:xfrm>
          <a:prstGeom prst="rect">
            <a:avLst/>
          </a:prstGeom>
        </p:spPr>
      </p:pic>
      <p:sp>
        <p:nvSpPr>
          <p:cNvPr id="7" name="Title 1">
            <a:extLst>
              <a:ext uri="{FF2B5EF4-FFF2-40B4-BE49-F238E27FC236}">
                <a16:creationId xmlns:a16="http://schemas.microsoft.com/office/drawing/2014/main" id="{B23DF3F9-DD4E-4E42-AC82-FD4AE50583F7}"/>
              </a:ext>
            </a:extLst>
          </p:cNvPr>
          <p:cNvSpPr txBox="1">
            <a:spLocks/>
          </p:cNvSpPr>
          <p:nvPr/>
        </p:nvSpPr>
        <p:spPr>
          <a:xfrm>
            <a:off x="1217612" y="180973"/>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HIN Based Approach </a:t>
            </a:r>
          </a:p>
        </p:txBody>
      </p:sp>
      <p:sp>
        <p:nvSpPr>
          <p:cNvPr id="2" name="Arrow: Right 1">
            <a:extLst>
              <a:ext uri="{FF2B5EF4-FFF2-40B4-BE49-F238E27FC236}">
                <a16:creationId xmlns:a16="http://schemas.microsoft.com/office/drawing/2014/main" id="{86613696-21D8-44DC-BB46-E51D26D3F33A}"/>
              </a:ext>
            </a:extLst>
          </p:cNvPr>
          <p:cNvSpPr/>
          <p:nvPr/>
        </p:nvSpPr>
        <p:spPr>
          <a:xfrm>
            <a:off x="792524" y="4164593"/>
            <a:ext cx="429493" cy="252669"/>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501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B55-C2E0-442D-96E3-451F18AEC1FF}"/>
              </a:ext>
            </a:extLst>
          </p:cNvPr>
          <p:cNvSpPr>
            <a:spLocks noGrp="1"/>
          </p:cNvSpPr>
          <p:nvPr>
            <p:ph type="title"/>
          </p:nvPr>
        </p:nvSpPr>
        <p:spPr>
          <a:xfrm>
            <a:off x="1000393" y="669578"/>
            <a:ext cx="8686801" cy="1066800"/>
          </a:xfrm>
        </p:spPr>
        <p:txBody>
          <a:bodyPr/>
          <a:lstStyle/>
          <a:p>
            <a:r>
              <a:rPr lang="en-US" sz="3200" dirty="0">
                <a:latin typeface="Times New Roman" panose="02020603050405020304" pitchFamily="18" charset="0"/>
                <a:cs typeface="Times New Roman" panose="02020603050405020304" pitchFamily="18" charset="0"/>
              </a:rPr>
              <a:t>Meta Path</a:t>
            </a:r>
            <a:br>
              <a:rPr lang="en-US" sz="3200" dirty="0">
                <a:latin typeface="Times New Roman" panose="02020603050405020304" pitchFamily="18" charset="0"/>
                <a:cs typeface="Times New Roman" panose="02020603050405020304" pitchFamily="18" charset="0"/>
              </a:rPr>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6475E9-5750-45EE-872E-ABB940B9EBD6}"/>
                  </a:ext>
                </a:extLst>
              </p:cNvPr>
              <p:cNvSpPr>
                <a:spLocks noGrp="1"/>
              </p:cNvSpPr>
              <p:nvPr>
                <p:ph idx="1"/>
              </p:nvPr>
            </p:nvSpPr>
            <p:spPr>
              <a:xfrm>
                <a:off x="684212" y="1502741"/>
                <a:ext cx="8839200" cy="5050459"/>
              </a:xfrm>
            </p:spPr>
            <p:txBody>
              <a:bodyPr>
                <a:normAutofit lnSpcReduction="10000"/>
              </a:bodyPr>
              <a:lstStyle/>
              <a:p>
                <a:pPr marL="0" indent="0">
                  <a:buNone/>
                </a:pPr>
                <a:r>
                  <a:rPr lang="en-US" sz="2400" dirty="0"/>
                  <a:t>Meta path: a sequence of nodes connected by edge types</a:t>
                </a:r>
              </a:p>
              <a:p>
                <a:pPr marL="0" indent="0">
                  <a:buNone/>
                </a:pPr>
                <a:r>
                  <a:rPr lang="en-US" sz="2400" dirty="0"/>
                  <a:t>A meta-path is symmetric if the relation R is symmetric</a:t>
                </a:r>
              </a:p>
              <a:p>
                <a:pPr marL="0" indent="0">
                  <a:buNone/>
                </a:pPr>
                <a:endParaRPr lang="en-US" sz="2400" dirty="0"/>
              </a:p>
              <a:p>
                <a:pPr marL="0" indent="0">
                  <a:buNone/>
                </a:pPr>
                <a:r>
                  <a:rPr lang="en-US" sz="2600" dirty="0"/>
                  <a:t>m1: King </a:t>
                </a:r>
                <a14:m>
                  <m:oMath xmlns:m="http://schemas.openxmlformats.org/officeDocument/2006/math">
                    <m:groupChr>
                      <m:groupChrPr>
                        <m:chr m:val="→"/>
                        <m:vertJc m:val="bot"/>
                        <m:ctrlPr>
                          <a:rPr lang="en-US" sz="2600" i="1">
                            <a:latin typeface="Cambria Math" panose="02040503050406030204" pitchFamily="18" charset="0"/>
                            <a:sym typeface="Wingdings" panose="05000000000000000000" pitchFamily="2" charset="2"/>
                          </a:rPr>
                        </m:ctrlPr>
                      </m:groupChrPr>
                      <m:e>
                        <m:r>
                          <m:rPr>
                            <m:nor/>
                          </m:rPr>
                          <a:rPr lang="en-US" sz="2600">
                            <a:latin typeface="Cambria Math" panose="02040503050406030204" pitchFamily="18" charset="0"/>
                            <a:sym typeface="Wingdings" panose="05000000000000000000" pitchFamily="2" charset="2"/>
                          </a:rPr>
                          <m:t>hasChild</m:t>
                        </m:r>
                      </m:e>
                    </m:groupChr>
                    <m:r>
                      <a:rPr lang="en-US" sz="2600" i="1">
                        <a:latin typeface="Cambria Math" panose="02040503050406030204" pitchFamily="18" charset="0"/>
                        <a:sym typeface="Wingdings" panose="05000000000000000000" pitchFamily="2" charset="2"/>
                      </a:rPr>
                      <m:t> </m:t>
                    </m:r>
                  </m:oMath>
                </a14:m>
                <a:r>
                  <a:rPr lang="en-US" sz="2600" dirty="0"/>
                  <a:t>Person</a:t>
                </a:r>
                <a14:m>
                  <m:oMath xmlns:m="http://schemas.openxmlformats.org/officeDocument/2006/math">
                    <m:groupChr>
                      <m:groupChrPr>
                        <m:chr m:val="→"/>
                        <m:vertJc m:val="bot"/>
                        <m:ctrlPr>
                          <a:rPr lang="en-US" sz="2600" i="1" smtClean="0">
                            <a:latin typeface="Cambria Math" panose="02040503050406030204" pitchFamily="18" charset="0"/>
                          </a:rPr>
                        </m:ctrlPr>
                      </m:groupChrPr>
                      <m:e>
                        <m:sSup>
                          <m:sSupPr>
                            <m:ctrlPr>
                              <a:rPr lang="en-US" sz="2600" i="1" smtClean="0">
                                <a:latin typeface="Cambria Math" panose="02040503050406030204" pitchFamily="18" charset="0"/>
                              </a:rPr>
                            </m:ctrlPr>
                          </m:sSupPr>
                          <m:e>
                            <m:r>
                              <m:rPr>
                                <m:sty m:val="p"/>
                              </m:rPr>
                              <a:rPr lang="en-US" sz="2600" b="0" i="0" smtClean="0">
                                <a:latin typeface="Cambria Math" panose="02040503050406030204" pitchFamily="18" charset="0"/>
                              </a:rPr>
                              <m:t>hasChild</m:t>
                            </m:r>
                          </m:e>
                          <m:sup>
                            <m:r>
                              <a:rPr lang="en-US" sz="2600" b="0" i="1" smtClean="0">
                                <a:latin typeface="Cambria Math" panose="02040503050406030204" pitchFamily="18" charset="0"/>
                              </a:rPr>
                              <m:t>−1</m:t>
                            </m:r>
                          </m:sup>
                        </m:sSup>
                      </m:e>
                    </m:groupChr>
                  </m:oMath>
                </a14:m>
                <a:r>
                  <a:rPr lang="en-US" sz="2600" dirty="0">
                    <a:sym typeface="Wingdings" panose="05000000000000000000" pitchFamily="2" charset="2"/>
                  </a:rPr>
                  <a:t>Queen</a:t>
                </a:r>
              </a:p>
              <a:p>
                <a:pPr marL="0" indent="0">
                  <a:buNone/>
                </a:pPr>
                <a:r>
                  <a:rPr lang="en-US" sz="2600" dirty="0"/>
                  <a:t>m2: King</a:t>
                </a:r>
                <a:r>
                  <a:rPr lang="en-US" sz="2600" dirty="0">
                    <a:sym typeface="Wingdings" panose="05000000000000000000" pitchFamily="2" charset="2"/>
                  </a:rPr>
                  <a:t> </a:t>
                </a:r>
                <a14:m>
                  <m:oMath xmlns:m="http://schemas.openxmlformats.org/officeDocument/2006/math">
                    <m:groupChr>
                      <m:groupChrPr>
                        <m:chr m:val="→"/>
                        <m:vertJc m:val="bot"/>
                        <m:ctrlPr>
                          <a:rPr lang="en-US" sz="2600" i="1">
                            <a:latin typeface="Cambria Math" panose="02040503050406030204" pitchFamily="18" charset="0"/>
                            <a:sym typeface="Wingdings" panose="05000000000000000000" pitchFamily="2" charset="2"/>
                          </a:rPr>
                        </m:ctrlPr>
                      </m:groupChrPr>
                      <m:e>
                        <m:r>
                          <m:rPr>
                            <m:nor/>
                          </m:rPr>
                          <a:rPr lang="en-US" sz="2600" b="0" i="0" smtClean="0">
                            <a:latin typeface="Cambria Math" panose="02040503050406030204" pitchFamily="18" charset="0"/>
                            <a:sym typeface="Wingdings" panose="05000000000000000000" pitchFamily="2" charset="2"/>
                          </a:rPr>
                          <m:t>memberOf</m:t>
                        </m:r>
                      </m:e>
                    </m:groupChr>
                    <m:r>
                      <a:rPr lang="en-US" sz="2600" i="1">
                        <a:latin typeface="Cambria Math" panose="02040503050406030204" pitchFamily="18" charset="0"/>
                        <a:sym typeface="Wingdings" panose="05000000000000000000" pitchFamily="2" charset="2"/>
                      </a:rPr>
                      <m:t> </m:t>
                    </m:r>
                  </m:oMath>
                </a14:m>
                <a:r>
                  <a:rPr lang="en-US" sz="2600" dirty="0">
                    <a:sym typeface="Wingdings" panose="05000000000000000000" pitchFamily="2" charset="2"/>
                  </a:rPr>
                  <a:t>Royal </a:t>
                </a:r>
                <a14:m>
                  <m:oMath xmlns:m="http://schemas.openxmlformats.org/officeDocument/2006/math">
                    <m:groupChr>
                      <m:groupChrPr>
                        <m:chr m:val="→"/>
                        <m:vertJc m:val="bot"/>
                        <m:ctrlPr>
                          <a:rPr lang="en-US" sz="2600" i="1">
                            <a:latin typeface="Cambria Math" panose="02040503050406030204" pitchFamily="18" charset="0"/>
                            <a:sym typeface="Wingdings" panose="05000000000000000000" pitchFamily="2" charset="2"/>
                          </a:rPr>
                        </m:ctrlPr>
                      </m:groupChrPr>
                      <m:e>
                        <m:sSup>
                          <m:sSupPr>
                            <m:ctrlPr>
                              <a:rPr lang="en-US" sz="2600" i="1" smtClean="0">
                                <a:latin typeface="Cambria Math" panose="02040503050406030204" pitchFamily="18" charset="0"/>
                                <a:sym typeface="Wingdings" panose="05000000000000000000" pitchFamily="2" charset="2"/>
                              </a:rPr>
                            </m:ctrlPr>
                          </m:sSupPr>
                          <m:e>
                            <m:r>
                              <m:rPr>
                                <m:sty m:val="p"/>
                              </m:rPr>
                              <a:rPr lang="en-US" sz="2600" b="0" i="0" smtClean="0">
                                <a:latin typeface="Cambria Math" panose="02040503050406030204" pitchFamily="18" charset="0"/>
                                <a:sym typeface="Wingdings" panose="05000000000000000000" pitchFamily="2" charset="2"/>
                              </a:rPr>
                              <m:t>memberOf</m:t>
                            </m:r>
                          </m:e>
                          <m:sup>
                            <m:r>
                              <a:rPr lang="en-US" sz="2600" b="0" i="0" smtClean="0">
                                <a:latin typeface="Cambria Math" panose="02040503050406030204" pitchFamily="18" charset="0"/>
                                <a:sym typeface="Wingdings" panose="05000000000000000000" pitchFamily="2" charset="2"/>
                              </a:rPr>
                              <m:t>−1</m:t>
                            </m:r>
                          </m:sup>
                        </m:sSup>
                      </m:e>
                    </m:groupChr>
                    <m:r>
                      <a:rPr lang="en-US" sz="2600" i="1">
                        <a:latin typeface="Cambria Math" panose="02040503050406030204" pitchFamily="18" charset="0"/>
                        <a:sym typeface="Wingdings" panose="05000000000000000000" pitchFamily="2" charset="2"/>
                      </a:rPr>
                      <m:t> </m:t>
                    </m:r>
                  </m:oMath>
                </a14:m>
                <a:r>
                  <a:rPr lang="en-US" sz="2600" dirty="0">
                    <a:sym typeface="Wingdings" panose="05000000000000000000" pitchFamily="2" charset="2"/>
                  </a:rPr>
                  <a:t>Queen</a:t>
                </a:r>
              </a:p>
              <a:p>
                <a:pPr marL="0" indent="0">
                  <a:buNone/>
                </a:pPr>
                <a:r>
                  <a:rPr lang="en-US" sz="2600" dirty="0"/>
                  <a:t>m3: King </a:t>
                </a:r>
                <a14:m>
                  <m:oMath xmlns:m="http://schemas.openxmlformats.org/officeDocument/2006/math">
                    <m:groupChr>
                      <m:groupChrPr>
                        <m:chr m:val="→"/>
                        <m:vertJc m:val="bot"/>
                        <m:ctrlPr>
                          <a:rPr lang="en-US" sz="2600" i="1">
                            <a:latin typeface="Cambria Math" panose="02040503050406030204" pitchFamily="18" charset="0"/>
                            <a:sym typeface="Wingdings" panose="05000000000000000000" pitchFamily="2" charset="2"/>
                          </a:rPr>
                        </m:ctrlPr>
                      </m:groupChrPr>
                      <m:e>
                        <m:r>
                          <m:rPr>
                            <m:sty m:val="p"/>
                            <m:brk m:alnAt="2"/>
                          </m:rPr>
                          <a:rPr lang="en-US" sz="2600" b="0" i="0" smtClean="0">
                            <a:latin typeface="Cambria Math" panose="02040503050406030204" pitchFamily="18" charset="0"/>
                            <a:sym typeface="Wingdings" panose="05000000000000000000" pitchFamily="2" charset="2"/>
                          </a:rPr>
                          <m:t>c</m:t>
                        </m:r>
                        <m:r>
                          <m:rPr>
                            <m:sty m:val="p"/>
                          </m:rPr>
                          <a:rPr lang="en-US" sz="2600" b="0" i="0" smtClean="0">
                            <a:latin typeface="Cambria Math" panose="02040503050406030204" pitchFamily="18" charset="0"/>
                            <a:sym typeface="Wingdings" panose="05000000000000000000" pitchFamily="2" charset="2"/>
                          </a:rPr>
                          <m:t>itizenOf</m:t>
                        </m:r>
                      </m:e>
                    </m:groupChr>
                    <m:r>
                      <a:rPr lang="en-US" sz="2600" i="1">
                        <a:latin typeface="Cambria Math" panose="02040503050406030204" pitchFamily="18" charset="0"/>
                        <a:sym typeface="Wingdings" panose="05000000000000000000" pitchFamily="2" charset="2"/>
                      </a:rPr>
                      <m:t> </m:t>
                    </m:r>
                  </m:oMath>
                </a14:m>
                <a:r>
                  <a:rPr lang="en-US" sz="2600" dirty="0">
                    <a:sym typeface="Wingdings" panose="05000000000000000000" pitchFamily="2" charset="2"/>
                  </a:rPr>
                  <a:t>Country </a:t>
                </a:r>
                <a14:m>
                  <m:oMath xmlns:m="http://schemas.openxmlformats.org/officeDocument/2006/math">
                    <m:groupChr>
                      <m:groupChrPr>
                        <m:chr m:val="→"/>
                        <m:vertJc m:val="bot"/>
                        <m:ctrlPr>
                          <a:rPr lang="en-US" sz="2600" i="1">
                            <a:latin typeface="Cambria Math" panose="02040503050406030204" pitchFamily="18" charset="0"/>
                            <a:sym typeface="Wingdings" panose="05000000000000000000" pitchFamily="2" charset="2"/>
                          </a:rPr>
                        </m:ctrlPr>
                      </m:groupChrPr>
                      <m:e>
                        <m:sSup>
                          <m:sSupPr>
                            <m:ctrlPr>
                              <a:rPr lang="en-US" sz="2600" i="1" smtClean="0">
                                <a:latin typeface="Cambria Math" panose="02040503050406030204" pitchFamily="18" charset="0"/>
                                <a:sym typeface="Wingdings" panose="05000000000000000000" pitchFamily="2" charset="2"/>
                              </a:rPr>
                            </m:ctrlPr>
                          </m:sSupPr>
                          <m:e>
                            <m:r>
                              <m:rPr>
                                <m:sty m:val="p"/>
                              </m:rPr>
                              <a:rPr lang="en-US" sz="2600" b="0" i="0" smtClean="0">
                                <a:latin typeface="Cambria Math" panose="02040503050406030204" pitchFamily="18" charset="0"/>
                                <a:sym typeface="Wingdings" panose="05000000000000000000" pitchFamily="2" charset="2"/>
                              </a:rPr>
                              <m:t>citizenOf</m:t>
                            </m:r>
                          </m:e>
                          <m:sup>
                            <m:r>
                              <a:rPr lang="en-US" sz="2600" b="0" i="0" smtClean="0">
                                <a:latin typeface="Cambria Math" panose="02040503050406030204" pitchFamily="18" charset="0"/>
                                <a:sym typeface="Wingdings" panose="05000000000000000000" pitchFamily="2" charset="2"/>
                              </a:rPr>
                              <m:t>−1</m:t>
                            </m:r>
                          </m:sup>
                        </m:sSup>
                      </m:e>
                    </m:groupChr>
                    <m:r>
                      <a:rPr lang="en-US" sz="2600" i="1">
                        <a:latin typeface="Cambria Math" panose="02040503050406030204" pitchFamily="18" charset="0"/>
                        <a:sym typeface="Wingdings" panose="05000000000000000000" pitchFamily="2" charset="2"/>
                      </a:rPr>
                      <m:t> </m:t>
                    </m:r>
                    <m:r>
                      <a:rPr lang="en-US" sz="2600" b="0" i="0" smtClean="0">
                        <a:latin typeface="Cambria Math" panose="02040503050406030204" pitchFamily="18" charset="0"/>
                        <a:sym typeface="Wingdings" panose="05000000000000000000" pitchFamily="2" charset="2"/>
                      </a:rPr>
                      <m:t> </m:t>
                    </m:r>
                  </m:oMath>
                </a14:m>
                <a:r>
                  <a:rPr lang="en-US" sz="2600" dirty="0">
                    <a:sym typeface="Wingdings" panose="05000000000000000000" pitchFamily="2" charset="2"/>
                  </a:rPr>
                  <a:t>Queen</a:t>
                </a:r>
                <a:endParaRPr lang="en-US" sz="2600" dirty="0"/>
              </a:p>
              <a:p>
                <a:pPr marL="0" indent="0">
                  <a:buNone/>
                </a:pPr>
                <a:endParaRPr lang="en-US" sz="2000" dirty="0"/>
              </a:p>
              <a:p>
                <a:pPr marL="0" indent="0">
                  <a:buNone/>
                </a:pPr>
                <a:r>
                  <a:rPr lang="en-US" sz="2400" dirty="0"/>
                  <a:t>	</a:t>
                </a:r>
                <a:r>
                  <a:rPr lang="en-US" sz="2800" dirty="0"/>
                  <a:t>Meta paths can be used to define relevance between 2 nodes</a:t>
                </a:r>
              </a:p>
              <a:p>
                <a:pPr marL="0" indent="0">
                  <a:buNone/>
                </a:pPr>
                <a:endParaRPr lang="en-US" dirty="0"/>
              </a:p>
            </p:txBody>
          </p:sp>
        </mc:Choice>
        <mc:Fallback>
          <p:sp>
            <p:nvSpPr>
              <p:cNvPr id="3" name="Content Placeholder 2">
                <a:extLst>
                  <a:ext uri="{FF2B5EF4-FFF2-40B4-BE49-F238E27FC236}">
                    <a16:creationId xmlns:a16="http://schemas.microsoft.com/office/drawing/2014/main" id="{DC6475E9-5750-45EE-872E-ABB940B9EBD6}"/>
                  </a:ext>
                </a:extLst>
              </p:cNvPr>
              <p:cNvSpPr>
                <a:spLocks noGrp="1" noRot="1" noChangeAspect="1" noMove="1" noResize="1" noEditPoints="1" noAdjustHandles="1" noChangeArrowheads="1" noChangeShapeType="1" noTextEdit="1"/>
              </p:cNvSpPr>
              <p:nvPr>
                <p:ph idx="1"/>
              </p:nvPr>
            </p:nvSpPr>
            <p:spPr>
              <a:xfrm>
                <a:off x="684212" y="1502741"/>
                <a:ext cx="8839200" cy="5050459"/>
              </a:xfrm>
              <a:blipFill>
                <a:blip r:embed="rId3"/>
                <a:stretch>
                  <a:fillRect l="-1379" t="-2174" b="-1570"/>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61E0163-02A7-4769-BEE9-35F04DFA7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012" y="2133599"/>
            <a:ext cx="4118255" cy="3221660"/>
          </a:xfrm>
          <a:prstGeom prst="rect">
            <a:avLst/>
          </a:prstGeom>
        </p:spPr>
      </p:pic>
      <p:sp>
        <p:nvSpPr>
          <p:cNvPr id="6" name="Title 1">
            <a:extLst>
              <a:ext uri="{FF2B5EF4-FFF2-40B4-BE49-F238E27FC236}">
                <a16:creationId xmlns:a16="http://schemas.microsoft.com/office/drawing/2014/main" id="{EAA98A3A-8393-41CB-946E-FA0EA8165D33}"/>
              </a:ext>
            </a:extLst>
          </p:cNvPr>
          <p:cNvSpPr txBox="1">
            <a:spLocks/>
          </p:cNvSpPr>
          <p:nvPr/>
        </p:nvSpPr>
        <p:spPr>
          <a:xfrm>
            <a:off x="1217612" y="180973"/>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HIN Based Approach </a:t>
            </a:r>
          </a:p>
        </p:txBody>
      </p:sp>
      <p:sp>
        <p:nvSpPr>
          <p:cNvPr id="7" name="Arrow: Right 6">
            <a:extLst>
              <a:ext uri="{FF2B5EF4-FFF2-40B4-BE49-F238E27FC236}">
                <a16:creationId xmlns:a16="http://schemas.microsoft.com/office/drawing/2014/main" id="{F4012409-55A8-4538-BEE2-B9A79D4AB390}"/>
              </a:ext>
            </a:extLst>
          </p:cNvPr>
          <p:cNvSpPr/>
          <p:nvPr/>
        </p:nvSpPr>
        <p:spPr>
          <a:xfrm>
            <a:off x="1183073" y="5715000"/>
            <a:ext cx="429493" cy="252669"/>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621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0F04-9DEC-4AC0-AE6C-66B7A527889C}"/>
              </a:ext>
            </a:extLst>
          </p:cNvPr>
          <p:cNvSpPr>
            <a:spLocks noGrp="1"/>
          </p:cNvSpPr>
          <p:nvPr>
            <p:ph type="title"/>
          </p:nvPr>
        </p:nvSpPr>
        <p:spPr>
          <a:xfrm>
            <a:off x="989012" y="683491"/>
            <a:ext cx="8686801" cy="685800"/>
          </a:xfrm>
        </p:spPr>
        <p:txBody>
          <a:bodyPr/>
          <a:lstStyle/>
          <a:p>
            <a:r>
              <a:rPr lang="en-US" dirty="0"/>
              <a:t>Meta Path Relevance 1: Path Count (PC)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1BC9E-81F4-4C86-B3C1-9DF2106C7FB0}"/>
                  </a:ext>
                </a:extLst>
              </p:cNvPr>
              <p:cNvSpPr>
                <a:spLocks noGrp="1"/>
              </p:cNvSpPr>
              <p:nvPr>
                <p:ph idx="1"/>
              </p:nvPr>
            </p:nvSpPr>
            <p:spPr>
              <a:xfrm>
                <a:off x="608012" y="1600200"/>
                <a:ext cx="10820400" cy="525779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Path Count</a:t>
                </a:r>
                <a:r>
                  <a:rPr lang="en-US" sz="2400" dirty="0">
                    <a:latin typeface="Times New Roman" panose="02020603050405020304" pitchFamily="18" charset="0"/>
                    <a:cs typeface="Times New Roman" panose="02020603050405020304" pitchFamily="18" charset="0"/>
                  </a:rPr>
                  <a:t> (PC)</a:t>
                </a:r>
                <a:endParaRPr lang="vi-V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 given meta path:</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t>m1: King </a:t>
                </a:r>
                <a14:m>
                  <m:oMath xmlns:m="http://schemas.openxmlformats.org/officeDocument/2006/math">
                    <m:groupChr>
                      <m:groupChrPr>
                        <m:chr m:val="→"/>
                        <m:vertJc m:val="bot"/>
                        <m:ctrlPr>
                          <a:rPr lang="en-US" sz="2400" i="1">
                            <a:latin typeface="Cambria Math" panose="02040503050406030204" pitchFamily="18" charset="0"/>
                            <a:sym typeface="Wingdings" panose="05000000000000000000" pitchFamily="2" charset="2"/>
                          </a:rPr>
                        </m:ctrlPr>
                      </m:groupChrPr>
                      <m:e>
                        <m:r>
                          <m:rPr>
                            <m:nor/>
                          </m:rPr>
                          <a:rPr lang="en-US" sz="2400">
                            <a:latin typeface="Cambria Math" panose="02040503050406030204" pitchFamily="18" charset="0"/>
                            <a:sym typeface="Wingdings" panose="05000000000000000000" pitchFamily="2" charset="2"/>
                          </a:rPr>
                          <m:t>hasChild</m:t>
                        </m:r>
                      </m:e>
                    </m:groupChr>
                    <m:r>
                      <a:rPr lang="en-US" sz="2400" i="1">
                        <a:latin typeface="Cambria Math" panose="02040503050406030204" pitchFamily="18" charset="0"/>
                        <a:sym typeface="Wingdings" panose="05000000000000000000" pitchFamily="2" charset="2"/>
                      </a:rPr>
                      <m:t> </m:t>
                    </m:r>
                  </m:oMath>
                </a14:m>
                <a:r>
                  <a:rPr lang="en-US" sz="2400" dirty="0"/>
                  <a:t>Person</a:t>
                </a:r>
                <a14:m>
                  <m:oMath xmlns:m="http://schemas.openxmlformats.org/officeDocument/2006/math">
                    <m:groupChr>
                      <m:groupChrPr>
                        <m:chr m:val="→"/>
                        <m:vertJc m:val="bot"/>
                        <m:ctrlPr>
                          <a:rPr lang="en-US" sz="2400" i="1">
                            <a:latin typeface="Cambria Math" panose="02040503050406030204" pitchFamily="18" charset="0"/>
                          </a:rPr>
                        </m:ctrlPr>
                      </m:groupChrPr>
                      <m:e>
                        <m:sSup>
                          <m:sSupPr>
                            <m:ctrlPr>
                              <a:rPr lang="en-US" sz="2400" i="1">
                                <a:latin typeface="Cambria Math" panose="02040503050406030204" pitchFamily="18" charset="0"/>
                              </a:rPr>
                            </m:ctrlPr>
                          </m:sSupPr>
                          <m:e>
                            <m:r>
                              <m:rPr>
                                <m:sty m:val="p"/>
                              </m:rPr>
                              <a:rPr lang="en-US" sz="2400">
                                <a:latin typeface="Cambria Math" panose="02040503050406030204" pitchFamily="18" charset="0"/>
                              </a:rPr>
                              <m:t>hasChild</m:t>
                            </m:r>
                          </m:e>
                          <m:sup>
                            <m:r>
                              <a:rPr lang="en-US" sz="2400" i="1">
                                <a:latin typeface="Cambria Math" panose="02040503050406030204" pitchFamily="18" charset="0"/>
                              </a:rPr>
                              <m:t>−1</m:t>
                            </m:r>
                          </m:sup>
                        </m:sSup>
                      </m:e>
                    </m:groupChr>
                  </m:oMath>
                </a14:m>
                <a:r>
                  <a:rPr lang="en-US" sz="2400" dirty="0">
                    <a:sym typeface="Wingdings" panose="05000000000000000000" pitchFamily="2" charset="2"/>
                  </a:rPr>
                  <a:t>Queen</a:t>
                </a:r>
              </a:p>
              <a:p>
                <a:pPr marL="0" indent="0">
                  <a:buNone/>
                </a:pPr>
                <a:r>
                  <a:rPr lang="en-US" sz="2400" dirty="0">
                    <a:latin typeface="Times New Roman" panose="02020603050405020304" pitchFamily="18" charset="0"/>
                    <a:cs typeface="Times New Roman" panose="02020603050405020304" pitchFamily="18" charset="0"/>
                    <a:sym typeface="Wingdings" panose="05000000000000000000" pitchFamily="2" charset="2"/>
                  </a:rPr>
                  <a:t>As below:</a:t>
                </a:r>
                <a:endParaRPr lang="vi-VN" sz="2400" dirty="0">
                  <a:latin typeface="Times New Roman" panose="02020603050405020304" pitchFamily="18" charset="0"/>
                  <a:cs typeface="Times New Roman" panose="02020603050405020304" pitchFamily="18" charset="0"/>
                </a:endParaRPr>
              </a:p>
              <a:p>
                <a:pPr marL="0" indent="0">
                  <a:buNone/>
                </a:pPr>
                <a:r>
                  <a:rPr lang="en-US" sz="2400" dirty="0"/>
                  <a:t> King </a:t>
                </a:r>
                <a14:m>
                  <m:oMath xmlns:m="http://schemas.openxmlformats.org/officeDocument/2006/math">
                    <m:groupChr>
                      <m:groupChrPr>
                        <m:chr m:val="→"/>
                        <m:vertJc m:val="bot"/>
                        <m:ctrlPr>
                          <a:rPr lang="en-US" sz="2400" i="1">
                            <a:latin typeface="Cambria Math" panose="02040503050406030204" pitchFamily="18" charset="0"/>
                            <a:sym typeface="Wingdings" panose="05000000000000000000" pitchFamily="2" charset="2"/>
                          </a:rPr>
                        </m:ctrlPr>
                      </m:groupChrPr>
                      <m:e>
                        <m:r>
                          <m:rPr>
                            <m:nor/>
                          </m:rPr>
                          <a:rPr lang="en-US" sz="2400">
                            <a:latin typeface="Cambria Math" panose="02040503050406030204" pitchFamily="18" charset="0"/>
                            <a:sym typeface="Wingdings" panose="05000000000000000000" pitchFamily="2" charset="2"/>
                          </a:rPr>
                          <m:t>hasChild</m:t>
                        </m:r>
                      </m:e>
                    </m:groupChr>
                    <m:r>
                      <a:rPr lang="en-US" sz="2400" i="1">
                        <a:latin typeface="Cambria Math" panose="02040503050406030204" pitchFamily="18" charset="0"/>
                        <a:sym typeface="Wingdings" panose="05000000000000000000" pitchFamily="2" charset="2"/>
                      </a:rPr>
                      <m:t> </m:t>
                    </m:r>
                  </m:oMath>
                </a14:m>
                <a:r>
                  <a:rPr lang="en-US" sz="2400" dirty="0"/>
                  <a:t>Prince</a:t>
                </a:r>
                <a14:m>
                  <m:oMath xmlns:m="http://schemas.openxmlformats.org/officeDocument/2006/math">
                    <m:groupChr>
                      <m:groupChrPr>
                        <m:chr m:val="→"/>
                        <m:vertJc m:val="bot"/>
                        <m:ctrlPr>
                          <a:rPr lang="en-US" sz="2400" i="1" smtClean="0">
                            <a:latin typeface="Cambria Math" panose="02040503050406030204" pitchFamily="18" charset="0"/>
                          </a:rPr>
                        </m:ctrlPr>
                      </m:groupChrPr>
                      <m:e>
                        <m:sSup>
                          <m:sSupPr>
                            <m:ctrlPr>
                              <a:rPr lang="en-US" sz="2400" i="1">
                                <a:latin typeface="Cambria Math" panose="02040503050406030204" pitchFamily="18" charset="0"/>
                              </a:rPr>
                            </m:ctrlPr>
                          </m:sSupPr>
                          <m:e>
                            <m:r>
                              <m:rPr>
                                <m:sty m:val="p"/>
                              </m:rPr>
                              <a:rPr lang="en-US" sz="2400">
                                <a:latin typeface="Cambria Math" panose="02040503050406030204" pitchFamily="18" charset="0"/>
                              </a:rPr>
                              <m:t>hasChild</m:t>
                            </m:r>
                          </m:e>
                          <m:sup>
                            <m:r>
                              <a:rPr lang="en-US" sz="2400" i="1">
                                <a:latin typeface="Cambria Math" panose="02040503050406030204" pitchFamily="18" charset="0"/>
                              </a:rPr>
                              <m:t>−1</m:t>
                            </m:r>
                          </m:sup>
                        </m:sSup>
                      </m:e>
                    </m:groupChr>
                  </m:oMath>
                </a14:m>
                <a:r>
                  <a:rPr lang="en-US" sz="2400" dirty="0">
                    <a:sym typeface="Wingdings" panose="05000000000000000000" pitchFamily="2" charset="2"/>
                  </a:rPr>
                  <a:t>Queen</a:t>
                </a:r>
              </a:p>
              <a:p>
                <a:pPr marL="0" indent="0">
                  <a:buNone/>
                </a:pPr>
                <a:r>
                  <a:rPr lang="en-US" sz="2400" dirty="0"/>
                  <a:t> King </a:t>
                </a:r>
                <a14:m>
                  <m:oMath xmlns:m="http://schemas.openxmlformats.org/officeDocument/2006/math">
                    <m:groupChr>
                      <m:groupChrPr>
                        <m:chr m:val="→"/>
                        <m:vertJc m:val="bot"/>
                        <m:ctrlPr>
                          <a:rPr lang="en-US" sz="2400" i="1">
                            <a:latin typeface="Cambria Math" panose="02040503050406030204" pitchFamily="18" charset="0"/>
                            <a:sym typeface="Wingdings" panose="05000000000000000000" pitchFamily="2" charset="2"/>
                          </a:rPr>
                        </m:ctrlPr>
                      </m:groupChrPr>
                      <m:e>
                        <m:r>
                          <m:rPr>
                            <m:nor/>
                          </m:rPr>
                          <a:rPr lang="en-US" sz="2400">
                            <a:latin typeface="Cambria Math" panose="02040503050406030204" pitchFamily="18" charset="0"/>
                            <a:sym typeface="Wingdings" panose="05000000000000000000" pitchFamily="2" charset="2"/>
                          </a:rPr>
                          <m:t>hasChild</m:t>
                        </m:r>
                      </m:e>
                    </m:groupChr>
                    <m:r>
                      <a:rPr lang="en-US" sz="2400" i="1">
                        <a:latin typeface="Cambria Math" panose="02040503050406030204" pitchFamily="18" charset="0"/>
                        <a:sym typeface="Wingdings" panose="05000000000000000000" pitchFamily="2" charset="2"/>
                      </a:rPr>
                      <m:t> </m:t>
                    </m:r>
                  </m:oMath>
                </a14:m>
                <a:r>
                  <a:rPr lang="en-US" sz="2400" dirty="0"/>
                  <a:t>Princess</a:t>
                </a:r>
                <a14:m>
                  <m:oMath xmlns:m="http://schemas.openxmlformats.org/officeDocument/2006/math">
                    <m:groupChr>
                      <m:groupChrPr>
                        <m:chr m:val="→"/>
                        <m:vertJc m:val="bot"/>
                        <m:ctrlPr>
                          <a:rPr lang="en-US" sz="2400" i="1">
                            <a:latin typeface="Cambria Math" panose="02040503050406030204" pitchFamily="18" charset="0"/>
                          </a:rPr>
                        </m:ctrlPr>
                      </m:groupChrPr>
                      <m:e>
                        <m:sSup>
                          <m:sSupPr>
                            <m:ctrlPr>
                              <a:rPr lang="en-US" sz="2400" i="1">
                                <a:latin typeface="Cambria Math" panose="02040503050406030204" pitchFamily="18" charset="0"/>
                              </a:rPr>
                            </m:ctrlPr>
                          </m:sSupPr>
                          <m:e>
                            <m:r>
                              <m:rPr>
                                <m:sty m:val="p"/>
                              </m:rPr>
                              <a:rPr lang="en-US" sz="2400">
                                <a:latin typeface="Cambria Math" panose="02040503050406030204" pitchFamily="18" charset="0"/>
                              </a:rPr>
                              <m:t>hasChild</m:t>
                            </m:r>
                          </m:e>
                          <m:sup>
                            <m:r>
                              <a:rPr lang="en-US" sz="2400" i="1">
                                <a:latin typeface="Cambria Math" panose="02040503050406030204" pitchFamily="18" charset="0"/>
                              </a:rPr>
                              <m:t>−1</m:t>
                            </m:r>
                          </m:sup>
                        </m:sSup>
                      </m:e>
                    </m:groupChr>
                  </m:oMath>
                </a14:m>
                <a:r>
                  <a:rPr lang="en-US" sz="2400" dirty="0">
                    <a:sym typeface="Wingdings" panose="05000000000000000000" pitchFamily="2" charset="2"/>
                  </a:rPr>
                  <a:t>Queen</a:t>
                </a:r>
              </a:p>
              <a:p>
                <a:pPr marL="0" indent="0">
                  <a:buNone/>
                </a:pPr>
                <a:r>
                  <a:rPr lang="en-US" sz="24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PC(</a:t>
                </a:r>
                <a:r>
                  <a:rPr lang="vi-VN" sz="2600" dirty="0" err="1">
                    <a:latin typeface="Times New Roman" panose="02020603050405020304" pitchFamily="18" charset="0"/>
                    <a:cs typeface="Times New Roman" panose="02020603050405020304" pitchFamily="18" charset="0"/>
                  </a:rPr>
                  <a:t>King</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Queen</a:t>
                </a:r>
                <a:r>
                  <a:rPr lang="vi-VN" sz="2600" dirty="0">
                    <a:latin typeface="Times New Roman" panose="02020603050405020304" pitchFamily="18" charset="0"/>
                    <a:cs typeface="Times New Roman" panose="02020603050405020304" pitchFamily="18" charset="0"/>
                  </a:rPr>
                  <a:t>) = 1</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 2, </a:t>
                </a:r>
                <a:r>
                  <a:rPr lang="vi-VN" sz="2600" dirty="0" err="1">
                    <a:latin typeface="Times New Roman" panose="02020603050405020304" pitchFamily="18" charset="0"/>
                    <a:cs typeface="Times New Roman" panose="02020603050405020304" pitchFamily="18" charset="0"/>
                  </a:rPr>
                  <a:t>because</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there</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are</a:t>
                </a:r>
                <a:r>
                  <a:rPr lang="vi-VN" sz="2600" dirty="0">
                    <a:latin typeface="Times New Roman" panose="02020603050405020304" pitchFamily="18" charset="0"/>
                    <a:cs typeface="Times New Roman" panose="02020603050405020304" pitchFamily="18" charset="0"/>
                  </a:rPr>
                  <a:t> </a:t>
                </a:r>
                <a:r>
                  <a:rPr lang="vi-VN" sz="2600" b="1" dirty="0">
                    <a:latin typeface="Times New Roman" panose="02020603050405020304" pitchFamily="18" charset="0"/>
                    <a:cs typeface="Times New Roman" panose="02020603050405020304" pitchFamily="18" charset="0"/>
                  </a:rPr>
                  <a:t>2 </a:t>
                </a:r>
                <a:r>
                  <a:rPr lang="vi-VN" sz="2600" b="1" dirty="0" err="1">
                    <a:latin typeface="Times New Roman" panose="02020603050405020304" pitchFamily="18" charset="0"/>
                    <a:cs typeface="Times New Roman" panose="02020603050405020304" pitchFamily="18" charset="0"/>
                  </a:rPr>
                  <a:t>path</a:t>
                </a:r>
                <a:r>
                  <a:rPr lang="vi-VN" sz="2600" b="1" dirty="0">
                    <a:latin typeface="Times New Roman" panose="02020603050405020304" pitchFamily="18" charset="0"/>
                    <a:cs typeface="Times New Roman" panose="02020603050405020304" pitchFamily="18" charset="0"/>
                  </a:rPr>
                  <a:t> </a:t>
                </a:r>
                <a:r>
                  <a:rPr lang="vi-VN" sz="2600" b="1" dirty="0" err="1">
                    <a:latin typeface="Times New Roman" panose="02020603050405020304" pitchFamily="18" charset="0"/>
                    <a:cs typeface="Times New Roman" panose="02020603050405020304" pitchFamily="18" charset="0"/>
                  </a:rPr>
                  <a:t>instances</a:t>
                </a:r>
                <a:endParaRPr lang="vi-VN" sz="2600" b="1" dirty="0">
                  <a:latin typeface="Times New Roman" panose="02020603050405020304" pitchFamily="18" charset="0"/>
                  <a:cs typeface="Times New Roman" panose="02020603050405020304" pitchFamily="18" charset="0"/>
                </a:endParaRPr>
              </a:p>
              <a:p>
                <a:pPr marL="0" indent="0">
                  <a:buNone/>
                </a:pPr>
                <a:endParaRPr lang="en-US" sz="2400" dirty="0">
                  <a:sym typeface="Wingdings" panose="05000000000000000000" pitchFamily="2" charset="2"/>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651BC9E-81F4-4C86-B3C1-9DF2106C7FB0}"/>
                  </a:ext>
                </a:extLst>
              </p:cNvPr>
              <p:cNvSpPr>
                <a:spLocks noGrp="1" noRot="1" noChangeAspect="1" noMove="1" noResize="1" noEditPoints="1" noAdjustHandles="1" noChangeArrowheads="1" noChangeShapeType="1" noTextEdit="1"/>
              </p:cNvSpPr>
              <p:nvPr>
                <p:ph idx="1"/>
              </p:nvPr>
            </p:nvSpPr>
            <p:spPr>
              <a:xfrm>
                <a:off x="608012" y="1600200"/>
                <a:ext cx="10820400" cy="5257799"/>
              </a:xfrm>
              <a:blipFill>
                <a:blip r:embed="rId3"/>
                <a:stretch>
                  <a:fillRect l="-901" t="-1624"/>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A9B40A92-5259-4CB8-8D52-921420B4B867}"/>
              </a:ext>
            </a:extLst>
          </p:cNvPr>
          <p:cNvSpPr txBox="1">
            <a:spLocks/>
          </p:cNvSpPr>
          <p:nvPr/>
        </p:nvSpPr>
        <p:spPr>
          <a:xfrm>
            <a:off x="1217612" y="180973"/>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HIN Based Approach </a:t>
            </a:r>
          </a:p>
        </p:txBody>
      </p:sp>
      <p:sp>
        <p:nvSpPr>
          <p:cNvPr id="4" name="Arrow: Right 3">
            <a:extLst>
              <a:ext uri="{FF2B5EF4-FFF2-40B4-BE49-F238E27FC236}">
                <a16:creationId xmlns:a16="http://schemas.microsoft.com/office/drawing/2014/main" id="{A473EACD-A189-4435-BFF8-99E867939E87}"/>
              </a:ext>
            </a:extLst>
          </p:cNvPr>
          <p:cNvSpPr/>
          <p:nvPr/>
        </p:nvSpPr>
        <p:spPr>
          <a:xfrm>
            <a:off x="1027112" y="5562600"/>
            <a:ext cx="381000" cy="22860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7710D70B-8130-4186-91A5-009E9EF467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685" y="2056735"/>
            <a:ext cx="4118255" cy="3221660"/>
          </a:xfrm>
          <a:prstGeom prst="rect">
            <a:avLst/>
          </a:prstGeom>
        </p:spPr>
      </p:pic>
    </p:spTree>
    <p:extLst>
      <p:ext uri="{BB962C8B-B14F-4D97-AF65-F5344CB8AC3E}">
        <p14:creationId xmlns:p14="http://schemas.microsoft.com/office/powerpoint/2010/main" val="62714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6381ED-85F7-4E9F-9A4D-7FC1373E7564}"/>
              </a:ext>
            </a:extLst>
          </p:cNvPr>
          <p:cNvSpPr>
            <a:spLocks noGrp="1"/>
          </p:cNvSpPr>
          <p:nvPr>
            <p:ph type="title"/>
          </p:nvPr>
        </p:nvSpPr>
        <p:spPr>
          <a:xfrm>
            <a:off x="1205750" y="841253"/>
            <a:ext cx="9448799" cy="981280"/>
          </a:xfrm>
        </p:spPr>
        <p:txBody>
          <a:bodyPr>
            <a:normAutofit/>
          </a:bodyPr>
          <a:lstStyle/>
          <a:p>
            <a:r>
              <a:rPr lang="en-US" dirty="0">
                <a:latin typeface="+mn-lt"/>
              </a:rPr>
              <a:t>Meta Path Relevance </a:t>
            </a:r>
            <a:r>
              <a:rPr lang="vi-VN" dirty="0">
                <a:latin typeface="Garamond (Headings)"/>
              </a:rPr>
              <a:t>2</a:t>
            </a:r>
            <a:r>
              <a:rPr lang="en-US" dirty="0">
                <a:latin typeface="+mn-lt"/>
              </a:rPr>
              <a:t>: Path – based Similarity measure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101ABCB-EE80-41F5-BF97-07B7A1241941}"/>
                  </a:ext>
                </a:extLst>
              </p:cNvPr>
              <p:cNvSpPr txBox="1">
                <a:spLocks/>
              </p:cNvSpPr>
              <p:nvPr/>
            </p:nvSpPr>
            <p:spPr>
              <a:xfrm>
                <a:off x="227012" y="1447801"/>
                <a:ext cx="11277600" cy="5347084"/>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pPr marL="301752" lvl="1" indent="0">
                  <a:lnSpc>
                    <a:spcPct val="150000"/>
                  </a:lnSpc>
                  <a:buNone/>
                </a:pP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panose="02040503050406030204" pitchFamily="18" charset="0"/>
                        </a:rPr>
                        <m:t>𝑠</m:t>
                      </m:r>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𝑥</m:t>
                          </m:r>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𝑦</m:t>
                          </m:r>
                        </m:e>
                      </m:d>
                      <m:r>
                        <a:rPr lang="en-US" sz="2800" i="1">
                          <a:solidFill>
                            <a:schemeClr val="tx1"/>
                          </a:solidFill>
                          <a:latin typeface="Cambria Math" panose="02040503050406030204" pitchFamily="18" charset="0"/>
                        </a:rPr>
                        <m:t>=</m:t>
                      </m:r>
                      <m:f>
                        <m:fPr>
                          <m:ctrlPr>
                            <a:rPr lang="en-US" sz="2800" i="1">
                              <a:solidFill>
                                <a:schemeClr val="tx1"/>
                              </a:solidFill>
                              <a:latin typeface="Cambria Math" panose="02040503050406030204" pitchFamily="18" charset="0"/>
                            </a:rPr>
                          </m:ctrlPr>
                        </m:fPr>
                        <m:num>
                          <m:r>
                            <a:rPr lang="en-US" sz="2800" i="1">
                              <a:solidFill>
                                <a:schemeClr val="tx1"/>
                              </a:solidFill>
                              <a:latin typeface="Cambria Math" panose="02040503050406030204" pitchFamily="18" charset="0"/>
                            </a:rPr>
                            <m:t>2×</m:t>
                          </m:r>
                          <m:d>
                            <m:dPr>
                              <m:begChr m:val="|"/>
                              <m:endChr m:val="|"/>
                              <m:ctrlPr>
                                <a:rPr lang="en-US" sz="2800" i="1">
                                  <a:solidFill>
                                    <a:schemeClr val="tx1"/>
                                  </a:solidFill>
                                  <a:latin typeface="Cambria Math" panose="02040503050406030204" pitchFamily="18" charset="0"/>
                                </a:rPr>
                              </m:ctrlPr>
                            </m:dPr>
                            <m:e>
                              <m:d>
                                <m:dPr>
                                  <m:begChr m:val="{"/>
                                  <m:endChr m:val="}"/>
                                  <m:ctrlPr>
                                    <a:rPr lang="en-US" sz="2800" i="1" smtClean="0">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𝑝</m:t>
                                      </m:r>
                                    </m:e>
                                    <m:sub>
                                      <m:r>
                                        <a:rPr lang="en-US" sz="2800" i="1">
                                          <a:solidFill>
                                            <a:schemeClr val="tx1"/>
                                          </a:solidFill>
                                          <a:latin typeface="Cambria Math" panose="02040503050406030204" pitchFamily="18" charset="0"/>
                                        </a:rPr>
                                        <m:t>𝑥</m:t>
                                      </m:r>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𝑦</m:t>
                                      </m:r>
                                      <m:r>
                                        <a:rPr lang="en-US" sz="2800" i="1">
                                          <a:solidFill>
                                            <a:schemeClr val="tx1"/>
                                          </a:solidFill>
                                          <a:latin typeface="Cambria Math" panose="02040503050406030204" pitchFamily="18" charset="0"/>
                                        </a:rPr>
                                        <m:t> </m:t>
                                      </m:r>
                                    </m:sub>
                                  </m:sSub>
                                  <m:r>
                                    <a:rPr lang="en-US" sz="2800" i="1">
                                      <a:solidFill>
                                        <a:schemeClr val="tx1"/>
                                      </a:solidFill>
                                      <a:latin typeface="Cambria Math" panose="02040503050406030204" pitchFamily="18" charset="0"/>
                                    </a:rPr>
                                    <m:t>: </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𝑝</m:t>
                                      </m:r>
                                    </m:e>
                                    <m:sub>
                                      <m:r>
                                        <a:rPr lang="en-US" sz="2800" i="1">
                                          <a:solidFill>
                                            <a:schemeClr val="tx1"/>
                                          </a:solidFill>
                                          <a:latin typeface="Cambria Math" panose="02040503050406030204" pitchFamily="18" charset="0"/>
                                        </a:rPr>
                                        <m:t>𝑥</m:t>
                                      </m:r>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𝑦</m:t>
                                      </m:r>
                                    </m:sub>
                                  </m:sSub>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𝑃</m:t>
                                  </m:r>
                                </m:e>
                              </m:d>
                            </m:e>
                          </m:d>
                        </m:num>
                        <m:den>
                          <m:d>
                            <m:dPr>
                              <m:begChr m:val="|"/>
                              <m:endChr m:val="|"/>
                              <m:ctrlPr>
                                <a:rPr lang="en-US" sz="2800" i="1">
                                  <a:solidFill>
                                    <a:schemeClr val="tx1"/>
                                  </a:solidFill>
                                  <a:latin typeface="Cambria Math" panose="02040503050406030204" pitchFamily="18" charset="0"/>
                                </a:rPr>
                              </m:ctrlPr>
                            </m:dPr>
                            <m:e>
                              <m:d>
                                <m:dPr>
                                  <m:begChr m:val="{"/>
                                  <m:endChr m:val="}"/>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𝑝</m:t>
                                      </m:r>
                                    </m:e>
                                    <m:sub>
                                      <m:r>
                                        <a:rPr lang="en-US" sz="2800" i="1">
                                          <a:solidFill>
                                            <a:schemeClr val="tx1"/>
                                          </a:solidFill>
                                          <a:latin typeface="Cambria Math" panose="02040503050406030204" pitchFamily="18" charset="0"/>
                                        </a:rPr>
                                        <m:t>𝑥</m:t>
                                      </m:r>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i="1">
                                          <a:solidFill>
                                            <a:schemeClr val="tx1"/>
                                          </a:solidFill>
                                          <a:latin typeface="Cambria Math" panose="02040503050406030204" pitchFamily="18" charset="0"/>
                                        </a:rPr>
                                        <m:t> </m:t>
                                      </m:r>
                                    </m:sub>
                                  </m:sSub>
                                  <m:r>
                                    <a:rPr lang="en-US" sz="2800" i="1">
                                      <a:solidFill>
                                        <a:schemeClr val="tx1"/>
                                      </a:solidFill>
                                      <a:latin typeface="Cambria Math" panose="02040503050406030204" pitchFamily="18" charset="0"/>
                                    </a:rPr>
                                    <m:t>: </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𝑝</m:t>
                                      </m:r>
                                    </m:e>
                                    <m:sub>
                                      <m:r>
                                        <a:rPr lang="en-US" sz="2800" i="1">
                                          <a:solidFill>
                                            <a:schemeClr val="tx1"/>
                                          </a:solidFill>
                                          <a:latin typeface="Cambria Math" panose="02040503050406030204" pitchFamily="18" charset="0"/>
                                        </a:rPr>
                                        <m:t>𝑥</m:t>
                                      </m:r>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sub>
                                  </m:sSub>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𝑃</m:t>
                                  </m:r>
                                </m:e>
                              </m:d>
                            </m:e>
                          </m:d>
                          <m:r>
                            <a:rPr lang="en-US" sz="2800" i="1">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d>
                                <m:dPr>
                                  <m:begChr m:val="{"/>
                                  <m:endChr m:val="}"/>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𝑦</m:t>
                                      </m:r>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𝑦</m:t>
                                      </m:r>
                                      <m:r>
                                        <a:rPr lang="en-US" sz="2800" i="1">
                                          <a:solidFill>
                                            <a:schemeClr val="tx1"/>
                                          </a:solidFill>
                                          <a:latin typeface="Cambria Math" panose="02040503050406030204" pitchFamily="18" charset="0"/>
                                        </a:rPr>
                                        <m:t> </m:t>
                                      </m:r>
                                    </m:sub>
                                  </m:sSub>
                                  <m:r>
                                    <a:rPr lang="en-US" sz="2800" i="1">
                                      <a:solidFill>
                                        <a:schemeClr val="tx1"/>
                                      </a:solidFill>
                                      <a:latin typeface="Cambria Math" panose="02040503050406030204" pitchFamily="18" charset="0"/>
                                    </a:rPr>
                                    <m:t>: </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𝑦</m:t>
                                      </m:r>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𝑦</m:t>
                                      </m:r>
                                    </m:sub>
                                  </m:sSub>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𝑃</m:t>
                                  </m:r>
                                </m:e>
                              </m:d>
                            </m:e>
                          </m:d>
                        </m:den>
                      </m:f>
                    </m:oMath>
                  </m:oMathPara>
                </a14:m>
                <a:endParaRPr lang="en-US" sz="2800" dirty="0">
                  <a:solidFill>
                    <a:schemeClr val="tx1"/>
                  </a:solidFill>
                </a:endParaRPr>
              </a:p>
              <a:p>
                <a:pPr marL="576072" lvl="2" indent="0">
                  <a:lnSpc>
                    <a:spcPct val="150000"/>
                  </a:lnSpc>
                  <a:buFont typeface="Wingdings 3" panose="05040102010807070707" pitchFamily="18" charset="2"/>
                  <a:buNone/>
                </a:pPr>
                <a:r>
                  <a:rPr lang="en-US" sz="2800" dirty="0">
                    <a:solidFill>
                      <a:schemeClr val="tx1"/>
                    </a:solidFill>
                  </a:rPr>
                  <a:t>Properties of </a:t>
                </a:r>
                <a:r>
                  <a:rPr lang="en-US" sz="2800" dirty="0" err="1">
                    <a:solidFill>
                      <a:schemeClr val="tx1"/>
                    </a:solidFill>
                  </a:rPr>
                  <a:t>PathSim</a:t>
                </a:r>
                <a:r>
                  <a:rPr lang="en-US" sz="2800" dirty="0">
                    <a:solidFill>
                      <a:schemeClr val="tx1"/>
                    </a:solidFill>
                  </a:rPr>
                  <a:t>:</a:t>
                </a:r>
              </a:p>
              <a:p>
                <a:pPr lvl="2">
                  <a:lnSpc>
                    <a:spcPct val="150000"/>
                  </a:lnSpc>
                  <a:buFont typeface="Wingdings" panose="05000000000000000000" pitchFamily="2" charset="2"/>
                  <a:buChar char="§"/>
                </a:pPr>
                <a14:m>
                  <m:oMath xmlns:m="http://schemas.openxmlformats.org/officeDocument/2006/math">
                    <m:r>
                      <a:rPr lang="en-US" sz="2400" b="0" i="1" smtClean="0">
                        <a:solidFill>
                          <a:schemeClr val="tx1"/>
                        </a:solidFill>
                        <a:latin typeface="Cambria Math" panose="02040503050406030204" pitchFamily="18" charset="0"/>
                      </a:rPr>
                      <m:t>𝑠</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𝑦</m:t>
                            </m:r>
                          </m:sub>
                        </m:sSub>
                      </m:e>
                    </m:d>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𝑠</m:t>
                    </m:r>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𝑦</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𝑖</m:t>
                            </m:r>
                          </m:sub>
                        </m:sSub>
                      </m:e>
                    </m:d>
                  </m:oMath>
                </a14:m>
                <a:endParaRPr lang="en-US" sz="2100" dirty="0">
                  <a:solidFill>
                    <a:schemeClr val="tx1"/>
                  </a:solidFill>
                </a:endParaRPr>
              </a:p>
              <a:p>
                <a:pPr lvl="2">
                  <a:lnSpc>
                    <a:spcPct val="150000"/>
                  </a:lnSpc>
                  <a:buFont typeface="Wingdings" panose="05000000000000000000" pitchFamily="2" charset="2"/>
                  <a:buChar char="§"/>
                </a:pPr>
                <a14:m>
                  <m:oMath xmlns:m="http://schemas.openxmlformats.org/officeDocument/2006/math">
                    <m:r>
                      <a:rPr lang="en-US" sz="2400" b="0" i="1" smtClean="0">
                        <a:solidFill>
                          <a:schemeClr val="tx1"/>
                        </a:solidFill>
                        <a:latin typeface="Cambria Math" panose="02040503050406030204" pitchFamily="18" charset="0"/>
                      </a:rPr>
                      <m:t>𝑠</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𝑗</m:t>
                            </m:r>
                          </m:sub>
                        </m:sSub>
                      </m:e>
                    </m:d>
                    <m:r>
                      <a:rPr lang="en-US"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0, 1</m:t>
                        </m:r>
                      </m:e>
                    </m:d>
                    <m:r>
                      <a:rPr lang="en-US" sz="2400" b="0" i="1" smtClean="0">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𝑎𝑛𝑑</m:t>
                    </m:r>
                    <m:r>
                      <a:rPr lang="en-US" sz="2400" b="0" i="1" smtClean="0">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𝑠</m:t>
                    </m:r>
                    <m:d>
                      <m:dPr>
                        <m:ctrlPr>
                          <a:rPr lang="en-US" sz="2400" b="0" i="1" smtClean="0">
                            <a:solidFill>
                              <a:schemeClr val="tx1"/>
                            </a:solidFill>
                            <a:latin typeface="Cambria Math" panose="02040503050406030204" pitchFamily="18" charset="0"/>
                            <a:ea typeface="Cambria Math" panose="02040503050406030204" pitchFamily="18" charset="0"/>
                          </a:rPr>
                        </m:ctrlPr>
                      </m:dPr>
                      <m:e>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𝑖</m:t>
                            </m:r>
                          </m:sub>
                        </m:sSub>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𝑖</m:t>
                            </m:r>
                          </m:sub>
                        </m:sSub>
                      </m:e>
                    </m:d>
                    <m:r>
                      <a:rPr lang="en-US" sz="2400" b="0" i="1" smtClean="0">
                        <a:solidFill>
                          <a:schemeClr val="tx1"/>
                        </a:solidFill>
                        <a:latin typeface="Cambria Math" panose="02040503050406030204" pitchFamily="18" charset="0"/>
                        <a:ea typeface="Cambria Math" panose="02040503050406030204" pitchFamily="18" charset="0"/>
                      </a:rPr>
                      <m:t>=1</m:t>
                    </m:r>
                  </m:oMath>
                </a14:m>
                <a:endParaRPr lang="en-US" sz="2400" dirty="0">
                  <a:solidFill>
                    <a:schemeClr val="tx1"/>
                  </a:solidFill>
                </a:endParaRPr>
              </a:p>
              <a:p>
                <a:pPr marL="576072" lvl="2" indent="0">
                  <a:lnSpc>
                    <a:spcPct val="150000"/>
                  </a:lnSpc>
                  <a:buFont typeface="Wingdings 3" panose="05040102010807070707" pitchFamily="18" charset="2"/>
                  <a:buNone/>
                </a:pPr>
                <a:r>
                  <a:rPr lang="en-US" sz="2100" dirty="0">
                    <a:solidFill>
                      <a:schemeClr val="tx1"/>
                    </a:solidFill>
                  </a:rPr>
                  <a:t>		</a:t>
                </a:r>
              </a:p>
            </p:txBody>
          </p:sp>
        </mc:Choice>
        <mc:Fallback xmlns="">
          <p:sp>
            <p:nvSpPr>
              <p:cNvPr id="9" name="Content Placeholder 2">
                <a:extLst>
                  <a:ext uri="{FF2B5EF4-FFF2-40B4-BE49-F238E27FC236}">
                    <a16:creationId xmlns:a16="http://schemas.microsoft.com/office/drawing/2014/main" id="{6101ABCB-EE80-41F5-BF97-07B7A1241941}"/>
                  </a:ext>
                </a:extLst>
              </p:cNvPr>
              <p:cNvSpPr txBox="1">
                <a:spLocks noRot="1" noChangeAspect="1" noMove="1" noResize="1" noEditPoints="1" noAdjustHandles="1" noChangeArrowheads="1" noChangeShapeType="1" noTextEdit="1"/>
              </p:cNvSpPr>
              <p:nvPr/>
            </p:nvSpPr>
            <p:spPr>
              <a:xfrm>
                <a:off x="227012" y="1447801"/>
                <a:ext cx="11277600" cy="5347084"/>
              </a:xfrm>
              <a:prstGeom prst="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27A25AA-3300-4FE8-A422-EE8F894F8385}"/>
              </a:ext>
            </a:extLst>
          </p:cNvPr>
          <p:cNvSpPr txBox="1"/>
          <p:nvPr/>
        </p:nvSpPr>
        <p:spPr>
          <a:xfrm>
            <a:off x="4265612" y="4800600"/>
            <a:ext cx="7048500" cy="1384995"/>
          </a:xfrm>
          <a:prstGeom prst="rect">
            <a:avLst/>
          </a:prstGeom>
          <a:noFill/>
        </p:spPr>
        <p:txBody>
          <a:bodyPr wrap="square" rtlCol="0">
            <a:spAutoFit/>
          </a:bodyPr>
          <a:lstStyle/>
          <a:p>
            <a:endParaRPr lang="en-US" sz="2800" dirty="0">
              <a:latin typeface="Garamond (Headings)"/>
            </a:endParaRPr>
          </a:p>
          <a:p>
            <a:r>
              <a:rPr lang="vi-VN" sz="2800" dirty="0" err="1">
                <a:latin typeface="Garamond (Headings)"/>
              </a:rPr>
              <a:t>Notice</a:t>
            </a:r>
            <a:r>
              <a:rPr lang="vi-VN" sz="2800" dirty="0">
                <a:latin typeface="Garamond (Headings)"/>
              </a:rPr>
              <a:t> </a:t>
            </a:r>
            <a:r>
              <a:rPr lang="vi-VN" sz="2800" dirty="0" err="1">
                <a:latin typeface="Garamond (Headings)"/>
              </a:rPr>
              <a:t>that</a:t>
            </a:r>
            <a:r>
              <a:rPr lang="vi-VN" sz="2800" dirty="0">
                <a:latin typeface="Garamond (Headings)"/>
              </a:rPr>
              <a:t> </a:t>
            </a:r>
            <a:r>
              <a:rPr lang="vi-VN" sz="2800" dirty="0" err="1">
                <a:latin typeface="Garamond (Headings)"/>
              </a:rPr>
              <a:t>we</a:t>
            </a:r>
            <a:r>
              <a:rPr lang="vi-VN" sz="2800" dirty="0">
                <a:latin typeface="Garamond (Headings)"/>
              </a:rPr>
              <a:t> do </a:t>
            </a:r>
            <a:r>
              <a:rPr lang="vi-VN" sz="2800" dirty="0" err="1">
                <a:latin typeface="Garamond (Headings)"/>
              </a:rPr>
              <a:t>consider</a:t>
            </a:r>
            <a:r>
              <a:rPr lang="vi-VN" sz="2800" dirty="0">
                <a:latin typeface="Garamond (Headings)"/>
              </a:rPr>
              <a:t> the </a:t>
            </a:r>
            <a:r>
              <a:rPr lang="vi-VN" sz="2800" b="1" dirty="0" err="1">
                <a:latin typeface="Garamond (Headings)"/>
              </a:rPr>
              <a:t>attribute</a:t>
            </a:r>
            <a:r>
              <a:rPr lang="vi-VN" sz="2800" b="1" dirty="0">
                <a:latin typeface="Garamond (Headings)"/>
              </a:rPr>
              <a:t> </a:t>
            </a:r>
            <a:r>
              <a:rPr lang="vi-VN" sz="2800" b="1" dirty="0" err="1">
                <a:latin typeface="Garamond (Headings)"/>
              </a:rPr>
              <a:t>value</a:t>
            </a:r>
            <a:r>
              <a:rPr lang="vi-VN" sz="2800" b="1" dirty="0">
                <a:latin typeface="Garamond (Headings)"/>
              </a:rPr>
              <a:t> </a:t>
            </a:r>
            <a:r>
              <a:rPr lang="vi-VN" sz="2800" dirty="0" err="1">
                <a:latin typeface="Garamond (Headings)"/>
              </a:rPr>
              <a:t>of</a:t>
            </a:r>
            <a:r>
              <a:rPr lang="vi-VN" sz="2800" dirty="0">
                <a:latin typeface="Garamond (Headings)"/>
              </a:rPr>
              <a:t> a </a:t>
            </a:r>
            <a:r>
              <a:rPr lang="vi-VN" sz="2800" dirty="0" err="1">
                <a:latin typeface="Garamond (Headings)"/>
              </a:rPr>
              <a:t>path</a:t>
            </a:r>
            <a:r>
              <a:rPr lang="en-US" sz="2800" dirty="0">
                <a:latin typeface="Garamond (Headings)"/>
              </a:rPr>
              <a:t> instance</a:t>
            </a:r>
            <a:r>
              <a:rPr lang="vi-VN" sz="2800" dirty="0">
                <a:latin typeface="Garamond (Headings)"/>
              </a:rPr>
              <a:t> </a:t>
            </a:r>
            <a:r>
              <a:rPr lang="vi-VN" sz="2800" b="1" dirty="0" err="1">
                <a:latin typeface="Garamond (Headings)"/>
              </a:rPr>
              <a:t>as</a:t>
            </a:r>
            <a:r>
              <a:rPr lang="vi-VN" sz="2800" dirty="0">
                <a:latin typeface="Garamond (Headings)"/>
              </a:rPr>
              <a:t> the</a:t>
            </a:r>
            <a:r>
              <a:rPr lang="vi-VN" sz="2800" b="1" dirty="0">
                <a:latin typeface="Garamond (Headings)"/>
              </a:rPr>
              <a:t> </a:t>
            </a:r>
            <a:r>
              <a:rPr lang="vi-VN" sz="2800" b="1" dirty="0" err="1">
                <a:latin typeface="Garamond (Headings)"/>
              </a:rPr>
              <a:t>weight</a:t>
            </a:r>
            <a:r>
              <a:rPr lang="vi-VN" sz="2800" b="1" dirty="0">
                <a:latin typeface="Garamond (Headings)"/>
              </a:rPr>
              <a:t> </a:t>
            </a:r>
            <a:r>
              <a:rPr lang="vi-VN" sz="2800" dirty="0" err="1">
                <a:latin typeface="Garamond (Headings)"/>
              </a:rPr>
              <a:t>of</a:t>
            </a:r>
            <a:r>
              <a:rPr lang="vi-VN" sz="2800" dirty="0">
                <a:latin typeface="Garamond (Headings)"/>
              </a:rPr>
              <a:t> </a:t>
            </a:r>
            <a:r>
              <a:rPr lang="vi-VN" sz="2800" dirty="0" err="1">
                <a:latin typeface="Garamond (Headings)"/>
              </a:rPr>
              <a:t>pa</a:t>
            </a:r>
            <a:r>
              <a:rPr lang="en-US" sz="2800" dirty="0" err="1">
                <a:latin typeface="Garamond (Headings)"/>
              </a:rPr>
              <a:t>th</a:t>
            </a:r>
            <a:r>
              <a:rPr lang="en-US" sz="2800" dirty="0">
                <a:latin typeface="Garamond (Headings)"/>
              </a:rPr>
              <a:t> instance</a:t>
            </a:r>
          </a:p>
        </p:txBody>
      </p:sp>
      <p:sp>
        <p:nvSpPr>
          <p:cNvPr id="6" name="Title 1">
            <a:extLst>
              <a:ext uri="{FF2B5EF4-FFF2-40B4-BE49-F238E27FC236}">
                <a16:creationId xmlns:a16="http://schemas.microsoft.com/office/drawing/2014/main" id="{77821660-CF5C-4E71-8633-C71E7512103F}"/>
              </a:ext>
            </a:extLst>
          </p:cNvPr>
          <p:cNvSpPr txBox="1">
            <a:spLocks/>
          </p:cNvSpPr>
          <p:nvPr/>
        </p:nvSpPr>
        <p:spPr>
          <a:xfrm>
            <a:off x="1217612" y="180973"/>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HIN Based Approach </a:t>
            </a:r>
          </a:p>
        </p:txBody>
      </p:sp>
    </p:spTree>
    <p:extLst>
      <p:ext uri="{BB962C8B-B14F-4D97-AF65-F5344CB8AC3E}">
        <p14:creationId xmlns:p14="http://schemas.microsoft.com/office/powerpoint/2010/main" val="240657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755D-7E8F-4333-A20A-2A9A0416B9E5}"/>
              </a:ext>
            </a:extLst>
          </p:cNvPr>
          <p:cNvSpPr>
            <a:spLocks noGrp="1"/>
          </p:cNvSpPr>
          <p:nvPr>
            <p:ph type="title"/>
          </p:nvPr>
        </p:nvSpPr>
        <p:spPr>
          <a:xfrm>
            <a:off x="760412" y="762000"/>
            <a:ext cx="5181600" cy="621350"/>
          </a:xfrm>
        </p:spPr>
        <p:txBody>
          <a:bodyPr vert="horz" lIns="91440" tIns="45720" rIns="91440" bIns="45720" rtlCol="0" anchor="b">
            <a:normAutofit/>
          </a:bodyPr>
          <a:lstStyle/>
          <a:p>
            <a:pPr defTabSz="914400"/>
            <a:r>
              <a:rPr lang="en-US" sz="3600" dirty="0"/>
              <a:t>Example of </a:t>
            </a:r>
            <a:r>
              <a:rPr lang="en-US" sz="3600" dirty="0" err="1"/>
              <a:t>PathSim</a:t>
            </a:r>
            <a:endParaRPr lang="en-US" sz="3600" dirty="0"/>
          </a:p>
        </p:txBody>
      </p:sp>
      <p:pic>
        <p:nvPicPr>
          <p:cNvPr id="17" name="Picture 16">
            <a:extLst>
              <a:ext uri="{FF2B5EF4-FFF2-40B4-BE49-F238E27FC236}">
                <a16:creationId xmlns:a16="http://schemas.microsoft.com/office/drawing/2014/main" id="{D8225915-E294-4F46-8D67-6B168D54E6E8}"/>
              </a:ext>
            </a:extLst>
          </p:cNvPr>
          <p:cNvPicPr/>
          <p:nvPr/>
        </p:nvPicPr>
        <p:blipFill>
          <a:blip r:embed="rId3">
            <a:extLst>
              <a:ext uri="{28A0092B-C50C-407E-A947-70E740481C1C}">
                <a14:useLocalDpi xmlns:a14="http://schemas.microsoft.com/office/drawing/2010/main" val="0"/>
              </a:ext>
            </a:extLst>
          </a:blip>
          <a:stretch>
            <a:fillRect/>
          </a:stretch>
        </p:blipFill>
        <p:spPr>
          <a:xfrm>
            <a:off x="6169025" y="901125"/>
            <a:ext cx="6019800" cy="5915028"/>
          </a:xfrm>
          <a:prstGeom prst="rect">
            <a:avLst/>
          </a:prstGeom>
        </p:spPr>
      </p:pic>
      <p:sp>
        <p:nvSpPr>
          <p:cNvPr id="5" name="Title 1">
            <a:extLst>
              <a:ext uri="{FF2B5EF4-FFF2-40B4-BE49-F238E27FC236}">
                <a16:creationId xmlns:a16="http://schemas.microsoft.com/office/drawing/2014/main" id="{C4F5D6DB-804E-4C9C-AC8D-BF035504E6A5}"/>
              </a:ext>
            </a:extLst>
          </p:cNvPr>
          <p:cNvSpPr txBox="1">
            <a:spLocks/>
          </p:cNvSpPr>
          <p:nvPr/>
        </p:nvSpPr>
        <p:spPr>
          <a:xfrm>
            <a:off x="1217612" y="180973"/>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HIN Based Approach </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F3D0FDE6-6DB7-4B6E-B56A-FCA729409019}"/>
                  </a:ext>
                </a:extLst>
              </p:cNvPr>
              <p:cNvSpPr/>
              <p:nvPr/>
            </p:nvSpPr>
            <p:spPr>
              <a:xfrm>
                <a:off x="-1220787" y="2270833"/>
                <a:ext cx="9143998" cy="28319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i="0" smtClean="0">
                          <a:latin typeface="Cambria Math" panose="02040503050406030204" pitchFamily="18" charset="0"/>
                        </a:rPr>
                        <m:t>PathSim</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m:rPr>
                                  <m:sty m:val="p"/>
                                </m:rPr>
                                <a:rPr lang="en-US" sz="2800" i="0">
                                  <a:latin typeface="Cambria Math" panose="02040503050406030204" pitchFamily="18" charset="0"/>
                                </a:rPr>
                                <m:t>u</m:t>
                              </m:r>
                            </m:e>
                            <m:sub>
                              <m:r>
                                <a:rPr lang="en-US" sz="2800" b="0" i="0" smtClean="0">
                                  <a:latin typeface="Cambria Math" panose="02040503050406030204" pitchFamily="18" charset="0"/>
                                </a:rPr>
                                <m:t>1</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m:rPr>
                                  <m:sty m:val="p"/>
                                </m:rPr>
                                <a:rPr lang="en-US" sz="2800" i="0">
                                  <a:latin typeface="Cambria Math" panose="02040503050406030204" pitchFamily="18" charset="0"/>
                                </a:rPr>
                                <m:t>u</m:t>
                              </m:r>
                            </m:e>
                            <m:sub>
                              <m:r>
                                <a:rPr lang="en-US" sz="2800" i="0">
                                  <a:latin typeface="Cambria Math" panose="02040503050406030204" pitchFamily="18" charset="0"/>
                                </a:rPr>
                                <m:t>3</m:t>
                              </m:r>
                            </m:sub>
                          </m:sSub>
                        </m:e>
                      </m:d>
                      <m:r>
                        <a:rPr lang="en-US" sz="2800" i="0">
                          <a:latin typeface="Cambria Math" panose="02040503050406030204" pitchFamily="18" charset="0"/>
                        </a:rPr>
                        <m:t>=</m:t>
                      </m:r>
                      <m:f>
                        <m:fPr>
                          <m:ctrlPr>
                            <a:rPr lang="en-US" sz="2800" i="1" smtClean="0">
                              <a:latin typeface="Cambria Math" panose="02040503050406030204" pitchFamily="18" charset="0"/>
                            </a:rPr>
                          </m:ctrlPr>
                        </m:fPr>
                        <m:num>
                          <m:r>
                            <a:rPr lang="en-US" sz="2800" b="0" i="0" smtClean="0">
                              <a:latin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m:t>
                          </m:r>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m:rPr>
                                      <m:sty m:val="p"/>
                                    </m:rPr>
                                    <a:rPr lang="en-US" sz="2800" b="0" i="0" smtClean="0">
                                      <a:latin typeface="Cambria Math" panose="02040503050406030204" pitchFamily="18" charset="0"/>
                                    </a:rPr>
                                    <m:t>PI</m:t>
                                  </m:r>
                                </m:e>
                                <m:sub>
                                  <m:r>
                                    <a:rPr lang="en-US" sz="2800" b="0" i="0" smtClean="0">
                                      <a:latin typeface="Cambria Math" panose="02040503050406030204" pitchFamily="18" charset="0"/>
                                    </a:rPr>
                                    <m:t>(</m:t>
                                  </m:r>
                                  <m:r>
                                    <m:rPr>
                                      <m:sty m:val="p"/>
                                    </m:rPr>
                                    <a:rPr lang="en-US" sz="2800" b="0" i="0" smtClean="0">
                                      <a:latin typeface="Cambria Math" panose="02040503050406030204" pitchFamily="18" charset="0"/>
                                    </a:rPr>
                                    <m:t>u</m:t>
                                  </m:r>
                                  <m:r>
                                    <a:rPr lang="en-US" sz="2800" b="0" i="0" smtClean="0">
                                      <a:latin typeface="Cambria Math" panose="02040503050406030204" pitchFamily="18" charset="0"/>
                                    </a:rPr>
                                    <m:t>1,</m:t>
                                  </m:r>
                                  <m:r>
                                    <m:rPr>
                                      <m:sty m:val="p"/>
                                    </m:rPr>
                                    <a:rPr lang="en-US" sz="2800" b="0" i="0" smtClean="0">
                                      <a:latin typeface="Cambria Math" panose="02040503050406030204" pitchFamily="18" charset="0"/>
                                    </a:rPr>
                                    <m:t>u</m:t>
                                  </m:r>
                                  <m:r>
                                    <a:rPr lang="en-US" sz="2800" b="0" i="0" smtClean="0">
                                      <a:latin typeface="Cambria Math" panose="02040503050406030204" pitchFamily="18" charset="0"/>
                                    </a:rPr>
                                    <m:t>3)</m:t>
                                  </m:r>
                                </m:sub>
                              </m:sSub>
                            </m:e>
                          </m:nary>
                        </m:num>
                        <m:den>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m:rPr>
                                      <m:sty m:val="p"/>
                                    </m:rPr>
                                    <a:rPr lang="en-US" sz="2800" b="0" i="0" smtClean="0">
                                      <a:latin typeface="Cambria Math" panose="02040503050406030204" pitchFamily="18" charset="0"/>
                                    </a:rPr>
                                    <m:t>PI</m:t>
                                  </m:r>
                                </m:e>
                                <m:sub>
                                  <m:r>
                                    <a:rPr lang="en-US" sz="2800" b="0" i="0" smtClean="0">
                                      <a:latin typeface="Cambria Math" panose="02040503050406030204" pitchFamily="18" charset="0"/>
                                    </a:rPr>
                                    <m:t>(</m:t>
                                  </m:r>
                                  <m:r>
                                    <m:rPr>
                                      <m:sty m:val="p"/>
                                    </m:rPr>
                                    <a:rPr lang="en-US" sz="2800" b="0" i="0" smtClean="0">
                                      <a:latin typeface="Cambria Math" panose="02040503050406030204" pitchFamily="18" charset="0"/>
                                    </a:rPr>
                                    <m:t>u</m:t>
                                  </m:r>
                                  <m:r>
                                    <a:rPr lang="en-US" sz="2800" b="0" i="0" smtClean="0">
                                      <a:latin typeface="Cambria Math" panose="02040503050406030204" pitchFamily="18" charset="0"/>
                                    </a:rPr>
                                    <m:t>1,</m:t>
                                  </m:r>
                                  <m:r>
                                    <m:rPr>
                                      <m:sty m:val="p"/>
                                    </m:rPr>
                                    <a:rPr lang="en-US" sz="2800" b="0" i="0" smtClean="0">
                                      <a:latin typeface="Cambria Math" panose="02040503050406030204" pitchFamily="18" charset="0"/>
                                    </a:rPr>
                                    <m:t>u</m:t>
                                  </m:r>
                                  <m:r>
                                    <a:rPr lang="en-US" sz="2800" b="0" i="0" smtClean="0">
                                      <a:latin typeface="Cambria Math" panose="02040503050406030204" pitchFamily="18" charset="0"/>
                                    </a:rPr>
                                    <m:t>1)</m:t>
                                  </m:r>
                                </m:sub>
                              </m:sSub>
                              <m:r>
                                <a:rPr lang="en-US" sz="2800" b="0" i="0"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PI</m:t>
                                      </m:r>
                                    </m:e>
                                    <m:sub>
                                      <m:r>
                                        <a:rPr lang="en-US" sz="2800" b="0" i="1" smtClean="0">
                                          <a:latin typeface="Cambria Math" panose="02040503050406030204" pitchFamily="18" charset="0"/>
                                        </a:rPr>
                                        <m:t>(</m:t>
                                      </m:r>
                                      <m:r>
                                        <m:rPr>
                                          <m:sty m:val="p"/>
                                        </m:rPr>
                                        <a:rPr lang="en-US" sz="2800" b="0" i="0" smtClean="0">
                                          <a:latin typeface="Cambria Math" panose="02040503050406030204" pitchFamily="18" charset="0"/>
                                        </a:rPr>
                                        <m:t>u</m:t>
                                      </m:r>
                                      <m:r>
                                        <a:rPr lang="en-US" sz="2800" b="0" i="0" smtClean="0">
                                          <a:latin typeface="Cambria Math" panose="02040503050406030204" pitchFamily="18" charset="0"/>
                                        </a:rPr>
                                        <m:t>3,</m:t>
                                      </m:r>
                                      <m:r>
                                        <m:rPr>
                                          <m:sty m:val="p"/>
                                        </m:rPr>
                                        <a:rPr lang="en-US" sz="2800" b="0" i="0" smtClean="0">
                                          <a:latin typeface="Cambria Math" panose="02040503050406030204" pitchFamily="18" charset="0"/>
                                        </a:rPr>
                                        <m:t>u</m:t>
                                      </m:r>
                                      <m:r>
                                        <a:rPr lang="en-US" sz="2800" b="0" i="0" smtClean="0">
                                          <a:latin typeface="Cambria Math" panose="02040503050406030204" pitchFamily="18" charset="0"/>
                                        </a:rPr>
                                        <m:t>3)</m:t>
                                      </m:r>
                                    </m:sub>
                                  </m:sSub>
                                </m:e>
                              </m:nary>
                            </m:e>
                          </m:nary>
                        </m:den>
                      </m:f>
                      <m:r>
                        <a:rPr lang="en-US" sz="2800" i="0">
                          <a:latin typeface="Cambria Math" panose="02040503050406030204" pitchFamily="18" charset="0"/>
                        </a:rPr>
                        <m:t> </m:t>
                      </m:r>
                    </m:oMath>
                  </m:oMathPara>
                </a14:m>
                <a:endParaRPr lang="en-US" sz="2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2×</m:t>
                          </m:r>
                          <m:d>
                            <m:dPr>
                              <m:ctrlPr>
                                <a:rPr lang="en-US" sz="2800" i="1">
                                  <a:latin typeface="Cambria Math" panose="02040503050406030204" pitchFamily="18" charset="0"/>
                                </a:rPr>
                              </m:ctrlPr>
                            </m:dPr>
                            <m:e>
                              <m:r>
                                <a:rPr lang="en-US" sz="2800" i="0">
                                  <a:latin typeface="Cambria Math" panose="02040503050406030204" pitchFamily="18" charset="0"/>
                                </a:rPr>
                                <m:t>5×</m:t>
                              </m:r>
                              <m:r>
                                <a:rPr lang="en-US" sz="2800" b="0" i="0" smtClean="0">
                                  <a:latin typeface="Cambria Math" panose="02040503050406030204" pitchFamily="18" charset="0"/>
                                </a:rPr>
                                <m:t>3+1</m:t>
                              </m:r>
                              <m:r>
                                <a:rPr lang="en-US" sz="2800" b="0" i="0" smtClean="0">
                                  <a:latin typeface="Cambria Math" panose="02040503050406030204" pitchFamily="18" charset="0"/>
                                  <a:ea typeface="Cambria Math" panose="02040503050406030204" pitchFamily="18" charset="0"/>
                                </a:rPr>
                                <m:t>×2</m:t>
                              </m:r>
                            </m:e>
                          </m:d>
                        </m:num>
                        <m:den>
                          <m:d>
                            <m:dPr>
                              <m:ctrlPr>
                                <a:rPr lang="en-US" sz="2800" i="1">
                                  <a:latin typeface="Cambria Math" panose="02040503050406030204" pitchFamily="18" charset="0"/>
                                </a:rPr>
                              </m:ctrlPr>
                            </m:dPr>
                            <m:e>
                              <m:r>
                                <a:rPr lang="en-US" sz="2800" i="0">
                                  <a:latin typeface="Cambria Math" panose="02040503050406030204" pitchFamily="18" charset="0"/>
                                </a:rPr>
                                <m:t>5×5</m:t>
                              </m:r>
                              <m:r>
                                <a:rPr lang="en-US" sz="2800" b="0" i="0" smtClean="0">
                                  <a:latin typeface="Cambria Math" panose="02040503050406030204" pitchFamily="18" charset="0"/>
                                </a:rPr>
                                <m:t>+3</m:t>
                              </m:r>
                              <m:r>
                                <a:rPr lang="en-US" sz="2800" b="0" i="0" smtClean="0">
                                  <a:latin typeface="Cambria Math" panose="02040503050406030204" pitchFamily="18" charset="0"/>
                                  <a:ea typeface="Cambria Math" panose="02040503050406030204" pitchFamily="18" charset="0"/>
                                </a:rPr>
                                <m:t>×3+1×1</m:t>
                              </m:r>
                            </m:e>
                          </m:d>
                          <m:r>
                            <a:rPr lang="en-US" sz="2800" i="0">
                              <a:latin typeface="Cambria Math" panose="02040503050406030204" pitchFamily="18" charset="0"/>
                            </a:rPr>
                            <m:t>+</m:t>
                          </m:r>
                          <m:d>
                            <m:dPr>
                              <m:ctrlPr>
                                <a:rPr lang="en-US" sz="2800" i="1">
                                  <a:latin typeface="Cambria Math" panose="02040503050406030204" pitchFamily="18" charset="0"/>
                                </a:rPr>
                              </m:ctrlPr>
                            </m:dPr>
                            <m:e>
                              <m:r>
                                <a:rPr lang="en-US" sz="2800" i="0">
                                  <a:latin typeface="Cambria Math" panose="02040503050406030204" pitchFamily="18" charset="0"/>
                                </a:rPr>
                                <m:t>3×3+2×2</m:t>
                              </m:r>
                            </m:e>
                          </m:d>
                        </m:den>
                      </m:f>
                    </m:oMath>
                  </m:oMathPara>
                </a14:m>
                <a:endParaRPr lang="en-US" sz="2800" dirty="0">
                  <a:latin typeface="Cambria Math" panose="02040503050406030204" pitchFamily="18" charset="0"/>
                </a:endParaRPr>
              </a:p>
              <a:p>
                <a:endParaRPr lang="en-US" sz="2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0">
                          <a:latin typeface="Cambria Math" panose="02040503050406030204" pitchFamily="18" charset="0"/>
                        </a:rPr>
                        <m:t>=0.</m:t>
                      </m:r>
                      <m:r>
                        <a:rPr lang="en-US" sz="2800" b="0" i="0" smtClean="0">
                          <a:latin typeface="Cambria Math" panose="02040503050406030204" pitchFamily="18" charset="0"/>
                        </a:rPr>
                        <m:t>7083333333333</m:t>
                      </m:r>
                    </m:oMath>
                  </m:oMathPara>
                </a14:m>
                <a:endParaRPr lang="en-US" sz="2800" dirty="0"/>
              </a:p>
            </p:txBody>
          </p:sp>
        </mc:Choice>
        <mc:Fallback>
          <p:sp>
            <p:nvSpPr>
              <p:cNvPr id="3" name="Rectangle 2">
                <a:extLst>
                  <a:ext uri="{FF2B5EF4-FFF2-40B4-BE49-F238E27FC236}">
                    <a16:creationId xmlns:a16="http://schemas.microsoft.com/office/drawing/2014/main" id="{F3D0FDE6-6DB7-4B6E-B56A-FCA729409019}"/>
                  </a:ext>
                </a:extLst>
              </p:cNvPr>
              <p:cNvSpPr>
                <a:spLocks noRot="1" noChangeAspect="1" noMove="1" noResize="1" noEditPoints="1" noAdjustHandles="1" noChangeArrowheads="1" noChangeShapeType="1" noTextEdit="1"/>
              </p:cNvSpPr>
              <p:nvPr/>
            </p:nvSpPr>
            <p:spPr>
              <a:xfrm>
                <a:off x="-1220787" y="2270833"/>
                <a:ext cx="9143998" cy="2831929"/>
              </a:xfrm>
              <a:prstGeom prst="rect">
                <a:avLst/>
              </a:prstGeom>
              <a:blipFill>
                <a:blip r:embed="rId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815796B-236F-4F0B-80A5-63C31C959EC1}"/>
              </a:ext>
            </a:extLst>
          </p:cNvPr>
          <p:cNvSpPr txBox="1"/>
          <p:nvPr/>
        </p:nvSpPr>
        <p:spPr>
          <a:xfrm>
            <a:off x="1598612" y="5122010"/>
            <a:ext cx="4800600" cy="1384995"/>
          </a:xfrm>
          <a:prstGeom prst="rect">
            <a:avLst/>
          </a:prstGeom>
          <a:noFill/>
          <a:ln>
            <a:noFill/>
          </a:ln>
        </p:spPr>
        <p:txBody>
          <a:bodyPr wrap="square" rtlCol="0" anchor="ctr" anchorCtr="1">
            <a:spAutoFit/>
          </a:bodyPr>
          <a:lstStyle/>
          <a:p>
            <a:r>
              <a:rPr lang="en-US" sz="2800" b="1" dirty="0"/>
              <a:t>Single path</a:t>
            </a:r>
            <a:r>
              <a:rPr lang="en-US" sz="2800" dirty="0"/>
              <a:t>: User(</a:t>
            </a:r>
            <a:r>
              <a:rPr lang="en-US" sz="2800" dirty="0" err="1"/>
              <a:t>i</a:t>
            </a:r>
            <a:r>
              <a:rPr lang="en-US" sz="2800" dirty="0"/>
              <a:t>)Movie(j)User, as </a:t>
            </a:r>
            <a:r>
              <a:rPr lang="en-US" sz="2800" dirty="0" err="1"/>
              <a:t>i,j</a:t>
            </a:r>
            <a:r>
              <a:rPr lang="en-US" sz="2800" dirty="0"/>
              <a:t> is the weight on links</a:t>
            </a:r>
          </a:p>
        </p:txBody>
      </p:sp>
    </p:spTree>
    <p:extLst>
      <p:ext uri="{BB962C8B-B14F-4D97-AF65-F5344CB8AC3E}">
        <p14:creationId xmlns:p14="http://schemas.microsoft.com/office/powerpoint/2010/main" val="278976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728705"/>
            <a:ext cx="9143998" cy="868363"/>
          </a:xfrm>
        </p:spPr>
        <p:txBody>
          <a:bodyPr/>
          <a:lstStyle/>
          <a:p>
            <a:r>
              <a:rPr lang="en-US" dirty="0"/>
              <a:t>Prediction</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455612" y="1686010"/>
                <a:ext cx="10896600" cy="4867190"/>
              </a:xfrm>
            </p:spPr>
            <p:txBody>
              <a:bodyPr>
                <a:noAutofit/>
              </a:bodyPr>
              <a:lstStyle/>
              <a:p>
                <a:pPr marL="365760" lvl="1" indent="0">
                  <a:lnSpc>
                    <a:spcPct val="150000"/>
                  </a:lnSpc>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𝑅</m:t>
                              </m:r>
                            </m:e>
                          </m:acc>
                        </m:e>
                        <m:sub>
                          <m:r>
                            <a:rPr lang="en-US" sz="3200" b="0" i="1" smtClean="0">
                              <a:latin typeface="Cambria Math" panose="02040503050406030204" pitchFamily="18" charset="0"/>
                            </a:rPr>
                            <m:t>𝑢</m:t>
                          </m:r>
                          <m:r>
                            <a:rPr lang="en-US" sz="3200" b="0" i="1" smtClean="0">
                              <a:latin typeface="Cambria Math" panose="02040503050406030204" pitchFamily="18" charset="0"/>
                            </a:rPr>
                            <m:t>,</m:t>
                          </m:r>
                          <m:r>
                            <a:rPr lang="en-US" sz="3200" b="0" i="1" smtClean="0">
                              <a:latin typeface="Cambria Math" panose="02040503050406030204" pitchFamily="18" charset="0"/>
                            </a:rPr>
                            <m:t>𝑖</m:t>
                          </m:r>
                        </m:sub>
                      </m:sSub>
                      <m:r>
                        <a:rPr lang="en-US" sz="3200" b="0" i="1" smtClean="0">
                          <a:latin typeface="Cambria Math" panose="02040503050406030204" pitchFamily="18" charset="0"/>
                        </a:rPr>
                        <m:t>=</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𝑟</m:t>
                          </m:r>
                          <m:r>
                            <a:rPr lang="en-US" sz="3200" b="0" i="1" smtClean="0">
                              <a:latin typeface="Cambria Math" panose="02040503050406030204" pitchFamily="18" charset="0"/>
                            </a:rPr>
                            <m:t>=1</m:t>
                          </m:r>
                        </m:sub>
                        <m:sup>
                          <m:r>
                            <a:rPr lang="en-US" sz="3200" b="0" i="1" smtClean="0">
                              <a:latin typeface="Cambria Math" panose="02040503050406030204" pitchFamily="18" charset="0"/>
                            </a:rPr>
                            <m:t>𝑁</m:t>
                          </m:r>
                        </m:sup>
                        <m:e>
                          <m:r>
                            <a:rPr lang="en-US" sz="3200" b="0" i="1" smtClean="0">
                              <a:latin typeface="Cambria Math" panose="02040503050406030204" pitchFamily="18" charset="0"/>
                            </a:rPr>
                            <m:t>𝑟</m:t>
                          </m:r>
                        </m:e>
                      </m:nary>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𝑄</m:t>
                              </m:r>
                            </m:e>
                            <m:sub>
                              <m:r>
                                <a:rPr lang="en-US" sz="3200" b="0" i="1" smtClean="0">
                                  <a:latin typeface="Cambria Math" panose="02040503050406030204" pitchFamily="18" charset="0"/>
                                  <a:ea typeface="Cambria Math" panose="02040503050406030204" pitchFamily="18" charset="0"/>
                                </a:rPr>
                                <m:t>𝑢</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𝑟</m:t>
                              </m:r>
                            </m:sub>
                          </m:sSub>
                        </m:num>
                        <m:den>
                          <m:nary>
                            <m:naryPr>
                              <m:chr m:val="∑"/>
                              <m:ctrlPr>
                                <a:rPr lang="en-US" sz="3200" b="0" i="1" smtClean="0">
                                  <a:latin typeface="Cambria Math" panose="02040503050406030204" pitchFamily="18" charset="0"/>
                                  <a:ea typeface="Cambria Math" panose="02040503050406030204" pitchFamily="18" charset="0"/>
                                </a:rPr>
                              </m:ctrlPr>
                            </m:naryPr>
                            <m:sub>
                              <m:r>
                                <m:rPr>
                                  <m:brk m:alnAt="23"/>
                                </m:rPr>
                                <a:rPr lang="en-US" sz="3200" b="0" i="1" smtClean="0">
                                  <a:latin typeface="Cambria Math" panose="02040503050406030204" pitchFamily="18" charset="0"/>
                                  <a:ea typeface="Cambria Math" panose="02040503050406030204" pitchFamily="18" charset="0"/>
                                </a:rPr>
                                <m:t>𝑘</m:t>
                              </m:r>
                              <m:r>
                                <a:rPr lang="en-US" sz="3200" b="0" i="1" smtClean="0">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𝑁</m:t>
                              </m:r>
                            </m:sup>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𝑄</m:t>
                                  </m:r>
                                </m:e>
                                <m:sub>
                                  <m:r>
                                    <a:rPr lang="en-US" sz="3200" b="0" i="1" smtClean="0">
                                      <a:latin typeface="Cambria Math" panose="02040503050406030204" pitchFamily="18" charset="0"/>
                                      <a:ea typeface="Cambria Math" panose="02040503050406030204" pitchFamily="18" charset="0"/>
                                    </a:rPr>
                                    <m:t>𝑢</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𝑟</m:t>
                                  </m:r>
                                </m:sub>
                              </m:sSub>
                            </m:e>
                          </m:nary>
                        </m:den>
                      </m:f>
                    </m:oMath>
                  </m:oMathPara>
                </a14:m>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455612" y="1686010"/>
                <a:ext cx="10896600" cy="4867190"/>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2D9742-28D0-4E1E-AC7C-075DB572EF5A}"/>
                  </a:ext>
                </a:extLst>
              </p:cNvPr>
              <p:cNvSpPr txBox="1"/>
              <p:nvPr/>
            </p:nvSpPr>
            <p:spPr>
              <a:xfrm>
                <a:off x="1446211" y="4724400"/>
                <a:ext cx="8915399" cy="1098827"/>
              </a:xfrm>
              <a:prstGeom prst="rect">
                <a:avLst/>
              </a:prstGeom>
              <a:noFill/>
              <a:ln>
                <a:solidFill>
                  <a:schemeClr val="bg2"/>
                </a:solidFill>
              </a:ln>
            </p:spPr>
            <p:txBody>
              <a:bodyPr wrap="square" rtlCol="0" anchor="ctr" anchorCtr="1">
                <a:spAutoFit/>
              </a:bodyPr>
              <a:lstStyle/>
              <a:p>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𝑄</m:t>
                        </m:r>
                      </m:e>
                      <m:sub>
                        <m:r>
                          <a:rPr lang="en-US" sz="3200" i="1">
                            <a:latin typeface="Cambria Math" panose="02040503050406030204" pitchFamily="18" charset="0"/>
                            <a:ea typeface="Cambria Math" panose="02040503050406030204" pitchFamily="18" charset="0"/>
                          </a:rPr>
                          <m:t>𝑢</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𝑟</m:t>
                        </m:r>
                      </m:sub>
                    </m:sSub>
                  </m:oMath>
                </a14:m>
                <a:r>
                  <a:rPr lang="en-US" sz="3200" dirty="0"/>
                  <a:t>: the sum of similarity of neighbor users rating item </a:t>
                </a:r>
                <a:r>
                  <a:rPr lang="en-US" sz="3200" dirty="0" err="1"/>
                  <a:t>i</a:t>
                </a:r>
                <a:r>
                  <a:rPr lang="en-US" sz="3200" dirty="0"/>
                  <a:t> with score r</a:t>
                </a:r>
              </a:p>
            </p:txBody>
          </p:sp>
        </mc:Choice>
        <mc:Fallback xmlns="">
          <p:sp>
            <p:nvSpPr>
              <p:cNvPr id="4" name="TextBox 3">
                <a:extLst>
                  <a:ext uri="{FF2B5EF4-FFF2-40B4-BE49-F238E27FC236}">
                    <a16:creationId xmlns:a16="http://schemas.microsoft.com/office/drawing/2014/main" id="{512D9742-28D0-4E1E-AC7C-075DB572EF5A}"/>
                  </a:ext>
                </a:extLst>
              </p:cNvPr>
              <p:cNvSpPr txBox="1">
                <a:spLocks noRot="1" noChangeAspect="1" noMove="1" noResize="1" noEditPoints="1" noAdjustHandles="1" noChangeArrowheads="1" noChangeShapeType="1" noTextEdit="1"/>
              </p:cNvSpPr>
              <p:nvPr/>
            </p:nvSpPr>
            <p:spPr>
              <a:xfrm>
                <a:off x="1446211" y="4724400"/>
                <a:ext cx="8915399" cy="1098827"/>
              </a:xfrm>
              <a:prstGeom prst="rect">
                <a:avLst/>
              </a:prstGeom>
              <a:blipFill>
                <a:blip r:embed="rId4"/>
                <a:stretch>
                  <a:fillRect t="-4945" r="-205" b="-17582"/>
                </a:stretch>
              </a:blipFill>
              <a:ln>
                <a:solidFill>
                  <a:schemeClr val="bg2"/>
                </a:solidFill>
              </a:ln>
            </p:spPr>
            <p:txBody>
              <a:bodyPr/>
              <a:lstStyle/>
              <a:p>
                <a:r>
                  <a:rPr lang="en-US">
                    <a:noFill/>
                  </a:rPr>
                  <a:t> </a:t>
                </a:r>
              </a:p>
            </p:txBody>
          </p:sp>
        </mc:Fallback>
      </mc:AlternateContent>
      <p:sp>
        <p:nvSpPr>
          <p:cNvPr id="7" name="Title 1">
            <a:extLst>
              <a:ext uri="{FF2B5EF4-FFF2-40B4-BE49-F238E27FC236}">
                <a16:creationId xmlns:a16="http://schemas.microsoft.com/office/drawing/2014/main" id="{54C3FF1F-8636-4C79-92F0-6C0F4881E95D}"/>
              </a:ext>
            </a:extLst>
          </p:cNvPr>
          <p:cNvSpPr txBox="1">
            <a:spLocks/>
          </p:cNvSpPr>
          <p:nvPr/>
        </p:nvSpPr>
        <p:spPr>
          <a:xfrm>
            <a:off x="1217612" y="180973"/>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HIN Based Approach </a:t>
            </a:r>
          </a:p>
        </p:txBody>
      </p:sp>
    </p:spTree>
    <p:extLst>
      <p:ext uri="{BB962C8B-B14F-4D97-AF65-F5344CB8AC3E}">
        <p14:creationId xmlns:p14="http://schemas.microsoft.com/office/powerpoint/2010/main" val="222063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73421"/>
            <a:ext cx="9603134" cy="771729"/>
          </a:xfrm>
        </p:spPr>
        <p:txBody>
          <a:bodyPr>
            <a:normAutofit/>
          </a:bodyPr>
          <a:lstStyle/>
          <a:p>
            <a:r>
              <a:rPr lang="en-US" sz="3600" dirty="0"/>
              <a:t>Outline</a:t>
            </a:r>
          </a:p>
        </p:txBody>
      </p:sp>
      <p:sp>
        <p:nvSpPr>
          <p:cNvPr id="3" name="Content Placeholder 2"/>
          <p:cNvSpPr>
            <a:spLocks noGrp="1"/>
          </p:cNvSpPr>
          <p:nvPr>
            <p:ph sz="half" idx="1"/>
          </p:nvPr>
        </p:nvSpPr>
        <p:spPr>
          <a:xfrm>
            <a:off x="1063624" y="1097550"/>
            <a:ext cx="5030788" cy="5379450"/>
          </a:xfrm>
        </p:spPr>
        <p:txBody>
          <a:bodyPr>
            <a:noAutofit/>
          </a:bodyPr>
          <a:lstStyle/>
          <a:p>
            <a:pPr>
              <a:lnSpc>
                <a:spcPct val="150000"/>
              </a:lnSpc>
              <a:spcBef>
                <a:spcPts val="0"/>
              </a:spcBef>
              <a:buClrTx/>
              <a:buFont typeface="Wingdings" panose="05000000000000000000" pitchFamily="2" charset="2"/>
              <a:buChar char="Ø"/>
            </a:pPr>
            <a:r>
              <a:rPr lang="en-US" sz="2800" dirty="0"/>
              <a:t> Motivation</a:t>
            </a:r>
          </a:p>
          <a:p>
            <a:pPr>
              <a:lnSpc>
                <a:spcPct val="150000"/>
              </a:lnSpc>
              <a:spcBef>
                <a:spcPts val="0"/>
              </a:spcBef>
              <a:buFont typeface="Wingdings" panose="05000000000000000000" pitchFamily="2" charset="2"/>
              <a:buChar char="Ø"/>
            </a:pPr>
            <a:r>
              <a:rPr lang="en-US" sz="2800" dirty="0"/>
              <a:t> Preliminaries</a:t>
            </a:r>
          </a:p>
          <a:p>
            <a:pPr lvl="1">
              <a:lnSpc>
                <a:spcPct val="150000"/>
              </a:lnSpc>
              <a:spcBef>
                <a:spcPts val="0"/>
              </a:spcBef>
            </a:pPr>
            <a:r>
              <a:rPr lang="en-US" sz="2800" dirty="0"/>
              <a:t>Introduction</a:t>
            </a:r>
          </a:p>
          <a:p>
            <a:pPr lvl="1">
              <a:lnSpc>
                <a:spcPct val="150000"/>
              </a:lnSpc>
              <a:spcBef>
                <a:spcPts val="0"/>
              </a:spcBef>
            </a:pPr>
            <a:r>
              <a:rPr lang="en-US" sz="2800" dirty="0"/>
              <a:t>Traditional Collaborative Filtering</a:t>
            </a:r>
          </a:p>
          <a:p>
            <a:pPr lvl="1">
              <a:lnSpc>
                <a:spcPct val="150000"/>
              </a:lnSpc>
              <a:spcBef>
                <a:spcPts val="0"/>
              </a:spcBef>
            </a:pPr>
            <a:r>
              <a:rPr lang="en-US" sz="2800" dirty="0"/>
              <a:t>HIN - Based Approach</a:t>
            </a:r>
          </a:p>
        </p:txBody>
      </p:sp>
      <p:sp>
        <p:nvSpPr>
          <p:cNvPr id="6" name="Content Placeholder 5"/>
          <p:cNvSpPr>
            <a:spLocks noGrp="1"/>
          </p:cNvSpPr>
          <p:nvPr>
            <p:ph sz="half" idx="2"/>
          </p:nvPr>
        </p:nvSpPr>
        <p:spPr>
          <a:xfrm>
            <a:off x="5930182" y="1097550"/>
            <a:ext cx="5211966" cy="6096000"/>
          </a:xfrm>
        </p:spPr>
        <p:txBody>
          <a:bodyPr>
            <a:noAutofit/>
          </a:bodyPr>
          <a:lstStyle/>
          <a:p>
            <a:pPr>
              <a:lnSpc>
                <a:spcPct val="150000"/>
              </a:lnSpc>
              <a:spcBef>
                <a:spcPts val="0"/>
              </a:spcBef>
              <a:buFont typeface="Wingdings" panose="05000000000000000000" pitchFamily="2" charset="2"/>
              <a:buChar char="Ø"/>
            </a:pPr>
            <a:r>
              <a:rPr lang="en-US" sz="2800" dirty="0"/>
              <a:t> The Data Storage</a:t>
            </a:r>
          </a:p>
          <a:p>
            <a:pPr>
              <a:lnSpc>
                <a:spcPct val="150000"/>
              </a:lnSpc>
              <a:spcBef>
                <a:spcPts val="0"/>
              </a:spcBef>
              <a:buFont typeface="Wingdings" panose="05000000000000000000" pitchFamily="2" charset="2"/>
              <a:buChar char="Ø"/>
            </a:pPr>
            <a:r>
              <a:rPr lang="en-US" sz="2800" dirty="0"/>
              <a:t> Algorithms</a:t>
            </a:r>
          </a:p>
          <a:p>
            <a:pPr>
              <a:lnSpc>
                <a:spcPct val="150000"/>
              </a:lnSpc>
              <a:spcBef>
                <a:spcPts val="0"/>
              </a:spcBef>
              <a:buFont typeface="Wingdings" panose="05000000000000000000" pitchFamily="2" charset="2"/>
              <a:buChar char="Ø"/>
            </a:pPr>
            <a:r>
              <a:rPr lang="en-US" sz="2800" dirty="0"/>
              <a:t> Experiment</a:t>
            </a:r>
          </a:p>
          <a:p>
            <a:pPr>
              <a:lnSpc>
                <a:spcPct val="150000"/>
              </a:lnSpc>
              <a:spcBef>
                <a:spcPts val="0"/>
              </a:spcBef>
              <a:buFont typeface="Wingdings" panose="05000000000000000000" pitchFamily="2" charset="2"/>
              <a:buChar char="Ø"/>
            </a:pPr>
            <a:r>
              <a:rPr lang="en-US" sz="2800" dirty="0"/>
              <a:t> Evaluation Metric</a:t>
            </a:r>
          </a:p>
          <a:p>
            <a:pPr>
              <a:lnSpc>
                <a:spcPct val="150000"/>
              </a:lnSpc>
              <a:spcBef>
                <a:spcPts val="0"/>
              </a:spcBef>
              <a:buFont typeface="Wingdings" panose="05000000000000000000" pitchFamily="2" charset="2"/>
              <a:buChar char="Ø"/>
            </a:pPr>
            <a:r>
              <a:rPr lang="en-US" sz="2800" dirty="0"/>
              <a:t> Experiment Result</a:t>
            </a:r>
          </a:p>
          <a:p>
            <a:pPr>
              <a:lnSpc>
                <a:spcPct val="150000"/>
              </a:lnSpc>
              <a:spcBef>
                <a:spcPts val="0"/>
              </a:spcBef>
              <a:buFont typeface="Wingdings" panose="05000000000000000000" pitchFamily="2" charset="2"/>
              <a:buChar char="Ø"/>
            </a:pPr>
            <a:r>
              <a:rPr lang="en-US" sz="2800" dirty="0"/>
              <a:t> Conclusion</a:t>
            </a:r>
          </a:p>
          <a:p>
            <a:pPr>
              <a:lnSpc>
                <a:spcPct val="150000"/>
              </a:lnSpc>
              <a:spcBef>
                <a:spcPts val="0"/>
              </a:spcBef>
              <a:buFont typeface="Wingdings" panose="05000000000000000000" pitchFamily="2" charset="2"/>
              <a:buChar char="Ø"/>
            </a:pPr>
            <a:r>
              <a:rPr lang="en-US" sz="2800" dirty="0"/>
              <a:t> References</a:t>
            </a:r>
          </a:p>
          <a:p>
            <a:pPr marL="45720" indent="0">
              <a:lnSpc>
                <a:spcPct val="150000"/>
              </a:lnSpc>
              <a:spcBef>
                <a:spcPts val="0"/>
              </a:spcBef>
              <a:buNone/>
            </a:pPr>
            <a:endParaRPr lang="en-US" sz="2800" dirty="0"/>
          </a:p>
        </p:txBody>
      </p:sp>
      <p:sp>
        <p:nvSpPr>
          <p:cNvPr id="4" name="Slide Number Placeholder 3"/>
          <p:cNvSpPr>
            <a:spLocks noGrp="1"/>
          </p:cNvSpPr>
          <p:nvPr>
            <p:ph type="sldNum" sz="quarter" idx="12"/>
          </p:nvPr>
        </p:nvSpPr>
        <p:spPr>
          <a:xfrm>
            <a:off x="9142412" y="6172200"/>
            <a:ext cx="2209800" cy="428627"/>
          </a:xfrm>
        </p:spPr>
        <p:txBody>
          <a:bodyPr/>
          <a:lstStyle/>
          <a:p>
            <a:fld id="{25BA54BD-C84D-46CE-8B72-31BFB26ABA43}" type="slidenum">
              <a:rPr lang="en-US" b="1" smtClean="0"/>
              <a:t>2</a:t>
            </a:fld>
            <a:endParaRPr lang="en-US" b="1" dirty="0"/>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00519"/>
            <a:ext cx="11403383" cy="600932"/>
          </a:xfrm>
        </p:spPr>
        <p:txBody>
          <a:bodyPr vert="horz" lIns="91440" tIns="45720" rIns="91440" bIns="45720" rtlCol="0" anchor="b">
            <a:normAutofit/>
          </a:bodyPr>
          <a:lstStyle/>
          <a:p>
            <a:pPr defTabSz="914400"/>
            <a:r>
              <a:rPr lang="en-US" sz="3600" dirty="0"/>
              <a:t>The Data </a:t>
            </a:r>
            <a:r>
              <a:rPr lang="en-US" dirty="0"/>
              <a:t>S</a:t>
            </a:r>
            <a:r>
              <a:rPr lang="en-US" sz="3600" dirty="0"/>
              <a:t>torage</a:t>
            </a:r>
          </a:p>
        </p:txBody>
      </p:sp>
      <p:pic>
        <p:nvPicPr>
          <p:cNvPr id="13" name="Picture 12">
            <a:extLst>
              <a:ext uri="{FF2B5EF4-FFF2-40B4-BE49-F238E27FC236}">
                <a16:creationId xmlns:a16="http://schemas.microsoft.com/office/drawing/2014/main" id="{16789961-1EC7-4063-ABF8-B2ED19409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812" y="914400"/>
            <a:ext cx="4111386" cy="2393195"/>
          </a:xfrm>
          <a:prstGeom prst="rect">
            <a:avLst/>
          </a:prstGeom>
        </p:spPr>
      </p:pic>
      <p:pic>
        <p:nvPicPr>
          <p:cNvPr id="29" name="Picture 28">
            <a:extLst>
              <a:ext uri="{FF2B5EF4-FFF2-40B4-BE49-F238E27FC236}">
                <a16:creationId xmlns:a16="http://schemas.microsoft.com/office/drawing/2014/main" id="{94AAC814-F409-477E-943F-B62188020F3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865812" y="3663815"/>
            <a:ext cx="4111386" cy="3007023"/>
          </a:xfrm>
          <a:prstGeom prst="rect">
            <a:avLst/>
          </a:prstGeom>
        </p:spPr>
      </p:pic>
      <p:sp>
        <p:nvSpPr>
          <p:cNvPr id="33" name="TextBox 32">
            <a:extLst>
              <a:ext uri="{FF2B5EF4-FFF2-40B4-BE49-F238E27FC236}">
                <a16:creationId xmlns:a16="http://schemas.microsoft.com/office/drawing/2014/main" id="{C948ADFF-96D0-4F6A-B004-05679EDBB617}"/>
              </a:ext>
            </a:extLst>
          </p:cNvPr>
          <p:cNvSpPr txBox="1"/>
          <p:nvPr/>
        </p:nvSpPr>
        <p:spPr>
          <a:xfrm>
            <a:off x="886982" y="5525041"/>
            <a:ext cx="2060815" cy="372090"/>
          </a:xfrm>
          <a:prstGeom prst="rect">
            <a:avLst/>
          </a:prstGeom>
          <a:noFill/>
        </p:spPr>
        <p:txBody>
          <a:bodyPr wrap="square" rtlCol="0">
            <a:spAutoFit/>
          </a:bodyPr>
          <a:lstStyle/>
          <a:p>
            <a:pPr algn="ctr">
              <a:lnSpc>
                <a:spcPct val="90000"/>
              </a:lnSpc>
            </a:pPr>
            <a:r>
              <a:rPr lang="en-US" sz="2000" dirty="0"/>
              <a:t>Raw datasets</a:t>
            </a:r>
          </a:p>
        </p:txBody>
      </p:sp>
      <p:pic>
        <p:nvPicPr>
          <p:cNvPr id="35" name="Picture 34">
            <a:extLst>
              <a:ext uri="{FF2B5EF4-FFF2-40B4-BE49-F238E27FC236}">
                <a16:creationId xmlns:a16="http://schemas.microsoft.com/office/drawing/2014/main" id="{691C2050-96EF-4CEE-843D-CC297053B3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012" y="1867441"/>
            <a:ext cx="2618756" cy="3657600"/>
          </a:xfrm>
          <a:prstGeom prst="rect">
            <a:avLst/>
          </a:prstGeom>
        </p:spPr>
      </p:pic>
      <p:cxnSp>
        <p:nvCxnSpPr>
          <p:cNvPr id="37" name="Straight Arrow Connector 36">
            <a:extLst>
              <a:ext uri="{FF2B5EF4-FFF2-40B4-BE49-F238E27FC236}">
                <a16:creationId xmlns:a16="http://schemas.microsoft.com/office/drawing/2014/main" id="{3C07B2FB-A835-4B65-9C36-0AF2746A758B}"/>
              </a:ext>
            </a:extLst>
          </p:cNvPr>
          <p:cNvCxnSpPr>
            <a:stCxn id="35" idx="3"/>
            <a:endCxn id="13" idx="1"/>
          </p:cNvCxnSpPr>
          <p:nvPr/>
        </p:nvCxnSpPr>
        <p:spPr>
          <a:xfrm flipV="1">
            <a:off x="3226768" y="2110998"/>
            <a:ext cx="2639044" cy="158524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9" name="Straight Arrow Connector 38">
            <a:extLst>
              <a:ext uri="{FF2B5EF4-FFF2-40B4-BE49-F238E27FC236}">
                <a16:creationId xmlns:a16="http://schemas.microsoft.com/office/drawing/2014/main" id="{6BD9D22A-B79F-4FDA-B7C1-C1E23CB366A6}"/>
              </a:ext>
            </a:extLst>
          </p:cNvPr>
          <p:cNvCxnSpPr>
            <a:cxnSpLocks/>
            <a:stCxn id="35" idx="3"/>
            <a:endCxn id="29" idx="1"/>
          </p:cNvCxnSpPr>
          <p:nvPr/>
        </p:nvCxnSpPr>
        <p:spPr>
          <a:xfrm>
            <a:off x="3226768" y="3696241"/>
            <a:ext cx="2639044" cy="14710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3" name="TextBox 42">
            <a:extLst>
              <a:ext uri="{FF2B5EF4-FFF2-40B4-BE49-F238E27FC236}">
                <a16:creationId xmlns:a16="http://schemas.microsoft.com/office/drawing/2014/main" id="{9E2539AA-5D28-4716-9CCE-BB33473C2775}"/>
              </a:ext>
            </a:extLst>
          </p:cNvPr>
          <p:cNvSpPr txBox="1"/>
          <p:nvPr/>
        </p:nvSpPr>
        <p:spPr>
          <a:xfrm>
            <a:off x="9935361" y="1886627"/>
            <a:ext cx="1264452" cy="372090"/>
          </a:xfrm>
          <a:prstGeom prst="rect">
            <a:avLst/>
          </a:prstGeom>
          <a:noFill/>
        </p:spPr>
        <p:txBody>
          <a:bodyPr wrap="square" rtlCol="0">
            <a:spAutoFit/>
          </a:bodyPr>
          <a:lstStyle/>
          <a:p>
            <a:pPr algn="ctr">
              <a:lnSpc>
                <a:spcPct val="90000"/>
              </a:lnSpc>
            </a:pPr>
            <a:r>
              <a:rPr lang="en-US" sz="2000" dirty="0"/>
              <a:t>Matrix</a:t>
            </a:r>
          </a:p>
        </p:txBody>
      </p:sp>
      <p:sp>
        <p:nvSpPr>
          <p:cNvPr id="44" name="TextBox 43">
            <a:extLst>
              <a:ext uri="{FF2B5EF4-FFF2-40B4-BE49-F238E27FC236}">
                <a16:creationId xmlns:a16="http://schemas.microsoft.com/office/drawing/2014/main" id="{F7628519-C2CE-460A-A56E-780F27B98ADA}"/>
              </a:ext>
            </a:extLst>
          </p:cNvPr>
          <p:cNvSpPr txBox="1"/>
          <p:nvPr/>
        </p:nvSpPr>
        <p:spPr>
          <a:xfrm>
            <a:off x="9935361" y="4981281"/>
            <a:ext cx="1264452" cy="372090"/>
          </a:xfrm>
          <a:prstGeom prst="rect">
            <a:avLst/>
          </a:prstGeom>
          <a:noFill/>
        </p:spPr>
        <p:txBody>
          <a:bodyPr wrap="square" rtlCol="0">
            <a:spAutoFit/>
          </a:bodyPr>
          <a:lstStyle/>
          <a:p>
            <a:pPr algn="ctr">
              <a:lnSpc>
                <a:spcPct val="90000"/>
              </a:lnSpc>
            </a:pPr>
            <a:r>
              <a:rPr lang="en-US" sz="2000" dirty="0"/>
              <a:t>Graph</a:t>
            </a:r>
          </a:p>
        </p:txBody>
      </p:sp>
    </p:spTree>
    <p:extLst>
      <p:ext uri="{BB962C8B-B14F-4D97-AF65-F5344CB8AC3E}">
        <p14:creationId xmlns:p14="http://schemas.microsoft.com/office/powerpoint/2010/main" val="84158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577" y="267725"/>
            <a:ext cx="9143998" cy="685800"/>
          </a:xfrm>
        </p:spPr>
        <p:txBody>
          <a:bodyPr>
            <a:normAutofit/>
          </a:bodyPr>
          <a:lstStyle/>
          <a:p>
            <a:r>
              <a:rPr lang="en-US" dirty="0"/>
              <a:t>Algorithms</a:t>
            </a:r>
          </a:p>
        </p:txBody>
      </p:sp>
      <p:sp>
        <p:nvSpPr>
          <p:cNvPr id="9" name="Content Placeholder 2">
            <a:extLst>
              <a:ext uri="{FF2B5EF4-FFF2-40B4-BE49-F238E27FC236}">
                <a16:creationId xmlns:a16="http://schemas.microsoft.com/office/drawing/2014/main" id="{2474DF5D-2F77-4A02-B55D-61BE6E980862}"/>
              </a:ext>
            </a:extLst>
          </p:cNvPr>
          <p:cNvSpPr>
            <a:spLocks noGrp="1"/>
          </p:cNvSpPr>
          <p:nvPr>
            <p:ph sz="half" idx="2"/>
          </p:nvPr>
        </p:nvSpPr>
        <p:spPr>
          <a:xfrm>
            <a:off x="836608" y="958522"/>
            <a:ext cx="10515599" cy="583517"/>
          </a:xfrm>
        </p:spPr>
        <p:txBody>
          <a:bodyPr>
            <a:noAutofit/>
          </a:bodyPr>
          <a:lstStyle/>
          <a:p>
            <a:pPr lvl="1">
              <a:lnSpc>
                <a:spcPct val="150000"/>
              </a:lnSpc>
              <a:buFont typeface="Wingdings" panose="05000000000000000000" pitchFamily="2" charset="2"/>
              <a:buChar char="Ø"/>
            </a:pPr>
            <a:r>
              <a:rPr lang="en-US" sz="2300" dirty="0"/>
              <a:t>Cosine Similarity pseudocode (after normalized):</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C0A1BA9-A1B1-485B-8815-D8EA135F5C60}"/>
                  </a:ext>
                </a:extLst>
              </p:cNvPr>
              <p:cNvGraphicFramePr>
                <a:graphicFrameLocks noGrp="1"/>
              </p:cNvGraphicFramePr>
              <p:nvPr>
                <p:extLst>
                  <p:ext uri="{D42A27DB-BD31-4B8C-83A1-F6EECF244321}">
                    <p14:modId xmlns:p14="http://schemas.microsoft.com/office/powerpoint/2010/main" val="2432226355"/>
                  </p:ext>
                </p:extLst>
              </p:nvPr>
            </p:nvGraphicFramePr>
            <p:xfrm>
              <a:off x="1208575" y="1648717"/>
              <a:ext cx="9771663" cy="4961954"/>
            </p:xfrm>
            <a:graphic>
              <a:graphicData uri="http://schemas.openxmlformats.org/drawingml/2006/table">
                <a:tbl>
                  <a:tblPr firstRow="1" bandRow="1">
                    <a:tableStyleId>{2D5ABB26-0587-4C30-8999-92F81FD0307C}</a:tableStyleId>
                  </a:tblPr>
                  <a:tblGrid>
                    <a:gridCol w="9771663">
                      <a:extLst>
                        <a:ext uri="{9D8B030D-6E8A-4147-A177-3AD203B41FA5}">
                          <a16:colId xmlns:a16="http://schemas.microsoft.com/office/drawing/2014/main" val="205512228"/>
                        </a:ext>
                      </a:extLst>
                    </a:gridCol>
                  </a:tblGrid>
                  <a:tr h="3076004">
                    <a:tc>
                      <a:txBody>
                        <a:bodyPr/>
                        <a:lstStyle/>
                        <a:p>
                          <a:pPr marL="455613" indent="1588"/>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𝑥</m:t>
                                  </m:r>
                                </m:sub>
                              </m:sSub>
                            </m:oMath>
                          </a14:m>
                          <a:r>
                            <a:rPr lang="en-US" sz="2400" b="0" kern="1200" dirty="0">
                              <a:solidFill>
                                <a:schemeClr val="tx1"/>
                              </a:solidFill>
                              <a:latin typeface="+mn-lt"/>
                              <a:ea typeface="+mn-ea"/>
                              <a:cs typeface="Calibri" panose="020F0502020204030204" pitchFamily="34" charset="0"/>
                            </a:rPr>
                            <a:t>: </a:t>
                          </a:r>
                          <a:r>
                            <a:rPr lang="en-US" sz="2400" b="0" kern="1200" dirty="0" err="1">
                              <a:solidFill>
                                <a:schemeClr val="tx1"/>
                              </a:solidFill>
                              <a:latin typeface="+mn-lt"/>
                              <a:ea typeface="+mn-ea"/>
                              <a:cs typeface="Calibri" panose="020F0502020204030204" pitchFamily="34" charset="0"/>
                            </a:rPr>
                            <a:t>targetUser</a:t>
                          </a:r>
                          <a:r>
                            <a:rPr lang="en-US" sz="2400" b="0" kern="1200" dirty="0">
                              <a:solidFill>
                                <a:schemeClr val="tx1"/>
                              </a:solidFill>
                              <a:latin typeface="+mn-lt"/>
                              <a:ea typeface="+mn-ea"/>
                              <a:cs typeface="Calibri" panose="020F0502020204030204" pitchFamily="34" charset="0"/>
                            </a:rPr>
                            <a:t>()</a:t>
                          </a:r>
                        </a:p>
                        <a:p>
                          <a:pPr marL="455613" indent="1588"/>
                          <a:r>
                            <a:rPr lang="en-US" sz="2400" b="0" kern="1200" dirty="0">
                              <a:solidFill>
                                <a:schemeClr val="tx1"/>
                              </a:solidFill>
                              <a:latin typeface="+mn-lt"/>
                              <a:ea typeface="+mn-ea"/>
                              <a:cs typeface="Calibri" panose="020F0502020204030204" pitchFamily="34" charset="0"/>
                            </a:rPr>
                            <a:t>I: set of items</a:t>
                          </a:r>
                        </a:p>
                        <a:p>
                          <a:pPr marL="455613" indent="1588"/>
                          <a:r>
                            <a:rPr lang="en-US" sz="2400" b="0" kern="1200" dirty="0">
                              <a:solidFill>
                                <a:schemeClr val="tx1"/>
                              </a:solidFill>
                              <a:latin typeface="+mn-lt"/>
                              <a:ea typeface="+mn-ea"/>
                              <a:cs typeface="Calibri" panose="020F0502020204030204" pitchFamily="34" charset="0"/>
                            </a:rPr>
                            <a:t>U: set of users</a:t>
                          </a:r>
                        </a:p>
                        <a:p>
                          <a:pPr marL="455613" indent="1588"/>
                          <a:r>
                            <a:rPr lang="en-US" sz="2400" b="0" kern="1200" dirty="0">
                              <a:solidFill>
                                <a:schemeClr val="tx1"/>
                              </a:solidFill>
                              <a:latin typeface="+mn-lt"/>
                              <a:ea typeface="+mn-ea"/>
                              <a:cs typeface="Calibri" panose="020F0502020204030204" pitchFamily="34" charset="0"/>
                            </a:rPr>
                            <a:t>function </a:t>
                          </a:r>
                          <a:r>
                            <a:rPr lang="en-US" sz="2400" b="0" kern="1200" dirty="0" err="1">
                              <a:solidFill>
                                <a:schemeClr val="tx1"/>
                              </a:solidFill>
                              <a:latin typeface="+mn-lt"/>
                              <a:ea typeface="+mn-ea"/>
                              <a:cs typeface="Calibri" panose="020F0502020204030204" pitchFamily="34" charset="0"/>
                            </a:rPr>
                            <a:t>cosine_Similarity</a:t>
                          </a:r>
                          <a:r>
                            <a:rPr lang="en-US" sz="2400" b="0" kern="1200" dirty="0">
                              <a:solidFill>
                                <a:schemeClr val="tx1"/>
                              </a:solidFill>
                              <a:latin typeface="+mn-lt"/>
                              <a:ea typeface="+mn-ea"/>
                              <a:cs typeface="Calibri" panose="020F0502020204030204" pitchFamily="34" charset="0"/>
                            </a:rPr>
                            <a:t>(</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𝑦</m:t>
                                  </m:r>
                                </m:sub>
                              </m:sSub>
                            </m:oMath>
                          </a14:m>
                          <a:r>
                            <a:rPr lang="en-US" sz="2400" b="0" kern="1200" dirty="0">
                              <a:solidFill>
                                <a:schemeClr val="tx1"/>
                              </a:solidFill>
                              <a:latin typeface="+mn-lt"/>
                              <a:ea typeface="+mn-ea"/>
                              <a:cs typeface="Calibri" panose="020F0502020204030204" pitchFamily="34" charset="0"/>
                            </a:rPr>
                            <a:t>)</a:t>
                          </a:r>
                        </a:p>
                        <a:p>
                          <a:pPr marL="455613" indent="1588">
                            <a:lnSpc>
                              <a:spcPct val="150000"/>
                            </a:lnSpc>
                          </a:pPr>
                          <a:r>
                            <a:rPr lang="en-US" sz="2400" b="0" kern="1200" dirty="0">
                              <a:solidFill>
                                <a:schemeClr val="tx1"/>
                              </a:solidFill>
                              <a:latin typeface="+mn-lt"/>
                              <a:ea typeface="+mn-ea"/>
                              <a:cs typeface="Calibri" panose="020F0502020204030204" pitchFamily="34" charset="0"/>
                            </a:rPr>
                            <a:t>    foreach </a:t>
                          </a:r>
                          <a:r>
                            <a:rPr lang="en-US" sz="2400" b="0" kern="1200" dirty="0" err="1">
                              <a:solidFill>
                                <a:schemeClr val="tx1"/>
                              </a:solidFill>
                              <a:latin typeface="+mn-lt"/>
                              <a:ea typeface="+mn-ea"/>
                              <a:cs typeface="Calibri" panose="020F0502020204030204" pitchFamily="34" charset="0"/>
                            </a:rPr>
                            <a:t>i</a:t>
                          </a:r>
                          <a:r>
                            <a:rPr lang="en-US" sz="2400" b="0" kern="1200" dirty="0">
                              <a:solidFill>
                                <a:schemeClr val="tx1"/>
                              </a:solidFill>
                              <a:latin typeface="+mn-lt"/>
                              <a:ea typeface="+mn-ea"/>
                              <a:cs typeface="Calibri" panose="020F0502020204030204" pitchFamily="34" charset="0"/>
                            </a:rPr>
                            <a:t> in I:</a:t>
                          </a:r>
                        </a:p>
                        <a:p>
                          <a:pPr marL="455613" marR="0" lvl="0" indent="1588" algn="l" defTabSz="914400" rtl="0" eaLnBrk="1" fontAlgn="auto" latinLnBrk="0" hangingPunct="1">
                            <a:lnSpc>
                              <a:spcPct val="150000"/>
                            </a:lnSpc>
                            <a:spcBef>
                              <a:spcPts val="0"/>
                            </a:spcBef>
                            <a:spcAft>
                              <a:spcPts val="0"/>
                            </a:spcAft>
                            <a:buClrTx/>
                            <a:buSzTx/>
                            <a:buFontTx/>
                            <a:buNone/>
                            <a:tabLst/>
                            <a:defRPr/>
                          </a:pPr>
                          <a:r>
                            <a:rPr lang="en-US" sz="2400" kern="1200" baseline="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dotProduct</a:t>
                          </a:r>
                          <a:r>
                            <a:rPr lang="en-US" sz="2400" kern="1200" dirty="0">
                              <a:solidFill>
                                <a:schemeClr val="tx1"/>
                              </a:solidFill>
                              <a:effectLst/>
                              <a:latin typeface="+mn-lt"/>
                              <a:ea typeface="+mn-ea"/>
                              <a:cs typeface="+mn-cs"/>
                            </a:rPr>
                            <a:t>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𝑥</m:t>
                                  </m:r>
                                </m:sub>
                              </m:sSub>
                            </m:oMath>
                          </a14:m>
                          <a:r>
                            <a:rPr lang="en-US" sz="2400" kern="1200" dirty="0">
                              <a:solidFill>
                                <a:schemeClr val="tx1"/>
                              </a:solidFill>
                              <a:effectLst/>
                              <a:latin typeface="+mn-lt"/>
                              <a:ea typeface="+mn-ea"/>
                              <a:cs typeface="+mn-cs"/>
                            </a:rPr>
                            <a:t>[i]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𝑦</m:t>
                                  </m:r>
                                </m:sub>
                              </m:sSub>
                            </m:oMath>
                          </a14:m>
                          <a:r>
                            <a:rPr lang="en-US" sz="2400" kern="1200" dirty="0">
                              <a:solidFill>
                                <a:schemeClr val="tx1"/>
                              </a:solidFill>
                              <a:effectLst/>
                              <a:latin typeface="+mn-lt"/>
                              <a:ea typeface="+mn-ea"/>
                              <a:cs typeface="+mn-cs"/>
                            </a:rPr>
                            <a:t>[i]</a:t>
                          </a:r>
                        </a:p>
                        <a:p>
                          <a:pPr marL="455613" marR="0" lvl="0" indent="1588" algn="l" defTabSz="914400" rtl="0" eaLnBrk="1" fontAlgn="auto" latinLnBrk="0" hangingPunct="1">
                            <a:lnSpc>
                              <a:spcPct val="150000"/>
                            </a:lnSpc>
                            <a:spcBef>
                              <a:spcPts val="0"/>
                            </a:spcBef>
                            <a:spcAft>
                              <a:spcPts val="0"/>
                            </a:spcAft>
                            <a:buClrTx/>
                            <a:buSzTx/>
                            <a:buFontTx/>
                            <a:buNone/>
                            <a:tabLst/>
                            <a:defRPr/>
                          </a:pP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normA</a:t>
                          </a:r>
                          <a:r>
                            <a:rPr lang="en-US" sz="2400" kern="1200" dirty="0">
                              <a:solidFill>
                                <a:schemeClr val="tx1"/>
                              </a:solidFill>
                              <a:effectLst/>
                              <a:latin typeface="+mn-lt"/>
                              <a:ea typeface="+mn-ea"/>
                              <a:cs typeface="+mn-cs"/>
                            </a:rPr>
                            <a:t>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𝑥</m:t>
                                  </m:r>
                                </m:sub>
                              </m:sSub>
                            </m:oMath>
                          </a14:m>
                          <a:r>
                            <a:rPr lang="en-US" sz="2400" kern="1200" dirty="0">
                              <a:solidFill>
                                <a:schemeClr val="tx1"/>
                              </a:solidFill>
                              <a:effectLst/>
                              <a:latin typeface="+mn-lt"/>
                              <a:ea typeface="+mn-ea"/>
                              <a:cs typeface="+mn-cs"/>
                            </a:rPr>
                            <a:t>[i]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𝑥</m:t>
                                  </m:r>
                                </m:sub>
                              </m:sSub>
                            </m:oMath>
                          </a14:m>
                          <a:r>
                            <a:rPr lang="en-US" sz="2400" kern="1200" dirty="0">
                              <a:solidFill>
                                <a:schemeClr val="tx1"/>
                              </a:solidFill>
                              <a:effectLst/>
                              <a:latin typeface="+mn-lt"/>
                              <a:ea typeface="+mn-ea"/>
                              <a:cs typeface="+mn-cs"/>
                            </a:rPr>
                            <a:t>[i]</a:t>
                          </a:r>
                        </a:p>
                        <a:p>
                          <a:pPr marL="455613" marR="0" lvl="0" indent="1588" algn="l" defTabSz="914400" rtl="0" eaLnBrk="1" fontAlgn="auto" latinLnBrk="0" hangingPunct="1">
                            <a:lnSpc>
                              <a:spcPct val="150000"/>
                            </a:lnSpc>
                            <a:spcBef>
                              <a:spcPts val="0"/>
                            </a:spcBef>
                            <a:spcAft>
                              <a:spcPts val="0"/>
                            </a:spcAft>
                            <a:buClrTx/>
                            <a:buSzTx/>
                            <a:buFontTx/>
                            <a:buNone/>
                            <a:tabLst/>
                            <a:defRPr/>
                          </a:pP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normB</a:t>
                          </a:r>
                          <a:r>
                            <a:rPr lang="en-US" sz="2400" kern="1200" dirty="0">
                              <a:solidFill>
                                <a:schemeClr val="tx1"/>
                              </a:solidFill>
                              <a:effectLst/>
                              <a:latin typeface="+mn-lt"/>
                              <a:ea typeface="+mn-ea"/>
                              <a:cs typeface="+mn-cs"/>
                            </a:rPr>
                            <a:t>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𝑦</m:t>
                                  </m:r>
                                </m:sub>
                              </m:sSub>
                            </m:oMath>
                          </a14:m>
                          <a:r>
                            <a:rPr lang="en-US" sz="2400" kern="1200" dirty="0">
                              <a:solidFill>
                                <a:schemeClr val="tx1"/>
                              </a:solidFill>
                              <a:effectLst/>
                              <a:latin typeface="+mn-lt"/>
                              <a:ea typeface="+mn-ea"/>
                              <a:cs typeface="+mn-cs"/>
                            </a:rPr>
                            <a:t>[i]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𝑦</m:t>
                                  </m:r>
                                </m:sub>
                              </m:sSub>
                            </m:oMath>
                          </a14:m>
                          <a:r>
                            <a:rPr lang="en-US" sz="2400" kern="1200" dirty="0">
                              <a:solidFill>
                                <a:schemeClr val="tx1"/>
                              </a:solidFill>
                              <a:effectLst/>
                              <a:latin typeface="+mn-lt"/>
                              <a:ea typeface="+mn-ea"/>
                              <a:cs typeface="+mn-cs"/>
                            </a:rPr>
                            <a:t>[i]</a:t>
                          </a:r>
                        </a:p>
                        <a:p>
                          <a:pPr marL="455613" marR="0" lvl="0" indent="1588" algn="l" defTabSz="914400" rtl="0" eaLnBrk="1" fontAlgn="auto" latinLnBrk="0" hangingPunct="1">
                            <a:lnSpc>
                              <a:spcPct val="150000"/>
                            </a:lnSpc>
                            <a:spcBef>
                              <a:spcPts val="0"/>
                            </a:spcBef>
                            <a:spcAft>
                              <a:spcPts val="0"/>
                            </a:spcAft>
                            <a:buClrTx/>
                            <a:buSzTx/>
                            <a:buFontTx/>
                            <a:buNone/>
                            <a:tabLst/>
                            <a:defRPr/>
                          </a:pPr>
                          <a:r>
                            <a:rPr lang="en-US" sz="2400" kern="1200" dirty="0">
                              <a:solidFill>
                                <a:schemeClr val="tx1"/>
                              </a:solidFill>
                              <a:effectLst/>
                              <a:latin typeface="+mn-lt"/>
                              <a:ea typeface="+mn-ea"/>
                              <a:cs typeface="+mn-cs"/>
                            </a:rPr>
                            <a:t>    return </a:t>
                          </a:r>
                          <a:r>
                            <a:rPr lang="en-US" sz="2400" kern="1200" dirty="0" err="1">
                              <a:solidFill>
                                <a:schemeClr val="tx1"/>
                              </a:solidFill>
                              <a:effectLst/>
                              <a:latin typeface="+mn-lt"/>
                              <a:ea typeface="+mn-ea"/>
                              <a:cs typeface="+mn-cs"/>
                            </a:rPr>
                            <a:t>dotProduct</a:t>
                          </a:r>
                          <a:r>
                            <a:rPr lang="en-US" sz="2400" kern="1200" dirty="0">
                              <a:solidFill>
                                <a:schemeClr val="tx1"/>
                              </a:solidFill>
                              <a:effectLst/>
                              <a:latin typeface="+mn-lt"/>
                              <a:ea typeface="+mn-ea"/>
                              <a:cs typeface="+mn-cs"/>
                            </a:rPr>
                            <a:t> / sqrt(</a:t>
                          </a:r>
                          <a:r>
                            <a:rPr lang="en-US" sz="2400" kern="1200" dirty="0" err="1">
                              <a:solidFill>
                                <a:schemeClr val="tx1"/>
                              </a:solidFill>
                              <a:effectLst/>
                              <a:latin typeface="+mn-lt"/>
                              <a:ea typeface="+mn-ea"/>
                              <a:cs typeface="+mn-cs"/>
                            </a:rPr>
                            <a:t>normA</a:t>
                          </a:r>
                          <a:r>
                            <a:rPr lang="en-US" sz="2400" kern="1200" dirty="0">
                              <a:solidFill>
                                <a:schemeClr val="tx1"/>
                              </a:solidFill>
                              <a:effectLst/>
                              <a:latin typeface="+mn-lt"/>
                              <a:ea typeface="+mn-ea"/>
                              <a:cs typeface="+mn-cs"/>
                            </a:rPr>
                            <a:t>)*sqrt(</a:t>
                          </a:r>
                          <a:r>
                            <a:rPr lang="en-US" sz="2400" kern="1200" dirty="0" err="1">
                              <a:solidFill>
                                <a:schemeClr val="tx1"/>
                              </a:solidFill>
                              <a:effectLst/>
                              <a:latin typeface="+mn-lt"/>
                              <a:ea typeface="+mn-ea"/>
                              <a:cs typeface="+mn-cs"/>
                            </a:rPr>
                            <a:t>normB</a:t>
                          </a:r>
                          <a:r>
                            <a:rPr lang="en-US" sz="2400" kern="1200" dirty="0">
                              <a:solidFill>
                                <a:schemeClr val="tx1"/>
                              </a:solidFill>
                              <a:effectLst/>
                              <a:latin typeface="+mn-lt"/>
                              <a:ea typeface="+mn-ea"/>
                              <a:cs typeface="+mn-cs"/>
                            </a:rPr>
                            <a:t>)</a:t>
                          </a:r>
                        </a:p>
                        <a:p>
                          <a:pPr marL="455613" indent="1588">
                            <a:lnSpc>
                              <a:spcPct val="150000"/>
                            </a:lnSpc>
                          </a:pPr>
                          <a:endParaRPr lang="en-US" sz="2400" b="0" kern="1200" dirty="0">
                            <a:solidFill>
                              <a:schemeClr val="tx1"/>
                            </a:solidFill>
                            <a:latin typeface="+mn-lt"/>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859734"/>
                      </a:ext>
                    </a:extLst>
                  </a:tr>
                </a:tbl>
              </a:graphicData>
            </a:graphic>
          </p:graphicFrame>
        </mc:Choice>
        <mc:Fallback xmlns="">
          <p:graphicFrame>
            <p:nvGraphicFramePr>
              <p:cNvPr id="5" name="Table 4">
                <a:extLst>
                  <a:ext uri="{FF2B5EF4-FFF2-40B4-BE49-F238E27FC236}">
                    <a16:creationId xmlns:a16="http://schemas.microsoft.com/office/drawing/2014/main" id="{5C0A1BA9-A1B1-485B-8815-D8EA135F5C60}"/>
                  </a:ext>
                </a:extLst>
              </p:cNvPr>
              <p:cNvGraphicFramePr>
                <a:graphicFrameLocks noGrp="1"/>
              </p:cNvGraphicFramePr>
              <p:nvPr>
                <p:extLst>
                  <p:ext uri="{D42A27DB-BD31-4B8C-83A1-F6EECF244321}">
                    <p14:modId xmlns:p14="http://schemas.microsoft.com/office/powerpoint/2010/main" val="2432226355"/>
                  </p:ext>
                </p:extLst>
              </p:nvPr>
            </p:nvGraphicFramePr>
            <p:xfrm>
              <a:off x="1208575" y="1648717"/>
              <a:ext cx="9771663" cy="4961954"/>
            </p:xfrm>
            <a:graphic>
              <a:graphicData uri="http://schemas.openxmlformats.org/drawingml/2006/table">
                <a:tbl>
                  <a:tblPr firstRow="1" bandRow="1">
                    <a:tableStyleId>{2D5ABB26-0587-4C30-8999-92F81FD0307C}</a:tableStyleId>
                  </a:tblPr>
                  <a:tblGrid>
                    <a:gridCol w="9771663">
                      <a:extLst>
                        <a:ext uri="{9D8B030D-6E8A-4147-A177-3AD203B41FA5}">
                          <a16:colId xmlns:a16="http://schemas.microsoft.com/office/drawing/2014/main" val="205512228"/>
                        </a:ext>
                      </a:extLst>
                    </a:gridCol>
                  </a:tblGrid>
                  <a:tr h="496195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2" t="-982" r="-125" b="-245"/>
                          </a:stretch>
                        </a:blipFill>
                      </a:tcPr>
                    </a:tc>
                    <a:extLst>
                      <a:ext uri="{0D108BD9-81ED-4DB2-BD59-A6C34878D82A}">
                        <a16:rowId xmlns:a16="http://schemas.microsoft.com/office/drawing/2014/main" val="2066859734"/>
                      </a:ext>
                    </a:extLst>
                  </a:tr>
                </a:tbl>
              </a:graphicData>
            </a:graphic>
          </p:graphicFrame>
        </mc:Fallback>
      </mc:AlternateContent>
    </p:spTree>
    <p:extLst>
      <p:ext uri="{BB962C8B-B14F-4D97-AF65-F5344CB8AC3E}">
        <p14:creationId xmlns:p14="http://schemas.microsoft.com/office/powerpoint/2010/main" val="402569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285510"/>
            <a:ext cx="9143998" cy="685800"/>
          </a:xfrm>
        </p:spPr>
        <p:txBody>
          <a:bodyPr>
            <a:normAutofit/>
          </a:bodyPr>
          <a:lstStyle/>
          <a:p>
            <a:r>
              <a:rPr lang="en-US" dirty="0"/>
              <a:t>Algorithms</a:t>
            </a:r>
          </a:p>
        </p:txBody>
      </p:sp>
      <p:sp>
        <p:nvSpPr>
          <p:cNvPr id="9" name="Content Placeholder 2">
            <a:extLst>
              <a:ext uri="{FF2B5EF4-FFF2-40B4-BE49-F238E27FC236}">
                <a16:creationId xmlns:a16="http://schemas.microsoft.com/office/drawing/2014/main" id="{2474DF5D-2F77-4A02-B55D-61BE6E980862}"/>
              </a:ext>
            </a:extLst>
          </p:cNvPr>
          <p:cNvSpPr>
            <a:spLocks noGrp="1"/>
          </p:cNvSpPr>
          <p:nvPr>
            <p:ph sz="half" idx="2"/>
          </p:nvPr>
        </p:nvSpPr>
        <p:spPr>
          <a:xfrm>
            <a:off x="987423" y="932586"/>
            <a:ext cx="10515599" cy="685800"/>
          </a:xfrm>
        </p:spPr>
        <p:txBody>
          <a:bodyPr>
            <a:noAutofit/>
          </a:bodyPr>
          <a:lstStyle/>
          <a:p>
            <a:pPr lvl="1">
              <a:lnSpc>
                <a:spcPct val="150000"/>
              </a:lnSpc>
              <a:buFont typeface="Wingdings" panose="05000000000000000000" pitchFamily="2" charset="2"/>
              <a:buChar char="Ø"/>
            </a:pPr>
            <a:r>
              <a:rPr lang="en-US" sz="2300" dirty="0"/>
              <a:t>Path - based Similarity Pseudocode: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49E4A08-FF00-49F5-BF50-96D0EE36C1BB}"/>
                  </a:ext>
                </a:extLst>
              </p:cNvPr>
              <p:cNvGraphicFramePr>
                <a:graphicFrameLocks noGrp="1"/>
              </p:cNvGraphicFramePr>
              <p:nvPr>
                <p:extLst>
                  <p:ext uri="{D42A27DB-BD31-4B8C-83A1-F6EECF244321}">
                    <p14:modId xmlns:p14="http://schemas.microsoft.com/office/powerpoint/2010/main" val="810463514"/>
                  </p:ext>
                </p:extLst>
              </p:nvPr>
            </p:nvGraphicFramePr>
            <p:xfrm>
              <a:off x="1581911" y="1618386"/>
              <a:ext cx="9922699" cy="4929823"/>
            </p:xfrm>
            <a:graphic>
              <a:graphicData uri="http://schemas.openxmlformats.org/drawingml/2006/table">
                <a:tbl>
                  <a:tblPr firstRow="1" bandRow="1">
                    <a:tableStyleId>{2D5ABB26-0587-4C30-8999-92F81FD0307C}</a:tableStyleId>
                  </a:tblPr>
                  <a:tblGrid>
                    <a:gridCol w="9922699">
                      <a:extLst>
                        <a:ext uri="{9D8B030D-6E8A-4147-A177-3AD203B41FA5}">
                          <a16:colId xmlns:a16="http://schemas.microsoft.com/office/drawing/2014/main" val="205512228"/>
                        </a:ext>
                      </a:extLst>
                    </a:gridCol>
                  </a:tblGrid>
                  <a:tr h="4801705">
                    <a:tc>
                      <a:txBody>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𝑥</m:t>
                                  </m:r>
                                </m:sub>
                              </m:sSub>
                            </m:oMath>
                          </a14:m>
                          <a:r>
                            <a:rPr lang="en-US" sz="2400" b="0" dirty="0">
                              <a:latin typeface="+mj-lt"/>
                              <a:cs typeface="Calibri" panose="020F0502020204030204" pitchFamily="34" charset="0"/>
                            </a:rPr>
                            <a:t>: </a:t>
                          </a:r>
                          <a:r>
                            <a:rPr lang="en-US" sz="2400" b="0" dirty="0" err="1">
                              <a:latin typeface="+mj-lt"/>
                              <a:cs typeface="Calibri" panose="020F0502020204030204" pitchFamily="34" charset="0"/>
                            </a:rPr>
                            <a:t>targetUser</a:t>
                          </a:r>
                          <a:r>
                            <a:rPr lang="en-US" sz="2400" b="0" dirty="0">
                              <a:latin typeface="+mj-lt"/>
                              <a:cs typeface="Calibri" panose="020F0502020204030204" pitchFamily="34" charset="0"/>
                            </a:rPr>
                            <a:t>()</a:t>
                          </a:r>
                        </a:p>
                        <a:p>
                          <a:r>
                            <a:rPr lang="en-US" sz="2400" b="0" dirty="0">
                              <a:latin typeface="+mj-lt"/>
                              <a:cs typeface="Calibri" panose="020F0502020204030204" pitchFamily="34" charset="0"/>
                            </a:rPr>
                            <a:t>I: set of items</a:t>
                          </a:r>
                        </a:p>
                        <a:p>
                          <a:r>
                            <a:rPr lang="en-US" sz="2400" b="0" dirty="0">
                              <a:latin typeface="+mj-lt"/>
                              <a:cs typeface="Calibri" panose="020F0502020204030204" pitchFamily="34" charset="0"/>
                            </a:rPr>
                            <a:t>U: set of users</a:t>
                          </a:r>
                        </a:p>
                        <a:p>
                          <a:r>
                            <a:rPr lang="en-US" sz="2400" b="0" dirty="0">
                              <a:latin typeface="+mj-lt"/>
                              <a:cs typeface="Calibri" panose="020F0502020204030204" pitchFamily="34" charset="0"/>
                            </a:rPr>
                            <a:t>function</a:t>
                          </a:r>
                          <a:r>
                            <a:rPr lang="en-US" sz="2400" b="0" baseline="0" dirty="0">
                              <a:latin typeface="+mj-lt"/>
                              <a:cs typeface="Calibri" panose="020F0502020204030204" pitchFamily="34" charset="0"/>
                            </a:rPr>
                            <a:t> </a:t>
                          </a:r>
                          <a:r>
                            <a:rPr lang="en-US" sz="2400" b="0" baseline="0" dirty="0" err="1">
                              <a:latin typeface="+mj-lt"/>
                              <a:cs typeface="Calibri" panose="020F0502020204030204" pitchFamily="34" charset="0"/>
                            </a:rPr>
                            <a:t>P</a:t>
                          </a:r>
                          <a:r>
                            <a:rPr lang="en-US" sz="2400" b="0" dirty="0" err="1">
                              <a:latin typeface="+mj-lt"/>
                              <a:cs typeface="Calibri" panose="020F0502020204030204" pitchFamily="34" charset="0"/>
                            </a:rPr>
                            <a:t>athSim</a:t>
                          </a:r>
                          <a:r>
                            <a:rPr lang="en-US" sz="2400" b="0" dirty="0">
                              <a:latin typeface="+mj-lt"/>
                              <a:cs typeface="Calibri" panose="020F0502020204030204" pitchFamily="34" charset="0"/>
                            </a:rPr>
                            <a:t>(</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𝑦</m:t>
                                  </m:r>
                                </m:sub>
                              </m:sSub>
                            </m:oMath>
                          </a14:m>
                          <a:r>
                            <a:rPr lang="en-US" sz="2400" b="0" dirty="0">
                              <a:latin typeface="+mj-lt"/>
                              <a:cs typeface="Calibri" panose="020F0502020204030204" pitchFamily="34" charset="0"/>
                            </a:rPr>
                            <a:t>):</a:t>
                          </a:r>
                        </a:p>
                        <a:p>
                          <a:r>
                            <a:rPr lang="en-US" sz="2400" b="0" dirty="0">
                              <a:latin typeface="+mj-lt"/>
                              <a:cs typeface="Calibri" panose="020F0502020204030204" pitchFamily="34" charset="0"/>
                            </a:rPr>
                            <a:t>    foreach </a:t>
                          </a:r>
                          <a:r>
                            <a:rPr lang="en-US" sz="2400" b="0" dirty="0" err="1">
                              <a:latin typeface="+mj-lt"/>
                              <a:cs typeface="Calibri" panose="020F0502020204030204" pitchFamily="34" charset="0"/>
                            </a:rPr>
                            <a:t>i</a:t>
                          </a:r>
                          <a:r>
                            <a:rPr lang="en-US" sz="2400" b="0" dirty="0">
                              <a:latin typeface="+mj-lt"/>
                              <a:cs typeface="Calibri" panose="020F0502020204030204" pitchFamily="34" charset="0"/>
                            </a:rPr>
                            <a:t> in I:</a:t>
                          </a:r>
                        </a:p>
                        <a:p>
                          <a:r>
                            <a:rPr lang="en-US" sz="2400" b="0" dirty="0">
                              <a:latin typeface="+mj-lt"/>
                              <a:cs typeface="Calibri" panose="020F0502020204030204" pitchFamily="34" charset="0"/>
                            </a:rPr>
                            <a:t>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𝑥</m:t>
                                  </m:r>
                                </m:sub>
                              </m:sSub>
                            </m:oMath>
                          </a14:m>
                          <a:r>
                            <a:rPr lang="en-US" sz="2400" b="0" dirty="0">
                              <a:latin typeface="+mj-lt"/>
                              <a:cs typeface="Calibri" panose="020F0502020204030204" pitchFamily="34" charset="0"/>
                            </a:rPr>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 </m:t>
                              </m:r>
                            </m:oMath>
                          </a14:m>
                          <a:r>
                            <a:rPr lang="en-US" sz="2400" b="0" dirty="0">
                              <a:latin typeface="+mj-lt"/>
                              <a:cs typeface="Calibri" panose="020F0502020204030204" pitchFamily="34" charset="0"/>
                            </a:rPr>
                            <a:t>rated the same item </a:t>
                          </a:r>
                          <a:r>
                            <a:rPr lang="en-US" sz="2400" b="0" dirty="0" err="1">
                              <a:latin typeface="+mj-lt"/>
                              <a:cs typeface="Calibri" panose="020F0502020204030204" pitchFamily="34" charset="0"/>
                            </a:rPr>
                            <a:t>i</a:t>
                          </a:r>
                          <a:r>
                            <a:rPr lang="en-US" sz="2400" b="0" baseline="0" dirty="0">
                              <a:latin typeface="+mj-lt"/>
                              <a:cs typeface="Calibri" panose="020F0502020204030204" pitchFamily="34" charset="0"/>
                            </a:rPr>
                            <a:t> with rating score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𝑥</m:t>
                                  </m:r>
                                </m:sub>
                              </m:sSub>
                              <m:r>
                                <a:rPr lang="en-US" sz="2400" b="0" i="1" baseline="0" smtClean="0">
                                  <a:latin typeface="Cambria Math" panose="02040503050406030204" pitchFamily="18" charset="0"/>
                                </a:rPr>
                                <m:t>,</m:t>
                              </m:r>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𝑦</m:t>
                                  </m:r>
                                </m:sub>
                              </m:sSub>
                            </m:oMath>
                          </a14:m>
                          <a:r>
                            <a:rPr lang="en-US" sz="2400" b="0" dirty="0">
                              <a:latin typeface="+mj-lt"/>
                              <a:cs typeface="Calibri" panose="020F0502020204030204" pitchFamily="34" charset="0"/>
                            </a:rPr>
                            <a:t>)</a:t>
                          </a:r>
                        </a:p>
                        <a:p>
                          <a:r>
                            <a:rPr lang="en-US" sz="2400" b="0" dirty="0">
                              <a:latin typeface="+mj-lt"/>
                              <a:cs typeface="Calibri" panose="020F0502020204030204" pitchFamily="34" charset="0"/>
                            </a:rPr>
                            <a:t>            numerator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𝑥</m:t>
                                  </m:r>
                                </m:sub>
                              </m:sSub>
                            </m:oMath>
                          </a14:m>
                          <a:r>
                            <a:rPr lang="en-US" sz="2400" b="0" kern="1200" dirty="0">
                              <a:solidFill>
                                <a:schemeClr val="tx1"/>
                              </a:solidFill>
                              <a:latin typeface="+mn-lt"/>
                              <a:ea typeface="+mn-ea"/>
                              <a:cs typeface="Calibri" panose="020F0502020204030204" pitchFamily="34" charset="0"/>
                            </a:rPr>
                            <a:t>[i]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𝑦</m:t>
                                  </m:r>
                                </m:sub>
                              </m:sSub>
                            </m:oMath>
                          </a14:m>
                          <a:r>
                            <a:rPr lang="en-US" sz="2400" b="0" kern="1200" dirty="0">
                              <a:solidFill>
                                <a:schemeClr val="tx1"/>
                              </a:solidFill>
                              <a:latin typeface="+mn-lt"/>
                              <a:ea typeface="+mn-ea"/>
                              <a:cs typeface="Calibri" panose="020F0502020204030204" pitchFamily="34" charset="0"/>
                            </a:rPr>
                            <a:t>[i]</a:t>
                          </a:r>
                        </a:p>
                        <a:p>
                          <a:r>
                            <a:rPr lang="en-US" sz="2400" b="0" kern="1200" dirty="0">
                              <a:solidFill>
                                <a:schemeClr val="tx1"/>
                              </a:solidFill>
                              <a:latin typeface="+mn-lt"/>
                              <a:ea typeface="+mn-ea"/>
                              <a:cs typeface="Calibri" panose="020F0502020204030204" pitchFamily="34" charset="0"/>
                            </a:rPr>
                            <a:t>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𝑥</m:t>
                                  </m:r>
                                </m:sub>
                              </m:sSub>
                            </m:oMath>
                          </a14:m>
                          <a:r>
                            <a:rPr lang="en-US" sz="2400" b="0" kern="1200" dirty="0">
                              <a:solidFill>
                                <a:schemeClr val="tx1"/>
                              </a:solidFill>
                              <a:latin typeface="+mn-lt"/>
                              <a:ea typeface="+mn-ea"/>
                              <a:cs typeface="Calibri" panose="020F0502020204030204" pitchFamily="34" charset="0"/>
                            </a:rPr>
                            <a:t> rated for</a:t>
                          </a:r>
                          <a:r>
                            <a:rPr lang="en-US" sz="2400" b="0" kern="1200" baseline="0" dirty="0">
                              <a:solidFill>
                                <a:schemeClr val="tx1"/>
                              </a:solidFill>
                              <a:latin typeface="+mn-lt"/>
                              <a:ea typeface="+mn-ea"/>
                              <a:cs typeface="Calibri" panose="020F0502020204030204" pitchFamily="34" charset="0"/>
                            </a:rPr>
                            <a:t> </a:t>
                          </a:r>
                          <a:r>
                            <a:rPr lang="en-US" sz="2400" b="0" kern="1200" dirty="0">
                              <a:solidFill>
                                <a:schemeClr val="tx1"/>
                              </a:solidFill>
                              <a:latin typeface="+mn-lt"/>
                              <a:ea typeface="+mn-ea"/>
                              <a:cs typeface="Calibri" panose="020F0502020204030204" pitchFamily="34" charset="0"/>
                            </a:rPr>
                            <a:t>item </a:t>
                          </a:r>
                          <a:r>
                            <a:rPr lang="en-US" sz="2400" b="0" kern="1200" dirty="0" err="1">
                              <a:solidFill>
                                <a:schemeClr val="tx1"/>
                              </a:solidFill>
                              <a:latin typeface="+mn-lt"/>
                              <a:ea typeface="+mn-ea"/>
                              <a:cs typeface="Calibri" panose="020F0502020204030204" pitchFamily="34" charset="0"/>
                            </a:rPr>
                            <a:t>i</a:t>
                          </a:r>
                          <a:r>
                            <a:rPr lang="en-US" sz="2400" b="0" kern="1200" baseline="0" dirty="0">
                              <a:solidFill>
                                <a:schemeClr val="tx1"/>
                              </a:solidFill>
                              <a:latin typeface="+mn-lt"/>
                              <a:ea typeface="+mn-ea"/>
                              <a:cs typeface="Calibri" panose="020F0502020204030204" pitchFamily="34" charset="0"/>
                            </a:rPr>
                            <a:t> with rating score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𝑥</m:t>
                                  </m:r>
                                </m:sub>
                              </m:sSub>
                            </m:oMath>
                          </a14:m>
                          <a:r>
                            <a:rPr lang="en-US" sz="2400" b="0" kern="1200" dirty="0">
                              <a:solidFill>
                                <a:schemeClr val="tx1"/>
                              </a:solidFill>
                              <a:latin typeface="+mn-lt"/>
                              <a:ea typeface="+mn-ea"/>
                              <a:cs typeface="Calibri" panose="020F0502020204030204" pitchFamily="34" charset="0"/>
                            </a:rPr>
                            <a:t>)</a:t>
                          </a:r>
                        </a:p>
                        <a:p>
                          <a:r>
                            <a:rPr lang="en-US" sz="2400" b="0" kern="1200" dirty="0">
                              <a:solidFill>
                                <a:schemeClr val="tx1"/>
                              </a:solidFill>
                              <a:latin typeface="+mn-lt"/>
                              <a:ea typeface="+mn-ea"/>
                              <a:cs typeface="Calibri" panose="020F0502020204030204" pitchFamily="34" charset="0"/>
                            </a:rPr>
                            <a:t>            denominator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𝑥</m:t>
                                  </m:r>
                                </m:sub>
                              </m:sSub>
                            </m:oMath>
                          </a14:m>
                          <a:r>
                            <a:rPr lang="en-US" sz="2400" b="0" kern="1200" dirty="0">
                              <a:solidFill>
                                <a:schemeClr val="tx1"/>
                              </a:solidFill>
                              <a:latin typeface="+mn-lt"/>
                              <a:ea typeface="+mn-ea"/>
                              <a:cs typeface="Calibri" panose="020F0502020204030204" pitchFamily="34" charset="0"/>
                            </a:rPr>
                            <a:t>[i]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𝑥</m:t>
                                  </m:r>
                                </m:sub>
                              </m:sSub>
                            </m:oMath>
                          </a14:m>
                          <a:r>
                            <a:rPr lang="en-US" sz="2400" b="0" kern="1200" dirty="0">
                              <a:solidFill>
                                <a:schemeClr val="tx1"/>
                              </a:solidFill>
                              <a:latin typeface="+mn-lt"/>
                              <a:ea typeface="+mn-ea"/>
                              <a:cs typeface="Calibri" panose="020F0502020204030204" pitchFamily="34" charset="0"/>
                            </a:rPr>
                            <a:t>[i]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n-lt"/>
                              <a:ea typeface="+mn-ea"/>
                              <a:cs typeface="Calibri" panose="020F0502020204030204" pitchFamily="34" charset="0"/>
                            </a:rPr>
                            <a:t>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𝑦</m:t>
                                  </m:r>
                                </m:sub>
                              </m:sSub>
                            </m:oMath>
                          </a14:m>
                          <a:r>
                            <a:rPr lang="en-US" sz="2400" b="0" kern="1200" dirty="0">
                              <a:solidFill>
                                <a:schemeClr val="tx1"/>
                              </a:solidFill>
                              <a:latin typeface="+mn-lt"/>
                              <a:ea typeface="+mn-ea"/>
                              <a:cs typeface="Calibri" panose="020F0502020204030204" pitchFamily="34" charset="0"/>
                            </a:rPr>
                            <a:t> rated for</a:t>
                          </a:r>
                          <a:r>
                            <a:rPr lang="en-US" sz="2400" b="0" kern="1200" baseline="0" dirty="0">
                              <a:solidFill>
                                <a:schemeClr val="tx1"/>
                              </a:solidFill>
                              <a:latin typeface="+mn-lt"/>
                              <a:ea typeface="+mn-ea"/>
                              <a:cs typeface="Calibri" panose="020F0502020204030204" pitchFamily="34" charset="0"/>
                            </a:rPr>
                            <a:t> </a:t>
                          </a:r>
                          <a:r>
                            <a:rPr lang="en-US" sz="2400" b="0" kern="1200" dirty="0">
                              <a:solidFill>
                                <a:schemeClr val="tx1"/>
                              </a:solidFill>
                              <a:latin typeface="+mn-lt"/>
                              <a:ea typeface="+mn-ea"/>
                              <a:cs typeface="Calibri" panose="020F0502020204030204" pitchFamily="34" charset="0"/>
                            </a:rPr>
                            <a:t>item </a:t>
                          </a:r>
                          <a:r>
                            <a:rPr lang="en-US" sz="2400" b="0" kern="1200" dirty="0" err="1">
                              <a:solidFill>
                                <a:schemeClr val="tx1"/>
                              </a:solidFill>
                              <a:latin typeface="+mn-lt"/>
                              <a:ea typeface="+mn-ea"/>
                              <a:cs typeface="Calibri" panose="020F0502020204030204" pitchFamily="34" charset="0"/>
                            </a:rPr>
                            <a:t>i</a:t>
                          </a:r>
                          <a:r>
                            <a:rPr lang="en-US" sz="2400" b="0" kern="1200" baseline="0" dirty="0">
                              <a:solidFill>
                                <a:schemeClr val="tx1"/>
                              </a:solidFill>
                              <a:latin typeface="+mn-lt"/>
                              <a:ea typeface="+mn-ea"/>
                              <a:cs typeface="Calibri" panose="020F0502020204030204" pitchFamily="34" charset="0"/>
                            </a:rPr>
                            <a:t> with rating score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𝑦</m:t>
                                  </m:r>
                                </m:sub>
                              </m:sSub>
                            </m:oMath>
                          </a14:m>
                          <a:r>
                            <a:rPr lang="en-US" sz="2400" b="0" kern="1200" dirty="0">
                              <a:solidFill>
                                <a:schemeClr val="tx1"/>
                              </a:solidFill>
                              <a:latin typeface="+mn-lt"/>
                              <a:ea typeface="+mn-ea"/>
                              <a:cs typeface="Calibri" panose="020F0502020204030204" pitchFamily="34" charset="0"/>
                            </a:rPr>
                            <a:t>)</a:t>
                          </a:r>
                        </a:p>
                        <a:p>
                          <a:r>
                            <a:rPr lang="en-US" sz="2400" b="0" kern="1200" dirty="0">
                              <a:solidFill>
                                <a:schemeClr val="tx1"/>
                              </a:solidFill>
                              <a:latin typeface="+mn-lt"/>
                              <a:ea typeface="+mn-ea"/>
                              <a:cs typeface="Calibri" panose="020F0502020204030204" pitchFamily="34" charset="0"/>
                            </a:rPr>
                            <a:t>            denominator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𝑦</m:t>
                                  </m:r>
                                </m:sub>
                              </m:sSub>
                            </m:oMath>
                          </a14:m>
                          <a:r>
                            <a:rPr lang="en-US" sz="2400" b="0" kern="1200" dirty="0">
                              <a:solidFill>
                                <a:schemeClr val="tx1"/>
                              </a:solidFill>
                              <a:latin typeface="+mn-lt"/>
                              <a:ea typeface="+mn-ea"/>
                              <a:cs typeface="Calibri" panose="020F0502020204030204" pitchFamily="34" charset="0"/>
                            </a:rPr>
                            <a:t>[i] * </a:t>
                          </a:r>
                          <a14:m>
                            <m:oMath xmlns:m="http://schemas.openxmlformats.org/officeDocument/2006/math">
                              <m:sSub>
                                <m:sSubPr>
                                  <m:ctrlPr>
                                    <a:rPr lang="en-US" sz="2400" b="0" i="1" baseline="0" smtClean="0">
                                      <a:latin typeface="Cambria Math" panose="02040503050406030204" pitchFamily="18" charset="0"/>
                                    </a:rPr>
                                  </m:ctrlPr>
                                </m:sSubPr>
                                <m:e>
                                  <m:r>
                                    <a:rPr lang="en-US" sz="2400" b="0" i="1" baseline="0" smtClean="0">
                                      <a:latin typeface="Cambria Math" panose="02040503050406030204" pitchFamily="18" charset="0"/>
                                    </a:rPr>
                                    <m:t>𝑟</m:t>
                                  </m:r>
                                </m:e>
                                <m:sub>
                                  <m:r>
                                    <a:rPr lang="en-US" sz="2400" b="0" i="1" baseline="0" smtClean="0">
                                      <a:latin typeface="Cambria Math" panose="02040503050406030204" pitchFamily="18" charset="0"/>
                                    </a:rPr>
                                    <m:t>𝑦</m:t>
                                  </m:r>
                                </m:sub>
                              </m:sSub>
                            </m:oMath>
                          </a14:m>
                          <a:r>
                            <a:rPr lang="en-US" sz="2400" b="0" kern="1200" dirty="0">
                              <a:solidFill>
                                <a:schemeClr val="tx1"/>
                              </a:solidFill>
                              <a:latin typeface="+mn-lt"/>
                              <a:ea typeface="+mn-ea"/>
                              <a:cs typeface="Calibri" panose="020F0502020204030204" pitchFamily="34" charset="0"/>
                            </a:rPr>
                            <a:t>[i]</a:t>
                          </a:r>
                        </a:p>
                        <a:p>
                          <a:r>
                            <a:rPr lang="en-US" sz="2400" b="0" kern="1200" dirty="0">
                              <a:solidFill>
                                <a:schemeClr val="tx1"/>
                              </a:solidFill>
                              <a:latin typeface="+mn-lt"/>
                              <a:ea typeface="+mn-ea"/>
                              <a:cs typeface="Calibri" panose="020F0502020204030204" pitchFamily="34" charset="0"/>
                            </a:rPr>
                            <a:t>    return  (2*numerator)/denominator</a:t>
                          </a:r>
                        </a:p>
                        <a:p>
                          <a:endParaRPr lang="en-US" sz="2000" b="0" dirty="0">
                            <a:latin typeface="+mj-lt"/>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859734"/>
                      </a:ext>
                    </a:extLst>
                  </a:tr>
                </a:tbl>
              </a:graphicData>
            </a:graphic>
          </p:graphicFrame>
        </mc:Choice>
        <mc:Fallback xmlns="">
          <p:graphicFrame>
            <p:nvGraphicFramePr>
              <p:cNvPr id="4" name="Table 3">
                <a:extLst>
                  <a:ext uri="{FF2B5EF4-FFF2-40B4-BE49-F238E27FC236}">
                    <a16:creationId xmlns:a16="http://schemas.microsoft.com/office/drawing/2014/main" id="{D49E4A08-FF00-49F5-BF50-96D0EE36C1BB}"/>
                  </a:ext>
                </a:extLst>
              </p:cNvPr>
              <p:cNvGraphicFramePr>
                <a:graphicFrameLocks noGrp="1"/>
              </p:cNvGraphicFramePr>
              <p:nvPr>
                <p:extLst>
                  <p:ext uri="{D42A27DB-BD31-4B8C-83A1-F6EECF244321}">
                    <p14:modId xmlns:p14="http://schemas.microsoft.com/office/powerpoint/2010/main" val="810463514"/>
                  </p:ext>
                </p:extLst>
              </p:nvPr>
            </p:nvGraphicFramePr>
            <p:xfrm>
              <a:off x="1581911" y="1618386"/>
              <a:ext cx="9922699" cy="4929823"/>
            </p:xfrm>
            <a:graphic>
              <a:graphicData uri="http://schemas.openxmlformats.org/drawingml/2006/table">
                <a:tbl>
                  <a:tblPr firstRow="1" bandRow="1">
                    <a:tableStyleId>{2D5ABB26-0587-4C30-8999-92F81FD0307C}</a:tableStyleId>
                  </a:tblPr>
                  <a:tblGrid>
                    <a:gridCol w="9922699">
                      <a:extLst>
                        <a:ext uri="{9D8B030D-6E8A-4147-A177-3AD203B41FA5}">
                          <a16:colId xmlns:a16="http://schemas.microsoft.com/office/drawing/2014/main" val="205512228"/>
                        </a:ext>
                      </a:extLst>
                    </a:gridCol>
                  </a:tblGrid>
                  <a:tr h="492982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1" t="-988" r="-123" b="-247"/>
                          </a:stretch>
                        </a:blipFill>
                      </a:tcPr>
                    </a:tc>
                    <a:extLst>
                      <a:ext uri="{0D108BD9-81ED-4DB2-BD59-A6C34878D82A}">
                        <a16:rowId xmlns:a16="http://schemas.microsoft.com/office/drawing/2014/main" val="2066859734"/>
                      </a:ext>
                    </a:extLst>
                  </a:tr>
                </a:tbl>
              </a:graphicData>
            </a:graphic>
          </p:graphicFrame>
        </mc:Fallback>
      </mc:AlternateContent>
    </p:spTree>
    <p:extLst>
      <p:ext uri="{BB962C8B-B14F-4D97-AF65-F5344CB8AC3E}">
        <p14:creationId xmlns:p14="http://schemas.microsoft.com/office/powerpoint/2010/main" val="209844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585280"/>
            <a:ext cx="9143998" cy="1173163"/>
          </a:xfrm>
        </p:spPr>
        <p:txBody>
          <a:bodyPr/>
          <a:lstStyle/>
          <a:p>
            <a:r>
              <a:rPr lang="en-US" dirty="0"/>
              <a:t>Experiment</a:t>
            </a:r>
          </a:p>
        </p:txBody>
      </p:sp>
      <p:sp>
        <p:nvSpPr>
          <p:cNvPr id="3" name="Content Placeholder 2"/>
          <p:cNvSpPr>
            <a:spLocks noGrp="1"/>
          </p:cNvSpPr>
          <p:nvPr>
            <p:ph sz="half" idx="2"/>
          </p:nvPr>
        </p:nvSpPr>
        <p:spPr>
          <a:xfrm>
            <a:off x="1293812" y="2362200"/>
            <a:ext cx="8534400" cy="4191000"/>
          </a:xfrm>
        </p:spPr>
        <p:txBody>
          <a:bodyPr>
            <a:noAutofit/>
          </a:bodyPr>
          <a:lstStyle/>
          <a:p>
            <a:pPr lvl="0">
              <a:buFont typeface="Wingdings" panose="05000000000000000000" pitchFamily="2" charset="2"/>
              <a:buChar char="Ø"/>
            </a:pPr>
            <a:r>
              <a:rPr lang="en-US" sz="2400" dirty="0"/>
              <a:t>Environments:</a:t>
            </a:r>
          </a:p>
          <a:p>
            <a:pPr lvl="1"/>
            <a:r>
              <a:rPr lang="en-US" sz="2400" dirty="0"/>
              <a:t>Processor: Intel Core – i7</a:t>
            </a:r>
          </a:p>
          <a:p>
            <a:pPr lvl="1"/>
            <a:r>
              <a:rPr lang="en-US" sz="2400" dirty="0"/>
              <a:t>Memory: 8GB 1866MHz LPDDR3</a:t>
            </a:r>
          </a:p>
          <a:p>
            <a:pPr lvl="1"/>
            <a:r>
              <a:rPr lang="en-US" sz="2400" dirty="0"/>
              <a:t>Storage: 512GB SSD</a:t>
            </a:r>
          </a:p>
          <a:p>
            <a:pPr lvl="1"/>
            <a:r>
              <a:rPr lang="en-US" sz="2400" dirty="0"/>
              <a:t>Operation System: Windows 10</a:t>
            </a:r>
          </a:p>
          <a:p>
            <a:pPr lvl="1"/>
            <a:r>
              <a:rPr lang="en-US" sz="2400" dirty="0"/>
              <a:t>Language: Python</a:t>
            </a:r>
          </a:p>
          <a:p>
            <a:pPr lvl="1"/>
            <a:r>
              <a:rPr lang="en-US" sz="2400" dirty="0"/>
              <a:t>Tools: SQLite, and Neo4j Desktop (free version)</a:t>
            </a:r>
          </a:p>
        </p:txBody>
      </p:sp>
      <p:sp>
        <p:nvSpPr>
          <p:cNvPr id="15" name="Slide Number Placeholder 14"/>
          <p:cNvSpPr>
            <a:spLocks noGrp="1"/>
          </p:cNvSpPr>
          <p:nvPr>
            <p:ph type="sldNum" sz="quarter" idx="12"/>
          </p:nvPr>
        </p:nvSpPr>
        <p:spPr/>
        <p:txBody>
          <a:bodyPr/>
          <a:lstStyle/>
          <a:p>
            <a:fld id="{25BA54BD-C84D-46CE-8B72-31BFB26ABA43}" type="slidenum">
              <a:rPr lang="en-US" smtClean="0"/>
              <a:t>23</a:t>
            </a:fld>
            <a:endParaRPr lang="en-US"/>
          </a:p>
        </p:txBody>
      </p:sp>
    </p:spTree>
    <p:extLst>
      <p:ext uri="{BB962C8B-B14F-4D97-AF65-F5344CB8AC3E}">
        <p14:creationId xmlns:p14="http://schemas.microsoft.com/office/powerpoint/2010/main" val="6199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304800"/>
            <a:ext cx="9143998" cy="685800"/>
          </a:xfrm>
        </p:spPr>
        <p:txBody>
          <a:bodyPr/>
          <a:lstStyle/>
          <a:p>
            <a:r>
              <a:rPr lang="en-US" dirty="0"/>
              <a:t>Datasets</a:t>
            </a:r>
          </a:p>
        </p:txBody>
      </p:sp>
      <p:sp>
        <p:nvSpPr>
          <p:cNvPr id="3" name="Content Placeholder 2"/>
          <p:cNvSpPr>
            <a:spLocks noGrp="1"/>
          </p:cNvSpPr>
          <p:nvPr>
            <p:ph sz="half" idx="2"/>
          </p:nvPr>
        </p:nvSpPr>
        <p:spPr>
          <a:xfrm>
            <a:off x="760412" y="1509929"/>
            <a:ext cx="10134600" cy="4781862"/>
          </a:xfrm>
        </p:spPr>
        <p:txBody>
          <a:bodyPr>
            <a:noAutofit/>
          </a:bodyPr>
          <a:lstStyle/>
          <a:p>
            <a:pPr lvl="1">
              <a:buFont typeface="Wingdings" panose="05000000000000000000" pitchFamily="2" charset="2"/>
              <a:buChar char="Ø"/>
            </a:pPr>
            <a:r>
              <a:rPr lang="en-US" sz="3000" dirty="0" err="1"/>
              <a:t>Movielens</a:t>
            </a:r>
            <a:r>
              <a:rPr lang="en-US" sz="3000" dirty="0"/>
              <a:t> – 100k:</a:t>
            </a:r>
          </a:p>
          <a:p>
            <a:pPr lvl="2">
              <a:buFont typeface="Courier New" panose="02070309020205020404" pitchFamily="49" charset="0"/>
              <a:buChar char="o"/>
            </a:pPr>
            <a:r>
              <a:rPr lang="en-US" sz="2600" dirty="0"/>
              <a:t>100,000 ratings (1-5) for 1682 movies by 943 users (100K dataset which we used it in the first step of our experiments). Each user has rated at least 20 movies. Users and items are numbered consecutively from 1. The data is randomly ordered. </a:t>
            </a:r>
          </a:p>
          <a:p>
            <a:pPr lvl="1">
              <a:buFont typeface="Wingdings" panose="05000000000000000000" pitchFamily="2" charset="2"/>
              <a:buChar char="Ø"/>
            </a:pPr>
            <a:r>
              <a:rPr lang="en-US" sz="3200" dirty="0"/>
              <a:t> </a:t>
            </a:r>
            <a:r>
              <a:rPr lang="en-US" sz="3000" dirty="0" err="1"/>
              <a:t>Movilens</a:t>
            </a:r>
            <a:r>
              <a:rPr lang="en-US" sz="3000" dirty="0"/>
              <a:t> – 1M:</a:t>
            </a:r>
          </a:p>
          <a:p>
            <a:pPr lvl="2">
              <a:buFont typeface="Courier New" panose="02070309020205020404" pitchFamily="49" charset="0"/>
              <a:buChar char="o"/>
            </a:pPr>
            <a:r>
              <a:rPr lang="en-US" sz="2800" dirty="0"/>
              <a:t>1 million ratings (1-5) for 3900 movies by 6040 users</a:t>
            </a:r>
          </a:p>
          <a:p>
            <a:pPr lvl="1">
              <a:buFont typeface="Wingdings" panose="05000000000000000000" pitchFamily="2" charset="2"/>
              <a:buChar char="Ø"/>
            </a:pPr>
            <a:r>
              <a:rPr lang="en-US" sz="3000" dirty="0"/>
              <a:t>We split the u data into a training set and a test set with exactly 10 ratings per user in the test set, include in 2 smaller datasets: </a:t>
            </a:r>
            <a:r>
              <a:rPr lang="en-US" sz="3000" dirty="0" err="1"/>
              <a:t>ua.base</a:t>
            </a:r>
            <a:r>
              <a:rPr lang="en-US" sz="3000" dirty="0"/>
              <a:t>, </a:t>
            </a:r>
            <a:r>
              <a:rPr lang="en-US" sz="3000" dirty="0" err="1"/>
              <a:t>ua.test</a:t>
            </a:r>
            <a:r>
              <a:rPr lang="en-US" sz="3000" dirty="0"/>
              <a:t>, </a:t>
            </a:r>
            <a:r>
              <a:rPr lang="en-US" sz="3000" dirty="0" err="1"/>
              <a:t>ub.base</a:t>
            </a:r>
            <a:r>
              <a:rPr lang="en-US" sz="3000" dirty="0"/>
              <a:t>, and </a:t>
            </a:r>
            <a:r>
              <a:rPr lang="en-US" sz="3000" dirty="0" err="1"/>
              <a:t>ub.test</a:t>
            </a:r>
            <a:r>
              <a:rPr lang="en-US" sz="3000" dirty="0"/>
              <a:t>. The sets </a:t>
            </a:r>
            <a:r>
              <a:rPr lang="en-US" sz="3000" dirty="0" err="1"/>
              <a:t>ua.test</a:t>
            </a:r>
            <a:r>
              <a:rPr lang="en-US" sz="3000" dirty="0"/>
              <a:t> and </a:t>
            </a:r>
            <a:r>
              <a:rPr lang="en-US" sz="3000" dirty="0" err="1"/>
              <a:t>ub.test</a:t>
            </a:r>
            <a:r>
              <a:rPr lang="en-US" sz="3000" dirty="0"/>
              <a:t> are disjoint.</a:t>
            </a:r>
          </a:p>
        </p:txBody>
      </p:sp>
      <p:sp>
        <p:nvSpPr>
          <p:cNvPr id="15" name="Slide Number Placeholder 14"/>
          <p:cNvSpPr>
            <a:spLocks noGrp="1"/>
          </p:cNvSpPr>
          <p:nvPr>
            <p:ph type="sldNum" sz="quarter" idx="12"/>
          </p:nvPr>
        </p:nvSpPr>
        <p:spPr/>
        <p:txBody>
          <a:bodyPr/>
          <a:lstStyle/>
          <a:p>
            <a:fld id="{25BA54BD-C84D-46CE-8B72-31BFB26ABA43}" type="slidenum">
              <a:rPr lang="en-US" smtClean="0"/>
              <a:t>24</a:t>
            </a:fld>
            <a:endParaRPr lang="en-US"/>
          </a:p>
        </p:txBody>
      </p:sp>
    </p:spTree>
    <p:extLst>
      <p:ext uri="{BB962C8B-B14F-4D97-AF65-F5344CB8AC3E}">
        <p14:creationId xmlns:p14="http://schemas.microsoft.com/office/powerpoint/2010/main" val="38656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7"/>
            <a:ext cx="9143998" cy="1173163"/>
          </a:xfrm>
        </p:spPr>
        <p:txBody>
          <a:bodyPr/>
          <a:lstStyle/>
          <a:p>
            <a:r>
              <a:rPr lang="en-US" dirty="0"/>
              <a:t>Evaluation Metric</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950912" y="1447800"/>
                <a:ext cx="10287000" cy="4800601"/>
              </a:xfrm>
            </p:spPr>
            <p:txBody>
              <a:bodyPr>
                <a:noAutofit/>
              </a:bodyPr>
              <a:lstStyle/>
              <a:p>
                <a:pPr marL="301752" lvl="1" indent="0">
                  <a:lnSpc>
                    <a:spcPct val="150000"/>
                  </a:lnSpc>
                  <a:buNone/>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𝑅𝑀𝑆𝐸</m:t>
                      </m:r>
                      <m:r>
                        <a:rPr lang="en-US" sz="3000" i="1">
                          <a:latin typeface="Cambria Math" panose="02040503050406030204" pitchFamily="18" charset="0"/>
                        </a:rPr>
                        <m:t>=</m:t>
                      </m:r>
                      <m:rad>
                        <m:radPr>
                          <m:degHide m:val="on"/>
                          <m:ctrlPr>
                            <a:rPr lang="en-US" sz="3000" i="1">
                              <a:latin typeface="Cambria Math" panose="02040503050406030204" pitchFamily="18" charset="0"/>
                            </a:rPr>
                          </m:ctrlPr>
                        </m:radPr>
                        <m:deg/>
                        <m:e>
                          <m:f>
                            <m:fPr>
                              <m:ctrlPr>
                                <a:rPr lang="en-US" sz="3000" i="1">
                                  <a:latin typeface="Cambria Math" panose="02040503050406030204" pitchFamily="18" charset="0"/>
                                </a:rPr>
                              </m:ctrlPr>
                            </m:fPr>
                            <m:num>
                              <m:r>
                                <a:rPr lang="en-US" sz="3000" i="1">
                                  <a:latin typeface="Cambria Math" panose="02040503050406030204" pitchFamily="18" charset="0"/>
                                </a:rPr>
                                <m:t>1</m:t>
                              </m:r>
                            </m:num>
                            <m:den>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𝑄</m:t>
                                  </m:r>
                                </m:e>
                              </m:d>
                            </m:den>
                          </m:f>
                          <m:nary>
                            <m:naryPr>
                              <m:chr m:val="∑"/>
                              <m:limLoc m:val="undOvr"/>
                              <m:supHide m:val="on"/>
                              <m:ctrlPr>
                                <a:rPr lang="en-US" sz="3000" i="1">
                                  <a:latin typeface="Cambria Math" panose="02040503050406030204" pitchFamily="18" charset="0"/>
                                </a:rPr>
                              </m:ctrlPr>
                            </m:naryPr>
                            <m:sub>
                              <m:r>
                                <a:rPr lang="en-US" sz="3000" i="1">
                                  <a:latin typeface="Cambria Math" panose="02040503050406030204" pitchFamily="18" charset="0"/>
                                </a:rPr>
                                <m:t>(</m:t>
                              </m:r>
                              <m:r>
                                <a:rPr lang="en-US" sz="3000" i="1">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𝑖</m:t>
                              </m:r>
                              <m:r>
                                <a:rPr lang="en-US" sz="3000" i="1">
                                  <a:latin typeface="Cambria Math" panose="02040503050406030204" pitchFamily="18" charset="0"/>
                                </a:rPr>
                                <m:t>)∈</m:t>
                              </m:r>
                              <m:r>
                                <a:rPr lang="en-US" sz="3000" i="1">
                                  <a:latin typeface="Cambria Math" panose="02040503050406030204" pitchFamily="18" charset="0"/>
                                </a:rPr>
                                <m:t>𝑄</m:t>
                              </m:r>
                            </m:sub>
                            <m:sup/>
                            <m:e>
                              <m:sSup>
                                <m:sSupPr>
                                  <m:ctrlPr>
                                    <a:rPr lang="en-US" sz="3000" i="1">
                                      <a:latin typeface="Cambria Math" panose="02040503050406030204" pitchFamily="18" charset="0"/>
                                    </a:rPr>
                                  </m:ctrlPr>
                                </m:sSupPr>
                                <m:e>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𝑟</m:t>
                                      </m:r>
                                    </m:e>
                                    <m:sub>
                                      <m:r>
                                        <a:rPr lang="en-US" sz="3000" i="1">
                                          <a:latin typeface="Cambria Math" panose="02040503050406030204" pitchFamily="18" charset="0"/>
                                        </a:rPr>
                                        <m:t>𝑢𝑖</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a:rPr lang="en-US" sz="3000" i="1">
                                              <a:latin typeface="Cambria Math" panose="02040503050406030204" pitchFamily="18" charset="0"/>
                                            </a:rPr>
                                            <m:t>𝑟</m:t>
                                          </m:r>
                                        </m:e>
                                      </m:acc>
                                    </m:e>
                                    <m:sub>
                                      <m:r>
                                        <a:rPr lang="en-US" sz="3000" i="1">
                                          <a:latin typeface="Cambria Math" panose="02040503050406030204" pitchFamily="18" charset="0"/>
                                        </a:rPr>
                                        <m:t>𝑢𝑖</m:t>
                                      </m:r>
                                    </m:sub>
                                  </m:sSub>
                                  <m:r>
                                    <a:rPr lang="en-US" sz="3000" i="1">
                                      <a:latin typeface="Cambria Math" panose="02040503050406030204" pitchFamily="18" charset="0"/>
                                    </a:rPr>
                                    <m:t>)</m:t>
                                  </m:r>
                                </m:e>
                                <m:sup>
                                  <m:r>
                                    <a:rPr lang="en-US" sz="3000" i="1">
                                      <a:latin typeface="Cambria Math" panose="02040503050406030204" pitchFamily="18" charset="0"/>
                                    </a:rPr>
                                    <m:t>2</m:t>
                                  </m:r>
                                </m:sup>
                              </m:sSup>
                            </m:e>
                          </m:nary>
                        </m:e>
                      </m:rad>
                    </m:oMath>
                  </m:oMathPara>
                </a14:m>
                <a:endParaRPr lang="en-US" sz="3000" dirty="0"/>
              </a:p>
              <a:p>
                <a:pPr lvl="0">
                  <a:buFont typeface="Wingdings" panose="05000000000000000000" pitchFamily="2" charset="2"/>
                  <a:buChar char="§"/>
                </a:pPr>
                <a:r>
                  <a:rPr lang="en-US" sz="2400" dirty="0"/>
                  <a:t>Q is the test set</a:t>
                </a:r>
              </a:p>
              <a:p>
                <a:pPr lvl="0">
                  <a:buFont typeface="Wingdings" panose="05000000000000000000" pitchFamily="2" charset="2"/>
                  <a:buChar char="§"/>
                </a:pP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𝑖</m:t>
                        </m:r>
                      </m:sub>
                    </m:sSub>
                  </m:oMath>
                </a14:m>
                <a:r>
                  <a:rPr lang="en-US" sz="2400" dirty="0"/>
                  <a:t> represents the user’s true ratings</a:t>
                </a:r>
              </a:p>
              <a:p>
                <a:pPr lvl="0">
                  <a:buFont typeface="Wingdings" panose="05000000000000000000" pitchFamily="2" charset="2"/>
                  <a:buChar char="§"/>
                </a:pPr>
                <a14:m>
                  <m:oMath xmlns:m="http://schemas.openxmlformats.org/officeDocument/2006/math">
                    <m:r>
                      <a:rPr lang="en-US" sz="2400" i="1">
                        <a:latin typeface="Cambria Math" panose="02040503050406030204" pitchFamily="18" charset="0"/>
                      </a:rPr>
                      <m:t> </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𝑟</m:t>
                            </m:r>
                          </m:e>
                        </m:acc>
                      </m:e>
                      <m:sub>
                        <m:r>
                          <a:rPr lang="en-US" sz="2400" i="1">
                            <a:latin typeface="Cambria Math" panose="02040503050406030204" pitchFamily="18" charset="0"/>
                          </a:rPr>
                          <m:t>𝑢𝑖</m:t>
                        </m:r>
                      </m:sub>
                    </m:sSub>
                  </m:oMath>
                </a14:m>
                <a:r>
                  <a:rPr lang="en-US" sz="2400" dirty="0"/>
                  <a:t> represents the prediction rating of the recommendation system</a:t>
                </a:r>
              </a:p>
              <a:p>
                <a:pPr marL="301752" lvl="1" indent="0">
                  <a:lnSpc>
                    <a:spcPct val="150000"/>
                  </a:lnSpc>
                  <a:buNone/>
                </a:pPr>
                <a:endParaRPr lang="en-US" sz="3000" dirty="0"/>
              </a:p>
              <a:p>
                <a:pPr lvl="1">
                  <a:lnSpc>
                    <a:spcPct val="150000"/>
                  </a:lnSpc>
                  <a:buFont typeface="Wingdings" panose="05000000000000000000" pitchFamily="2" charset="2"/>
                  <a:buChar char="Ø"/>
                </a:pPr>
                <a:endParaRPr lang="en-US" sz="2300"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950912" y="1447800"/>
                <a:ext cx="10287000" cy="4800601"/>
              </a:xfrm>
              <a:blipFill>
                <a:blip r:embed="rId3"/>
                <a:stretch>
                  <a:fillRect/>
                </a:stretch>
              </a:blipFill>
            </p:spPr>
            <p:txBody>
              <a:bodyPr/>
              <a:lstStyle/>
              <a:p>
                <a:r>
                  <a:rPr lang="en-US">
                    <a:noFill/>
                  </a:rPr>
                  <a:t> </a:t>
                </a:r>
              </a:p>
            </p:txBody>
          </p:sp>
        </mc:Fallback>
      </mc:AlternateContent>
      <p:sp>
        <p:nvSpPr>
          <p:cNvPr id="15" name="Slide Number Placeholder 14"/>
          <p:cNvSpPr>
            <a:spLocks noGrp="1"/>
          </p:cNvSpPr>
          <p:nvPr>
            <p:ph type="sldNum" sz="quarter" idx="12"/>
          </p:nvPr>
        </p:nvSpPr>
        <p:spPr/>
        <p:txBody>
          <a:bodyPr/>
          <a:lstStyle/>
          <a:p>
            <a:fld id="{25BA54BD-C84D-46CE-8B72-31BFB26ABA43}" type="slidenum">
              <a:rPr lang="en-US" smtClean="0"/>
              <a:t>25</a:t>
            </a:fld>
            <a:endParaRPr lang="en-US"/>
          </a:p>
        </p:txBody>
      </p:sp>
    </p:spTree>
    <p:extLst>
      <p:ext uri="{BB962C8B-B14F-4D97-AF65-F5344CB8AC3E}">
        <p14:creationId xmlns:p14="http://schemas.microsoft.com/office/powerpoint/2010/main" val="370595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0"/>
            <a:ext cx="4369667" cy="609600"/>
          </a:xfrm>
        </p:spPr>
        <p:txBody>
          <a:bodyPr>
            <a:normAutofit/>
          </a:bodyPr>
          <a:lstStyle/>
          <a:p>
            <a:r>
              <a:rPr lang="en-US" dirty="0"/>
              <a:t>Experiment Result</a:t>
            </a:r>
          </a:p>
        </p:txBody>
      </p:sp>
      <p:graphicFrame>
        <p:nvGraphicFramePr>
          <p:cNvPr id="4" name="Content Placeholder 3">
            <a:extLst>
              <a:ext uri="{FF2B5EF4-FFF2-40B4-BE49-F238E27FC236}">
                <a16:creationId xmlns:a16="http://schemas.microsoft.com/office/drawing/2014/main" id="{A1A69627-A058-4B95-937C-109B53A4E2E2}"/>
              </a:ext>
            </a:extLst>
          </p:cNvPr>
          <p:cNvGraphicFramePr>
            <a:graphicFrameLocks noGrp="1"/>
          </p:cNvGraphicFramePr>
          <p:nvPr>
            <p:ph sz="half" idx="2"/>
            <p:extLst>
              <p:ext uri="{D42A27DB-BD31-4B8C-83A1-F6EECF244321}">
                <p14:modId xmlns:p14="http://schemas.microsoft.com/office/powerpoint/2010/main" val="2938290440"/>
              </p:ext>
            </p:extLst>
          </p:nvPr>
        </p:nvGraphicFramePr>
        <p:xfrm>
          <a:off x="379412" y="609600"/>
          <a:ext cx="5481060" cy="5943600"/>
        </p:xfrm>
        <a:graphic>
          <a:graphicData uri="http://schemas.openxmlformats.org/drawingml/2006/table">
            <a:tbl>
              <a:tblPr firstRow="1" firstCol="1" bandRow="1">
                <a:tableStyleId>{21E4AEA4-8DFA-4A89-87EB-49C32662AFE0}</a:tableStyleId>
              </a:tblPr>
              <a:tblGrid>
                <a:gridCol w="1676400">
                  <a:extLst>
                    <a:ext uri="{9D8B030D-6E8A-4147-A177-3AD203B41FA5}">
                      <a16:colId xmlns:a16="http://schemas.microsoft.com/office/drawing/2014/main" val="1842096985"/>
                    </a:ext>
                  </a:extLst>
                </a:gridCol>
                <a:gridCol w="2057400">
                  <a:extLst>
                    <a:ext uri="{9D8B030D-6E8A-4147-A177-3AD203B41FA5}">
                      <a16:colId xmlns:a16="http://schemas.microsoft.com/office/drawing/2014/main" val="2389710384"/>
                    </a:ext>
                  </a:extLst>
                </a:gridCol>
                <a:gridCol w="1747260">
                  <a:extLst>
                    <a:ext uri="{9D8B030D-6E8A-4147-A177-3AD203B41FA5}">
                      <a16:colId xmlns:a16="http://schemas.microsoft.com/office/drawing/2014/main" val="2312092542"/>
                    </a:ext>
                  </a:extLst>
                </a:gridCol>
              </a:tblGrid>
              <a:tr h="731520">
                <a:tc>
                  <a:txBody>
                    <a:bodyPr/>
                    <a:lstStyle/>
                    <a:p>
                      <a:pPr indent="457200" algn="l">
                        <a:lnSpc>
                          <a:spcPct val="150000"/>
                        </a:lnSpc>
                        <a:spcAft>
                          <a:spcPts val="0"/>
                        </a:spcAft>
                      </a:pPr>
                      <a:r>
                        <a:rPr lang="en-US" sz="1200" dirty="0">
                          <a:effectLst/>
                        </a:rPr>
                        <a:t>K-neighborhood values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RMSE-Matrix</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RMSE-Graph</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85560281"/>
                  </a:ext>
                </a:extLst>
              </a:tr>
              <a:tr h="0">
                <a:tc>
                  <a:txBody>
                    <a:bodyPr/>
                    <a:lstStyle/>
                    <a:p>
                      <a:pPr indent="457200" algn="l">
                        <a:lnSpc>
                          <a:spcPct val="150000"/>
                        </a:lnSpc>
                        <a:spcAft>
                          <a:spcPts val="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1.04861122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1.742388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59372420"/>
                  </a:ext>
                </a:extLst>
              </a:tr>
              <a:tr h="0">
                <a:tc>
                  <a:txBody>
                    <a:bodyPr/>
                    <a:lstStyle/>
                    <a:p>
                      <a:pPr indent="457200" algn="l">
                        <a:lnSpc>
                          <a:spcPct val="150000"/>
                        </a:lnSpc>
                        <a:spcAft>
                          <a:spcPts val="0"/>
                        </a:spcAft>
                      </a:pPr>
                      <a:r>
                        <a:rPr lang="en-US" sz="1200" dirty="0">
                          <a:effectLst/>
                        </a:rPr>
                        <a:t>15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1.037894548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1.565377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0590010"/>
                  </a:ext>
                </a:extLst>
              </a:tr>
              <a:tr h="0">
                <a:tc>
                  <a:txBody>
                    <a:bodyPr/>
                    <a:lstStyle/>
                    <a:p>
                      <a:pPr indent="457200" algn="l">
                        <a:lnSpc>
                          <a:spcPct val="150000"/>
                        </a:lnSpc>
                        <a:spcAft>
                          <a:spcPts val="0"/>
                        </a:spcAft>
                      </a:pPr>
                      <a:r>
                        <a:rPr lang="en-US" sz="12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1.032763404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1.460149</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8797283"/>
                  </a:ext>
                </a:extLst>
              </a:tr>
              <a:tr h="0">
                <a:tc>
                  <a:txBody>
                    <a:bodyPr/>
                    <a:lstStyle/>
                    <a:p>
                      <a:pPr indent="457200" algn="l">
                        <a:lnSpc>
                          <a:spcPct val="150000"/>
                        </a:lnSpc>
                        <a:spcAft>
                          <a:spcPts val="0"/>
                        </a:spcAft>
                      </a:pPr>
                      <a:r>
                        <a:rPr lang="en-US" sz="1200">
                          <a:effectLst/>
                        </a:rPr>
                        <a:t>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1.030238442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1.395637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40622424"/>
                  </a:ext>
                </a:extLst>
              </a:tr>
              <a:tr h="0">
                <a:tc>
                  <a:txBody>
                    <a:bodyPr/>
                    <a:lstStyle/>
                    <a:p>
                      <a:pPr indent="457200" algn="l">
                        <a:lnSpc>
                          <a:spcPct val="150000"/>
                        </a:lnSpc>
                        <a:spcAft>
                          <a:spcPts val="0"/>
                        </a:spcAft>
                      </a:pPr>
                      <a:r>
                        <a:rPr lang="en-US" sz="1200" dirty="0">
                          <a:effectLst/>
                        </a:rPr>
                        <a:t>30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1.028444872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1.340109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21931858"/>
                  </a:ext>
                </a:extLst>
              </a:tr>
              <a:tr h="0">
                <a:tc>
                  <a:txBody>
                    <a:bodyPr/>
                    <a:lstStyle/>
                    <a:p>
                      <a:pPr indent="457200" algn="l">
                        <a:lnSpc>
                          <a:spcPct val="150000"/>
                        </a:lnSpc>
                        <a:spcAft>
                          <a:spcPts val="0"/>
                        </a:spcAft>
                      </a:pPr>
                      <a:r>
                        <a:rPr lang="en-US" sz="1200">
                          <a:effectLst/>
                        </a:rPr>
                        <a:t>35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1.027688872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1.286397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1215176"/>
                  </a:ext>
                </a:extLst>
              </a:tr>
              <a:tr h="0">
                <a:tc>
                  <a:txBody>
                    <a:bodyPr/>
                    <a:lstStyle/>
                    <a:p>
                      <a:pPr indent="457200" algn="l">
                        <a:lnSpc>
                          <a:spcPct val="150000"/>
                        </a:lnSpc>
                        <a:spcAft>
                          <a:spcPts val="0"/>
                        </a:spcAft>
                      </a:pPr>
                      <a:r>
                        <a:rPr lang="en-US" sz="1200">
                          <a:effectLst/>
                        </a:rPr>
                        <a:t>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1.027760522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1.255153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96281552"/>
                  </a:ext>
                </a:extLst>
              </a:tr>
              <a:tr h="0">
                <a:tc>
                  <a:txBody>
                    <a:bodyPr/>
                    <a:lstStyle/>
                    <a:p>
                      <a:pPr indent="457200" algn="l">
                        <a:lnSpc>
                          <a:spcPct val="150000"/>
                        </a:lnSpc>
                        <a:spcAft>
                          <a:spcPts val="0"/>
                        </a:spcAft>
                      </a:pPr>
                      <a:r>
                        <a:rPr lang="en-US" sz="1200">
                          <a:effectLst/>
                        </a:rPr>
                        <a:t>45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1.02776354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1.225625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29849805"/>
                  </a:ext>
                </a:extLst>
              </a:tr>
              <a:tr h="0">
                <a:tc>
                  <a:txBody>
                    <a:bodyPr/>
                    <a:lstStyle/>
                    <a:p>
                      <a:pPr indent="457200" algn="l">
                        <a:lnSpc>
                          <a:spcPct val="150000"/>
                        </a:lnSpc>
                        <a:spcAft>
                          <a:spcPts val="0"/>
                        </a:spcAft>
                      </a:pPr>
                      <a:r>
                        <a:rPr lang="en-US" sz="1200">
                          <a:effectLst/>
                        </a:rPr>
                        <a:t>50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1.027433409</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1.204477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04243326"/>
                  </a:ext>
                </a:extLst>
              </a:tr>
              <a:tr h="0">
                <a:tc>
                  <a:txBody>
                    <a:bodyPr/>
                    <a:lstStyle/>
                    <a:p>
                      <a:pPr indent="457200" algn="l">
                        <a:lnSpc>
                          <a:spcPct val="150000"/>
                        </a:lnSpc>
                        <a:spcAft>
                          <a:spcPts val="0"/>
                        </a:spcAft>
                      </a:pPr>
                      <a:r>
                        <a:rPr lang="en-US" sz="1200">
                          <a:effectLst/>
                        </a:rPr>
                        <a:t>55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1.027637549</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1.190593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85553339"/>
                  </a:ext>
                </a:extLst>
              </a:tr>
              <a:tr h="0">
                <a:tc>
                  <a:txBody>
                    <a:bodyPr/>
                    <a:lstStyle/>
                    <a:p>
                      <a:pPr indent="457200" algn="l">
                        <a:lnSpc>
                          <a:spcPct val="150000"/>
                        </a:lnSpc>
                        <a:spcAft>
                          <a:spcPts val="0"/>
                        </a:spcAft>
                      </a:pPr>
                      <a:r>
                        <a:rPr lang="en-US" sz="1200">
                          <a:effectLst/>
                        </a:rPr>
                        <a:t>60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1.028241791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1.177809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5855883"/>
                  </a:ext>
                </a:extLst>
              </a:tr>
              <a:tr h="0">
                <a:tc>
                  <a:txBody>
                    <a:bodyPr/>
                    <a:lstStyle/>
                    <a:p>
                      <a:pPr indent="457200" algn="l">
                        <a:lnSpc>
                          <a:spcPct val="150000"/>
                        </a:lnSpc>
                        <a:spcAft>
                          <a:spcPts val="0"/>
                        </a:spcAft>
                      </a:pPr>
                      <a:r>
                        <a:rPr lang="en-US" sz="1200">
                          <a:effectLst/>
                        </a:rPr>
                        <a:t>65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1.0286041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1.163393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51946535"/>
                  </a:ext>
                </a:extLst>
              </a:tr>
              <a:tr h="0">
                <a:tc>
                  <a:txBody>
                    <a:bodyPr/>
                    <a:lstStyle/>
                    <a:p>
                      <a:pPr indent="457200" algn="l">
                        <a:lnSpc>
                          <a:spcPct val="150000"/>
                        </a:lnSpc>
                        <a:spcAft>
                          <a:spcPts val="0"/>
                        </a:spcAft>
                      </a:pPr>
                      <a:r>
                        <a:rPr lang="en-US" sz="1200">
                          <a:effectLst/>
                        </a:rPr>
                        <a:t>70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1.028804371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1.152236</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39877148"/>
                  </a:ext>
                </a:extLst>
              </a:tr>
              <a:tr h="0">
                <a:tc>
                  <a:txBody>
                    <a:bodyPr/>
                    <a:lstStyle/>
                    <a:p>
                      <a:pPr indent="457200" algn="l">
                        <a:lnSpc>
                          <a:spcPct val="150000"/>
                        </a:lnSpc>
                        <a:spcAft>
                          <a:spcPts val="0"/>
                        </a:spcAft>
                      </a:pPr>
                      <a:r>
                        <a:rPr lang="en-US" sz="1200">
                          <a:effectLst/>
                        </a:rPr>
                        <a:t>100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1.029211123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1.094498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39124117"/>
                  </a:ext>
                </a:extLst>
              </a:tr>
              <a:tr h="0">
                <a:tc>
                  <a:txBody>
                    <a:bodyPr/>
                    <a:lstStyle/>
                    <a:p>
                      <a:pPr indent="457200" algn="l">
                        <a:lnSpc>
                          <a:spcPct val="150000"/>
                        </a:lnSpc>
                        <a:spcAft>
                          <a:spcPts val="0"/>
                        </a:spcAft>
                      </a:pPr>
                      <a:r>
                        <a:rPr lang="en-US" sz="1200">
                          <a:effectLst/>
                        </a:rPr>
                        <a:t>150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1.029826424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1.065008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4709369"/>
                  </a:ext>
                </a:extLst>
              </a:tr>
              <a:tr h="0">
                <a:tc>
                  <a:txBody>
                    <a:bodyPr/>
                    <a:lstStyle/>
                    <a:p>
                      <a:pPr indent="457200" algn="l">
                        <a:lnSpc>
                          <a:spcPct val="150000"/>
                        </a:lnSpc>
                        <a:spcAft>
                          <a:spcPts val="0"/>
                        </a:spcAft>
                      </a:pPr>
                      <a:r>
                        <a:rPr lang="en-US" sz="1200">
                          <a:effectLst/>
                        </a:rPr>
                        <a:t>200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1.032013414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1.053908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7887458"/>
                  </a:ext>
                </a:extLst>
              </a:tr>
              <a:tr h="0">
                <a:tc>
                  <a:txBody>
                    <a:bodyPr/>
                    <a:lstStyle/>
                    <a:p>
                      <a:pPr indent="457200" algn="l">
                        <a:lnSpc>
                          <a:spcPct val="150000"/>
                        </a:lnSpc>
                        <a:spcAft>
                          <a:spcPts val="0"/>
                        </a:spcAft>
                      </a:pPr>
                      <a:r>
                        <a:rPr lang="en-US" sz="1200">
                          <a:effectLst/>
                        </a:rPr>
                        <a:t>250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1.036295234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1.047114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00664819"/>
                  </a:ext>
                </a:extLst>
              </a:tr>
              <a:tr h="0">
                <a:tc>
                  <a:txBody>
                    <a:bodyPr/>
                    <a:lstStyle/>
                    <a:p>
                      <a:pPr indent="457200" algn="l">
                        <a:lnSpc>
                          <a:spcPct val="150000"/>
                        </a:lnSpc>
                        <a:spcAft>
                          <a:spcPts val="0"/>
                        </a:spcAft>
                      </a:pPr>
                      <a:r>
                        <a:rPr lang="en-US" sz="1200">
                          <a:effectLst/>
                        </a:rPr>
                        <a:t>350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1.039103812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1.03857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85878630"/>
                  </a:ext>
                </a:extLst>
              </a:tr>
              <a:tr h="0">
                <a:tc>
                  <a:txBody>
                    <a:bodyPr/>
                    <a:lstStyle/>
                    <a:p>
                      <a:pPr indent="457200" algn="l">
                        <a:lnSpc>
                          <a:spcPct val="150000"/>
                        </a:lnSpc>
                        <a:spcAft>
                          <a:spcPts val="0"/>
                        </a:spcAft>
                      </a:pPr>
                      <a:r>
                        <a:rPr lang="en-US" sz="1200" dirty="0">
                          <a:effectLst/>
                        </a:rPr>
                        <a:t>450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a:effectLst/>
                        </a:rPr>
                        <a:t>1.041223454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457200" algn="l">
                        <a:lnSpc>
                          <a:spcPct val="150000"/>
                        </a:lnSpc>
                        <a:spcAft>
                          <a:spcPts val="0"/>
                        </a:spcAft>
                      </a:pPr>
                      <a:r>
                        <a:rPr lang="en-US" sz="1200" dirty="0">
                          <a:effectLst/>
                        </a:rPr>
                        <a:t>1.036322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699" marR="63699"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82776877"/>
                  </a:ext>
                </a:extLst>
              </a:tr>
            </a:tbl>
          </a:graphicData>
        </a:graphic>
      </p:graphicFrame>
      <p:sp>
        <p:nvSpPr>
          <p:cNvPr id="15" name="Slide Number Placeholder 14"/>
          <p:cNvSpPr>
            <a:spLocks noGrp="1"/>
          </p:cNvSpPr>
          <p:nvPr>
            <p:ph type="sldNum" sz="quarter" idx="12"/>
          </p:nvPr>
        </p:nvSpPr>
        <p:spPr/>
        <p:txBody>
          <a:bodyPr/>
          <a:lstStyle/>
          <a:p>
            <a:fld id="{25BA54BD-C84D-46CE-8B72-31BFB26ABA43}" type="slidenum">
              <a:rPr lang="en-US" smtClean="0"/>
              <a:t>26</a:t>
            </a:fld>
            <a:endParaRPr lang="en-US"/>
          </a:p>
        </p:txBody>
      </p:sp>
      <p:pic>
        <p:nvPicPr>
          <p:cNvPr id="6" name="Picture 5">
            <a:extLst>
              <a:ext uri="{FF2B5EF4-FFF2-40B4-BE49-F238E27FC236}">
                <a16:creationId xmlns:a16="http://schemas.microsoft.com/office/drawing/2014/main" id="{23A829CE-7AE9-4C75-A7CD-7427BC2C0C6A}"/>
              </a:ext>
            </a:extLst>
          </p:cNvPr>
          <p:cNvPicPr/>
          <p:nvPr/>
        </p:nvPicPr>
        <p:blipFill>
          <a:blip r:embed="rId3">
            <a:extLst>
              <a:ext uri="{28A0092B-C50C-407E-A947-70E740481C1C}">
                <a14:useLocalDpi xmlns:a14="http://schemas.microsoft.com/office/drawing/2010/main" val="0"/>
              </a:ext>
            </a:extLst>
          </a:blip>
          <a:stretch>
            <a:fillRect/>
          </a:stretch>
        </p:blipFill>
        <p:spPr>
          <a:xfrm>
            <a:off x="5986091" y="811780"/>
            <a:ext cx="6071486" cy="5466312"/>
          </a:xfrm>
          <a:prstGeom prst="rect">
            <a:avLst/>
          </a:prstGeom>
        </p:spPr>
      </p:pic>
      <p:sp>
        <p:nvSpPr>
          <p:cNvPr id="9" name="TextBox 8">
            <a:extLst>
              <a:ext uri="{FF2B5EF4-FFF2-40B4-BE49-F238E27FC236}">
                <a16:creationId xmlns:a16="http://schemas.microsoft.com/office/drawing/2014/main" id="{0858754C-6C3E-4DAE-803B-08ED57ACDE52}"/>
              </a:ext>
            </a:extLst>
          </p:cNvPr>
          <p:cNvSpPr txBox="1"/>
          <p:nvPr/>
        </p:nvSpPr>
        <p:spPr>
          <a:xfrm>
            <a:off x="260691" y="6410899"/>
            <a:ext cx="11667441" cy="428002"/>
          </a:xfrm>
          <a:prstGeom prst="rect">
            <a:avLst/>
          </a:prstGeom>
          <a:noFill/>
        </p:spPr>
        <p:txBody>
          <a:bodyPr wrap="square" rtlCol="0">
            <a:spAutoFit/>
          </a:bodyPr>
          <a:lstStyle/>
          <a:p>
            <a:pPr algn="ctr">
              <a:lnSpc>
                <a:spcPct val="90000"/>
              </a:lnSpc>
            </a:pPr>
            <a:r>
              <a:rPr lang="en-US" sz="2400" b="1" dirty="0"/>
              <a:t>The RMSE accuracy is tested on </a:t>
            </a:r>
            <a:r>
              <a:rPr lang="en-US" sz="2400" b="1" dirty="0" err="1"/>
              <a:t>MovieLens</a:t>
            </a:r>
            <a:r>
              <a:rPr lang="en-US" sz="2400" b="1" dirty="0"/>
              <a:t> 100k dataset</a:t>
            </a:r>
          </a:p>
        </p:txBody>
      </p:sp>
    </p:spTree>
    <p:extLst>
      <p:ext uri="{BB962C8B-B14F-4D97-AF65-F5344CB8AC3E}">
        <p14:creationId xmlns:p14="http://schemas.microsoft.com/office/powerpoint/2010/main" val="336682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9F8017E-218A-455C-9AF8-37AF8A2A3CE3}"/>
              </a:ext>
            </a:extLst>
          </p:cNvPr>
          <p:cNvSpPr>
            <a:spLocks noGrp="1"/>
          </p:cNvSpPr>
          <p:nvPr>
            <p:ph type="title"/>
          </p:nvPr>
        </p:nvSpPr>
        <p:spPr>
          <a:xfrm>
            <a:off x="531812" y="143432"/>
            <a:ext cx="4369667" cy="609600"/>
          </a:xfrm>
        </p:spPr>
        <p:txBody>
          <a:bodyPr>
            <a:normAutofit/>
          </a:bodyPr>
          <a:lstStyle/>
          <a:p>
            <a:r>
              <a:rPr lang="en-US" dirty="0"/>
              <a:t>Experiment Result</a:t>
            </a:r>
          </a:p>
        </p:txBody>
      </p:sp>
      <p:sp>
        <p:nvSpPr>
          <p:cNvPr id="15" name="Slide Number Placeholder 14"/>
          <p:cNvSpPr>
            <a:spLocks noGrp="1"/>
          </p:cNvSpPr>
          <p:nvPr>
            <p:ph type="sldNum" sz="quarter" idx="12"/>
          </p:nvPr>
        </p:nvSpPr>
        <p:spPr/>
        <p:txBody>
          <a:bodyPr/>
          <a:lstStyle/>
          <a:p>
            <a:fld id="{25BA54BD-C84D-46CE-8B72-31BFB26ABA43}" type="slidenum">
              <a:rPr lang="en-US" smtClean="0"/>
              <a:t>27</a:t>
            </a:fld>
            <a:endParaRPr lang="en-US"/>
          </a:p>
        </p:txBody>
      </p:sp>
      <p:sp>
        <p:nvSpPr>
          <p:cNvPr id="9" name="TextBox 8">
            <a:extLst>
              <a:ext uri="{FF2B5EF4-FFF2-40B4-BE49-F238E27FC236}">
                <a16:creationId xmlns:a16="http://schemas.microsoft.com/office/drawing/2014/main" id="{0858754C-6C3E-4DAE-803B-08ED57ACDE52}"/>
              </a:ext>
            </a:extLst>
          </p:cNvPr>
          <p:cNvSpPr txBox="1"/>
          <p:nvPr/>
        </p:nvSpPr>
        <p:spPr>
          <a:xfrm>
            <a:off x="2360612" y="6155267"/>
            <a:ext cx="8686798" cy="428002"/>
          </a:xfrm>
          <a:prstGeom prst="rect">
            <a:avLst/>
          </a:prstGeom>
          <a:noFill/>
        </p:spPr>
        <p:txBody>
          <a:bodyPr wrap="square" rtlCol="0">
            <a:spAutoFit/>
          </a:bodyPr>
          <a:lstStyle/>
          <a:p>
            <a:pPr>
              <a:lnSpc>
                <a:spcPct val="90000"/>
              </a:lnSpc>
            </a:pPr>
            <a:r>
              <a:rPr lang="en-US" sz="2400" b="1" dirty="0"/>
              <a:t>The Time between 100K and 1M </a:t>
            </a:r>
            <a:r>
              <a:rPr lang="en-US" sz="2400" b="1" dirty="0" err="1"/>
              <a:t>movielen</a:t>
            </a:r>
            <a:r>
              <a:rPr lang="en-US" sz="2400" b="1" dirty="0"/>
              <a:t> datasets in Matrix</a:t>
            </a:r>
          </a:p>
        </p:txBody>
      </p:sp>
      <p:pic>
        <p:nvPicPr>
          <p:cNvPr id="4" name="Picture 3">
            <a:extLst>
              <a:ext uri="{FF2B5EF4-FFF2-40B4-BE49-F238E27FC236}">
                <a16:creationId xmlns:a16="http://schemas.microsoft.com/office/drawing/2014/main" id="{B8B349B6-68A2-46E2-94F1-26E66D710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969" y="1026333"/>
            <a:ext cx="5715000" cy="4762500"/>
          </a:xfrm>
          <a:prstGeom prst="rect">
            <a:avLst/>
          </a:prstGeom>
        </p:spPr>
      </p:pic>
      <p:graphicFrame>
        <p:nvGraphicFramePr>
          <p:cNvPr id="5" name="Table 4">
            <a:extLst>
              <a:ext uri="{FF2B5EF4-FFF2-40B4-BE49-F238E27FC236}">
                <a16:creationId xmlns:a16="http://schemas.microsoft.com/office/drawing/2014/main" id="{B9DD7618-49C9-4C93-A076-0CEDE7968334}"/>
              </a:ext>
            </a:extLst>
          </p:cNvPr>
          <p:cNvGraphicFramePr>
            <a:graphicFrameLocks noGrp="1"/>
          </p:cNvGraphicFramePr>
          <p:nvPr>
            <p:extLst>
              <p:ext uri="{D42A27DB-BD31-4B8C-83A1-F6EECF244321}">
                <p14:modId xmlns:p14="http://schemas.microsoft.com/office/powerpoint/2010/main" val="4142610115"/>
              </p:ext>
            </p:extLst>
          </p:nvPr>
        </p:nvGraphicFramePr>
        <p:xfrm>
          <a:off x="277856" y="1026332"/>
          <a:ext cx="5715001" cy="4845192"/>
        </p:xfrm>
        <a:graphic>
          <a:graphicData uri="http://schemas.openxmlformats.org/drawingml/2006/table">
            <a:tbl>
              <a:tblPr>
                <a:tableStyleId>{8799B23B-EC83-4686-B30A-512413B5E67A}</a:tableStyleId>
              </a:tblPr>
              <a:tblGrid>
                <a:gridCol w="1320756">
                  <a:extLst>
                    <a:ext uri="{9D8B030D-6E8A-4147-A177-3AD203B41FA5}">
                      <a16:colId xmlns:a16="http://schemas.microsoft.com/office/drawing/2014/main" val="1546153376"/>
                    </a:ext>
                  </a:extLst>
                </a:gridCol>
                <a:gridCol w="2057400">
                  <a:extLst>
                    <a:ext uri="{9D8B030D-6E8A-4147-A177-3AD203B41FA5}">
                      <a16:colId xmlns:a16="http://schemas.microsoft.com/office/drawing/2014/main" val="2633227355"/>
                    </a:ext>
                  </a:extLst>
                </a:gridCol>
                <a:gridCol w="355493">
                  <a:extLst>
                    <a:ext uri="{9D8B030D-6E8A-4147-A177-3AD203B41FA5}">
                      <a16:colId xmlns:a16="http://schemas.microsoft.com/office/drawing/2014/main" val="3385645976"/>
                    </a:ext>
                  </a:extLst>
                </a:gridCol>
                <a:gridCol w="1981352">
                  <a:extLst>
                    <a:ext uri="{9D8B030D-6E8A-4147-A177-3AD203B41FA5}">
                      <a16:colId xmlns:a16="http://schemas.microsoft.com/office/drawing/2014/main" val="778399318"/>
                    </a:ext>
                  </a:extLst>
                </a:gridCol>
              </a:tblGrid>
              <a:tr h="589175">
                <a:tc rowSpan="2">
                  <a:txBody>
                    <a:bodyPr/>
                    <a:lstStyle/>
                    <a:p>
                      <a:pPr algn="ctr" fontAlgn="b"/>
                      <a:r>
                        <a:rPr lang="en-US" sz="2400" b="1" u="none" strike="noStrike" dirty="0">
                          <a:solidFill>
                            <a:schemeClr val="bg1"/>
                          </a:solidFill>
                          <a:effectLst/>
                        </a:rPr>
                        <a:t>K neighbor</a:t>
                      </a:r>
                      <a:endParaRPr lang="en-US" sz="2400" b="1"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gridSpan="2">
                  <a:txBody>
                    <a:bodyPr/>
                    <a:lstStyle/>
                    <a:p>
                      <a:pPr algn="ctr" fontAlgn="b"/>
                      <a:r>
                        <a:rPr lang="en-US" sz="2400" b="1" u="none" strike="noStrike" dirty="0" err="1">
                          <a:solidFill>
                            <a:schemeClr val="bg1"/>
                          </a:solidFill>
                          <a:effectLst/>
                        </a:rPr>
                        <a:t>MovieLen</a:t>
                      </a:r>
                      <a:r>
                        <a:rPr lang="en-US" sz="2400" b="1" u="none" strike="noStrike" dirty="0">
                          <a:solidFill>
                            <a:schemeClr val="bg1"/>
                          </a:solidFill>
                          <a:effectLst/>
                        </a:rPr>
                        <a:t> 100K</a:t>
                      </a:r>
                      <a:endParaRPr lang="en-US" sz="2400" b="1"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hMerge="1">
                  <a:txBody>
                    <a:bodyPr/>
                    <a:lstStyle/>
                    <a:p>
                      <a:pPr algn="ctr" fontAlgn="b"/>
                      <a:endParaRPr lang="en-US" sz="24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b="1" u="none" strike="noStrike" dirty="0" err="1">
                          <a:solidFill>
                            <a:schemeClr val="bg1"/>
                          </a:solidFill>
                          <a:effectLst/>
                        </a:rPr>
                        <a:t>MovieLen</a:t>
                      </a:r>
                      <a:r>
                        <a:rPr lang="en-US" sz="2400" b="1" u="none" strike="noStrike" dirty="0">
                          <a:solidFill>
                            <a:schemeClr val="bg1"/>
                          </a:solidFill>
                          <a:effectLst/>
                        </a:rPr>
                        <a:t> 1M</a:t>
                      </a:r>
                      <a:endParaRPr lang="en-US" sz="2400" b="1"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317289290"/>
                  </a:ext>
                </a:extLst>
              </a:tr>
              <a:tr h="899093">
                <a:tc vMerge="1">
                  <a:txBody>
                    <a:bodyPr/>
                    <a:lstStyle/>
                    <a:p>
                      <a:endParaRPr lang="en-US"/>
                    </a:p>
                  </a:txBody>
                  <a:tcPr/>
                </a:tc>
                <a:tc gridSpan="3">
                  <a:txBody>
                    <a:bodyPr/>
                    <a:lstStyle/>
                    <a:p>
                      <a:pPr algn="ctr" fontAlgn="b"/>
                      <a:r>
                        <a:rPr lang="en-US" sz="2400" b="1" u="none" strike="noStrike" dirty="0">
                          <a:solidFill>
                            <a:schemeClr val="bg1"/>
                          </a:solidFill>
                          <a:effectLst/>
                        </a:rPr>
                        <a:t>Time</a:t>
                      </a:r>
                      <a:endParaRPr lang="en-US" sz="2400" b="1"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8381386"/>
                  </a:ext>
                </a:extLst>
              </a:tr>
              <a:tr h="685800">
                <a:tc>
                  <a:txBody>
                    <a:bodyPr/>
                    <a:lstStyle/>
                    <a:p>
                      <a:pPr algn="ctr" fontAlgn="b"/>
                      <a:r>
                        <a:rPr lang="en-US" sz="2400" u="none" strike="noStrike" dirty="0">
                          <a:solidFill>
                            <a:schemeClr val="bg1"/>
                          </a:solidFill>
                          <a:effectLst/>
                        </a:rPr>
                        <a:t>10</a:t>
                      </a:r>
                      <a:endParaRPr lang="en-US" sz="24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u="none" strike="noStrike" dirty="0">
                          <a:effectLst/>
                        </a:rPr>
                        <a:t>1.646053839</a:t>
                      </a:r>
                      <a:endParaRPr lang="en-US" sz="2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gridSpan="2">
                  <a:txBody>
                    <a:bodyPr/>
                    <a:lstStyle/>
                    <a:p>
                      <a:pPr algn="ctr" fontAlgn="b"/>
                      <a:r>
                        <a:rPr lang="en-US" sz="2400" u="none" strike="noStrike">
                          <a:effectLst/>
                        </a:rPr>
                        <a:t>6.743942642</a:t>
                      </a:r>
                      <a:endParaRPr lang="en-US" sz="2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bg2">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hMerge="1">
                  <a:txBody>
                    <a:bodyPr/>
                    <a:lstStyle/>
                    <a:p>
                      <a:pPr algn="r" fontAlgn="b"/>
                      <a:r>
                        <a:rPr lang="en-US" sz="2400" u="none" strike="noStrike">
                          <a:effectLst/>
                        </a:rPr>
                        <a:t>6.743942642</a:t>
                      </a:r>
                      <a:endParaRPr lang="en-US" sz="2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59097882"/>
                  </a:ext>
                </a:extLst>
              </a:tr>
              <a:tr h="685800">
                <a:tc>
                  <a:txBody>
                    <a:bodyPr/>
                    <a:lstStyle/>
                    <a:p>
                      <a:pPr algn="ctr" fontAlgn="b"/>
                      <a:r>
                        <a:rPr lang="en-US" sz="2400" u="none" strike="noStrike" dirty="0">
                          <a:solidFill>
                            <a:schemeClr val="bg1"/>
                          </a:solidFill>
                          <a:effectLst/>
                        </a:rPr>
                        <a:t>50</a:t>
                      </a:r>
                      <a:endParaRPr lang="en-US" sz="24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u="none" strike="noStrike" dirty="0">
                          <a:effectLst/>
                        </a:rPr>
                        <a:t>1.587010145</a:t>
                      </a:r>
                      <a:endParaRPr lang="en-US" sz="2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gridSpan="2">
                  <a:txBody>
                    <a:bodyPr/>
                    <a:lstStyle/>
                    <a:p>
                      <a:pPr algn="ctr" fontAlgn="b"/>
                      <a:r>
                        <a:rPr lang="en-US" sz="2400" u="none" strike="noStrike" dirty="0">
                          <a:effectLst/>
                        </a:rPr>
                        <a:t>6.65118261</a:t>
                      </a:r>
                      <a:endParaRPr lang="en-US" sz="2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bg2">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hMerge="1">
                  <a:txBody>
                    <a:bodyPr/>
                    <a:lstStyle/>
                    <a:p>
                      <a:pPr algn="r" fontAlgn="b"/>
                      <a:r>
                        <a:rPr lang="en-US" sz="2400" u="none" strike="noStrike">
                          <a:effectLst/>
                        </a:rPr>
                        <a:t>6.65118261</a:t>
                      </a:r>
                      <a:endParaRPr lang="en-US" sz="2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85974009"/>
                  </a:ext>
                </a:extLst>
              </a:tr>
              <a:tr h="685800">
                <a:tc>
                  <a:txBody>
                    <a:bodyPr/>
                    <a:lstStyle/>
                    <a:p>
                      <a:pPr algn="ctr" fontAlgn="b"/>
                      <a:r>
                        <a:rPr lang="en-US" sz="2400" u="none" strike="noStrike" dirty="0">
                          <a:solidFill>
                            <a:schemeClr val="bg1"/>
                          </a:solidFill>
                          <a:effectLst/>
                        </a:rPr>
                        <a:t>100</a:t>
                      </a:r>
                      <a:endParaRPr lang="en-US" sz="24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u="none" strike="noStrike" dirty="0">
                          <a:effectLst/>
                        </a:rPr>
                        <a:t>1.699946295</a:t>
                      </a:r>
                      <a:endParaRPr lang="en-US" sz="2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gridSpan="2">
                  <a:txBody>
                    <a:bodyPr/>
                    <a:lstStyle/>
                    <a:p>
                      <a:pPr algn="ctr" fontAlgn="b"/>
                      <a:r>
                        <a:rPr lang="en-US" sz="2400" u="none" strike="noStrike" dirty="0">
                          <a:effectLst/>
                        </a:rPr>
                        <a:t>6.682378769</a:t>
                      </a:r>
                      <a:endParaRPr lang="en-US" sz="2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bg2">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hMerge="1">
                  <a:txBody>
                    <a:bodyPr/>
                    <a:lstStyle/>
                    <a:p>
                      <a:pPr algn="r" fontAlgn="b"/>
                      <a:r>
                        <a:rPr lang="en-US" sz="2400" u="none" strike="noStrike">
                          <a:effectLst/>
                        </a:rPr>
                        <a:t>6.682378769</a:t>
                      </a:r>
                      <a:endParaRPr lang="en-US" sz="2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63579800"/>
                  </a:ext>
                </a:extLst>
              </a:tr>
              <a:tr h="685800">
                <a:tc>
                  <a:txBody>
                    <a:bodyPr/>
                    <a:lstStyle/>
                    <a:p>
                      <a:pPr algn="ctr" fontAlgn="b"/>
                      <a:r>
                        <a:rPr lang="en-US" sz="2400" u="none" strike="noStrike" dirty="0">
                          <a:solidFill>
                            <a:schemeClr val="bg1"/>
                          </a:solidFill>
                          <a:effectLst/>
                        </a:rPr>
                        <a:t>200</a:t>
                      </a:r>
                      <a:endParaRPr lang="en-US" sz="24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u="none" strike="noStrike">
                          <a:effectLst/>
                        </a:rPr>
                        <a:t>1.814186573</a:t>
                      </a:r>
                      <a:endParaRPr lang="en-US" sz="2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gridSpan="2">
                  <a:txBody>
                    <a:bodyPr/>
                    <a:lstStyle/>
                    <a:p>
                      <a:pPr algn="ctr" fontAlgn="b"/>
                      <a:r>
                        <a:rPr lang="en-US" sz="2400" u="none" strike="noStrike" dirty="0">
                          <a:effectLst/>
                        </a:rPr>
                        <a:t>6.760316515</a:t>
                      </a:r>
                      <a:endParaRPr lang="en-US" sz="2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bg2">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hMerge="1">
                  <a:txBody>
                    <a:bodyPr/>
                    <a:lstStyle/>
                    <a:p>
                      <a:pPr algn="r" fontAlgn="b"/>
                      <a:r>
                        <a:rPr lang="en-US" sz="2400" u="none" strike="noStrike">
                          <a:effectLst/>
                        </a:rPr>
                        <a:t>6.760316515</a:t>
                      </a:r>
                      <a:endParaRPr lang="en-US" sz="2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26569849"/>
                  </a:ext>
                </a:extLst>
              </a:tr>
              <a:tr h="613724">
                <a:tc>
                  <a:txBody>
                    <a:bodyPr/>
                    <a:lstStyle/>
                    <a:p>
                      <a:pPr algn="ctr" fontAlgn="b"/>
                      <a:r>
                        <a:rPr lang="en-US" sz="2400" u="none" strike="noStrike" dirty="0">
                          <a:solidFill>
                            <a:schemeClr val="bg1"/>
                          </a:solidFill>
                          <a:effectLst/>
                        </a:rPr>
                        <a:t>300</a:t>
                      </a:r>
                      <a:endParaRPr lang="en-US" sz="24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fontAlgn="b"/>
                      <a:r>
                        <a:rPr lang="en-US" sz="2400" u="none" strike="noStrike">
                          <a:effectLst/>
                        </a:rPr>
                        <a:t>1.704050207</a:t>
                      </a:r>
                      <a:endParaRPr lang="en-US" sz="2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400" u="none" strike="noStrike" dirty="0">
                          <a:effectLst/>
                        </a:rPr>
                        <a:t>6.733996997</a:t>
                      </a:r>
                      <a:endParaRPr lang="en-US" sz="2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bg2">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r>
                        <a:rPr lang="en-US" sz="2400" u="none" strike="noStrike" dirty="0">
                          <a:effectLst/>
                        </a:rPr>
                        <a:t>6.733996997</a:t>
                      </a:r>
                      <a:endParaRPr lang="en-US" sz="2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17768508"/>
                  </a:ext>
                </a:extLst>
              </a:tr>
            </a:tbl>
          </a:graphicData>
        </a:graphic>
      </p:graphicFrame>
    </p:spTree>
    <p:extLst>
      <p:ext uri="{BB962C8B-B14F-4D97-AF65-F5344CB8AC3E}">
        <p14:creationId xmlns:p14="http://schemas.microsoft.com/office/powerpoint/2010/main" val="359773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364A6D-2E45-49F3-BCBB-867C78F146DF}"/>
              </a:ext>
            </a:extLst>
          </p:cNvPr>
          <p:cNvSpPr>
            <a:spLocks noGrp="1"/>
          </p:cNvSpPr>
          <p:nvPr>
            <p:ph type="title"/>
          </p:nvPr>
        </p:nvSpPr>
        <p:spPr>
          <a:xfrm>
            <a:off x="531812" y="143432"/>
            <a:ext cx="4369667" cy="609600"/>
          </a:xfrm>
        </p:spPr>
        <p:txBody>
          <a:bodyPr>
            <a:normAutofit/>
          </a:bodyPr>
          <a:lstStyle/>
          <a:p>
            <a:r>
              <a:rPr lang="en-US" dirty="0"/>
              <a:t>Experiment Result</a:t>
            </a:r>
          </a:p>
        </p:txBody>
      </p:sp>
      <p:sp>
        <p:nvSpPr>
          <p:cNvPr id="15" name="Slide Number Placeholder 14"/>
          <p:cNvSpPr>
            <a:spLocks noGrp="1"/>
          </p:cNvSpPr>
          <p:nvPr>
            <p:ph type="sldNum" sz="quarter" idx="12"/>
          </p:nvPr>
        </p:nvSpPr>
        <p:spPr/>
        <p:txBody>
          <a:bodyPr/>
          <a:lstStyle/>
          <a:p>
            <a:fld id="{25BA54BD-C84D-46CE-8B72-31BFB26ABA43}" type="slidenum">
              <a:rPr lang="en-US" smtClean="0"/>
              <a:t>28</a:t>
            </a:fld>
            <a:endParaRPr lang="en-US"/>
          </a:p>
        </p:txBody>
      </p:sp>
      <p:sp>
        <p:nvSpPr>
          <p:cNvPr id="9" name="TextBox 8">
            <a:extLst>
              <a:ext uri="{FF2B5EF4-FFF2-40B4-BE49-F238E27FC236}">
                <a16:creationId xmlns:a16="http://schemas.microsoft.com/office/drawing/2014/main" id="{0858754C-6C3E-4DAE-803B-08ED57ACDE52}"/>
              </a:ext>
            </a:extLst>
          </p:cNvPr>
          <p:cNvSpPr txBox="1"/>
          <p:nvPr/>
        </p:nvSpPr>
        <p:spPr>
          <a:xfrm>
            <a:off x="-10297" y="6242271"/>
            <a:ext cx="11469370" cy="428002"/>
          </a:xfrm>
          <a:prstGeom prst="rect">
            <a:avLst/>
          </a:prstGeom>
          <a:noFill/>
        </p:spPr>
        <p:txBody>
          <a:bodyPr wrap="square" rtlCol="0">
            <a:spAutoFit/>
          </a:bodyPr>
          <a:lstStyle/>
          <a:p>
            <a:pPr algn="ctr">
              <a:lnSpc>
                <a:spcPct val="90000"/>
              </a:lnSpc>
            </a:pPr>
            <a:r>
              <a:rPr lang="en-US" sz="2400" b="1" dirty="0"/>
              <a:t>The time between 100K and 1M </a:t>
            </a:r>
            <a:r>
              <a:rPr lang="en-US" sz="2400" b="1" dirty="0" err="1"/>
              <a:t>movielen</a:t>
            </a:r>
            <a:r>
              <a:rPr lang="en-US" sz="2400" b="1" dirty="0"/>
              <a:t> datasets in Graph</a:t>
            </a:r>
          </a:p>
        </p:txBody>
      </p:sp>
      <p:graphicFrame>
        <p:nvGraphicFramePr>
          <p:cNvPr id="11" name="Table 10">
            <a:extLst>
              <a:ext uri="{FF2B5EF4-FFF2-40B4-BE49-F238E27FC236}">
                <a16:creationId xmlns:a16="http://schemas.microsoft.com/office/drawing/2014/main" id="{EECB5111-BABF-46EC-866C-DBCC61E70FF7}"/>
              </a:ext>
            </a:extLst>
          </p:cNvPr>
          <p:cNvGraphicFramePr>
            <a:graphicFrameLocks noGrp="1"/>
          </p:cNvGraphicFramePr>
          <p:nvPr>
            <p:extLst>
              <p:ext uri="{D42A27DB-BD31-4B8C-83A1-F6EECF244321}">
                <p14:modId xmlns:p14="http://schemas.microsoft.com/office/powerpoint/2010/main" val="4161079484"/>
              </p:ext>
            </p:extLst>
          </p:nvPr>
        </p:nvGraphicFramePr>
        <p:xfrm>
          <a:off x="538462" y="955744"/>
          <a:ext cx="11469371" cy="5156021"/>
        </p:xfrm>
        <a:graphic>
          <a:graphicData uri="http://schemas.openxmlformats.org/drawingml/2006/table">
            <a:tbl>
              <a:tblPr>
                <a:tableStyleId>{8799B23B-EC83-4686-B30A-512413B5E67A}</a:tableStyleId>
              </a:tblPr>
              <a:tblGrid>
                <a:gridCol w="850674">
                  <a:extLst>
                    <a:ext uri="{9D8B030D-6E8A-4147-A177-3AD203B41FA5}">
                      <a16:colId xmlns:a16="http://schemas.microsoft.com/office/drawing/2014/main" val="396482516"/>
                    </a:ext>
                  </a:extLst>
                </a:gridCol>
                <a:gridCol w="5257800">
                  <a:extLst>
                    <a:ext uri="{9D8B030D-6E8A-4147-A177-3AD203B41FA5}">
                      <a16:colId xmlns:a16="http://schemas.microsoft.com/office/drawing/2014/main" val="637257094"/>
                    </a:ext>
                  </a:extLst>
                </a:gridCol>
                <a:gridCol w="2590800">
                  <a:extLst>
                    <a:ext uri="{9D8B030D-6E8A-4147-A177-3AD203B41FA5}">
                      <a16:colId xmlns:a16="http://schemas.microsoft.com/office/drawing/2014/main" val="386666165"/>
                    </a:ext>
                  </a:extLst>
                </a:gridCol>
                <a:gridCol w="2770097">
                  <a:extLst>
                    <a:ext uri="{9D8B030D-6E8A-4147-A177-3AD203B41FA5}">
                      <a16:colId xmlns:a16="http://schemas.microsoft.com/office/drawing/2014/main" val="13665360"/>
                    </a:ext>
                  </a:extLst>
                </a:gridCol>
              </a:tblGrid>
              <a:tr h="396617">
                <a:tc rowSpan="5">
                  <a:txBody>
                    <a:bodyPr/>
                    <a:lstStyle/>
                    <a:p>
                      <a:pPr algn="ctr" fontAlgn="b"/>
                      <a:r>
                        <a:rPr lang="en-US" sz="2400" b="1" u="none" strike="noStrike" dirty="0">
                          <a:solidFill>
                            <a:schemeClr val="bg1"/>
                          </a:solidFill>
                          <a:effectLst/>
                        </a:rPr>
                        <a:t>K</a:t>
                      </a:r>
                      <a:endParaRPr lang="en-US" sz="2400" b="1" i="0" u="none" strike="noStrike" dirty="0">
                        <a:solidFill>
                          <a:schemeClr val="bg1"/>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gridSpan="2">
                  <a:txBody>
                    <a:bodyPr/>
                    <a:lstStyle/>
                    <a:p>
                      <a:pPr algn="ctr" fontAlgn="b"/>
                      <a:r>
                        <a:rPr lang="en-US" sz="2400" b="1" u="none" strike="noStrike" dirty="0">
                          <a:solidFill>
                            <a:schemeClr val="bg1"/>
                          </a:solidFill>
                          <a:effectLst/>
                        </a:rPr>
                        <a:t>                                      </a:t>
                      </a:r>
                      <a:r>
                        <a:rPr lang="en-US" sz="2400" b="1" u="none" strike="noStrike" dirty="0" err="1">
                          <a:solidFill>
                            <a:schemeClr val="bg1"/>
                          </a:solidFill>
                          <a:effectLst/>
                        </a:rPr>
                        <a:t>MovieLen</a:t>
                      </a:r>
                      <a:r>
                        <a:rPr lang="en-US" sz="2400" b="1" u="none" strike="noStrike" dirty="0">
                          <a:solidFill>
                            <a:schemeClr val="bg1"/>
                          </a:solidFill>
                          <a:effectLst/>
                        </a:rPr>
                        <a:t> 100K</a:t>
                      </a:r>
                      <a:endParaRPr lang="en-US" sz="2400" b="1" i="0" u="none" strike="noStrike" dirty="0">
                        <a:solidFill>
                          <a:schemeClr val="bg1"/>
                        </a:solidFill>
                        <a:effectLst/>
                        <a:latin typeface="+mj-lt"/>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hMerge="1">
                  <a:txBody>
                    <a:bodyPr/>
                    <a:lstStyle/>
                    <a:p>
                      <a:pPr algn="ctr" fontAlgn="b"/>
                      <a:endParaRPr lang="en-US" sz="2000" b="1" i="0" u="none" strike="noStrike" dirty="0">
                        <a:solidFill>
                          <a:srgbClr val="000000"/>
                        </a:solidFill>
                        <a:effectLst/>
                        <a:latin typeface="Calibri" panose="020F0502020204030204" pitchFamily="34" charset="0"/>
                      </a:endParaRPr>
                    </a:p>
                  </a:txBody>
                  <a:tcPr marL="7393" marR="7393" marT="7393" marB="0" anchor="b"/>
                </a:tc>
                <a:tc>
                  <a:txBody>
                    <a:bodyPr/>
                    <a:lstStyle/>
                    <a:p>
                      <a:pPr algn="ctr" fontAlgn="b"/>
                      <a:r>
                        <a:rPr lang="en-US" sz="2400" b="1" u="none" strike="noStrike" dirty="0" err="1">
                          <a:solidFill>
                            <a:schemeClr val="bg1"/>
                          </a:solidFill>
                          <a:effectLst/>
                        </a:rPr>
                        <a:t>MovieLen</a:t>
                      </a:r>
                      <a:r>
                        <a:rPr lang="en-US" sz="2400" b="1" u="none" strike="noStrike" dirty="0">
                          <a:solidFill>
                            <a:schemeClr val="bg1"/>
                          </a:solidFill>
                          <a:effectLst/>
                        </a:rPr>
                        <a:t> 1M </a:t>
                      </a:r>
                      <a:endParaRPr lang="en-US" sz="2400" b="1" i="0" u="none" strike="noStrike" dirty="0">
                        <a:solidFill>
                          <a:schemeClr val="bg1"/>
                        </a:solidFill>
                        <a:effectLst/>
                        <a:latin typeface="+mj-lt"/>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403447801"/>
                  </a:ext>
                </a:extLst>
              </a:tr>
              <a:tr h="396617">
                <a:tc vMerge="1">
                  <a:txBody>
                    <a:bodyPr/>
                    <a:lstStyle/>
                    <a:p>
                      <a:pPr algn="ctr" fontAlgn="b"/>
                      <a:endParaRPr lang="en-US" sz="2000" b="1" i="0" u="none" strike="noStrike" dirty="0">
                        <a:solidFill>
                          <a:srgbClr val="000000"/>
                        </a:solidFill>
                        <a:effectLst/>
                        <a:latin typeface="Calibri" panose="020F0502020204030204" pitchFamily="34" charset="0"/>
                      </a:endParaRPr>
                    </a:p>
                  </a:txBody>
                  <a:tcPr marL="7393" marR="7393" marT="7393" marB="0" anchor="b"/>
                </a:tc>
                <a:tc>
                  <a:txBody>
                    <a:bodyPr/>
                    <a:lstStyle/>
                    <a:p>
                      <a:pPr algn="ctr" fontAlgn="b"/>
                      <a:r>
                        <a:rPr lang="en-US" sz="2400" b="1" u="none" strike="noStrike" dirty="0">
                          <a:solidFill>
                            <a:schemeClr val="bg1"/>
                          </a:solidFill>
                          <a:effectLst/>
                        </a:rPr>
                        <a:t>Worst Environment </a:t>
                      </a:r>
                      <a:endParaRPr lang="en-US" sz="2400" b="1" i="0" u="none" strike="noStrike" dirty="0">
                        <a:solidFill>
                          <a:schemeClr val="bg1"/>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gridSpan="2">
                  <a:txBody>
                    <a:bodyPr/>
                    <a:lstStyle/>
                    <a:p>
                      <a:pPr algn="ctr" fontAlgn="b"/>
                      <a:r>
                        <a:rPr lang="en-US" sz="2400" b="1" u="none" strike="noStrike" dirty="0">
                          <a:solidFill>
                            <a:schemeClr val="bg1"/>
                          </a:solidFill>
                          <a:effectLst/>
                        </a:rPr>
                        <a:t>Best Environment </a:t>
                      </a:r>
                      <a:endParaRPr lang="en-US" sz="2400" b="1" i="0" u="none" strike="noStrike" dirty="0">
                        <a:solidFill>
                          <a:schemeClr val="bg1"/>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hMerge="1">
                  <a:txBody>
                    <a:bodyPr/>
                    <a:lstStyle/>
                    <a:p>
                      <a:endParaRPr lang="en-US"/>
                    </a:p>
                  </a:txBody>
                  <a:tcPr/>
                </a:tc>
                <a:extLst>
                  <a:ext uri="{0D108BD9-81ED-4DB2-BD59-A6C34878D82A}">
                    <a16:rowId xmlns:a16="http://schemas.microsoft.com/office/drawing/2014/main" val="516191929"/>
                  </a:ext>
                </a:extLst>
              </a:tr>
              <a:tr h="396617">
                <a:tc vMerge="1">
                  <a:txBody>
                    <a:bodyPr/>
                    <a:lstStyle/>
                    <a:p>
                      <a:endParaRPr lang="en-US"/>
                    </a:p>
                  </a:txBody>
                  <a:tcPr/>
                </a:tc>
                <a:tc>
                  <a:txBody>
                    <a:bodyPr/>
                    <a:lstStyle/>
                    <a:p>
                      <a:pPr algn="ctr" fontAlgn="b"/>
                      <a:r>
                        <a:rPr lang="en-US" sz="2400" b="1" u="none" strike="noStrike" dirty="0" err="1">
                          <a:effectLst/>
                        </a:rPr>
                        <a:t>dbms.memory.initial_size</a:t>
                      </a:r>
                      <a:r>
                        <a:rPr lang="en-US" sz="2400" b="1" u="none" strike="noStrike" dirty="0">
                          <a:effectLst/>
                        </a:rPr>
                        <a:t> = 64mb</a:t>
                      </a:r>
                      <a:endParaRPr lang="en-US" sz="2400" b="1"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fontAlgn="b"/>
                      <a:r>
                        <a:rPr lang="en-US" sz="2400" b="1" u="none" strike="noStrike" dirty="0" err="1">
                          <a:effectLst/>
                        </a:rPr>
                        <a:t>dbms.memory.initial.max_size</a:t>
                      </a:r>
                      <a:r>
                        <a:rPr lang="en-US" sz="2400" b="1" u="none" strike="noStrike" dirty="0">
                          <a:effectLst/>
                        </a:rPr>
                        <a:t> = 3gb</a:t>
                      </a:r>
                      <a:endParaRPr lang="en-US" sz="2400" b="1"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2">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746976394"/>
                  </a:ext>
                </a:extLst>
              </a:tr>
              <a:tr h="396617">
                <a:tc vMerge="1">
                  <a:txBody>
                    <a:bodyPr/>
                    <a:lstStyle/>
                    <a:p>
                      <a:endParaRPr lang="en-US"/>
                    </a:p>
                  </a:txBody>
                  <a:tcPr/>
                </a:tc>
                <a:tc>
                  <a:txBody>
                    <a:bodyPr/>
                    <a:lstStyle/>
                    <a:p>
                      <a:pPr algn="ctr" fontAlgn="b"/>
                      <a:r>
                        <a:rPr lang="en-US" sz="2400" b="1" u="none" strike="noStrike" dirty="0" err="1">
                          <a:effectLst/>
                        </a:rPr>
                        <a:t>dbms.memory.heap.max_size</a:t>
                      </a:r>
                      <a:r>
                        <a:rPr lang="en-US" sz="2400" b="1" u="none" strike="noStrike" dirty="0">
                          <a:effectLst/>
                        </a:rPr>
                        <a:t> = 64mb</a:t>
                      </a:r>
                      <a:endParaRPr lang="en-US" sz="2400" b="1"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fontAlgn="b"/>
                      <a:r>
                        <a:rPr lang="en-US" sz="2400" b="1" u="none" strike="noStrike" dirty="0" err="1">
                          <a:effectLst/>
                        </a:rPr>
                        <a:t>dbms.memory.heap.max_size</a:t>
                      </a:r>
                      <a:r>
                        <a:rPr lang="en-US" sz="2400" b="1" u="none" strike="noStrike" dirty="0">
                          <a:effectLst/>
                        </a:rPr>
                        <a:t> = 3gb</a:t>
                      </a:r>
                      <a:endParaRPr lang="en-US" sz="2400" b="1"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2">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93206462"/>
                  </a:ext>
                </a:extLst>
              </a:tr>
              <a:tr h="396617">
                <a:tc vMerge="1">
                  <a:txBody>
                    <a:bodyPr/>
                    <a:lstStyle/>
                    <a:p>
                      <a:endParaRPr lang="en-US"/>
                    </a:p>
                  </a:txBody>
                  <a:tcPr/>
                </a:tc>
                <a:tc>
                  <a:txBody>
                    <a:bodyPr/>
                    <a:lstStyle/>
                    <a:p>
                      <a:pPr algn="ctr" fontAlgn="b"/>
                      <a:r>
                        <a:rPr lang="en-US" sz="2400" b="1" u="none" strike="noStrike" dirty="0" err="1">
                          <a:effectLst/>
                        </a:rPr>
                        <a:t>dbms.memory.pagecache.size</a:t>
                      </a:r>
                      <a:r>
                        <a:rPr lang="en-US" sz="2400" b="1" u="none" strike="noStrike" dirty="0">
                          <a:effectLst/>
                        </a:rPr>
                        <a:t> = 64mb</a:t>
                      </a:r>
                      <a:endParaRPr lang="en-US" sz="2400" b="1"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gridSpan="2">
                  <a:txBody>
                    <a:bodyPr/>
                    <a:lstStyle/>
                    <a:p>
                      <a:pPr algn="ctr" fontAlgn="b"/>
                      <a:r>
                        <a:rPr lang="en-US" sz="2400" b="1" u="none" strike="noStrike" dirty="0" err="1">
                          <a:effectLst/>
                        </a:rPr>
                        <a:t>dbms.memory.pagecache.size</a:t>
                      </a:r>
                      <a:r>
                        <a:rPr lang="en-US" sz="2400" b="1" u="none" strike="noStrike" dirty="0">
                          <a:effectLst/>
                        </a:rPr>
                        <a:t> = 3gb</a:t>
                      </a:r>
                      <a:endParaRPr lang="en-US" sz="2400" b="1"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2">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80038837"/>
                  </a:ext>
                </a:extLst>
              </a:tr>
              <a:tr h="396617">
                <a:tc>
                  <a:txBody>
                    <a:bodyPr/>
                    <a:lstStyle/>
                    <a:p>
                      <a:pPr algn="ctr" fontAlgn="b"/>
                      <a:r>
                        <a:rPr lang="en-US" sz="2400" u="none" strike="noStrike" dirty="0">
                          <a:solidFill>
                            <a:schemeClr val="bg1"/>
                          </a:solidFill>
                          <a:effectLst/>
                        </a:rPr>
                        <a:t>10</a:t>
                      </a:r>
                      <a:endParaRPr lang="en-US" sz="2400" b="0" i="0" u="none" strike="noStrike" dirty="0">
                        <a:solidFill>
                          <a:schemeClr val="bg1"/>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u="none" strike="noStrike">
                          <a:effectLst/>
                        </a:rPr>
                        <a:t>6.062740755</a:t>
                      </a:r>
                      <a:endParaRPr lang="en-US" sz="2400" b="0" i="0" u="none" strike="noStrike">
                        <a:solidFill>
                          <a:srgbClr val="000000"/>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T w="12700" cap="flat" cmpd="sng" algn="ctr">
                      <a:solidFill>
                        <a:schemeClr val="bg2">
                          <a:lumMod val="50000"/>
                        </a:schemeClr>
                      </a:solidFill>
                      <a:prstDash val="solid"/>
                      <a:round/>
                      <a:headEnd type="none" w="med" len="med"/>
                      <a:tailEnd type="none" w="med" len="med"/>
                    </a:lnT>
                  </a:tcPr>
                </a:tc>
                <a:tc>
                  <a:txBody>
                    <a:bodyPr/>
                    <a:lstStyle/>
                    <a:p>
                      <a:pPr algn="ctr" fontAlgn="b"/>
                      <a:r>
                        <a:rPr lang="en-US" sz="2400" b="1" u="none" strike="noStrike" dirty="0">
                          <a:effectLst/>
                        </a:rPr>
                        <a:t>3.464908648</a:t>
                      </a:r>
                      <a:endParaRPr lang="en-US" sz="2400" b="1" i="0" u="none" strike="noStrike" dirty="0">
                        <a:solidFill>
                          <a:srgbClr val="000000"/>
                        </a:solidFill>
                        <a:effectLst/>
                        <a:latin typeface="Calibri" panose="020F0502020204030204" pitchFamily="34" charset="0"/>
                      </a:endParaRPr>
                    </a:p>
                  </a:txBody>
                  <a:tcPr marL="7393" marR="7393" marT="7393" marB="0" anchor="ctr">
                    <a:lnT w="12700" cap="flat" cmpd="sng" algn="ctr">
                      <a:solidFill>
                        <a:schemeClr val="bg2">
                          <a:lumMod val="50000"/>
                        </a:schemeClr>
                      </a:solidFill>
                      <a:prstDash val="solid"/>
                      <a:round/>
                      <a:headEnd type="none" w="med" len="med"/>
                      <a:tailEnd type="none" w="med" len="med"/>
                    </a:lnT>
                  </a:tcPr>
                </a:tc>
                <a:tc>
                  <a:txBody>
                    <a:bodyPr/>
                    <a:lstStyle/>
                    <a:p>
                      <a:pPr algn="ctr" fontAlgn="b"/>
                      <a:r>
                        <a:rPr lang="en-US" sz="2400" b="1" u="none" strike="noStrike">
                          <a:effectLst/>
                        </a:rPr>
                        <a:t>3.018565941</a:t>
                      </a:r>
                      <a:endParaRPr lang="en-US" sz="2400" b="1" i="0" u="none" strike="noStrike">
                        <a:solidFill>
                          <a:srgbClr val="000000"/>
                        </a:solidFill>
                        <a:effectLst/>
                        <a:latin typeface="Calibri" panose="020F0502020204030204" pitchFamily="34" charset="0"/>
                      </a:endParaRPr>
                    </a:p>
                  </a:txBody>
                  <a:tcPr marL="7393" marR="7393" marT="7393" marB="0" anchor="ctr">
                    <a:lnT w="12700"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42121481"/>
                  </a:ext>
                </a:extLst>
              </a:tr>
              <a:tr h="396617">
                <a:tc>
                  <a:txBody>
                    <a:bodyPr/>
                    <a:lstStyle/>
                    <a:p>
                      <a:pPr algn="ctr" fontAlgn="b"/>
                      <a:r>
                        <a:rPr lang="en-US" sz="2400" u="none" strike="noStrike" dirty="0">
                          <a:solidFill>
                            <a:schemeClr val="bg1"/>
                          </a:solidFill>
                          <a:effectLst/>
                        </a:rPr>
                        <a:t> </a:t>
                      </a:r>
                      <a:endParaRPr lang="en-US" sz="2400" b="0" i="0" u="none" strike="noStrike" dirty="0">
                        <a:solidFill>
                          <a:schemeClr val="bg1"/>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b="1" u="none" strike="noStrike" dirty="0" err="1">
                          <a:effectLst/>
                        </a:rPr>
                        <a:t>dbms.memory.heap.max_size</a:t>
                      </a:r>
                      <a:r>
                        <a:rPr lang="en-US" sz="2400" b="1" u="none" strike="noStrike" dirty="0">
                          <a:effectLst/>
                        </a:rPr>
                        <a:t> = 256mb</a:t>
                      </a:r>
                      <a:endParaRPr lang="en-US" sz="2400" b="1"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tcPr>
                </a:tc>
                <a:tc>
                  <a:txBody>
                    <a:bodyPr/>
                    <a:lstStyle/>
                    <a:p>
                      <a:pPr algn="ctr" fontAlgn="b"/>
                      <a:r>
                        <a:rPr lang="en-US" sz="2400" b="1" u="none" strike="noStrike" dirty="0">
                          <a:effectLst/>
                        </a:rPr>
                        <a:t> </a:t>
                      </a:r>
                      <a:endParaRPr lang="en-US" sz="2400" b="1" i="0" u="none" strike="noStrike" dirty="0">
                        <a:solidFill>
                          <a:srgbClr val="000000"/>
                        </a:solidFill>
                        <a:effectLst/>
                        <a:latin typeface="Calibri" panose="020F0502020204030204" pitchFamily="34" charset="0"/>
                      </a:endParaRPr>
                    </a:p>
                  </a:txBody>
                  <a:tcPr marL="7393" marR="7393" marT="7393" marB="0" anchor="ctr"/>
                </a:tc>
                <a:tc>
                  <a:txBody>
                    <a:bodyPr/>
                    <a:lstStyle/>
                    <a:p>
                      <a:pPr algn="ctr" fontAlgn="b"/>
                      <a:r>
                        <a:rPr lang="en-US" sz="2400" b="1" u="none" strike="noStrike">
                          <a:effectLst/>
                        </a:rPr>
                        <a:t> </a:t>
                      </a:r>
                      <a:endParaRPr lang="en-US" sz="2400" b="1" i="0" u="none" strike="noStrike" dirty="0">
                        <a:solidFill>
                          <a:srgbClr val="000000"/>
                        </a:solidFill>
                        <a:effectLst/>
                        <a:latin typeface="Calibri" panose="020F0502020204030204" pitchFamily="34" charset="0"/>
                      </a:endParaRPr>
                    </a:p>
                  </a:txBody>
                  <a:tcPr marL="7393" marR="7393" marT="7393" marB="0" anchor="ctr"/>
                </a:tc>
                <a:extLst>
                  <a:ext uri="{0D108BD9-81ED-4DB2-BD59-A6C34878D82A}">
                    <a16:rowId xmlns:a16="http://schemas.microsoft.com/office/drawing/2014/main" val="545518845"/>
                  </a:ext>
                </a:extLst>
              </a:tr>
              <a:tr h="396617">
                <a:tc>
                  <a:txBody>
                    <a:bodyPr/>
                    <a:lstStyle/>
                    <a:p>
                      <a:pPr algn="ctr" fontAlgn="b"/>
                      <a:r>
                        <a:rPr lang="en-US" sz="2400" u="none" strike="noStrike" dirty="0">
                          <a:solidFill>
                            <a:schemeClr val="bg1"/>
                          </a:solidFill>
                          <a:effectLst/>
                        </a:rPr>
                        <a:t>50</a:t>
                      </a:r>
                      <a:endParaRPr lang="en-US" sz="2400" b="0" i="0" u="none" strike="noStrike" dirty="0">
                        <a:solidFill>
                          <a:schemeClr val="bg1"/>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u="none" strike="noStrike" dirty="0">
                          <a:effectLst/>
                        </a:rPr>
                        <a:t>14.12811604</a:t>
                      </a:r>
                      <a:endParaRPr lang="en-US" sz="2400" b="0"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tcPr>
                </a:tc>
                <a:tc>
                  <a:txBody>
                    <a:bodyPr/>
                    <a:lstStyle/>
                    <a:p>
                      <a:pPr algn="ctr" fontAlgn="b"/>
                      <a:r>
                        <a:rPr lang="en-US" sz="2400" b="1" u="none" strike="noStrike" dirty="0">
                          <a:effectLst/>
                        </a:rPr>
                        <a:t>11.26191415</a:t>
                      </a:r>
                      <a:endParaRPr lang="en-US" sz="2400" b="1" i="0" u="none" strike="noStrike" dirty="0">
                        <a:solidFill>
                          <a:srgbClr val="000000"/>
                        </a:solidFill>
                        <a:effectLst/>
                        <a:latin typeface="Calibri" panose="020F0502020204030204" pitchFamily="34" charset="0"/>
                      </a:endParaRPr>
                    </a:p>
                  </a:txBody>
                  <a:tcPr marL="7393" marR="7393" marT="7393" marB="0" anchor="ctr"/>
                </a:tc>
                <a:tc>
                  <a:txBody>
                    <a:bodyPr/>
                    <a:lstStyle/>
                    <a:p>
                      <a:pPr algn="ctr" fontAlgn="b"/>
                      <a:r>
                        <a:rPr lang="en-US" sz="2400" b="1" u="none" strike="noStrike" dirty="0">
                          <a:effectLst/>
                        </a:rPr>
                        <a:t>3.671197271</a:t>
                      </a:r>
                      <a:endParaRPr lang="en-US" sz="2400" b="1" i="0" u="none" strike="noStrike" dirty="0">
                        <a:solidFill>
                          <a:srgbClr val="000000"/>
                        </a:solidFill>
                        <a:effectLst/>
                        <a:latin typeface="Calibri" panose="020F0502020204030204" pitchFamily="34" charset="0"/>
                      </a:endParaRPr>
                    </a:p>
                  </a:txBody>
                  <a:tcPr marL="7393" marR="7393" marT="7393" marB="0" anchor="ctr"/>
                </a:tc>
                <a:extLst>
                  <a:ext uri="{0D108BD9-81ED-4DB2-BD59-A6C34878D82A}">
                    <a16:rowId xmlns:a16="http://schemas.microsoft.com/office/drawing/2014/main" val="3845282427"/>
                  </a:ext>
                </a:extLst>
              </a:tr>
              <a:tr h="396617">
                <a:tc>
                  <a:txBody>
                    <a:bodyPr/>
                    <a:lstStyle/>
                    <a:p>
                      <a:pPr algn="ctr" fontAlgn="b"/>
                      <a:r>
                        <a:rPr lang="en-US" sz="2400" u="none" strike="noStrike" dirty="0">
                          <a:solidFill>
                            <a:schemeClr val="bg1"/>
                          </a:solidFill>
                          <a:effectLst/>
                        </a:rPr>
                        <a:t> </a:t>
                      </a:r>
                      <a:endParaRPr lang="en-US" sz="2400" b="0" i="0" u="none" strike="noStrike" dirty="0">
                        <a:solidFill>
                          <a:schemeClr val="bg1"/>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b="1" u="none" strike="noStrike" dirty="0" err="1">
                          <a:effectLst/>
                        </a:rPr>
                        <a:t>dbms.memory.heap.max_size</a:t>
                      </a:r>
                      <a:r>
                        <a:rPr lang="en-US" sz="2400" b="1" u="none" strike="noStrike" dirty="0">
                          <a:effectLst/>
                        </a:rPr>
                        <a:t> = 512mb</a:t>
                      </a:r>
                      <a:endParaRPr lang="en-US" sz="2400" b="1"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tcPr>
                </a:tc>
                <a:tc>
                  <a:txBody>
                    <a:bodyPr/>
                    <a:lstStyle/>
                    <a:p>
                      <a:pPr algn="ctr" fontAlgn="b"/>
                      <a:r>
                        <a:rPr lang="en-US" sz="2400" b="1" u="none" strike="noStrike" dirty="0">
                          <a:effectLst/>
                        </a:rPr>
                        <a:t> </a:t>
                      </a:r>
                      <a:endParaRPr lang="en-US" sz="2400" b="1" i="0" u="none" strike="noStrike" dirty="0">
                        <a:solidFill>
                          <a:srgbClr val="000000"/>
                        </a:solidFill>
                        <a:effectLst/>
                        <a:latin typeface="Calibri" panose="020F0502020204030204" pitchFamily="34" charset="0"/>
                      </a:endParaRPr>
                    </a:p>
                  </a:txBody>
                  <a:tcPr marL="7393" marR="7393" marT="7393" marB="0" anchor="ctr"/>
                </a:tc>
                <a:tc>
                  <a:txBody>
                    <a:bodyPr/>
                    <a:lstStyle/>
                    <a:p>
                      <a:pPr algn="ctr" fontAlgn="b"/>
                      <a:r>
                        <a:rPr lang="en-US" sz="2400" b="1" u="none" strike="noStrike" dirty="0">
                          <a:effectLst/>
                        </a:rPr>
                        <a:t> </a:t>
                      </a:r>
                      <a:endParaRPr lang="en-US" sz="2400" b="1" i="0" u="none" strike="noStrike" dirty="0">
                        <a:solidFill>
                          <a:srgbClr val="000000"/>
                        </a:solidFill>
                        <a:effectLst/>
                        <a:latin typeface="Calibri" panose="020F0502020204030204" pitchFamily="34" charset="0"/>
                      </a:endParaRPr>
                    </a:p>
                  </a:txBody>
                  <a:tcPr marL="7393" marR="7393" marT="7393" marB="0" anchor="ctr"/>
                </a:tc>
                <a:extLst>
                  <a:ext uri="{0D108BD9-81ED-4DB2-BD59-A6C34878D82A}">
                    <a16:rowId xmlns:a16="http://schemas.microsoft.com/office/drawing/2014/main" val="3965896719"/>
                  </a:ext>
                </a:extLst>
              </a:tr>
              <a:tr h="396617">
                <a:tc>
                  <a:txBody>
                    <a:bodyPr/>
                    <a:lstStyle/>
                    <a:p>
                      <a:pPr algn="ctr" fontAlgn="b"/>
                      <a:r>
                        <a:rPr lang="en-US" sz="2400" u="none" strike="noStrike" dirty="0">
                          <a:solidFill>
                            <a:schemeClr val="bg1"/>
                          </a:solidFill>
                          <a:effectLst/>
                        </a:rPr>
                        <a:t>100</a:t>
                      </a:r>
                      <a:endParaRPr lang="en-US" sz="2400" b="0" i="0" u="none" strike="noStrike" dirty="0">
                        <a:solidFill>
                          <a:schemeClr val="bg1"/>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u="none" strike="noStrike">
                          <a:effectLst/>
                        </a:rPr>
                        <a:t>22.71672974</a:t>
                      </a:r>
                      <a:endParaRPr lang="en-US" sz="2400" b="0" i="0" u="none" strike="noStrike">
                        <a:solidFill>
                          <a:srgbClr val="000000"/>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tcPr>
                </a:tc>
                <a:tc>
                  <a:txBody>
                    <a:bodyPr/>
                    <a:lstStyle/>
                    <a:p>
                      <a:pPr algn="ctr" fontAlgn="b"/>
                      <a:r>
                        <a:rPr lang="en-US" sz="2400" b="1" u="none" strike="noStrike" dirty="0">
                          <a:effectLst/>
                        </a:rPr>
                        <a:t>20.3498989</a:t>
                      </a:r>
                      <a:endParaRPr lang="en-US" sz="2400" b="1" i="0" u="none" strike="noStrike" dirty="0">
                        <a:solidFill>
                          <a:srgbClr val="000000"/>
                        </a:solidFill>
                        <a:effectLst/>
                        <a:latin typeface="Calibri" panose="020F0502020204030204" pitchFamily="34" charset="0"/>
                      </a:endParaRPr>
                    </a:p>
                  </a:txBody>
                  <a:tcPr marL="7393" marR="7393" marT="7393" marB="0" anchor="ctr"/>
                </a:tc>
                <a:tc>
                  <a:txBody>
                    <a:bodyPr/>
                    <a:lstStyle/>
                    <a:p>
                      <a:pPr algn="ctr" fontAlgn="b"/>
                      <a:r>
                        <a:rPr lang="en-US" sz="2400" b="1" u="none" strike="noStrike" dirty="0">
                          <a:effectLst/>
                        </a:rPr>
                        <a:t>5.635204047</a:t>
                      </a:r>
                      <a:endParaRPr lang="en-US" sz="2400" b="1" i="0" u="none" strike="noStrike" dirty="0">
                        <a:solidFill>
                          <a:srgbClr val="000000"/>
                        </a:solidFill>
                        <a:effectLst/>
                        <a:latin typeface="Calibri" panose="020F0502020204030204" pitchFamily="34" charset="0"/>
                      </a:endParaRPr>
                    </a:p>
                  </a:txBody>
                  <a:tcPr marL="7393" marR="7393" marT="7393" marB="0" anchor="ctr"/>
                </a:tc>
                <a:extLst>
                  <a:ext uri="{0D108BD9-81ED-4DB2-BD59-A6C34878D82A}">
                    <a16:rowId xmlns:a16="http://schemas.microsoft.com/office/drawing/2014/main" val="1763488844"/>
                  </a:ext>
                </a:extLst>
              </a:tr>
              <a:tr h="396617">
                <a:tc>
                  <a:txBody>
                    <a:bodyPr/>
                    <a:lstStyle/>
                    <a:p>
                      <a:pPr algn="ctr" fontAlgn="b"/>
                      <a:r>
                        <a:rPr lang="en-US" sz="2400" u="none" strike="noStrike" dirty="0">
                          <a:solidFill>
                            <a:schemeClr val="bg1"/>
                          </a:solidFill>
                          <a:effectLst/>
                        </a:rPr>
                        <a:t> </a:t>
                      </a:r>
                      <a:endParaRPr lang="en-US" sz="2400" b="0" i="0" u="none" strike="noStrike" dirty="0">
                        <a:solidFill>
                          <a:schemeClr val="bg1"/>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b="1" u="none" strike="noStrike" dirty="0" err="1">
                          <a:effectLst/>
                        </a:rPr>
                        <a:t>dbms.memory.heap.max_size</a:t>
                      </a:r>
                      <a:r>
                        <a:rPr lang="en-US" sz="2400" b="1" u="none" strike="noStrike" dirty="0">
                          <a:effectLst/>
                        </a:rPr>
                        <a:t> = 1024mb</a:t>
                      </a:r>
                      <a:endParaRPr lang="en-US" sz="2400" b="1"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tcPr>
                </a:tc>
                <a:tc>
                  <a:txBody>
                    <a:bodyPr/>
                    <a:lstStyle/>
                    <a:p>
                      <a:pPr algn="ctr" fontAlgn="b"/>
                      <a:r>
                        <a:rPr lang="en-US" sz="2400" b="1" u="none" strike="noStrike">
                          <a:effectLst/>
                        </a:rPr>
                        <a:t> </a:t>
                      </a:r>
                      <a:endParaRPr lang="en-US" sz="2400" b="1" i="0" u="none" strike="noStrike">
                        <a:solidFill>
                          <a:srgbClr val="000000"/>
                        </a:solidFill>
                        <a:effectLst/>
                        <a:latin typeface="Calibri" panose="020F0502020204030204" pitchFamily="34" charset="0"/>
                      </a:endParaRPr>
                    </a:p>
                  </a:txBody>
                  <a:tcPr marL="7393" marR="7393" marT="7393" marB="0" anchor="ctr"/>
                </a:tc>
                <a:tc>
                  <a:txBody>
                    <a:bodyPr/>
                    <a:lstStyle/>
                    <a:p>
                      <a:pPr algn="ctr" fontAlgn="b"/>
                      <a:r>
                        <a:rPr lang="en-US" sz="2400" b="1" u="none" strike="noStrike" dirty="0">
                          <a:effectLst/>
                        </a:rPr>
                        <a:t> </a:t>
                      </a:r>
                      <a:endParaRPr lang="en-US" sz="2400" b="1" i="0" u="none" strike="noStrike" dirty="0">
                        <a:solidFill>
                          <a:srgbClr val="000000"/>
                        </a:solidFill>
                        <a:effectLst/>
                        <a:latin typeface="Calibri" panose="020F0502020204030204" pitchFamily="34" charset="0"/>
                      </a:endParaRPr>
                    </a:p>
                  </a:txBody>
                  <a:tcPr marL="7393" marR="7393" marT="7393" marB="0" anchor="ctr"/>
                </a:tc>
                <a:extLst>
                  <a:ext uri="{0D108BD9-81ED-4DB2-BD59-A6C34878D82A}">
                    <a16:rowId xmlns:a16="http://schemas.microsoft.com/office/drawing/2014/main" val="3639686928"/>
                  </a:ext>
                </a:extLst>
              </a:tr>
              <a:tr h="396617">
                <a:tc>
                  <a:txBody>
                    <a:bodyPr/>
                    <a:lstStyle/>
                    <a:p>
                      <a:pPr algn="ctr" fontAlgn="b"/>
                      <a:r>
                        <a:rPr lang="en-US" sz="2400" u="none" strike="noStrike" dirty="0">
                          <a:solidFill>
                            <a:schemeClr val="bg1"/>
                          </a:solidFill>
                          <a:effectLst/>
                        </a:rPr>
                        <a:t>200</a:t>
                      </a:r>
                      <a:endParaRPr lang="en-US" sz="2400" b="0" i="0" u="none" strike="noStrike" dirty="0">
                        <a:solidFill>
                          <a:schemeClr val="bg1"/>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u="none" strike="noStrike" dirty="0">
                          <a:effectLst/>
                        </a:rPr>
                        <a:t>38.32942591</a:t>
                      </a:r>
                      <a:endParaRPr lang="en-US" sz="2400" b="0"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tcPr>
                </a:tc>
                <a:tc>
                  <a:txBody>
                    <a:bodyPr/>
                    <a:lstStyle/>
                    <a:p>
                      <a:pPr algn="ctr" fontAlgn="b"/>
                      <a:r>
                        <a:rPr lang="en-US" sz="2400" b="1" u="none" strike="noStrike">
                          <a:effectLst/>
                        </a:rPr>
                        <a:t>35.052765</a:t>
                      </a:r>
                      <a:endParaRPr lang="en-US" sz="2400" b="1" i="0" u="none" strike="noStrike">
                        <a:solidFill>
                          <a:srgbClr val="000000"/>
                        </a:solidFill>
                        <a:effectLst/>
                        <a:latin typeface="Calibri" panose="020F0502020204030204" pitchFamily="34" charset="0"/>
                      </a:endParaRPr>
                    </a:p>
                  </a:txBody>
                  <a:tcPr marL="7393" marR="7393" marT="7393" marB="0" anchor="ctr"/>
                </a:tc>
                <a:tc>
                  <a:txBody>
                    <a:bodyPr/>
                    <a:lstStyle/>
                    <a:p>
                      <a:pPr algn="ctr" fontAlgn="b"/>
                      <a:r>
                        <a:rPr lang="en-US" sz="2400" b="1" u="none" strike="noStrike" dirty="0">
                          <a:effectLst/>
                        </a:rPr>
                        <a:t>9.467647409</a:t>
                      </a:r>
                      <a:endParaRPr lang="en-US" sz="2400" b="1" i="0" u="none" strike="noStrike" dirty="0">
                        <a:solidFill>
                          <a:srgbClr val="000000"/>
                        </a:solidFill>
                        <a:effectLst/>
                        <a:latin typeface="Calibri" panose="020F0502020204030204" pitchFamily="34" charset="0"/>
                      </a:endParaRPr>
                    </a:p>
                  </a:txBody>
                  <a:tcPr marL="7393" marR="7393" marT="7393" marB="0" anchor="ctr"/>
                </a:tc>
                <a:extLst>
                  <a:ext uri="{0D108BD9-81ED-4DB2-BD59-A6C34878D82A}">
                    <a16:rowId xmlns:a16="http://schemas.microsoft.com/office/drawing/2014/main" val="1126207770"/>
                  </a:ext>
                </a:extLst>
              </a:tr>
              <a:tr h="396617">
                <a:tc>
                  <a:txBody>
                    <a:bodyPr/>
                    <a:lstStyle/>
                    <a:p>
                      <a:pPr algn="ctr" fontAlgn="b"/>
                      <a:r>
                        <a:rPr lang="en-US" sz="2400" u="none" strike="noStrike" dirty="0">
                          <a:solidFill>
                            <a:schemeClr val="bg1"/>
                          </a:solidFill>
                          <a:effectLst/>
                        </a:rPr>
                        <a:t>300</a:t>
                      </a:r>
                      <a:endParaRPr lang="en-US" sz="2400" b="0" i="0" u="none" strike="noStrike" dirty="0">
                        <a:solidFill>
                          <a:schemeClr val="bg1"/>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fontAlgn="b"/>
                      <a:r>
                        <a:rPr lang="en-US" sz="2400" u="none" strike="noStrike" dirty="0">
                          <a:effectLst/>
                        </a:rPr>
                        <a:t>48.94541826</a:t>
                      </a:r>
                      <a:endParaRPr lang="en-US" sz="2400" b="0" i="0" u="none" strike="noStrike" dirty="0">
                        <a:solidFill>
                          <a:srgbClr val="000000"/>
                        </a:solidFill>
                        <a:effectLst/>
                        <a:latin typeface="Calibri" panose="020F0502020204030204" pitchFamily="34" charset="0"/>
                      </a:endParaRPr>
                    </a:p>
                  </a:txBody>
                  <a:tcPr marL="7393" marR="7393" marT="7393" marB="0" anchor="ctr">
                    <a:lnL w="12700" cap="flat" cmpd="sng" algn="ctr">
                      <a:solidFill>
                        <a:schemeClr val="bg1"/>
                      </a:solidFill>
                      <a:prstDash val="solid"/>
                      <a:round/>
                      <a:headEnd type="none" w="med" len="med"/>
                      <a:tailEnd type="none" w="med" len="med"/>
                    </a:lnL>
                  </a:tcPr>
                </a:tc>
                <a:tc>
                  <a:txBody>
                    <a:bodyPr/>
                    <a:lstStyle/>
                    <a:p>
                      <a:pPr algn="ctr" fontAlgn="b"/>
                      <a:r>
                        <a:rPr lang="en-US" sz="2400" b="1" u="none" strike="noStrike">
                          <a:effectLst/>
                        </a:rPr>
                        <a:t>44.9792767</a:t>
                      </a:r>
                      <a:endParaRPr lang="en-US" sz="2400" b="1" i="0" u="none" strike="noStrike">
                        <a:solidFill>
                          <a:srgbClr val="000000"/>
                        </a:solidFill>
                        <a:effectLst/>
                        <a:latin typeface="Calibri" panose="020F0502020204030204" pitchFamily="34" charset="0"/>
                      </a:endParaRPr>
                    </a:p>
                  </a:txBody>
                  <a:tcPr marL="7393" marR="7393" marT="7393" marB="0" anchor="ctr"/>
                </a:tc>
                <a:tc>
                  <a:txBody>
                    <a:bodyPr/>
                    <a:lstStyle/>
                    <a:p>
                      <a:pPr algn="ctr" fontAlgn="b"/>
                      <a:r>
                        <a:rPr lang="en-US" sz="2400" b="1" u="none" strike="noStrike" dirty="0">
                          <a:effectLst/>
                        </a:rPr>
                        <a:t>15.13639278</a:t>
                      </a:r>
                      <a:endParaRPr lang="en-US" sz="2400" b="1" i="0" u="none" strike="noStrike" dirty="0">
                        <a:solidFill>
                          <a:srgbClr val="000000"/>
                        </a:solidFill>
                        <a:effectLst/>
                        <a:latin typeface="Calibri" panose="020F0502020204030204" pitchFamily="34" charset="0"/>
                      </a:endParaRPr>
                    </a:p>
                  </a:txBody>
                  <a:tcPr marL="7393" marR="7393" marT="7393" marB="0" anchor="ctr"/>
                </a:tc>
                <a:extLst>
                  <a:ext uri="{0D108BD9-81ED-4DB2-BD59-A6C34878D82A}">
                    <a16:rowId xmlns:a16="http://schemas.microsoft.com/office/drawing/2014/main" val="1991476328"/>
                  </a:ext>
                </a:extLst>
              </a:tr>
            </a:tbl>
          </a:graphicData>
        </a:graphic>
      </p:graphicFrame>
    </p:spTree>
    <p:extLst>
      <p:ext uri="{BB962C8B-B14F-4D97-AF65-F5344CB8AC3E}">
        <p14:creationId xmlns:p14="http://schemas.microsoft.com/office/powerpoint/2010/main" val="382560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364A6D-2E45-49F3-BCBB-867C78F146DF}"/>
              </a:ext>
            </a:extLst>
          </p:cNvPr>
          <p:cNvSpPr>
            <a:spLocks noGrp="1"/>
          </p:cNvSpPr>
          <p:nvPr>
            <p:ph type="title"/>
          </p:nvPr>
        </p:nvSpPr>
        <p:spPr>
          <a:xfrm>
            <a:off x="531812" y="143432"/>
            <a:ext cx="4369667" cy="609600"/>
          </a:xfrm>
        </p:spPr>
        <p:txBody>
          <a:bodyPr>
            <a:normAutofit/>
          </a:bodyPr>
          <a:lstStyle/>
          <a:p>
            <a:r>
              <a:rPr lang="en-US" dirty="0"/>
              <a:t>Experiment Result</a:t>
            </a:r>
          </a:p>
        </p:txBody>
      </p:sp>
      <p:sp>
        <p:nvSpPr>
          <p:cNvPr id="15" name="Slide Number Placeholder 14"/>
          <p:cNvSpPr>
            <a:spLocks noGrp="1"/>
          </p:cNvSpPr>
          <p:nvPr>
            <p:ph type="sldNum" sz="quarter" idx="12"/>
          </p:nvPr>
        </p:nvSpPr>
        <p:spPr/>
        <p:txBody>
          <a:bodyPr/>
          <a:lstStyle/>
          <a:p>
            <a:fld id="{25BA54BD-C84D-46CE-8B72-31BFB26ABA43}" type="slidenum">
              <a:rPr lang="en-US" smtClean="0"/>
              <a:t>29</a:t>
            </a:fld>
            <a:endParaRPr lang="en-US"/>
          </a:p>
        </p:txBody>
      </p:sp>
      <p:sp>
        <p:nvSpPr>
          <p:cNvPr id="9" name="TextBox 8">
            <a:extLst>
              <a:ext uri="{FF2B5EF4-FFF2-40B4-BE49-F238E27FC236}">
                <a16:creationId xmlns:a16="http://schemas.microsoft.com/office/drawing/2014/main" id="{0858754C-6C3E-4DAE-803B-08ED57ACDE52}"/>
              </a:ext>
            </a:extLst>
          </p:cNvPr>
          <p:cNvSpPr txBox="1"/>
          <p:nvPr/>
        </p:nvSpPr>
        <p:spPr>
          <a:xfrm>
            <a:off x="-59373" y="6214315"/>
            <a:ext cx="11469370" cy="428002"/>
          </a:xfrm>
          <a:prstGeom prst="rect">
            <a:avLst/>
          </a:prstGeom>
          <a:noFill/>
        </p:spPr>
        <p:txBody>
          <a:bodyPr wrap="square" rtlCol="0">
            <a:spAutoFit/>
          </a:bodyPr>
          <a:lstStyle/>
          <a:p>
            <a:pPr algn="ctr">
              <a:lnSpc>
                <a:spcPct val="90000"/>
              </a:lnSpc>
            </a:pPr>
            <a:r>
              <a:rPr lang="en-US" sz="2400" b="1" dirty="0"/>
              <a:t>The time between 100K and 1M </a:t>
            </a:r>
            <a:r>
              <a:rPr lang="en-US" sz="2400" b="1" dirty="0" err="1"/>
              <a:t>movielen</a:t>
            </a:r>
            <a:r>
              <a:rPr lang="en-US" sz="2400" b="1" dirty="0"/>
              <a:t> datasets in Graph</a:t>
            </a:r>
          </a:p>
        </p:txBody>
      </p:sp>
      <p:pic>
        <p:nvPicPr>
          <p:cNvPr id="4" name="Picture 3">
            <a:extLst>
              <a:ext uri="{FF2B5EF4-FFF2-40B4-BE49-F238E27FC236}">
                <a16:creationId xmlns:a16="http://schemas.microsoft.com/office/drawing/2014/main" id="{1D43F43B-C408-4F40-B0FC-7EE78D97A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612" y="730250"/>
            <a:ext cx="8153401" cy="5397500"/>
          </a:xfrm>
          <a:prstGeom prst="rect">
            <a:avLst/>
          </a:prstGeom>
        </p:spPr>
      </p:pic>
    </p:spTree>
    <p:extLst>
      <p:ext uri="{BB962C8B-B14F-4D97-AF65-F5344CB8AC3E}">
        <p14:creationId xmlns:p14="http://schemas.microsoft.com/office/powerpoint/2010/main" val="39912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57200"/>
            <a:ext cx="9143998" cy="1173163"/>
          </a:xfrm>
        </p:spPr>
        <p:txBody>
          <a:bodyPr>
            <a:normAutofit/>
          </a:bodyPr>
          <a:lstStyle/>
          <a:p>
            <a:r>
              <a:rPr lang="en-US" sz="3600" dirty="0"/>
              <a:t>Motivation</a:t>
            </a:r>
          </a:p>
        </p:txBody>
      </p:sp>
      <p:sp>
        <p:nvSpPr>
          <p:cNvPr id="3" name="Content Placeholder 2"/>
          <p:cNvSpPr>
            <a:spLocks noGrp="1"/>
          </p:cNvSpPr>
          <p:nvPr>
            <p:ph sz="half" idx="2"/>
          </p:nvPr>
        </p:nvSpPr>
        <p:spPr>
          <a:xfrm>
            <a:off x="684212" y="1828801"/>
            <a:ext cx="10287000" cy="4419600"/>
          </a:xfrm>
        </p:spPr>
        <p:txBody>
          <a:bodyPr>
            <a:noAutofit/>
          </a:bodyPr>
          <a:lstStyle/>
          <a:p>
            <a:pPr lvl="1" algn="just">
              <a:lnSpc>
                <a:spcPct val="150000"/>
              </a:lnSpc>
            </a:pPr>
            <a:r>
              <a:rPr lang="en-US" sz="2600" dirty="0"/>
              <a:t>The main disadvantage is its scalability. This might be slow, extremely time-consuming, or unable to execute, as the number of tens of millions data</a:t>
            </a:r>
          </a:p>
          <a:p>
            <a:pPr lvl="1" algn="just">
              <a:lnSpc>
                <a:spcPct val="150000"/>
              </a:lnSpc>
            </a:pPr>
            <a:r>
              <a:rPr lang="en-US" sz="2600" dirty="0"/>
              <a:t>Therefore, we want to compare between traditional method and graph - based method in case of the huge datasets to prove the scalability of the graph which can replace the traditional method in the future.</a:t>
            </a:r>
          </a:p>
        </p:txBody>
      </p:sp>
    </p:spTree>
    <p:extLst>
      <p:ext uri="{BB962C8B-B14F-4D97-AF65-F5344CB8AC3E}">
        <p14:creationId xmlns:p14="http://schemas.microsoft.com/office/powerpoint/2010/main" val="110028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0A796A2-F792-4A16-A149-BE226B594C6D}"/>
              </a:ext>
            </a:extLst>
          </p:cNvPr>
          <p:cNvSpPr>
            <a:spLocks noGrp="1"/>
          </p:cNvSpPr>
          <p:nvPr>
            <p:ph type="title"/>
          </p:nvPr>
        </p:nvSpPr>
        <p:spPr>
          <a:xfrm>
            <a:off x="531812" y="143432"/>
            <a:ext cx="4369667" cy="609600"/>
          </a:xfrm>
        </p:spPr>
        <p:txBody>
          <a:bodyPr>
            <a:normAutofit/>
          </a:bodyPr>
          <a:lstStyle/>
          <a:p>
            <a:r>
              <a:rPr lang="en-US" dirty="0"/>
              <a:t>Experiment Result</a:t>
            </a:r>
          </a:p>
        </p:txBody>
      </p:sp>
      <p:sp>
        <p:nvSpPr>
          <p:cNvPr id="15" name="Slide Number Placeholder 14"/>
          <p:cNvSpPr>
            <a:spLocks noGrp="1"/>
          </p:cNvSpPr>
          <p:nvPr>
            <p:ph type="sldNum" sz="quarter" idx="12"/>
          </p:nvPr>
        </p:nvSpPr>
        <p:spPr/>
        <p:txBody>
          <a:bodyPr/>
          <a:lstStyle/>
          <a:p>
            <a:fld id="{25BA54BD-C84D-46CE-8B72-31BFB26ABA43}" type="slidenum">
              <a:rPr lang="en-US" smtClean="0"/>
              <a:t>30</a:t>
            </a:fld>
            <a:endParaRPr lang="en-US"/>
          </a:p>
        </p:txBody>
      </p:sp>
      <p:sp>
        <p:nvSpPr>
          <p:cNvPr id="9" name="TextBox 8">
            <a:extLst>
              <a:ext uri="{FF2B5EF4-FFF2-40B4-BE49-F238E27FC236}">
                <a16:creationId xmlns:a16="http://schemas.microsoft.com/office/drawing/2014/main" id="{0858754C-6C3E-4DAE-803B-08ED57ACDE52}"/>
              </a:ext>
            </a:extLst>
          </p:cNvPr>
          <p:cNvSpPr txBox="1"/>
          <p:nvPr/>
        </p:nvSpPr>
        <p:spPr>
          <a:xfrm>
            <a:off x="227012" y="6096258"/>
            <a:ext cx="11402695" cy="428002"/>
          </a:xfrm>
          <a:prstGeom prst="rect">
            <a:avLst/>
          </a:prstGeom>
          <a:noFill/>
        </p:spPr>
        <p:txBody>
          <a:bodyPr wrap="square" rtlCol="0">
            <a:spAutoFit/>
          </a:bodyPr>
          <a:lstStyle/>
          <a:p>
            <a:pPr algn="ctr">
              <a:lnSpc>
                <a:spcPct val="90000"/>
              </a:lnSpc>
            </a:pPr>
            <a:r>
              <a:rPr lang="en-US" sz="2400" b="1" dirty="0"/>
              <a:t>Amplitude of time between 100K and 1M </a:t>
            </a:r>
            <a:r>
              <a:rPr lang="en-US" sz="2400" b="1" dirty="0" err="1"/>
              <a:t>movielen</a:t>
            </a:r>
            <a:r>
              <a:rPr lang="en-US" sz="2400" b="1" dirty="0"/>
              <a:t> datasets in Matrix and Graph</a:t>
            </a:r>
          </a:p>
        </p:txBody>
      </p:sp>
      <p:pic>
        <p:nvPicPr>
          <p:cNvPr id="3" name="Picture 2">
            <a:extLst>
              <a:ext uri="{FF2B5EF4-FFF2-40B4-BE49-F238E27FC236}">
                <a16:creationId xmlns:a16="http://schemas.microsoft.com/office/drawing/2014/main" id="{0AA3653A-3D01-4847-B758-612185CEF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2" y="774449"/>
            <a:ext cx="7528860" cy="5309101"/>
          </a:xfrm>
          <a:prstGeom prst="rect">
            <a:avLst/>
          </a:prstGeom>
        </p:spPr>
      </p:pic>
    </p:spTree>
    <p:extLst>
      <p:ext uri="{BB962C8B-B14F-4D97-AF65-F5344CB8AC3E}">
        <p14:creationId xmlns:p14="http://schemas.microsoft.com/office/powerpoint/2010/main" val="188322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7"/>
            <a:ext cx="9143998" cy="1173163"/>
          </a:xfrm>
        </p:spPr>
        <p:txBody>
          <a:bodyPr/>
          <a:lstStyle/>
          <a:p>
            <a:r>
              <a:rPr lang="en-US" dirty="0"/>
              <a:t>Conclusion</a:t>
            </a:r>
          </a:p>
        </p:txBody>
      </p:sp>
      <p:sp>
        <p:nvSpPr>
          <p:cNvPr id="3" name="Content Placeholder 2"/>
          <p:cNvSpPr>
            <a:spLocks noGrp="1"/>
          </p:cNvSpPr>
          <p:nvPr>
            <p:ph sz="half" idx="2"/>
          </p:nvPr>
        </p:nvSpPr>
        <p:spPr>
          <a:xfrm>
            <a:off x="455612" y="1597068"/>
            <a:ext cx="11277600" cy="4800601"/>
          </a:xfrm>
        </p:spPr>
        <p:txBody>
          <a:bodyPr>
            <a:noAutofit/>
          </a:bodyPr>
          <a:lstStyle/>
          <a:p>
            <a:pPr lvl="1">
              <a:lnSpc>
                <a:spcPct val="150000"/>
              </a:lnSpc>
              <a:buFont typeface="Wingdings" panose="05000000000000000000" pitchFamily="2" charset="2"/>
              <a:buChar char="Ø"/>
            </a:pPr>
            <a:r>
              <a:rPr lang="en-US" sz="2400" dirty="0"/>
              <a:t>In industry 4.0, Big Data is one of the outstanding technologies that all countries, including Vietnam, are aiming for. I predict that the traditional recommendation system will be replaced by the graph-based recommendation system in the future, because They can handle with big data superbly. </a:t>
            </a:r>
          </a:p>
          <a:p>
            <a:pPr lvl="1">
              <a:lnSpc>
                <a:spcPct val="150000"/>
              </a:lnSpc>
              <a:buFont typeface="Wingdings" panose="05000000000000000000" pitchFamily="2" charset="2"/>
              <a:buChar char="Ø"/>
            </a:pPr>
            <a:r>
              <a:rPr lang="en-US" sz="2400" dirty="0"/>
              <a:t>Future work concerns a deeper analysis of particular mechanisms, new proposals to try different methods, or simply curiosity. </a:t>
            </a:r>
          </a:p>
          <a:p>
            <a:pPr lvl="1">
              <a:lnSpc>
                <a:spcPct val="150000"/>
              </a:lnSpc>
              <a:buFont typeface="Wingdings" panose="05000000000000000000" pitchFamily="2" charset="2"/>
              <a:buChar char="Ø"/>
            </a:pPr>
            <a:r>
              <a:rPr lang="en-US" sz="2400" b="1" dirty="0" err="1"/>
              <a:t>Sửa</a:t>
            </a:r>
            <a:r>
              <a:rPr lang="en-US" sz="2400" b="1" dirty="0"/>
              <a:t> </a:t>
            </a:r>
            <a:r>
              <a:rPr lang="en-US" sz="2400" b="1" dirty="0" err="1"/>
              <a:t>lại</a:t>
            </a:r>
            <a:endParaRPr lang="en-US" sz="2400" b="1" dirty="0"/>
          </a:p>
        </p:txBody>
      </p:sp>
      <p:sp>
        <p:nvSpPr>
          <p:cNvPr id="15" name="Slide Number Placeholder 14"/>
          <p:cNvSpPr>
            <a:spLocks noGrp="1"/>
          </p:cNvSpPr>
          <p:nvPr>
            <p:ph type="sldNum" sz="quarter" idx="12"/>
          </p:nvPr>
        </p:nvSpPr>
        <p:spPr/>
        <p:txBody>
          <a:bodyPr/>
          <a:lstStyle/>
          <a:p>
            <a:fld id="{25BA54BD-C84D-46CE-8B72-31BFB26ABA43}" type="slidenum">
              <a:rPr lang="en-US" smtClean="0"/>
              <a:t>31</a:t>
            </a:fld>
            <a:endParaRPr lang="en-US"/>
          </a:p>
        </p:txBody>
      </p:sp>
    </p:spTree>
    <p:extLst>
      <p:ext uri="{BB962C8B-B14F-4D97-AF65-F5344CB8AC3E}">
        <p14:creationId xmlns:p14="http://schemas.microsoft.com/office/powerpoint/2010/main" val="284582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262662"/>
            <a:ext cx="9143998" cy="792163"/>
          </a:xfrm>
        </p:spPr>
        <p:txBody>
          <a:bodyPr/>
          <a:lstStyle/>
          <a:p>
            <a:r>
              <a:rPr lang="en-US" dirty="0"/>
              <a:t>References</a:t>
            </a:r>
          </a:p>
        </p:txBody>
      </p:sp>
      <p:sp>
        <p:nvSpPr>
          <p:cNvPr id="3" name="Content Placeholder 2"/>
          <p:cNvSpPr>
            <a:spLocks noGrp="1"/>
          </p:cNvSpPr>
          <p:nvPr>
            <p:ph sz="half" idx="2"/>
          </p:nvPr>
        </p:nvSpPr>
        <p:spPr>
          <a:xfrm>
            <a:off x="0" y="1028699"/>
            <a:ext cx="12038012" cy="5829301"/>
          </a:xfrm>
        </p:spPr>
        <p:txBody>
          <a:bodyPr>
            <a:noAutofit/>
          </a:bodyPr>
          <a:lstStyle/>
          <a:p>
            <a:pPr lvl="1" algn="just">
              <a:lnSpc>
                <a:spcPct val="150000"/>
              </a:lnSpc>
              <a:buFont typeface="Wingdings" panose="05000000000000000000" pitchFamily="2" charset="2"/>
              <a:buChar char="Ø"/>
            </a:pPr>
            <a:r>
              <a:rPr lang="en-US" sz="2000" dirty="0" err="1"/>
              <a:t>Yunkyoung</a:t>
            </a:r>
            <a:r>
              <a:rPr lang="en-US" sz="2000" dirty="0"/>
              <a:t> Lee, “Recommendation systems using collaborative filtering”, Thesis, San Jose State University, 2015.</a:t>
            </a:r>
          </a:p>
          <a:p>
            <a:pPr lvl="1" algn="just">
              <a:lnSpc>
                <a:spcPct val="150000"/>
              </a:lnSpc>
              <a:buFont typeface="Wingdings" panose="05000000000000000000" pitchFamily="2" charset="2"/>
              <a:buChar char="Ø"/>
            </a:pPr>
            <a:r>
              <a:rPr lang="en-US" sz="2000" dirty="0" err="1"/>
              <a:t>Changping</a:t>
            </a:r>
            <a:r>
              <a:rPr lang="en-US" sz="2000" dirty="0"/>
              <a:t> Meng, Reynold Cheng, </a:t>
            </a:r>
            <a:r>
              <a:rPr lang="en-US" sz="2000" dirty="0" err="1"/>
              <a:t>Silviu</a:t>
            </a:r>
            <a:r>
              <a:rPr lang="en-US" sz="2000" dirty="0"/>
              <a:t> </a:t>
            </a:r>
            <a:r>
              <a:rPr lang="en-US" sz="2000" dirty="0" err="1"/>
              <a:t>Maniu</a:t>
            </a:r>
            <a:r>
              <a:rPr lang="en-US" sz="2000" dirty="0"/>
              <a:t>, Pierre </a:t>
            </a:r>
            <a:r>
              <a:rPr lang="en-US" sz="2000" dirty="0" err="1"/>
              <a:t>Senellart</a:t>
            </a:r>
            <a:r>
              <a:rPr lang="en-US" sz="2000" dirty="0"/>
              <a:t> and </a:t>
            </a:r>
            <a:r>
              <a:rPr lang="en-US" sz="2000" dirty="0" err="1"/>
              <a:t>Wangda</a:t>
            </a:r>
            <a:r>
              <a:rPr lang="en-US" sz="2000" dirty="0"/>
              <a:t> Zang, “Discovering Meta-Paths in Large Heterogeneous Information Networks”, 2015.</a:t>
            </a:r>
          </a:p>
          <a:p>
            <a:pPr lvl="1" algn="just">
              <a:lnSpc>
                <a:spcPct val="150000"/>
              </a:lnSpc>
              <a:buFont typeface="Wingdings" panose="05000000000000000000" pitchFamily="2" charset="2"/>
              <a:buChar char="Ø"/>
            </a:pPr>
            <a:r>
              <a:rPr lang="en-US" sz="2000" dirty="0"/>
              <a:t>Jiawei Han, “A Meta Path Based Approach for Similarity Search and Mining of Heterogeneous Information Networks”, Department of Computer Science , University of Illinois at Urbana-Champaign, August 2, 2012.</a:t>
            </a:r>
          </a:p>
          <a:p>
            <a:pPr lvl="1" algn="just">
              <a:lnSpc>
                <a:spcPct val="150000"/>
              </a:lnSpc>
              <a:buFont typeface="Wingdings" panose="05000000000000000000" pitchFamily="2" charset="2"/>
              <a:buChar char="Ø"/>
            </a:pPr>
            <a:r>
              <a:rPr lang="en-US" sz="2000" dirty="0" err="1"/>
              <a:t>Yizhou</a:t>
            </a:r>
            <a:r>
              <a:rPr lang="en-US" sz="2000" dirty="0"/>
              <a:t> Sun, Jiawei Han, </a:t>
            </a:r>
            <a:r>
              <a:rPr lang="en-US" sz="2000" dirty="0" err="1"/>
              <a:t>Xifeng</a:t>
            </a:r>
            <a:r>
              <a:rPr lang="en-US" sz="2000" dirty="0"/>
              <a:t> Yan, Philip S. Yu and </a:t>
            </a:r>
            <a:r>
              <a:rPr lang="en-US" sz="2000" dirty="0" err="1"/>
              <a:t>Tianyi</a:t>
            </a:r>
            <a:r>
              <a:rPr lang="en-US" sz="2000" dirty="0"/>
              <a:t> Wu, "</a:t>
            </a:r>
            <a:r>
              <a:rPr lang="en-US" sz="2000" dirty="0" err="1"/>
              <a:t>PathSim</a:t>
            </a:r>
            <a:r>
              <a:rPr lang="en-US" sz="2000" dirty="0"/>
              <a:t>: Meta Path-Based Top-K Similarity Search in Heterogeneous Information Networks", University of Illinois at Urbana-Champaign, Urbana, IL, University of California at Santa Barbara, Santa Barbara, CA, University of Illinois at Chicago, Chicago, IL, 2011.</a:t>
            </a:r>
          </a:p>
          <a:p>
            <a:pPr lvl="1">
              <a:lnSpc>
                <a:spcPct val="150000"/>
              </a:lnSpc>
              <a:buFont typeface="Wingdings" panose="05000000000000000000" pitchFamily="2" charset="2"/>
              <a:buChar char="Ø"/>
            </a:pPr>
            <a:r>
              <a:rPr lang="en-US" sz="2000" dirty="0" err="1"/>
              <a:t>Chenguang</a:t>
            </a:r>
            <a:r>
              <a:rPr lang="en-US" sz="2000" dirty="0"/>
              <a:t> Wang, </a:t>
            </a:r>
            <a:r>
              <a:rPr lang="en-US" sz="2000" dirty="0" err="1"/>
              <a:t>Yangqiu</a:t>
            </a:r>
            <a:r>
              <a:rPr lang="en-US" sz="2000" dirty="0"/>
              <a:t> Song, </a:t>
            </a:r>
            <a:r>
              <a:rPr lang="en-US" sz="2000" dirty="0" err="1"/>
              <a:t>Haoranli</a:t>
            </a:r>
            <a:r>
              <a:rPr lang="en-US" sz="2000" dirty="0"/>
              <a:t>, </a:t>
            </a:r>
            <a:r>
              <a:rPr lang="en-US" sz="2000" dirty="0" err="1"/>
              <a:t>Yizhou</a:t>
            </a:r>
            <a:r>
              <a:rPr lang="en-US" sz="2000" dirty="0"/>
              <a:t> Sun, Ming Zhang, and Jiawei Han ,“Distant Meta-Path Similarities for Text-Based </a:t>
            </a:r>
            <a:r>
              <a:rPr lang="en-US" sz="2000" dirty="0" err="1"/>
              <a:t>Heterogene</a:t>
            </a:r>
            <a:r>
              <a:rPr lang="en-US" sz="2000" dirty="0"/>
              <a:t> </a:t>
            </a:r>
            <a:r>
              <a:rPr lang="en-US" sz="2000" dirty="0" err="1"/>
              <a:t>ous</a:t>
            </a:r>
            <a:r>
              <a:rPr lang="en-US" sz="2000" dirty="0"/>
              <a:t> Information Networks”</a:t>
            </a:r>
            <a:br>
              <a:rPr lang="en-US" sz="2000" dirty="0"/>
            </a:br>
            <a:br>
              <a:rPr lang="en-US" sz="2000" dirty="0"/>
            </a:br>
            <a:endParaRPr lang="en-US" sz="2000" dirty="0"/>
          </a:p>
        </p:txBody>
      </p:sp>
    </p:spTree>
    <p:extLst>
      <p:ext uri="{BB962C8B-B14F-4D97-AF65-F5344CB8AC3E}">
        <p14:creationId xmlns:p14="http://schemas.microsoft.com/office/powerpoint/2010/main" val="278001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D2FBAA7-A546-464C-8687-788BF8C17758}"/>
              </a:ext>
            </a:extLst>
          </p:cNvPr>
          <p:cNvSpPr>
            <a:spLocks noGrp="1"/>
          </p:cNvSpPr>
          <p:nvPr>
            <p:ph type="title"/>
          </p:nvPr>
        </p:nvSpPr>
        <p:spPr>
          <a:xfrm>
            <a:off x="1674812" y="838200"/>
            <a:ext cx="9143998" cy="639763"/>
          </a:xfrm>
        </p:spPr>
        <p:txBody>
          <a:bodyPr>
            <a:normAutofit/>
          </a:bodyPr>
          <a:lstStyle/>
          <a:p>
            <a:r>
              <a:rPr lang="en-US" sz="3600" dirty="0"/>
              <a:t>Introduction</a:t>
            </a:r>
          </a:p>
        </p:txBody>
      </p:sp>
      <p:sp>
        <p:nvSpPr>
          <p:cNvPr id="3" name="Content Placeholder 2"/>
          <p:cNvSpPr>
            <a:spLocks noGrp="1"/>
          </p:cNvSpPr>
          <p:nvPr>
            <p:ph sz="half" idx="2"/>
          </p:nvPr>
        </p:nvSpPr>
        <p:spPr>
          <a:xfrm>
            <a:off x="1141414" y="3966673"/>
            <a:ext cx="5333998" cy="2891327"/>
          </a:xfrm>
        </p:spPr>
        <p:txBody>
          <a:bodyPr>
            <a:noAutofit/>
          </a:bodyPr>
          <a:lstStyle/>
          <a:p>
            <a:pPr marL="644652" lvl="1" indent="-342900">
              <a:lnSpc>
                <a:spcPct val="150000"/>
              </a:lnSpc>
              <a:buClrTx/>
              <a:buFont typeface="Wingdings" panose="05000000000000000000" pitchFamily="2" charset="2"/>
              <a:buChar char="Ø"/>
            </a:pPr>
            <a:r>
              <a:rPr lang="en-US" sz="2600" dirty="0"/>
              <a:t>Traditional CF</a:t>
            </a:r>
          </a:p>
          <a:p>
            <a:pPr marL="1101715" lvl="2" indent="-342900">
              <a:lnSpc>
                <a:spcPct val="150000"/>
              </a:lnSpc>
              <a:buClrTx/>
              <a:buFont typeface="Wingdings" panose="05000000000000000000" pitchFamily="2" charset="2"/>
              <a:buChar char="§"/>
            </a:pPr>
            <a:r>
              <a:rPr lang="en-US" sz="2600" dirty="0"/>
              <a:t>User-Item ratings matrix</a:t>
            </a:r>
          </a:p>
          <a:p>
            <a:pPr marL="1101715" lvl="2" indent="-342900">
              <a:lnSpc>
                <a:spcPct val="150000"/>
              </a:lnSpc>
              <a:buClrTx/>
              <a:buFont typeface="Wingdings" panose="05000000000000000000" pitchFamily="2" charset="2"/>
              <a:buChar char="§"/>
            </a:pPr>
            <a:r>
              <a:rPr lang="en-US" sz="2600" dirty="0"/>
              <a:t>Cosine Similarity</a:t>
            </a:r>
          </a:p>
          <a:p>
            <a:pPr marL="1101715" lvl="2" indent="-342900">
              <a:lnSpc>
                <a:spcPct val="150000"/>
              </a:lnSpc>
              <a:buClrTx/>
              <a:buFont typeface="Wingdings" panose="05000000000000000000" pitchFamily="2" charset="2"/>
              <a:buChar char="§"/>
            </a:pPr>
            <a:r>
              <a:rPr lang="en-US" sz="2600" dirty="0"/>
              <a:t>Prediction</a:t>
            </a:r>
          </a:p>
        </p:txBody>
      </p:sp>
      <p:graphicFrame>
        <p:nvGraphicFramePr>
          <p:cNvPr id="5" name="Diagram 4">
            <a:extLst>
              <a:ext uri="{FF2B5EF4-FFF2-40B4-BE49-F238E27FC236}">
                <a16:creationId xmlns:a16="http://schemas.microsoft.com/office/drawing/2014/main" id="{6DADDED4-7CF6-4053-922E-02E7485D1B45}"/>
              </a:ext>
            </a:extLst>
          </p:cNvPr>
          <p:cNvGraphicFramePr/>
          <p:nvPr>
            <p:extLst>
              <p:ext uri="{D42A27DB-BD31-4B8C-83A1-F6EECF244321}">
                <p14:modId xmlns:p14="http://schemas.microsoft.com/office/powerpoint/2010/main" val="761965579"/>
              </p:ext>
            </p:extLst>
          </p:nvPr>
        </p:nvGraphicFramePr>
        <p:xfrm>
          <a:off x="1509448" y="1606960"/>
          <a:ext cx="10236728" cy="239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a:extLst>
              <a:ext uri="{FF2B5EF4-FFF2-40B4-BE49-F238E27FC236}">
                <a16:creationId xmlns:a16="http://schemas.microsoft.com/office/drawing/2014/main" id="{20CD8179-A0DE-4667-8EDD-94A77FB7BB32}"/>
              </a:ext>
            </a:extLst>
          </p:cNvPr>
          <p:cNvSpPr txBox="1">
            <a:spLocks/>
          </p:cNvSpPr>
          <p:nvPr/>
        </p:nvSpPr>
        <p:spPr>
          <a:xfrm>
            <a:off x="5989835" y="3778554"/>
            <a:ext cx="5756341" cy="3085059"/>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pPr marL="758952" lvl="1" indent="-457200">
              <a:lnSpc>
                <a:spcPct val="150000"/>
              </a:lnSpc>
              <a:buClr>
                <a:schemeClr val="bg1"/>
              </a:buClr>
              <a:buFont typeface="+mj-lt"/>
              <a:buAutoNum type="arabicPeriod" startAt="2"/>
            </a:pPr>
            <a:endParaRPr lang="en-US" sz="2100" dirty="0">
              <a:solidFill>
                <a:schemeClr val="tx1"/>
              </a:solidFill>
            </a:endParaRPr>
          </a:p>
        </p:txBody>
      </p:sp>
      <p:sp>
        <p:nvSpPr>
          <p:cNvPr id="10" name="Title 1">
            <a:extLst>
              <a:ext uri="{FF2B5EF4-FFF2-40B4-BE49-F238E27FC236}">
                <a16:creationId xmlns:a16="http://schemas.microsoft.com/office/drawing/2014/main" id="{A3622F56-C2AA-4686-A334-01084B07632F}"/>
              </a:ext>
            </a:extLst>
          </p:cNvPr>
          <p:cNvSpPr txBox="1">
            <a:spLocks/>
          </p:cNvSpPr>
          <p:nvPr/>
        </p:nvSpPr>
        <p:spPr>
          <a:xfrm>
            <a:off x="1217612" y="180973"/>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Preliminaries </a:t>
            </a:r>
          </a:p>
        </p:txBody>
      </p:sp>
      <p:sp>
        <p:nvSpPr>
          <p:cNvPr id="11" name="Content Placeholder 2">
            <a:extLst>
              <a:ext uri="{FF2B5EF4-FFF2-40B4-BE49-F238E27FC236}">
                <a16:creationId xmlns:a16="http://schemas.microsoft.com/office/drawing/2014/main" id="{7ED15F93-7015-4831-B1B7-461A71DC989D}"/>
              </a:ext>
            </a:extLst>
          </p:cNvPr>
          <p:cNvSpPr txBox="1">
            <a:spLocks/>
          </p:cNvSpPr>
          <p:nvPr/>
        </p:nvSpPr>
        <p:spPr>
          <a:xfrm>
            <a:off x="5960814" y="3913617"/>
            <a:ext cx="5924797" cy="2944383"/>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644652" lvl="1" indent="-342900">
              <a:lnSpc>
                <a:spcPct val="150000"/>
              </a:lnSpc>
              <a:buClrTx/>
              <a:buFont typeface="Wingdings" panose="05000000000000000000" pitchFamily="2" charset="2"/>
              <a:buChar char="Ø"/>
            </a:pPr>
            <a:r>
              <a:rPr lang="en-US" sz="2600" dirty="0"/>
              <a:t>HIN - Based Approach:</a:t>
            </a:r>
          </a:p>
          <a:p>
            <a:pPr marL="1101715" lvl="2" indent="-342900">
              <a:lnSpc>
                <a:spcPct val="150000"/>
              </a:lnSpc>
              <a:buClrTx/>
              <a:buFont typeface="Wingdings" panose="05000000000000000000" pitchFamily="2" charset="2"/>
              <a:buChar char="§"/>
            </a:pPr>
            <a:r>
              <a:rPr lang="en-US" sz="2600" dirty="0"/>
              <a:t>HIN</a:t>
            </a:r>
          </a:p>
          <a:p>
            <a:pPr marL="1101715" lvl="2" indent="-342900">
              <a:lnSpc>
                <a:spcPct val="150000"/>
              </a:lnSpc>
              <a:buClrTx/>
              <a:buFont typeface="Wingdings" panose="05000000000000000000" pitchFamily="2" charset="2"/>
              <a:buChar char="§"/>
            </a:pPr>
            <a:r>
              <a:rPr lang="en-US" sz="2600" dirty="0"/>
              <a:t>Path - based Similarity </a:t>
            </a:r>
            <a:r>
              <a:rPr lang="en-US" sz="2600" b="1" dirty="0"/>
              <a:t>(</a:t>
            </a:r>
            <a:r>
              <a:rPr lang="en-US" sz="2600" b="1" dirty="0" err="1"/>
              <a:t>PathSim</a:t>
            </a:r>
            <a:r>
              <a:rPr lang="en-US" sz="2600" b="1" dirty="0"/>
              <a:t>)</a:t>
            </a:r>
          </a:p>
          <a:p>
            <a:pPr marL="1101715" lvl="2" indent="-342900">
              <a:lnSpc>
                <a:spcPct val="150000"/>
              </a:lnSpc>
              <a:buClrTx/>
              <a:buFont typeface="Wingdings" panose="05000000000000000000" pitchFamily="2" charset="2"/>
              <a:buChar char="§"/>
            </a:pPr>
            <a:r>
              <a:rPr lang="en-US" sz="2600" dirty="0"/>
              <a:t>Prediction</a:t>
            </a:r>
          </a:p>
        </p:txBody>
      </p:sp>
    </p:spTree>
    <p:extLst>
      <p:ext uri="{BB962C8B-B14F-4D97-AF65-F5344CB8AC3E}">
        <p14:creationId xmlns:p14="http://schemas.microsoft.com/office/powerpoint/2010/main" val="270096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2" y="753568"/>
            <a:ext cx="9906000" cy="792164"/>
          </a:xfrm>
        </p:spPr>
        <p:txBody>
          <a:bodyPr>
            <a:noAutofit/>
          </a:bodyPr>
          <a:lstStyle/>
          <a:p>
            <a:r>
              <a:rPr lang="en-US" sz="3600" dirty="0"/>
              <a:t>Traditional Collaborative Filtering</a:t>
            </a:r>
          </a:p>
        </p:txBody>
      </p:sp>
      <p:sp>
        <p:nvSpPr>
          <p:cNvPr id="7" name="Content Placeholder 6">
            <a:extLst>
              <a:ext uri="{FF2B5EF4-FFF2-40B4-BE49-F238E27FC236}">
                <a16:creationId xmlns:a16="http://schemas.microsoft.com/office/drawing/2014/main" id="{6CD8B700-B5B0-45AA-A565-D840ECDEF31E}"/>
              </a:ext>
            </a:extLst>
          </p:cNvPr>
          <p:cNvSpPr>
            <a:spLocks noGrp="1"/>
          </p:cNvSpPr>
          <p:nvPr>
            <p:ph sz="half" idx="2"/>
          </p:nvPr>
        </p:nvSpPr>
        <p:spPr>
          <a:xfrm>
            <a:off x="1598612" y="1676400"/>
            <a:ext cx="10058399" cy="4495800"/>
          </a:xfrm>
        </p:spPr>
        <p:txBody>
          <a:bodyPr>
            <a:normAutofit/>
          </a:bodyPr>
          <a:lstStyle/>
          <a:p>
            <a:r>
              <a:rPr lang="en-US" sz="2400" dirty="0"/>
              <a:t>User-Item ratings matrix</a:t>
            </a:r>
          </a:p>
          <a:p>
            <a:endParaRPr lang="en-US" sz="2400"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46A41F97-1819-4350-BD7A-CB08F6C20F8F}"/>
                  </a:ext>
                </a:extLst>
              </p:cNvPr>
              <p:cNvGraphicFramePr>
                <a:graphicFrameLocks noGrp="1"/>
              </p:cNvGraphicFramePr>
              <p:nvPr>
                <p:extLst/>
              </p:nvPr>
            </p:nvGraphicFramePr>
            <p:xfrm>
              <a:off x="2268185" y="2543072"/>
              <a:ext cx="8125884" cy="3200398"/>
            </p:xfrm>
            <a:graphic>
              <a:graphicData uri="http://schemas.openxmlformats.org/drawingml/2006/table">
                <a:tbl>
                  <a:tblPr firstRow="1" bandRow="1">
                    <a:tableStyleId>{5C22544A-7EE6-4342-B048-85BDC9FD1C3A}</a:tableStyleId>
                  </a:tblPr>
                  <a:tblGrid>
                    <a:gridCol w="1354314">
                      <a:extLst>
                        <a:ext uri="{9D8B030D-6E8A-4147-A177-3AD203B41FA5}">
                          <a16:colId xmlns:a16="http://schemas.microsoft.com/office/drawing/2014/main" val="1746957216"/>
                        </a:ext>
                      </a:extLst>
                    </a:gridCol>
                    <a:gridCol w="1354314">
                      <a:extLst>
                        <a:ext uri="{9D8B030D-6E8A-4147-A177-3AD203B41FA5}">
                          <a16:colId xmlns:a16="http://schemas.microsoft.com/office/drawing/2014/main" val="2870776956"/>
                        </a:ext>
                      </a:extLst>
                    </a:gridCol>
                    <a:gridCol w="1354314">
                      <a:extLst>
                        <a:ext uri="{9D8B030D-6E8A-4147-A177-3AD203B41FA5}">
                          <a16:colId xmlns:a16="http://schemas.microsoft.com/office/drawing/2014/main" val="2035556896"/>
                        </a:ext>
                      </a:extLst>
                    </a:gridCol>
                    <a:gridCol w="1354314">
                      <a:extLst>
                        <a:ext uri="{9D8B030D-6E8A-4147-A177-3AD203B41FA5}">
                          <a16:colId xmlns:a16="http://schemas.microsoft.com/office/drawing/2014/main" val="3901858604"/>
                        </a:ext>
                      </a:extLst>
                    </a:gridCol>
                    <a:gridCol w="1354314">
                      <a:extLst>
                        <a:ext uri="{9D8B030D-6E8A-4147-A177-3AD203B41FA5}">
                          <a16:colId xmlns:a16="http://schemas.microsoft.com/office/drawing/2014/main" val="1661211062"/>
                        </a:ext>
                      </a:extLst>
                    </a:gridCol>
                    <a:gridCol w="1354314">
                      <a:extLst>
                        <a:ext uri="{9D8B030D-6E8A-4147-A177-3AD203B41FA5}">
                          <a16:colId xmlns:a16="http://schemas.microsoft.com/office/drawing/2014/main" val="2933929558"/>
                        </a:ext>
                      </a:extLst>
                    </a:gridCol>
                  </a:tblGrid>
                  <a:tr h="738553">
                    <a:tc>
                      <a:txBody>
                        <a:bodyPr/>
                        <a:lstStyle/>
                        <a:p>
                          <a:pPr algn="ctr"/>
                          <a:r>
                            <a:rPr lang="en-US" sz="2000" dirty="0"/>
                            <a:t>        </a:t>
                          </a:r>
                        </a:p>
                      </a:txBody>
                      <a:tcPr anchor="ctr">
                        <a:lnTlToBr w="28575" cap="flat" cmpd="sng" algn="ctr">
                          <a:solidFill>
                            <a:schemeClr val="bg1"/>
                          </a:solidFill>
                          <a:prstDash val="solid"/>
                          <a:round/>
                          <a:headEnd type="none" w="med" len="med"/>
                          <a:tailEnd type="none" w="med" len="med"/>
                        </a:lnTlToBr>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𝐼</m:t>
                                    </m:r>
                                  </m:e>
                                  <m:sub>
                                    <m:r>
                                      <a:rPr lang="en-US" sz="2000" i="1" smtClean="0">
                                        <a:latin typeface="Cambria Math" panose="02040503050406030204" pitchFamily="18" charset="0"/>
                                      </a:rPr>
                                      <m:t>1</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𝐼</m:t>
                                    </m:r>
                                  </m:e>
                                  <m:sub>
                                    <m:r>
                                      <a:rPr lang="en-US" sz="2000" b="1" i="1" smtClean="0">
                                        <a:latin typeface="Cambria Math" panose="02040503050406030204" pitchFamily="18" charset="0"/>
                                      </a:rPr>
                                      <m:t>𝟐</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𝐼</m:t>
                                    </m:r>
                                  </m:e>
                                  <m:sub>
                                    <m:r>
                                      <a:rPr lang="en-US" sz="2000" b="1" i="1" smtClean="0">
                                        <a:latin typeface="Cambria Math" panose="02040503050406030204" pitchFamily="18" charset="0"/>
                                      </a:rPr>
                                      <m:t>𝟑</m:t>
                                    </m:r>
                                  </m:sub>
                                </m:sSub>
                              </m:oMath>
                            </m:oMathPara>
                          </a14:m>
                          <a:endParaRPr lang="en-US" sz="2000" dirty="0"/>
                        </a:p>
                      </a:txBody>
                      <a:tcPr anchor="ctr"/>
                    </a:tc>
                    <a:tc>
                      <a:txBody>
                        <a:bodyPr/>
                        <a:lstStyle/>
                        <a:p>
                          <a:pPr algn="ctr"/>
                          <a:r>
                            <a:rPr lang="en-US" sz="2000" dirty="0"/>
                            <a:t>…</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𝐼</m:t>
                                    </m:r>
                                  </m:e>
                                  <m:sub>
                                    <m:r>
                                      <a:rPr lang="en-US" sz="2000" b="1" i="1" smtClean="0">
                                        <a:latin typeface="Cambria Math" panose="02040503050406030204" pitchFamily="18" charset="0"/>
                                      </a:rPr>
                                      <m:t>𝒏</m:t>
                                    </m:r>
                                  </m:sub>
                                </m:sSub>
                              </m:oMath>
                            </m:oMathPara>
                          </a14:m>
                          <a:endParaRPr lang="en-US" sz="2000" dirty="0"/>
                        </a:p>
                      </a:txBody>
                      <a:tcPr anchor="ctr"/>
                    </a:tc>
                    <a:extLst>
                      <a:ext uri="{0D108BD9-81ED-4DB2-BD59-A6C34878D82A}">
                        <a16:rowId xmlns:a16="http://schemas.microsoft.com/office/drawing/2014/main" val="331569981"/>
                      </a:ext>
                    </a:extLst>
                  </a:tr>
                  <a:tr h="492369">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𝑈</m:t>
                                    </m:r>
                                  </m:e>
                                  <m:sub>
                                    <m:r>
                                      <a:rPr lang="en-US" sz="2000" b="0" i="1" smtClean="0">
                                        <a:latin typeface="Cambria Math" panose="02040503050406030204" pitchFamily="18" charset="0"/>
                                      </a:rPr>
                                      <m:t>1</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i="1" smtClean="0">
                                        <a:latin typeface="Cambria Math" panose="02040503050406030204" pitchFamily="18" charset="0"/>
                                      </a:rPr>
                                      <m:t>1,1</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i="1" smtClean="0">
                                        <a:latin typeface="Cambria Math" panose="02040503050406030204" pitchFamily="18" charset="0"/>
                                      </a:rPr>
                                      <m:t>1,</m:t>
                                    </m:r>
                                    <m:r>
                                      <a:rPr lang="en-US" sz="2000" b="0" i="1" smtClean="0">
                                        <a:latin typeface="Cambria Math" panose="02040503050406030204" pitchFamily="18" charset="0"/>
                                      </a:rPr>
                                      <m:t>2</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i="1" smtClean="0">
                                        <a:latin typeface="Cambria Math" panose="02040503050406030204" pitchFamily="18" charset="0"/>
                                      </a:rPr>
                                      <m:t>1,</m:t>
                                    </m:r>
                                    <m:r>
                                      <a:rPr lang="en-US" sz="2000" b="0" i="1" smtClean="0">
                                        <a:latin typeface="Cambria Math" panose="02040503050406030204" pitchFamily="18" charset="0"/>
                                      </a:rPr>
                                      <m:t>3</m:t>
                                    </m:r>
                                  </m:sub>
                                </m:sSub>
                              </m:oMath>
                            </m:oMathPara>
                          </a14:m>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i="1" smtClean="0">
                                        <a:latin typeface="Cambria Math" panose="02040503050406030204" pitchFamily="18" charset="0"/>
                                      </a:rPr>
                                      <m:t>1,</m:t>
                                    </m:r>
                                    <m:r>
                                      <a:rPr lang="en-US" sz="2000" b="0" i="1" smtClean="0">
                                        <a:latin typeface="Cambria Math" panose="02040503050406030204" pitchFamily="18" charset="0"/>
                                      </a:rPr>
                                      <m:t>𝑛</m:t>
                                    </m:r>
                                  </m:sub>
                                </m:sSub>
                              </m:oMath>
                            </m:oMathPara>
                          </a14:m>
                          <a:endParaRPr lang="en-US" sz="2000" dirty="0"/>
                        </a:p>
                      </a:txBody>
                      <a:tcPr anchor="ctr"/>
                    </a:tc>
                    <a:extLst>
                      <a:ext uri="{0D108BD9-81ED-4DB2-BD59-A6C34878D82A}">
                        <a16:rowId xmlns:a16="http://schemas.microsoft.com/office/drawing/2014/main" val="3778752164"/>
                      </a:ext>
                    </a:extLst>
                  </a:tr>
                  <a:tr h="492369">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𝑈</m:t>
                                    </m:r>
                                  </m:e>
                                  <m:sub>
                                    <m:r>
                                      <a:rPr lang="en-US" sz="2000" b="0" i="1" smtClean="0">
                                        <a:latin typeface="Cambria Math" panose="02040503050406030204" pitchFamily="18" charset="0"/>
                                      </a:rPr>
                                      <m:t>2</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2</m:t>
                                    </m:r>
                                    <m:r>
                                      <a:rPr lang="en-US" sz="2000" i="1" smtClean="0">
                                        <a:latin typeface="Cambria Math" panose="02040503050406030204" pitchFamily="18" charset="0"/>
                                      </a:rPr>
                                      <m:t>,1</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2</m:t>
                                    </m:r>
                                    <m:r>
                                      <a:rPr lang="en-US" sz="2000" i="1" smtClean="0">
                                        <a:latin typeface="Cambria Math" panose="02040503050406030204" pitchFamily="18" charset="0"/>
                                      </a:rPr>
                                      <m:t>,</m:t>
                                    </m:r>
                                    <m:r>
                                      <a:rPr lang="en-US" sz="2000" b="0" i="1" smtClean="0">
                                        <a:latin typeface="Cambria Math" panose="02040503050406030204" pitchFamily="18" charset="0"/>
                                      </a:rPr>
                                      <m:t>2</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2</m:t>
                                    </m:r>
                                    <m:r>
                                      <a:rPr lang="en-US" sz="2000" i="1" smtClean="0">
                                        <a:latin typeface="Cambria Math" panose="02040503050406030204" pitchFamily="18" charset="0"/>
                                      </a:rPr>
                                      <m:t>,</m:t>
                                    </m:r>
                                    <m:r>
                                      <a:rPr lang="en-US" sz="2000" b="0" i="1" smtClean="0">
                                        <a:latin typeface="Cambria Math" panose="02040503050406030204" pitchFamily="18" charset="0"/>
                                      </a:rPr>
                                      <m:t>3</m:t>
                                    </m:r>
                                  </m:sub>
                                </m:sSub>
                              </m:oMath>
                            </m:oMathPara>
                          </a14:m>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2</m:t>
                                    </m:r>
                                    <m:r>
                                      <a:rPr lang="en-US" sz="2000" i="1" smtClean="0">
                                        <a:latin typeface="Cambria Math" panose="02040503050406030204" pitchFamily="18" charset="0"/>
                                      </a:rPr>
                                      <m:t>,</m:t>
                                    </m:r>
                                    <m:r>
                                      <a:rPr lang="en-US" sz="2000" b="0" i="1" smtClean="0">
                                        <a:latin typeface="Cambria Math" panose="02040503050406030204" pitchFamily="18" charset="0"/>
                                      </a:rPr>
                                      <m:t>𝑛</m:t>
                                    </m:r>
                                  </m:sub>
                                </m:sSub>
                              </m:oMath>
                            </m:oMathPara>
                          </a14:m>
                          <a:endParaRPr lang="en-US" sz="2000" dirty="0"/>
                        </a:p>
                      </a:txBody>
                      <a:tcPr anchor="ctr"/>
                    </a:tc>
                    <a:extLst>
                      <a:ext uri="{0D108BD9-81ED-4DB2-BD59-A6C34878D82A}">
                        <a16:rowId xmlns:a16="http://schemas.microsoft.com/office/drawing/2014/main" val="3748701526"/>
                      </a:ext>
                    </a:extLst>
                  </a:tr>
                  <a:tr h="492369">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𝑈</m:t>
                                    </m:r>
                                  </m:e>
                                  <m:sub>
                                    <m:r>
                                      <a:rPr lang="en-US" sz="2000" b="0" i="1" smtClean="0">
                                        <a:latin typeface="Cambria Math" panose="02040503050406030204" pitchFamily="18" charset="0"/>
                                      </a:rPr>
                                      <m:t>3</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3</m:t>
                                    </m:r>
                                    <m:r>
                                      <a:rPr lang="en-US" sz="2000" i="1" smtClean="0">
                                        <a:latin typeface="Cambria Math" panose="02040503050406030204" pitchFamily="18" charset="0"/>
                                      </a:rPr>
                                      <m:t>,1</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3</m:t>
                                    </m:r>
                                    <m:r>
                                      <a:rPr lang="en-US" sz="2000" i="1" smtClean="0">
                                        <a:latin typeface="Cambria Math" panose="02040503050406030204" pitchFamily="18" charset="0"/>
                                      </a:rPr>
                                      <m:t>,</m:t>
                                    </m:r>
                                    <m:r>
                                      <a:rPr lang="en-US" sz="2000" b="0" i="1" smtClean="0">
                                        <a:latin typeface="Cambria Math" panose="02040503050406030204" pitchFamily="18" charset="0"/>
                                      </a:rPr>
                                      <m:t>2</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3</m:t>
                                    </m:r>
                                    <m:r>
                                      <a:rPr lang="en-US" sz="2000" i="1" smtClean="0">
                                        <a:latin typeface="Cambria Math" panose="02040503050406030204" pitchFamily="18" charset="0"/>
                                      </a:rPr>
                                      <m:t>,</m:t>
                                    </m:r>
                                    <m:r>
                                      <a:rPr lang="en-US" sz="2000" b="0" i="1" smtClean="0">
                                        <a:latin typeface="Cambria Math" panose="02040503050406030204" pitchFamily="18" charset="0"/>
                                      </a:rPr>
                                      <m:t>3</m:t>
                                    </m:r>
                                  </m:sub>
                                </m:sSub>
                              </m:oMath>
                            </m:oMathPara>
                          </a14:m>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3</m:t>
                                    </m:r>
                                    <m:r>
                                      <a:rPr lang="en-US" sz="2000" i="1" smtClean="0">
                                        <a:latin typeface="Cambria Math" panose="02040503050406030204" pitchFamily="18" charset="0"/>
                                      </a:rPr>
                                      <m:t>,</m:t>
                                    </m:r>
                                    <m:r>
                                      <a:rPr lang="en-US" sz="2000" b="0" i="1" smtClean="0">
                                        <a:latin typeface="Cambria Math" panose="02040503050406030204" pitchFamily="18" charset="0"/>
                                      </a:rPr>
                                      <m:t>𝑛</m:t>
                                    </m:r>
                                  </m:sub>
                                </m:sSub>
                              </m:oMath>
                            </m:oMathPara>
                          </a14:m>
                          <a:endParaRPr lang="en-US" sz="2000" dirty="0"/>
                        </a:p>
                      </a:txBody>
                      <a:tcPr anchor="ctr"/>
                    </a:tc>
                    <a:extLst>
                      <a:ext uri="{0D108BD9-81ED-4DB2-BD59-A6C34878D82A}">
                        <a16:rowId xmlns:a16="http://schemas.microsoft.com/office/drawing/2014/main" val="2607349340"/>
                      </a:ext>
                    </a:extLst>
                  </a:tr>
                  <a:tr h="492369">
                    <a:tc>
                      <a:txBody>
                        <a:bodyPr/>
                        <a:lstStyle/>
                        <a:p>
                          <a:pPr algn="ctr"/>
                          <a:r>
                            <a:rPr lang="en-US" sz="20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extLst>
                      <a:ext uri="{0D108BD9-81ED-4DB2-BD59-A6C34878D82A}">
                        <a16:rowId xmlns:a16="http://schemas.microsoft.com/office/drawing/2014/main" val="567851652"/>
                      </a:ext>
                    </a:extLst>
                  </a:tr>
                  <a:tr h="492369">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𝑈</m:t>
                                    </m:r>
                                  </m:e>
                                  <m:sub>
                                    <m:r>
                                      <a:rPr lang="en-US" sz="2000" b="0" i="1" smtClean="0">
                                        <a:latin typeface="Cambria Math" panose="02040503050406030204" pitchFamily="18" charset="0"/>
                                      </a:rPr>
                                      <m:t>𝑚</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𝑚</m:t>
                                    </m:r>
                                    <m:r>
                                      <a:rPr lang="en-US" sz="2000" i="1" smtClean="0">
                                        <a:latin typeface="Cambria Math" panose="02040503050406030204" pitchFamily="18" charset="0"/>
                                      </a:rPr>
                                      <m:t>,1</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𝑚</m:t>
                                    </m:r>
                                    <m:r>
                                      <a:rPr lang="en-US" sz="2000" i="1" smtClean="0">
                                        <a:latin typeface="Cambria Math" panose="02040503050406030204" pitchFamily="18" charset="0"/>
                                      </a:rPr>
                                      <m:t>,</m:t>
                                    </m:r>
                                    <m:r>
                                      <a:rPr lang="en-US" sz="2000" b="0" i="1" smtClean="0">
                                        <a:latin typeface="Cambria Math" panose="02040503050406030204" pitchFamily="18" charset="0"/>
                                      </a:rPr>
                                      <m:t>2</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𝑚</m:t>
                                    </m:r>
                                    <m:r>
                                      <a:rPr lang="en-US" sz="2000" i="1" smtClean="0">
                                        <a:latin typeface="Cambria Math" panose="02040503050406030204" pitchFamily="18" charset="0"/>
                                      </a:rPr>
                                      <m:t>,</m:t>
                                    </m:r>
                                    <m:r>
                                      <a:rPr lang="en-US" sz="2000" b="0" i="1" smtClean="0">
                                        <a:latin typeface="Cambria Math" panose="02040503050406030204" pitchFamily="18" charset="0"/>
                                      </a:rPr>
                                      <m:t>3</m:t>
                                    </m:r>
                                  </m:sub>
                                </m:sSub>
                              </m:oMath>
                            </m:oMathPara>
                          </a14:m>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𝑚</m:t>
                                    </m:r>
                                    <m:r>
                                      <a:rPr lang="en-US" sz="2000" i="1" smtClean="0">
                                        <a:latin typeface="Cambria Math" panose="02040503050406030204" pitchFamily="18" charset="0"/>
                                      </a:rPr>
                                      <m:t>,</m:t>
                                    </m:r>
                                    <m:r>
                                      <a:rPr lang="en-US" sz="2000" b="0" i="1" smtClean="0">
                                        <a:latin typeface="Cambria Math" panose="02040503050406030204" pitchFamily="18" charset="0"/>
                                      </a:rPr>
                                      <m:t>𝑛</m:t>
                                    </m:r>
                                  </m:sub>
                                </m:sSub>
                              </m:oMath>
                            </m:oMathPara>
                          </a14:m>
                          <a:endParaRPr lang="en-US" sz="2000" dirty="0"/>
                        </a:p>
                      </a:txBody>
                      <a:tcPr anchor="ctr"/>
                    </a:tc>
                    <a:extLst>
                      <a:ext uri="{0D108BD9-81ED-4DB2-BD59-A6C34878D82A}">
                        <a16:rowId xmlns:a16="http://schemas.microsoft.com/office/drawing/2014/main" val="1947555131"/>
                      </a:ext>
                    </a:extLst>
                  </a:tr>
                </a:tbl>
              </a:graphicData>
            </a:graphic>
          </p:graphicFrame>
        </mc:Choice>
        <mc:Fallback xmlns="">
          <p:graphicFrame>
            <p:nvGraphicFramePr>
              <p:cNvPr id="3" name="Table 2">
                <a:extLst>
                  <a:ext uri="{FF2B5EF4-FFF2-40B4-BE49-F238E27FC236}">
                    <a16:creationId xmlns:a16="http://schemas.microsoft.com/office/drawing/2014/main" id="{46A41F97-1819-4350-BD7A-CB08F6C20F8F}"/>
                  </a:ext>
                </a:extLst>
              </p:cNvPr>
              <p:cNvGraphicFramePr>
                <a:graphicFrameLocks noGrp="1"/>
              </p:cNvGraphicFramePr>
              <p:nvPr>
                <p:extLst/>
              </p:nvPr>
            </p:nvGraphicFramePr>
            <p:xfrm>
              <a:off x="2268185" y="2543072"/>
              <a:ext cx="8125884" cy="3200398"/>
            </p:xfrm>
            <a:graphic>
              <a:graphicData uri="http://schemas.openxmlformats.org/drawingml/2006/table">
                <a:tbl>
                  <a:tblPr firstRow="1" bandRow="1">
                    <a:tableStyleId>{5C22544A-7EE6-4342-B048-85BDC9FD1C3A}</a:tableStyleId>
                  </a:tblPr>
                  <a:tblGrid>
                    <a:gridCol w="1354314">
                      <a:extLst>
                        <a:ext uri="{9D8B030D-6E8A-4147-A177-3AD203B41FA5}">
                          <a16:colId xmlns:a16="http://schemas.microsoft.com/office/drawing/2014/main" val="1746957216"/>
                        </a:ext>
                      </a:extLst>
                    </a:gridCol>
                    <a:gridCol w="1354314">
                      <a:extLst>
                        <a:ext uri="{9D8B030D-6E8A-4147-A177-3AD203B41FA5}">
                          <a16:colId xmlns:a16="http://schemas.microsoft.com/office/drawing/2014/main" val="2870776956"/>
                        </a:ext>
                      </a:extLst>
                    </a:gridCol>
                    <a:gridCol w="1354314">
                      <a:extLst>
                        <a:ext uri="{9D8B030D-6E8A-4147-A177-3AD203B41FA5}">
                          <a16:colId xmlns:a16="http://schemas.microsoft.com/office/drawing/2014/main" val="2035556896"/>
                        </a:ext>
                      </a:extLst>
                    </a:gridCol>
                    <a:gridCol w="1354314">
                      <a:extLst>
                        <a:ext uri="{9D8B030D-6E8A-4147-A177-3AD203B41FA5}">
                          <a16:colId xmlns:a16="http://schemas.microsoft.com/office/drawing/2014/main" val="3901858604"/>
                        </a:ext>
                      </a:extLst>
                    </a:gridCol>
                    <a:gridCol w="1354314">
                      <a:extLst>
                        <a:ext uri="{9D8B030D-6E8A-4147-A177-3AD203B41FA5}">
                          <a16:colId xmlns:a16="http://schemas.microsoft.com/office/drawing/2014/main" val="1661211062"/>
                        </a:ext>
                      </a:extLst>
                    </a:gridCol>
                    <a:gridCol w="1354314">
                      <a:extLst>
                        <a:ext uri="{9D8B030D-6E8A-4147-A177-3AD203B41FA5}">
                          <a16:colId xmlns:a16="http://schemas.microsoft.com/office/drawing/2014/main" val="2933929558"/>
                        </a:ext>
                      </a:extLst>
                    </a:gridCol>
                  </a:tblGrid>
                  <a:tr h="738553">
                    <a:tc>
                      <a:txBody>
                        <a:bodyPr/>
                        <a:lstStyle/>
                        <a:p>
                          <a:pPr algn="ctr"/>
                          <a:r>
                            <a:rPr lang="en-US" sz="2000" dirty="0"/>
                            <a:t>        </a:t>
                          </a:r>
                        </a:p>
                      </a:txBody>
                      <a:tcPr anchor="ctr">
                        <a:lnTlToBr w="28575" cap="flat" cmpd="sng" algn="ctr">
                          <a:solidFill>
                            <a:schemeClr val="bg1"/>
                          </a:solidFill>
                          <a:prstDash val="solid"/>
                          <a:round/>
                          <a:headEnd type="none" w="med" len="med"/>
                          <a:tailEnd type="none" w="med" len="med"/>
                        </a:lnTlToBr>
                      </a:tcPr>
                    </a:tc>
                    <a:tc>
                      <a:txBody>
                        <a:bodyPr/>
                        <a:lstStyle/>
                        <a:p>
                          <a:endParaRPr lang="en-US"/>
                        </a:p>
                      </a:txBody>
                      <a:tcPr anchor="ctr">
                        <a:blipFill>
                          <a:blip r:embed="rId3"/>
                          <a:stretch>
                            <a:fillRect l="-100000" t="-1653" r="-400448" b="-342149"/>
                          </a:stretch>
                        </a:blipFill>
                      </a:tcPr>
                    </a:tc>
                    <a:tc>
                      <a:txBody>
                        <a:bodyPr/>
                        <a:lstStyle/>
                        <a:p>
                          <a:endParaRPr lang="en-US"/>
                        </a:p>
                      </a:txBody>
                      <a:tcPr anchor="ctr">
                        <a:blipFill>
                          <a:blip r:embed="rId3"/>
                          <a:stretch>
                            <a:fillRect l="-200901" t="-1653" r="-302252" b="-342149"/>
                          </a:stretch>
                        </a:blipFill>
                      </a:tcPr>
                    </a:tc>
                    <a:tc>
                      <a:txBody>
                        <a:bodyPr/>
                        <a:lstStyle/>
                        <a:p>
                          <a:endParaRPr lang="en-US"/>
                        </a:p>
                      </a:txBody>
                      <a:tcPr anchor="ctr">
                        <a:blipFill>
                          <a:blip r:embed="rId3"/>
                          <a:stretch>
                            <a:fillRect l="-300901" t="-1653" r="-202252" b="-342149"/>
                          </a:stretch>
                        </a:blipFill>
                      </a:tcPr>
                    </a:tc>
                    <a:tc>
                      <a:txBody>
                        <a:bodyPr/>
                        <a:lstStyle/>
                        <a:p>
                          <a:pPr algn="ctr"/>
                          <a:r>
                            <a:rPr lang="en-US" sz="2000" dirty="0"/>
                            <a:t>…</a:t>
                          </a:r>
                        </a:p>
                      </a:txBody>
                      <a:tcPr anchor="ctr"/>
                    </a:tc>
                    <a:tc>
                      <a:txBody>
                        <a:bodyPr/>
                        <a:lstStyle/>
                        <a:p>
                          <a:endParaRPr lang="en-US"/>
                        </a:p>
                      </a:txBody>
                      <a:tcPr anchor="ctr">
                        <a:blipFill>
                          <a:blip r:embed="rId3"/>
                          <a:stretch>
                            <a:fillRect l="-501351" t="-1653" r="-1802" b="-342149"/>
                          </a:stretch>
                        </a:blipFill>
                      </a:tcPr>
                    </a:tc>
                    <a:extLst>
                      <a:ext uri="{0D108BD9-81ED-4DB2-BD59-A6C34878D82A}">
                        <a16:rowId xmlns:a16="http://schemas.microsoft.com/office/drawing/2014/main" val="331569981"/>
                      </a:ext>
                    </a:extLst>
                  </a:tr>
                  <a:tr h="492369">
                    <a:tc>
                      <a:txBody>
                        <a:bodyPr/>
                        <a:lstStyle/>
                        <a:p>
                          <a:endParaRPr lang="en-US"/>
                        </a:p>
                      </a:txBody>
                      <a:tcPr anchor="ctr">
                        <a:blipFill>
                          <a:blip r:embed="rId3"/>
                          <a:stretch>
                            <a:fillRect l="-450" t="-151852" r="-502703" b="-411111"/>
                          </a:stretch>
                        </a:blipFill>
                      </a:tcPr>
                    </a:tc>
                    <a:tc>
                      <a:txBody>
                        <a:bodyPr/>
                        <a:lstStyle/>
                        <a:p>
                          <a:endParaRPr lang="en-US"/>
                        </a:p>
                      </a:txBody>
                      <a:tcPr anchor="ctr">
                        <a:blipFill>
                          <a:blip r:embed="rId3"/>
                          <a:stretch>
                            <a:fillRect l="-100000" t="-151852" r="-400448" b="-411111"/>
                          </a:stretch>
                        </a:blipFill>
                      </a:tcPr>
                    </a:tc>
                    <a:tc>
                      <a:txBody>
                        <a:bodyPr/>
                        <a:lstStyle/>
                        <a:p>
                          <a:endParaRPr lang="en-US"/>
                        </a:p>
                      </a:txBody>
                      <a:tcPr anchor="ctr">
                        <a:blipFill>
                          <a:blip r:embed="rId3"/>
                          <a:stretch>
                            <a:fillRect l="-200901" t="-151852" r="-302252" b="-411111"/>
                          </a:stretch>
                        </a:blipFill>
                      </a:tcPr>
                    </a:tc>
                    <a:tc>
                      <a:txBody>
                        <a:bodyPr/>
                        <a:lstStyle/>
                        <a:p>
                          <a:endParaRPr lang="en-US"/>
                        </a:p>
                      </a:txBody>
                      <a:tcPr anchor="ctr">
                        <a:blipFill>
                          <a:blip r:embed="rId3"/>
                          <a:stretch>
                            <a:fillRect l="-300901" t="-151852" r="-202252" b="-4111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endParaRPr lang="en-US"/>
                        </a:p>
                      </a:txBody>
                      <a:tcPr anchor="ctr">
                        <a:blipFill>
                          <a:blip r:embed="rId3"/>
                          <a:stretch>
                            <a:fillRect l="-501351" t="-151852" r="-1802" b="-411111"/>
                          </a:stretch>
                        </a:blipFill>
                      </a:tcPr>
                    </a:tc>
                    <a:extLst>
                      <a:ext uri="{0D108BD9-81ED-4DB2-BD59-A6C34878D82A}">
                        <a16:rowId xmlns:a16="http://schemas.microsoft.com/office/drawing/2014/main" val="3778752164"/>
                      </a:ext>
                    </a:extLst>
                  </a:tr>
                  <a:tr h="492369">
                    <a:tc>
                      <a:txBody>
                        <a:bodyPr/>
                        <a:lstStyle/>
                        <a:p>
                          <a:endParaRPr lang="en-US"/>
                        </a:p>
                      </a:txBody>
                      <a:tcPr anchor="ctr">
                        <a:blipFill>
                          <a:blip r:embed="rId3"/>
                          <a:stretch>
                            <a:fillRect l="-450" t="-251852" r="-502703" b="-311111"/>
                          </a:stretch>
                        </a:blipFill>
                      </a:tcPr>
                    </a:tc>
                    <a:tc>
                      <a:txBody>
                        <a:bodyPr/>
                        <a:lstStyle/>
                        <a:p>
                          <a:endParaRPr lang="en-US"/>
                        </a:p>
                      </a:txBody>
                      <a:tcPr anchor="ctr">
                        <a:blipFill>
                          <a:blip r:embed="rId3"/>
                          <a:stretch>
                            <a:fillRect l="-100000" t="-251852" r="-400448" b="-311111"/>
                          </a:stretch>
                        </a:blipFill>
                      </a:tcPr>
                    </a:tc>
                    <a:tc>
                      <a:txBody>
                        <a:bodyPr/>
                        <a:lstStyle/>
                        <a:p>
                          <a:endParaRPr lang="en-US"/>
                        </a:p>
                      </a:txBody>
                      <a:tcPr anchor="ctr">
                        <a:blipFill>
                          <a:blip r:embed="rId3"/>
                          <a:stretch>
                            <a:fillRect l="-200901" t="-251852" r="-302252" b="-311111"/>
                          </a:stretch>
                        </a:blipFill>
                      </a:tcPr>
                    </a:tc>
                    <a:tc>
                      <a:txBody>
                        <a:bodyPr/>
                        <a:lstStyle/>
                        <a:p>
                          <a:endParaRPr lang="en-US"/>
                        </a:p>
                      </a:txBody>
                      <a:tcPr anchor="ctr">
                        <a:blipFill>
                          <a:blip r:embed="rId3"/>
                          <a:stretch>
                            <a:fillRect l="-300901" t="-251852" r="-202252" b="-3111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endParaRPr lang="en-US"/>
                        </a:p>
                      </a:txBody>
                      <a:tcPr anchor="ctr">
                        <a:blipFill>
                          <a:blip r:embed="rId3"/>
                          <a:stretch>
                            <a:fillRect l="-501351" t="-251852" r="-1802" b="-311111"/>
                          </a:stretch>
                        </a:blipFill>
                      </a:tcPr>
                    </a:tc>
                    <a:extLst>
                      <a:ext uri="{0D108BD9-81ED-4DB2-BD59-A6C34878D82A}">
                        <a16:rowId xmlns:a16="http://schemas.microsoft.com/office/drawing/2014/main" val="3748701526"/>
                      </a:ext>
                    </a:extLst>
                  </a:tr>
                  <a:tr h="492369">
                    <a:tc>
                      <a:txBody>
                        <a:bodyPr/>
                        <a:lstStyle/>
                        <a:p>
                          <a:endParaRPr lang="en-US"/>
                        </a:p>
                      </a:txBody>
                      <a:tcPr anchor="ctr">
                        <a:blipFill>
                          <a:blip r:embed="rId3"/>
                          <a:stretch>
                            <a:fillRect l="-450" t="-351852" r="-502703" b="-211111"/>
                          </a:stretch>
                        </a:blipFill>
                      </a:tcPr>
                    </a:tc>
                    <a:tc>
                      <a:txBody>
                        <a:bodyPr/>
                        <a:lstStyle/>
                        <a:p>
                          <a:endParaRPr lang="en-US"/>
                        </a:p>
                      </a:txBody>
                      <a:tcPr anchor="ctr">
                        <a:blipFill>
                          <a:blip r:embed="rId3"/>
                          <a:stretch>
                            <a:fillRect l="-100000" t="-351852" r="-400448" b="-211111"/>
                          </a:stretch>
                        </a:blipFill>
                      </a:tcPr>
                    </a:tc>
                    <a:tc>
                      <a:txBody>
                        <a:bodyPr/>
                        <a:lstStyle/>
                        <a:p>
                          <a:endParaRPr lang="en-US"/>
                        </a:p>
                      </a:txBody>
                      <a:tcPr anchor="ctr">
                        <a:blipFill>
                          <a:blip r:embed="rId3"/>
                          <a:stretch>
                            <a:fillRect l="-200901" t="-351852" r="-302252" b="-211111"/>
                          </a:stretch>
                        </a:blipFill>
                      </a:tcPr>
                    </a:tc>
                    <a:tc>
                      <a:txBody>
                        <a:bodyPr/>
                        <a:lstStyle/>
                        <a:p>
                          <a:endParaRPr lang="en-US"/>
                        </a:p>
                      </a:txBody>
                      <a:tcPr anchor="ctr">
                        <a:blipFill>
                          <a:blip r:embed="rId3"/>
                          <a:stretch>
                            <a:fillRect l="-300901" t="-351852" r="-202252" b="-2111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endParaRPr lang="en-US"/>
                        </a:p>
                      </a:txBody>
                      <a:tcPr anchor="ctr">
                        <a:blipFill>
                          <a:blip r:embed="rId3"/>
                          <a:stretch>
                            <a:fillRect l="-501351" t="-351852" r="-1802" b="-211111"/>
                          </a:stretch>
                        </a:blipFill>
                      </a:tcPr>
                    </a:tc>
                    <a:extLst>
                      <a:ext uri="{0D108BD9-81ED-4DB2-BD59-A6C34878D82A}">
                        <a16:rowId xmlns:a16="http://schemas.microsoft.com/office/drawing/2014/main" val="2607349340"/>
                      </a:ext>
                    </a:extLst>
                  </a:tr>
                  <a:tr h="492369">
                    <a:tc>
                      <a:txBody>
                        <a:bodyPr/>
                        <a:lstStyle/>
                        <a:p>
                          <a:pPr algn="ctr"/>
                          <a:r>
                            <a:rPr lang="en-US" sz="20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extLst>
                      <a:ext uri="{0D108BD9-81ED-4DB2-BD59-A6C34878D82A}">
                        <a16:rowId xmlns:a16="http://schemas.microsoft.com/office/drawing/2014/main" val="567851652"/>
                      </a:ext>
                    </a:extLst>
                  </a:tr>
                  <a:tr h="492369">
                    <a:tc>
                      <a:txBody>
                        <a:bodyPr/>
                        <a:lstStyle/>
                        <a:p>
                          <a:endParaRPr lang="en-US"/>
                        </a:p>
                      </a:txBody>
                      <a:tcPr anchor="ctr">
                        <a:blipFill>
                          <a:blip r:embed="rId3"/>
                          <a:stretch>
                            <a:fillRect l="-450" t="-551852" r="-502703" b="-11111"/>
                          </a:stretch>
                        </a:blipFill>
                      </a:tcPr>
                    </a:tc>
                    <a:tc>
                      <a:txBody>
                        <a:bodyPr/>
                        <a:lstStyle/>
                        <a:p>
                          <a:endParaRPr lang="en-US"/>
                        </a:p>
                      </a:txBody>
                      <a:tcPr anchor="ctr">
                        <a:blipFill>
                          <a:blip r:embed="rId3"/>
                          <a:stretch>
                            <a:fillRect l="-100000" t="-551852" r="-400448" b="-11111"/>
                          </a:stretch>
                        </a:blipFill>
                      </a:tcPr>
                    </a:tc>
                    <a:tc>
                      <a:txBody>
                        <a:bodyPr/>
                        <a:lstStyle/>
                        <a:p>
                          <a:endParaRPr lang="en-US"/>
                        </a:p>
                      </a:txBody>
                      <a:tcPr anchor="ctr">
                        <a:blipFill>
                          <a:blip r:embed="rId3"/>
                          <a:stretch>
                            <a:fillRect l="-200901" t="-551852" r="-302252" b="-11111"/>
                          </a:stretch>
                        </a:blipFill>
                      </a:tcPr>
                    </a:tc>
                    <a:tc>
                      <a:txBody>
                        <a:bodyPr/>
                        <a:lstStyle/>
                        <a:p>
                          <a:endParaRPr lang="en-US"/>
                        </a:p>
                      </a:txBody>
                      <a:tcPr anchor="ctr">
                        <a:blipFill>
                          <a:blip r:embed="rId3"/>
                          <a:stretch>
                            <a:fillRect l="-300901" t="-551852" r="-202252" b="-111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p>
                      </a:txBody>
                      <a:tcPr anchor="ctr"/>
                    </a:tc>
                    <a:tc>
                      <a:txBody>
                        <a:bodyPr/>
                        <a:lstStyle/>
                        <a:p>
                          <a:endParaRPr lang="en-US"/>
                        </a:p>
                      </a:txBody>
                      <a:tcPr anchor="ctr">
                        <a:blipFill>
                          <a:blip r:embed="rId3"/>
                          <a:stretch>
                            <a:fillRect l="-501351" t="-551852" r="-1802" b="-11111"/>
                          </a:stretch>
                        </a:blipFill>
                      </a:tcPr>
                    </a:tc>
                    <a:extLst>
                      <a:ext uri="{0D108BD9-81ED-4DB2-BD59-A6C34878D82A}">
                        <a16:rowId xmlns:a16="http://schemas.microsoft.com/office/drawing/2014/main" val="1947555131"/>
                      </a:ext>
                    </a:extLst>
                  </a:tr>
                </a:tbl>
              </a:graphicData>
            </a:graphic>
          </p:graphicFrame>
        </mc:Fallback>
      </mc:AlternateContent>
      <p:sp>
        <p:nvSpPr>
          <p:cNvPr id="4" name="TextBox 3">
            <a:extLst>
              <a:ext uri="{FF2B5EF4-FFF2-40B4-BE49-F238E27FC236}">
                <a16:creationId xmlns:a16="http://schemas.microsoft.com/office/drawing/2014/main" id="{3288A43A-9D5D-4778-8BF2-D1CC66441879}"/>
              </a:ext>
            </a:extLst>
          </p:cNvPr>
          <p:cNvSpPr txBox="1"/>
          <p:nvPr/>
        </p:nvSpPr>
        <p:spPr>
          <a:xfrm>
            <a:off x="2268185" y="2894659"/>
            <a:ext cx="761999" cy="341632"/>
          </a:xfrm>
          <a:prstGeom prst="rect">
            <a:avLst/>
          </a:prstGeom>
          <a:noFill/>
        </p:spPr>
        <p:txBody>
          <a:bodyPr wrap="square" rtlCol="0">
            <a:spAutoFit/>
          </a:bodyPr>
          <a:lstStyle/>
          <a:p>
            <a:pPr>
              <a:lnSpc>
                <a:spcPct val="90000"/>
              </a:lnSpc>
            </a:pPr>
            <a:r>
              <a:rPr lang="en-US" b="1" dirty="0">
                <a:solidFill>
                  <a:schemeClr val="bg1"/>
                </a:solidFill>
              </a:rPr>
              <a:t>User</a:t>
            </a:r>
          </a:p>
        </p:txBody>
      </p:sp>
      <p:sp>
        <p:nvSpPr>
          <p:cNvPr id="8" name="TextBox 7">
            <a:extLst>
              <a:ext uri="{FF2B5EF4-FFF2-40B4-BE49-F238E27FC236}">
                <a16:creationId xmlns:a16="http://schemas.microsoft.com/office/drawing/2014/main" id="{792E5298-C791-4D17-8B96-706F234D793F}"/>
              </a:ext>
            </a:extLst>
          </p:cNvPr>
          <p:cNvSpPr txBox="1"/>
          <p:nvPr/>
        </p:nvSpPr>
        <p:spPr>
          <a:xfrm>
            <a:off x="2817812" y="2543072"/>
            <a:ext cx="761999" cy="341632"/>
          </a:xfrm>
          <a:prstGeom prst="rect">
            <a:avLst/>
          </a:prstGeom>
          <a:noFill/>
        </p:spPr>
        <p:txBody>
          <a:bodyPr wrap="square" rtlCol="0">
            <a:spAutoFit/>
          </a:bodyPr>
          <a:lstStyle/>
          <a:p>
            <a:pPr>
              <a:lnSpc>
                <a:spcPct val="90000"/>
              </a:lnSpc>
            </a:pPr>
            <a:r>
              <a:rPr lang="en-US" b="1" dirty="0">
                <a:solidFill>
                  <a:schemeClr val="bg1"/>
                </a:solidFill>
              </a:rPr>
              <a:t>Item</a:t>
            </a:r>
          </a:p>
        </p:txBody>
      </p:sp>
      <p:sp>
        <p:nvSpPr>
          <p:cNvPr id="10" name="Title 1">
            <a:extLst>
              <a:ext uri="{FF2B5EF4-FFF2-40B4-BE49-F238E27FC236}">
                <a16:creationId xmlns:a16="http://schemas.microsoft.com/office/drawing/2014/main" id="{0902059D-82CE-4BED-887A-CCDDFCB581E3}"/>
              </a:ext>
            </a:extLst>
          </p:cNvPr>
          <p:cNvSpPr txBox="1">
            <a:spLocks/>
          </p:cNvSpPr>
          <p:nvPr/>
        </p:nvSpPr>
        <p:spPr>
          <a:xfrm>
            <a:off x="1217612" y="180973"/>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Preliminaries </a:t>
            </a:r>
          </a:p>
        </p:txBody>
      </p:sp>
    </p:spTree>
    <p:extLst>
      <p:ext uri="{BB962C8B-B14F-4D97-AF65-F5344CB8AC3E}">
        <p14:creationId xmlns:p14="http://schemas.microsoft.com/office/powerpoint/2010/main" val="90165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208C0B-8B40-4B24-B7C5-9F09ED31400A}"/>
              </a:ext>
            </a:extLst>
          </p:cNvPr>
          <p:cNvSpPr>
            <a:spLocks noGrp="1"/>
          </p:cNvSpPr>
          <p:nvPr>
            <p:ph type="title"/>
          </p:nvPr>
        </p:nvSpPr>
        <p:spPr>
          <a:xfrm>
            <a:off x="1522413" y="990600"/>
            <a:ext cx="9143998" cy="609600"/>
          </a:xfrm>
        </p:spPr>
        <p:txBody>
          <a:bodyPr>
            <a:normAutofit/>
          </a:bodyPr>
          <a:lstStyle/>
          <a:p>
            <a:r>
              <a:rPr lang="en-US" sz="3600" dirty="0"/>
              <a:t>Cosine Similarity measure</a:t>
            </a:r>
          </a:p>
        </p:txBody>
      </p:sp>
      <p:sp>
        <p:nvSpPr>
          <p:cNvPr id="8" name="Title 1">
            <a:extLst>
              <a:ext uri="{FF2B5EF4-FFF2-40B4-BE49-F238E27FC236}">
                <a16:creationId xmlns:a16="http://schemas.microsoft.com/office/drawing/2014/main" id="{46B6580B-BDE8-4692-801E-8EE954C0FF00}"/>
              </a:ext>
            </a:extLst>
          </p:cNvPr>
          <p:cNvSpPr txBox="1">
            <a:spLocks/>
          </p:cNvSpPr>
          <p:nvPr/>
        </p:nvSpPr>
        <p:spPr>
          <a:xfrm>
            <a:off x="1217612" y="152400"/>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Traditional CF </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11714B26-0C76-4DCD-A44D-A4C7D1476559}"/>
                  </a:ext>
                </a:extLst>
              </p:cNvPr>
              <p:cNvSpPr txBox="1">
                <a:spLocks/>
              </p:cNvSpPr>
              <p:nvPr/>
            </p:nvSpPr>
            <p:spPr>
              <a:xfrm>
                <a:off x="911225" y="1676400"/>
                <a:ext cx="11277600" cy="4648200"/>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pPr marL="301752" lvl="1" indent="0" algn="ctr">
                  <a:lnSpc>
                    <a:spcPct val="200000"/>
                  </a:lnSpc>
                  <a:buNone/>
                </a:pPr>
                <a14:m>
                  <m:oMath xmlns:m="http://schemas.openxmlformats.org/officeDocument/2006/math">
                    <m:r>
                      <a:rPr lang="en-US" sz="3200" i="1" smtClean="0">
                        <a:solidFill>
                          <a:schemeClr val="tx1"/>
                        </a:solidFill>
                        <a:latin typeface="Cambria Math" panose="02040503050406030204" pitchFamily="18" charset="0"/>
                      </a:rPr>
                      <m:t>𝑠𝑖𝑚</m:t>
                    </m:r>
                    <m:r>
                      <a:rPr lang="en-US" sz="3200" i="1" smtClean="0">
                        <a:solidFill>
                          <a:schemeClr val="tx1"/>
                        </a:solidFill>
                        <a:latin typeface="Cambria Math" panose="02040503050406030204" pitchFamily="18" charset="0"/>
                      </a:rPr>
                      <m:t>(</m:t>
                    </m:r>
                    <m:r>
                      <a:rPr lang="en-US" sz="3200" b="1" i="1">
                        <a:solidFill>
                          <a:schemeClr val="tx1"/>
                        </a:solidFill>
                        <a:latin typeface="Cambria Math" panose="02040503050406030204" pitchFamily="18" charset="0"/>
                      </a:rPr>
                      <m:t>𝒊</m:t>
                    </m:r>
                    <m:r>
                      <a:rPr lang="en-US" sz="3200" i="1">
                        <a:solidFill>
                          <a:schemeClr val="tx1"/>
                        </a:solidFill>
                        <a:latin typeface="Cambria Math" panose="02040503050406030204" pitchFamily="18" charset="0"/>
                      </a:rPr>
                      <m:t>,</m:t>
                    </m:r>
                    <m:r>
                      <a:rPr lang="en-US" sz="3200" b="1" i="1">
                        <a:solidFill>
                          <a:schemeClr val="tx1"/>
                        </a:solidFill>
                        <a:latin typeface="Cambria Math" panose="02040503050406030204" pitchFamily="18" charset="0"/>
                      </a:rPr>
                      <m:t>𝒋</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𝑐𝑜𝑠</m:t>
                    </m:r>
                    <m:d>
                      <m:dPr>
                        <m:ctrlPr>
                          <a:rPr lang="en-US" sz="3200" i="1">
                            <a:solidFill>
                              <a:schemeClr val="tx1"/>
                            </a:solidFill>
                            <a:latin typeface="Cambria Math" panose="02040503050406030204" pitchFamily="18" charset="0"/>
                          </a:rPr>
                        </m:ctrlPr>
                      </m:dPr>
                      <m:e>
                        <m:acc>
                          <m:accPr>
                            <m:chr m:val="⃗"/>
                            <m:ctrlPr>
                              <a:rPr lang="en-US" sz="3200" b="1" i="1">
                                <a:solidFill>
                                  <a:schemeClr val="tx1"/>
                                </a:solidFill>
                                <a:latin typeface="Cambria Math" panose="02040503050406030204" pitchFamily="18" charset="0"/>
                              </a:rPr>
                            </m:ctrlPr>
                          </m:accPr>
                          <m:e>
                            <m:r>
                              <a:rPr lang="en-US" sz="3200" b="1" i="1">
                                <a:solidFill>
                                  <a:schemeClr val="tx1"/>
                                </a:solidFill>
                                <a:latin typeface="Cambria Math" panose="02040503050406030204" pitchFamily="18" charset="0"/>
                              </a:rPr>
                              <m:t>𝒊</m:t>
                            </m:r>
                          </m:e>
                        </m:acc>
                        <m:r>
                          <a:rPr lang="en-US" sz="3200" i="1">
                            <a:solidFill>
                              <a:schemeClr val="tx1"/>
                            </a:solidFill>
                            <a:latin typeface="Cambria Math" panose="02040503050406030204" pitchFamily="18" charset="0"/>
                          </a:rPr>
                          <m:t>,</m:t>
                        </m:r>
                        <m:acc>
                          <m:accPr>
                            <m:chr m:val="⃗"/>
                            <m:ctrlPr>
                              <a:rPr lang="en-US" sz="3200" b="1" i="1">
                                <a:solidFill>
                                  <a:schemeClr val="tx1"/>
                                </a:solidFill>
                                <a:latin typeface="Cambria Math" panose="02040503050406030204" pitchFamily="18" charset="0"/>
                              </a:rPr>
                            </m:ctrlPr>
                          </m:accPr>
                          <m:e>
                            <m:r>
                              <a:rPr lang="en-US" sz="3200" b="1" i="1">
                                <a:solidFill>
                                  <a:schemeClr val="tx1"/>
                                </a:solidFill>
                                <a:latin typeface="Cambria Math" panose="02040503050406030204" pitchFamily="18" charset="0"/>
                              </a:rPr>
                              <m:t>𝒋</m:t>
                            </m:r>
                          </m:e>
                        </m:acc>
                      </m:e>
                    </m:d>
                    <m:r>
                      <a:rPr lang="en-US" sz="3200" i="1">
                        <a:solidFill>
                          <a:schemeClr val="tx1"/>
                        </a:solidFill>
                        <a:latin typeface="Cambria Math" panose="02040503050406030204" pitchFamily="18" charset="0"/>
                      </a:rPr>
                      <m:t>=</m:t>
                    </m:r>
                    <m:f>
                      <m:fPr>
                        <m:ctrlPr>
                          <a:rPr lang="en-US" sz="3200" i="1">
                            <a:solidFill>
                              <a:schemeClr val="tx1"/>
                            </a:solidFill>
                            <a:latin typeface="Cambria Math" panose="02040503050406030204" pitchFamily="18" charset="0"/>
                          </a:rPr>
                        </m:ctrlPr>
                      </m:fPr>
                      <m:num>
                        <m:acc>
                          <m:accPr>
                            <m:chr m:val="⃗"/>
                            <m:ctrlPr>
                              <a:rPr lang="en-US" sz="3200" b="1" i="1">
                                <a:solidFill>
                                  <a:schemeClr val="tx1"/>
                                </a:solidFill>
                                <a:latin typeface="Cambria Math" panose="02040503050406030204" pitchFamily="18" charset="0"/>
                              </a:rPr>
                            </m:ctrlPr>
                          </m:accPr>
                          <m:e>
                            <m:r>
                              <a:rPr lang="en-US" sz="3200" b="1" i="1">
                                <a:solidFill>
                                  <a:schemeClr val="tx1"/>
                                </a:solidFill>
                                <a:latin typeface="Cambria Math" panose="02040503050406030204" pitchFamily="18" charset="0"/>
                              </a:rPr>
                              <m:t>𝒊</m:t>
                            </m:r>
                          </m:e>
                        </m:acc>
                        <m:r>
                          <a:rPr lang="en-US" sz="3200" b="1" i="1">
                            <a:solidFill>
                              <a:schemeClr val="tx1"/>
                            </a:solidFill>
                            <a:latin typeface="Cambria Math" panose="02040503050406030204" pitchFamily="18" charset="0"/>
                          </a:rPr>
                          <m:t>×</m:t>
                        </m:r>
                        <m:acc>
                          <m:accPr>
                            <m:chr m:val="⃗"/>
                            <m:ctrlPr>
                              <a:rPr lang="en-US" sz="3200" b="1" i="1">
                                <a:solidFill>
                                  <a:schemeClr val="tx1"/>
                                </a:solidFill>
                                <a:latin typeface="Cambria Math" panose="02040503050406030204" pitchFamily="18" charset="0"/>
                              </a:rPr>
                            </m:ctrlPr>
                          </m:accPr>
                          <m:e>
                            <m:r>
                              <a:rPr lang="en-US" sz="3200" b="1" i="1">
                                <a:solidFill>
                                  <a:schemeClr val="tx1"/>
                                </a:solidFill>
                                <a:latin typeface="Cambria Math" panose="02040503050406030204" pitchFamily="18" charset="0"/>
                              </a:rPr>
                              <m:t>𝒋</m:t>
                            </m:r>
                          </m:e>
                        </m:acc>
                      </m:num>
                      <m:den>
                        <m:sSup>
                          <m:sSupPr>
                            <m:ctrlPr>
                              <a:rPr lang="en-US" sz="3200" i="1">
                                <a:solidFill>
                                  <a:schemeClr val="tx1"/>
                                </a:solidFill>
                                <a:latin typeface="Cambria Math" panose="02040503050406030204" pitchFamily="18" charset="0"/>
                              </a:rPr>
                            </m:ctrlPr>
                          </m:sSupPr>
                          <m:e>
                            <m:d>
                              <m:dPr>
                                <m:begChr m:val="‖"/>
                                <m:endChr m:val="‖"/>
                                <m:ctrlPr>
                                  <a:rPr lang="en-US" sz="3200" i="1">
                                    <a:solidFill>
                                      <a:schemeClr val="tx1"/>
                                    </a:solidFill>
                                    <a:latin typeface="Cambria Math" panose="02040503050406030204" pitchFamily="18" charset="0"/>
                                  </a:rPr>
                                </m:ctrlPr>
                              </m:d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𝑖</m:t>
                                    </m:r>
                                  </m:e>
                                </m:acc>
                              </m:e>
                            </m:d>
                          </m:e>
                          <m:sup>
                            <m:r>
                              <a:rPr lang="en-US" sz="3200" i="1">
                                <a:solidFill>
                                  <a:schemeClr val="tx1"/>
                                </a:solidFill>
                                <a:latin typeface="Cambria Math" panose="02040503050406030204" pitchFamily="18" charset="0"/>
                              </a:rPr>
                              <m:t>2</m:t>
                            </m:r>
                          </m:sup>
                        </m:sSup>
                        <m:r>
                          <a:rPr lang="en-US" sz="3200" i="1">
                            <a:solidFill>
                              <a:schemeClr val="tx1"/>
                            </a:solidFill>
                            <a:latin typeface="Cambria Math" panose="02040503050406030204" pitchFamily="18" charset="0"/>
                          </a:rPr>
                          <m:t>×</m:t>
                        </m:r>
                        <m:sSup>
                          <m:sSupPr>
                            <m:ctrlPr>
                              <a:rPr lang="en-US" sz="3200" i="1">
                                <a:solidFill>
                                  <a:schemeClr val="tx1"/>
                                </a:solidFill>
                                <a:latin typeface="Cambria Math" panose="02040503050406030204" pitchFamily="18" charset="0"/>
                              </a:rPr>
                            </m:ctrlPr>
                          </m:sSupPr>
                          <m:e>
                            <m:d>
                              <m:dPr>
                                <m:begChr m:val="‖"/>
                                <m:endChr m:val="‖"/>
                                <m:ctrlPr>
                                  <a:rPr lang="en-US" sz="3200" i="1">
                                    <a:solidFill>
                                      <a:schemeClr val="tx1"/>
                                    </a:solidFill>
                                    <a:latin typeface="Cambria Math" panose="02040503050406030204" pitchFamily="18" charset="0"/>
                                  </a:rPr>
                                </m:ctrlPr>
                              </m:d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𝑗</m:t>
                                    </m:r>
                                  </m:e>
                                </m:acc>
                              </m:e>
                            </m:d>
                          </m:e>
                          <m:sup>
                            <m:r>
                              <a:rPr lang="en-US" sz="3200" i="1">
                                <a:solidFill>
                                  <a:schemeClr val="tx1"/>
                                </a:solidFill>
                                <a:latin typeface="Cambria Math" panose="02040503050406030204" pitchFamily="18" charset="0"/>
                              </a:rPr>
                              <m:t>2</m:t>
                            </m:r>
                          </m:sup>
                        </m:sSup>
                      </m:den>
                    </m:f>
                  </m:oMath>
                </a14:m>
                <a:r>
                  <a:rPr lang="en-US" sz="3200" dirty="0">
                    <a:solidFill>
                      <a:schemeClr val="tx1"/>
                    </a:solidFill>
                  </a:rPr>
                  <a:t> = </a:t>
                </a:r>
                <a14:m>
                  <m:oMath xmlns:m="http://schemas.openxmlformats.org/officeDocument/2006/math">
                    <m:f>
                      <m:fPr>
                        <m:ctrlPr>
                          <a:rPr lang="en-US" sz="3200" i="1">
                            <a:solidFill>
                              <a:schemeClr val="tx1"/>
                            </a:solidFill>
                            <a:latin typeface="Cambria Math" panose="02040503050406030204" pitchFamily="18" charset="0"/>
                          </a:rPr>
                        </m:ctrlPr>
                      </m:fPr>
                      <m:num>
                        <m:nary>
                          <m:naryPr>
                            <m:chr m:val="∑"/>
                            <m:limLoc m:val="undOvr"/>
                            <m:ctrlPr>
                              <a:rPr lang="en-US" sz="3200" i="1">
                                <a:solidFill>
                                  <a:schemeClr val="tx1"/>
                                </a:solidFill>
                                <a:latin typeface="Cambria Math" panose="02040503050406030204" pitchFamily="18" charset="0"/>
                              </a:rPr>
                            </m:ctrlPr>
                          </m:naryPr>
                          <m:sub>
                            <m:r>
                              <a:rPr lang="en-US" sz="3200" i="1">
                                <a:solidFill>
                                  <a:schemeClr val="tx1"/>
                                </a:solidFill>
                                <a:latin typeface="Cambria Math" panose="02040503050406030204" pitchFamily="18" charset="0"/>
                              </a:rPr>
                              <m:t>𝑘</m:t>
                            </m:r>
                            <m:r>
                              <a:rPr lang="en-US" sz="3200" i="1">
                                <a:solidFill>
                                  <a:schemeClr val="tx1"/>
                                </a:solidFill>
                                <a:latin typeface="Cambria Math" panose="02040503050406030204" pitchFamily="18" charset="0"/>
                              </a:rPr>
                              <m:t>=1</m:t>
                            </m:r>
                          </m:sub>
                          <m:sup>
                            <m:r>
                              <a:rPr lang="en-US" sz="3200" i="1">
                                <a:solidFill>
                                  <a:schemeClr val="tx1"/>
                                </a:solidFill>
                                <a:latin typeface="Cambria Math" panose="02040503050406030204" pitchFamily="18" charset="0"/>
                              </a:rPr>
                              <m:t>𝑛</m:t>
                            </m:r>
                          </m:sup>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𝑅</m:t>
                                </m:r>
                              </m:e>
                              <m:sub>
                                <m:r>
                                  <a:rPr lang="en-US" sz="3200" i="1">
                                    <a:solidFill>
                                      <a:schemeClr val="tx1"/>
                                    </a:solidFill>
                                    <a:latin typeface="Cambria Math" panose="02040503050406030204" pitchFamily="18" charset="0"/>
                                  </a:rPr>
                                  <m:t>𝑘</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𝑖</m:t>
                                </m:r>
                              </m:sub>
                            </m:sSub>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𝑅</m:t>
                                </m:r>
                              </m:e>
                              <m:sub>
                                <m:r>
                                  <a:rPr lang="en-US" sz="3200" i="1">
                                    <a:solidFill>
                                      <a:schemeClr val="tx1"/>
                                    </a:solidFill>
                                    <a:latin typeface="Cambria Math" panose="02040503050406030204" pitchFamily="18" charset="0"/>
                                  </a:rPr>
                                  <m:t>𝑘</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e>
                        </m:nary>
                      </m:num>
                      <m:den>
                        <m:rad>
                          <m:radPr>
                            <m:degHide m:val="on"/>
                            <m:ctrlPr>
                              <a:rPr lang="en-US" sz="3200" i="1">
                                <a:solidFill>
                                  <a:schemeClr val="tx1"/>
                                </a:solidFill>
                                <a:latin typeface="Cambria Math" panose="02040503050406030204" pitchFamily="18" charset="0"/>
                              </a:rPr>
                            </m:ctrlPr>
                          </m:radPr>
                          <m:deg/>
                          <m:e>
                            <m:nary>
                              <m:naryPr>
                                <m:chr m:val="∑"/>
                                <m:limLoc m:val="undOvr"/>
                                <m:ctrlPr>
                                  <a:rPr lang="en-US" sz="3200" i="1">
                                    <a:solidFill>
                                      <a:schemeClr val="tx1"/>
                                    </a:solidFill>
                                    <a:latin typeface="Cambria Math" panose="02040503050406030204" pitchFamily="18" charset="0"/>
                                  </a:rPr>
                                </m:ctrlPr>
                              </m:naryPr>
                              <m:sub>
                                <m:r>
                                  <a:rPr lang="en-US" sz="3200" i="1">
                                    <a:solidFill>
                                      <a:schemeClr val="tx1"/>
                                    </a:solidFill>
                                    <a:latin typeface="Cambria Math" panose="02040503050406030204" pitchFamily="18" charset="0"/>
                                  </a:rPr>
                                  <m:t>𝑘</m:t>
                                </m:r>
                                <m:r>
                                  <a:rPr lang="en-US" sz="3200" i="1">
                                    <a:solidFill>
                                      <a:schemeClr val="tx1"/>
                                    </a:solidFill>
                                    <a:latin typeface="Cambria Math" panose="02040503050406030204" pitchFamily="18" charset="0"/>
                                  </a:rPr>
                                  <m:t>=1</m:t>
                                </m:r>
                              </m:sub>
                              <m:sup>
                                <m:r>
                                  <a:rPr lang="en-US" sz="3200" i="1">
                                    <a:solidFill>
                                      <a:schemeClr val="tx1"/>
                                    </a:solidFill>
                                    <a:latin typeface="Cambria Math" panose="02040503050406030204" pitchFamily="18" charset="0"/>
                                  </a:rPr>
                                  <m:t>𝑛</m:t>
                                </m:r>
                              </m:sup>
                              <m:e>
                                <m:sSup>
                                  <m:sSupPr>
                                    <m:ctrlPr>
                                      <a:rPr lang="en-US" sz="3200" i="1">
                                        <a:solidFill>
                                          <a:schemeClr val="tx1"/>
                                        </a:solidFill>
                                        <a:latin typeface="Cambria Math" panose="02040503050406030204" pitchFamily="18" charset="0"/>
                                      </a:rPr>
                                    </m:ctrlPr>
                                  </m:sSup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𝑅</m:t>
                                        </m:r>
                                      </m:e>
                                      <m:sub>
                                        <m:r>
                                          <a:rPr lang="en-US" sz="3200" i="1">
                                            <a:solidFill>
                                              <a:schemeClr val="tx1"/>
                                            </a:solidFill>
                                            <a:latin typeface="Cambria Math" panose="02040503050406030204" pitchFamily="18" charset="0"/>
                                          </a:rPr>
                                          <m:t>𝑘</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𝑖</m:t>
                                        </m:r>
                                      </m:sub>
                                    </m:sSub>
                                  </m:e>
                                  <m:sup>
                                    <m:r>
                                      <a:rPr lang="en-US" sz="3200" i="1">
                                        <a:solidFill>
                                          <a:schemeClr val="tx1"/>
                                        </a:solidFill>
                                        <a:latin typeface="Cambria Math" panose="02040503050406030204" pitchFamily="18" charset="0"/>
                                      </a:rPr>
                                      <m:t>2</m:t>
                                    </m:r>
                                  </m:sup>
                                </m:sSup>
                              </m:e>
                            </m:nary>
                          </m:e>
                        </m:rad>
                        <m:r>
                          <a:rPr lang="en-US" sz="3200" i="1" smtClean="0">
                            <a:solidFill>
                              <a:schemeClr val="tx1"/>
                            </a:solidFill>
                            <a:latin typeface="Cambria Math" panose="02040503050406030204" pitchFamily="18" charset="0"/>
                            <a:ea typeface="Cambria Math" panose="02040503050406030204" pitchFamily="18" charset="0"/>
                          </a:rPr>
                          <m:t>×</m:t>
                        </m:r>
                        <m:rad>
                          <m:radPr>
                            <m:degHide m:val="on"/>
                            <m:ctrlPr>
                              <a:rPr lang="en-US" sz="3200" i="1" smtClean="0">
                                <a:solidFill>
                                  <a:schemeClr val="tx1"/>
                                </a:solidFill>
                                <a:latin typeface="Cambria Math" panose="02040503050406030204" pitchFamily="18" charset="0"/>
                                <a:ea typeface="Cambria Math" panose="02040503050406030204" pitchFamily="18" charset="0"/>
                              </a:rPr>
                            </m:ctrlPr>
                          </m:radPr>
                          <m:deg/>
                          <m:e>
                            <m:nary>
                              <m:naryPr>
                                <m:chr m:val="∑"/>
                                <m:limLoc m:val="undOvr"/>
                                <m:ctrlPr>
                                  <a:rPr lang="en-US" sz="3200" i="1">
                                    <a:solidFill>
                                      <a:schemeClr val="tx1"/>
                                    </a:solidFill>
                                    <a:latin typeface="Cambria Math" panose="02040503050406030204" pitchFamily="18" charset="0"/>
                                  </a:rPr>
                                </m:ctrlPr>
                              </m:naryPr>
                              <m:sub>
                                <m:r>
                                  <a:rPr lang="en-US" sz="3200" i="1">
                                    <a:solidFill>
                                      <a:schemeClr val="tx1"/>
                                    </a:solidFill>
                                    <a:latin typeface="Cambria Math" panose="02040503050406030204" pitchFamily="18" charset="0"/>
                                  </a:rPr>
                                  <m:t>𝑘</m:t>
                                </m:r>
                                <m:r>
                                  <a:rPr lang="en-US" sz="3200" i="1">
                                    <a:solidFill>
                                      <a:schemeClr val="tx1"/>
                                    </a:solidFill>
                                    <a:latin typeface="Cambria Math" panose="02040503050406030204" pitchFamily="18" charset="0"/>
                                  </a:rPr>
                                  <m:t>=1</m:t>
                                </m:r>
                              </m:sub>
                              <m:sup>
                                <m:r>
                                  <a:rPr lang="en-US" sz="3200" i="1">
                                    <a:solidFill>
                                      <a:schemeClr val="tx1"/>
                                    </a:solidFill>
                                    <a:latin typeface="Cambria Math" panose="02040503050406030204" pitchFamily="18" charset="0"/>
                                  </a:rPr>
                                  <m:t>𝑛</m:t>
                                </m:r>
                              </m:sup>
                              <m:e>
                                <m:sSup>
                                  <m:sSupPr>
                                    <m:ctrlPr>
                                      <a:rPr lang="en-US" sz="3200" i="1">
                                        <a:solidFill>
                                          <a:schemeClr val="tx1"/>
                                        </a:solidFill>
                                        <a:latin typeface="Cambria Math" panose="02040503050406030204" pitchFamily="18" charset="0"/>
                                      </a:rPr>
                                    </m:ctrlPr>
                                  </m:sSup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𝑅</m:t>
                                        </m:r>
                                      </m:e>
                                      <m:sub>
                                        <m:r>
                                          <a:rPr lang="en-US" sz="3200" i="1">
                                            <a:solidFill>
                                              <a:schemeClr val="tx1"/>
                                            </a:solidFill>
                                            <a:latin typeface="Cambria Math" panose="02040503050406030204" pitchFamily="18" charset="0"/>
                                          </a:rPr>
                                          <m:t>𝑘</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e>
                                  <m:sup>
                                    <m:r>
                                      <a:rPr lang="en-US" sz="3200" i="1">
                                        <a:solidFill>
                                          <a:schemeClr val="tx1"/>
                                        </a:solidFill>
                                        <a:latin typeface="Cambria Math" panose="02040503050406030204" pitchFamily="18" charset="0"/>
                                      </a:rPr>
                                      <m:t>2</m:t>
                                    </m:r>
                                  </m:sup>
                                </m:sSup>
                              </m:e>
                            </m:nary>
                          </m:e>
                        </m:rad>
                      </m:den>
                    </m:f>
                  </m:oMath>
                </a14:m>
                <a:endParaRPr lang="en-US" sz="3200" dirty="0">
                  <a:solidFill>
                    <a:schemeClr val="tx1"/>
                  </a:solidFill>
                </a:endParaRPr>
              </a:p>
              <a:p>
                <a:pPr lvl="2">
                  <a:lnSpc>
                    <a:spcPct val="200000"/>
                  </a:lnSpc>
                  <a:buFont typeface="Wingdings" panose="05000000000000000000" pitchFamily="2" charset="2"/>
                  <a:buChar char="§"/>
                </a:pP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𝑅</m:t>
                        </m:r>
                      </m:e>
                      <m:sub>
                        <m:r>
                          <a:rPr lang="en-US" sz="2400" i="1">
                            <a:solidFill>
                              <a:schemeClr val="tx1"/>
                            </a:solidFill>
                            <a:latin typeface="Cambria Math" panose="02040503050406030204" pitchFamily="18" charset="0"/>
                          </a:rPr>
                          <m:t>𝑘</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𝑖</m:t>
                        </m:r>
                      </m:sub>
                    </m:sSub>
                  </m:oMath>
                </a14:m>
                <a:r>
                  <a:rPr lang="en-US" sz="2400" dirty="0">
                    <a:solidFill>
                      <a:schemeClr val="tx1"/>
                    </a:solidFill>
                  </a:rPr>
                  <a:t> is the rating of the target item </a:t>
                </a:r>
                <a:r>
                  <a:rPr lang="en-US" sz="2400" i="1" dirty="0" err="1">
                    <a:solidFill>
                      <a:schemeClr val="tx1"/>
                    </a:solidFill>
                  </a:rPr>
                  <a:t>i</a:t>
                </a:r>
                <a:r>
                  <a:rPr lang="en-US" sz="2400" dirty="0">
                    <a:solidFill>
                      <a:schemeClr val="tx1"/>
                    </a:solidFill>
                  </a:rPr>
                  <a:t> by user </a:t>
                </a:r>
                <a:r>
                  <a:rPr lang="en-US" sz="2400" i="1" dirty="0">
                    <a:solidFill>
                      <a:schemeClr val="tx1"/>
                    </a:solidFill>
                  </a:rPr>
                  <a:t>k</a:t>
                </a:r>
                <a:endParaRPr lang="en-US" sz="2400" dirty="0">
                  <a:solidFill>
                    <a:schemeClr val="tx1"/>
                  </a:solidFill>
                </a:endParaRPr>
              </a:p>
              <a:p>
                <a:pPr lvl="2">
                  <a:buFont typeface="Wingdings" panose="05000000000000000000" pitchFamily="2" charset="2"/>
                  <a:buChar char="§"/>
                </a:pP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𝑅</m:t>
                        </m:r>
                      </m:e>
                      <m:sub>
                        <m:r>
                          <a:rPr lang="en-US" sz="2400" i="1">
                            <a:solidFill>
                              <a:schemeClr val="tx1"/>
                            </a:solidFill>
                            <a:latin typeface="Cambria Math" panose="02040503050406030204" pitchFamily="18" charset="0"/>
                          </a:rPr>
                          <m:t>𝑘</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𝑗</m:t>
                        </m:r>
                      </m:sub>
                    </m:sSub>
                  </m:oMath>
                </a14:m>
                <a:r>
                  <a:rPr lang="en-US" sz="2400" dirty="0">
                    <a:solidFill>
                      <a:schemeClr val="tx1"/>
                    </a:solidFill>
                  </a:rPr>
                  <a:t> is the rating of the other item </a:t>
                </a:r>
                <a:r>
                  <a:rPr lang="en-US" sz="2400" i="1" dirty="0">
                    <a:solidFill>
                      <a:schemeClr val="tx1"/>
                    </a:solidFill>
                  </a:rPr>
                  <a:t>j</a:t>
                </a:r>
                <a:r>
                  <a:rPr lang="en-US" sz="2400" dirty="0">
                    <a:solidFill>
                      <a:schemeClr val="tx1"/>
                    </a:solidFill>
                  </a:rPr>
                  <a:t> by user </a:t>
                </a:r>
                <a:r>
                  <a:rPr lang="en-US" sz="2400" i="1" dirty="0">
                    <a:solidFill>
                      <a:schemeClr val="tx1"/>
                    </a:solidFill>
                  </a:rPr>
                  <a:t>k</a:t>
                </a:r>
                <a:endParaRPr lang="en-US" sz="2400" dirty="0">
                  <a:solidFill>
                    <a:schemeClr val="tx1"/>
                  </a:solidFill>
                </a:endParaRPr>
              </a:p>
              <a:p>
                <a:pPr lvl="2">
                  <a:buFont typeface="Wingdings" panose="05000000000000000000" pitchFamily="2" charset="2"/>
                  <a:buChar char="§"/>
                </a:pPr>
                <a:r>
                  <a:rPr lang="en-US" sz="2400" i="1" dirty="0">
                    <a:solidFill>
                      <a:schemeClr val="tx1"/>
                    </a:solidFill>
                  </a:rPr>
                  <a:t>n</a:t>
                </a:r>
                <a:r>
                  <a:rPr lang="en-US" sz="2400" dirty="0">
                    <a:solidFill>
                      <a:schemeClr val="tx1"/>
                    </a:solidFill>
                  </a:rPr>
                  <a:t> is the total number of all rating users to item </a:t>
                </a:r>
                <a:r>
                  <a:rPr lang="en-US" sz="2400" i="1" dirty="0" err="1">
                    <a:solidFill>
                      <a:schemeClr val="tx1"/>
                    </a:solidFill>
                  </a:rPr>
                  <a:t>i</a:t>
                </a:r>
                <a:r>
                  <a:rPr lang="en-US" sz="2400" dirty="0">
                    <a:solidFill>
                      <a:schemeClr val="tx1"/>
                    </a:solidFill>
                  </a:rPr>
                  <a:t> and item </a:t>
                </a:r>
                <a:r>
                  <a:rPr lang="en-US" sz="2400" i="1" dirty="0">
                    <a:solidFill>
                      <a:schemeClr val="tx1"/>
                    </a:solidFill>
                  </a:rPr>
                  <a:t>j</a:t>
                </a:r>
                <a:endParaRPr lang="en-US" sz="2400" dirty="0">
                  <a:solidFill>
                    <a:schemeClr val="tx1"/>
                  </a:solidFill>
                </a:endParaRPr>
              </a:p>
            </p:txBody>
          </p:sp>
        </mc:Choice>
        <mc:Fallback xmlns="">
          <p:sp>
            <p:nvSpPr>
              <p:cNvPr id="9" name="Content Placeholder 2">
                <a:extLst>
                  <a:ext uri="{FF2B5EF4-FFF2-40B4-BE49-F238E27FC236}">
                    <a16:creationId xmlns:a16="http://schemas.microsoft.com/office/drawing/2014/main" id="{11714B26-0C76-4DCD-A44D-A4C7D1476559}"/>
                  </a:ext>
                </a:extLst>
              </p:cNvPr>
              <p:cNvSpPr txBox="1">
                <a:spLocks noRot="1" noChangeAspect="1" noMove="1" noResize="1" noEditPoints="1" noAdjustHandles="1" noChangeArrowheads="1" noChangeShapeType="1" noTextEdit="1"/>
              </p:cNvSpPr>
              <p:nvPr/>
            </p:nvSpPr>
            <p:spPr>
              <a:xfrm>
                <a:off x="911225" y="1676400"/>
                <a:ext cx="11277600" cy="46482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632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208C0B-8B40-4B24-B7C5-9F09ED31400A}"/>
              </a:ext>
            </a:extLst>
          </p:cNvPr>
          <p:cNvSpPr>
            <a:spLocks noGrp="1"/>
          </p:cNvSpPr>
          <p:nvPr>
            <p:ph type="title"/>
          </p:nvPr>
        </p:nvSpPr>
        <p:spPr>
          <a:xfrm>
            <a:off x="1522413" y="990600"/>
            <a:ext cx="9143998" cy="609600"/>
          </a:xfrm>
        </p:spPr>
        <p:txBody>
          <a:bodyPr>
            <a:normAutofit/>
          </a:bodyPr>
          <a:lstStyle/>
          <a:p>
            <a:r>
              <a:rPr lang="en-US" sz="3600" dirty="0"/>
              <a:t>Example Cosine Similarity</a:t>
            </a:r>
          </a:p>
        </p:txBody>
      </p:sp>
      <p:sp>
        <p:nvSpPr>
          <p:cNvPr id="8" name="Title 1">
            <a:extLst>
              <a:ext uri="{FF2B5EF4-FFF2-40B4-BE49-F238E27FC236}">
                <a16:creationId xmlns:a16="http://schemas.microsoft.com/office/drawing/2014/main" id="{46B6580B-BDE8-4692-801E-8EE954C0FF00}"/>
              </a:ext>
            </a:extLst>
          </p:cNvPr>
          <p:cNvSpPr txBox="1">
            <a:spLocks/>
          </p:cNvSpPr>
          <p:nvPr/>
        </p:nvSpPr>
        <p:spPr>
          <a:xfrm>
            <a:off x="1217612" y="152400"/>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Traditional CF </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11714B26-0C76-4DCD-A44D-A4C7D1476559}"/>
                  </a:ext>
                </a:extLst>
              </p:cNvPr>
              <p:cNvSpPr txBox="1">
                <a:spLocks/>
              </p:cNvSpPr>
              <p:nvPr/>
            </p:nvSpPr>
            <p:spPr>
              <a:xfrm>
                <a:off x="760412" y="1600200"/>
                <a:ext cx="10517187" cy="4648200"/>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pPr lvl="2">
                  <a:buFont typeface="Wingdings" panose="05000000000000000000" pitchFamily="2" charset="2"/>
                  <a:buChar char="§"/>
                </a:pP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𝑅</m:t>
                        </m:r>
                      </m:e>
                      <m:sub>
                        <m:r>
                          <a:rPr lang="en-US" sz="2400" i="1">
                            <a:solidFill>
                              <a:schemeClr val="tx1"/>
                            </a:solidFill>
                            <a:latin typeface="Cambria Math" panose="02040503050406030204" pitchFamily="18" charset="0"/>
                          </a:rPr>
                          <m:t>𝑘</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𝑗</m:t>
                        </m:r>
                      </m:sub>
                    </m:sSub>
                  </m:oMath>
                </a14:m>
                <a:r>
                  <a:rPr lang="en-US" sz="2400" dirty="0">
                    <a:solidFill>
                      <a:schemeClr val="tx1"/>
                    </a:solidFill>
                  </a:rPr>
                  <a:t> is the rating of the other item </a:t>
                </a:r>
                <a:r>
                  <a:rPr lang="en-US" sz="2400" i="1" dirty="0">
                    <a:solidFill>
                      <a:schemeClr val="tx1"/>
                    </a:solidFill>
                  </a:rPr>
                  <a:t>j</a:t>
                </a:r>
                <a:r>
                  <a:rPr lang="en-US" sz="2400" dirty="0">
                    <a:solidFill>
                      <a:schemeClr val="tx1"/>
                    </a:solidFill>
                  </a:rPr>
                  <a:t> by user </a:t>
                </a:r>
                <a:r>
                  <a:rPr lang="en-US" sz="2400" i="1" dirty="0">
                    <a:solidFill>
                      <a:schemeClr val="tx1"/>
                    </a:solidFill>
                  </a:rPr>
                  <a:t>k</a:t>
                </a:r>
                <a:endParaRPr lang="en-US" sz="2400" dirty="0">
                  <a:solidFill>
                    <a:schemeClr val="tx1"/>
                  </a:solidFill>
                </a:endParaRPr>
              </a:p>
            </p:txBody>
          </p:sp>
        </mc:Choice>
        <mc:Fallback xmlns="">
          <p:sp>
            <p:nvSpPr>
              <p:cNvPr id="9" name="Content Placeholder 2">
                <a:extLst>
                  <a:ext uri="{FF2B5EF4-FFF2-40B4-BE49-F238E27FC236}">
                    <a16:creationId xmlns:a16="http://schemas.microsoft.com/office/drawing/2014/main" id="{11714B26-0C76-4DCD-A44D-A4C7D1476559}"/>
                  </a:ext>
                </a:extLst>
              </p:cNvPr>
              <p:cNvSpPr txBox="1">
                <a:spLocks noRot="1" noChangeAspect="1" noMove="1" noResize="1" noEditPoints="1" noAdjustHandles="1" noChangeArrowheads="1" noChangeShapeType="1" noTextEdit="1"/>
              </p:cNvSpPr>
              <p:nvPr/>
            </p:nvSpPr>
            <p:spPr>
              <a:xfrm>
                <a:off x="760412" y="1600200"/>
                <a:ext cx="10517187" cy="4648200"/>
              </a:xfrm>
              <a:prstGeom prst="rect">
                <a:avLst/>
              </a:prstGeom>
              <a:blipFill>
                <a:blip r:embed="rId3"/>
                <a:stretch>
                  <a:fillRect t="-1444"/>
                </a:stretch>
              </a:blipFill>
            </p:spPr>
            <p:txBody>
              <a:bodyPr/>
              <a:lstStyle/>
              <a:p>
                <a:r>
                  <a:rPr lang="en-US">
                    <a:noFill/>
                  </a:rPr>
                  <a:t> </a:t>
                </a:r>
              </a:p>
            </p:txBody>
          </p:sp>
        </mc:Fallback>
      </mc:AlternateContent>
    </p:spTree>
    <p:extLst>
      <p:ext uri="{BB962C8B-B14F-4D97-AF65-F5344CB8AC3E}">
        <p14:creationId xmlns:p14="http://schemas.microsoft.com/office/powerpoint/2010/main" val="80522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911268"/>
            <a:ext cx="9143998" cy="685800"/>
          </a:xfrm>
        </p:spPr>
        <p:txBody>
          <a:bodyPr>
            <a:normAutofit/>
          </a:bodyPr>
          <a:lstStyle/>
          <a:p>
            <a:r>
              <a:rPr lang="en-US" sz="3600" dirty="0"/>
              <a:t>Prediction</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455612" y="1597068"/>
                <a:ext cx="11277600" cy="4800601"/>
              </a:xfrm>
            </p:spPr>
            <p:txBody>
              <a:bodyPr>
                <a:noAutofit/>
              </a:bodyPr>
              <a:lstStyle/>
              <a:p>
                <a:pPr marL="301752" lvl="1" indent="0">
                  <a:lnSpc>
                    <a:spcPct val="150000"/>
                  </a:lnSpc>
                  <a:buNone/>
                </a:pPr>
                <a14:m>
                  <m:oMathPara xmlns:m="http://schemas.openxmlformats.org/officeDocument/2006/math">
                    <m:oMathParaPr>
                      <m:jc m:val="center"/>
                    </m:oMathParaPr>
                    <m:oMath xmlns:m="http://schemas.openxmlformats.org/officeDocument/2006/math">
                      <m:sSub>
                        <m:sSubPr>
                          <m:ctrlPr>
                            <a:rPr lang="en-US" sz="3600" i="1" smtClean="0">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𝑃</m:t>
                              </m:r>
                            </m:e>
                          </m:acc>
                        </m:e>
                        <m:sub>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𝑢</m:t>
                          </m:r>
                        </m:sub>
                      </m:sSub>
                      <m:r>
                        <a:rPr lang="en-US" sz="3600" i="1">
                          <a:latin typeface="Cambria Math" panose="02040503050406030204" pitchFamily="18" charset="0"/>
                        </a:rPr>
                        <m:t>=</m:t>
                      </m:r>
                      <m:f>
                        <m:fPr>
                          <m:ctrlPr>
                            <a:rPr lang="en-US" sz="3600" i="1">
                              <a:latin typeface="Cambria Math" panose="02040503050406030204" pitchFamily="18" charset="0"/>
                            </a:rPr>
                          </m:ctrlPr>
                        </m:fPr>
                        <m:num>
                          <m:nary>
                            <m:naryPr>
                              <m:chr m:val="∑"/>
                              <m:limLoc m:val="undOvr"/>
                              <m:ctrlPr>
                                <a:rPr lang="en-US" sz="3600" i="1">
                                  <a:latin typeface="Cambria Math" panose="02040503050406030204" pitchFamily="18" charset="0"/>
                                </a:rPr>
                              </m:ctrlPr>
                            </m:naryPr>
                            <m:sub>
                              <m:sSub>
                                <m:sSubPr>
                                  <m:ctrlPr>
                                    <a:rPr lang="en-US" sz="3600" i="1">
                                      <a:latin typeface="Cambria Math" panose="02040503050406030204" pitchFamily="18" charset="0"/>
                                    </a:rPr>
                                  </m:ctrlPr>
                                </m:sSubPr>
                                <m:e>
                                  <m:r>
                                    <a:rPr lang="en-US" sz="3600" i="1">
                                      <a:latin typeface="Cambria Math" panose="02040503050406030204" pitchFamily="18" charset="0"/>
                                    </a:rPr>
                                    <m:t>𝑢</m:t>
                                  </m:r>
                                </m:e>
                                <m:sub>
                                  <m:r>
                                    <a:rPr lang="en-US" sz="3600" i="1">
                                      <a:latin typeface="Cambria Math" panose="02040503050406030204" pitchFamily="18" charset="0"/>
                                    </a:rPr>
                                    <m:t>𝑗</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𝐾</m:t>
                                  </m:r>
                                </m:e>
                                <m:sub>
                                  <m:d>
                                    <m:dPr>
                                      <m:ctrlPr>
                                        <a:rPr lang="en-US" sz="3600" i="1">
                                          <a:latin typeface="Cambria Math" panose="02040503050406030204" pitchFamily="18" charset="0"/>
                                        </a:rPr>
                                      </m:ctrlPr>
                                    </m:dPr>
                                    <m:e>
                                      <m:r>
                                        <a:rPr lang="en-US" sz="3600" i="1">
                                          <a:latin typeface="Cambria Math" panose="02040503050406030204" pitchFamily="18" charset="0"/>
                                        </a:rPr>
                                        <m:t>𝑢</m:t>
                                      </m:r>
                                      <m:r>
                                        <a:rPr lang="en-US" sz="3600" i="1">
                                          <a:latin typeface="Cambria Math" panose="02040503050406030204" pitchFamily="18" charset="0"/>
                                        </a:rPr>
                                        <m:t>,</m:t>
                                      </m:r>
                                      <m:r>
                                        <a:rPr lang="en-US" sz="3600" i="1">
                                          <a:latin typeface="Cambria Math" panose="02040503050406030204" pitchFamily="18" charset="0"/>
                                        </a:rPr>
                                        <m:t>𝑖</m:t>
                                      </m:r>
                                    </m:e>
                                  </m:d>
                                </m:sub>
                              </m:sSub>
                            </m:sub>
                            <m:sup>
                              <m:r>
                                <a:rPr lang="en-US" sz="3600" i="1">
                                  <a:latin typeface="Cambria Math" panose="02040503050406030204" pitchFamily="18" charset="0"/>
                                </a:rPr>
                                <m:t>𝑛</m:t>
                              </m:r>
                            </m:sup>
                            <m:e>
                              <m:sSub>
                                <m:sSubPr>
                                  <m:ctrlPr>
                                    <a:rPr lang="en-US" sz="3600" i="1">
                                      <a:latin typeface="Cambria Math" panose="02040503050406030204" pitchFamily="18" charset="0"/>
                                    </a:rPr>
                                  </m:ctrlPr>
                                </m:sSubPr>
                                <m:e>
                                  <m:r>
                                    <a:rPr lang="en-US" sz="3600" i="1">
                                      <a:latin typeface="Cambria Math" panose="02040503050406030204" pitchFamily="18" charset="0"/>
                                    </a:rPr>
                                    <m:t>𝑅</m:t>
                                  </m:r>
                                </m:e>
                                <m:sub>
                                  <m:r>
                                    <a:rPr lang="en-US" sz="3600" i="1">
                                      <a:latin typeface="Cambria Math" panose="02040503050406030204" pitchFamily="18" charset="0"/>
                                    </a:rPr>
                                    <m:t>(</m:t>
                                  </m:r>
                                  <m:r>
                                    <a:rPr lang="en-US" sz="3600" i="1">
                                      <a:latin typeface="Cambria Math" panose="02040503050406030204" pitchFamily="18" charset="0"/>
                                    </a:rPr>
                                    <m:t>𝑖</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𝑢</m:t>
                                      </m:r>
                                    </m:e>
                                    <m:sub>
                                      <m:r>
                                        <a:rPr lang="en-US" sz="3600" i="1">
                                          <a:latin typeface="Cambria Math" panose="02040503050406030204" pitchFamily="18" charset="0"/>
                                        </a:rPr>
                                        <m:t>𝑗</m:t>
                                      </m:r>
                                    </m:sub>
                                  </m:sSub>
                                  <m:r>
                                    <a:rPr lang="en-US" sz="3600" i="1">
                                      <a:latin typeface="Cambria Math" panose="02040503050406030204" pitchFamily="18" charset="0"/>
                                    </a:rPr>
                                    <m:t>)</m:t>
                                  </m:r>
                                </m:sub>
                              </m:sSub>
                              <m:r>
                                <a:rPr lang="en-US" sz="3600" i="1">
                                  <a:latin typeface="Cambria Math" panose="02040503050406030204" pitchFamily="18" charset="0"/>
                                </a:rPr>
                                <m:t> </m:t>
                              </m:r>
                              <m:r>
                                <a:rPr lang="en-US" sz="3600" i="1">
                                  <a:latin typeface="Cambria Math" panose="02040503050406030204" pitchFamily="18" charset="0"/>
                                </a:rPr>
                                <m:t>𝑠𝑖𝑚</m:t>
                              </m:r>
                              <m:r>
                                <a:rPr lang="en-US" sz="3600" i="1">
                                  <a:latin typeface="Cambria Math" panose="02040503050406030204" pitchFamily="18" charset="0"/>
                                </a:rPr>
                                <m:t>(</m:t>
                              </m:r>
                              <m:r>
                                <a:rPr lang="en-US" sz="3600" i="1">
                                  <a:latin typeface="Cambria Math" panose="02040503050406030204" pitchFamily="18" charset="0"/>
                                </a:rPr>
                                <m:t>𝑢</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𝑢</m:t>
                                  </m:r>
                                </m:e>
                                <m:sub>
                                  <m:r>
                                    <a:rPr lang="en-US" sz="3600" i="1">
                                      <a:latin typeface="Cambria Math" panose="02040503050406030204" pitchFamily="18" charset="0"/>
                                    </a:rPr>
                                    <m:t>𝑗</m:t>
                                  </m:r>
                                </m:sub>
                              </m:sSub>
                              <m:r>
                                <a:rPr lang="en-US" sz="3600" i="1">
                                  <a:latin typeface="Cambria Math" panose="02040503050406030204" pitchFamily="18" charset="0"/>
                                </a:rPr>
                                <m:t>)</m:t>
                              </m:r>
                            </m:e>
                          </m:nary>
                        </m:num>
                        <m:den>
                          <m:nary>
                            <m:naryPr>
                              <m:chr m:val="∑"/>
                              <m:limLoc m:val="undOvr"/>
                              <m:ctrlPr>
                                <a:rPr lang="en-US" sz="3600" i="1">
                                  <a:latin typeface="Cambria Math" panose="02040503050406030204" pitchFamily="18" charset="0"/>
                                </a:rPr>
                              </m:ctrlPr>
                            </m:naryPr>
                            <m:sub>
                              <m:sSub>
                                <m:sSubPr>
                                  <m:ctrlPr>
                                    <a:rPr lang="en-US" sz="3600" i="1">
                                      <a:latin typeface="Cambria Math" panose="02040503050406030204" pitchFamily="18" charset="0"/>
                                    </a:rPr>
                                  </m:ctrlPr>
                                </m:sSubPr>
                                <m:e>
                                  <m:r>
                                    <a:rPr lang="en-US" sz="3600" i="1">
                                      <a:latin typeface="Cambria Math" panose="02040503050406030204" pitchFamily="18" charset="0"/>
                                    </a:rPr>
                                    <m:t>𝑢</m:t>
                                  </m:r>
                                </m:e>
                                <m:sub>
                                  <m:r>
                                    <a:rPr lang="en-US" sz="3600" i="1">
                                      <a:latin typeface="Cambria Math" panose="02040503050406030204" pitchFamily="18" charset="0"/>
                                    </a:rPr>
                                    <m:t>𝑗</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𝐾</m:t>
                                  </m:r>
                                </m:e>
                                <m:sub>
                                  <m:d>
                                    <m:dPr>
                                      <m:ctrlPr>
                                        <a:rPr lang="en-US" sz="3600" i="1">
                                          <a:latin typeface="Cambria Math" panose="02040503050406030204" pitchFamily="18" charset="0"/>
                                        </a:rPr>
                                      </m:ctrlPr>
                                    </m:dPr>
                                    <m:e>
                                      <m:r>
                                        <a:rPr lang="en-US" sz="3600" i="1">
                                          <a:latin typeface="Cambria Math" panose="02040503050406030204" pitchFamily="18" charset="0"/>
                                        </a:rPr>
                                        <m:t>𝑢</m:t>
                                      </m:r>
                                      <m:r>
                                        <a:rPr lang="en-US" sz="3600" i="1">
                                          <a:latin typeface="Cambria Math" panose="02040503050406030204" pitchFamily="18" charset="0"/>
                                        </a:rPr>
                                        <m:t>,</m:t>
                                      </m:r>
                                      <m:r>
                                        <a:rPr lang="en-US" sz="3600" i="1">
                                          <a:latin typeface="Cambria Math" panose="02040503050406030204" pitchFamily="18" charset="0"/>
                                        </a:rPr>
                                        <m:t>𝑖</m:t>
                                      </m:r>
                                    </m:e>
                                  </m:d>
                                </m:sub>
                              </m:sSub>
                            </m:sub>
                            <m:sup>
                              <m:r>
                                <a:rPr lang="en-US" sz="3600" i="1">
                                  <a:latin typeface="Cambria Math" panose="02040503050406030204" pitchFamily="18" charset="0"/>
                                </a:rPr>
                                <m:t>𝑛</m:t>
                              </m:r>
                            </m:sup>
                            <m:e>
                              <m:r>
                                <a:rPr lang="en-US" sz="3600" i="1">
                                  <a:latin typeface="Cambria Math" panose="02040503050406030204" pitchFamily="18" charset="0"/>
                                </a:rPr>
                                <m:t>|</m:t>
                              </m:r>
                              <m:r>
                                <a:rPr lang="en-US" sz="3600" i="1">
                                  <a:latin typeface="Cambria Math" panose="02040503050406030204" pitchFamily="18" charset="0"/>
                                </a:rPr>
                                <m:t>𝑠𝑖𝑚</m:t>
                              </m:r>
                              <m:r>
                                <a:rPr lang="en-US" sz="3600" i="1">
                                  <a:latin typeface="Cambria Math" panose="02040503050406030204" pitchFamily="18" charset="0"/>
                                </a:rPr>
                                <m:t>(</m:t>
                              </m:r>
                              <m:r>
                                <a:rPr lang="en-US" sz="3600" i="1">
                                  <a:latin typeface="Cambria Math" panose="02040503050406030204" pitchFamily="18" charset="0"/>
                                </a:rPr>
                                <m:t>𝑢</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𝑢</m:t>
                                  </m:r>
                                </m:e>
                                <m:sub>
                                  <m:r>
                                    <a:rPr lang="en-US" sz="3600" i="1">
                                      <a:latin typeface="Cambria Math" panose="02040503050406030204" pitchFamily="18" charset="0"/>
                                    </a:rPr>
                                    <m:t>𝑗</m:t>
                                  </m:r>
                                </m:sub>
                              </m:sSub>
                              <m:r>
                                <a:rPr lang="en-US" sz="3600" i="1">
                                  <a:latin typeface="Cambria Math" panose="02040503050406030204" pitchFamily="18" charset="0"/>
                                </a:rPr>
                                <m:t>)</m:t>
                              </m:r>
                            </m:e>
                          </m:nary>
                          <m:r>
                            <a:rPr lang="en-US" sz="3600" i="1">
                              <a:latin typeface="Cambria Math" panose="02040503050406030204" pitchFamily="18" charset="0"/>
                            </a:rPr>
                            <m:t>|</m:t>
                          </m:r>
                        </m:den>
                      </m:f>
                    </m:oMath>
                  </m:oMathPara>
                </a14:m>
                <a:endParaRPr lang="en-US" sz="3600" dirty="0"/>
              </a:p>
              <a:p>
                <a:pPr lvl="3">
                  <a:lnSpc>
                    <a:spcPct val="150000"/>
                  </a:lnSpc>
                  <a:buFont typeface="Wingdings" panose="05000000000000000000" pitchFamily="2" charset="2"/>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𝑖</m:t>
                            </m:r>
                          </m:e>
                        </m:d>
                      </m:sub>
                    </m:sSub>
                  </m:oMath>
                </a14:m>
                <a:r>
                  <a:rPr lang="en-US" sz="2000" dirty="0"/>
                  <a:t> is the neighborhood of the most similar user u rated item </a:t>
                </a:r>
                <a:r>
                  <a:rPr lang="en-US" sz="2000" dirty="0" err="1"/>
                  <a:t>i</a:t>
                </a:r>
                <a:endParaRPr lang="en-US" sz="2000" dirty="0"/>
              </a:p>
              <a:p>
                <a:pPr lvl="3">
                  <a:lnSpc>
                    <a:spcPct val="150000"/>
                  </a:lnSpc>
                  <a:buFont typeface="Wingdings" panose="05000000000000000000" pitchFamily="2" charset="2"/>
                  <a:buChar char="§"/>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𝑗</m:t>
                            </m:r>
                          </m:sub>
                        </m:sSub>
                        <m:r>
                          <a:rPr lang="en-US" sz="2000" i="1">
                            <a:latin typeface="Cambria Math" panose="02040503050406030204" pitchFamily="18" charset="0"/>
                          </a:rPr>
                          <m:t>)</m:t>
                        </m:r>
                      </m:sub>
                    </m:sSub>
                  </m:oMath>
                </a14:m>
                <a:r>
                  <a:rPr lang="en-US" sz="2000" dirty="0"/>
                  <a:t> is the rating of item </a:t>
                </a:r>
                <a:r>
                  <a:rPr lang="en-US" sz="2000" dirty="0" err="1"/>
                  <a:t>i</a:t>
                </a:r>
                <a:r>
                  <a:rPr lang="en-US" sz="2000" dirty="0"/>
                  <a:t> which was rated by user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𝑗</m:t>
                        </m:r>
                      </m:sub>
                    </m:sSub>
                  </m:oMath>
                </a14:m>
                <a:endParaRPr lang="en-US" sz="2000" dirty="0"/>
              </a:p>
              <a:p>
                <a:pPr lvl="3">
                  <a:lnSpc>
                    <a:spcPct val="150000"/>
                  </a:lnSpc>
                  <a:buFont typeface="Wingdings" panose="05000000000000000000" pitchFamily="2" charset="2"/>
                  <a:buChar char="§"/>
                </a:pPr>
                <a:r>
                  <a:rPr lang="en-US" sz="2000" dirty="0"/>
                  <a:t> </a:t>
                </a:r>
                <a:r>
                  <a:rPr lang="en-US" sz="2000" i="1" dirty="0"/>
                  <a:t>sim(</a:t>
                </a:r>
                <a14:m>
                  <m:oMath xmlns:m="http://schemas.openxmlformats.org/officeDocument/2006/math">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𝑗</m:t>
                        </m:r>
                      </m:sub>
                    </m:sSub>
                  </m:oMath>
                </a14:m>
                <a:r>
                  <a:rPr lang="en-US" sz="2000" i="1" dirty="0"/>
                  <a:t>) </a:t>
                </a:r>
                <a:r>
                  <a:rPr lang="en-US" sz="2000" dirty="0"/>
                  <a:t>is the similarity of the user </a:t>
                </a:r>
                <a14:m>
                  <m:oMath xmlns:m="http://schemas.openxmlformats.org/officeDocument/2006/math">
                    <m:r>
                      <a:rPr lang="en-US" sz="2000" i="1">
                        <a:latin typeface="Cambria Math" panose="02040503050406030204" pitchFamily="18" charset="0"/>
                      </a:rPr>
                      <m:t>𝑢</m:t>
                    </m:r>
                  </m:oMath>
                </a14:m>
                <a:r>
                  <a:rPr lang="en-US" sz="2000" dirty="0"/>
                  <a:t> and the neighbor users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𝑗</m:t>
                        </m:r>
                      </m:sub>
                    </m:sSub>
                  </m:oMath>
                </a14:m>
                <a:endParaRPr lang="en-US" sz="2000" dirty="0"/>
              </a:p>
              <a:p>
                <a:pPr lvl="3">
                  <a:lnSpc>
                    <a:spcPct val="150000"/>
                  </a:lnSpc>
                  <a:buFont typeface="Wingdings" panose="05000000000000000000" pitchFamily="2" charset="2"/>
                  <a:buChar char="§"/>
                </a:pPr>
                <a:r>
                  <a:rPr lang="en-US" sz="2000" dirty="0"/>
                  <a:t> </a:t>
                </a:r>
                <a:r>
                  <a:rPr lang="en-US" sz="2000" i="1" dirty="0"/>
                  <a:t>n</a:t>
                </a:r>
                <a:r>
                  <a:rPr lang="en-US" sz="2000" dirty="0"/>
                  <a:t> is the total number of neighbor users.</a:t>
                </a:r>
              </a:p>
              <a:p>
                <a:pPr marL="365760" lvl="1" indent="0">
                  <a:lnSpc>
                    <a:spcPct val="150000"/>
                  </a:lnSpc>
                  <a:buNone/>
                </a:pP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455612" y="1597068"/>
                <a:ext cx="11277600" cy="4800601"/>
              </a:xfrm>
              <a:blipFill>
                <a:blip r:embed="rId3"/>
                <a:stretch>
                  <a:fillRect/>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EB2C406E-FEE0-4A46-858E-F9E97336A9D3}"/>
              </a:ext>
            </a:extLst>
          </p:cNvPr>
          <p:cNvSpPr txBox="1">
            <a:spLocks/>
          </p:cNvSpPr>
          <p:nvPr/>
        </p:nvSpPr>
        <p:spPr>
          <a:xfrm>
            <a:off x="1217612" y="319249"/>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Traditional CF </a:t>
            </a:r>
          </a:p>
        </p:txBody>
      </p:sp>
    </p:spTree>
    <p:extLst>
      <p:ext uri="{BB962C8B-B14F-4D97-AF65-F5344CB8AC3E}">
        <p14:creationId xmlns:p14="http://schemas.microsoft.com/office/powerpoint/2010/main" val="124354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1005681"/>
            <a:ext cx="9143998" cy="685800"/>
          </a:xfrm>
        </p:spPr>
        <p:txBody>
          <a:bodyPr>
            <a:normAutofit/>
          </a:bodyPr>
          <a:lstStyle/>
          <a:p>
            <a:r>
              <a:rPr lang="en-US" sz="3600" dirty="0"/>
              <a:t>Drawbacks</a:t>
            </a:r>
          </a:p>
        </p:txBody>
      </p:sp>
      <p:sp>
        <p:nvSpPr>
          <p:cNvPr id="3" name="Content Placeholder 2"/>
          <p:cNvSpPr>
            <a:spLocks noGrp="1"/>
          </p:cNvSpPr>
          <p:nvPr>
            <p:ph sz="half" idx="2"/>
          </p:nvPr>
        </p:nvSpPr>
        <p:spPr>
          <a:xfrm>
            <a:off x="760412" y="1876426"/>
            <a:ext cx="5676900" cy="4800601"/>
          </a:xfrm>
        </p:spPr>
        <p:txBody>
          <a:bodyPr>
            <a:noAutofit/>
          </a:bodyPr>
          <a:lstStyle/>
          <a:p>
            <a:pPr lvl="1">
              <a:lnSpc>
                <a:spcPct val="150000"/>
              </a:lnSpc>
              <a:buFont typeface="Wingdings" panose="05000000000000000000" pitchFamily="2" charset="2"/>
              <a:buChar char="Ø"/>
            </a:pPr>
            <a:r>
              <a:rPr lang="en-US" sz="2800" dirty="0"/>
              <a:t>Performance in big-matrix:</a:t>
            </a:r>
          </a:p>
          <a:p>
            <a:pPr lvl="2">
              <a:lnSpc>
                <a:spcPct val="150000"/>
              </a:lnSpc>
              <a:buFont typeface="Wingdings" panose="05000000000000000000" pitchFamily="2" charset="2"/>
              <a:buChar char="§"/>
            </a:pPr>
            <a:r>
              <a:rPr lang="en-US" sz="2400" dirty="0"/>
              <a:t>Scalability: The numbers of users and items grow, traditional CF algorithms will suffer serious scalability problems.</a:t>
            </a:r>
          </a:p>
          <a:p>
            <a:pPr lvl="2">
              <a:lnSpc>
                <a:spcPct val="150000"/>
              </a:lnSpc>
              <a:buFont typeface="Wingdings" panose="05000000000000000000" pitchFamily="2" charset="2"/>
              <a:buChar char="§"/>
            </a:pPr>
            <a:r>
              <a:rPr lang="en-US" sz="2400" dirty="0"/>
              <a:t>Time consuming: User-based uses the entire database every time it makes a prediction.</a:t>
            </a:r>
          </a:p>
        </p:txBody>
      </p:sp>
      <p:pic>
        <p:nvPicPr>
          <p:cNvPr id="6" name="Picture 5">
            <a:extLst>
              <a:ext uri="{FF2B5EF4-FFF2-40B4-BE49-F238E27FC236}">
                <a16:creationId xmlns:a16="http://schemas.microsoft.com/office/drawing/2014/main" id="{997F5A21-15F1-4011-BF8B-7FB1382D2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196" y="1691481"/>
            <a:ext cx="5179758" cy="3429000"/>
          </a:xfrm>
          <a:prstGeom prst="rect">
            <a:avLst/>
          </a:prstGeom>
        </p:spPr>
      </p:pic>
      <p:sp>
        <p:nvSpPr>
          <p:cNvPr id="8" name="Title 1">
            <a:extLst>
              <a:ext uri="{FF2B5EF4-FFF2-40B4-BE49-F238E27FC236}">
                <a16:creationId xmlns:a16="http://schemas.microsoft.com/office/drawing/2014/main" id="{D2C7918C-96BE-4E8C-A4A8-BF17FBB146D7}"/>
              </a:ext>
            </a:extLst>
          </p:cNvPr>
          <p:cNvSpPr txBox="1">
            <a:spLocks/>
          </p:cNvSpPr>
          <p:nvPr/>
        </p:nvSpPr>
        <p:spPr>
          <a:xfrm>
            <a:off x="1217612" y="319249"/>
            <a:ext cx="9143998" cy="4587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000" b="1" dirty="0">
                <a:solidFill>
                  <a:schemeClr val="tx1"/>
                </a:solidFill>
              </a:rPr>
              <a:t>Traditional CF </a:t>
            </a:r>
          </a:p>
        </p:txBody>
      </p:sp>
    </p:spTree>
    <p:extLst>
      <p:ext uri="{BB962C8B-B14F-4D97-AF65-F5344CB8AC3E}">
        <p14:creationId xmlns:p14="http://schemas.microsoft.com/office/powerpoint/2010/main" val="334102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2539</TotalTime>
  <Words>2859</Words>
  <Application>Microsoft Office PowerPoint</Application>
  <PresentationFormat>Custom</PresentationFormat>
  <Paragraphs>499</Paragraphs>
  <Slides>32</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Cambria Math</vt:lpstr>
      <vt:lpstr>Courier New</vt:lpstr>
      <vt:lpstr>Garamond</vt:lpstr>
      <vt:lpstr>Garamond (Headings)</vt:lpstr>
      <vt:lpstr>Gill Sans MT</vt:lpstr>
      <vt:lpstr>Palatino Linotype</vt:lpstr>
      <vt:lpstr>Times New Roman</vt:lpstr>
      <vt:lpstr>Wingdings</vt:lpstr>
      <vt:lpstr>Wingdings 3</vt:lpstr>
      <vt:lpstr>Business strategy presentation</vt:lpstr>
      <vt:lpstr> Semantic Path Based Personalized Recommendation System (SemRec) in Weighted Heterogeneous Information Network (WHIN)</vt:lpstr>
      <vt:lpstr>Outline</vt:lpstr>
      <vt:lpstr>Motivation</vt:lpstr>
      <vt:lpstr>Introduction</vt:lpstr>
      <vt:lpstr>Traditional Collaborative Filtering</vt:lpstr>
      <vt:lpstr>Cosine Similarity measure</vt:lpstr>
      <vt:lpstr>Example Cosine Similarity</vt:lpstr>
      <vt:lpstr>Prediction</vt:lpstr>
      <vt:lpstr>Drawbacks</vt:lpstr>
      <vt:lpstr>PowerPoint Presentation</vt:lpstr>
      <vt:lpstr>Heterogeneous Information Network</vt:lpstr>
      <vt:lpstr>PowerPoint Presentation</vt:lpstr>
      <vt:lpstr>PowerPoint Presentation</vt:lpstr>
      <vt:lpstr>PowerPoint Presentation</vt:lpstr>
      <vt:lpstr>Meta Path </vt:lpstr>
      <vt:lpstr>Meta Path Relevance 1: Path Count (PC)</vt:lpstr>
      <vt:lpstr>Meta Path Relevance 2: Path – based Similarity measure</vt:lpstr>
      <vt:lpstr>Example of PathSim</vt:lpstr>
      <vt:lpstr>Prediction</vt:lpstr>
      <vt:lpstr>The Data Storage</vt:lpstr>
      <vt:lpstr>Algorithms</vt:lpstr>
      <vt:lpstr>Algorithms</vt:lpstr>
      <vt:lpstr>Experiment</vt:lpstr>
      <vt:lpstr>Datasets</vt:lpstr>
      <vt:lpstr>Evaluation Metric</vt:lpstr>
      <vt:lpstr>Experiment Result</vt:lpstr>
      <vt:lpstr>Experiment Result</vt:lpstr>
      <vt:lpstr>Experiment Result</vt:lpstr>
      <vt:lpstr>Experiment Result</vt:lpstr>
      <vt:lpstr>Experiment 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Path Based Personalized Recommendation System (SemRec) in Weighted Heterogeneous Information Network (WHIN)</dc:title>
  <dc:creator>Nguyễn Đức Huy</dc:creator>
  <cp:lastModifiedBy>Huỳnh Tuấn Kiệt</cp:lastModifiedBy>
  <cp:revision>280</cp:revision>
  <dcterms:created xsi:type="dcterms:W3CDTF">2019-01-15T06:49:40Z</dcterms:created>
  <dcterms:modified xsi:type="dcterms:W3CDTF">2019-01-21T20:32:09Z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