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1" r:id="rId8"/>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10/30/2018</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10/30/2018</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0210" y="448310"/>
            <a:ext cx="10865485" cy="1914525"/>
          </a:xfrm>
        </p:spPr>
        <p:txBody>
          <a:bodyPr/>
          <a:lstStyle/>
          <a:p>
            <a:r>
              <a:rPr lang="en-US" sz="4000" b="1" dirty="0">
                <a:solidFill>
                  <a:srgbClr val="C00000"/>
                </a:solidFill>
              </a:rPr>
              <a:t> BÁO CÁO MÔN HỌC: TRÍ TUỆ NHẬN TẠO</a:t>
            </a:r>
          </a:p>
        </p:txBody>
      </p:sp>
      <p:sp>
        <p:nvSpPr>
          <p:cNvPr id="3" name="Subtitle 2"/>
          <p:cNvSpPr>
            <a:spLocks noGrp="1"/>
          </p:cNvSpPr>
          <p:nvPr>
            <p:ph type="subTitle" idx="1"/>
          </p:nvPr>
        </p:nvSpPr>
        <p:spPr>
          <a:xfrm>
            <a:off x="1233806" y="2207895"/>
            <a:ext cx="9218083" cy="1752600"/>
          </a:xfrm>
        </p:spPr>
        <p:txBody>
          <a:bodyPr/>
          <a:lstStyle/>
          <a:p>
            <a:pPr algn="ctr"/>
            <a:r>
              <a:rPr lang="en-US" sz="3600" b="1"/>
              <a:t>ĐỀ TÀI: Rắn Săn Mồi</a:t>
            </a:r>
          </a:p>
        </p:txBody>
      </p:sp>
      <p:sp>
        <p:nvSpPr>
          <p:cNvPr id="4" name="Text Box 3"/>
          <p:cNvSpPr txBox="1"/>
          <p:nvPr/>
        </p:nvSpPr>
        <p:spPr>
          <a:xfrm>
            <a:off x="1851025" y="3285490"/>
            <a:ext cx="8293735" cy="1753235"/>
          </a:xfrm>
          <a:prstGeom prst="rect">
            <a:avLst/>
          </a:prstGeom>
          <a:noFill/>
        </p:spPr>
        <p:txBody>
          <a:bodyPr wrap="square" rtlCol="0">
            <a:spAutoFit/>
          </a:bodyPr>
          <a:lstStyle/>
          <a:p>
            <a:r>
              <a:rPr lang="en-US" sz="3600"/>
              <a:t>Danh sách nhóm:-Bạch Tấn Tài</a:t>
            </a:r>
          </a:p>
          <a:p>
            <a:r>
              <a:rPr lang="en-US" sz="3600"/>
              <a:t>                            -Nguyễn Văn Hùng</a:t>
            </a:r>
          </a:p>
          <a:p>
            <a:r>
              <a:rPr lang="en-US" sz="3600"/>
              <a:t>                            -Nguyễn Đức Huỳnh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280" y="190500"/>
            <a:ext cx="10972800" cy="582613"/>
          </a:xfrm>
        </p:spPr>
        <p:txBody>
          <a:bodyPr/>
          <a:lstStyle/>
          <a:p>
            <a:endParaRPr lang="en-US"/>
          </a:p>
        </p:txBody>
      </p:sp>
      <p:sp>
        <p:nvSpPr>
          <p:cNvPr id="3" name="Content Placeholder 2"/>
          <p:cNvSpPr>
            <a:spLocks noGrp="1"/>
          </p:cNvSpPr>
          <p:nvPr>
            <p:ph idx="1"/>
          </p:nvPr>
        </p:nvSpPr>
        <p:spPr>
          <a:xfrm>
            <a:off x="589280" y="1174750"/>
            <a:ext cx="10972800" cy="4953000"/>
          </a:xfrm>
        </p:spPr>
        <p:txBody>
          <a:bodyPr/>
          <a:lstStyle/>
          <a:p>
            <a:endParaRPr lang="en-US"/>
          </a:p>
        </p:txBody>
      </p:sp>
      <p:sp>
        <p:nvSpPr>
          <p:cNvPr id="7" name="Chevron 6"/>
          <p:cNvSpPr/>
          <p:nvPr/>
        </p:nvSpPr>
        <p:spPr>
          <a:xfrm>
            <a:off x="3455670" y="1609090"/>
            <a:ext cx="6435090" cy="1141095"/>
          </a:xfrm>
          <a:prstGeom prst="chevron">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a:ln>
                  <a:noFill/>
                </a:ln>
                <a:solidFill>
                  <a:schemeClr val="tx1"/>
                </a:solidFill>
                <a:effectLst/>
                <a:latin typeface="Arial" panose="020B0604020202020204" pitchFamily="34" charset="0"/>
                <a:ea typeface="SimSun" panose="02010600030101010101" pitchFamily="2" charset="-122"/>
              </a:rPr>
              <a:t>Giới thiệu chung.</a:t>
            </a:r>
          </a:p>
        </p:txBody>
      </p:sp>
      <p:sp>
        <p:nvSpPr>
          <p:cNvPr id="8" name="Chevron 7"/>
          <p:cNvSpPr/>
          <p:nvPr/>
        </p:nvSpPr>
        <p:spPr>
          <a:xfrm>
            <a:off x="3455670" y="3081020"/>
            <a:ext cx="6435090" cy="1141095"/>
          </a:xfrm>
          <a:prstGeom prst="chevron">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a:ln>
                  <a:noFill/>
                </a:ln>
                <a:solidFill>
                  <a:schemeClr val="tx1"/>
                </a:solidFill>
                <a:effectLst/>
                <a:latin typeface="Arial" panose="020B0604020202020204" pitchFamily="34" charset="0"/>
                <a:ea typeface="SimSun" panose="02010600030101010101" pitchFamily="2" charset="-122"/>
              </a:rPr>
              <a:t>Rắn săn mồi.</a:t>
            </a:r>
          </a:p>
        </p:txBody>
      </p:sp>
      <p:sp>
        <p:nvSpPr>
          <p:cNvPr id="9" name="Chevron 8"/>
          <p:cNvSpPr/>
          <p:nvPr/>
        </p:nvSpPr>
        <p:spPr>
          <a:xfrm>
            <a:off x="3455670" y="4531360"/>
            <a:ext cx="6435090" cy="1141095"/>
          </a:xfrm>
          <a:prstGeom prst="chevron">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a:ln>
                  <a:noFill/>
                </a:ln>
                <a:solidFill>
                  <a:schemeClr val="tx1"/>
                </a:solidFill>
                <a:effectLst/>
                <a:latin typeface="Arial" panose="020B0604020202020204" pitchFamily="34" charset="0"/>
                <a:ea typeface="SimSun" panose="02010600030101010101" pitchFamily="2" charset="-122"/>
              </a:rPr>
              <a:t>Giải thuật sử dụng cho AI.</a:t>
            </a:r>
          </a:p>
        </p:txBody>
      </p:sp>
      <p:sp>
        <p:nvSpPr>
          <p:cNvPr id="10" name="Pentagon 9"/>
          <p:cNvSpPr/>
          <p:nvPr/>
        </p:nvSpPr>
        <p:spPr>
          <a:xfrm>
            <a:off x="2673985" y="1609090"/>
            <a:ext cx="1285240" cy="1141095"/>
          </a:xfrm>
          <a:prstGeom prst="homePlat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4000" b="0" i="0" u="none" strike="noStrike" cap="none" normalizeH="0" baseline="0">
                <a:ln>
                  <a:noFill/>
                </a:ln>
                <a:solidFill>
                  <a:schemeClr val="tx1"/>
                </a:solidFill>
                <a:effectLst/>
                <a:latin typeface="Arial" panose="020B0604020202020204" pitchFamily="34" charset="0"/>
                <a:ea typeface="SimSun" panose="02010600030101010101" pitchFamily="2" charset="-122"/>
              </a:rPr>
              <a:t> 1</a:t>
            </a:r>
          </a:p>
        </p:txBody>
      </p:sp>
      <p:sp>
        <p:nvSpPr>
          <p:cNvPr id="11" name="Pentagon 10"/>
          <p:cNvSpPr/>
          <p:nvPr/>
        </p:nvSpPr>
        <p:spPr>
          <a:xfrm>
            <a:off x="2673985" y="3081020"/>
            <a:ext cx="1285240" cy="1141095"/>
          </a:xfrm>
          <a:prstGeom prst="homePlat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4000" b="0" i="0" u="none" strike="noStrike" cap="none" normalizeH="0" baseline="0">
                <a:ln>
                  <a:noFill/>
                </a:ln>
                <a:solidFill>
                  <a:schemeClr val="tx1"/>
                </a:solidFill>
                <a:effectLst/>
                <a:latin typeface="Arial" panose="020B0604020202020204" pitchFamily="34" charset="0"/>
                <a:ea typeface="SimSun" panose="02010600030101010101" pitchFamily="2" charset="-122"/>
              </a:rPr>
              <a:t> 2</a:t>
            </a:r>
          </a:p>
        </p:txBody>
      </p:sp>
      <p:sp>
        <p:nvSpPr>
          <p:cNvPr id="12" name="Pentagon 11"/>
          <p:cNvSpPr/>
          <p:nvPr/>
        </p:nvSpPr>
        <p:spPr>
          <a:xfrm>
            <a:off x="2673985" y="4531360"/>
            <a:ext cx="1285240" cy="1141095"/>
          </a:xfrm>
          <a:prstGeom prst="homePlat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4000" b="0" i="0" u="none" strike="noStrike" cap="none" normalizeH="0" baseline="0">
                <a:ln>
                  <a:noFill/>
                </a:ln>
                <a:solidFill>
                  <a:schemeClr val="tx1"/>
                </a:solidFill>
                <a:effectLst/>
                <a:latin typeface="Arial" panose="020B0604020202020204" pitchFamily="34" charset="0"/>
                <a:ea typeface="SimSun" panose="02010600030101010101" pitchFamily="2" charset="-122"/>
              </a:rPr>
              <a:t> 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570355"/>
          </a:xfrm>
        </p:spPr>
        <p:txBody>
          <a:bodyPr/>
          <a:lstStyle/>
          <a:p>
            <a:r>
              <a:rPr lang="en-US" b="1"/>
              <a:t>1</a:t>
            </a:r>
            <a:r>
              <a:rPr lang="en-US"/>
              <a:t>.</a:t>
            </a:r>
            <a:r>
              <a:rPr lang="en-US" altLang="zh-CN" b="1">
                <a:ln>
                  <a:noFill/>
                </a:ln>
                <a:effectLst/>
                <a:latin typeface="Arial" panose="020B0604020202020204" pitchFamily="34" charset="0"/>
                <a:ea typeface="SimSun" panose="02010600030101010101" pitchFamily="2" charset="-122"/>
                <a:sym typeface="+mn-ea"/>
              </a:rPr>
              <a:t>Giới thiệu chung.</a:t>
            </a:r>
            <a:br>
              <a:rPr kumimoji="0" lang="en-US" altLang="zh-CN" b="1" i="0" u="none" strike="noStrike" cap="none" normalizeH="0" baseline="0">
                <a:ln>
                  <a:noFill/>
                </a:ln>
                <a:solidFill>
                  <a:schemeClr val="tx1"/>
                </a:solidFill>
                <a:effectLst/>
                <a:latin typeface="Arial" panose="020B0604020202020204" pitchFamily="34" charset="0"/>
                <a:ea typeface="SimSun" panose="02010600030101010101" pitchFamily="2" charset="-122"/>
              </a:rPr>
            </a:br>
            <a:endParaRPr lang="en-US"/>
          </a:p>
        </p:txBody>
      </p:sp>
      <p:sp>
        <p:nvSpPr>
          <p:cNvPr id="8" name="Text Box 7"/>
          <p:cNvSpPr txBox="1"/>
          <p:nvPr/>
        </p:nvSpPr>
        <p:spPr>
          <a:xfrm>
            <a:off x="408305" y="4441190"/>
            <a:ext cx="11168380" cy="1815882"/>
          </a:xfrm>
          <a:prstGeom prst="rect">
            <a:avLst/>
          </a:prstGeom>
          <a:noFill/>
        </p:spPr>
        <p:txBody>
          <a:bodyPr wrap="square" rtlCol="0">
            <a:spAutoFit/>
          </a:bodyPr>
          <a:lstStyle/>
          <a:p>
            <a:r>
              <a:rPr lang="en-US" sz="2800" dirty="0"/>
              <a:t>-</a:t>
            </a:r>
            <a:r>
              <a:rPr lang="en-US" sz="2800" dirty="0" err="1"/>
              <a:t>Rắn</a:t>
            </a:r>
            <a:r>
              <a:rPr lang="en-US" sz="2800" dirty="0"/>
              <a:t> </a:t>
            </a:r>
            <a:r>
              <a:rPr lang="en-US" sz="2800" dirty="0" err="1"/>
              <a:t>tự</a:t>
            </a:r>
            <a:r>
              <a:rPr lang="en-US" sz="2800" dirty="0"/>
              <a:t> </a:t>
            </a:r>
            <a:r>
              <a:rPr lang="en-US" sz="2800" dirty="0" err="1"/>
              <a:t>động</a:t>
            </a:r>
            <a:r>
              <a:rPr lang="en-US" sz="2800" dirty="0"/>
              <a:t> </a:t>
            </a:r>
            <a:r>
              <a:rPr lang="en-US" sz="2800" dirty="0" err="1"/>
              <a:t>ăn</a:t>
            </a:r>
            <a:r>
              <a:rPr lang="en-US" sz="2800" dirty="0"/>
              <a:t>  </a:t>
            </a:r>
            <a:r>
              <a:rPr lang="en-US" sz="2800" dirty="0" err="1"/>
              <a:t>mồi</a:t>
            </a:r>
            <a:r>
              <a:rPr lang="en-US" sz="2800" dirty="0"/>
              <a:t> </a:t>
            </a:r>
            <a:r>
              <a:rPr lang="en-US" sz="2800" dirty="0" err="1"/>
              <a:t>nhờ</a:t>
            </a:r>
            <a:r>
              <a:rPr lang="en-US" sz="2800" dirty="0"/>
              <a:t> </a:t>
            </a:r>
            <a:r>
              <a:rPr lang="en-US" sz="2800" dirty="0" err="1"/>
              <a:t>sử</a:t>
            </a:r>
            <a:r>
              <a:rPr lang="en-US" sz="2800" dirty="0"/>
              <a:t> </a:t>
            </a:r>
            <a:r>
              <a:rPr lang="en-US" sz="2800" dirty="0" err="1"/>
              <a:t>dụng</a:t>
            </a:r>
            <a:r>
              <a:rPr lang="en-US" sz="2800" dirty="0"/>
              <a:t> </a:t>
            </a:r>
            <a:r>
              <a:rPr lang="en-US" sz="2800" dirty="0" err="1"/>
              <a:t>thuật</a:t>
            </a:r>
            <a:r>
              <a:rPr lang="en-US" sz="2800" dirty="0"/>
              <a:t> </a:t>
            </a:r>
            <a:r>
              <a:rPr lang="en-US" sz="2800" dirty="0" err="1"/>
              <a:t>toán</a:t>
            </a:r>
            <a:r>
              <a:rPr lang="en-US" sz="2800" dirty="0"/>
              <a:t> Breadth First Search  </a:t>
            </a:r>
          </a:p>
          <a:p>
            <a:r>
              <a:rPr lang="en-US" sz="2800" dirty="0"/>
              <a:t>-</a:t>
            </a:r>
            <a:r>
              <a:rPr lang="en-US" sz="2800" dirty="0" err="1"/>
              <a:t>Là</a:t>
            </a:r>
            <a:r>
              <a:rPr lang="en-US" sz="2800" dirty="0"/>
              <a:t> </a:t>
            </a:r>
            <a:r>
              <a:rPr lang="en-US" sz="2800" dirty="0" err="1"/>
              <a:t>một</a:t>
            </a:r>
            <a:r>
              <a:rPr lang="en-US" sz="2800" dirty="0"/>
              <a:t> </a:t>
            </a:r>
            <a:r>
              <a:rPr lang="en-US" sz="2800" dirty="0" err="1"/>
              <a:t>trò</a:t>
            </a:r>
            <a:r>
              <a:rPr lang="en-US" sz="2800" dirty="0"/>
              <a:t> </a:t>
            </a:r>
            <a:r>
              <a:rPr lang="en-US" sz="2800" dirty="0" err="1"/>
              <a:t>chơi</a:t>
            </a:r>
            <a:r>
              <a:rPr lang="en-US" sz="2800" dirty="0"/>
              <a:t> </a:t>
            </a:r>
            <a:r>
              <a:rPr lang="en-US" sz="2800" dirty="0" err="1"/>
              <a:t>đầy</a:t>
            </a:r>
            <a:r>
              <a:rPr lang="en-US" sz="2800" dirty="0"/>
              <a:t> </a:t>
            </a:r>
            <a:r>
              <a:rPr lang="en-US" sz="2800" dirty="0" err="1"/>
              <a:t>trí</a:t>
            </a:r>
            <a:r>
              <a:rPr lang="en-US" sz="2800" dirty="0"/>
              <a:t> </a:t>
            </a:r>
            <a:r>
              <a:rPr lang="en-US" sz="2800" dirty="0" err="1"/>
              <a:t>tuệ</a:t>
            </a:r>
            <a:r>
              <a:rPr lang="en-US" sz="2800" dirty="0"/>
              <a:t> </a:t>
            </a:r>
            <a:r>
              <a:rPr lang="en-US" sz="2800" dirty="0" err="1"/>
              <a:t>và</a:t>
            </a:r>
            <a:r>
              <a:rPr lang="en-US" sz="2800" dirty="0"/>
              <a:t> </a:t>
            </a:r>
            <a:r>
              <a:rPr lang="en-US" sz="2800" dirty="0" err="1"/>
              <a:t>hết</a:t>
            </a:r>
            <a:r>
              <a:rPr lang="en-US" sz="2800" dirty="0"/>
              <a:t> </a:t>
            </a:r>
            <a:r>
              <a:rPr lang="en-US" sz="2800" dirty="0" err="1"/>
              <a:t>sức</a:t>
            </a:r>
            <a:r>
              <a:rPr lang="en-US" sz="2800" dirty="0"/>
              <a:t> </a:t>
            </a:r>
            <a:r>
              <a:rPr lang="en-US" sz="2800" dirty="0" err="1"/>
              <a:t>mang</a:t>
            </a:r>
            <a:r>
              <a:rPr lang="en-US" sz="2800" dirty="0"/>
              <a:t> </a:t>
            </a:r>
            <a:r>
              <a:rPr lang="en-US" sz="2800" dirty="0" err="1"/>
              <a:t>tính</a:t>
            </a:r>
            <a:r>
              <a:rPr lang="en-US" sz="2800" dirty="0"/>
              <a:t> logic.</a:t>
            </a:r>
          </a:p>
          <a:p>
            <a:r>
              <a:rPr lang="en-US" sz="2800" dirty="0"/>
              <a:t>-</a:t>
            </a:r>
            <a:r>
              <a:rPr lang="en-US" sz="2800" dirty="0" err="1"/>
              <a:t>Ít</a:t>
            </a:r>
            <a:r>
              <a:rPr lang="en-US" sz="2800" dirty="0"/>
              <a:t> </a:t>
            </a:r>
            <a:r>
              <a:rPr lang="en-US" sz="2800" dirty="0" err="1"/>
              <a:t>tốn</a:t>
            </a:r>
            <a:r>
              <a:rPr lang="en-US" sz="2800" dirty="0"/>
              <a:t> </a:t>
            </a:r>
            <a:r>
              <a:rPr lang="en-US" sz="2800" dirty="0" err="1"/>
              <a:t>kém</a:t>
            </a:r>
            <a:r>
              <a:rPr lang="en-US" sz="2800" dirty="0"/>
              <a:t> </a:t>
            </a:r>
            <a:r>
              <a:rPr lang="en-US" sz="2800" dirty="0" err="1"/>
              <a:t>đẻ</a:t>
            </a:r>
            <a:r>
              <a:rPr lang="en-US" sz="2800" dirty="0"/>
              <a:t> </a:t>
            </a:r>
            <a:r>
              <a:rPr lang="en-US" sz="2800" dirty="0" err="1"/>
              <a:t>sở</a:t>
            </a:r>
            <a:r>
              <a:rPr lang="en-US" sz="2800" dirty="0"/>
              <a:t> </a:t>
            </a:r>
            <a:r>
              <a:rPr lang="en-US" sz="2800" dirty="0" err="1"/>
              <a:t>hữu</a:t>
            </a:r>
            <a:r>
              <a:rPr lang="en-US" sz="2800" dirty="0"/>
              <a:t> 1 </a:t>
            </a:r>
            <a:r>
              <a:rPr lang="en-US" sz="2800" dirty="0" err="1"/>
              <a:t>loại</a:t>
            </a:r>
            <a:r>
              <a:rPr lang="en-US" sz="2800" dirty="0"/>
              <a:t> game </a:t>
            </a:r>
            <a:r>
              <a:rPr lang="en-US" sz="2800" dirty="0" err="1"/>
              <a:t>dể</a:t>
            </a:r>
            <a:r>
              <a:rPr lang="en-US" sz="2800" dirty="0"/>
              <a:t> </a:t>
            </a:r>
            <a:r>
              <a:rPr lang="en-US" sz="2800" dirty="0" err="1"/>
              <a:t>gây</a:t>
            </a:r>
            <a:r>
              <a:rPr lang="en-US" sz="2800" dirty="0"/>
              <a:t> </a:t>
            </a:r>
            <a:r>
              <a:rPr lang="en-US" sz="2800" dirty="0" err="1"/>
              <a:t>nghiện</a:t>
            </a:r>
            <a:r>
              <a:rPr lang="en-US" sz="2800" dirty="0"/>
              <a:t> </a:t>
            </a:r>
            <a:r>
              <a:rPr lang="en-US" sz="2800" dirty="0" err="1"/>
              <a:t>như</a:t>
            </a:r>
            <a:r>
              <a:rPr lang="en-US" sz="2800" dirty="0"/>
              <a:t> </a:t>
            </a:r>
            <a:r>
              <a:rPr lang="en-US" sz="2800" dirty="0" err="1"/>
              <a:t>thế</a:t>
            </a:r>
            <a:r>
              <a:rPr lang="en-US" sz="2800" dirty="0"/>
              <a:t> </a:t>
            </a:r>
            <a:r>
              <a:rPr lang="en-US" sz="2800" dirty="0" err="1"/>
              <a:t>này</a:t>
            </a:r>
            <a:r>
              <a:rPr lang="en-US" sz="2800" dirty="0"/>
              <a:t>.</a:t>
            </a:r>
          </a:p>
          <a:p>
            <a:r>
              <a:rPr lang="en-US" sz="2800" dirty="0"/>
              <a:t>-</a:t>
            </a:r>
            <a:r>
              <a:rPr lang="en-US" sz="2800" dirty="0" err="1"/>
              <a:t>Đa</a:t>
            </a:r>
            <a:r>
              <a:rPr lang="en-US" sz="2800" dirty="0"/>
              <a:t> </a:t>
            </a:r>
            <a:r>
              <a:rPr lang="en-US" sz="2800" dirty="0" err="1"/>
              <a:t>số</a:t>
            </a:r>
            <a:r>
              <a:rPr lang="en-US" sz="2800" dirty="0"/>
              <a:t> </a:t>
            </a:r>
            <a:r>
              <a:rPr lang="en-US" sz="2800" dirty="0" err="1"/>
              <a:t>dành</a:t>
            </a:r>
            <a:r>
              <a:rPr lang="en-US" sz="2800" dirty="0"/>
              <a:t> </a:t>
            </a:r>
            <a:r>
              <a:rPr lang="en-US" sz="2800" dirty="0" err="1"/>
              <a:t>cho</a:t>
            </a:r>
            <a:r>
              <a:rPr lang="en-US" sz="2800" dirty="0"/>
              <a:t> </a:t>
            </a:r>
            <a:r>
              <a:rPr lang="en-US" sz="2800" dirty="0" err="1"/>
              <a:t>trẻ</a:t>
            </a:r>
            <a:r>
              <a:rPr lang="en-US" sz="2800" dirty="0"/>
              <a:t> </a:t>
            </a:r>
            <a:r>
              <a:rPr lang="en-US" sz="2800" dirty="0" err="1"/>
              <a:t>em</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0340"/>
            <a:ext cx="10972800" cy="582613"/>
          </a:xfrm>
        </p:spPr>
        <p:txBody>
          <a:bodyPr/>
          <a:lstStyle/>
          <a:p>
            <a:r>
              <a:rPr lang="en-US" b="1">
                <a:sym typeface="+mn-ea"/>
              </a:rPr>
              <a:t>2</a:t>
            </a:r>
            <a:r>
              <a:rPr lang="en-US">
                <a:sym typeface="+mn-ea"/>
              </a:rPr>
              <a:t>.</a:t>
            </a:r>
            <a:r>
              <a:rPr lang="en-US" altLang="zh-CN" b="1">
                <a:ln>
                  <a:noFill/>
                </a:ln>
                <a:effectLst/>
                <a:latin typeface="Arial" panose="020B0604020202020204" pitchFamily="34" charset="0"/>
                <a:ea typeface="SimSun" panose="02010600030101010101" pitchFamily="2" charset="-122"/>
                <a:sym typeface="+mn-ea"/>
              </a:rPr>
              <a:t>Giới thiệu game.</a:t>
            </a:r>
            <a:endParaRPr lang="en-US"/>
          </a:p>
        </p:txBody>
      </p:sp>
      <p:pic>
        <p:nvPicPr>
          <p:cNvPr id="4" name="Content Placeholder 3" descr="Cacaclopture"/>
          <p:cNvPicPr>
            <a:picLocks noGrp="1" noChangeAspect="1"/>
          </p:cNvPicPr>
          <p:nvPr>
            <p:ph idx="1"/>
          </p:nvPr>
        </p:nvPicPr>
        <p:blipFill>
          <a:blip r:embed="rId2"/>
          <a:stretch>
            <a:fillRect/>
          </a:stretch>
        </p:blipFill>
        <p:spPr>
          <a:xfrm>
            <a:off x="986155" y="849630"/>
            <a:ext cx="10671175" cy="3174365"/>
          </a:xfrm>
          <a:prstGeom prst="rect">
            <a:avLst/>
          </a:prstGeom>
        </p:spPr>
      </p:pic>
      <p:sp>
        <p:nvSpPr>
          <p:cNvPr id="5" name="Text Box 4"/>
          <p:cNvSpPr txBox="1"/>
          <p:nvPr/>
        </p:nvSpPr>
        <p:spPr>
          <a:xfrm>
            <a:off x="1080770" y="4250690"/>
            <a:ext cx="10094595" cy="1477328"/>
          </a:xfrm>
          <a:prstGeom prst="rect">
            <a:avLst/>
          </a:prstGeom>
          <a:noFill/>
        </p:spPr>
        <p:txBody>
          <a:bodyPr wrap="square" rtlCol="0">
            <a:spAutoFit/>
          </a:bodyPr>
          <a:lstStyle/>
          <a:p>
            <a:r>
              <a:rPr lang="en-US" sz="3000" dirty="0"/>
              <a:t>-</a:t>
            </a:r>
            <a:r>
              <a:rPr lang="en-US" sz="3000" dirty="0" err="1"/>
              <a:t>Rắn</a:t>
            </a:r>
            <a:r>
              <a:rPr lang="en-US" sz="3000" dirty="0"/>
              <a:t> </a:t>
            </a:r>
            <a:r>
              <a:rPr lang="en-US" sz="3000" dirty="0" err="1"/>
              <a:t>sẻ</a:t>
            </a:r>
            <a:r>
              <a:rPr lang="en-US" sz="3000" dirty="0"/>
              <a:t> </a:t>
            </a:r>
            <a:r>
              <a:rPr lang="en-US" sz="3000" dirty="0" err="1"/>
              <a:t>tự</a:t>
            </a:r>
            <a:r>
              <a:rPr lang="en-US" sz="3000" dirty="0"/>
              <a:t> </a:t>
            </a:r>
            <a:r>
              <a:rPr lang="en-US" sz="3000" dirty="0" err="1"/>
              <a:t>động</a:t>
            </a:r>
            <a:r>
              <a:rPr lang="en-US" sz="3000" dirty="0"/>
              <a:t> </a:t>
            </a:r>
            <a:r>
              <a:rPr lang="en-US" sz="3000" dirty="0" err="1"/>
              <a:t>tìm</a:t>
            </a:r>
            <a:r>
              <a:rPr lang="en-US" sz="3000" dirty="0"/>
              <a:t> </a:t>
            </a:r>
            <a:r>
              <a:rPr lang="en-US" sz="3000" dirty="0" err="1"/>
              <a:t>đường</a:t>
            </a:r>
            <a:r>
              <a:rPr lang="en-US" sz="3000" dirty="0"/>
              <a:t> </a:t>
            </a:r>
            <a:r>
              <a:rPr lang="en-US" sz="3000" dirty="0" err="1"/>
              <a:t>đi</a:t>
            </a:r>
            <a:r>
              <a:rPr lang="en-US" sz="3000" dirty="0"/>
              <a:t> </a:t>
            </a:r>
            <a:r>
              <a:rPr lang="en-US" sz="3000" dirty="0" err="1"/>
              <a:t>ngắn</a:t>
            </a:r>
            <a:r>
              <a:rPr lang="en-US" sz="3000" dirty="0"/>
              <a:t> </a:t>
            </a:r>
            <a:r>
              <a:rPr lang="en-US" sz="3000" dirty="0" err="1"/>
              <a:t>nhất</a:t>
            </a:r>
            <a:r>
              <a:rPr lang="en-US" sz="3000" dirty="0"/>
              <a:t> </a:t>
            </a:r>
            <a:r>
              <a:rPr lang="en-US" sz="3000" dirty="0" err="1"/>
              <a:t>để</a:t>
            </a:r>
            <a:r>
              <a:rPr lang="en-US" sz="3000" dirty="0"/>
              <a:t> </a:t>
            </a:r>
            <a:r>
              <a:rPr lang="en-US" sz="3000" dirty="0" err="1"/>
              <a:t>ăn</a:t>
            </a:r>
            <a:r>
              <a:rPr lang="en-US" sz="3000" dirty="0"/>
              <a:t>.</a:t>
            </a:r>
          </a:p>
          <a:p>
            <a:r>
              <a:rPr lang="en-US" sz="3000" dirty="0"/>
              <a:t>-  </a:t>
            </a:r>
            <a:r>
              <a:rPr lang="en-US" sz="3000" dirty="0" err="1"/>
              <a:t>Rắn</a:t>
            </a:r>
            <a:r>
              <a:rPr lang="en-US" sz="3000" dirty="0"/>
              <a:t> </a:t>
            </a:r>
            <a:r>
              <a:rPr lang="en-US" sz="3000" dirty="0" err="1"/>
              <a:t>sẻ</a:t>
            </a:r>
            <a:r>
              <a:rPr lang="en-US" sz="3000" dirty="0"/>
              <a:t> </a:t>
            </a:r>
            <a:r>
              <a:rPr lang="en-US" sz="3000" dirty="0" err="1"/>
              <a:t>tự</a:t>
            </a:r>
            <a:r>
              <a:rPr lang="en-US" sz="3000" dirty="0"/>
              <a:t> </a:t>
            </a:r>
            <a:r>
              <a:rPr lang="en-US" sz="3000" dirty="0" err="1"/>
              <a:t>động</a:t>
            </a:r>
            <a:r>
              <a:rPr lang="en-US" sz="3000" dirty="0"/>
              <a:t> tang </a:t>
            </a:r>
            <a:r>
              <a:rPr lang="en-US" sz="3000" dirty="0" err="1"/>
              <a:t>độ</a:t>
            </a:r>
            <a:r>
              <a:rPr lang="en-US" sz="3000" dirty="0"/>
              <a:t> </a:t>
            </a:r>
            <a:r>
              <a:rPr lang="en-US" sz="3000" dirty="0" err="1"/>
              <a:t>dài</a:t>
            </a:r>
            <a:r>
              <a:rPr lang="en-US" sz="3000" dirty="0"/>
              <a:t> </a:t>
            </a:r>
            <a:r>
              <a:rPr lang="en-US" sz="3000" dirty="0" err="1"/>
              <a:t>của</a:t>
            </a:r>
            <a:r>
              <a:rPr lang="en-US" sz="3000" dirty="0"/>
              <a:t> than </a:t>
            </a:r>
            <a:r>
              <a:rPr lang="en-US" sz="3000" dirty="0" err="1"/>
              <a:t>rắn</a:t>
            </a:r>
            <a:endParaRPr lang="en-US" sz="3000" dirty="0"/>
          </a:p>
          <a:p>
            <a:r>
              <a:rPr lang="en-US" sz="3000" dirty="0"/>
              <a:t>-</a:t>
            </a:r>
            <a:r>
              <a:rPr lang="en-US" sz="3000" dirty="0" err="1"/>
              <a:t>Đường</a:t>
            </a:r>
            <a:r>
              <a:rPr lang="en-US" sz="3000" dirty="0"/>
              <a:t> </a:t>
            </a:r>
            <a:r>
              <a:rPr lang="en-US" sz="3000" dirty="0" err="1"/>
              <a:t>đi</a:t>
            </a:r>
            <a:r>
              <a:rPr lang="en-US" sz="3000" dirty="0"/>
              <a:t> </a:t>
            </a:r>
            <a:r>
              <a:rPr lang="en-US" sz="3000" dirty="0" err="1"/>
              <a:t>không</a:t>
            </a:r>
            <a:r>
              <a:rPr lang="en-US" sz="3000" dirty="0"/>
              <a:t> </a:t>
            </a:r>
            <a:r>
              <a:rPr lang="en-US" sz="3000" dirty="0" err="1"/>
              <a:t>có</a:t>
            </a:r>
            <a:r>
              <a:rPr lang="en-US" sz="3000" dirty="0"/>
              <a:t> </a:t>
            </a:r>
            <a:r>
              <a:rPr lang="en-US" sz="3000" dirty="0" err="1"/>
              <a:t>chướng</a:t>
            </a:r>
            <a:r>
              <a:rPr lang="en-US" sz="3000" dirty="0"/>
              <a:t> </a:t>
            </a:r>
            <a:r>
              <a:rPr lang="en-US" sz="3000" dirty="0" err="1"/>
              <a:t>ngại</a:t>
            </a:r>
            <a:r>
              <a:rPr lang="en-US" sz="3000" dirty="0"/>
              <a:t> </a:t>
            </a:r>
            <a:r>
              <a:rPr lang="en-US" sz="3000" dirty="0" err="1"/>
              <a:t>vật,rắn</a:t>
            </a:r>
            <a:r>
              <a:rPr lang="en-US" sz="3000" dirty="0"/>
              <a:t> </a:t>
            </a:r>
            <a:r>
              <a:rPr lang="en-US" sz="3000" dirty="0" err="1"/>
              <a:t>sẻ</a:t>
            </a:r>
            <a:r>
              <a:rPr lang="en-US" sz="3000" dirty="0"/>
              <a:t> </a:t>
            </a:r>
            <a:r>
              <a:rPr lang="en-US" sz="3000" dirty="0" err="1"/>
              <a:t>tự</a:t>
            </a:r>
            <a:r>
              <a:rPr lang="en-US" sz="3000" dirty="0"/>
              <a:t> </a:t>
            </a:r>
            <a:r>
              <a:rPr lang="en-US" sz="3000" dirty="0" err="1"/>
              <a:t>động</a:t>
            </a:r>
            <a:r>
              <a:rPr lang="en-US" sz="3000" dirty="0"/>
              <a:t> </a:t>
            </a:r>
            <a:r>
              <a:rPr lang="en-US" sz="3000" dirty="0" err="1"/>
              <a:t>đi</a:t>
            </a:r>
            <a:r>
              <a:rPr lang="en-US" sz="30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1116310" cy="911225"/>
          </a:xfrm>
        </p:spPr>
        <p:txBody>
          <a:bodyPr/>
          <a:lstStyle/>
          <a:p>
            <a:r>
              <a:rPr lang="en-US" b="1" dirty="0">
                <a:sym typeface="+mn-ea"/>
              </a:rPr>
              <a:t>3</a:t>
            </a:r>
            <a:r>
              <a:rPr lang="en-US" dirty="0">
                <a:sym typeface="+mn-ea"/>
              </a:rPr>
              <a:t>.</a:t>
            </a:r>
            <a:r>
              <a:rPr lang="en-US" altLang="zh-CN" b="1" dirty="0">
                <a:ln>
                  <a:noFill/>
                </a:ln>
                <a:effectLst/>
                <a:latin typeface="Arial" panose="020B0604020202020204" pitchFamily="34" charset="0"/>
                <a:ea typeface="SimSun" panose="02010600030101010101" pitchFamily="2" charset="-122"/>
                <a:sym typeface="+mn-ea"/>
              </a:rPr>
              <a:t>Giải </a:t>
            </a:r>
            <a:r>
              <a:rPr lang="en-US" altLang="zh-CN" b="1" dirty="0" err="1">
                <a:ln>
                  <a:noFill/>
                </a:ln>
                <a:effectLst/>
                <a:latin typeface="Arial" panose="020B0604020202020204" pitchFamily="34" charset="0"/>
                <a:ea typeface="SimSun" panose="02010600030101010101" pitchFamily="2" charset="-122"/>
                <a:sym typeface="+mn-ea"/>
              </a:rPr>
              <a:t>thuật</a:t>
            </a:r>
            <a:r>
              <a:rPr lang="en-US" altLang="zh-CN" b="1" dirty="0">
                <a:ln>
                  <a:noFill/>
                </a:ln>
                <a:effectLst/>
                <a:latin typeface="Arial" panose="020B0604020202020204" pitchFamily="34" charset="0"/>
                <a:ea typeface="SimSun" panose="02010600030101010101" pitchFamily="2" charset="-122"/>
                <a:sym typeface="+mn-ea"/>
              </a:rPr>
              <a:t>  </a:t>
            </a:r>
            <a:r>
              <a:rPr lang="en-US" altLang="zh-CN" b="1" dirty="0" err="1">
                <a:ln>
                  <a:noFill/>
                </a:ln>
                <a:effectLst/>
                <a:latin typeface="Arial" panose="020B0604020202020204" pitchFamily="34" charset="0"/>
                <a:ea typeface="SimSun" panose="02010600030101010101" pitchFamily="2" charset="-122"/>
                <a:sym typeface="+mn-ea"/>
              </a:rPr>
              <a:t>sử</a:t>
            </a:r>
            <a:r>
              <a:rPr lang="en-US" altLang="zh-CN" b="1" dirty="0">
                <a:ln>
                  <a:noFill/>
                </a:ln>
                <a:effectLst/>
                <a:latin typeface="Arial" panose="020B0604020202020204" pitchFamily="34" charset="0"/>
                <a:ea typeface="SimSun" panose="02010600030101010101" pitchFamily="2" charset="-122"/>
                <a:sym typeface="+mn-ea"/>
              </a:rPr>
              <a:t> </a:t>
            </a:r>
            <a:r>
              <a:rPr lang="en-US" altLang="zh-CN" b="1" dirty="0" err="1">
                <a:ln>
                  <a:noFill/>
                </a:ln>
                <a:effectLst/>
                <a:latin typeface="Arial" panose="020B0604020202020204" pitchFamily="34" charset="0"/>
                <a:ea typeface="SimSun" panose="02010600030101010101" pitchFamily="2" charset="-122"/>
                <a:sym typeface="+mn-ea"/>
              </a:rPr>
              <a:t>dụng</a:t>
            </a:r>
            <a:r>
              <a:rPr lang="en-US" altLang="zh-CN" b="1" dirty="0">
                <a:ln>
                  <a:noFill/>
                </a:ln>
                <a:effectLst/>
                <a:latin typeface="Arial" panose="020B0604020202020204" pitchFamily="34" charset="0"/>
                <a:ea typeface="SimSun" panose="02010600030101010101" pitchFamily="2" charset="-122"/>
                <a:sym typeface="+mn-ea"/>
              </a:rPr>
              <a:t> </a:t>
            </a:r>
            <a:r>
              <a:rPr lang="en-US" altLang="zh-CN" b="1" dirty="0" err="1">
                <a:ln>
                  <a:noFill/>
                </a:ln>
                <a:effectLst/>
                <a:latin typeface="Arial" panose="020B0604020202020204" pitchFamily="34" charset="0"/>
                <a:ea typeface="SimSun" panose="02010600030101010101" pitchFamily="2" charset="-122"/>
                <a:sym typeface="+mn-ea"/>
              </a:rPr>
              <a:t>cho</a:t>
            </a:r>
            <a:r>
              <a:rPr lang="en-US" altLang="zh-CN" b="1" dirty="0">
                <a:ln>
                  <a:noFill/>
                </a:ln>
                <a:effectLst/>
                <a:latin typeface="Arial" panose="020B0604020202020204" pitchFamily="34" charset="0"/>
                <a:ea typeface="SimSun" panose="02010600030101010101" pitchFamily="2" charset="-122"/>
                <a:sym typeface="+mn-ea"/>
              </a:rPr>
              <a:t> AI</a:t>
            </a:r>
            <a:br>
              <a:rPr lang="en-US" dirty="0"/>
            </a:br>
            <a:endParaRPr lang="en-US" dirty="0"/>
          </a:p>
        </p:txBody>
      </p:sp>
      <p:sp>
        <p:nvSpPr>
          <p:cNvPr id="3" name="Content Placeholder 2"/>
          <p:cNvSpPr>
            <a:spLocks noGrp="1"/>
          </p:cNvSpPr>
          <p:nvPr>
            <p:ph idx="1"/>
          </p:nvPr>
        </p:nvSpPr>
        <p:spPr>
          <a:xfrm>
            <a:off x="517525" y="1586230"/>
            <a:ext cx="11064875" cy="4541520"/>
          </a:xfrm>
        </p:spPr>
        <p:txBody>
          <a:bodyPr/>
          <a:lstStyle/>
          <a:p>
            <a:pPr marL="0" indent="0">
              <a:buNone/>
            </a:pPr>
            <a:endParaRPr lang="en-US" sz="2800"/>
          </a:p>
          <a:p>
            <a:pPr marL="0" indent="0">
              <a:buNone/>
            </a:pPr>
            <a:r>
              <a:rPr lang="en-US" sz="2800"/>
              <a:t>– Đây là thuật toán tìm các đỉnh bằng cách duyệt theo chiều rộng.</a:t>
            </a:r>
          </a:p>
          <a:p>
            <a:pPr marL="0" indent="0">
              <a:buNone/>
            </a:pPr>
            <a:r>
              <a:rPr lang="en-US" sz="2800"/>
              <a:t>– Xuất phát từ 1 đỉnh và đi tới các điểm  kề nó, tiếp tục cho đến khi không còn đỉêm nào có thể đi và nhập bằng tay số điểm nó sẻ ăn.</a:t>
            </a:r>
          </a:p>
          <a:p>
            <a:pPr marL="0" indent="0">
              <a:buNone/>
            </a:pPr>
            <a:r>
              <a:rPr lang="en-US" sz="2800"/>
              <a:t>– Trong quá trình đi đến điểm kề, tiến hành lưu lại điểm cũ đã ăn và rắn sẽ dài ra  để khi đi ngược lại hoặc tự đụng vào thân mình rắn sẻ chết và sẻ thua,và dần đó rắn sẻ tìm đuồng đi ngắn nhất để ăn các điểm còn lại mà không thể tự ăn mình.</a:t>
            </a:r>
          </a:p>
          <a:p>
            <a:pPr marL="0" indent="0">
              <a:buNone/>
            </a:pPr>
            <a:r>
              <a:rPr lang="en-US" sz="2800"/>
              <a:t>– Sở dĩ thuật toán này tìm được đường đi ngắn nhất là nhờ vào cơ chế rắn không thể tự ăn bản thân và đụng vào 4 cạnh đã làm sẵn.</a:t>
            </a:r>
          </a:p>
        </p:txBody>
      </p:sp>
      <p:sp>
        <p:nvSpPr>
          <p:cNvPr id="4" name="Text Box 3"/>
          <p:cNvSpPr txBox="1"/>
          <p:nvPr/>
        </p:nvSpPr>
        <p:spPr>
          <a:xfrm>
            <a:off x="984885" y="961390"/>
            <a:ext cx="8841105" cy="860425"/>
          </a:xfrm>
          <a:prstGeom prst="rect">
            <a:avLst/>
          </a:prstGeom>
          <a:noFill/>
        </p:spPr>
        <p:txBody>
          <a:bodyPr wrap="square" rtlCol="0">
            <a:spAutoFit/>
          </a:bodyPr>
          <a:lstStyle/>
          <a:p>
            <a:r>
              <a:rPr lang="en-US" altLang="vi-VN" sz="3200" dirty="0">
                <a:ln/>
                <a:solidFill>
                  <a:schemeClr val="accent1"/>
                </a:solidFill>
                <a:effectLst>
                  <a:outerShdw blurRad="38100" dist="25400" dir="5400000" algn="ctr" rotWithShape="0">
                    <a:srgbClr val="6E747A">
                      <a:alpha val="43000"/>
                    </a:srgbClr>
                  </a:outerShdw>
                </a:effectLst>
                <a:sym typeface="+mn-ea"/>
              </a:rPr>
              <a:t>Thuật toán tìm kiếm Breadth First Search</a:t>
            </a:r>
            <a:endParaRPr lang="en-US" altLang="vi-VN" dirty="0">
              <a:solidFill>
                <a:srgbClr val="00B0F0"/>
              </a:solidFill>
            </a:endParaRPr>
          </a:p>
          <a:p>
            <a:r>
              <a:rPr lang="en-US"/>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ECD3-6A2D-4764-883D-BCEA5814F1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F0BB09-2900-41BF-A7F3-EF5404C1022D}"/>
              </a:ext>
            </a:extLst>
          </p:cNvPr>
          <p:cNvSpPr>
            <a:spLocks noGrp="1"/>
          </p:cNvSpPr>
          <p:nvPr>
            <p:ph idx="1"/>
          </p:nvPr>
        </p:nvSpPr>
        <p:spPr/>
        <p:txBody>
          <a:bodyPr/>
          <a:lstStyle/>
          <a:p>
            <a:r>
              <a:rPr lang="vi-VN" dirty="0"/>
              <a:t>(Nếu bạn đã quen thuộc với thuật toán Breadth First Search, có thể bỏ qua phần này.)</a:t>
            </a:r>
            <a:br>
              <a:rPr lang="vi-VN" dirty="0"/>
            </a:br>
            <a:r>
              <a:rPr lang="vi-VN" dirty="0"/>
              <a:t>Cơ chế làm việc của thuật toán tương tự như vết dầu loang, tìm kiếm những điểm gần nhất trước. Bạn có thể thấy một vài game sử dụng bản đồ hay liên quan đến AI cũng có thể sử dụng thuật toán này. Một ví dụ bạn có thể áp dụng thuật toán này là thuật toán A* để giải quyết</a:t>
            </a:r>
            <a:endParaRPr lang="en-US" dirty="0"/>
          </a:p>
        </p:txBody>
      </p:sp>
    </p:spTree>
    <p:extLst>
      <p:ext uri="{BB962C8B-B14F-4D97-AF65-F5344CB8AC3E}">
        <p14:creationId xmlns:p14="http://schemas.microsoft.com/office/powerpoint/2010/main" val="79044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ym typeface="+mn-ea"/>
              </a:rPr>
              <a:t>3</a:t>
            </a:r>
            <a:r>
              <a:rPr lang="en-US">
                <a:sym typeface="+mn-ea"/>
              </a:rPr>
              <a:t>.</a:t>
            </a:r>
            <a:r>
              <a:rPr lang="en-US" altLang="zh-CN" b="1">
                <a:ln>
                  <a:noFill/>
                </a:ln>
                <a:effectLst/>
                <a:latin typeface="Arial" panose="020B0604020202020204" pitchFamily="34" charset="0"/>
                <a:ea typeface="SimSun" panose="02010600030101010101" pitchFamily="2" charset="-122"/>
                <a:sym typeface="+mn-ea"/>
              </a:rPr>
              <a:t>Giai thuật  sử dụng cho AI</a:t>
            </a:r>
            <a:endParaRPr lang="en-US"/>
          </a:p>
        </p:txBody>
      </p:sp>
      <p:sp>
        <p:nvSpPr>
          <p:cNvPr id="5" name="Text Box 4"/>
          <p:cNvSpPr txBox="1"/>
          <p:nvPr/>
        </p:nvSpPr>
        <p:spPr>
          <a:xfrm>
            <a:off x="1687830" y="1022985"/>
            <a:ext cx="8644255" cy="860425"/>
          </a:xfrm>
          <a:prstGeom prst="rect">
            <a:avLst/>
          </a:prstGeom>
          <a:noFill/>
        </p:spPr>
        <p:txBody>
          <a:bodyPr wrap="square" rtlCol="0">
            <a:spAutoFit/>
          </a:bodyPr>
          <a:lstStyle/>
          <a:p>
            <a:r>
              <a:rPr lang="en-US" altLang="vi-VN" sz="3200" dirty="0">
                <a:solidFill>
                  <a:schemeClr val="accent1"/>
                </a:solidFill>
                <a:effectLst>
                  <a:outerShdw blurRad="38100" dist="25400" dir="5400000" algn="ctr" rotWithShape="0">
                    <a:srgbClr val="6E747A">
                      <a:alpha val="43000"/>
                    </a:srgbClr>
                  </a:outerShdw>
                </a:effectLst>
                <a:sym typeface="+mn-ea"/>
              </a:rPr>
              <a:t>Thuật toán tìm kiếm Breadth First Search</a:t>
            </a:r>
            <a:endParaRPr lang="en-US" altLang="vi-VN" dirty="0">
              <a:solidFill>
                <a:srgbClr val="00B0F0"/>
              </a:solidFill>
            </a:endParaRPr>
          </a:p>
          <a:p>
            <a:r>
              <a:rPr lang="en-US">
                <a:sym typeface="+mn-ea"/>
              </a:rPr>
              <a:t> </a:t>
            </a:r>
            <a:endParaRPr lang="en-US"/>
          </a:p>
        </p:txBody>
      </p:sp>
      <p:pic>
        <p:nvPicPr>
          <p:cNvPr id="6" name="Content Placeholder 5" descr="Tìm_kiếm_theo_chiều_rộng_BFS"/>
          <p:cNvPicPr>
            <a:picLocks noGrp="1" noChangeAspect="1"/>
          </p:cNvPicPr>
          <p:nvPr>
            <p:ph sz="half" idx="1"/>
          </p:nvPr>
        </p:nvPicPr>
        <p:blipFill>
          <a:blip r:embed="rId2"/>
          <a:stretch>
            <a:fillRect/>
          </a:stretch>
        </p:blipFill>
        <p:spPr>
          <a:xfrm>
            <a:off x="958215" y="2412365"/>
            <a:ext cx="5394325" cy="3792220"/>
          </a:xfrm>
          <a:prstGeom prst="rect">
            <a:avLst/>
          </a:prstGeom>
        </p:spPr>
      </p:pic>
      <p:pic>
        <p:nvPicPr>
          <p:cNvPr id="7" name="Content Placeholder 6" descr="Animated_BFS"/>
          <p:cNvPicPr>
            <a:picLocks noGrp="1" noChangeAspect="1"/>
          </p:cNvPicPr>
          <p:nvPr>
            <p:ph sz="half" idx="2"/>
          </p:nvPr>
        </p:nvPicPr>
        <p:blipFill>
          <a:blip r:embed="rId3"/>
          <a:stretch>
            <a:fillRect/>
          </a:stretch>
        </p:blipFill>
        <p:spPr>
          <a:xfrm>
            <a:off x="6352540" y="2412365"/>
            <a:ext cx="5314950" cy="3792220"/>
          </a:xfrm>
          <a:prstGeom prst="rect">
            <a:avLst/>
          </a:prstGeom>
        </p:spPr>
      </p:pic>
    </p:spTree>
  </p:cSld>
  <p:clrMapOvr>
    <a:masterClrMapping/>
  </p:clrMapOvr>
</p:sld>
</file>

<file path=ppt/theme/theme1.xml><?xml version="1.0" encoding="utf-8"?>
<a:theme xmlns:a="http://schemas.openxmlformats.org/drawingml/2006/main" name="Gear Drives">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357</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SimSun</vt:lpstr>
      <vt:lpstr>Arial</vt:lpstr>
      <vt:lpstr>Gear Drives</vt:lpstr>
      <vt:lpstr> BÁO CÁO MÔN HỌC: TRÍ TUỆ NHẬN TẠO</vt:lpstr>
      <vt:lpstr>PowerPoint Presentation</vt:lpstr>
      <vt:lpstr>1.Giới thiệu chung. </vt:lpstr>
      <vt:lpstr>2.Giới thiệu game.</vt:lpstr>
      <vt:lpstr>3.Giải thuật  sử dụng cho AI </vt:lpstr>
      <vt:lpstr>PowerPoint Presentation</vt:lpstr>
      <vt:lpstr>3.Giai thuật  sử dụng cho 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BÁO CÁO MÔN HỌC: TRÍ TUỆ NHẬN TÀO</dc:title>
  <dc:creator>ASUS</dc:creator>
  <cp:lastModifiedBy>NguyenDucHuynh</cp:lastModifiedBy>
  <cp:revision>6</cp:revision>
  <dcterms:created xsi:type="dcterms:W3CDTF">2018-10-30T16:23:18Z</dcterms:created>
  <dcterms:modified xsi:type="dcterms:W3CDTF">2018-10-30T22:00:53Z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1033-10.2.0.7516</vt:lpwstr>
  </property>
</Properties>
</file>