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2" r:id="rId3"/>
  </p:sldMasterIdLst>
  <p:notesMasterIdLst>
    <p:notesMasterId r:id="rId19"/>
  </p:notesMasterIdLst>
  <p:handoutMasterIdLst>
    <p:handoutMasterId r:id="rId20"/>
  </p:handoutMasterIdLst>
  <p:sldIdLst>
    <p:sldId id="261" r:id="rId4"/>
    <p:sldId id="257" r:id="rId5"/>
    <p:sldId id="309" r:id="rId6"/>
    <p:sldId id="312" r:id="rId7"/>
    <p:sldId id="322" r:id="rId8"/>
    <p:sldId id="331" r:id="rId9"/>
    <p:sldId id="335" r:id="rId10"/>
    <p:sldId id="336" r:id="rId11"/>
    <p:sldId id="341" r:id="rId12"/>
    <p:sldId id="340" r:id="rId13"/>
    <p:sldId id="338" r:id="rId14"/>
    <p:sldId id="339" r:id="rId15"/>
    <p:sldId id="337" r:id="rId16"/>
    <p:sldId id="334" r:id="rId17"/>
    <p:sldId id="260" r:id="rId18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81" autoAdjust="0"/>
    <p:restoredTop sz="94291" autoAdjust="0"/>
  </p:normalViewPr>
  <p:slideViewPr>
    <p:cSldViewPr>
      <p:cViewPr varScale="1">
        <p:scale>
          <a:sx n="73" d="100"/>
          <a:sy n="73" d="100"/>
        </p:scale>
        <p:origin x="528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46B71-7A10-446E-B98A-06B9A1211D5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BB272-FC5C-4C63-91BD-C3CA3537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25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63751" y="265113"/>
            <a:ext cx="8064500" cy="1109662"/>
          </a:xfrm>
        </p:spPr>
        <p:txBody>
          <a:bodyPr/>
          <a:lstStyle>
            <a:lvl1pPr algn="ctr">
              <a:defRPr sz="3200" b="1"/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1125538"/>
            <a:ext cx="8064500" cy="69691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231718" y="260351"/>
            <a:ext cx="2567516" cy="5661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27051" y="260351"/>
            <a:ext cx="7501467" cy="5661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  <p:transition spd="med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115" y="1035278"/>
            <a:ext cx="8469085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115" y="3514953"/>
            <a:ext cx="846908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05225"/>
      </p:ext>
    </p:extLst>
  </p:cSld>
  <p:clrMapOvr>
    <a:masterClrMapping/>
  </p:clrMapOvr>
  <p:transition spd="med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28797"/>
      </p:ext>
    </p:extLst>
  </p:cSld>
  <p:clrMapOvr>
    <a:masterClrMapping/>
  </p:clrMapOvr>
  <p:transition spd="med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116" y="1709738"/>
            <a:ext cx="8577942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116" y="4589463"/>
            <a:ext cx="857794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85467"/>
      </p:ext>
    </p:extLst>
  </p:cSld>
  <p:clrMapOvr>
    <a:masterClrMapping/>
  </p:clrMapOvr>
  <p:transition spd="med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0115" y="1846943"/>
            <a:ext cx="422365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2" y="1846943"/>
            <a:ext cx="422365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99593"/>
      </p:ext>
    </p:extLst>
  </p:cSld>
  <p:clrMapOvr>
    <a:masterClrMapping/>
  </p:clrMapOvr>
  <p:transition spd="med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115" y="344714"/>
            <a:ext cx="857953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115" y="1670277"/>
            <a:ext cx="418011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115" y="2494189"/>
            <a:ext cx="418011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0859" y="1670277"/>
            <a:ext cx="426719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0859" y="2494189"/>
            <a:ext cx="426719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04381"/>
      </p:ext>
    </p:extLst>
  </p:cSld>
  <p:clrMapOvr>
    <a:masterClrMapping/>
  </p:clrMapOvr>
  <p:transition spd="med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98353"/>
      </p:ext>
    </p:extLst>
  </p:cSld>
  <p:clrMapOvr>
    <a:masterClrMapping/>
  </p:clrMapOvr>
  <p:transition spd="med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28805"/>
      </p:ext>
    </p:extLst>
  </p:cSld>
  <p:clrMapOvr>
    <a:masterClrMapping/>
  </p:clrMapOvr>
  <p:transition spd="med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115" y="435429"/>
            <a:ext cx="3505201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5316" y="435430"/>
            <a:ext cx="5072742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115" y="2035629"/>
            <a:ext cx="35052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58337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  <p:transition spd="med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115" y="424543"/>
            <a:ext cx="327660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46715" y="424544"/>
            <a:ext cx="5301343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115" y="2024743"/>
            <a:ext cx="327660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47341"/>
      </p:ext>
    </p:extLst>
  </p:cSld>
  <p:clrMapOvr>
    <a:masterClrMapping/>
  </p:clrMapOvr>
  <p:transition spd="med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213784" y="144464"/>
            <a:ext cx="11775016" cy="6561137"/>
          </a:xfrm>
          <a:prstGeom prst="roundRect">
            <a:avLst>
              <a:gd name="adj" fmla="val 391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2A87E-E034-4467-88A8-605DAD246877}" type="datetimeFigureOut">
              <a:rPr lang="en-US"/>
              <a:pPr>
                <a:defRPr/>
              </a:pPr>
              <a:t>11/11/2021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45872-3C37-4A94-9E90-140F8F7C19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17601"/>
      </p:ext>
    </p:extLst>
  </p:cSld>
  <p:clrMapOvr>
    <a:masterClrMapping/>
  </p:clrMapOvr>
  <p:transition spd="med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7D89C-CED8-4023-ABBD-F9409DADA752}" type="datetimeFigureOut">
              <a:rPr lang="en-US"/>
              <a:pPr>
                <a:defRPr/>
              </a:pPr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D0FF3-88C2-4C74-9506-1AC0C2B201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16519"/>
      </p:ext>
    </p:extLst>
  </p:cSld>
  <p:clrMapOvr>
    <a:masterClrMapping/>
  </p:clrMapOvr>
  <p:transition spd="med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2ED21-7F83-4084-8A64-A1792F4512A0}" type="datetimeFigureOut">
              <a:rPr lang="en-US"/>
              <a:pPr>
                <a:defRPr/>
              </a:pPr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6167A-31F7-4367-BB3D-CBCF80A547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16666"/>
      </p:ext>
    </p:extLst>
  </p:cSld>
  <p:clrMapOvr>
    <a:masterClrMapping/>
  </p:clrMapOvr>
  <p:transition spd="med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D1434-C650-46D3-8183-9C9C52629589}" type="datetimeFigureOut">
              <a:rPr lang="en-US"/>
              <a:pPr>
                <a:defRPr/>
              </a:pPr>
              <a:t>11/11/2021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D68D2-9C16-4C28-9A89-AB2DE2EDF4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56485"/>
      </p:ext>
    </p:extLst>
  </p:cSld>
  <p:clrMapOvr>
    <a:masterClrMapping/>
  </p:clrMapOvr>
  <p:transition spd="med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920AB-A05D-408E-B7AF-CAACD0EBA072}" type="datetimeFigureOut">
              <a:rPr lang="en-US"/>
              <a:pPr>
                <a:defRPr/>
              </a:pPr>
              <a:t>11/11/2021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D3053-B610-4ADD-9AAF-C7BB036C59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23747"/>
      </p:ext>
    </p:extLst>
  </p:cSld>
  <p:clrMapOvr>
    <a:masterClrMapping/>
  </p:clrMapOvr>
  <p:transition spd="med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74CD7-BD45-40A1-AFC2-69602A1BD490}" type="datetimeFigureOut">
              <a:rPr lang="en-US"/>
              <a:pPr>
                <a:defRPr/>
              </a:pPr>
              <a:t>11/11/2021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50AF8-4B2E-4489-B591-DED5C6B900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56423"/>
      </p:ext>
    </p:extLst>
  </p:cSld>
  <p:clrMapOvr>
    <a:masterClrMapping/>
  </p:clrMapOvr>
  <p:transition spd="med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0F81A-98F2-44F9-9E93-2B6A221A3AE5}" type="datetimeFigureOut">
              <a:rPr lang="en-US"/>
              <a:pPr>
                <a:defRPr/>
              </a:pPr>
              <a:t>11/11/2021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67B98-D1FE-4E5B-A580-C67C08C6C1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78290"/>
      </p:ext>
    </p:extLst>
  </p:cSld>
  <p:clrMapOvr>
    <a:masterClrMapping/>
  </p:clrMapOvr>
  <p:transition spd="med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AEC07-C725-4B21-B3C9-7E2A4A8BC114}" type="datetimeFigureOut">
              <a:rPr lang="en-US"/>
              <a:pPr>
                <a:defRPr/>
              </a:pPr>
              <a:t>11/11/2021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FBC19-7958-4449-ABF4-894AAE01D2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76491"/>
      </p:ext>
    </p:extLst>
  </p:cSld>
  <p:clrMapOvr>
    <a:masterClrMapping/>
  </p:clrMapOvr>
  <p:transition spd="med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3F2AC-2C5F-462E-B61D-F228878F7EA1}" type="datetimeFigureOut">
              <a:rPr lang="en-US"/>
              <a:pPr>
                <a:defRPr/>
              </a:pPr>
              <a:t>11/11/2021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F026A-DA1F-4952-97E6-B0C39A3A4C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90563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>
    <p:push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297C9-E6CD-458D-92C0-B5005BE1513B}" type="datetimeFigureOut">
              <a:rPr lang="en-US"/>
              <a:pPr>
                <a:defRPr/>
              </a:pPr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DF040-9962-494D-8EDD-371D227A18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09103"/>
      </p:ext>
    </p:extLst>
  </p:cSld>
  <p:clrMapOvr>
    <a:masterClrMapping/>
  </p:clrMapOvr>
  <p:transition spd="med"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A7FCB-D8D7-4BEC-8316-79D06330073F}" type="datetimeFigureOut">
              <a:rPr lang="en-US"/>
              <a:pPr>
                <a:defRPr/>
              </a:pPr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6717C-1D1D-4091-A9F4-066BEC89E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71673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27052" y="763589"/>
            <a:ext cx="5033433" cy="5157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763684" y="763589"/>
            <a:ext cx="5035549" cy="5157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260350"/>
            <a:ext cx="8159749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1" y="763589"/>
            <a:ext cx="10272183" cy="515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spd="med">
    <p:push dir="u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8080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80808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80808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80808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80808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80808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80808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80808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80808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rgbClr val="080808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ingle Corner Rectangle 11"/>
          <p:cNvSpPr/>
          <p:nvPr userDrawn="1"/>
        </p:nvSpPr>
        <p:spPr>
          <a:xfrm rot="16200000">
            <a:off x="-1602459" y="2487803"/>
            <a:ext cx="2811084" cy="393524"/>
          </a:xfrm>
          <a:prstGeom prst="round1Rect">
            <a:avLst>
              <a:gd name="adj" fmla="val 50000"/>
            </a:avLst>
          </a:prstGeom>
          <a:solidFill>
            <a:srgbClr val="EF2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0115" y="365125"/>
            <a:ext cx="8577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115" y="1789611"/>
            <a:ext cx="8577944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115" y="6355443"/>
            <a:ext cx="1534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276D79ED-3FA7-4EF8-964B-EB8BCFAB02F8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2201" y="6356350"/>
            <a:ext cx="4669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1" y="6355443"/>
            <a:ext cx="1404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 rot="16200000">
            <a:off x="-1608328" y="2515288"/>
            <a:ext cx="281108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bs-Latn-BA" sz="1600" b="1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free-ppt-templates.com</a:t>
            </a:r>
            <a:endParaRPr lang="en-US" sz="1600" b="1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094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ransition spd="med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10E25F9-626C-4C9F-9C97-69D61F49DFA3}" type="datetimeFigureOut">
              <a:rPr lang="en-US"/>
              <a:pPr>
                <a:defRPr/>
              </a:pPr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F8779EA-2915-4E5E-AA7E-66D6283D4E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>
            <a:off x="213784" y="144464"/>
            <a:ext cx="11775016" cy="6561137"/>
          </a:xfrm>
          <a:prstGeom prst="roundRect">
            <a:avLst>
              <a:gd name="adj" fmla="val 391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73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ransition spd="med">
    <p:push dir="u"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scription: Description: http://caothang.edu.vn/templates/images/logo.png">
            <a:extLst>
              <a:ext uri="{FF2B5EF4-FFF2-40B4-BE49-F238E27FC236}">
                <a16:creationId xmlns:a16="http://schemas.microsoft.com/office/drawing/2014/main" id="{884D1944-DC66-46FB-8D78-5F646563115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1168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6C86C2-DE58-418B-8E64-EEBB6AF6998A}"/>
              </a:ext>
            </a:extLst>
          </p:cNvPr>
          <p:cNvSpPr txBox="1"/>
          <p:nvPr/>
        </p:nvSpPr>
        <p:spPr>
          <a:xfrm>
            <a:off x="1828800" y="152400"/>
            <a:ext cx="8229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CÔNG THƯƠNG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TRƯỜNG CAO ĐẲNG KỸ THUẬT CAO THẮNG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</a:t>
            </a: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THÔNG TIN	</a:t>
            </a:r>
            <a:r>
              <a:rPr lang="en-US" sz="28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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765F16D-0F45-4B3D-BC50-0CD2F2A31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57400"/>
            <a:ext cx="922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400" b="1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rgbClr val="080808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80808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80808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TỐT NGHIỆP</a:t>
            </a:r>
          </a:p>
          <a:p>
            <a:pPr marL="0" indent="0" algn="ctr">
              <a:buNone/>
            </a:pP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QUẢN LÝ SHOP THỜI TRANG</a:t>
            </a:r>
            <a:endParaRPr lang="vi-V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28D5779-32C4-4015-9EF4-FE949677173B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3324343"/>
            <a:ext cx="6400799" cy="806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vi-VN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CF963A-A2A6-4591-97FA-EDB01B97BCF6}"/>
              </a:ext>
            </a:extLst>
          </p:cNvPr>
          <p:cNvSpPr txBox="1"/>
          <p:nvPr/>
        </p:nvSpPr>
        <p:spPr>
          <a:xfrm>
            <a:off x="533400" y="4226043"/>
            <a:ext cx="1059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tabLst>
                <a:tab pos="1257300" algn="l"/>
                <a:tab pos="4114800" algn="l"/>
              </a:tabLst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vi-V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NHÓM SINH VIÊN THỰC HIỆN:</a:t>
            </a:r>
          </a:p>
          <a:p>
            <a:pPr algn="just">
              <a:lnSpc>
                <a:spcPct val="150000"/>
              </a:lnSpc>
              <a:tabLst>
                <a:tab pos="1257300" algn="l"/>
                <a:tab pos="4114800" algn="l"/>
              </a:tabLst>
            </a:pPr>
            <a:r>
              <a:rPr lang="vi-V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HUỲNH VĂN BÌNH</a:t>
            </a:r>
            <a:r>
              <a:rPr lang="vi-V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vi-V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MSSV</a:t>
            </a:r>
            <a:r>
              <a:rPr lang="vi-V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030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6181203</a:t>
            </a:r>
            <a:endParaRPr lang="vi-VN" sz="2400" b="1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tabLst>
                <a:tab pos="1257300" algn="l"/>
                <a:tab pos="4114800" algn="l"/>
              </a:tabLst>
            </a:pPr>
            <a:r>
              <a:rPr lang="vi-V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vi-V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NGUYỄN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THỊ HUỲNH NHƯ</a:t>
            </a:r>
            <a:r>
              <a:rPr lang="vi-V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vi-V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MSSV</a:t>
            </a:r>
            <a:r>
              <a:rPr lang="vi-V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030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6181254</a:t>
            </a:r>
            <a:r>
              <a:rPr lang="vi-VN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b="1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C56A14-474E-4A66-A754-33BB078FB9DA}"/>
              </a:ext>
            </a:extLst>
          </p:cNvPr>
          <p:cNvSpPr txBox="1"/>
          <p:nvPr/>
        </p:nvSpPr>
        <p:spPr>
          <a:xfrm>
            <a:off x="3749845" y="6324600"/>
            <a:ext cx="4679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Tp.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Minh,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  <a:r>
              <a:rPr lang="vi-V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98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09800"/>
            <a:ext cx="8535140" cy="36609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2966" y="914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 Entity </a:t>
            </a:r>
            <a:r>
              <a:rPr lang="en-US" dirty="0"/>
              <a:t>data model</a:t>
            </a:r>
          </a:p>
        </p:txBody>
      </p:sp>
    </p:spTree>
    <p:extLst>
      <p:ext uri="{BB962C8B-B14F-4D97-AF65-F5344CB8AC3E}">
        <p14:creationId xmlns:p14="http://schemas.microsoft.com/office/powerpoint/2010/main" val="407302628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33400"/>
            <a:ext cx="3701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/>
              <a:t>Đối</a:t>
            </a:r>
            <a:r>
              <a:rPr lang="en-US" b="1" i="1" dirty="0" smtClean="0"/>
              <a:t> với ASP.NET</a:t>
            </a:r>
            <a:endParaRPr lang="en-US" b="1" i="1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058733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Captcha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76400"/>
            <a:ext cx="86868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7625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533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/>
              <a:t>Đối</a:t>
            </a:r>
            <a:r>
              <a:rPr lang="en-US" b="1" i="1" dirty="0" smtClean="0"/>
              <a:t> với Project</a:t>
            </a:r>
            <a:endParaRPr lang="en-US" b="1" i="1" dirty="0"/>
          </a:p>
        </p:txBody>
      </p:sp>
      <p:sp>
        <p:nvSpPr>
          <p:cNvPr id="6" name="AutoShape 2" descr="Không có mô tả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1066800"/>
            <a:ext cx="54377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ưa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 database lên sever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some.com.vn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200"/>
            <a:ext cx="84582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8706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838200" y="381000"/>
            <a:ext cx="7741992" cy="60960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838200" y="2286000"/>
            <a:ext cx="7741992" cy="60960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 ĐẶT VÀ KIỂM THỬ HỆ THỐNG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838200" y="1302657"/>
            <a:ext cx="7741992" cy="60960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 TRÌNH HỆ THỐNG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81200" y="350520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Mời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thầy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bạn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 demo 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31923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681AA6-981A-46C4-94AD-A3AB3091A63F}"/>
              </a:ext>
            </a:extLst>
          </p:cNvPr>
          <p:cNvSpPr txBox="1"/>
          <p:nvPr/>
        </p:nvSpPr>
        <p:spPr>
          <a:xfrm>
            <a:off x="648758" y="1371600"/>
            <a:ext cx="108204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smtClean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 </a:t>
            </a:r>
            <a:r>
              <a:rPr lang="vi-VN" sz="2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 làm việc nhóm được nâng </a:t>
            </a:r>
            <a:r>
              <a:rPr lang="vi-VN" sz="2800" dirty="0" smtClean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2800" dirty="0" smtClean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endParaRPr lang="vi-VN" sz="32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F5FD9B14-9E82-4444-A831-27DB0A100CC0}"/>
              </a:ext>
            </a:extLst>
          </p:cNvPr>
          <p:cNvSpPr/>
          <p:nvPr/>
        </p:nvSpPr>
        <p:spPr>
          <a:xfrm>
            <a:off x="76200" y="76200"/>
            <a:ext cx="1483031" cy="822960"/>
          </a:xfrm>
          <a:prstGeom prst="homePlat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DA9025B-DB3F-4A96-9907-80F3FD4FCACF}"/>
              </a:ext>
            </a:extLst>
          </p:cNvPr>
          <p:cNvGrpSpPr/>
          <p:nvPr/>
        </p:nvGrpSpPr>
        <p:grpSpPr>
          <a:xfrm>
            <a:off x="1256286" y="76200"/>
            <a:ext cx="7297531" cy="822960"/>
            <a:chOff x="2189480" y="2153920"/>
            <a:chExt cx="7213599" cy="1137920"/>
          </a:xfrm>
          <a:solidFill>
            <a:srgbClr val="92D050"/>
          </a:solidFill>
        </p:grpSpPr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745466B7-8D5F-4F8C-9A60-D41853B58A76}"/>
                </a:ext>
              </a:extLst>
            </p:cNvPr>
            <p:cNvSpPr/>
            <p:nvPr/>
          </p:nvSpPr>
          <p:spPr>
            <a:xfrm>
              <a:off x="2189480" y="2153920"/>
              <a:ext cx="7172960" cy="1137920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3B9092-4C37-4F2C-9D93-AE567AAC7BD6}"/>
                </a:ext>
              </a:extLst>
            </p:cNvPr>
            <p:cNvSpPr/>
            <p:nvPr/>
          </p:nvSpPr>
          <p:spPr>
            <a:xfrm>
              <a:off x="7779408" y="2153920"/>
              <a:ext cx="1623671" cy="113792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18FD2FA-0BF1-407A-AF7A-39DFF0F40C48}"/>
              </a:ext>
            </a:extLst>
          </p:cNvPr>
          <p:cNvSpPr txBox="1"/>
          <p:nvPr/>
        </p:nvSpPr>
        <p:spPr>
          <a:xfrm>
            <a:off x="143432" y="146615"/>
            <a:ext cx="1010653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>
                <a:solidFill>
                  <a:srgbClr val="FFFFFF"/>
                </a:solidFill>
                <a:latin typeface="Open Sans" panose="020B0606030504020204" pitchFamily="34" charset="0"/>
              </a:rPr>
              <a:t>0</a:t>
            </a:r>
            <a:r>
              <a:rPr lang="en-US" sz="4000" b="1">
                <a:solidFill>
                  <a:srgbClr val="FFFFFF"/>
                </a:solidFill>
                <a:latin typeface="Open Sans" panose="020B0606030504020204" pitchFamily="34" charset="0"/>
              </a:rPr>
              <a:t>5</a:t>
            </a:r>
            <a:endParaRPr lang="en-GB" sz="4000" b="1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3129BC-CBEB-4F4B-9A60-4990BD352395}"/>
              </a:ext>
            </a:extLst>
          </p:cNvPr>
          <p:cNvSpPr txBox="1"/>
          <p:nvPr/>
        </p:nvSpPr>
        <p:spPr>
          <a:xfrm>
            <a:off x="1676400" y="241868"/>
            <a:ext cx="625743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9558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74471" y="2187208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 hỏi nhiều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mới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6400" y="304800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vững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ASP.NET và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Winform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7691" y="3908792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67691" y="4953000"/>
            <a:ext cx="7704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quản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9570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9209" y="457200"/>
            <a:ext cx="8064500" cy="1109662"/>
          </a:xfrm>
          <a:scene3d>
            <a:camera prst="perspectiveLef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2948" y="1752600"/>
            <a:ext cx="8064500" cy="1905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CHÂN THÀNH CẢM ƠN QUÝ THẦY CÔ VÀ CÁC BẠN ĐÃ LẮNG NGHE.</a:t>
            </a: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63B5C53-133D-4329-AC27-4D986BA3C893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>
                <a:solidFill>
                  <a:srgbClr val="FFFFFF">
                    <a:lumMod val="65000"/>
                  </a:srgb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F37BE48A-43E4-447D-BDCA-7CF44BDDE1C4}"/>
              </a:ext>
            </a:extLst>
          </p:cNvPr>
          <p:cNvSpPr/>
          <p:nvPr/>
        </p:nvSpPr>
        <p:spPr>
          <a:xfrm>
            <a:off x="1667364" y="1697540"/>
            <a:ext cx="1483031" cy="822960"/>
          </a:xfrm>
          <a:prstGeom prst="homePlate">
            <a:avLst/>
          </a:prstGeom>
          <a:solidFill>
            <a:srgbClr val="C2C9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06DDF32-3177-4A39-980D-1C95DD2E850A}"/>
              </a:ext>
            </a:extLst>
          </p:cNvPr>
          <p:cNvGrpSpPr/>
          <p:nvPr/>
        </p:nvGrpSpPr>
        <p:grpSpPr>
          <a:xfrm>
            <a:off x="2847450" y="1697540"/>
            <a:ext cx="7297531" cy="822960"/>
            <a:chOff x="2189480" y="2153920"/>
            <a:chExt cx="7213599" cy="1137920"/>
          </a:xfrm>
        </p:grpSpPr>
        <p:sp>
          <p:nvSpPr>
            <p:cNvPr id="43" name="Arrow: Chevron 42">
              <a:extLst>
                <a:ext uri="{FF2B5EF4-FFF2-40B4-BE49-F238E27FC236}">
                  <a16:creationId xmlns:a16="http://schemas.microsoft.com/office/drawing/2014/main" id="{FE8BE9A8-B446-4373-BE0E-1D1A6DC087F7}"/>
                </a:ext>
              </a:extLst>
            </p:cNvPr>
            <p:cNvSpPr/>
            <p:nvPr/>
          </p:nvSpPr>
          <p:spPr>
            <a:xfrm>
              <a:off x="2189480" y="2153920"/>
              <a:ext cx="7172960" cy="1137920"/>
            </a:xfrm>
            <a:prstGeom prst="chevron">
              <a:avLst/>
            </a:prstGeom>
            <a:solidFill>
              <a:srgbClr val="C2C92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ADD6E5B-3259-4753-8880-827B383D8F77}"/>
                </a:ext>
              </a:extLst>
            </p:cNvPr>
            <p:cNvSpPr/>
            <p:nvPr/>
          </p:nvSpPr>
          <p:spPr>
            <a:xfrm>
              <a:off x="7779408" y="2153920"/>
              <a:ext cx="1623671" cy="1137920"/>
            </a:xfrm>
            <a:prstGeom prst="rect">
              <a:avLst/>
            </a:prstGeom>
            <a:solidFill>
              <a:srgbClr val="C2C92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5" name="Arrow: Pentagon 44">
            <a:extLst>
              <a:ext uri="{FF2B5EF4-FFF2-40B4-BE49-F238E27FC236}">
                <a16:creationId xmlns:a16="http://schemas.microsoft.com/office/drawing/2014/main" id="{8949B6F7-4DC9-4F5B-8520-7128EC8F3680}"/>
              </a:ext>
            </a:extLst>
          </p:cNvPr>
          <p:cNvSpPr/>
          <p:nvPr/>
        </p:nvSpPr>
        <p:spPr>
          <a:xfrm>
            <a:off x="1667364" y="2572381"/>
            <a:ext cx="1483031" cy="822960"/>
          </a:xfrm>
          <a:prstGeom prst="homePlate">
            <a:avLst/>
          </a:prstGeom>
          <a:solidFill>
            <a:srgbClr val="42AFB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B4BAACA-956F-4DB6-87D2-9383DC8F04C0}"/>
              </a:ext>
            </a:extLst>
          </p:cNvPr>
          <p:cNvGrpSpPr/>
          <p:nvPr/>
        </p:nvGrpSpPr>
        <p:grpSpPr>
          <a:xfrm>
            <a:off x="2893813" y="2572381"/>
            <a:ext cx="7251168" cy="822960"/>
            <a:chOff x="2189480" y="2153920"/>
            <a:chExt cx="7213599" cy="1137920"/>
          </a:xfrm>
          <a:solidFill>
            <a:srgbClr val="42AFB6"/>
          </a:solidFill>
        </p:grpSpPr>
        <p:sp>
          <p:nvSpPr>
            <p:cNvPr id="47" name="Arrow: Chevron 46">
              <a:extLst>
                <a:ext uri="{FF2B5EF4-FFF2-40B4-BE49-F238E27FC236}">
                  <a16:creationId xmlns:a16="http://schemas.microsoft.com/office/drawing/2014/main" id="{EB7D21F4-B9E8-4992-8EE6-3748229DC0CB}"/>
                </a:ext>
              </a:extLst>
            </p:cNvPr>
            <p:cNvSpPr/>
            <p:nvPr/>
          </p:nvSpPr>
          <p:spPr>
            <a:xfrm>
              <a:off x="2189480" y="2153920"/>
              <a:ext cx="7172959" cy="1137920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i="0" u="none" strike="noStrike" kern="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A664EFC-11BF-4094-B85A-0D9F223D68F1}"/>
                </a:ext>
              </a:extLst>
            </p:cNvPr>
            <p:cNvSpPr/>
            <p:nvPr/>
          </p:nvSpPr>
          <p:spPr>
            <a:xfrm>
              <a:off x="7779408" y="2153920"/>
              <a:ext cx="1623671" cy="113792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3" name="Arrow: Pentagon 52">
            <a:extLst>
              <a:ext uri="{FF2B5EF4-FFF2-40B4-BE49-F238E27FC236}">
                <a16:creationId xmlns:a16="http://schemas.microsoft.com/office/drawing/2014/main" id="{3A44FB3B-D816-4795-9980-EDE8178F00E6}"/>
              </a:ext>
            </a:extLst>
          </p:cNvPr>
          <p:cNvSpPr/>
          <p:nvPr/>
        </p:nvSpPr>
        <p:spPr>
          <a:xfrm>
            <a:off x="1667364" y="3429000"/>
            <a:ext cx="1483031" cy="822960"/>
          </a:xfrm>
          <a:prstGeom prst="homePlate">
            <a:avLst/>
          </a:prstGeom>
          <a:solidFill>
            <a:srgbClr val="FCB41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3B0CF87-21C6-47A0-8BC2-3C32B7A55289}"/>
              </a:ext>
            </a:extLst>
          </p:cNvPr>
          <p:cNvGrpSpPr/>
          <p:nvPr/>
        </p:nvGrpSpPr>
        <p:grpSpPr>
          <a:xfrm>
            <a:off x="2847450" y="3429000"/>
            <a:ext cx="7297531" cy="822960"/>
            <a:chOff x="2189480" y="2153920"/>
            <a:chExt cx="7213599" cy="1137920"/>
          </a:xfrm>
          <a:solidFill>
            <a:srgbClr val="FCB414"/>
          </a:solidFill>
        </p:grpSpPr>
        <p:sp>
          <p:nvSpPr>
            <p:cNvPr id="55" name="Arrow: Chevron 54">
              <a:extLst>
                <a:ext uri="{FF2B5EF4-FFF2-40B4-BE49-F238E27FC236}">
                  <a16:creationId xmlns:a16="http://schemas.microsoft.com/office/drawing/2014/main" id="{A7A245D3-1F88-4A01-B99C-ACEE8F61DAE5}"/>
                </a:ext>
              </a:extLst>
            </p:cNvPr>
            <p:cNvSpPr/>
            <p:nvPr/>
          </p:nvSpPr>
          <p:spPr>
            <a:xfrm>
              <a:off x="2189480" y="2153920"/>
              <a:ext cx="7172960" cy="1137920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9B4B83-D70C-4217-B15E-8158A0135CEF}"/>
                </a:ext>
              </a:extLst>
            </p:cNvPr>
            <p:cNvSpPr/>
            <p:nvPr/>
          </p:nvSpPr>
          <p:spPr>
            <a:xfrm>
              <a:off x="7779408" y="2153920"/>
              <a:ext cx="1623671" cy="113792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7" name="Arrow: Pentagon 56">
            <a:extLst>
              <a:ext uri="{FF2B5EF4-FFF2-40B4-BE49-F238E27FC236}">
                <a16:creationId xmlns:a16="http://schemas.microsoft.com/office/drawing/2014/main" id="{00C7ED2C-DF31-49AF-98F7-EB8D0B24F59C}"/>
              </a:ext>
            </a:extLst>
          </p:cNvPr>
          <p:cNvSpPr/>
          <p:nvPr/>
        </p:nvSpPr>
        <p:spPr>
          <a:xfrm>
            <a:off x="1667364" y="4288225"/>
            <a:ext cx="1483031" cy="822960"/>
          </a:xfrm>
          <a:prstGeom prst="homePlat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941B952-2E89-41BE-935B-B1301A267215}"/>
              </a:ext>
            </a:extLst>
          </p:cNvPr>
          <p:cNvGrpSpPr/>
          <p:nvPr/>
        </p:nvGrpSpPr>
        <p:grpSpPr>
          <a:xfrm>
            <a:off x="2847450" y="4288225"/>
            <a:ext cx="7297531" cy="822960"/>
            <a:chOff x="2189480" y="2153920"/>
            <a:chExt cx="7213599" cy="1137920"/>
          </a:xfrm>
          <a:solidFill>
            <a:srgbClr val="92D050"/>
          </a:solidFill>
        </p:grpSpPr>
        <p:sp>
          <p:nvSpPr>
            <p:cNvPr id="59" name="Arrow: Chevron 58">
              <a:extLst>
                <a:ext uri="{FF2B5EF4-FFF2-40B4-BE49-F238E27FC236}">
                  <a16:creationId xmlns:a16="http://schemas.microsoft.com/office/drawing/2014/main" id="{471842A9-8484-4B7A-A440-77CCB27929E0}"/>
                </a:ext>
              </a:extLst>
            </p:cNvPr>
            <p:cNvSpPr/>
            <p:nvPr/>
          </p:nvSpPr>
          <p:spPr>
            <a:xfrm>
              <a:off x="2189480" y="2153920"/>
              <a:ext cx="7172960" cy="1137920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E7A9160-CDF3-4BE4-8CD2-3192141954F6}"/>
                </a:ext>
              </a:extLst>
            </p:cNvPr>
            <p:cNvSpPr/>
            <p:nvPr/>
          </p:nvSpPr>
          <p:spPr>
            <a:xfrm>
              <a:off x="7779408" y="2153920"/>
              <a:ext cx="1623671" cy="113792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0BF56F5-2B3D-4A5A-86B9-0F4146B8FA3B}"/>
              </a:ext>
            </a:extLst>
          </p:cNvPr>
          <p:cNvSpPr txBox="1"/>
          <p:nvPr/>
        </p:nvSpPr>
        <p:spPr>
          <a:xfrm>
            <a:off x="1734596" y="1767840"/>
            <a:ext cx="1010653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dirty="0">
                <a:solidFill>
                  <a:srgbClr val="FFFFFF"/>
                </a:solidFill>
                <a:latin typeface="Open Sans" panose="020B0606030504020204" pitchFamily="34" charset="0"/>
              </a:rPr>
              <a:t>0</a:t>
            </a:r>
            <a:r>
              <a:rPr lang="en-US" sz="4000" b="1" dirty="0">
                <a:solidFill>
                  <a:srgbClr val="FFFFFF"/>
                </a:solidFill>
                <a:latin typeface="Open Sans" panose="020B0606030504020204" pitchFamily="34" charset="0"/>
              </a:rPr>
              <a:t>2</a:t>
            </a:r>
            <a:endParaRPr lang="en-GB" sz="40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20B916-9AA6-48DB-A8A3-DC272763078A}"/>
              </a:ext>
            </a:extLst>
          </p:cNvPr>
          <p:cNvSpPr txBox="1"/>
          <p:nvPr/>
        </p:nvSpPr>
        <p:spPr>
          <a:xfrm>
            <a:off x="1734596" y="2639545"/>
            <a:ext cx="1010653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>
                <a:solidFill>
                  <a:srgbClr val="FFFFFF"/>
                </a:solidFill>
                <a:latin typeface="Open Sans" panose="020B0606030504020204" pitchFamily="34" charset="0"/>
              </a:rPr>
              <a:t>0</a:t>
            </a:r>
            <a:r>
              <a:rPr lang="en-US" sz="4000" b="1">
                <a:solidFill>
                  <a:srgbClr val="FFFFFF"/>
                </a:solidFill>
                <a:latin typeface="Open Sans" panose="020B0606030504020204" pitchFamily="34" charset="0"/>
              </a:rPr>
              <a:t>3</a:t>
            </a:r>
            <a:endParaRPr lang="en-GB" sz="4000" b="1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85B649A-61E0-4348-B989-C714995EEA52}"/>
              </a:ext>
            </a:extLst>
          </p:cNvPr>
          <p:cNvSpPr txBox="1"/>
          <p:nvPr/>
        </p:nvSpPr>
        <p:spPr>
          <a:xfrm>
            <a:off x="1734596" y="3504827"/>
            <a:ext cx="1010653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>
                <a:solidFill>
                  <a:srgbClr val="FFFFFF"/>
                </a:solidFill>
                <a:latin typeface="Open Sans" panose="020B0606030504020204" pitchFamily="34" charset="0"/>
              </a:rPr>
              <a:t>0</a:t>
            </a:r>
            <a:r>
              <a:rPr lang="en-US" sz="4000" b="1">
                <a:solidFill>
                  <a:srgbClr val="FFFFFF"/>
                </a:solidFill>
                <a:latin typeface="Open Sans" panose="020B0606030504020204" pitchFamily="34" charset="0"/>
              </a:rPr>
              <a:t>4</a:t>
            </a:r>
            <a:endParaRPr lang="en-GB" sz="4000" b="1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FCF07EF-7AF0-494D-B3C8-A9A94032E7CC}"/>
              </a:ext>
            </a:extLst>
          </p:cNvPr>
          <p:cNvSpPr txBox="1"/>
          <p:nvPr/>
        </p:nvSpPr>
        <p:spPr>
          <a:xfrm>
            <a:off x="1734596" y="4358640"/>
            <a:ext cx="1010653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>
                <a:solidFill>
                  <a:srgbClr val="FFFFFF"/>
                </a:solidFill>
                <a:latin typeface="Open Sans" panose="020B0606030504020204" pitchFamily="34" charset="0"/>
              </a:rPr>
              <a:t>0</a:t>
            </a:r>
            <a:r>
              <a:rPr lang="en-US" sz="4000" b="1">
                <a:solidFill>
                  <a:srgbClr val="FFFFFF"/>
                </a:solidFill>
                <a:latin typeface="Open Sans" panose="020B0606030504020204" pitchFamily="34" charset="0"/>
              </a:rPr>
              <a:t>5</a:t>
            </a:r>
            <a:endParaRPr lang="en-GB" sz="4000" b="1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6EBA10F-0584-4E3B-ACB6-271716B0630B}"/>
              </a:ext>
            </a:extLst>
          </p:cNvPr>
          <p:cNvSpPr txBox="1"/>
          <p:nvPr/>
        </p:nvSpPr>
        <p:spPr>
          <a:xfrm>
            <a:off x="3217627" y="2743795"/>
            <a:ext cx="688330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19558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CHƯƠNG TRÌNH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106DC90-ECA2-45FF-8D92-AEF6091C05C9}"/>
              </a:ext>
            </a:extLst>
          </p:cNvPr>
          <p:cNvSpPr txBox="1"/>
          <p:nvPr/>
        </p:nvSpPr>
        <p:spPr>
          <a:xfrm>
            <a:off x="3261674" y="4513410"/>
            <a:ext cx="824452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9558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</a:t>
            </a: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 VÀ HƯỚNG PHÁT TRIỂN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E028CD5-1828-4107-9E59-586B7148A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472" y="191394"/>
            <a:ext cx="8159749" cy="5080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BÁO CÁO ĐỒ ÁN</a:t>
            </a:r>
          </a:p>
        </p:txBody>
      </p:sp>
      <p:sp>
        <p:nvSpPr>
          <p:cNvPr id="4097" name="TextBox 4096">
            <a:extLst>
              <a:ext uri="{FF2B5EF4-FFF2-40B4-BE49-F238E27FC236}">
                <a16:creationId xmlns:a16="http://schemas.microsoft.com/office/drawing/2014/main" id="{EBA9F510-E1A0-4ECB-A075-167235C13B5B}"/>
              </a:ext>
            </a:extLst>
          </p:cNvPr>
          <p:cNvSpPr txBox="1"/>
          <p:nvPr/>
        </p:nvSpPr>
        <p:spPr>
          <a:xfrm>
            <a:off x="3232718" y="1892905"/>
            <a:ext cx="621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ĐÍCH CỦA ĐỀ TÀI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0616B9F1-9D26-4A45-B6B4-E5CF5ED984B7}"/>
              </a:ext>
            </a:extLst>
          </p:cNvPr>
          <p:cNvSpPr/>
          <p:nvPr/>
        </p:nvSpPr>
        <p:spPr>
          <a:xfrm>
            <a:off x="1661474" y="818546"/>
            <a:ext cx="1483031" cy="822960"/>
          </a:xfrm>
          <a:prstGeom prst="homePlat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EF6DB3-528A-4538-95E2-C8E7847F4B41}"/>
              </a:ext>
            </a:extLst>
          </p:cNvPr>
          <p:cNvGrpSpPr/>
          <p:nvPr/>
        </p:nvGrpSpPr>
        <p:grpSpPr>
          <a:xfrm>
            <a:off x="2841560" y="818546"/>
            <a:ext cx="7303421" cy="822960"/>
            <a:chOff x="2189480" y="2153920"/>
            <a:chExt cx="7213599" cy="1137920"/>
          </a:xfrm>
          <a:solidFill>
            <a:srgbClr val="00B050"/>
          </a:solidFill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86FA0EFF-DD47-4BA1-B39F-89E4F90584EB}"/>
                </a:ext>
              </a:extLst>
            </p:cNvPr>
            <p:cNvSpPr/>
            <p:nvPr/>
          </p:nvSpPr>
          <p:spPr>
            <a:xfrm>
              <a:off x="2189480" y="2153920"/>
              <a:ext cx="7172960" cy="1137920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D5F0253-195D-410C-989A-E5719689636F}"/>
                </a:ext>
              </a:extLst>
            </p:cNvPr>
            <p:cNvSpPr/>
            <p:nvPr/>
          </p:nvSpPr>
          <p:spPr>
            <a:xfrm>
              <a:off x="7779408" y="2153920"/>
              <a:ext cx="1623671" cy="113792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FD1E999-CF80-4BCC-86BB-88F00299BB17}"/>
              </a:ext>
            </a:extLst>
          </p:cNvPr>
          <p:cNvSpPr txBox="1"/>
          <p:nvPr/>
        </p:nvSpPr>
        <p:spPr>
          <a:xfrm>
            <a:off x="1728706" y="888846"/>
            <a:ext cx="1010653" cy="707886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dirty="0">
                <a:solidFill>
                  <a:srgbClr val="FFFFFF"/>
                </a:solidFill>
                <a:latin typeface="Open Sans" panose="020B0606030504020204" pitchFamily="34" charset="0"/>
              </a:rPr>
              <a:t>01</a:t>
            </a:r>
            <a:endParaRPr lang="en-GB" sz="40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C2C767-1A6C-4529-9CAD-FA0B5990527F}"/>
              </a:ext>
            </a:extLst>
          </p:cNvPr>
          <p:cNvSpPr txBox="1"/>
          <p:nvPr/>
        </p:nvSpPr>
        <p:spPr>
          <a:xfrm>
            <a:off x="3261675" y="974550"/>
            <a:ext cx="2932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  <a:endParaRPr lang="en-US" sz="2800" b="1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482471-F0F1-41BE-AB68-F0480EA9D48D}"/>
              </a:ext>
            </a:extLst>
          </p:cNvPr>
          <p:cNvSpPr txBox="1"/>
          <p:nvPr/>
        </p:nvSpPr>
        <p:spPr>
          <a:xfrm>
            <a:off x="3261674" y="3591003"/>
            <a:ext cx="626332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9558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 TRÌNH XÂY DỰNG HỆ THỐNG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5" grpId="0" animBg="1"/>
      <p:bldP spid="53" grpId="0" animBg="1"/>
      <p:bldP spid="57" grpId="0" animBg="1"/>
      <p:bldP spid="61" grpId="0"/>
      <p:bldP spid="62" grpId="0"/>
      <p:bldP spid="64" grpId="0"/>
      <p:bldP spid="65" grpId="0"/>
      <p:bldP spid="68" grpId="0"/>
      <p:bldP spid="69" grpId="0"/>
      <p:bldP spid="4097" grpId="0"/>
      <p:bldP spid="28" grpId="0" animBg="1"/>
      <p:bldP spid="32" grpId="0" animBg="1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F1AAC9EC-DFDB-48E9-BFF9-CA6A77CAE539}"/>
              </a:ext>
            </a:extLst>
          </p:cNvPr>
          <p:cNvSpPr/>
          <p:nvPr/>
        </p:nvSpPr>
        <p:spPr>
          <a:xfrm>
            <a:off x="76200" y="76200"/>
            <a:ext cx="1483031" cy="822960"/>
          </a:xfrm>
          <a:prstGeom prst="homePlat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E604E9-8404-44BE-BD7E-0E8BD2B9537F}"/>
              </a:ext>
            </a:extLst>
          </p:cNvPr>
          <p:cNvGrpSpPr/>
          <p:nvPr/>
        </p:nvGrpSpPr>
        <p:grpSpPr>
          <a:xfrm>
            <a:off x="1256286" y="76200"/>
            <a:ext cx="7303421" cy="822960"/>
            <a:chOff x="2189480" y="2153920"/>
            <a:chExt cx="7213599" cy="1137920"/>
          </a:xfrm>
          <a:solidFill>
            <a:srgbClr val="00B050"/>
          </a:solidFill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5D60D7FB-F224-417A-8572-F36010756402}"/>
                </a:ext>
              </a:extLst>
            </p:cNvPr>
            <p:cNvSpPr/>
            <p:nvPr/>
          </p:nvSpPr>
          <p:spPr>
            <a:xfrm>
              <a:off x="2189480" y="2153920"/>
              <a:ext cx="7172960" cy="1137920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A50D22A-0D23-4ADB-93ED-6FF747FA1BE9}"/>
                </a:ext>
              </a:extLst>
            </p:cNvPr>
            <p:cNvSpPr/>
            <p:nvPr/>
          </p:nvSpPr>
          <p:spPr>
            <a:xfrm>
              <a:off x="7779408" y="2153920"/>
              <a:ext cx="1623671" cy="113792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99B795B-33A0-4098-877F-A46C127BD680}"/>
              </a:ext>
            </a:extLst>
          </p:cNvPr>
          <p:cNvSpPr txBox="1"/>
          <p:nvPr/>
        </p:nvSpPr>
        <p:spPr>
          <a:xfrm>
            <a:off x="143432" y="146500"/>
            <a:ext cx="1010653" cy="707886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>
                <a:solidFill>
                  <a:srgbClr val="FFFFFF"/>
                </a:solidFill>
                <a:latin typeface="Open Sans" panose="020B0606030504020204" pitchFamily="34" charset="0"/>
              </a:rPr>
              <a:t>01</a:t>
            </a:r>
            <a:endParaRPr lang="en-GB" sz="4000" b="1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2850D9-A4AE-499A-B6B3-CF9571EAAE7B}"/>
              </a:ext>
            </a:extLst>
          </p:cNvPr>
          <p:cNvSpPr txBox="1"/>
          <p:nvPr/>
        </p:nvSpPr>
        <p:spPr>
          <a:xfrm>
            <a:off x="1676401" y="232204"/>
            <a:ext cx="2932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  <a:endParaRPr lang="en-US" sz="2800" b="1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76400"/>
            <a:ext cx="7315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3918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D6F27993-C237-40A9-98D1-BFF358D15129}"/>
              </a:ext>
            </a:extLst>
          </p:cNvPr>
          <p:cNvSpPr/>
          <p:nvPr/>
        </p:nvSpPr>
        <p:spPr>
          <a:xfrm>
            <a:off x="132983" y="114470"/>
            <a:ext cx="1483031" cy="822960"/>
          </a:xfrm>
          <a:prstGeom prst="homePlate">
            <a:avLst/>
          </a:prstGeom>
          <a:solidFill>
            <a:srgbClr val="C2C9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273943-658E-4109-B61D-8BA991D83607}"/>
              </a:ext>
            </a:extLst>
          </p:cNvPr>
          <p:cNvGrpSpPr/>
          <p:nvPr/>
        </p:nvGrpSpPr>
        <p:grpSpPr>
          <a:xfrm>
            <a:off x="1313069" y="114470"/>
            <a:ext cx="7297531" cy="822960"/>
            <a:chOff x="2189480" y="2153920"/>
            <a:chExt cx="7213599" cy="1137920"/>
          </a:xfrm>
        </p:grpSpPr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id="{5461CCA1-5AB7-4FA1-9F63-9732C1251743}"/>
                </a:ext>
              </a:extLst>
            </p:cNvPr>
            <p:cNvSpPr/>
            <p:nvPr/>
          </p:nvSpPr>
          <p:spPr>
            <a:xfrm>
              <a:off x="2189480" y="2153920"/>
              <a:ext cx="7172960" cy="1137920"/>
            </a:xfrm>
            <a:prstGeom prst="chevron">
              <a:avLst/>
            </a:prstGeom>
            <a:solidFill>
              <a:srgbClr val="C2C92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EEED12F-0337-48A2-AB1F-EAC26DCDDB11}"/>
                </a:ext>
              </a:extLst>
            </p:cNvPr>
            <p:cNvSpPr/>
            <p:nvPr/>
          </p:nvSpPr>
          <p:spPr>
            <a:xfrm>
              <a:off x="7779408" y="2153920"/>
              <a:ext cx="1623671" cy="1137920"/>
            </a:xfrm>
            <a:prstGeom prst="rect">
              <a:avLst/>
            </a:prstGeom>
            <a:solidFill>
              <a:srgbClr val="C2C92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15A799F-62D3-46B3-A567-7E06CF516D31}"/>
              </a:ext>
            </a:extLst>
          </p:cNvPr>
          <p:cNvSpPr txBox="1"/>
          <p:nvPr/>
        </p:nvSpPr>
        <p:spPr>
          <a:xfrm>
            <a:off x="200215" y="184770"/>
            <a:ext cx="1010653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dirty="0">
                <a:solidFill>
                  <a:srgbClr val="FFFFFF"/>
                </a:solidFill>
                <a:latin typeface="Open Sans" panose="020B0606030504020204" pitchFamily="34" charset="0"/>
              </a:rPr>
              <a:t>0</a:t>
            </a:r>
            <a:r>
              <a:rPr lang="en-US" sz="4000" b="1" dirty="0">
                <a:solidFill>
                  <a:srgbClr val="FFFFFF"/>
                </a:solidFill>
                <a:latin typeface="Open Sans" panose="020B0606030504020204" pitchFamily="34" charset="0"/>
              </a:rPr>
              <a:t>2</a:t>
            </a:r>
            <a:endParaRPr lang="en-GB" sz="40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711BBA-3744-44EA-8E98-0CDA6B30B7E6}"/>
              </a:ext>
            </a:extLst>
          </p:cNvPr>
          <p:cNvSpPr txBox="1"/>
          <p:nvPr/>
        </p:nvSpPr>
        <p:spPr>
          <a:xfrm>
            <a:off x="1698337" y="228600"/>
            <a:ext cx="637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just" fontAlgn="auto">
              <a:spcBef>
                <a:spcPts val="0"/>
              </a:spcBef>
              <a:spcAft>
                <a:spcPts val="0"/>
              </a:spcAft>
              <a:defRPr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MỤC ĐÍCH CỦA ĐỀ TÀI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2954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quản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shop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4-Point Star 7"/>
          <p:cNvSpPr/>
          <p:nvPr/>
        </p:nvSpPr>
        <p:spPr>
          <a:xfrm>
            <a:off x="1210866" y="2850922"/>
            <a:ext cx="302945" cy="3048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16014" y="1800002"/>
            <a:ext cx="6324600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4-Point Star 23"/>
          <p:cNvSpPr/>
          <p:nvPr/>
        </p:nvSpPr>
        <p:spPr>
          <a:xfrm>
            <a:off x="1210866" y="1975366"/>
            <a:ext cx="302945" cy="3048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25538" y="2803267"/>
            <a:ext cx="6756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quản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4-Point Star 36"/>
          <p:cNvSpPr/>
          <p:nvPr/>
        </p:nvSpPr>
        <p:spPr>
          <a:xfrm>
            <a:off x="1210865" y="3574078"/>
            <a:ext cx="302945" cy="3048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37546" y="3289251"/>
            <a:ext cx="6607463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95619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0" grpId="0"/>
      <p:bldP spid="24" grpId="0" animBg="1"/>
      <p:bldP spid="11" grpId="0"/>
      <p:bldP spid="37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653CCB6-F66F-45A8-AB86-BCC6482A44EC}"/>
              </a:ext>
            </a:extLst>
          </p:cNvPr>
          <p:cNvCxnSpPr>
            <a:cxnSpLocks/>
          </p:cNvCxnSpPr>
          <p:nvPr/>
        </p:nvCxnSpPr>
        <p:spPr>
          <a:xfrm>
            <a:off x="319540" y="1110233"/>
            <a:ext cx="0" cy="71608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15A51577-7C63-42E6-A3EE-F6AEF75C0F9A}"/>
              </a:ext>
            </a:extLst>
          </p:cNvPr>
          <p:cNvSpPr/>
          <p:nvPr/>
        </p:nvSpPr>
        <p:spPr>
          <a:xfrm>
            <a:off x="76200" y="54860"/>
            <a:ext cx="1483031" cy="859540"/>
          </a:xfrm>
          <a:prstGeom prst="homePlate">
            <a:avLst/>
          </a:prstGeom>
          <a:solidFill>
            <a:srgbClr val="42AFB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15F95DE-E4C8-4AE8-A13C-9E53A2118CC9}"/>
              </a:ext>
            </a:extLst>
          </p:cNvPr>
          <p:cNvGrpSpPr/>
          <p:nvPr/>
        </p:nvGrpSpPr>
        <p:grpSpPr>
          <a:xfrm>
            <a:off x="1256286" y="54860"/>
            <a:ext cx="8229600" cy="859540"/>
            <a:chOff x="2189480" y="2153920"/>
            <a:chExt cx="7213599" cy="1137920"/>
          </a:xfrm>
          <a:solidFill>
            <a:srgbClr val="42AFB6"/>
          </a:solidFill>
        </p:grpSpPr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D3F0C128-8434-4A5E-8E75-80B1B613DB2B}"/>
                </a:ext>
              </a:extLst>
            </p:cNvPr>
            <p:cNvSpPr/>
            <p:nvPr/>
          </p:nvSpPr>
          <p:spPr>
            <a:xfrm>
              <a:off x="2189480" y="2153920"/>
              <a:ext cx="7172959" cy="1137920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i="0" u="none" strike="noStrike" kern="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0ED2ED-3FC5-4E65-967B-BEA70F9778FB}"/>
                </a:ext>
              </a:extLst>
            </p:cNvPr>
            <p:cNvSpPr/>
            <p:nvPr/>
          </p:nvSpPr>
          <p:spPr>
            <a:xfrm>
              <a:off x="7779408" y="2153920"/>
              <a:ext cx="1623671" cy="113792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25EDD56-B444-4483-A908-B812A0C910A2}"/>
              </a:ext>
            </a:extLst>
          </p:cNvPr>
          <p:cNvSpPr txBox="1"/>
          <p:nvPr/>
        </p:nvSpPr>
        <p:spPr>
          <a:xfrm>
            <a:off x="143432" y="122024"/>
            <a:ext cx="1010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>
                <a:solidFill>
                  <a:srgbClr val="FFFFFF"/>
                </a:solidFill>
                <a:latin typeface="Open Sans" panose="020B0606030504020204" pitchFamily="34" charset="0"/>
              </a:rPr>
              <a:t>0</a:t>
            </a:r>
            <a:r>
              <a:rPr lang="en-US" sz="4000" b="1">
                <a:solidFill>
                  <a:srgbClr val="FFFFFF"/>
                </a:solidFill>
                <a:latin typeface="Open Sans" panose="020B0606030504020204" pitchFamily="34" charset="0"/>
              </a:rPr>
              <a:t>3</a:t>
            </a:r>
            <a:endParaRPr lang="en-GB" sz="4000" b="1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279B30-2FB9-4430-9A54-69EDEB36B4CD}"/>
              </a:ext>
            </a:extLst>
          </p:cNvPr>
          <p:cNvSpPr txBox="1"/>
          <p:nvPr/>
        </p:nvSpPr>
        <p:spPr>
          <a:xfrm>
            <a:off x="1670510" y="208201"/>
            <a:ext cx="793562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19558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 CHƯƠNG TRÌNH</a:t>
            </a:r>
            <a:endParaRPr 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3048000" y="1110233"/>
            <a:ext cx="5486400" cy="566167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Elbow Connector 18"/>
          <p:cNvCxnSpPr>
            <a:stCxn id="17" idx="1"/>
          </p:cNvCxnSpPr>
          <p:nvPr/>
        </p:nvCxnSpPr>
        <p:spPr>
          <a:xfrm rot="10800000" flipH="1" flipV="1">
            <a:off x="3048000" y="1393317"/>
            <a:ext cx="4419600" cy="968882"/>
          </a:xfrm>
          <a:prstGeom prst="bentConnector3">
            <a:avLst>
              <a:gd name="adj1" fmla="val -51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7" idx="3"/>
          </p:cNvCxnSpPr>
          <p:nvPr/>
        </p:nvCxnSpPr>
        <p:spPr>
          <a:xfrm flipH="1">
            <a:off x="7467600" y="1393317"/>
            <a:ext cx="1066800" cy="968883"/>
          </a:xfrm>
          <a:prstGeom prst="bentConnector3">
            <a:avLst>
              <a:gd name="adj1" fmla="val -214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95600" y="1905000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Flowchart: Process 27"/>
          <p:cNvSpPr/>
          <p:nvPr/>
        </p:nvSpPr>
        <p:spPr>
          <a:xfrm>
            <a:off x="3098705" y="2767561"/>
            <a:ext cx="5486400" cy="566167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62943" y="3471503"/>
            <a:ext cx="59630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mãi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Elbow Connector 32"/>
          <p:cNvCxnSpPr>
            <a:stCxn id="28" idx="1"/>
          </p:cNvCxnSpPr>
          <p:nvPr/>
        </p:nvCxnSpPr>
        <p:spPr>
          <a:xfrm rot="10800000" flipV="1">
            <a:off x="2579913" y="3050645"/>
            <a:ext cx="518793" cy="26748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8" idx="3"/>
          </p:cNvCxnSpPr>
          <p:nvPr/>
        </p:nvCxnSpPr>
        <p:spPr>
          <a:xfrm>
            <a:off x="8585105" y="3050645"/>
            <a:ext cx="229969" cy="26748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590799" y="5718272"/>
            <a:ext cx="61201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21793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5" grpId="0"/>
      <p:bldP spid="28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DDC8F35C-5B17-4ABE-A97C-95D206DB2837}"/>
              </a:ext>
            </a:extLst>
          </p:cNvPr>
          <p:cNvSpPr/>
          <p:nvPr/>
        </p:nvSpPr>
        <p:spPr>
          <a:xfrm>
            <a:off x="71266" y="54860"/>
            <a:ext cx="1483031" cy="859540"/>
          </a:xfrm>
          <a:prstGeom prst="homePlate">
            <a:avLst/>
          </a:prstGeom>
          <a:solidFill>
            <a:srgbClr val="FCB41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BDA7BDD-DCC8-4427-A60A-0D003B23D960}"/>
              </a:ext>
            </a:extLst>
          </p:cNvPr>
          <p:cNvGrpSpPr/>
          <p:nvPr/>
        </p:nvGrpSpPr>
        <p:grpSpPr>
          <a:xfrm>
            <a:off x="1251352" y="54860"/>
            <a:ext cx="8229600" cy="859540"/>
            <a:chOff x="2189480" y="2153920"/>
            <a:chExt cx="7213599" cy="1137920"/>
          </a:xfrm>
          <a:solidFill>
            <a:srgbClr val="FCB414"/>
          </a:solidFill>
        </p:grpSpPr>
        <p:sp>
          <p:nvSpPr>
            <p:cNvPr id="4" name="Arrow: Chevron 3">
              <a:extLst>
                <a:ext uri="{FF2B5EF4-FFF2-40B4-BE49-F238E27FC236}">
                  <a16:creationId xmlns:a16="http://schemas.microsoft.com/office/drawing/2014/main" id="{4CAC5B72-F909-430B-9625-4F3599C20D1F}"/>
                </a:ext>
              </a:extLst>
            </p:cNvPr>
            <p:cNvSpPr/>
            <p:nvPr/>
          </p:nvSpPr>
          <p:spPr>
            <a:xfrm>
              <a:off x="2189480" y="2153920"/>
              <a:ext cx="7172960" cy="1137920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604D0A-2D37-41C1-8FFA-C613DC712462}"/>
                </a:ext>
              </a:extLst>
            </p:cNvPr>
            <p:cNvSpPr/>
            <p:nvPr/>
          </p:nvSpPr>
          <p:spPr>
            <a:xfrm>
              <a:off x="7779408" y="2153920"/>
              <a:ext cx="1623671" cy="113792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D5A7E75-2CCE-4A41-B001-6D53F3E752AA}"/>
              </a:ext>
            </a:extLst>
          </p:cNvPr>
          <p:cNvSpPr txBox="1"/>
          <p:nvPr/>
        </p:nvSpPr>
        <p:spPr>
          <a:xfrm>
            <a:off x="138498" y="130687"/>
            <a:ext cx="1010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>
                <a:solidFill>
                  <a:srgbClr val="FFFFFF"/>
                </a:solidFill>
                <a:latin typeface="Open Sans" panose="020B0606030504020204" pitchFamily="34" charset="0"/>
              </a:rPr>
              <a:t>0</a:t>
            </a:r>
            <a:r>
              <a:rPr lang="en-US" sz="4000" b="1">
                <a:solidFill>
                  <a:srgbClr val="FFFFFF"/>
                </a:solidFill>
                <a:latin typeface="Open Sans" panose="020B0606030504020204" pitchFamily="34" charset="0"/>
              </a:rPr>
              <a:t>4</a:t>
            </a:r>
            <a:endParaRPr lang="en-GB" sz="4000" b="1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34D82A-E717-44DA-8A3B-FE685DFF45C7}"/>
              </a:ext>
            </a:extLst>
          </p:cNvPr>
          <p:cNvSpPr txBox="1"/>
          <p:nvPr/>
        </p:nvSpPr>
        <p:spPr>
          <a:xfrm>
            <a:off x="1656498" y="291842"/>
            <a:ext cx="793562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19558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 TRÌNH XÂY DỰNG HỆ THỐNG</a:t>
            </a:r>
            <a:endParaRPr 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812781" y="1371600"/>
            <a:ext cx="7741992" cy="60960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THIẾT KẾ HỆ THỐNG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812781" y="2209800"/>
            <a:ext cx="7741992" cy="60960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CÔNG NGHỆ SỬ DỤNG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812781" y="3048000"/>
            <a:ext cx="7741992" cy="60960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834552" y="3886200"/>
            <a:ext cx="7741992" cy="60960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 TRÌNH HỆ THỐNG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815904" y="4804229"/>
            <a:ext cx="7741992" cy="60960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 ĐẶT VÀ KIỂM THỬ HỆ THỐNG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19820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/>
          <p:cNvSpPr/>
          <p:nvPr/>
        </p:nvSpPr>
        <p:spPr>
          <a:xfrm>
            <a:off x="914400" y="381000"/>
            <a:ext cx="7741992" cy="60960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THIẾT KẾ HỆ THỐNG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561144" y="-1656145"/>
            <a:ext cx="5491576" cy="107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2401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914400" y="304800"/>
            <a:ext cx="7741992" cy="60960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CÔNG NGHỆ SỬ DỤNG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3791" y="10403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Đối</a:t>
            </a:r>
            <a:r>
              <a:rPr lang="en-US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với </a:t>
            </a:r>
            <a:r>
              <a:rPr lang="en-US" b="1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WinForm</a:t>
            </a:r>
            <a:endParaRPr lang="en-US" b="1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3000" y="159242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DevExpress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362200"/>
            <a:ext cx="7772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9708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762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LinQ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013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plate">
  <a:themeElements>
    <a:clrScheme name="template 2">
      <a:dk1>
        <a:srgbClr val="4D4D4D"/>
      </a:dk1>
      <a:lt1>
        <a:srgbClr val="FFFFFF"/>
      </a:lt1>
      <a:dk2>
        <a:srgbClr val="4D4D4D"/>
      </a:dk2>
      <a:lt2>
        <a:srgbClr val="2057D6"/>
      </a:lt2>
      <a:accent1>
        <a:srgbClr val="3D99F0"/>
      </a:accent1>
      <a:accent2>
        <a:srgbClr val="1280E4"/>
      </a:accent2>
      <a:accent3>
        <a:srgbClr val="FFFFFF"/>
      </a:accent3>
      <a:accent4>
        <a:srgbClr val="404040"/>
      </a:accent4>
      <a:accent5>
        <a:srgbClr val="AFCAF6"/>
      </a:accent5>
      <a:accent6>
        <a:srgbClr val="0F73CF"/>
      </a:accent6>
      <a:hlink>
        <a:srgbClr val="58AEF3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0099FF"/>
        </a:lt2>
        <a:accent1>
          <a:srgbClr val="003399"/>
        </a:accent1>
        <a:accent2>
          <a:srgbClr val="CCECFF"/>
        </a:accent2>
        <a:accent3>
          <a:srgbClr val="FFFFFF"/>
        </a:accent3>
        <a:accent4>
          <a:srgbClr val="404040"/>
        </a:accent4>
        <a:accent5>
          <a:srgbClr val="AAADCA"/>
        </a:accent5>
        <a:accent6>
          <a:srgbClr val="B9D6E7"/>
        </a:accent6>
        <a:hlink>
          <a:srgbClr val="6699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2057D6"/>
        </a:lt2>
        <a:accent1>
          <a:srgbClr val="3D99F0"/>
        </a:accent1>
        <a:accent2>
          <a:srgbClr val="1280E4"/>
        </a:accent2>
        <a:accent3>
          <a:srgbClr val="FFFFFF"/>
        </a:accent3>
        <a:accent4>
          <a:srgbClr val="404040"/>
        </a:accent4>
        <a:accent5>
          <a:srgbClr val="AFCAF6"/>
        </a:accent5>
        <a:accent6>
          <a:srgbClr val="0F73CF"/>
        </a:accent6>
        <a:hlink>
          <a:srgbClr val="58AEF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00519E"/>
        </a:lt2>
        <a:accent1>
          <a:srgbClr val="037AB9"/>
        </a:accent1>
        <a:accent2>
          <a:srgbClr val="019ACD"/>
        </a:accent2>
        <a:accent3>
          <a:srgbClr val="FFFFFF"/>
        </a:accent3>
        <a:accent4>
          <a:srgbClr val="404040"/>
        </a:accent4>
        <a:accent5>
          <a:srgbClr val="AABED9"/>
        </a:accent5>
        <a:accent6>
          <a:srgbClr val="018BBA"/>
        </a:accent6>
        <a:hlink>
          <a:srgbClr val="B0A6C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0A3384"/>
        </a:lt2>
        <a:accent1>
          <a:srgbClr val="3075D1"/>
        </a:accent1>
        <a:accent2>
          <a:srgbClr val="63B1FF"/>
        </a:accent2>
        <a:accent3>
          <a:srgbClr val="FFFFFF"/>
        </a:accent3>
        <a:accent4>
          <a:srgbClr val="404040"/>
        </a:accent4>
        <a:accent5>
          <a:srgbClr val="ADBDE5"/>
        </a:accent5>
        <a:accent6>
          <a:srgbClr val="59A0E7"/>
        </a:accent6>
        <a:hlink>
          <a:srgbClr val="4390E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002B7A"/>
        </a:lt2>
        <a:accent1>
          <a:srgbClr val="50AAFF"/>
        </a:accent1>
        <a:accent2>
          <a:srgbClr val="5182BA"/>
        </a:accent2>
        <a:accent3>
          <a:srgbClr val="FFFFFF"/>
        </a:accent3>
        <a:accent4>
          <a:srgbClr val="404040"/>
        </a:accent4>
        <a:accent5>
          <a:srgbClr val="B3D2FF"/>
        </a:accent5>
        <a:accent6>
          <a:srgbClr val="4975A8"/>
        </a:accent6>
        <a:hlink>
          <a:srgbClr val="87C5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00246D"/>
        </a:lt2>
        <a:accent1>
          <a:srgbClr val="225FB3"/>
        </a:accent1>
        <a:accent2>
          <a:srgbClr val="4EA8FF"/>
        </a:accent2>
        <a:accent3>
          <a:srgbClr val="FFFFFF"/>
        </a:accent3>
        <a:accent4>
          <a:srgbClr val="404040"/>
        </a:accent4>
        <a:accent5>
          <a:srgbClr val="ABB6D6"/>
        </a:accent5>
        <a:accent6>
          <a:srgbClr val="4698E7"/>
        </a:accent6>
        <a:hlink>
          <a:srgbClr val="61BF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00236E"/>
        </a:lt2>
        <a:accent1>
          <a:srgbClr val="7399BE"/>
        </a:accent1>
        <a:accent2>
          <a:srgbClr val="4FA7FF"/>
        </a:accent2>
        <a:accent3>
          <a:srgbClr val="FFFFFF"/>
        </a:accent3>
        <a:accent4>
          <a:srgbClr val="404040"/>
        </a:accent4>
        <a:accent5>
          <a:srgbClr val="BCCADB"/>
        </a:accent5>
        <a:accent6>
          <a:srgbClr val="4797E7"/>
        </a:accent6>
        <a:hlink>
          <a:srgbClr val="D5E5F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00246C"/>
        </a:lt2>
        <a:accent1>
          <a:srgbClr val="1C79DA"/>
        </a:accent1>
        <a:accent2>
          <a:srgbClr val="5DB9FF"/>
        </a:accent2>
        <a:accent3>
          <a:srgbClr val="FFFFFF"/>
        </a:accent3>
        <a:accent4>
          <a:srgbClr val="404040"/>
        </a:accent4>
        <a:accent5>
          <a:srgbClr val="ABBEEA"/>
        </a:accent5>
        <a:accent6>
          <a:srgbClr val="53A7E7"/>
        </a:accent6>
        <a:hlink>
          <a:srgbClr val="0766B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062D6A"/>
        </a:lt2>
        <a:accent1>
          <a:srgbClr val="969696"/>
        </a:accent1>
        <a:accent2>
          <a:srgbClr val="46BBF5"/>
        </a:accent2>
        <a:accent3>
          <a:srgbClr val="FFFFFF"/>
        </a:accent3>
        <a:accent4>
          <a:srgbClr val="404040"/>
        </a:accent4>
        <a:accent5>
          <a:srgbClr val="C9C9C9"/>
        </a:accent5>
        <a:accent6>
          <a:srgbClr val="3FA9DE"/>
        </a:accent6>
        <a:hlink>
          <a:srgbClr val="10467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13436C"/>
        </a:lt2>
        <a:accent1>
          <a:srgbClr val="1F8FD0"/>
        </a:accent1>
        <a:accent2>
          <a:srgbClr val="2E3CA1"/>
        </a:accent2>
        <a:accent3>
          <a:srgbClr val="FFFFFF"/>
        </a:accent3>
        <a:accent4>
          <a:srgbClr val="404040"/>
        </a:accent4>
        <a:accent5>
          <a:srgbClr val="ABC6E4"/>
        </a:accent5>
        <a:accent6>
          <a:srgbClr val="293591"/>
        </a:accent6>
        <a:hlink>
          <a:srgbClr val="9B999A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104573"/>
        </a:lt2>
        <a:accent1>
          <a:srgbClr val="46BBF6"/>
        </a:accent1>
        <a:accent2>
          <a:srgbClr val="63C8F6"/>
        </a:accent2>
        <a:accent3>
          <a:srgbClr val="FFFFFF"/>
        </a:accent3>
        <a:accent4>
          <a:srgbClr val="404040"/>
        </a:accent4>
        <a:accent5>
          <a:srgbClr val="B0DAFA"/>
        </a:accent5>
        <a:accent6>
          <a:srgbClr val="59B5DF"/>
        </a:accent6>
        <a:hlink>
          <a:srgbClr val="CBA47A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4D4D4D"/>
        </a:dk2>
        <a:lt2>
          <a:srgbClr val="0F3F68"/>
        </a:lt2>
        <a:accent1>
          <a:srgbClr val="30A6DF"/>
        </a:accent1>
        <a:accent2>
          <a:srgbClr val="76D0F8"/>
        </a:accent2>
        <a:accent3>
          <a:srgbClr val="FFFFFF"/>
        </a:accent3>
        <a:accent4>
          <a:srgbClr val="404040"/>
        </a:accent4>
        <a:accent5>
          <a:srgbClr val="ADD0EC"/>
        </a:accent5>
        <a:accent6>
          <a:srgbClr val="6ABCE1"/>
        </a:accent6>
        <a:hlink>
          <a:srgbClr val="1F7BB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ectric-PowerPoint-Template" id="{0BB32A61-168B-9748-BC3B-50D9EC47B01A}" vid="{8DA28CDE-6A7E-FD40-8D34-AE588B520F4D}"/>
    </a:ext>
  </a:extLst>
</a:theme>
</file>

<file path=ppt/theme/theme3.xml><?xml version="1.0" encoding="utf-8"?>
<a:theme xmlns:a="http://schemas.openxmlformats.org/drawingml/2006/main" name="1_Office Theme">
  <a:themeElements>
    <a:clrScheme name="Custom 29">
      <a:dk1>
        <a:srgbClr val="000000"/>
      </a:dk1>
      <a:lt1>
        <a:srgbClr val="FFFFFF"/>
      </a:lt1>
      <a:dk2>
        <a:srgbClr val="174B8B"/>
      </a:dk2>
      <a:lt2>
        <a:srgbClr val="FFFF99"/>
      </a:lt2>
      <a:accent1>
        <a:srgbClr val="53C1E3"/>
      </a:accent1>
      <a:accent2>
        <a:srgbClr val="7789D7"/>
      </a:accent2>
      <a:accent3>
        <a:srgbClr val="DA8282"/>
      </a:accent3>
      <a:accent4>
        <a:srgbClr val="F5BB17"/>
      </a:accent4>
      <a:accent5>
        <a:srgbClr val="55CBAC"/>
      </a:accent5>
      <a:accent6>
        <a:srgbClr val="B7A96D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 err="1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5221</TotalTime>
  <Words>441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Microsoft YaHei</vt:lpstr>
      <vt:lpstr>Arial</vt:lpstr>
      <vt:lpstr>Calibri</vt:lpstr>
      <vt:lpstr>Noto Sans</vt:lpstr>
      <vt:lpstr>Open Sans</vt:lpstr>
      <vt:lpstr>Times New Roman</vt:lpstr>
      <vt:lpstr>Trebuchet MS</vt:lpstr>
      <vt:lpstr>Wingdings</vt:lpstr>
      <vt:lpstr>template</vt:lpstr>
      <vt:lpstr>Office Theme</vt:lpstr>
      <vt:lpstr>1_Office Theme</vt:lpstr>
      <vt:lpstr>PowerPoint Presentation</vt:lpstr>
      <vt:lpstr>NỘI DUNG BÁO CÁO ĐỒ ÁN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BỘ CÔNG THƯƠNG TRƯỜNG CAO ĐẲNG KỸ THUẬT CAO THẮNG KHOA ĐIỆN – ĐIỆN LẠNH </dc:title>
  <dc:creator>Hoang Giang</dc:creator>
  <cp:lastModifiedBy>HUYNHNHU</cp:lastModifiedBy>
  <cp:revision>194</cp:revision>
  <dcterms:created xsi:type="dcterms:W3CDTF">2020-08-06T01:41:06Z</dcterms:created>
  <dcterms:modified xsi:type="dcterms:W3CDTF">2021-11-11T17:48:18Z</dcterms:modified>
</cp:coreProperties>
</file>