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4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7" r:id="rId10"/>
    <p:sldId id="268" r:id="rId11"/>
    <p:sldId id="261" r:id="rId12"/>
    <p:sldId id="263" r:id="rId13"/>
    <p:sldId id="265" r:id="rId14"/>
    <p:sldId id="269" r:id="rId15"/>
    <p:sldId id="270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n Lambert" initials="JL" lastIdx="4" clrIdx="0">
    <p:extLst>
      <p:ext uri="{19B8F6BF-5375-455C-9EA6-DF929625EA0E}">
        <p15:presenceInfo xmlns:p15="http://schemas.microsoft.com/office/powerpoint/2012/main" userId="cb32f10d8ba50b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9966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E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 autoAdjust="0"/>
    <p:restoredTop sz="94684" autoAdjust="0"/>
  </p:normalViewPr>
  <p:slideViewPr>
    <p:cSldViewPr>
      <p:cViewPr varScale="1">
        <p:scale>
          <a:sx n="106" d="100"/>
          <a:sy n="106" d="100"/>
        </p:scale>
        <p:origin x="8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20000"/>
                    <a:satMod val="180000"/>
                    <a:lumMod val="98000"/>
                  </a:schemeClr>
                </a:gs>
                <a:gs pos="40000">
                  <a:schemeClr val="accent6">
                    <a:tint val="30000"/>
                    <a:satMod val="260000"/>
                    <a:lumMod val="84000"/>
                  </a:schemeClr>
                </a:gs>
                <a:gs pos="100000">
                  <a:schemeClr val="accent6">
                    <a:tint val="100000"/>
                    <a:satMod val="110000"/>
                    <a:lumMod val="100000"/>
                  </a:schemeClr>
                </a:gs>
              </a:gsLst>
              <a:lin ang="5040000" scaled="1"/>
            </a:gradFill>
            <a:ln w="9525" cap="flat" cmpd="sng" algn="ctr">
              <a:solidFill>
                <a:schemeClr val="accent6"/>
              </a:solidFill>
              <a:prstDash val="solid"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Brushing teeth</c:v>
                </c:pt>
                <c:pt idx="1">
                  <c:v>Washing hands</c:v>
                </c:pt>
                <c:pt idx="2">
                  <c:v>Toilet flush</c:v>
                </c:pt>
                <c:pt idx="3">
                  <c:v>Shaving</c:v>
                </c:pt>
                <c:pt idx="4">
                  <c:v>Shower (8 min.)</c:v>
                </c:pt>
                <c:pt idx="5">
                  <c:v>Bath</c:v>
                </c:pt>
                <c:pt idx="6">
                  <c:v>Dishwasher</c:v>
                </c:pt>
                <c:pt idx="7">
                  <c:v>Dishes by hand</c:v>
                </c:pt>
                <c:pt idx="8">
                  <c:v>Clothes washer</c:v>
                </c:pt>
                <c:pt idx="9">
                  <c:v>Lawn (20 min.)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36</c:v>
                </c:pt>
                <c:pt idx="6">
                  <c:v>15</c:v>
                </c:pt>
                <c:pt idx="7">
                  <c:v>20</c:v>
                </c:pt>
                <c:pt idx="8">
                  <c:v>40</c:v>
                </c:pt>
                <c:pt idx="9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07-417F-9C72-AE0C13D04FA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Conservative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20000"/>
                    <a:satMod val="180000"/>
                    <a:lumMod val="98000"/>
                  </a:schemeClr>
                </a:gs>
                <a:gs pos="40000">
                  <a:schemeClr val="accent1">
                    <a:tint val="30000"/>
                    <a:satMod val="260000"/>
                    <a:lumMod val="84000"/>
                  </a:schemeClr>
                </a:gs>
                <a:gs pos="100000">
                  <a:schemeClr val="accent1">
                    <a:tint val="100000"/>
                    <a:satMod val="110000"/>
                    <a:lumMod val="100000"/>
                  </a:schemeClr>
                </a:gs>
              </a:gsLst>
              <a:lin ang="5040000" scaled="1"/>
            </a:gradFill>
            <a:ln w="9525" cap="flat" cmpd="sng" algn="ctr">
              <a:solidFill>
                <a:schemeClr val="accent1"/>
              </a:solidFill>
              <a:prstDash val="solid"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Brushing teeth</c:v>
                </c:pt>
                <c:pt idx="1">
                  <c:v>Washing hands</c:v>
                </c:pt>
                <c:pt idx="2">
                  <c:v>Toilet flush</c:v>
                </c:pt>
                <c:pt idx="3">
                  <c:v>Shaving</c:v>
                </c:pt>
                <c:pt idx="4">
                  <c:v>Shower (8 min.)</c:v>
                </c:pt>
                <c:pt idx="5">
                  <c:v>Bath</c:v>
                </c:pt>
                <c:pt idx="6">
                  <c:v>Dishwasher</c:v>
                </c:pt>
                <c:pt idx="7">
                  <c:v>Dishes by hand</c:v>
                </c:pt>
                <c:pt idx="8">
                  <c:v>Clothes washer</c:v>
                </c:pt>
                <c:pt idx="9">
                  <c:v>Lawn (20 min.)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0.5</c:v>
                </c:pt>
                <c:pt idx="1">
                  <c:v>0.5</c:v>
                </c:pt>
                <c:pt idx="2">
                  <c:v>2</c:v>
                </c:pt>
                <c:pt idx="3">
                  <c:v>1</c:v>
                </c:pt>
                <c:pt idx="4">
                  <c:v>5</c:v>
                </c:pt>
                <c:pt idx="5">
                  <c:v>15</c:v>
                </c:pt>
                <c:pt idx="6">
                  <c:v>7</c:v>
                </c:pt>
                <c:pt idx="7">
                  <c:v>5</c:v>
                </c:pt>
                <c:pt idx="8">
                  <c:v>25</c:v>
                </c:pt>
                <c:pt idx="9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07-417F-9C72-AE0C13D04F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23162240"/>
        <c:axId val="23176320"/>
        <c:axId val="0"/>
      </c:bar3DChart>
      <c:catAx>
        <c:axId val="231622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Arial Narrow" pitchFamily="34" charset="0"/>
                <a:cs typeface="Arial" pitchFamily="34" charset="0"/>
              </a:defRPr>
            </a:pPr>
            <a:endParaRPr lang="en-US"/>
          </a:p>
        </c:txPr>
        <c:crossAx val="23176320"/>
        <c:crosses val="autoZero"/>
        <c:auto val="1"/>
        <c:lblAlgn val="ctr"/>
        <c:lblOffset val="100"/>
        <c:noMultiLvlLbl val="0"/>
      </c:catAx>
      <c:valAx>
        <c:axId val="23176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Arial Narrow" pitchFamily="34" charset="0"/>
                <a:cs typeface="Arial" pitchFamily="34" charset="0"/>
              </a:defRPr>
            </a:pPr>
            <a:endParaRPr lang="en-US"/>
          </a:p>
        </c:txPr>
        <c:crossAx val="23162240"/>
        <c:crosses val="autoZero"/>
        <c:crossBetween val="between"/>
        <c:majorUnit val="25"/>
      </c:valAx>
    </c:plotArea>
    <c:legend>
      <c:legendPos val="r"/>
      <c:overlay val="0"/>
      <c:txPr>
        <a:bodyPr/>
        <a:lstStyle/>
        <a:p>
          <a:pPr>
            <a:defRPr>
              <a:latin typeface="Arial Narrow" pitchFamily="34" charset="0"/>
              <a:cs typeface="Arial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2"/>
    </mc:Choice>
    <mc:Fallback>
      <c:style val="3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Minimum</c:v>
                </c:pt>
              </c:strCache>
            </c:strRef>
          </c:tx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18</c:v>
                </c:pt>
                <c:pt idx="1">
                  <c:v>33</c:v>
                </c:pt>
                <c:pt idx="2">
                  <c:v>37</c:v>
                </c:pt>
                <c:pt idx="3">
                  <c:v>41</c:v>
                </c:pt>
                <c:pt idx="4">
                  <c:v>48</c:v>
                </c:pt>
                <c:pt idx="5">
                  <c:v>54</c:v>
                </c:pt>
                <c:pt idx="6">
                  <c:v>73</c:v>
                </c:pt>
                <c:pt idx="7">
                  <c:v>61</c:v>
                </c:pt>
                <c:pt idx="8">
                  <c:v>53</c:v>
                </c:pt>
                <c:pt idx="9">
                  <c:v>43</c:v>
                </c:pt>
                <c:pt idx="10">
                  <c:v>36</c:v>
                </c:pt>
                <c:pt idx="11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FF-4F1F-BF6C-B71012219DC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Average</c:v>
                </c:pt>
              </c:strCache>
            </c:strRef>
          </c:tx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29</c:v>
                </c:pt>
                <c:pt idx="1">
                  <c:v>40</c:v>
                </c:pt>
                <c:pt idx="2">
                  <c:v>47</c:v>
                </c:pt>
                <c:pt idx="3">
                  <c:v>57</c:v>
                </c:pt>
                <c:pt idx="4">
                  <c:v>60</c:v>
                </c:pt>
                <c:pt idx="5">
                  <c:v>67</c:v>
                </c:pt>
                <c:pt idx="6">
                  <c:v>89</c:v>
                </c:pt>
                <c:pt idx="7">
                  <c:v>76</c:v>
                </c:pt>
                <c:pt idx="8">
                  <c:v>66</c:v>
                </c:pt>
                <c:pt idx="9">
                  <c:v>54</c:v>
                </c:pt>
                <c:pt idx="10">
                  <c:v>43</c:v>
                </c:pt>
                <c:pt idx="11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FF-4F1F-BF6C-B71012219DCB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Maximum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40</c:v>
                </c:pt>
                <c:pt idx="1">
                  <c:v>47</c:v>
                </c:pt>
                <c:pt idx="2">
                  <c:v>56</c:v>
                </c:pt>
                <c:pt idx="3">
                  <c:v>72</c:v>
                </c:pt>
                <c:pt idx="4">
                  <c:v>72</c:v>
                </c:pt>
                <c:pt idx="5">
                  <c:v>80</c:v>
                </c:pt>
                <c:pt idx="6">
                  <c:v>105</c:v>
                </c:pt>
                <c:pt idx="7">
                  <c:v>90</c:v>
                </c:pt>
                <c:pt idx="8">
                  <c:v>79</c:v>
                </c:pt>
                <c:pt idx="9">
                  <c:v>65</c:v>
                </c:pt>
                <c:pt idx="10">
                  <c:v>50</c:v>
                </c:pt>
                <c:pt idx="11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FF-4F1F-BF6C-B71012219D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176064"/>
        <c:axId val="57177984"/>
      </c:lineChart>
      <c:catAx>
        <c:axId val="571760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57177984"/>
        <c:crosses val="autoZero"/>
        <c:auto val="1"/>
        <c:lblAlgn val="ctr"/>
        <c:lblOffset val="100"/>
        <c:noMultiLvlLbl val="0"/>
      </c:catAx>
      <c:valAx>
        <c:axId val="571779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57176064"/>
        <c:crosses val="autoZero"/>
        <c:crossBetween val="between"/>
      </c:valAx>
      <c:spPr>
        <a:solidFill>
          <a:srgbClr val="FFFFCC"/>
        </a:solidFill>
      </c:spPr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14T12:44:28.319" idx="4">
    <p:pos x="10" y="10"/>
    <p:text>Review complete!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14T12:38:11.563" idx="1">
    <p:pos x="2233" y="1718"/>
    <p:text>Will people know what this is? Could provide additional info in speaker notes.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14T12:38:37.619" idx="2">
    <p:pos x="6018" y="1008"/>
    <p:text>This image doesn't seem relevant to the slide subject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14T12:39:00.622" idx="3">
    <p:pos x="6207" y="720"/>
    <p:text>Please use a design that fits on the slide better.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DF7816-1EAD-4FA3-BAE6-16649A7D2E80}" type="doc">
      <dgm:prSet loTypeId="urn:microsoft.com/office/officeart/2005/8/layout/cycle2" loCatId="cycle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5569C44-DEF5-4C11-9108-85F0D9349DC5}">
      <dgm:prSet phldrT="[Text]"/>
      <dgm:spPr/>
      <dgm:t>
        <a:bodyPr/>
        <a:lstStyle/>
        <a:p>
          <a:r>
            <a:rPr lang="en-US" dirty="0"/>
            <a:t>Clouds</a:t>
          </a:r>
        </a:p>
      </dgm:t>
    </dgm:pt>
    <dgm:pt modelId="{FA42BCA2-BD6E-4F8F-886C-162F85A0A03E}" type="parTrans" cxnId="{B216AE6E-2367-4153-AA21-E99B5E6EFC4D}">
      <dgm:prSet/>
      <dgm:spPr/>
      <dgm:t>
        <a:bodyPr/>
        <a:lstStyle/>
        <a:p>
          <a:endParaRPr lang="en-US"/>
        </a:p>
      </dgm:t>
    </dgm:pt>
    <dgm:pt modelId="{C5FBE74C-F5CC-4968-A656-5610BAD2CF03}" type="sibTrans" cxnId="{B216AE6E-2367-4153-AA21-E99B5E6EFC4D}">
      <dgm:prSet/>
      <dgm:spPr/>
      <dgm:t>
        <a:bodyPr/>
        <a:lstStyle/>
        <a:p>
          <a:endParaRPr lang="en-US"/>
        </a:p>
      </dgm:t>
    </dgm:pt>
    <dgm:pt modelId="{F4497596-B6C6-4532-9467-D9702FA52158}">
      <dgm:prSet phldrT="[Text]"/>
      <dgm:spPr/>
      <dgm:t>
        <a:bodyPr/>
        <a:lstStyle/>
        <a:p>
          <a:r>
            <a:rPr lang="en-US" dirty="0"/>
            <a:t>Condensation</a:t>
          </a:r>
          <a:br>
            <a:rPr lang="en-US" dirty="0"/>
          </a:br>
          <a:r>
            <a:rPr lang="en-US" dirty="0"/>
            <a:t>and</a:t>
          </a:r>
          <a:br>
            <a:rPr lang="en-US" dirty="0"/>
          </a:br>
          <a:r>
            <a:rPr lang="en-US" dirty="0"/>
            <a:t>Precipitation</a:t>
          </a:r>
        </a:p>
      </dgm:t>
    </dgm:pt>
    <dgm:pt modelId="{E9DE8A43-AB57-44E9-A159-30913009A08B}" type="parTrans" cxnId="{2E694ED4-7530-439B-98C0-9BEF3DAF2A91}">
      <dgm:prSet/>
      <dgm:spPr/>
      <dgm:t>
        <a:bodyPr/>
        <a:lstStyle/>
        <a:p>
          <a:endParaRPr lang="en-US"/>
        </a:p>
      </dgm:t>
    </dgm:pt>
    <dgm:pt modelId="{E4422A26-F54D-4179-967E-FA4418AEB09F}" type="sibTrans" cxnId="{2E694ED4-7530-439B-98C0-9BEF3DAF2A91}">
      <dgm:prSet/>
      <dgm:spPr/>
      <dgm:t>
        <a:bodyPr/>
        <a:lstStyle/>
        <a:p>
          <a:endParaRPr lang="en-US"/>
        </a:p>
      </dgm:t>
    </dgm:pt>
    <dgm:pt modelId="{AE311B00-C3DE-4F58-A574-B5BF15BF71EF}">
      <dgm:prSet phldrT="[Text]"/>
      <dgm:spPr/>
      <dgm:t>
        <a:bodyPr/>
        <a:lstStyle/>
        <a:p>
          <a:r>
            <a:rPr lang="en-US" dirty="0"/>
            <a:t>Runoff</a:t>
          </a:r>
          <a:br>
            <a:rPr lang="en-US" dirty="0"/>
          </a:br>
          <a:r>
            <a:rPr lang="en-US" dirty="0"/>
            <a:t>and</a:t>
          </a:r>
          <a:br>
            <a:rPr lang="en-US" dirty="0"/>
          </a:br>
          <a:r>
            <a:rPr lang="en-US" dirty="0"/>
            <a:t>Percolation</a:t>
          </a:r>
        </a:p>
      </dgm:t>
    </dgm:pt>
    <dgm:pt modelId="{47257E50-635F-400B-B280-FCDA754B6546}" type="parTrans" cxnId="{8A89DE7D-D0B7-4DBA-88AD-645BF84E792E}">
      <dgm:prSet/>
      <dgm:spPr/>
      <dgm:t>
        <a:bodyPr/>
        <a:lstStyle/>
        <a:p>
          <a:endParaRPr lang="en-US"/>
        </a:p>
      </dgm:t>
    </dgm:pt>
    <dgm:pt modelId="{DDC24BE0-5882-459D-99F4-D894058EA435}" type="sibTrans" cxnId="{8A89DE7D-D0B7-4DBA-88AD-645BF84E792E}">
      <dgm:prSet/>
      <dgm:spPr/>
      <dgm:t>
        <a:bodyPr/>
        <a:lstStyle/>
        <a:p>
          <a:endParaRPr lang="en-US"/>
        </a:p>
      </dgm:t>
    </dgm:pt>
    <dgm:pt modelId="{FA639CF4-69A4-4CE4-B9FD-F809059AB4B1}">
      <dgm:prSet phldrT="[Text]"/>
      <dgm:spPr/>
      <dgm:t>
        <a:bodyPr/>
        <a:lstStyle/>
        <a:p>
          <a:r>
            <a:rPr lang="en-US" dirty="0"/>
            <a:t>Evaporation</a:t>
          </a:r>
          <a:br>
            <a:rPr lang="en-US" dirty="0"/>
          </a:br>
          <a:r>
            <a:rPr lang="en-US" dirty="0"/>
            <a:t>and</a:t>
          </a:r>
          <a:br>
            <a:rPr lang="en-US" dirty="0"/>
          </a:br>
          <a:r>
            <a:rPr lang="en-US" dirty="0"/>
            <a:t>Transpiration</a:t>
          </a:r>
        </a:p>
      </dgm:t>
    </dgm:pt>
    <dgm:pt modelId="{B9038BF2-E865-47CD-89AF-129F4AEA8A4D}" type="parTrans" cxnId="{6D2177DB-2E2B-407C-BAB3-11C41A34B717}">
      <dgm:prSet/>
      <dgm:spPr/>
      <dgm:t>
        <a:bodyPr/>
        <a:lstStyle/>
        <a:p>
          <a:endParaRPr lang="en-US"/>
        </a:p>
      </dgm:t>
    </dgm:pt>
    <dgm:pt modelId="{8E8BB270-AE93-4BD6-BB4A-B7EB6B5F437D}" type="sibTrans" cxnId="{6D2177DB-2E2B-407C-BAB3-11C41A34B717}">
      <dgm:prSet/>
      <dgm:spPr/>
      <dgm:t>
        <a:bodyPr/>
        <a:lstStyle/>
        <a:p>
          <a:endParaRPr lang="en-US"/>
        </a:p>
      </dgm:t>
    </dgm:pt>
    <dgm:pt modelId="{FD6FC5C9-1209-493D-B612-5BC01209566E}" type="pres">
      <dgm:prSet presAssocID="{04DF7816-1EAD-4FA3-BAE6-16649A7D2E80}" presName="cycle" presStyleCnt="0">
        <dgm:presLayoutVars>
          <dgm:dir/>
          <dgm:resizeHandles val="exact"/>
        </dgm:presLayoutVars>
      </dgm:prSet>
      <dgm:spPr/>
    </dgm:pt>
    <dgm:pt modelId="{1CD3FC76-0C46-41CF-9C1D-5419E335AB10}" type="pres">
      <dgm:prSet presAssocID="{65569C44-DEF5-4C11-9108-85F0D9349DC5}" presName="node" presStyleLbl="node1" presStyleIdx="0" presStyleCnt="4">
        <dgm:presLayoutVars>
          <dgm:bulletEnabled val="1"/>
        </dgm:presLayoutVars>
      </dgm:prSet>
      <dgm:spPr/>
    </dgm:pt>
    <dgm:pt modelId="{5F5E6FCA-21FE-411E-8438-1D081E8CD850}" type="pres">
      <dgm:prSet presAssocID="{C5FBE74C-F5CC-4968-A656-5610BAD2CF03}" presName="sibTrans" presStyleLbl="sibTrans2D1" presStyleIdx="0" presStyleCnt="4"/>
      <dgm:spPr/>
    </dgm:pt>
    <dgm:pt modelId="{C99C305E-CEBF-4234-83B2-A6B506692871}" type="pres">
      <dgm:prSet presAssocID="{C5FBE74C-F5CC-4968-A656-5610BAD2CF03}" presName="connectorText" presStyleLbl="sibTrans2D1" presStyleIdx="0" presStyleCnt="4"/>
      <dgm:spPr/>
    </dgm:pt>
    <dgm:pt modelId="{46A56936-0EAB-48C0-9F6A-23B5520B102F}" type="pres">
      <dgm:prSet presAssocID="{F4497596-B6C6-4532-9467-D9702FA52158}" presName="node" presStyleLbl="node1" presStyleIdx="1" presStyleCnt="4">
        <dgm:presLayoutVars>
          <dgm:bulletEnabled val="1"/>
        </dgm:presLayoutVars>
      </dgm:prSet>
      <dgm:spPr/>
    </dgm:pt>
    <dgm:pt modelId="{5F7DE760-7D41-4AD4-828B-098D8808194F}" type="pres">
      <dgm:prSet presAssocID="{E4422A26-F54D-4179-967E-FA4418AEB09F}" presName="sibTrans" presStyleLbl="sibTrans2D1" presStyleIdx="1" presStyleCnt="4"/>
      <dgm:spPr/>
    </dgm:pt>
    <dgm:pt modelId="{721F8C73-CB5D-425E-A038-C7025059F42E}" type="pres">
      <dgm:prSet presAssocID="{E4422A26-F54D-4179-967E-FA4418AEB09F}" presName="connectorText" presStyleLbl="sibTrans2D1" presStyleIdx="1" presStyleCnt="4"/>
      <dgm:spPr/>
    </dgm:pt>
    <dgm:pt modelId="{DA85D4F3-67E7-4FD9-BB3E-8E15315B1015}" type="pres">
      <dgm:prSet presAssocID="{AE311B00-C3DE-4F58-A574-B5BF15BF71EF}" presName="node" presStyleLbl="node1" presStyleIdx="2" presStyleCnt="4">
        <dgm:presLayoutVars>
          <dgm:bulletEnabled val="1"/>
        </dgm:presLayoutVars>
      </dgm:prSet>
      <dgm:spPr/>
    </dgm:pt>
    <dgm:pt modelId="{25E7D0EF-4312-4F1F-A7BD-F4F66BF30ACC}" type="pres">
      <dgm:prSet presAssocID="{DDC24BE0-5882-459D-99F4-D894058EA435}" presName="sibTrans" presStyleLbl="sibTrans2D1" presStyleIdx="2" presStyleCnt="4"/>
      <dgm:spPr/>
    </dgm:pt>
    <dgm:pt modelId="{8B6F4675-E6C7-4D85-8E87-8DC48A147698}" type="pres">
      <dgm:prSet presAssocID="{DDC24BE0-5882-459D-99F4-D894058EA435}" presName="connectorText" presStyleLbl="sibTrans2D1" presStyleIdx="2" presStyleCnt="4"/>
      <dgm:spPr/>
    </dgm:pt>
    <dgm:pt modelId="{4BD4D958-C1F8-461A-9E86-FE6805D22504}" type="pres">
      <dgm:prSet presAssocID="{FA639CF4-69A4-4CE4-B9FD-F809059AB4B1}" presName="node" presStyleLbl="node1" presStyleIdx="3" presStyleCnt="4">
        <dgm:presLayoutVars>
          <dgm:bulletEnabled val="1"/>
        </dgm:presLayoutVars>
      </dgm:prSet>
      <dgm:spPr/>
    </dgm:pt>
    <dgm:pt modelId="{2BFAEB90-1992-4224-AA85-5D1B83115B4E}" type="pres">
      <dgm:prSet presAssocID="{8E8BB270-AE93-4BD6-BB4A-B7EB6B5F437D}" presName="sibTrans" presStyleLbl="sibTrans2D1" presStyleIdx="3" presStyleCnt="4"/>
      <dgm:spPr/>
    </dgm:pt>
    <dgm:pt modelId="{92B7282D-B46B-429C-B45D-1C6DC8C55B0F}" type="pres">
      <dgm:prSet presAssocID="{8E8BB270-AE93-4BD6-BB4A-B7EB6B5F437D}" presName="connectorText" presStyleLbl="sibTrans2D1" presStyleIdx="3" presStyleCnt="4"/>
      <dgm:spPr/>
    </dgm:pt>
  </dgm:ptLst>
  <dgm:cxnLst>
    <dgm:cxn modelId="{FAD927DD-7660-4562-9193-C06EACE0B40E}" type="presOf" srcId="{F4497596-B6C6-4532-9467-D9702FA52158}" destId="{46A56936-0EAB-48C0-9F6A-23B5520B102F}" srcOrd="0" destOrd="0" presId="urn:microsoft.com/office/officeart/2005/8/layout/cycle2"/>
    <dgm:cxn modelId="{04E1B662-1AFC-4396-A985-B616CF712C95}" type="presOf" srcId="{E4422A26-F54D-4179-967E-FA4418AEB09F}" destId="{721F8C73-CB5D-425E-A038-C7025059F42E}" srcOrd="1" destOrd="0" presId="urn:microsoft.com/office/officeart/2005/8/layout/cycle2"/>
    <dgm:cxn modelId="{6EEBC67D-951B-407C-86D7-05B7D426B3D8}" type="presOf" srcId="{65569C44-DEF5-4C11-9108-85F0D9349DC5}" destId="{1CD3FC76-0C46-41CF-9C1D-5419E335AB10}" srcOrd="0" destOrd="0" presId="urn:microsoft.com/office/officeart/2005/8/layout/cycle2"/>
    <dgm:cxn modelId="{1256887A-12D8-40B2-98CB-E6D1084E1B21}" type="presOf" srcId="{E4422A26-F54D-4179-967E-FA4418AEB09F}" destId="{5F7DE760-7D41-4AD4-828B-098D8808194F}" srcOrd="0" destOrd="0" presId="urn:microsoft.com/office/officeart/2005/8/layout/cycle2"/>
    <dgm:cxn modelId="{14D93028-0123-466D-95DC-1DC716741482}" type="presOf" srcId="{FA639CF4-69A4-4CE4-B9FD-F809059AB4B1}" destId="{4BD4D958-C1F8-461A-9E86-FE6805D22504}" srcOrd="0" destOrd="0" presId="urn:microsoft.com/office/officeart/2005/8/layout/cycle2"/>
    <dgm:cxn modelId="{7A5261A4-B1EC-4571-B4BD-4847AB18D377}" type="presOf" srcId="{C5FBE74C-F5CC-4968-A656-5610BAD2CF03}" destId="{5F5E6FCA-21FE-411E-8438-1D081E8CD850}" srcOrd="0" destOrd="0" presId="urn:microsoft.com/office/officeart/2005/8/layout/cycle2"/>
    <dgm:cxn modelId="{336BADFC-5BEE-4C93-9E89-F93688BB0563}" type="presOf" srcId="{8E8BB270-AE93-4BD6-BB4A-B7EB6B5F437D}" destId="{2BFAEB90-1992-4224-AA85-5D1B83115B4E}" srcOrd="0" destOrd="0" presId="urn:microsoft.com/office/officeart/2005/8/layout/cycle2"/>
    <dgm:cxn modelId="{8016F137-57B0-4ED5-BE34-722ABE1A26CB}" type="presOf" srcId="{AE311B00-C3DE-4F58-A574-B5BF15BF71EF}" destId="{DA85D4F3-67E7-4FD9-BB3E-8E15315B1015}" srcOrd="0" destOrd="0" presId="urn:microsoft.com/office/officeart/2005/8/layout/cycle2"/>
    <dgm:cxn modelId="{83A25D2A-EF53-491B-8C12-4D97FE6FED97}" type="presOf" srcId="{8E8BB270-AE93-4BD6-BB4A-B7EB6B5F437D}" destId="{92B7282D-B46B-429C-B45D-1C6DC8C55B0F}" srcOrd="1" destOrd="0" presId="urn:microsoft.com/office/officeart/2005/8/layout/cycle2"/>
    <dgm:cxn modelId="{6D2177DB-2E2B-407C-BAB3-11C41A34B717}" srcId="{04DF7816-1EAD-4FA3-BAE6-16649A7D2E80}" destId="{FA639CF4-69A4-4CE4-B9FD-F809059AB4B1}" srcOrd="3" destOrd="0" parTransId="{B9038BF2-E865-47CD-89AF-129F4AEA8A4D}" sibTransId="{8E8BB270-AE93-4BD6-BB4A-B7EB6B5F437D}"/>
    <dgm:cxn modelId="{B216AE6E-2367-4153-AA21-E99B5E6EFC4D}" srcId="{04DF7816-1EAD-4FA3-BAE6-16649A7D2E80}" destId="{65569C44-DEF5-4C11-9108-85F0D9349DC5}" srcOrd="0" destOrd="0" parTransId="{FA42BCA2-BD6E-4F8F-886C-162F85A0A03E}" sibTransId="{C5FBE74C-F5CC-4968-A656-5610BAD2CF03}"/>
    <dgm:cxn modelId="{2E694ED4-7530-439B-98C0-9BEF3DAF2A91}" srcId="{04DF7816-1EAD-4FA3-BAE6-16649A7D2E80}" destId="{F4497596-B6C6-4532-9467-D9702FA52158}" srcOrd="1" destOrd="0" parTransId="{E9DE8A43-AB57-44E9-A159-30913009A08B}" sibTransId="{E4422A26-F54D-4179-967E-FA4418AEB09F}"/>
    <dgm:cxn modelId="{8A89DE7D-D0B7-4DBA-88AD-645BF84E792E}" srcId="{04DF7816-1EAD-4FA3-BAE6-16649A7D2E80}" destId="{AE311B00-C3DE-4F58-A574-B5BF15BF71EF}" srcOrd="2" destOrd="0" parTransId="{47257E50-635F-400B-B280-FCDA754B6546}" sibTransId="{DDC24BE0-5882-459D-99F4-D894058EA435}"/>
    <dgm:cxn modelId="{1FDC67CF-D3A4-4E0C-898E-38CA37F41786}" type="presOf" srcId="{DDC24BE0-5882-459D-99F4-D894058EA435}" destId="{8B6F4675-E6C7-4D85-8E87-8DC48A147698}" srcOrd="1" destOrd="0" presId="urn:microsoft.com/office/officeart/2005/8/layout/cycle2"/>
    <dgm:cxn modelId="{218128CC-8B1C-4230-885E-67AABBC02A00}" type="presOf" srcId="{C5FBE74C-F5CC-4968-A656-5610BAD2CF03}" destId="{C99C305E-CEBF-4234-83B2-A6B506692871}" srcOrd="1" destOrd="0" presId="urn:microsoft.com/office/officeart/2005/8/layout/cycle2"/>
    <dgm:cxn modelId="{1A83BA58-B930-4B55-89CF-5BFD5830E274}" type="presOf" srcId="{DDC24BE0-5882-459D-99F4-D894058EA435}" destId="{25E7D0EF-4312-4F1F-A7BD-F4F66BF30ACC}" srcOrd="0" destOrd="0" presId="urn:microsoft.com/office/officeart/2005/8/layout/cycle2"/>
    <dgm:cxn modelId="{C138821C-7159-4F1A-836B-7D9371B311F3}" type="presOf" srcId="{04DF7816-1EAD-4FA3-BAE6-16649A7D2E80}" destId="{FD6FC5C9-1209-493D-B612-5BC01209566E}" srcOrd="0" destOrd="0" presId="urn:microsoft.com/office/officeart/2005/8/layout/cycle2"/>
    <dgm:cxn modelId="{D2EFEC4F-757A-4438-A50B-CBAC482A5813}" type="presParOf" srcId="{FD6FC5C9-1209-493D-B612-5BC01209566E}" destId="{1CD3FC76-0C46-41CF-9C1D-5419E335AB10}" srcOrd="0" destOrd="0" presId="urn:microsoft.com/office/officeart/2005/8/layout/cycle2"/>
    <dgm:cxn modelId="{DBBF3FEB-EE2B-4CA2-9EAE-F1A6F20B1624}" type="presParOf" srcId="{FD6FC5C9-1209-493D-B612-5BC01209566E}" destId="{5F5E6FCA-21FE-411E-8438-1D081E8CD850}" srcOrd="1" destOrd="0" presId="urn:microsoft.com/office/officeart/2005/8/layout/cycle2"/>
    <dgm:cxn modelId="{E0B0152C-9835-47B4-ADE1-B7E0E282A1BB}" type="presParOf" srcId="{5F5E6FCA-21FE-411E-8438-1D081E8CD850}" destId="{C99C305E-CEBF-4234-83B2-A6B506692871}" srcOrd="0" destOrd="0" presId="urn:microsoft.com/office/officeart/2005/8/layout/cycle2"/>
    <dgm:cxn modelId="{8253D1CD-9272-4B9C-A958-E1DAA4AB4AC6}" type="presParOf" srcId="{FD6FC5C9-1209-493D-B612-5BC01209566E}" destId="{46A56936-0EAB-48C0-9F6A-23B5520B102F}" srcOrd="2" destOrd="0" presId="urn:microsoft.com/office/officeart/2005/8/layout/cycle2"/>
    <dgm:cxn modelId="{1A86958E-DEF0-4D70-A350-D584A57F04A6}" type="presParOf" srcId="{FD6FC5C9-1209-493D-B612-5BC01209566E}" destId="{5F7DE760-7D41-4AD4-828B-098D8808194F}" srcOrd="3" destOrd="0" presId="urn:microsoft.com/office/officeart/2005/8/layout/cycle2"/>
    <dgm:cxn modelId="{D34D891A-0F83-4413-A4C2-F57EAA902B49}" type="presParOf" srcId="{5F7DE760-7D41-4AD4-828B-098D8808194F}" destId="{721F8C73-CB5D-425E-A038-C7025059F42E}" srcOrd="0" destOrd="0" presId="urn:microsoft.com/office/officeart/2005/8/layout/cycle2"/>
    <dgm:cxn modelId="{574BC554-D8CF-4117-B450-6FD6778AC40A}" type="presParOf" srcId="{FD6FC5C9-1209-493D-B612-5BC01209566E}" destId="{DA85D4F3-67E7-4FD9-BB3E-8E15315B1015}" srcOrd="4" destOrd="0" presId="urn:microsoft.com/office/officeart/2005/8/layout/cycle2"/>
    <dgm:cxn modelId="{B2DBC99A-C366-42C7-8D7C-D382C7CB6FA6}" type="presParOf" srcId="{FD6FC5C9-1209-493D-B612-5BC01209566E}" destId="{25E7D0EF-4312-4F1F-A7BD-F4F66BF30ACC}" srcOrd="5" destOrd="0" presId="urn:microsoft.com/office/officeart/2005/8/layout/cycle2"/>
    <dgm:cxn modelId="{0C8E37C6-81DF-4814-89A6-50A6570DC28F}" type="presParOf" srcId="{25E7D0EF-4312-4F1F-A7BD-F4F66BF30ACC}" destId="{8B6F4675-E6C7-4D85-8E87-8DC48A147698}" srcOrd="0" destOrd="0" presId="urn:microsoft.com/office/officeart/2005/8/layout/cycle2"/>
    <dgm:cxn modelId="{DB717581-67BF-4B88-9724-8CCF56909633}" type="presParOf" srcId="{FD6FC5C9-1209-493D-B612-5BC01209566E}" destId="{4BD4D958-C1F8-461A-9E86-FE6805D22504}" srcOrd="6" destOrd="0" presId="urn:microsoft.com/office/officeart/2005/8/layout/cycle2"/>
    <dgm:cxn modelId="{C26D130D-0A13-4FB1-AC64-947C0F6413F3}" type="presParOf" srcId="{FD6FC5C9-1209-493D-B612-5BC01209566E}" destId="{2BFAEB90-1992-4224-AA85-5D1B83115B4E}" srcOrd="7" destOrd="0" presId="urn:microsoft.com/office/officeart/2005/8/layout/cycle2"/>
    <dgm:cxn modelId="{3ED2CDA6-1C23-400F-805F-F9D1842716C1}" type="presParOf" srcId="{2BFAEB90-1992-4224-AA85-5D1B83115B4E}" destId="{92B7282D-B46B-429C-B45D-1C6DC8C55B0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D3FC76-0C46-41CF-9C1D-5419E335AB10}">
      <dsp:nvSpPr>
        <dsp:cNvPr id="0" name=""/>
        <dsp:cNvSpPr/>
      </dsp:nvSpPr>
      <dsp:spPr>
        <a:xfrm>
          <a:off x="2293889" y="1238"/>
          <a:ext cx="1684431" cy="168443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Clouds</a:t>
          </a:r>
        </a:p>
      </dsp:txBody>
      <dsp:txXfrm>
        <a:off x="2540568" y="247917"/>
        <a:ext cx="1191073" cy="1191073"/>
      </dsp:txXfrm>
    </dsp:sp>
    <dsp:sp modelId="{5F5E6FCA-21FE-411E-8438-1D081E8CD850}">
      <dsp:nvSpPr>
        <dsp:cNvPr id="0" name=""/>
        <dsp:cNvSpPr/>
      </dsp:nvSpPr>
      <dsp:spPr>
        <a:xfrm rot="2700000">
          <a:off x="3797336" y="1443783"/>
          <a:ext cx="446692" cy="5684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816961" y="1510103"/>
        <a:ext cx="312684" cy="341097"/>
      </dsp:txXfrm>
    </dsp:sp>
    <dsp:sp modelId="{46A56936-0EAB-48C0-9F6A-23B5520B102F}">
      <dsp:nvSpPr>
        <dsp:cNvPr id="0" name=""/>
        <dsp:cNvSpPr/>
      </dsp:nvSpPr>
      <dsp:spPr>
        <a:xfrm>
          <a:off x="4080923" y="1788271"/>
          <a:ext cx="1684431" cy="1684431"/>
        </a:xfrm>
        <a:prstGeom prst="ellipse">
          <a:avLst/>
        </a:prstGeom>
        <a:gradFill rotWithShape="0">
          <a:gsLst>
            <a:gs pos="0">
              <a:schemeClr val="accent2">
                <a:hueOff val="-245742"/>
                <a:satOff val="29557"/>
                <a:lumOff val="3399"/>
                <a:alphaOff val="0"/>
              </a:schemeClr>
            </a:gs>
            <a:gs pos="100000">
              <a:schemeClr val="accent2">
                <a:hueOff val="-245742"/>
                <a:satOff val="29557"/>
                <a:lumOff val="3399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Condensation</a:t>
          </a:r>
          <a:br>
            <a:rPr lang="en-US" sz="1300" kern="1200" dirty="0"/>
          </a:br>
          <a:r>
            <a:rPr lang="en-US" sz="1300" kern="1200" dirty="0"/>
            <a:t>and</a:t>
          </a:r>
          <a:br>
            <a:rPr lang="en-US" sz="1300" kern="1200" dirty="0"/>
          </a:br>
          <a:r>
            <a:rPr lang="en-US" sz="1300" kern="1200" dirty="0"/>
            <a:t>Precipitation</a:t>
          </a:r>
        </a:p>
      </dsp:txBody>
      <dsp:txXfrm>
        <a:off x="4327602" y="2034950"/>
        <a:ext cx="1191073" cy="1191073"/>
      </dsp:txXfrm>
    </dsp:sp>
    <dsp:sp modelId="{5F7DE760-7D41-4AD4-828B-098D8808194F}">
      <dsp:nvSpPr>
        <dsp:cNvPr id="0" name=""/>
        <dsp:cNvSpPr/>
      </dsp:nvSpPr>
      <dsp:spPr>
        <a:xfrm rot="8100000">
          <a:off x="3815215" y="3230816"/>
          <a:ext cx="446692" cy="5684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245742"/>
                <a:satOff val="29557"/>
                <a:lumOff val="3399"/>
                <a:alphaOff val="0"/>
              </a:schemeClr>
            </a:gs>
            <a:gs pos="100000">
              <a:schemeClr val="accent2">
                <a:hueOff val="-245742"/>
                <a:satOff val="29557"/>
                <a:lumOff val="3399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3929598" y="3297136"/>
        <a:ext cx="312684" cy="341097"/>
      </dsp:txXfrm>
    </dsp:sp>
    <dsp:sp modelId="{DA85D4F3-67E7-4FD9-BB3E-8E15315B1015}">
      <dsp:nvSpPr>
        <dsp:cNvPr id="0" name=""/>
        <dsp:cNvSpPr/>
      </dsp:nvSpPr>
      <dsp:spPr>
        <a:xfrm>
          <a:off x="2293889" y="3575305"/>
          <a:ext cx="1684431" cy="1684431"/>
        </a:xfrm>
        <a:prstGeom prst="ellipse">
          <a:avLst/>
        </a:prstGeom>
        <a:gradFill rotWithShape="0">
          <a:gsLst>
            <a:gs pos="0">
              <a:schemeClr val="accent2">
                <a:hueOff val="-491484"/>
                <a:satOff val="59113"/>
                <a:lumOff val="6797"/>
                <a:alphaOff val="0"/>
              </a:schemeClr>
            </a:gs>
            <a:gs pos="100000">
              <a:schemeClr val="accent2">
                <a:hueOff val="-491484"/>
                <a:satOff val="59113"/>
                <a:lumOff val="6797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Runoff</a:t>
          </a:r>
          <a:br>
            <a:rPr lang="en-US" sz="1300" kern="1200" dirty="0"/>
          </a:br>
          <a:r>
            <a:rPr lang="en-US" sz="1300" kern="1200" dirty="0"/>
            <a:t>and</a:t>
          </a:r>
          <a:br>
            <a:rPr lang="en-US" sz="1300" kern="1200" dirty="0"/>
          </a:br>
          <a:r>
            <a:rPr lang="en-US" sz="1300" kern="1200" dirty="0"/>
            <a:t>Percolation</a:t>
          </a:r>
        </a:p>
      </dsp:txBody>
      <dsp:txXfrm>
        <a:off x="2540568" y="3821984"/>
        <a:ext cx="1191073" cy="1191073"/>
      </dsp:txXfrm>
    </dsp:sp>
    <dsp:sp modelId="{25E7D0EF-4312-4F1F-A7BD-F4F66BF30ACC}">
      <dsp:nvSpPr>
        <dsp:cNvPr id="0" name=""/>
        <dsp:cNvSpPr/>
      </dsp:nvSpPr>
      <dsp:spPr>
        <a:xfrm rot="13500000">
          <a:off x="2028182" y="3248695"/>
          <a:ext cx="446692" cy="5684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491484"/>
                <a:satOff val="59113"/>
                <a:lumOff val="6797"/>
                <a:alphaOff val="0"/>
              </a:schemeClr>
            </a:gs>
            <a:gs pos="100000">
              <a:schemeClr val="accent2">
                <a:hueOff val="-491484"/>
                <a:satOff val="59113"/>
                <a:lumOff val="6797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2142565" y="3409773"/>
        <a:ext cx="312684" cy="341097"/>
      </dsp:txXfrm>
    </dsp:sp>
    <dsp:sp modelId="{4BD4D958-C1F8-461A-9E86-FE6805D22504}">
      <dsp:nvSpPr>
        <dsp:cNvPr id="0" name=""/>
        <dsp:cNvSpPr/>
      </dsp:nvSpPr>
      <dsp:spPr>
        <a:xfrm>
          <a:off x="506856" y="1788271"/>
          <a:ext cx="1684431" cy="1684431"/>
        </a:xfrm>
        <a:prstGeom prst="ellipse">
          <a:avLst/>
        </a:prstGeom>
        <a:gradFill rotWithShape="0">
          <a:gsLst>
            <a:gs pos="0">
              <a:schemeClr val="accent2">
                <a:hueOff val="-737226"/>
                <a:satOff val="88670"/>
                <a:lumOff val="10196"/>
                <a:alphaOff val="0"/>
              </a:schemeClr>
            </a:gs>
            <a:gs pos="100000">
              <a:schemeClr val="accent2">
                <a:hueOff val="-737226"/>
                <a:satOff val="88670"/>
                <a:lumOff val="10196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Evaporation</a:t>
          </a:r>
          <a:br>
            <a:rPr lang="en-US" sz="1300" kern="1200" dirty="0"/>
          </a:br>
          <a:r>
            <a:rPr lang="en-US" sz="1300" kern="1200" dirty="0"/>
            <a:t>and</a:t>
          </a:r>
          <a:br>
            <a:rPr lang="en-US" sz="1300" kern="1200" dirty="0"/>
          </a:br>
          <a:r>
            <a:rPr lang="en-US" sz="1300" kern="1200" dirty="0"/>
            <a:t>Transpiration</a:t>
          </a:r>
        </a:p>
      </dsp:txBody>
      <dsp:txXfrm>
        <a:off x="753535" y="2034950"/>
        <a:ext cx="1191073" cy="1191073"/>
      </dsp:txXfrm>
    </dsp:sp>
    <dsp:sp modelId="{2BFAEB90-1992-4224-AA85-5D1B83115B4E}">
      <dsp:nvSpPr>
        <dsp:cNvPr id="0" name=""/>
        <dsp:cNvSpPr/>
      </dsp:nvSpPr>
      <dsp:spPr>
        <a:xfrm rot="18900000">
          <a:off x="2010303" y="1461662"/>
          <a:ext cx="446692" cy="5684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737226"/>
                <a:satOff val="88670"/>
                <a:lumOff val="10196"/>
                <a:alphaOff val="0"/>
              </a:schemeClr>
            </a:gs>
            <a:gs pos="100000">
              <a:schemeClr val="accent2">
                <a:hueOff val="-737226"/>
                <a:satOff val="88670"/>
                <a:lumOff val="10196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029928" y="1622740"/>
        <a:ext cx="312684" cy="341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0.57695</cdr:x>
      <cdr:y>0.0543</cdr:y>
    </cdr:from>
    <cdr:to>
      <cdr:x>0.97048</cdr:x>
      <cdr:y>0.14118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910012" y="190500"/>
          <a:ext cx="26670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dirty="0">
              <a:solidFill>
                <a:srgbClr val="FF0000"/>
              </a:solidFill>
            </a:rPr>
            <a:t>Hot periods can last several days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91862-59E9-4914-B5A9-B6BF7146A8AE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8EB57-440F-4EA5-ADBA-8D902DA2D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9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  <p:sp>
        <p:nvSpPr>
          <p:cNvPr id="87" name="TextBox 86"/>
          <p:cNvSpPr txBox="1"/>
          <p:nvPr userDrawn="1"/>
        </p:nvSpPr>
        <p:spPr>
          <a:xfrm>
            <a:off x="7975003" y="218218"/>
            <a:ext cx="288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April 1, 2016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  <p:sp>
        <p:nvSpPr>
          <p:cNvPr id="53" name="TextBox 52"/>
          <p:cNvSpPr txBox="1"/>
          <p:nvPr userDrawn="1"/>
        </p:nvSpPr>
        <p:spPr>
          <a:xfrm>
            <a:off x="7975003" y="218218"/>
            <a:ext cx="288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April 1, 2016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A2C057C-2049-4FA2-974F-533D2B7D856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975003" y="218218"/>
            <a:ext cx="288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April 1, 2016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4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Water-Saving Landscaping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Low-maintenance solutions for intermountain regions</a:t>
            </a:r>
          </a:p>
        </p:txBody>
      </p:sp>
    </p:spTree>
    <p:extLst>
      <p:ext uri="{BB962C8B-B14F-4D97-AF65-F5344CB8AC3E}">
        <p14:creationId xmlns:p14="http://schemas.microsoft.com/office/powerpoint/2010/main" val="226696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</p:spPr>
        <p:txBody>
          <a:bodyPr/>
          <a:lstStyle/>
          <a:p>
            <a:r>
              <a:rPr lang="en-US" dirty="0"/>
              <a:t>Native Plants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Tolerate temperature range</a:t>
            </a:r>
          </a:p>
          <a:p>
            <a:r>
              <a:rPr lang="en-US" dirty="0"/>
              <a:t>Tolerate drought</a:t>
            </a:r>
          </a:p>
          <a:p>
            <a:r>
              <a:rPr lang="en-US" dirty="0"/>
              <a:t>Prevent erosion</a:t>
            </a:r>
          </a:p>
          <a:p>
            <a:r>
              <a:rPr lang="en-US" dirty="0"/>
              <a:t>Support natural ecosystem</a:t>
            </a:r>
          </a:p>
          <a:p>
            <a:r>
              <a:rPr lang="en-US" dirty="0"/>
              <a:t>Attract pollinators</a:t>
            </a:r>
          </a:p>
          <a:p>
            <a:r>
              <a:rPr lang="en-US" dirty="0"/>
              <a:t>Need little or no maintenance</a:t>
            </a:r>
          </a:p>
          <a:p>
            <a:r>
              <a:rPr lang="en-US" dirty="0"/>
              <a:t>Sustainable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</p:spPr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</p:spPr>
        <p:txBody>
          <a:bodyPr/>
          <a:lstStyle/>
          <a:p>
            <a:fld id="{AA2C057C-2049-4FA2-974F-533D2B7D85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</p:spPr>
        <p:txBody>
          <a:bodyPr/>
          <a:lstStyle/>
          <a:p>
            <a:r>
              <a:rPr lang="en-US" dirty="0"/>
              <a:t>Temperature by Season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15619"/>
              </p:ext>
            </p:extLst>
          </p:nvPr>
        </p:nvGraphicFramePr>
        <p:xfrm>
          <a:off x="1391320" y="2466570"/>
          <a:ext cx="9366325" cy="256263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873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3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3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3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3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52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6377" marR="126377" marT="63188" marB="63188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cap="none" spc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Seasonal Temperatures</a:t>
                      </a:r>
                      <a:endParaRPr lang="en-US" sz="2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chemeClr val="accent1">
                            <a:satMod val="200000"/>
                            <a:tint val="3000"/>
                          </a:schemeClr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marL="126377" marR="126377" marT="63188" marB="6318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52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6377" marR="126377" marT="63188" marB="6318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Winter</a:t>
                      </a:r>
                      <a:r>
                        <a:rPr lang="en-US" sz="2400" dirty="0">
                          <a:sym typeface="Wingdings"/>
                        </a:rPr>
                        <a:t></a:t>
                      </a:r>
                      <a:endParaRPr lang="en-US" sz="2400" dirty="0"/>
                    </a:p>
                  </a:txBody>
                  <a:tcPr marL="126377" marR="126377" marT="63188" marB="6318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Spring</a:t>
                      </a:r>
                      <a:r>
                        <a:rPr lang="en-US" sz="2400" dirty="0">
                          <a:sym typeface="Webdings"/>
                        </a:rPr>
                        <a:t></a:t>
                      </a:r>
                      <a:endParaRPr lang="en-US" sz="2400" dirty="0"/>
                    </a:p>
                  </a:txBody>
                  <a:tcPr marL="126377" marR="126377" marT="63188" marB="6318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Summer</a:t>
                      </a:r>
                      <a:r>
                        <a:rPr lang="en-US" sz="2400" baseline="0" dirty="0">
                          <a:sym typeface="Wingdings"/>
                        </a:rPr>
                        <a:t></a:t>
                      </a:r>
                      <a:endParaRPr lang="en-US" sz="2400" dirty="0"/>
                    </a:p>
                  </a:txBody>
                  <a:tcPr marL="126377" marR="126377" marT="63188" marB="6318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Fall</a:t>
                      </a:r>
                      <a:r>
                        <a:rPr lang="en-US" sz="2400" dirty="0">
                          <a:sym typeface="Webdings"/>
                        </a:rPr>
                        <a:t></a:t>
                      </a:r>
                      <a:endParaRPr lang="en-US" sz="2400" dirty="0"/>
                    </a:p>
                  </a:txBody>
                  <a:tcPr marL="126377" marR="126377" marT="63188" marB="6318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526">
                <a:tc>
                  <a:txBody>
                    <a:bodyPr/>
                    <a:lstStyle/>
                    <a:p>
                      <a:r>
                        <a:rPr lang="en-US" sz="2400" cap="none" spc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Minimum</a:t>
                      </a:r>
                      <a:endParaRPr lang="en-US" sz="2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chemeClr val="accent1">
                            <a:satMod val="200000"/>
                            <a:tint val="3000"/>
                          </a:schemeClr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marL="126377" marR="126377" marT="63188" marB="6318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18</a:t>
                      </a:r>
                    </a:p>
                  </a:txBody>
                  <a:tcPr marL="126377" marR="126377" marT="63188" marB="6318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41</a:t>
                      </a:r>
                    </a:p>
                  </a:txBody>
                  <a:tcPr marL="126377" marR="126377" marT="63188" marB="6318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73</a:t>
                      </a:r>
                    </a:p>
                  </a:txBody>
                  <a:tcPr marL="126377" marR="126377" marT="63188" marB="6318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43</a:t>
                      </a:r>
                    </a:p>
                  </a:txBody>
                  <a:tcPr marL="126377" marR="126377" marT="63188" marB="6318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526">
                <a:tc>
                  <a:txBody>
                    <a:bodyPr/>
                    <a:lstStyle/>
                    <a:p>
                      <a:r>
                        <a:rPr lang="en-US" sz="2400" cap="none" spc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Average</a:t>
                      </a:r>
                      <a:endParaRPr lang="en-US" sz="2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chemeClr val="accent1">
                            <a:satMod val="200000"/>
                            <a:tint val="3000"/>
                          </a:schemeClr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marL="126377" marR="126377" marT="63188" marB="6318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29</a:t>
                      </a:r>
                    </a:p>
                  </a:txBody>
                  <a:tcPr marL="126377" marR="126377" marT="63188" marB="6318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57</a:t>
                      </a:r>
                    </a:p>
                  </a:txBody>
                  <a:tcPr marL="126377" marR="126377" marT="63188" marB="6318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89</a:t>
                      </a:r>
                    </a:p>
                  </a:txBody>
                  <a:tcPr marL="126377" marR="126377" marT="63188" marB="6318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54</a:t>
                      </a:r>
                    </a:p>
                  </a:txBody>
                  <a:tcPr marL="126377" marR="126377" marT="63188" marB="6318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526">
                <a:tc>
                  <a:txBody>
                    <a:bodyPr/>
                    <a:lstStyle/>
                    <a:p>
                      <a:r>
                        <a:rPr lang="en-US" sz="2400" cap="none" spc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Maximum</a:t>
                      </a:r>
                      <a:endParaRPr lang="en-US" sz="2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chemeClr val="accent1">
                            <a:satMod val="200000"/>
                            <a:tint val="3000"/>
                          </a:schemeClr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marL="126377" marR="126377" marT="63188" marB="6318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40</a:t>
                      </a:r>
                    </a:p>
                  </a:txBody>
                  <a:tcPr marL="126377" marR="126377" marT="63188" marB="6318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72</a:t>
                      </a:r>
                    </a:p>
                  </a:txBody>
                  <a:tcPr marL="126377" marR="126377" marT="63188" marB="6318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105</a:t>
                      </a:r>
                    </a:p>
                  </a:txBody>
                  <a:tcPr marL="126377" marR="126377" marT="63188" marB="6318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65</a:t>
                      </a:r>
                    </a:p>
                  </a:txBody>
                  <a:tcPr marL="126377" marR="126377" marT="63188" marB="6318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</p:spPr>
        <p:txBody>
          <a:bodyPr/>
          <a:lstStyle/>
          <a:p>
            <a:r>
              <a:rPr lang="en-US" dirty="0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</p:spPr>
        <p:txBody>
          <a:bodyPr/>
          <a:lstStyle/>
          <a:p>
            <a:fld id="{AA2C057C-2049-4FA2-974F-533D2B7D8563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686568" y="29956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90800" y="5791200"/>
                <a:ext cx="3462166" cy="4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To convert to Celsius: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𝐹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−32</m:t>
                        </m:r>
                      </m:num>
                      <m:den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x 5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5791200"/>
                <a:ext cx="3462166" cy="485646"/>
              </a:xfrm>
              <a:prstGeom prst="rect">
                <a:avLst/>
              </a:prstGeom>
              <a:blipFill>
                <a:blip r:embed="rId2"/>
                <a:stretch>
                  <a:fillRect l="-1408" r="-528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274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</p:spPr>
        <p:txBody>
          <a:bodyPr/>
          <a:lstStyle/>
          <a:p>
            <a:r>
              <a:rPr lang="en-US" dirty="0"/>
              <a:t>Temperature by Month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193790"/>
              </p:ext>
            </p:extLst>
          </p:nvPr>
        </p:nvGraphicFramePr>
        <p:xfrm>
          <a:off x="1391320" y="2160504"/>
          <a:ext cx="6777037" cy="3508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</p:spPr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</p:spPr>
        <p:txBody>
          <a:bodyPr/>
          <a:lstStyle/>
          <a:p>
            <a:fld id="{AA2C057C-2049-4FA2-974F-533D2B7D85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2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</p:spPr>
        <p:txBody>
          <a:bodyPr/>
          <a:lstStyle/>
          <a:p>
            <a:r>
              <a:rPr lang="en-US" dirty="0"/>
              <a:t>&lt;More&gt;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165448" y="5852161"/>
            <a:ext cx="3502152" cy="365125"/>
          </a:xfrm>
        </p:spPr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</p:spPr>
        <p:txBody>
          <a:bodyPr/>
          <a:lstStyle/>
          <a:p>
            <a:fld id="{AA2C057C-2049-4FA2-974F-533D2B7D8563}" type="slidenum">
              <a:rPr lang="en-US" smtClean="0"/>
              <a:t>13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1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Hot temperatures</a:t>
            </a:r>
          </a:p>
          <a:p>
            <a:r>
              <a:rPr lang="en-US"/>
              <a:t>Cold temperatures</a:t>
            </a:r>
          </a:p>
          <a:p>
            <a:r>
              <a:rPr lang="en-US"/>
              <a:t>Shorter growing season</a:t>
            </a:r>
          </a:p>
          <a:p>
            <a:r>
              <a:rPr lang="en-US"/>
              <a:t>Drying winds</a:t>
            </a:r>
          </a:p>
          <a:p>
            <a:r>
              <a:rPr lang="en-US"/>
              <a:t>Deluge/drought</a:t>
            </a:r>
          </a:p>
          <a:p>
            <a:r>
              <a:rPr lang="en-US"/>
              <a:t>Poor soil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8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</p:spPr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Windbreaks</a:t>
            </a:r>
          </a:p>
          <a:p>
            <a:r>
              <a:rPr lang="en-US" dirty="0"/>
              <a:t>Xeriscaping</a:t>
            </a:r>
          </a:p>
          <a:p>
            <a:r>
              <a:rPr lang="en-US" dirty="0"/>
              <a:t>Soil amendment</a:t>
            </a:r>
          </a:p>
          <a:p>
            <a:r>
              <a:rPr lang="en-US" dirty="0"/>
              <a:t>Native plants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</p:spPr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</p:spPr>
        <p:txBody>
          <a:bodyPr/>
          <a:lstStyle/>
          <a:p>
            <a:fld id="{AA2C057C-2049-4FA2-974F-533D2B7D85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</p:spPr>
        <p:txBody>
          <a:bodyPr/>
          <a:lstStyle/>
          <a:p>
            <a:r>
              <a:rPr lang="en-US" dirty="0"/>
              <a:t>Windbreaks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Fences</a:t>
            </a:r>
          </a:p>
          <a:p>
            <a:pPr lvl="1"/>
            <a:r>
              <a:rPr lang="en-US" dirty="0"/>
              <a:t>Walls</a:t>
            </a:r>
          </a:p>
        </p:txBody>
      </p:sp>
      <p:pic>
        <p:nvPicPr>
          <p:cNvPr id="1027" name="Picture 3" descr="C:\Users\Sydney Higa\AppData\Local\Microsoft\Windows\Temporary Internet Files\Content.IE5\X5R185ZW\MC900441842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372" y="1600200"/>
            <a:ext cx="4041204" cy="434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</p:spPr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</p:spPr>
        <p:txBody>
          <a:bodyPr/>
          <a:lstStyle/>
          <a:p>
            <a:fld id="{AA2C057C-2049-4FA2-974F-533D2B7D85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0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</p:spPr>
        <p:txBody>
          <a:bodyPr/>
          <a:lstStyle/>
          <a:p>
            <a:r>
              <a:rPr lang="en-US" dirty="0"/>
              <a:t>Windbreaks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Plants</a:t>
            </a:r>
          </a:p>
          <a:p>
            <a:pPr lvl="1"/>
            <a:r>
              <a:rPr lang="en-US" dirty="0"/>
              <a:t>Tree lines</a:t>
            </a:r>
          </a:p>
          <a:p>
            <a:pPr lvl="1"/>
            <a:r>
              <a:rPr lang="en-US" dirty="0"/>
              <a:t>Hedges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</p:spPr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</p:spPr>
        <p:txBody>
          <a:bodyPr/>
          <a:lstStyle/>
          <a:p>
            <a:fld id="{AA2C057C-2049-4FA2-974F-533D2B7D85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8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</p:spPr>
        <p:txBody>
          <a:bodyPr/>
          <a:lstStyle/>
          <a:p>
            <a:r>
              <a:rPr lang="en-US" dirty="0"/>
              <a:t>Water Cycle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775568"/>
              </p:ext>
            </p:extLst>
          </p:nvPr>
        </p:nvGraphicFramePr>
        <p:xfrm>
          <a:off x="3581401" y="1143001"/>
          <a:ext cx="6272211" cy="5260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</p:spPr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</p:spPr>
        <p:txBody>
          <a:bodyPr/>
          <a:lstStyle/>
          <a:p>
            <a:fld id="{AA2C057C-2049-4FA2-974F-533D2B7D85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8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</p:spPr>
        <p:txBody>
          <a:bodyPr/>
          <a:lstStyle/>
          <a:p>
            <a:r>
              <a:rPr lang="en-US" dirty="0"/>
              <a:t>Water Consumption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484696"/>
              </p:ext>
            </p:extLst>
          </p:nvPr>
        </p:nvGraphicFramePr>
        <p:xfrm>
          <a:off x="2438400" y="2286000"/>
          <a:ext cx="7567612" cy="415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</p:spPr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</p:spPr>
        <p:txBody>
          <a:bodyPr/>
          <a:lstStyle/>
          <a:p>
            <a:fld id="{AA2C057C-2049-4FA2-974F-533D2B7D85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5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</p:spPr>
        <p:txBody>
          <a:bodyPr/>
          <a:lstStyle/>
          <a:p>
            <a:r>
              <a:rPr lang="en-US" dirty="0"/>
              <a:t>Xeriscaping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Planting strategies that conserve water</a:t>
            </a:r>
          </a:p>
          <a:p>
            <a:pPr lvl="0"/>
            <a:r>
              <a:rPr lang="en-US" dirty="0"/>
              <a:t>No additional watering</a:t>
            </a:r>
          </a:p>
          <a:p>
            <a:pPr lvl="0"/>
            <a:r>
              <a:rPr lang="en-US" dirty="0"/>
              <a:t>Drip irrigation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</p:spPr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</p:spPr>
        <p:txBody>
          <a:bodyPr/>
          <a:lstStyle/>
          <a:p>
            <a:fld id="{AA2C057C-2049-4FA2-974F-533D2B7D85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5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</p:spPr>
        <p:txBody>
          <a:bodyPr/>
          <a:lstStyle/>
          <a:p>
            <a:r>
              <a:rPr lang="en-US" dirty="0"/>
              <a:t>Soil Amendment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Eastern Washington loses more than </a:t>
            </a:r>
            <a:br>
              <a:rPr lang="en-US" dirty="0"/>
            </a:br>
            <a:r>
              <a:rPr lang="en-US" dirty="0"/>
              <a:t>10 tons of soil per acre per year </a:t>
            </a:r>
            <a:br>
              <a:rPr lang="en-US" dirty="0"/>
            </a:br>
            <a:r>
              <a:rPr lang="en-US" dirty="0"/>
              <a:t>to rainfall runoff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1801" y="3733801"/>
            <a:ext cx="4923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Source: </a:t>
            </a:r>
            <a:r>
              <a:rPr lang="en-US" sz="1200" i="1" dirty="0">
                <a:solidFill>
                  <a:schemeClr val="accent1"/>
                </a:solidFill>
              </a:rPr>
              <a:t>Atlas of U.S. Environmental Issues</a:t>
            </a:r>
            <a:r>
              <a:rPr lang="en-US" sz="1200" dirty="0">
                <a:solidFill>
                  <a:schemeClr val="accent1"/>
                </a:solidFill>
              </a:rPr>
              <a:t>, Mason &amp; Mason, 1990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</p:spPr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</p:spPr>
        <p:txBody>
          <a:bodyPr/>
          <a:lstStyle/>
          <a:p>
            <a:fld id="{AA2C057C-2049-4FA2-974F-533D2B7D85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4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206728FAA86945B8C7133531283981" ma:contentTypeVersion="4" ma:contentTypeDescription="Create a new document." ma:contentTypeScope="" ma:versionID="340ae370e9f68357f7df70ea4d3a3589">
  <xsd:schema xmlns:xsd="http://www.w3.org/2001/XMLSchema" xmlns:xs="http://www.w3.org/2001/XMLSchema" xmlns:p="http://schemas.microsoft.com/office/2006/metadata/properties" xmlns:ns2="77becc8e-7285-40d5-b8ce-a40dd94f244c" xmlns:ns3="86983467-61e0-4d79-9d88-8ccc23b81f9f" targetNamespace="http://schemas.microsoft.com/office/2006/metadata/properties" ma:root="true" ma:fieldsID="83f37ba5e44e4c72cb643b0dcb18e09d" ns2:_="" ns3:_="">
    <xsd:import namespace="77becc8e-7285-40d5-b8ce-a40dd94f244c"/>
    <xsd:import namespace="86983467-61e0-4d79-9d88-8ccc23b81f9f"/>
    <xsd:element name="properties">
      <xsd:complexType>
        <xsd:sequence>
          <xsd:element name="documentManagement">
            <xsd:complexType>
              <xsd:all>
                <xsd:element ref="ns2:Stage-BookINDDs" minOccurs="0"/>
                <xsd:element ref="ns2:SharedWithUsers" minOccurs="0"/>
                <xsd:element ref="ns2:SharedWithDetails" minOccurs="0"/>
                <xsd:element ref="ns3:Notes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becc8e-7285-40d5-b8ce-a40dd94f244c" elementFormDefault="qualified">
    <xsd:import namespace="http://schemas.microsoft.com/office/2006/documentManagement/types"/>
    <xsd:import namespace="http://schemas.microsoft.com/office/infopath/2007/PartnerControls"/>
    <xsd:element name="Stage-BookINDDs" ma:index="2" nillable="true" ma:displayName="Stage-BookINDDs" ma:description="Process stages for InDesign files" ma:internalName="Stage_x002d_BookINDD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Ready for Layout/Graphics"/>
                    <xsd:enumeration value="Proof 1"/>
                    <xsd:enumeration value="AU PDF Review"/>
                    <xsd:enumeration value="Layout 2"/>
                    <xsd:enumeration value="Proof 2"/>
                    <xsd:enumeration value="Layout Crx"/>
                    <xsd:enumeration value="Proof Crx"/>
                    <xsd:enumeration value="Page Turning"/>
                    <xsd:enumeration value="Page Turning Proof Crx"/>
                    <xsd:enumeration value="Final"/>
                    <xsd:enumeration value="See Notes &gt;&gt;"/>
                  </xsd:restriction>
                </xsd:simpleType>
              </xsd:element>
            </xsd:sequence>
          </xsd:extension>
        </xsd:complexContent>
      </xsd:complexType>
    </xsd:element>
    <xsd:element name="SharedWithUsers" ma:index="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83467-61e0-4d79-9d88-8ccc23b81f9f" elementFormDefault="qualified">
    <xsd:import namespace="http://schemas.microsoft.com/office/2006/documentManagement/types"/>
    <xsd:import namespace="http://schemas.microsoft.com/office/infopath/2007/PartnerControls"/>
    <xsd:element name="Notes0" ma:index="11" nillable="true" ma:displayName="Notes" ma:internalName="Notes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Stage-BookINDDs xmlns="77becc8e-7285-40d5-b8ce-a40dd94f244c"/>
    <Notes0 xmlns="86983467-61e0-4d79-9d88-8ccc23b81f9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393B64-2DE2-4EB9-B2A6-699FEF620496}"/>
</file>

<file path=customXml/itemProps2.xml><?xml version="1.0" encoding="utf-8"?>
<ds:datastoreItem xmlns:ds="http://schemas.openxmlformats.org/officeDocument/2006/customXml" ds:itemID="{9BD9665A-FE71-4233-890C-A0F5B8757A85}">
  <ds:schemaRefs>
    <ds:schemaRef ds:uri="http://schemas.microsoft.com/office/2006/metadata/properties"/>
    <ds:schemaRef ds:uri="b4863681-c067-4c62-bc75-95bf3ac03d16"/>
  </ds:schemaRefs>
</ds:datastoreItem>
</file>

<file path=customXml/itemProps3.xml><?xml version="1.0" encoding="utf-8"?>
<ds:datastoreItem xmlns:ds="http://schemas.openxmlformats.org/officeDocument/2006/customXml" ds:itemID="{2345AD8E-ECF6-46ED-8FC2-904273841C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1367</TotalTime>
  <Words>177</Words>
  <PresentationFormat>Widescreen</PresentationFormat>
  <Paragraphs>92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Cambria Math</vt:lpstr>
      <vt:lpstr>Century Gothic</vt:lpstr>
      <vt:lpstr>Webdings</vt:lpstr>
      <vt:lpstr>Wingdings</vt:lpstr>
      <vt:lpstr>Wingdings 2</vt:lpstr>
      <vt:lpstr>Austin</vt:lpstr>
      <vt:lpstr>Water-Saving Landscaping</vt:lpstr>
      <vt:lpstr>Challenges</vt:lpstr>
      <vt:lpstr>Solutions</vt:lpstr>
      <vt:lpstr>Windbreaks</vt:lpstr>
      <vt:lpstr>Windbreaks</vt:lpstr>
      <vt:lpstr>Water Cycle</vt:lpstr>
      <vt:lpstr>Water Consumption</vt:lpstr>
      <vt:lpstr>Xeriscaping</vt:lpstr>
      <vt:lpstr>Soil Amendment</vt:lpstr>
      <vt:lpstr>Native Plants</vt:lpstr>
      <vt:lpstr>Temperature by Season</vt:lpstr>
      <vt:lpstr>Temperature by Month</vt:lpstr>
      <vt:lpstr>&lt;More&gt;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2010-04-07T18:09:45Z</dcterms:created>
  <dcterms:modified xsi:type="dcterms:W3CDTF">2016-10-18T01:55:55Z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0x0101001E206728FAA86945B8C7133531283981</vt:lpwstr>
  </property>
</Properties>
</file>