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96" r:id="rId13"/>
    <p:sldId id="297" r:id="rId14"/>
    <p:sldId id="298" r:id="rId15"/>
    <p:sldId id="299" r:id="rId16"/>
    <p:sldId id="300" r:id="rId17"/>
    <p:sldId id="301" r:id="rId18"/>
    <p:sldId id="302" r:id="rId19"/>
    <p:sldId id="303" r:id="rId20"/>
    <p:sldId id="304" r:id="rId21"/>
    <p:sldId id="305" r:id="rId22"/>
    <p:sldId id="313" r:id="rId23"/>
    <p:sldId id="307" r:id="rId24"/>
    <p:sldId id="308" r:id="rId25"/>
    <p:sldId id="309" r:id="rId26"/>
    <p:sldId id="310" r:id="rId27"/>
    <p:sldId id="311" r:id="rId28"/>
    <p:sldId id="312" r:id="rId29"/>
  </p:sldIdLst>
  <p:sldSz cx="9144000" cy="5143500" type="screen16x9"/>
  <p:notesSz cx="6858000" cy="9144000"/>
  <p:embeddedFontLst>
    <p:embeddedFont>
      <p:font typeface="Roboto Slab" panose="020B0604020202020204" charset="0"/>
      <p:regular r:id="rId31"/>
      <p:bold r:id="rId32"/>
    </p:embeddedFont>
    <p:embeddedFont>
      <p:font typeface="Source Sans Pr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1" autoAdjust="0"/>
    <p:restoredTop sz="94660"/>
  </p:normalViewPr>
  <p:slideViewPr>
    <p:cSldViewPr snapToGrid="0">
      <p:cViewPr varScale="1">
        <p:scale>
          <a:sx n="118" d="100"/>
          <a:sy n="118" d="100"/>
        </p:scale>
        <p:origin x="26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760418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681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596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227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894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59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085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069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522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979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953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043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085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577174" y="1666672"/>
            <a:ext cx="6846105" cy="2639327"/>
          </a:xfrm>
          <a:prstGeom prst="rect">
            <a:avLst/>
          </a:prstGeom>
        </p:spPr>
        <p:txBody>
          <a:bodyPr spcFirstLastPara="1" wrap="square" lIns="91425" tIns="91425" rIns="91425" bIns="91425" anchor="ctr" anchorCtr="0">
            <a:noAutofit/>
          </a:bodyPr>
          <a:lstStyle/>
          <a:p>
            <a:pPr algn="ctr"/>
            <a:r>
              <a:rPr lang="en-US" sz="3200" smtClean="0"/>
              <a:t>Huỳnh Văn Trọng</a:t>
            </a:r>
            <a:br>
              <a:rPr lang="en-US" sz="3200" smtClean="0"/>
            </a:br>
            <a:r>
              <a:rPr lang="en-US" sz="3200" smtClean="0"/>
              <a:t>60137336</a:t>
            </a:r>
            <a:br>
              <a:rPr lang="en-US" sz="3200" smtClean="0"/>
            </a:br>
            <a:r>
              <a:rPr lang="en-US" sz="3200" smtClean="0"/>
              <a:t>GVHD: Nguyễn Thủy Đoan Trang</a:t>
            </a:r>
            <a:br>
              <a:rPr lang="en-US" sz="3200" smtClean="0"/>
            </a:br>
            <a:r>
              <a:rPr lang="en-US" sz="3200" smtClean="0">
                <a:solidFill>
                  <a:srgbClr val="FF0000"/>
                </a:solidFill>
              </a:rPr>
              <a:t>Đề tài thực tập cơ sở:</a:t>
            </a:r>
            <a:br>
              <a:rPr lang="en-US" sz="3200" smtClean="0">
                <a:solidFill>
                  <a:srgbClr val="FF0000"/>
                </a:solidFill>
              </a:rPr>
            </a:br>
            <a:r>
              <a:rPr lang="en-US" sz="3200">
                <a:solidFill>
                  <a:srgbClr val="00B050"/>
                </a:solidFill>
              </a:rPr>
              <a:t>CÀI ĐẶT CÁC THUẬT TOÁN TÌM KIẾM VÀ SẮP XẾP TRÊN </a:t>
            </a:r>
            <a:r>
              <a:rPr lang="en-US" sz="3200" smtClean="0">
                <a:solidFill>
                  <a:srgbClr val="00B050"/>
                </a:solidFill>
              </a:rPr>
              <a:t>DANH SÁCH LIÊN KẾT </a:t>
            </a:r>
            <a:r>
              <a:rPr lang="en-US" sz="3200" smtClean="0">
                <a:solidFill>
                  <a:srgbClr val="00B050"/>
                </a:solidFill>
              </a:rPr>
              <a:t>THEO </a:t>
            </a:r>
            <a:r>
              <a:rPr lang="en-US" sz="3200">
                <a:solidFill>
                  <a:srgbClr val="00B050"/>
                </a:solidFill>
              </a:rPr>
              <a:t/>
            </a:r>
            <a:br>
              <a:rPr lang="en-US" sz="3200">
                <a:solidFill>
                  <a:srgbClr val="00B050"/>
                </a:solidFill>
              </a:rPr>
            </a:br>
            <a:r>
              <a:rPr lang="en-US" sz="3200">
                <a:solidFill>
                  <a:srgbClr val="00B050"/>
                </a:solidFill>
              </a:rPr>
              <a:t>HƯỚNG ĐỐI TƯỢNG</a:t>
            </a:r>
            <a:br>
              <a:rPr lang="en-US" sz="3200">
                <a:solidFill>
                  <a:srgbClr val="00B050"/>
                </a:solidFill>
              </a:rPr>
            </a:br>
            <a:r>
              <a:rPr lang="en-US" sz="3200" smtClean="0"/>
              <a:t/>
            </a:r>
            <a:br>
              <a:rPr lang="en-US" sz="3200" smtClean="0"/>
            </a:br>
            <a:endParaRPr sz="3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US" b="1" smtClean="0"/>
              <a:t>Heap-Sort:</a:t>
            </a:r>
            <a:endParaRPr/>
          </a:p>
        </p:txBody>
      </p:sp>
      <p:sp>
        <p:nvSpPr>
          <p:cNvPr id="151" name="Google Shape;151;p21"/>
          <p:cNvSpPr txBox="1">
            <a:spLocks noGrp="1"/>
          </p:cNvSpPr>
          <p:nvPr>
            <p:ph type="body" idx="1"/>
          </p:nvPr>
        </p:nvSpPr>
        <p:spPr>
          <a:xfrm>
            <a:off x="786149" y="1504950"/>
            <a:ext cx="7216471" cy="2206800"/>
          </a:xfrm>
          <a:prstGeom prst="rect">
            <a:avLst/>
          </a:prstGeom>
        </p:spPr>
        <p:txBody>
          <a:bodyPr spcFirstLastPara="1" wrap="square" lIns="91425" tIns="91425" rIns="91425" bIns="91425" anchor="t" anchorCtr="0">
            <a:noAutofit/>
          </a:bodyPr>
          <a:lstStyle/>
          <a:p>
            <a:pPr marL="0" lvl="0" indent="0" algn="just">
              <a:buNone/>
            </a:pPr>
            <a:r>
              <a:rPr lang="en-US" sz="1800"/>
              <a:t>Sắp xếp vun đống (Heap Sort) là một kỹ thuật sắp xếp phân loại dựa trên một cấu trúc dữ liệu được gọi là đống nhị phân (binary heap), gọi đơn giản là đống. Nó tương tự như thuật toán Sắp xếp chọn (Selection Sort) nơi phần tử lớn nhất sẽ được xếp vào cuối danh sách. Lặp đi lặp lại các bước này cho các phần tử còn lại của danh sách.</a:t>
            </a:r>
            <a:endParaRPr sz="18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2"/>
          <p:cNvSpPr/>
          <p:nvPr/>
        </p:nvSpPr>
        <p:spPr>
          <a:xfrm>
            <a:off x="2455924" y="1339352"/>
            <a:ext cx="4003242" cy="2496900"/>
          </a:xfrm>
          <a:prstGeom prst="ellipse">
            <a:avLst/>
          </a:prstGeom>
          <a:noFill/>
          <a:ln w="9525" cap="flat" cmpd="sng">
            <a:solidFill>
              <a:srgbClr val="ECEFF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smtClean="0">
                <a:solidFill>
                  <a:srgbClr val="FF0000"/>
                </a:solidFill>
                <a:latin typeface="Roboto Slab"/>
                <a:ea typeface="Roboto Slab"/>
                <a:cs typeface="Roboto Slab"/>
                <a:sym typeface="Roboto Slab"/>
              </a:rPr>
              <a:t>Xây dựng thuật toán ở mức 1:</a:t>
            </a:r>
            <a:endParaRPr sz="4000">
              <a:solidFill>
                <a:srgbClr val="FF0000"/>
              </a:solidFill>
              <a:latin typeface="Roboto Slab"/>
              <a:ea typeface="Roboto Slab"/>
              <a:cs typeface="Roboto Slab"/>
              <a:sym typeface="Roboto Slab"/>
            </a:endParaRPr>
          </a:p>
        </p:txBody>
      </p:sp>
      <p:sp>
        <p:nvSpPr>
          <p:cNvPr id="162" name="Google Shape;162;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665" y="496189"/>
            <a:ext cx="7571700" cy="702600"/>
          </a:xfrm>
        </p:spPr>
        <p:txBody>
          <a:bodyPr/>
          <a:lstStyle/>
          <a:p>
            <a:pPr algn="just"/>
            <a:r>
              <a:rPr lang="en-US"/>
              <a:t>Tạo đối tượng Node có các thuộc tính </a:t>
            </a:r>
            <a:r>
              <a:rPr lang="en-US" b="1"/>
              <a:t>gtri</a:t>
            </a:r>
            <a:r>
              <a:rPr lang="en-US"/>
              <a:t> và </a:t>
            </a:r>
            <a:r>
              <a:rPr lang="en-US" b="1" smtClean="0"/>
              <a:t>tiep</a:t>
            </a:r>
            <a:br>
              <a:rPr lang="en-US" b="1" smtClean="0"/>
            </a:br>
            <a:r>
              <a:rPr lang="en-US"/>
              <a:t>Xây dựng các phương thức tạo đối tượng mới như: </a:t>
            </a:r>
            <a:r>
              <a:rPr lang="en-US" b="1"/>
              <a:t>Xuat(), setNext(), getNext(), getGtri, setGtri().</a:t>
            </a:r>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287949" y="1303506"/>
            <a:ext cx="2350662" cy="3763632"/>
          </a:xfrm>
          <a:prstGeom prst="rect">
            <a:avLst/>
          </a:prstGeom>
        </p:spPr>
      </p:pic>
    </p:spTree>
    <p:extLst>
      <p:ext uri="{BB962C8B-B14F-4D97-AF65-F5344CB8AC3E}">
        <p14:creationId xmlns:p14="http://schemas.microsoft.com/office/powerpoint/2010/main" val="413974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Tạo đối tượng </a:t>
            </a:r>
            <a:r>
              <a:rPr lang="en-US" b="1"/>
              <a:t>Ds</a:t>
            </a:r>
            <a:r>
              <a:rPr lang="en-US"/>
              <a:t> có các biến khai báo là các thuộc tính</a:t>
            </a:r>
            <a:r>
              <a:rPr lang="en-US" smtClean="0"/>
              <a:t>.</a:t>
            </a:r>
            <a:br>
              <a:rPr lang="en-US" smtClean="0"/>
            </a:br>
            <a:r>
              <a:rPr lang="en-US"/>
              <a:t>Xây dựng các hàm là phương thức của các đối tượng</a:t>
            </a:r>
            <a:r>
              <a:rPr lang="en-US" smtClean="0"/>
              <a:t>.</a:t>
            </a:r>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p:cNvPicPr/>
          <p:nvPr/>
        </p:nvPicPr>
        <p:blipFill>
          <a:blip r:embed="rId2"/>
          <a:stretch>
            <a:fillRect/>
          </a:stretch>
        </p:blipFill>
        <p:spPr>
          <a:xfrm>
            <a:off x="3125823" y="1089498"/>
            <a:ext cx="2185480" cy="3722451"/>
          </a:xfrm>
          <a:prstGeom prst="rect">
            <a:avLst/>
          </a:prstGeom>
        </p:spPr>
      </p:pic>
    </p:spTree>
    <p:extLst>
      <p:ext uri="{BB962C8B-B14F-4D97-AF65-F5344CB8AC3E}">
        <p14:creationId xmlns:p14="http://schemas.microsoft.com/office/powerpoint/2010/main" val="653590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thuật toán sắp xếp </a:t>
            </a:r>
            <a:r>
              <a:rPr lang="en-US" b="1"/>
              <a:t>Buble Sort </a:t>
            </a:r>
            <a:r>
              <a:rPr lang="en-US"/>
              <a:t>tăng dần: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585912" y="1229360"/>
            <a:ext cx="5972175" cy="2684780"/>
          </a:xfrm>
          <a:prstGeom prst="rect">
            <a:avLst/>
          </a:prstGeom>
        </p:spPr>
      </p:pic>
    </p:spTree>
    <p:extLst>
      <p:ext uri="{BB962C8B-B14F-4D97-AF65-F5344CB8AC3E}">
        <p14:creationId xmlns:p14="http://schemas.microsoft.com/office/powerpoint/2010/main" val="773757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thuật toán sắp xếp </a:t>
            </a:r>
            <a:r>
              <a:rPr lang="en-US" b="1"/>
              <a:t>Selection Sort</a:t>
            </a:r>
            <a:r>
              <a:rPr lang="en-US"/>
              <a:t> tăng dần: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585912" y="1271270"/>
            <a:ext cx="5972175" cy="2600960"/>
          </a:xfrm>
          <a:prstGeom prst="rect">
            <a:avLst/>
          </a:prstGeom>
        </p:spPr>
      </p:pic>
    </p:spTree>
    <p:extLst>
      <p:ext uri="{BB962C8B-B14F-4D97-AF65-F5344CB8AC3E}">
        <p14:creationId xmlns:p14="http://schemas.microsoft.com/office/powerpoint/2010/main" val="2331751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thuật toán sắp xếp </a:t>
            </a:r>
            <a:r>
              <a:rPr lang="en-US" b="1"/>
              <a:t>Insertion Sort</a:t>
            </a:r>
            <a:r>
              <a:rPr lang="en-US"/>
              <a:t> tăng dần: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353743" y="1010721"/>
            <a:ext cx="5216964" cy="2873858"/>
          </a:xfrm>
          <a:prstGeom prst="rect">
            <a:avLst/>
          </a:prstGeom>
        </p:spPr>
      </p:pic>
      <p:pic>
        <p:nvPicPr>
          <p:cNvPr id="10" name="Picture 9"/>
          <p:cNvPicPr/>
          <p:nvPr/>
        </p:nvPicPr>
        <p:blipFill>
          <a:blip r:embed="rId3"/>
          <a:stretch>
            <a:fillRect/>
          </a:stretch>
        </p:blipFill>
        <p:spPr>
          <a:xfrm>
            <a:off x="3891063" y="1433209"/>
            <a:ext cx="4824919" cy="3171217"/>
          </a:xfrm>
          <a:prstGeom prst="rect">
            <a:avLst/>
          </a:prstGeom>
        </p:spPr>
      </p:pic>
    </p:spTree>
    <p:extLst>
      <p:ext uri="{BB962C8B-B14F-4D97-AF65-F5344CB8AC3E}">
        <p14:creationId xmlns:p14="http://schemas.microsoft.com/office/powerpoint/2010/main" val="382953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thuật toán sắp xếp </a:t>
            </a:r>
            <a:r>
              <a:rPr lang="en-US" b="1"/>
              <a:t>Heap Sort</a:t>
            </a:r>
            <a:r>
              <a:rPr lang="en-US"/>
              <a:t> tăng dần: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5" name="Picture 4"/>
          <p:cNvPicPr/>
          <p:nvPr/>
        </p:nvPicPr>
        <p:blipFill>
          <a:blip r:embed="rId2"/>
          <a:stretch>
            <a:fillRect/>
          </a:stretch>
        </p:blipFill>
        <p:spPr>
          <a:xfrm>
            <a:off x="249981" y="1059849"/>
            <a:ext cx="5281815" cy="2364288"/>
          </a:xfrm>
          <a:prstGeom prst="rect">
            <a:avLst/>
          </a:prstGeom>
        </p:spPr>
      </p:pic>
      <p:pic>
        <p:nvPicPr>
          <p:cNvPr id="6" name="Picture 5"/>
          <p:cNvPicPr/>
          <p:nvPr/>
        </p:nvPicPr>
        <p:blipFill>
          <a:blip r:embed="rId3"/>
          <a:stretch>
            <a:fillRect/>
          </a:stretch>
        </p:blipFill>
        <p:spPr>
          <a:xfrm>
            <a:off x="2385675" y="1817167"/>
            <a:ext cx="5972175" cy="3013710"/>
          </a:xfrm>
          <a:prstGeom prst="rect">
            <a:avLst/>
          </a:prstGeom>
        </p:spPr>
      </p:pic>
      <p:pic>
        <p:nvPicPr>
          <p:cNvPr id="7" name="Picture 6"/>
          <p:cNvPicPr/>
          <p:nvPr/>
        </p:nvPicPr>
        <p:blipFill>
          <a:blip r:embed="rId4"/>
          <a:stretch>
            <a:fillRect/>
          </a:stretch>
        </p:blipFill>
        <p:spPr>
          <a:xfrm>
            <a:off x="5371762" y="1240756"/>
            <a:ext cx="5700429" cy="2506345"/>
          </a:xfrm>
          <a:prstGeom prst="rect">
            <a:avLst/>
          </a:prstGeom>
        </p:spPr>
      </p:pic>
    </p:spTree>
    <p:extLst>
      <p:ext uri="{BB962C8B-B14F-4D97-AF65-F5344CB8AC3E}">
        <p14:creationId xmlns:p14="http://schemas.microsoft.com/office/powerpoint/2010/main" val="494076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thuật toán sắp xếp </a:t>
            </a:r>
            <a:r>
              <a:rPr lang="en-US" b="1"/>
              <a:t>Quick Sort</a:t>
            </a:r>
            <a:r>
              <a:rPr lang="en-US"/>
              <a:t> tăng dần: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5" name="Picture 4"/>
          <p:cNvPicPr/>
          <p:nvPr/>
        </p:nvPicPr>
        <p:blipFill>
          <a:blip r:embed="rId2"/>
          <a:stretch>
            <a:fillRect/>
          </a:stretch>
        </p:blipFill>
        <p:spPr>
          <a:xfrm>
            <a:off x="470474" y="1145310"/>
            <a:ext cx="5972175" cy="3501390"/>
          </a:xfrm>
          <a:prstGeom prst="rect">
            <a:avLst/>
          </a:prstGeom>
        </p:spPr>
      </p:pic>
      <p:pic>
        <p:nvPicPr>
          <p:cNvPr id="6" name="Picture 5"/>
          <p:cNvPicPr/>
          <p:nvPr/>
        </p:nvPicPr>
        <p:blipFill>
          <a:blip r:embed="rId3"/>
          <a:stretch>
            <a:fillRect/>
          </a:stretch>
        </p:blipFill>
        <p:spPr>
          <a:xfrm>
            <a:off x="4066124" y="1272491"/>
            <a:ext cx="4886960" cy="3870960"/>
          </a:xfrm>
          <a:prstGeom prst="rect">
            <a:avLst/>
          </a:prstGeom>
        </p:spPr>
      </p:pic>
    </p:spTree>
    <p:extLst>
      <p:ext uri="{BB962C8B-B14F-4D97-AF65-F5344CB8AC3E}">
        <p14:creationId xmlns:p14="http://schemas.microsoft.com/office/powerpoint/2010/main" val="3428175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Tìm kiếm phần tử trong danh sách liên kết.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5" name="Picture 4"/>
          <p:cNvPicPr/>
          <p:nvPr/>
        </p:nvPicPr>
        <p:blipFill>
          <a:blip r:embed="rId2"/>
          <a:stretch>
            <a:fillRect/>
          </a:stretch>
        </p:blipFill>
        <p:spPr>
          <a:xfrm>
            <a:off x="1585912" y="1381760"/>
            <a:ext cx="5972175" cy="2379980"/>
          </a:xfrm>
          <a:prstGeom prst="rect">
            <a:avLst/>
          </a:prstGeom>
        </p:spPr>
      </p:pic>
    </p:spTree>
    <p:extLst>
      <p:ext uri="{BB962C8B-B14F-4D97-AF65-F5344CB8AC3E}">
        <p14:creationId xmlns:p14="http://schemas.microsoft.com/office/powerpoint/2010/main" val="2863658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mtClean="0"/>
              <a:t>Các khái niệm liên quan đến đề tài.</a:t>
            </a:r>
            <a:br>
              <a:rPr lang="en-US" smtClean="0"/>
            </a:br>
            <a:endParaRPr/>
          </a:p>
        </p:txBody>
      </p:sp>
      <p:sp>
        <p:nvSpPr>
          <p:cNvPr id="76" name="Google Shape;76;p13"/>
          <p:cNvSpPr txBox="1"/>
          <p:nvPr/>
        </p:nvSpPr>
        <p:spPr>
          <a:xfrm>
            <a:off x="786150" y="1164834"/>
            <a:ext cx="3179400"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2000" smtClean="0">
                <a:solidFill>
                  <a:srgbClr val="00B050"/>
                </a:solidFill>
                <a:latin typeface="Source Sans Pro"/>
                <a:ea typeface="Source Sans Pro"/>
                <a:cs typeface="Source Sans Pro"/>
                <a:sym typeface="Source Sans Pro"/>
              </a:rPr>
              <a:t>Lập trình hướng đối tượng là gì ?</a:t>
            </a:r>
          </a:p>
          <a:p>
            <a:pPr lvl="0" algn="just">
              <a:spcBef>
                <a:spcPts val="600"/>
              </a:spcBef>
              <a:buClr>
                <a:schemeClr val="dk1"/>
              </a:buClr>
              <a:buSzPts val="1100"/>
            </a:pPr>
            <a:r>
              <a:rPr lang="en-US"/>
              <a:t>Lập trình hướng đối tượng (tiếng Anh: Object-oriented programming, viết tắt: OOP) là một mẫu hình lập trình dựa trên khái niệm "công nghệ đối tượng", mà trong đó, đối tượng chứa đựng các dữ liệu, trên các trường, thường được gọi là các thuộc tính</a:t>
            </a:r>
            <a:endParaRPr>
              <a:solidFill>
                <a:srgbClr val="00B050"/>
              </a:solidFill>
              <a:latin typeface="Source Sans Pro"/>
              <a:ea typeface="Source Sans Pro"/>
              <a:cs typeface="Source Sans Pro"/>
              <a:sym typeface="Source Sans Pro"/>
            </a:endParaRPr>
          </a:p>
        </p:txBody>
      </p:sp>
      <p:sp>
        <p:nvSpPr>
          <p:cNvPr id="77" name="Google Shape;77;p13"/>
          <p:cNvSpPr txBox="1"/>
          <p:nvPr/>
        </p:nvSpPr>
        <p:spPr>
          <a:xfrm>
            <a:off x="4883285" y="2316234"/>
            <a:ext cx="3318300"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2000" smtClean="0">
                <a:solidFill>
                  <a:srgbClr val="00B050"/>
                </a:solidFill>
                <a:latin typeface="Source Sans Pro"/>
                <a:ea typeface="Source Sans Pro"/>
                <a:cs typeface="Source Sans Pro"/>
                <a:sym typeface="Source Sans Pro"/>
              </a:rPr>
              <a:t>Ngôn ngữ lập trình là gì ?</a:t>
            </a:r>
            <a:endParaRPr lang="en-US" sz="2000">
              <a:solidFill>
                <a:srgbClr val="00B050"/>
              </a:solidFill>
              <a:latin typeface="Source Sans Pro"/>
              <a:ea typeface="Source Sans Pro"/>
              <a:cs typeface="Source Sans Pro"/>
              <a:sym typeface="Source Sans Pro"/>
            </a:endParaRPr>
          </a:p>
          <a:p>
            <a:pPr lvl="0" algn="just">
              <a:spcBef>
                <a:spcPts val="600"/>
              </a:spcBef>
            </a:pPr>
            <a:r>
              <a:rPr lang="en-US"/>
              <a:t>Ngôn ngữ C++ là một loại ngôn ngữ lập trình bậc trung. Đây là ngôn ngữ lập trình đa năng được tạo ra bởi Bjarne Stroustrup như một phần mở rộng của ngôn ngữ lập trình C, hoặc "C với các lớp Class"</a:t>
            </a:r>
            <a:endParaRPr>
              <a:solidFill>
                <a:srgbClr val="00B050"/>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29" y="0"/>
            <a:ext cx="7571700" cy="702600"/>
          </a:xfrm>
        </p:spPr>
        <p:txBody>
          <a:bodyPr/>
          <a:lstStyle/>
          <a:p>
            <a:r>
              <a:rPr lang="en-US"/>
              <a:t>Tìm kiếm nhị phân phần tử trong danh sách liên kết: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4"/>
          <p:cNvPicPr/>
          <p:nvPr/>
        </p:nvPicPr>
        <p:blipFill>
          <a:blip r:embed="rId2"/>
          <a:stretch>
            <a:fillRect/>
          </a:stretch>
        </p:blipFill>
        <p:spPr>
          <a:xfrm>
            <a:off x="2529191" y="702600"/>
            <a:ext cx="3078561" cy="4162279"/>
          </a:xfrm>
          <a:prstGeom prst="rect">
            <a:avLst/>
          </a:prstGeom>
        </p:spPr>
      </p:pic>
    </p:spTree>
    <p:extLst>
      <p:ext uri="{BB962C8B-B14F-4D97-AF65-F5344CB8AC3E}">
        <p14:creationId xmlns:p14="http://schemas.microsoft.com/office/powerpoint/2010/main" val="113331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Thuật toán lấy giá trị từ FILE</a:t>
            </a:r>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5" name="Picture 4"/>
          <p:cNvPicPr/>
          <p:nvPr/>
        </p:nvPicPr>
        <p:blipFill>
          <a:blip r:embed="rId2"/>
          <a:stretch>
            <a:fillRect/>
          </a:stretch>
        </p:blipFill>
        <p:spPr>
          <a:xfrm>
            <a:off x="1024647" y="1840230"/>
            <a:ext cx="6952033" cy="1921132"/>
          </a:xfrm>
          <a:prstGeom prst="rect">
            <a:avLst/>
          </a:prstGeom>
        </p:spPr>
      </p:pic>
    </p:spTree>
    <p:extLst>
      <p:ext uri="{BB962C8B-B14F-4D97-AF65-F5344CB8AC3E}">
        <p14:creationId xmlns:p14="http://schemas.microsoft.com/office/powerpoint/2010/main" val="1566135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24" y="162127"/>
            <a:ext cx="7571700" cy="478941"/>
          </a:xfrm>
        </p:spPr>
        <p:txBody>
          <a:bodyPr/>
          <a:lstStyle/>
          <a:p>
            <a:r>
              <a:rPr lang="en-US" smtClean="0"/>
              <a:t>Kết quả:</a:t>
            </a:r>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5" name="Picture 4"/>
          <p:cNvPicPr>
            <a:picLocks noChangeAspect="1"/>
          </p:cNvPicPr>
          <p:nvPr/>
        </p:nvPicPr>
        <p:blipFill>
          <a:blip r:embed="rId2"/>
          <a:stretch>
            <a:fillRect/>
          </a:stretch>
        </p:blipFill>
        <p:spPr>
          <a:xfrm>
            <a:off x="758758" y="641068"/>
            <a:ext cx="7531702" cy="4376991"/>
          </a:xfrm>
          <a:prstGeom prst="rect">
            <a:avLst/>
          </a:prstGeom>
        </p:spPr>
      </p:pic>
    </p:spTree>
    <p:extLst>
      <p:ext uri="{BB962C8B-B14F-4D97-AF65-F5344CB8AC3E}">
        <p14:creationId xmlns:p14="http://schemas.microsoft.com/office/powerpoint/2010/main" val="2455164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p:nvPr/>
        </p:nvSpPr>
        <p:spPr>
          <a:xfrm>
            <a:off x="2455924" y="1339352"/>
            <a:ext cx="4003242" cy="2496900"/>
          </a:xfrm>
          <a:prstGeom prst="ellipse">
            <a:avLst/>
          </a:prstGeom>
          <a:noFill/>
          <a:ln w="9525" cap="flat" cmpd="sng">
            <a:solidFill>
              <a:srgbClr val="ECEFF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smtClean="0">
                <a:solidFill>
                  <a:srgbClr val="FF0000"/>
                </a:solidFill>
                <a:latin typeface="Roboto Slab"/>
                <a:ea typeface="Roboto Slab"/>
                <a:cs typeface="Roboto Slab"/>
                <a:sym typeface="Roboto Slab"/>
              </a:rPr>
              <a:t>Xây dựng thuật toán ở mức 2:</a:t>
            </a:r>
            <a:endParaRPr sz="4000">
              <a:solidFill>
                <a:srgbClr val="FF0000"/>
              </a:solidFill>
              <a:latin typeface="Roboto Slab"/>
              <a:ea typeface="Roboto Slab"/>
              <a:cs typeface="Roboto Slab"/>
              <a:sym typeface="Roboto Slab"/>
            </a:endParaRPr>
          </a:p>
        </p:txBody>
      </p:sp>
      <p:sp>
        <p:nvSpPr>
          <p:cNvPr id="162" name="Google Shape;162;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956282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Thực hiện thiết kế giao diện người dùng để mô phỏng thuật toán</a:t>
            </a:r>
            <a:r>
              <a:rPr lang="en-US" b="1" smtClean="0"/>
              <a:t>.</a:t>
            </a:r>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5" name="Picture 4"/>
          <p:cNvPicPr/>
          <p:nvPr/>
        </p:nvPicPr>
        <p:blipFill>
          <a:blip r:embed="rId2"/>
          <a:stretch>
            <a:fillRect/>
          </a:stretch>
        </p:blipFill>
        <p:spPr>
          <a:xfrm>
            <a:off x="1585912" y="1151941"/>
            <a:ext cx="5972175" cy="3597910"/>
          </a:xfrm>
          <a:prstGeom prst="rect">
            <a:avLst/>
          </a:prstGeom>
        </p:spPr>
      </p:pic>
    </p:spTree>
    <p:extLst>
      <p:ext uri="{BB962C8B-B14F-4D97-AF65-F5344CB8AC3E}">
        <p14:creationId xmlns:p14="http://schemas.microsoft.com/office/powerpoint/2010/main" val="1690018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Hướng dẫn sử dụng giao diện thực hiện mô phỏng thuật toán</a:t>
            </a:r>
            <a:r>
              <a:rPr lang="en-US" b="1" smtClean="0"/>
              <a:t>.</a:t>
            </a:r>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5" name="Rectangle 4"/>
          <p:cNvSpPr/>
          <p:nvPr/>
        </p:nvSpPr>
        <p:spPr>
          <a:xfrm>
            <a:off x="875489" y="1010720"/>
            <a:ext cx="6653720" cy="2538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Bước 1: Sau khi thực hiện chạy chương trình, hệ thống sẽ ra một giao diện</a:t>
            </a:r>
            <a:r>
              <a:rPr lang="en-US" smtClean="0"/>
              <a:t>.</a:t>
            </a:r>
            <a:endParaRPr lang="en-US"/>
          </a:p>
        </p:txBody>
      </p:sp>
      <p:pic>
        <p:nvPicPr>
          <p:cNvPr id="6" name="Picture 5"/>
          <p:cNvPicPr/>
          <p:nvPr/>
        </p:nvPicPr>
        <p:blipFill>
          <a:blip r:embed="rId2"/>
          <a:stretch>
            <a:fillRect/>
          </a:stretch>
        </p:blipFill>
        <p:spPr>
          <a:xfrm>
            <a:off x="1475665" y="1447246"/>
            <a:ext cx="5972175" cy="3597910"/>
          </a:xfrm>
          <a:prstGeom prst="rect">
            <a:avLst/>
          </a:prstGeom>
        </p:spPr>
      </p:pic>
    </p:spTree>
    <p:extLst>
      <p:ext uri="{BB962C8B-B14F-4D97-AF65-F5344CB8AC3E}">
        <p14:creationId xmlns:p14="http://schemas.microsoft.com/office/powerpoint/2010/main" val="2411839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Hướng dẫn sử dụng giao diện thực hiện mô phỏng thuật toán.</a:t>
            </a:r>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5" name="Rectangle 4"/>
          <p:cNvSpPr/>
          <p:nvPr/>
        </p:nvSpPr>
        <p:spPr>
          <a:xfrm>
            <a:off x="901430" y="1108953"/>
            <a:ext cx="6783421" cy="16472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a:t>Bước 2: Trong mục ‘Thiết lập đầu vào’ kích chọn vào nút tự động hoặc dữ liệu lấy từ file. Nếu chọn tự động thì sẽ nhập tiếp số lượng phần tử khởi tạo (Lưu ý: số lượng bé hơn 20 phần tử). Nếu chọn lấy dữ liệu từ file thì kích vào ô </a:t>
            </a:r>
            <a:r>
              <a:rPr lang="en-US" b="1"/>
              <a:t>Đọc FILE </a:t>
            </a:r>
            <a:r>
              <a:rPr lang="en-US"/>
              <a:t>và nhập tên file vào sau đó tiến hành ghi dữ liệu vào file và nhấn nút đọc. Kích chọn ô </a:t>
            </a:r>
            <a:r>
              <a:rPr lang="en-US" b="1"/>
              <a:t>Dữ liệu, </a:t>
            </a:r>
            <a:r>
              <a:rPr lang="en-US"/>
              <a:t>dữ liệu sẽ được đọc vào ô bên cạnh. Cả 2 cách đều sử dụng nút </a:t>
            </a:r>
            <a:r>
              <a:rPr lang="en-US" b="1"/>
              <a:t>Thêm</a:t>
            </a:r>
            <a:r>
              <a:rPr lang="en-US"/>
              <a:t> để thêm phần tử.</a:t>
            </a:r>
          </a:p>
          <a:p>
            <a:pPr algn="just"/>
            <a:r>
              <a:rPr lang="en-US"/>
              <a:t>Ví dụ: Các phần tử đã được thêm ngẫu nhiên.</a:t>
            </a:r>
          </a:p>
        </p:txBody>
      </p:sp>
      <p:pic>
        <p:nvPicPr>
          <p:cNvPr id="6" name="Picture 5"/>
          <p:cNvPicPr/>
          <p:nvPr/>
        </p:nvPicPr>
        <p:blipFill>
          <a:blip r:embed="rId2"/>
          <a:stretch>
            <a:fillRect/>
          </a:stretch>
        </p:blipFill>
        <p:spPr>
          <a:xfrm>
            <a:off x="901430" y="2933295"/>
            <a:ext cx="5972175" cy="457200"/>
          </a:xfrm>
          <a:prstGeom prst="rect">
            <a:avLst/>
          </a:prstGeom>
        </p:spPr>
      </p:pic>
      <p:pic>
        <p:nvPicPr>
          <p:cNvPr id="7" name="Picture 6"/>
          <p:cNvPicPr/>
          <p:nvPr/>
        </p:nvPicPr>
        <p:blipFill>
          <a:blip r:embed="rId3"/>
          <a:stretch>
            <a:fillRect/>
          </a:stretch>
        </p:blipFill>
        <p:spPr>
          <a:xfrm>
            <a:off x="901430" y="3567620"/>
            <a:ext cx="4591050" cy="1257300"/>
          </a:xfrm>
          <a:prstGeom prst="rect">
            <a:avLst/>
          </a:prstGeom>
        </p:spPr>
      </p:pic>
      <p:pic>
        <p:nvPicPr>
          <p:cNvPr id="8" name="Picture 7"/>
          <p:cNvPicPr/>
          <p:nvPr/>
        </p:nvPicPr>
        <p:blipFill>
          <a:blip r:embed="rId4"/>
          <a:stretch>
            <a:fillRect/>
          </a:stretch>
        </p:blipFill>
        <p:spPr>
          <a:xfrm>
            <a:off x="5768548" y="3787826"/>
            <a:ext cx="3077137" cy="962025"/>
          </a:xfrm>
          <a:prstGeom prst="rect">
            <a:avLst/>
          </a:prstGeom>
        </p:spPr>
      </p:pic>
    </p:spTree>
    <p:extLst>
      <p:ext uri="{BB962C8B-B14F-4D97-AF65-F5344CB8AC3E}">
        <p14:creationId xmlns:p14="http://schemas.microsoft.com/office/powerpoint/2010/main" val="36716599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Hướng dẫn sử dụng giao diện thực hiện mô phỏng thuật toán.</a:t>
            </a:r>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5" name="Rectangle 4"/>
          <p:cNvSpPr/>
          <p:nvPr/>
        </p:nvSpPr>
        <p:spPr>
          <a:xfrm>
            <a:off x="786150" y="1010720"/>
            <a:ext cx="6446195" cy="531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Bước 3: Sau khi đã thêm phần tử vào hệ thống, ta tiến hành mô phỏng chúng bằng </a:t>
            </a:r>
            <a:r>
              <a:rPr lang="en-US" smtClean="0"/>
              <a:t>cách.</a:t>
            </a:r>
            <a:endParaRPr lang="en-US"/>
          </a:p>
        </p:txBody>
      </p:sp>
      <p:sp>
        <p:nvSpPr>
          <p:cNvPr id="6" name="Rounded Rectangle 5"/>
          <p:cNvSpPr/>
          <p:nvPr/>
        </p:nvSpPr>
        <p:spPr>
          <a:xfrm>
            <a:off x="914400" y="1627762"/>
            <a:ext cx="6317945" cy="278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Chọn tốc độ vừa phải để thấy rõ được quá trình sắp xếp của chúng.</a:t>
            </a:r>
          </a:p>
        </p:txBody>
      </p:sp>
      <p:pic>
        <p:nvPicPr>
          <p:cNvPr id="7" name="Picture 6"/>
          <p:cNvPicPr/>
          <p:nvPr/>
        </p:nvPicPr>
        <p:blipFill>
          <a:blip r:embed="rId2"/>
          <a:stretch>
            <a:fillRect/>
          </a:stretch>
        </p:blipFill>
        <p:spPr>
          <a:xfrm>
            <a:off x="2073410" y="1991885"/>
            <a:ext cx="4400550" cy="571500"/>
          </a:xfrm>
          <a:prstGeom prst="rect">
            <a:avLst/>
          </a:prstGeom>
        </p:spPr>
      </p:pic>
      <p:sp>
        <p:nvSpPr>
          <p:cNvPr id="8" name="Rounded Rectangle 7"/>
          <p:cNvSpPr/>
          <p:nvPr/>
        </p:nvSpPr>
        <p:spPr>
          <a:xfrm>
            <a:off x="914400" y="2648649"/>
            <a:ext cx="6272549" cy="278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Chọn thứ tự sắp xếp tăng hoặc giảm</a:t>
            </a:r>
            <a:r>
              <a:rPr lang="en-US" smtClean="0"/>
              <a:t>.</a:t>
            </a:r>
            <a:endParaRPr lang="en-US"/>
          </a:p>
        </p:txBody>
      </p:sp>
      <p:pic>
        <p:nvPicPr>
          <p:cNvPr id="9" name="Picture 8"/>
          <p:cNvPicPr/>
          <p:nvPr/>
        </p:nvPicPr>
        <p:blipFill>
          <a:blip r:embed="rId3"/>
          <a:stretch>
            <a:fillRect/>
          </a:stretch>
        </p:blipFill>
        <p:spPr>
          <a:xfrm>
            <a:off x="2073410" y="2990637"/>
            <a:ext cx="4076700" cy="523875"/>
          </a:xfrm>
          <a:prstGeom prst="rect">
            <a:avLst/>
          </a:prstGeom>
        </p:spPr>
      </p:pic>
      <p:sp>
        <p:nvSpPr>
          <p:cNvPr id="10" name="Rounded Rectangle 9"/>
          <p:cNvSpPr/>
          <p:nvPr/>
        </p:nvSpPr>
        <p:spPr>
          <a:xfrm>
            <a:off x="850274" y="3590033"/>
            <a:ext cx="6317945" cy="311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Thiết lập thuật toán sắp xếp cho chúng</a:t>
            </a:r>
            <a:r>
              <a:rPr lang="en-US" smtClean="0"/>
              <a:t>.</a:t>
            </a:r>
            <a:endParaRPr lang="en-US"/>
          </a:p>
        </p:txBody>
      </p:sp>
      <p:pic>
        <p:nvPicPr>
          <p:cNvPr id="11" name="Picture 10"/>
          <p:cNvPicPr/>
          <p:nvPr/>
        </p:nvPicPr>
        <p:blipFill>
          <a:blip r:embed="rId4"/>
          <a:stretch>
            <a:fillRect/>
          </a:stretch>
        </p:blipFill>
        <p:spPr>
          <a:xfrm>
            <a:off x="2073410" y="3976839"/>
            <a:ext cx="4171950" cy="1095375"/>
          </a:xfrm>
          <a:prstGeom prst="rect">
            <a:avLst/>
          </a:prstGeom>
        </p:spPr>
      </p:pic>
    </p:spTree>
    <p:extLst>
      <p:ext uri="{BB962C8B-B14F-4D97-AF65-F5344CB8AC3E}">
        <p14:creationId xmlns:p14="http://schemas.microsoft.com/office/powerpoint/2010/main" val="22432117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98" y="2191965"/>
            <a:ext cx="8357850" cy="719847"/>
          </a:xfrm>
        </p:spPr>
        <p:txBody>
          <a:bodyPr/>
          <a:lstStyle/>
          <a:p>
            <a:pPr algn="ctr"/>
            <a:r>
              <a:rPr lang="en-US" sz="5400" smtClean="0"/>
              <a:t>Thanks for watching !!!</a:t>
            </a:r>
            <a:endParaRPr lang="en-US" sz="5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3624518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txBox="1">
            <a:spLocks noGrp="1"/>
          </p:cNvSpPr>
          <p:nvPr>
            <p:ph type="subTitle" idx="4294967295"/>
          </p:nvPr>
        </p:nvSpPr>
        <p:spPr>
          <a:xfrm>
            <a:off x="3310984" y="31700"/>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smtClean="0"/>
              <a:t>Khái niệm danh sách liên kết:</a:t>
            </a:r>
            <a:endParaRPr sz="3600" b="1"/>
          </a:p>
        </p:txBody>
      </p:sp>
      <p:sp>
        <p:nvSpPr>
          <p:cNvPr id="87" name="Google Shape;87;p14"/>
          <p:cNvSpPr txBox="1">
            <a:spLocks noGrp="1"/>
          </p:cNvSpPr>
          <p:nvPr>
            <p:ph type="body" idx="4294967295"/>
          </p:nvPr>
        </p:nvSpPr>
        <p:spPr>
          <a:xfrm>
            <a:off x="3310984" y="1241731"/>
            <a:ext cx="4109400" cy="2461500"/>
          </a:xfrm>
          <a:prstGeom prst="rect">
            <a:avLst/>
          </a:prstGeom>
        </p:spPr>
        <p:txBody>
          <a:bodyPr spcFirstLastPara="1" wrap="square" lIns="91425" tIns="91425" rIns="91425" bIns="91425" anchor="t" anchorCtr="0">
            <a:noAutofit/>
          </a:bodyPr>
          <a:lstStyle/>
          <a:p>
            <a:pPr marL="0" lvl="0" indent="0" algn="just">
              <a:buNone/>
            </a:pPr>
            <a:r>
              <a:rPr lang="en-US" sz="2800"/>
              <a:t>Danh sách liên kết là một cấu trúc dữ liệu tuyến tính, trong đó các phần tử không được lưu trữ tại các vị trí bộ nhớ liền kề</a:t>
            </a:r>
            <a:endParaRPr sz="260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11" name="Picture 10" descr="https://media.geeksforgeeks.org/wp-content/cdn-uploads/gq/2013/03/Linkedlist.png"/>
          <p:cNvPicPr/>
          <p:nvPr/>
        </p:nvPicPr>
        <p:blipFill>
          <a:blip r:embed="rId4">
            <a:extLst>
              <a:ext uri="{28A0092B-C50C-407E-A947-70E740481C1C}">
                <a14:useLocalDpi xmlns:a14="http://schemas.microsoft.com/office/drawing/2010/main" val="0"/>
              </a:ext>
            </a:extLst>
          </a:blip>
          <a:srcRect/>
          <a:stretch>
            <a:fillRect/>
          </a:stretch>
        </p:blipFill>
        <p:spPr bwMode="auto">
          <a:xfrm>
            <a:off x="599106" y="3695740"/>
            <a:ext cx="5972175" cy="132778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661464" y="1229500"/>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a:solidFill>
                <a:schemeClr val="accent4"/>
              </a:solidFill>
            </a:endParaRPr>
          </a:p>
          <a:p>
            <a:pPr marL="0" lvl="0" indent="0" algn="l" rtl="0">
              <a:spcBef>
                <a:spcPts val="0"/>
              </a:spcBef>
              <a:spcAft>
                <a:spcPts val="0"/>
              </a:spcAft>
              <a:buNone/>
            </a:pPr>
            <a:r>
              <a:rPr lang="en" smtClean="0"/>
              <a:t>Tìm kiếm phần tử trong danh sách liên kết: </a:t>
            </a:r>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296217" y="2389300"/>
            <a:ext cx="5966460" cy="11430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67180" y="504450"/>
            <a:ext cx="6713400" cy="819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mtClean="0"/>
              <a:t>Sắp xếp phần tử trong danh sách liên kết:</a:t>
            </a:r>
            <a:endParaRPr/>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Rectangle 1"/>
          <p:cNvSpPr/>
          <p:nvPr/>
        </p:nvSpPr>
        <p:spPr>
          <a:xfrm>
            <a:off x="1562823" y="1745476"/>
            <a:ext cx="6018179" cy="15656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a:t>Bài toán sắp xếp là chúng ta sẽ sắp xếp lại các phần tử của một danh sách theo chiều tăng hoặc giảm dần theo một tiêu chí nào đó của phần tử trong danh sách.</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504463" y="3438079"/>
            <a:ext cx="5966460" cy="1425751"/>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06252" y="68171"/>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smtClean="0"/>
              <a:t>Bubble Sort:</a:t>
            </a:r>
            <a:endParaRPr sz="2400"/>
          </a:p>
        </p:txBody>
      </p:sp>
      <p:sp>
        <p:nvSpPr>
          <p:cNvPr id="111" name="Google Shape;111;p17"/>
          <p:cNvSpPr txBox="1">
            <a:spLocks noGrp="1"/>
          </p:cNvSpPr>
          <p:nvPr>
            <p:ph type="body" idx="1"/>
          </p:nvPr>
        </p:nvSpPr>
        <p:spPr>
          <a:xfrm>
            <a:off x="306252" y="911504"/>
            <a:ext cx="7571700" cy="3573600"/>
          </a:xfrm>
          <a:prstGeom prst="rect">
            <a:avLst/>
          </a:prstGeom>
        </p:spPr>
        <p:txBody>
          <a:bodyPr spcFirstLastPara="1" wrap="square" lIns="91425" tIns="91425" rIns="91425" bIns="91425" anchor="t" anchorCtr="0">
            <a:noAutofit/>
          </a:bodyPr>
          <a:lstStyle/>
          <a:p>
            <a:pPr marL="76200" lvl="0" indent="0" algn="ctr">
              <a:buNone/>
            </a:pPr>
            <a:r>
              <a:rPr lang="en-US"/>
              <a:t>Duyệt qua danh sách, làm cho các phần tử lớn nhất hoặc nhỏ nhất dịch chuyển về phía cuối danh sách, tiếp tục lại làm phần tử lớn nhất hoặc nhỏ nhất kế đó dịch chuyển về cuối hay chính là làm cho phần tử nhỏ nhất (hoặc lớn nhất) nổi lên, cứ như vậy cho đến hết danh </a:t>
            </a:r>
            <a:r>
              <a:rPr lang="en-US" smtClean="0"/>
              <a:t>sách.</a:t>
            </a:r>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456715" y="909615"/>
            <a:ext cx="4779600" cy="1159800"/>
          </a:xfrm>
          <a:prstGeom prst="rect">
            <a:avLst/>
          </a:prstGeom>
        </p:spPr>
        <p:txBody>
          <a:bodyPr spcFirstLastPara="1" wrap="square" lIns="91425" tIns="91425" rIns="91425" bIns="91425" anchor="b" anchorCtr="0">
            <a:noAutofit/>
          </a:bodyPr>
          <a:lstStyle/>
          <a:p>
            <a:pPr lvl="0"/>
            <a:r>
              <a:rPr lang="en-US" sz="2400" b="1"/>
              <a:t>Selection-sort </a:t>
            </a:r>
            <a:endParaRPr sz="2400" b="1"/>
          </a:p>
        </p:txBody>
      </p:sp>
      <p:sp>
        <p:nvSpPr>
          <p:cNvPr id="119" name="Google Shape;119;p18"/>
          <p:cNvSpPr txBox="1">
            <a:spLocks noGrp="1"/>
          </p:cNvSpPr>
          <p:nvPr>
            <p:ph type="subTitle" idx="4294967295"/>
          </p:nvPr>
        </p:nvSpPr>
        <p:spPr>
          <a:xfrm>
            <a:off x="357029" y="2554032"/>
            <a:ext cx="7870984" cy="784800"/>
          </a:xfrm>
          <a:prstGeom prst="rect">
            <a:avLst/>
          </a:prstGeom>
        </p:spPr>
        <p:txBody>
          <a:bodyPr spcFirstLastPara="1" wrap="square" lIns="91425" tIns="91425" rIns="91425" bIns="91425" anchor="t" anchorCtr="0">
            <a:noAutofit/>
          </a:bodyPr>
          <a:lstStyle/>
          <a:p>
            <a:pPr marL="0" lvl="0" indent="0" algn="just">
              <a:buNone/>
            </a:pPr>
            <a:r>
              <a:rPr lang="en-US"/>
              <a:t>D</a:t>
            </a:r>
            <a:r>
              <a:rPr lang="en-US" smtClean="0"/>
              <a:t>uyệt </a:t>
            </a:r>
            <a:r>
              <a:rPr lang="en-US"/>
              <a:t>từ đầu đến phần tử kề cuối danh sách, duyệt tìm phần tử nhỏ nhất từ vị trí kế phần tử đang duyệt đến hết, sau đó đổi vị trí của phần tử nhỏ nhất đó với phần tử đang duyệt và cứ tiếp tục như vậy</a:t>
            </a:r>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1200150"/>
            <a:ext cx="6684706" cy="1264190"/>
          </a:xfrm>
          <a:prstGeom prst="rect">
            <a:avLst/>
          </a:prstGeom>
        </p:spPr>
        <p:txBody>
          <a:bodyPr spcFirstLastPara="1" wrap="square" lIns="91425" tIns="91425" rIns="91425" bIns="91425" anchor="t" anchorCtr="0">
            <a:noAutofit/>
          </a:bodyPr>
          <a:lstStyle/>
          <a:p>
            <a:pPr marL="0" lvl="0" indent="0" algn="just">
              <a:buNone/>
            </a:pPr>
            <a:r>
              <a:rPr lang="en-US"/>
              <a:t>T</a:t>
            </a:r>
            <a:r>
              <a:rPr lang="en-US" smtClean="0"/>
              <a:t>a </a:t>
            </a:r>
            <a:r>
              <a:rPr lang="en-US"/>
              <a:t>có mảng ban đầu gồm phần tử A[0] xem như đã sắp xếp, ta sẽ duyệt từ phần tử 1 đến n – 1, tìm cách chèn những phần tử đó vào vị trí thích hợp trong mảng ban đầu đã được sắp xếp.</a:t>
            </a:r>
            <a:endParaRPr/>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US" b="1"/>
              <a:t>Insertion-sort</a:t>
            </a:r>
            <a:endParaRPr/>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US" b="1" smtClean="0"/>
              <a:t>Quick-Sort</a:t>
            </a:r>
            <a:endParaRPr/>
          </a:p>
        </p:txBody>
      </p:sp>
      <p:sp>
        <p:nvSpPr>
          <p:cNvPr id="143" name="Google Shape;143;p20"/>
          <p:cNvSpPr txBox="1">
            <a:spLocks noGrp="1"/>
          </p:cNvSpPr>
          <p:nvPr>
            <p:ph type="body" idx="3"/>
          </p:nvPr>
        </p:nvSpPr>
        <p:spPr>
          <a:xfrm>
            <a:off x="706877" y="1200150"/>
            <a:ext cx="7586757" cy="3725700"/>
          </a:xfrm>
          <a:prstGeom prst="rect">
            <a:avLst/>
          </a:prstGeom>
        </p:spPr>
        <p:txBody>
          <a:bodyPr spcFirstLastPara="1" wrap="square" lIns="91425" tIns="91425" rIns="91425" bIns="91425" anchor="t" anchorCtr="0">
            <a:noAutofit/>
          </a:bodyPr>
          <a:lstStyle/>
          <a:p>
            <a:pPr marL="0" lvl="0" indent="0" algn="just">
              <a:buNone/>
            </a:pPr>
            <a:r>
              <a:rPr lang="en-US"/>
              <a:t>C</a:t>
            </a:r>
            <a:r>
              <a:rPr lang="en-US" smtClean="0"/>
              <a:t>họn </a:t>
            </a:r>
            <a:r>
              <a:rPr lang="en-US"/>
              <a:t>một điểm làm chốt (gọi là pivot), sắp xếp mọi phần tử bên trái chốt đều nhỏ hơn chốt và mọi phần tử bên phải đều lớn hơn chốt, sau khi xong ta được 2 dãy con bên trái và bên phải, áp dụng tương tự cách sắp xếp này cho 2 dãy con vừa tìm được cho đến khi dãy con chỉ còn 1 phần tử.</a:t>
            </a:r>
            <a:endParaRPr/>
          </a:p>
        </p:txBody>
      </p:sp>
      <p:sp>
        <p:nvSpPr>
          <p:cNvPr id="144" name="Google Shape;144;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963</Words>
  <Application>Microsoft Office PowerPoint</Application>
  <PresentationFormat>On-screen Show (16:9)</PresentationFormat>
  <Paragraphs>74</Paragraphs>
  <Slides>28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Roboto Slab</vt:lpstr>
      <vt:lpstr>Source Sans Pro</vt:lpstr>
      <vt:lpstr>Arial</vt:lpstr>
      <vt:lpstr>Cordelia template</vt:lpstr>
      <vt:lpstr>Huỳnh Văn Trọng 60137336 GVHD: Nguyễn Thủy Đoan Trang Đề tài thực tập cơ sở: CÀI ĐẶT CÁC THUẬT TOÁN TÌM KIẾM VÀ SẮP XẾP TRÊN DANH SÁCH LIÊN KẾT THEO  HƯỚNG ĐỐI TƯỢNG  </vt:lpstr>
      <vt:lpstr>Các khái niệm liên quan đến đề tài. </vt:lpstr>
      <vt:lpstr>PowerPoint Presentation</vt:lpstr>
      <vt:lpstr> Tìm kiếm phần tử trong danh sách liên kết: </vt:lpstr>
      <vt:lpstr>PowerPoint Presentation</vt:lpstr>
      <vt:lpstr>Bubble Sort:</vt:lpstr>
      <vt:lpstr>Selection-sort </vt:lpstr>
      <vt:lpstr>Insertion-sort</vt:lpstr>
      <vt:lpstr>Quick-Sort</vt:lpstr>
      <vt:lpstr>Heap-Sort:</vt:lpstr>
      <vt:lpstr>PowerPoint Presentation</vt:lpstr>
      <vt:lpstr>Tạo đối tượng Node có các thuộc tính gtri và tiep Xây dựng các phương thức tạo đối tượng mới như: Xuat(), setNext(), getNext(), getGtri, setGtri().</vt:lpstr>
      <vt:lpstr>Tạo đối tượng Ds có các biến khai báo là các thuộc tính. Xây dựng các hàm là phương thức của các đối tượng.</vt:lpstr>
      <vt:lpstr>Xây dựng thuật toán sắp xếp Buble Sort tăng dần:</vt:lpstr>
      <vt:lpstr>Xây dựng thuật toán sắp xếp Selection Sort tăng dần:</vt:lpstr>
      <vt:lpstr>Xây dựng thuật toán sắp xếp Insertion Sort tăng dần:</vt:lpstr>
      <vt:lpstr>Xây dựng thuật toán sắp xếp Heap Sort tăng dần:</vt:lpstr>
      <vt:lpstr>Xây dựng thuật toán sắp xếp Quick Sort tăng dần:</vt:lpstr>
      <vt:lpstr>Tìm kiếm phần tử trong danh sách liên kết.</vt:lpstr>
      <vt:lpstr>Tìm kiếm nhị phân phần tử trong danh sách liên kết:</vt:lpstr>
      <vt:lpstr>Thuật toán lấy giá trị từ FILE</vt:lpstr>
      <vt:lpstr>Kết quả:</vt:lpstr>
      <vt:lpstr>PowerPoint Presentation</vt:lpstr>
      <vt:lpstr>Thực hiện thiết kế giao diện người dùng để mô phỏng thuật toán.</vt:lpstr>
      <vt:lpstr>Hướng dẫn sử dụng giao diện thực hiện mô phỏng thuật toán.</vt:lpstr>
      <vt:lpstr>Hướng dẫn sử dụng giao diện thực hiện mô phỏng thuật toán.</vt:lpstr>
      <vt:lpstr>Hướng dẫn sử dụng giao diện thực hiện mô phỏng thuật toán.</vt:lpstr>
      <vt:lpstr>Thanks for watching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Huỳnh Văn Trọng 60137336 GVHD: Nguyễn Thủy Đoan Trang Đề tài thực tập cơ sở: CÀI ĐẶT CÁC THUẬT TOÁN TÌM KIẾM VÀ SẮP XẾP TRÊN MẢNG MỘT CHIỀU THEO  HƯỚNG ĐỐI TƯỢNG  </dc:title>
  <cp:lastModifiedBy>HP</cp:lastModifiedBy>
  <cp:revision>10</cp:revision>
  <dcterms:modified xsi:type="dcterms:W3CDTF">2021-01-18T04:09:57Z</dcterms:modified>
</cp:coreProperties>
</file>