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609AA-D951-4EA8-A3A2-B136AA73721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F97ADA6-E562-4375-B4C8-93195257BC4F}">
      <dgm:prSet/>
      <dgm:spPr/>
      <dgm:t>
        <a:bodyPr/>
        <a:lstStyle/>
        <a:p>
          <a:r>
            <a:rPr lang="vi-VN" b="0" i="0" baseline="0"/>
            <a:t>FAT12 (File Allocation Table 12-bit) là một hệ thống tập tin được thiết kế bởi Microsoft vào cuối những năm 1970. </a:t>
          </a:r>
          <a:endParaRPr lang="en-US"/>
        </a:p>
      </dgm:t>
    </dgm:pt>
    <dgm:pt modelId="{6A91CAB5-0A85-4FE4-937D-D043EC4C21AE}" type="parTrans" cxnId="{C3B132BB-F279-4D38-81CF-193398E80FA4}">
      <dgm:prSet/>
      <dgm:spPr/>
      <dgm:t>
        <a:bodyPr/>
        <a:lstStyle/>
        <a:p>
          <a:endParaRPr lang="en-US"/>
        </a:p>
      </dgm:t>
    </dgm:pt>
    <dgm:pt modelId="{6A439163-2AE6-4A47-829F-5A1EBA1AF2C3}" type="sibTrans" cxnId="{C3B132BB-F279-4D38-81CF-193398E80FA4}">
      <dgm:prSet/>
      <dgm:spPr/>
      <dgm:t>
        <a:bodyPr/>
        <a:lstStyle/>
        <a:p>
          <a:endParaRPr lang="en-US"/>
        </a:p>
      </dgm:t>
    </dgm:pt>
    <dgm:pt modelId="{BEA80A77-3EF1-483F-A656-0655A711A706}">
      <dgm:prSet/>
      <dgm:spPr/>
      <dgm:t>
        <a:bodyPr/>
        <a:lstStyle/>
        <a:p>
          <a:r>
            <a:rPr lang="vi-VN" b="0" i="0" baseline="0"/>
            <a:t>Nó sử dụng bảng phân bổ tệp 12-bit để quản lý các cụm (cluster) trên ổ đĩa, cho phép quản lý các tệp tin và thư mục trên các thiết bị lưu trữ. FAT12 là phiên bản đầu tiên của hệ thống tập tin FAT và thường được sử dụng trên các đĩa mềm và các thiết bị lưu trữ nhỏ.</a:t>
          </a:r>
          <a:endParaRPr lang="en-US"/>
        </a:p>
      </dgm:t>
    </dgm:pt>
    <dgm:pt modelId="{6EA18692-99D1-4DBB-95AD-D090EDBD5ED8}" type="parTrans" cxnId="{FA71F548-0B40-4D23-87CD-58AE6BEAA7E3}">
      <dgm:prSet/>
      <dgm:spPr/>
      <dgm:t>
        <a:bodyPr/>
        <a:lstStyle/>
        <a:p>
          <a:endParaRPr lang="en-US"/>
        </a:p>
      </dgm:t>
    </dgm:pt>
    <dgm:pt modelId="{B89AD16F-3678-48EF-874C-A51CEBB96FB6}" type="sibTrans" cxnId="{FA71F548-0B40-4D23-87CD-58AE6BEAA7E3}">
      <dgm:prSet/>
      <dgm:spPr/>
      <dgm:t>
        <a:bodyPr/>
        <a:lstStyle/>
        <a:p>
          <a:endParaRPr lang="en-US"/>
        </a:p>
      </dgm:t>
    </dgm:pt>
    <dgm:pt modelId="{47B8F707-887C-4819-A386-E7B36B06006A}" type="pres">
      <dgm:prSet presAssocID="{106609AA-D951-4EA8-A3A2-B136AA73721E}" presName="diagram" presStyleCnt="0">
        <dgm:presLayoutVars>
          <dgm:dir/>
          <dgm:resizeHandles val="exact"/>
        </dgm:presLayoutVars>
      </dgm:prSet>
      <dgm:spPr/>
    </dgm:pt>
    <dgm:pt modelId="{9D1C8B3F-D7DD-4CAC-9489-DF837837E419}" type="pres">
      <dgm:prSet presAssocID="{5F97ADA6-E562-4375-B4C8-93195257BC4F}" presName="node" presStyleLbl="node1" presStyleIdx="0" presStyleCnt="2">
        <dgm:presLayoutVars>
          <dgm:bulletEnabled val="1"/>
        </dgm:presLayoutVars>
      </dgm:prSet>
      <dgm:spPr/>
    </dgm:pt>
    <dgm:pt modelId="{D0685738-0B07-4ECA-9346-07AB099CFF97}" type="pres">
      <dgm:prSet presAssocID="{6A439163-2AE6-4A47-829F-5A1EBA1AF2C3}" presName="sibTrans" presStyleCnt="0"/>
      <dgm:spPr/>
    </dgm:pt>
    <dgm:pt modelId="{CC879900-559F-4598-8C01-D99DCEFD396B}" type="pres">
      <dgm:prSet presAssocID="{BEA80A77-3EF1-483F-A656-0655A711A706}" presName="node" presStyleLbl="node1" presStyleIdx="1" presStyleCnt="2">
        <dgm:presLayoutVars>
          <dgm:bulletEnabled val="1"/>
        </dgm:presLayoutVars>
      </dgm:prSet>
      <dgm:spPr/>
    </dgm:pt>
  </dgm:ptLst>
  <dgm:cxnLst>
    <dgm:cxn modelId="{B6836A39-5CEB-4D90-B3E8-D1A5A1412C89}" type="presOf" srcId="{106609AA-D951-4EA8-A3A2-B136AA73721E}" destId="{47B8F707-887C-4819-A386-E7B36B06006A}" srcOrd="0" destOrd="0" presId="urn:microsoft.com/office/officeart/2005/8/layout/default"/>
    <dgm:cxn modelId="{FA71F548-0B40-4D23-87CD-58AE6BEAA7E3}" srcId="{106609AA-D951-4EA8-A3A2-B136AA73721E}" destId="{BEA80A77-3EF1-483F-A656-0655A711A706}" srcOrd="1" destOrd="0" parTransId="{6EA18692-99D1-4DBB-95AD-D090EDBD5ED8}" sibTransId="{B89AD16F-3678-48EF-874C-A51CEBB96FB6}"/>
    <dgm:cxn modelId="{C3B132BB-F279-4D38-81CF-193398E80FA4}" srcId="{106609AA-D951-4EA8-A3A2-B136AA73721E}" destId="{5F97ADA6-E562-4375-B4C8-93195257BC4F}" srcOrd="0" destOrd="0" parTransId="{6A91CAB5-0A85-4FE4-937D-D043EC4C21AE}" sibTransId="{6A439163-2AE6-4A47-829F-5A1EBA1AF2C3}"/>
    <dgm:cxn modelId="{B036D2EE-64C4-4061-80AF-19184DDD7E05}" type="presOf" srcId="{BEA80A77-3EF1-483F-A656-0655A711A706}" destId="{CC879900-559F-4598-8C01-D99DCEFD396B}" srcOrd="0" destOrd="0" presId="urn:microsoft.com/office/officeart/2005/8/layout/default"/>
    <dgm:cxn modelId="{F2E66FF3-5FF3-4ECA-905F-240BBB91697B}" type="presOf" srcId="{5F97ADA6-E562-4375-B4C8-93195257BC4F}" destId="{9D1C8B3F-D7DD-4CAC-9489-DF837837E419}" srcOrd="0" destOrd="0" presId="urn:microsoft.com/office/officeart/2005/8/layout/default"/>
    <dgm:cxn modelId="{634E2889-1173-4AE3-98C8-F1D44427C9F2}" type="presParOf" srcId="{47B8F707-887C-4819-A386-E7B36B06006A}" destId="{9D1C8B3F-D7DD-4CAC-9489-DF837837E419}" srcOrd="0" destOrd="0" presId="urn:microsoft.com/office/officeart/2005/8/layout/default"/>
    <dgm:cxn modelId="{28785A60-5C8E-451B-81DD-8CAC9F634EE7}" type="presParOf" srcId="{47B8F707-887C-4819-A386-E7B36B06006A}" destId="{D0685738-0B07-4ECA-9346-07AB099CFF97}" srcOrd="1" destOrd="0" presId="urn:microsoft.com/office/officeart/2005/8/layout/default"/>
    <dgm:cxn modelId="{8290DA49-8F78-45B2-8611-FBC9C6A4C4FA}" type="presParOf" srcId="{47B8F707-887C-4819-A386-E7B36B06006A}" destId="{CC879900-559F-4598-8C01-D99DCEFD396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C8B3F-D7DD-4CAC-9489-DF837837E419}">
      <dsp:nvSpPr>
        <dsp:cNvPr id="0" name=""/>
        <dsp:cNvSpPr/>
      </dsp:nvSpPr>
      <dsp:spPr>
        <a:xfrm>
          <a:off x="1283" y="472576"/>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b="0" i="0" kern="1200" baseline="0"/>
            <a:t>FAT12 (File Allocation Table 12-bit) là một hệ thống tập tin được thiết kế bởi Microsoft vào cuối những năm 1970. </a:t>
          </a:r>
          <a:endParaRPr lang="en-US" sz="2400" kern="1200"/>
        </a:p>
      </dsp:txBody>
      <dsp:txXfrm>
        <a:off x="1283" y="472576"/>
        <a:ext cx="5006206" cy="3003723"/>
      </dsp:txXfrm>
    </dsp:sp>
    <dsp:sp modelId="{CC879900-559F-4598-8C01-D99DCEFD396B}">
      <dsp:nvSpPr>
        <dsp:cNvPr id="0" name=""/>
        <dsp:cNvSpPr/>
      </dsp:nvSpPr>
      <dsp:spPr>
        <a:xfrm>
          <a:off x="5508110" y="472576"/>
          <a:ext cx="5006206" cy="300372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b="0" i="0" kern="1200" baseline="0"/>
            <a:t>Nó sử dụng bảng phân bổ tệp 12-bit để quản lý các cụm (cluster) trên ổ đĩa, cho phép quản lý các tệp tin và thư mục trên các thiết bị lưu trữ. FAT12 là phiên bản đầu tiên của hệ thống tập tin FAT và thường được sử dụng trên các đĩa mềm và các thiết bị lưu trữ nhỏ.</a:t>
          </a:r>
          <a:endParaRPr lang="en-US" sz="2400" kern="1200"/>
        </a:p>
      </dsp:txBody>
      <dsp:txXfrm>
        <a:off x="5508110" y="472576"/>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137D-BFC7-67D8-87D0-63DD81978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A7F9C-412A-5BC8-030A-AE92D83C6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3C66B1-D855-74B0-3D29-0F7300F62628}"/>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5" name="Footer Placeholder 4">
            <a:extLst>
              <a:ext uri="{FF2B5EF4-FFF2-40B4-BE49-F238E27FC236}">
                <a16:creationId xmlns:a16="http://schemas.microsoft.com/office/drawing/2014/main" id="{584A91FE-13A9-A39C-E528-D3E4750DA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EC345-B77C-561A-743B-268FBE3BF48A}"/>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170381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44C6-1828-531C-18A2-50A809A42A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FC4940-2B65-3505-B7C3-47263C00EC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FD233-C665-0660-D0DA-47331CCA4691}"/>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5" name="Footer Placeholder 4">
            <a:extLst>
              <a:ext uri="{FF2B5EF4-FFF2-40B4-BE49-F238E27FC236}">
                <a16:creationId xmlns:a16="http://schemas.microsoft.com/office/drawing/2014/main" id="{1DB5A49B-2D40-CFD9-1E6D-475DEA7A0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794BA-08A9-2657-E66E-0346129D8CE7}"/>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211934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33C99-DC0C-852F-73D1-AE3E30D1F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D9929-74B5-46AC-3A48-FCF4F3FB59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A8A48-6264-2ED0-E157-24DA0F6E0B49}"/>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5" name="Footer Placeholder 4">
            <a:extLst>
              <a:ext uri="{FF2B5EF4-FFF2-40B4-BE49-F238E27FC236}">
                <a16:creationId xmlns:a16="http://schemas.microsoft.com/office/drawing/2014/main" id="{1060C1DF-84E1-43A7-8B6F-C66C3855D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91860-5EBC-4198-D535-B6D3F5D6EAB1}"/>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13962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3F2A-2168-BAA1-242E-97045E47D27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B2FEB69-CCA1-1C6C-B67F-31FF12AC025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386-E0A5-B430-BE43-C2EFAA739AAC}"/>
              </a:ext>
            </a:extLst>
          </p:cNvPr>
          <p:cNvSpPr>
            <a:spLocks noGrp="1"/>
          </p:cNvSpPr>
          <p:nvPr>
            <p:ph type="dt" sz="half" idx="10"/>
          </p:nvPr>
        </p:nvSpPr>
        <p:spPr/>
        <p:txBody>
          <a:bodyPr/>
          <a:lstStyle/>
          <a:p>
            <a:fld id="{94376F9F-F191-4565-96F7-9B3DC2D67A8B}" type="datetimeFigureOut">
              <a:rPr lang="en-US" smtClean="0"/>
              <a:t>7/15/2024</a:t>
            </a:fld>
            <a:endParaRPr lang="en-US"/>
          </a:p>
        </p:txBody>
      </p:sp>
      <p:sp>
        <p:nvSpPr>
          <p:cNvPr id="5" name="Footer Placeholder 4">
            <a:extLst>
              <a:ext uri="{FF2B5EF4-FFF2-40B4-BE49-F238E27FC236}">
                <a16:creationId xmlns:a16="http://schemas.microsoft.com/office/drawing/2014/main" id="{38230427-CCFC-D3FA-A189-8E22B64EA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261F4-1B06-C6B2-C0E0-C16DA477A292}"/>
              </a:ext>
            </a:extLst>
          </p:cNvPr>
          <p:cNvSpPr>
            <a:spLocks noGrp="1"/>
          </p:cNvSpPr>
          <p:nvPr>
            <p:ph type="sldNum" sz="quarter" idx="12"/>
          </p:nvPr>
        </p:nvSpPr>
        <p:spPr/>
        <p:txBody>
          <a:bodyPr/>
          <a:lstStyle/>
          <a:p>
            <a:fld id="{E1A0CE7C-02FD-4DCA-BC49-5F9F5FDC0ACA}" type="slidenum">
              <a:rPr lang="en-US" smtClean="0"/>
              <a:t>‹#›</a:t>
            </a:fld>
            <a:endParaRPr lang="en-US"/>
          </a:p>
        </p:txBody>
      </p:sp>
    </p:spTree>
    <p:extLst>
      <p:ext uri="{BB962C8B-B14F-4D97-AF65-F5344CB8AC3E}">
        <p14:creationId xmlns:p14="http://schemas.microsoft.com/office/powerpoint/2010/main" val="136254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2F9C-68FF-CCFC-3DAC-1079FD9D6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45A40-6D4F-34FB-F843-C169D9A30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A2656-665E-D5C8-C232-AE822AF223E7}"/>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5" name="Footer Placeholder 4">
            <a:extLst>
              <a:ext uri="{FF2B5EF4-FFF2-40B4-BE49-F238E27FC236}">
                <a16:creationId xmlns:a16="http://schemas.microsoft.com/office/drawing/2014/main" id="{F1EAC136-20ED-A2CD-7E9E-74979A725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523A3-2406-DB92-7293-FDA22480BE80}"/>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269191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E3E7-53DE-5445-8B8C-95DBD26A6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E1ECA-DFBE-56D5-2961-611087345F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78AA9-97E9-E7EE-4514-B3FE3A8536C7}"/>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5" name="Footer Placeholder 4">
            <a:extLst>
              <a:ext uri="{FF2B5EF4-FFF2-40B4-BE49-F238E27FC236}">
                <a16:creationId xmlns:a16="http://schemas.microsoft.com/office/drawing/2014/main" id="{8696091B-A818-7CB5-E728-8355354D3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35C3B-B1E2-9D58-D220-69CEA1C06303}"/>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310037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C59F-0B4B-4575-3701-2506E04CD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7C2D7-FA44-34A8-3E47-7A5400505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A1AD1F-D1AF-7DAA-D653-9BE29004A1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EE4CE4-C370-6581-A86E-05709FA3FFC9}"/>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6" name="Footer Placeholder 5">
            <a:extLst>
              <a:ext uri="{FF2B5EF4-FFF2-40B4-BE49-F238E27FC236}">
                <a16:creationId xmlns:a16="http://schemas.microsoft.com/office/drawing/2014/main" id="{C3090C73-FE70-5824-2441-7092D3C66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01B88-89F4-4BD2-EB30-260266993015}"/>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78755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B5D0-A898-1985-1B81-EA0258B2F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E31B92-E153-AA7E-18EA-4017EA854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6CCEA-DE54-3E92-53C2-DFDA85858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9EA24-FD6E-D494-25E7-BD70D59FB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7F16F-A383-5C42-B6B8-DF775E472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193D7-2B1F-BA0C-967B-B89149A805D6}"/>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8" name="Footer Placeholder 7">
            <a:extLst>
              <a:ext uri="{FF2B5EF4-FFF2-40B4-BE49-F238E27FC236}">
                <a16:creationId xmlns:a16="http://schemas.microsoft.com/office/drawing/2014/main" id="{12210031-90F3-CE69-7235-9E4E2D5252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B90AB-7625-BB6B-52CB-3383EC223E1E}"/>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364971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734B-9626-6DF7-BAFD-44E404BAF0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31D3C-C815-B05F-E5A2-CF9D74C7E93D}"/>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4" name="Footer Placeholder 3">
            <a:extLst>
              <a:ext uri="{FF2B5EF4-FFF2-40B4-BE49-F238E27FC236}">
                <a16:creationId xmlns:a16="http://schemas.microsoft.com/office/drawing/2014/main" id="{297AADAA-50B9-07D9-C0EF-A92419F54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D753B-A4D0-1B13-9F31-5EE8C3FAF2BE}"/>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88580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2A412-87BF-E341-E279-E9669F1F23CB}"/>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3" name="Footer Placeholder 2">
            <a:extLst>
              <a:ext uri="{FF2B5EF4-FFF2-40B4-BE49-F238E27FC236}">
                <a16:creationId xmlns:a16="http://schemas.microsoft.com/office/drawing/2014/main" id="{26054902-456B-9496-1517-8E27A1E524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FA1CFE-B8A6-8383-1CC1-AFB44210310D}"/>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194600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BEC2-6B9D-6AF5-6649-F2172C0D7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7EE967-A746-3DA6-45E1-85D54BB0D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3EB537-DBE7-64F7-512D-A59DE5EE5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CFF13-62F8-214B-12B5-D7B459957F4B}"/>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6" name="Footer Placeholder 5">
            <a:extLst>
              <a:ext uri="{FF2B5EF4-FFF2-40B4-BE49-F238E27FC236}">
                <a16:creationId xmlns:a16="http://schemas.microsoft.com/office/drawing/2014/main" id="{A992F5DC-CCF8-2BFB-987A-EEBA7E264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F0A5A-78B3-DE3D-86AD-DBC2BE85AC5F}"/>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263129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5DB4-9A87-D0B4-07D6-651306262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B4A29-9321-53F0-3BCB-B81C8FD12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688A8-E6AC-D305-D7B3-73F70C800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E9CA3-1A5C-6D8A-FF40-F58F31DB1D74}"/>
              </a:ext>
            </a:extLst>
          </p:cNvPr>
          <p:cNvSpPr>
            <a:spLocks noGrp="1"/>
          </p:cNvSpPr>
          <p:nvPr>
            <p:ph type="dt" sz="half" idx="10"/>
          </p:nvPr>
        </p:nvSpPr>
        <p:spPr/>
        <p:txBody>
          <a:bodyPr/>
          <a:lstStyle/>
          <a:p>
            <a:fld id="{AF5836FD-5696-4737-89E5-A8699795ED2A}" type="datetimeFigureOut">
              <a:rPr lang="en-US" smtClean="0"/>
              <a:t>7/15/2024</a:t>
            </a:fld>
            <a:endParaRPr lang="en-US"/>
          </a:p>
        </p:txBody>
      </p:sp>
      <p:sp>
        <p:nvSpPr>
          <p:cNvPr id="6" name="Footer Placeholder 5">
            <a:extLst>
              <a:ext uri="{FF2B5EF4-FFF2-40B4-BE49-F238E27FC236}">
                <a16:creationId xmlns:a16="http://schemas.microsoft.com/office/drawing/2014/main" id="{6542C5A1-8545-2050-37B4-2BCBB79849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A11C-76DA-124C-1951-FB5E3958CD5D}"/>
              </a:ext>
            </a:extLst>
          </p:cNvPr>
          <p:cNvSpPr>
            <a:spLocks noGrp="1"/>
          </p:cNvSpPr>
          <p:nvPr>
            <p:ph type="sldNum" sz="quarter" idx="12"/>
          </p:nvPr>
        </p:nvSpPr>
        <p:spPr/>
        <p:txBody>
          <a:bodyPr/>
          <a:lstStyle/>
          <a:p>
            <a:fld id="{DB9D4A26-3B39-4CB0-B9A4-23750F2302BD}" type="slidenum">
              <a:rPr lang="en-US" smtClean="0"/>
              <a:t>‹#›</a:t>
            </a:fld>
            <a:endParaRPr lang="en-US"/>
          </a:p>
        </p:txBody>
      </p:sp>
    </p:spTree>
    <p:extLst>
      <p:ext uri="{BB962C8B-B14F-4D97-AF65-F5344CB8AC3E}">
        <p14:creationId xmlns:p14="http://schemas.microsoft.com/office/powerpoint/2010/main" val="2953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24D6B-2CDA-B84D-5497-51C9A28FC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254F1-4A90-A0BF-787C-4F4289866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26620-361C-A8F3-D65A-DB1EDBE4E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836FD-5696-4737-89E5-A8699795ED2A}" type="datetimeFigureOut">
              <a:rPr lang="en-US" smtClean="0"/>
              <a:t>7/15/2024</a:t>
            </a:fld>
            <a:endParaRPr lang="en-US"/>
          </a:p>
        </p:txBody>
      </p:sp>
      <p:sp>
        <p:nvSpPr>
          <p:cNvPr id="5" name="Footer Placeholder 4">
            <a:extLst>
              <a:ext uri="{FF2B5EF4-FFF2-40B4-BE49-F238E27FC236}">
                <a16:creationId xmlns:a16="http://schemas.microsoft.com/office/drawing/2014/main" id="{3F318D2B-65B7-AFEC-5A74-BE33CB4A8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C9DD9C-ABC2-D7B7-F7B2-F6D8AF9F7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D4A26-3B39-4CB0-B9A4-23750F2302BD}" type="slidenum">
              <a:rPr lang="en-US" smtClean="0"/>
              <a:t>‹#›</a:t>
            </a:fld>
            <a:endParaRPr lang="en-US"/>
          </a:p>
        </p:txBody>
      </p:sp>
    </p:spTree>
    <p:extLst>
      <p:ext uri="{BB962C8B-B14F-4D97-AF65-F5344CB8AC3E}">
        <p14:creationId xmlns:p14="http://schemas.microsoft.com/office/powerpoint/2010/main" val="249143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46F65-24D2-3FA7-95F6-E47C93721E3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0" i="0" u="none" strike="noStrike" kern="1200" baseline="0">
                <a:solidFill>
                  <a:schemeClr val="tx1"/>
                </a:solidFill>
                <a:latin typeface="+mj-lt"/>
                <a:ea typeface="+mj-ea"/>
                <a:cs typeface="+mj-cs"/>
              </a:rPr>
              <a:t>FAT12 là gì?</a:t>
            </a:r>
          </a:p>
        </p:txBody>
      </p:sp>
      <p:sp>
        <p:nvSpPr>
          <p:cNvPr id="2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BC5010A9-4A4C-DD0F-6CB7-0B1FAE7E6909}"/>
              </a:ext>
            </a:extLst>
          </p:cNvPr>
          <p:cNvGraphicFramePr/>
          <p:nvPr>
            <p:extLst>
              <p:ext uri="{D42A27DB-BD31-4B8C-83A1-F6EECF244321}">
                <p14:modId xmlns:p14="http://schemas.microsoft.com/office/powerpoint/2010/main" val="256605778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01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4FFB-F206-2AA2-3B04-804573190BC7}"/>
              </a:ext>
            </a:extLst>
          </p:cNvPr>
          <p:cNvSpPr>
            <a:spLocks noGrp="1"/>
          </p:cNvSpPr>
          <p:nvPr>
            <p:ph type="title"/>
          </p:nvPr>
        </p:nvSpPr>
        <p:spPr/>
        <p:txBody>
          <a:bodyPr/>
          <a:lstStyle/>
          <a:p>
            <a:pPr marR="0" rtl="0"/>
            <a:r>
              <a:rPr lang="en-US" b="0" i="0" u="none" strike="noStrike" baseline="0">
                <a:solidFill>
                  <a:srgbClr val="2F5496"/>
                </a:solidFill>
                <a:latin typeface="Calibri Light" panose="020F0302020204030204" pitchFamily="34" charset="0"/>
              </a:rPr>
              <a:t>Các phiên bản và sự phát triển qua thời gian</a:t>
            </a:r>
          </a:p>
        </p:txBody>
      </p:sp>
      <p:sp>
        <p:nvSpPr>
          <p:cNvPr id="3" name="Text Placeholder 2">
            <a:extLst>
              <a:ext uri="{FF2B5EF4-FFF2-40B4-BE49-F238E27FC236}">
                <a16:creationId xmlns:a16="http://schemas.microsoft.com/office/drawing/2014/main" id="{A46926BA-052E-6703-8956-3E8D9A6A386D}"/>
              </a:ext>
            </a:extLst>
          </p:cNvPr>
          <p:cNvSpPr>
            <a:spLocks noGrp="1"/>
          </p:cNvSpPr>
          <p:nvPr>
            <p:ph type="body" idx="1"/>
          </p:nvPr>
        </p:nvSpPr>
        <p:spPr/>
        <p:txBody>
          <a:bodyPr>
            <a:normAutofit fontScale="92500" lnSpcReduction="20000"/>
          </a:bodyPr>
          <a:lstStyle/>
          <a:p>
            <a:pPr marR="0" lvl="0" rtl="0"/>
            <a:r>
              <a:rPr lang="vi-VN" b="1" i="0" u="none" strike="noStrike" baseline="0" dirty="0">
                <a:solidFill>
                  <a:srgbClr val="2F5496"/>
                </a:solidFill>
                <a:latin typeface="Calibri Light" panose="020F0302020204030204" pitchFamily="34" charset="0"/>
              </a:rPr>
              <a:t>FAT12 (1981):</a:t>
            </a:r>
            <a:r>
              <a:rPr lang="vi-VN" b="0" i="0" u="none" strike="noStrike" baseline="0" dirty="0">
                <a:solidFill>
                  <a:srgbClr val="2F5496"/>
                </a:solidFill>
                <a:latin typeface="Calibri Light" panose="020F0302020204030204" pitchFamily="34" charset="0"/>
              </a:rPr>
              <a:t> Phiên bản đầu tiên, sử dụng bảng phân bổ tệp 12-bit, giới hạn số lượng cụm tối đa là 2^12 (4,096 cụm). Với kích thước cụm tối đa là 4KB, dung lượng tối đa của một đĩa mềm là khoảng 16MB, tuy nhiên, trên thực tế, các đĩa mềm thường có dung lượng từ 160KB đến 1.44MB.</a:t>
            </a:r>
          </a:p>
          <a:p>
            <a:pPr marR="0" lvl="0" rtl="0"/>
            <a:r>
              <a:rPr lang="vi-VN" b="1" i="0" u="none" strike="noStrike" baseline="0" dirty="0">
                <a:solidFill>
                  <a:srgbClr val="2F5496"/>
                </a:solidFill>
                <a:latin typeface="Calibri Light" panose="020F0302020204030204" pitchFamily="34" charset="0"/>
              </a:rPr>
              <a:t>FAT16 (1984):</a:t>
            </a:r>
            <a:r>
              <a:rPr lang="vi-VN" b="0" i="0" u="none" strike="noStrike" baseline="0" dirty="0">
                <a:solidFill>
                  <a:srgbClr val="2F5496"/>
                </a:solidFill>
                <a:latin typeface="Calibri Light" panose="020F0302020204030204" pitchFamily="34" charset="0"/>
              </a:rPr>
              <a:t> Được giới thiệu cùng với MS-DOS 3.0, FAT16 mở rộng bảng phân bổ tệp lên 16-bit, cho phép quản lý nhiều cụm hơn và hỗ trợ ổ đĩa lớn hơn, lên tới 2GB.</a:t>
            </a:r>
          </a:p>
          <a:p>
            <a:pPr marR="0" lvl="0" rtl="0"/>
            <a:r>
              <a:rPr lang="vi-VN" b="1" i="0" u="none" strike="noStrike" baseline="0" dirty="0">
                <a:solidFill>
                  <a:srgbClr val="2F5496"/>
                </a:solidFill>
                <a:latin typeface="Calibri Light" panose="020F0302020204030204" pitchFamily="34" charset="0"/>
              </a:rPr>
              <a:t>FAT32 (1996):</a:t>
            </a:r>
            <a:r>
              <a:rPr lang="vi-VN" b="0" i="0" u="none" strike="noStrike" baseline="0" dirty="0">
                <a:solidFill>
                  <a:srgbClr val="2F5496"/>
                </a:solidFill>
                <a:latin typeface="Calibri Light" panose="020F0302020204030204" pitchFamily="34" charset="0"/>
              </a:rPr>
              <a:t> Được giới thiệu cùng với Windows 95 OSR2, FAT32 sử dụng bảng phân bổ tệp 32-bit, hỗ trợ ổ đĩa và phân vùng có dung lượng lên đến 2TB, và khắc phục một số hạn chế của FAT16.</a:t>
            </a:r>
          </a:p>
          <a:p>
            <a:pPr marL="0" marR="0" lvl="0" indent="0" rtl="0">
              <a:buNone/>
            </a:pPr>
            <a:r>
              <a:rPr lang="vi-VN" b="0" i="0" u="none" strike="noStrike" baseline="0" dirty="0">
                <a:solidFill>
                  <a:srgbClr val="2F5496"/>
                </a:solidFill>
                <a:latin typeface="Calibri Light" panose="020F0302020204030204" pitchFamily="34" charset="0"/>
              </a:rPr>
              <a:t>Mặc dù đã có sự ra đời của các hệ thống tập tin hiện đại hơn như NTFS và exFAT, FAT12 vẫn được sử dụng trong một số ứng dụng đặc thù do tính đơn giản và tính tương thích cao của nó với nhiều hệ thống và thiết bị cũ.</a:t>
            </a:r>
          </a:p>
        </p:txBody>
      </p:sp>
    </p:spTree>
    <p:extLst>
      <p:ext uri="{BB962C8B-B14F-4D97-AF65-F5344CB8AC3E}">
        <p14:creationId xmlns:p14="http://schemas.microsoft.com/office/powerpoint/2010/main" val="385323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314</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FAT12 là gì?</vt:lpstr>
      <vt:lpstr>Các phiên bản và sự phát triển qua thời gian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FAT12 là gì?</dc:title>
  <dc:creator>Vinh Huỳnh</dc:creator>
  <cp:lastModifiedBy>Vinh Huỳnh</cp:lastModifiedBy>
  <cp:revision>3</cp:revision>
  <dcterms:created xsi:type="dcterms:W3CDTF">2024-07-14T12:30:50Z</dcterms:created>
  <dcterms:modified xsi:type="dcterms:W3CDTF">2024-07-15T07:02:26Z</dcterms:modified>
</cp:coreProperties>
</file>