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63" r:id="rId4"/>
    <p:sldId id="259" r:id="rId5"/>
    <p:sldId id="264" r:id="rId6"/>
    <p:sldId id="273" r:id="rId7"/>
    <p:sldId id="274" r:id="rId8"/>
    <p:sldId id="265" r:id="rId9"/>
    <p:sldId id="269" r:id="rId10"/>
    <p:sldId id="278" r:id="rId11"/>
    <p:sldId id="270" r:id="rId12"/>
    <p:sldId id="271" r:id="rId13"/>
    <p:sldId id="279" r:id="rId14"/>
    <p:sldId id="280" r:id="rId15"/>
    <p:sldId id="261" r:id="rId16"/>
    <p:sldId id="281" r:id="rId17"/>
    <p:sldId id="275" r:id="rId18"/>
    <p:sldId id="277" r:id="rId19"/>
    <p:sldId id="272" r:id="rId20"/>
    <p:sldId id="262" r:id="rId21"/>
    <p:sldId id="267" r:id="rId22"/>
    <p:sldId id="266" r:id="rId23"/>
    <p:sldId id="268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, Huynh" initials="VH" lastIdx="2" clrIdx="0">
    <p:extLst>
      <p:ext uri="{19B8F6BF-5375-455C-9EA6-DF929625EA0E}">
        <p15:presenceInfo xmlns:p15="http://schemas.microsoft.com/office/powerpoint/2012/main" userId="S-1-5-21-1085031214-73586283-839522115-7759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53" autoAdjust="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0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1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9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DDF5-ADD7-4452-A1E3-5E560675551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BE4D7-A07B-474C-95EC-11FDAD0B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1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azure.microsoft.com/en-us/services/machine-learning-stud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rchive.ics.uci.edu/ml/datasets/energy+effici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IL9AZTkGKU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youtu.be/2sjkyZTjb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285" y="3372076"/>
            <a:ext cx="7766936" cy="1646302"/>
          </a:xfrm>
        </p:spPr>
        <p:txBody>
          <a:bodyPr/>
          <a:lstStyle/>
          <a:p>
            <a:r>
              <a:rPr lang="en-US" sz="4000" dirty="0" smtClean="0"/>
              <a:t>Final project: Energy Efficiency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42" y="5106059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smtClean="0"/>
              <a:t>Course: CSCI E-63: Big Data Analytics _ Fall 2017 </a:t>
            </a:r>
          </a:p>
          <a:p>
            <a:r>
              <a:rPr lang="en-US" dirty="0"/>
              <a:t>Presented by: Huynh </a:t>
            </a:r>
            <a:r>
              <a:rPr lang="en-US" dirty="0" smtClean="0"/>
              <a:t>Vo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2" y="132664"/>
            <a:ext cx="7328747" cy="4078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37" y="5850141"/>
            <a:ext cx="810807" cy="8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1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53531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data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Building stories vs. Heating load and Cooling load</a:t>
            </a:r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333" y="2013127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504098" y="201312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9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data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Orientation vs. Heating load and Cooling load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5629" y="216058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45254" y="216058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4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9226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data:</a:t>
            </a:r>
            <a:br>
              <a:rPr lang="en-US" dirty="0"/>
            </a:br>
            <a:r>
              <a:rPr lang="en-US" dirty="0" smtClean="0"/>
              <a:t>Glazing area </a:t>
            </a:r>
            <a:r>
              <a:rPr lang="en-US" dirty="0"/>
              <a:t>vs. Heating </a:t>
            </a:r>
            <a:r>
              <a:rPr lang="en-US" dirty="0" smtClean="0"/>
              <a:t>load and Cooling load</a:t>
            </a:r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334" y="2200062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49972" y="220006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7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data:</a:t>
            </a:r>
            <a:br>
              <a:rPr lang="en-US" dirty="0"/>
            </a:br>
            <a:r>
              <a:rPr lang="en-US" dirty="0"/>
              <a:t>Glazing </a:t>
            </a:r>
            <a:r>
              <a:rPr lang="en-US" dirty="0" smtClean="0"/>
              <a:t>area distribution </a:t>
            </a:r>
            <a:r>
              <a:rPr lang="en-US" dirty="0"/>
              <a:t>vs. Heating </a:t>
            </a:r>
            <a:r>
              <a:rPr lang="en-US" dirty="0" smtClean="0"/>
              <a:t>load and Cooling load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334" y="2115840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49972" y="207825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4" y="65263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8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data:</a:t>
            </a:r>
            <a:br>
              <a:rPr lang="en-US" dirty="0"/>
            </a:br>
            <a:r>
              <a:rPr lang="en-US" dirty="0" smtClean="0"/>
              <a:t>Wall area vs</a:t>
            </a:r>
            <a:r>
              <a:rPr lang="en-US" dirty="0"/>
              <a:t>. Heating load and Cooling load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59440" y="2151935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42009" y="215193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26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 smtClean="0"/>
              <a:t>Model 1: </a:t>
            </a:r>
          </a:p>
          <a:p>
            <a:pPr marL="0" indent="0">
              <a:buNone/>
            </a:pPr>
            <a:r>
              <a:rPr lang="en-US" dirty="0" smtClean="0"/>
              <a:t>Neural Network Regression to predict </a:t>
            </a:r>
            <a:r>
              <a:rPr lang="en-US" dirty="0" err="1" smtClean="0"/>
              <a:t>HeatingLoad</a:t>
            </a:r>
            <a:r>
              <a:rPr lang="en-US" dirty="0" smtClean="0"/>
              <a:t> response</a:t>
            </a:r>
          </a:p>
          <a:p>
            <a:pPr marL="0" indent="0">
              <a:buNone/>
            </a:pPr>
            <a:r>
              <a:rPr lang="en-US" sz="2800" b="1" u="sng" dirty="0" smtClean="0"/>
              <a:t>Model 2: </a:t>
            </a:r>
          </a:p>
          <a:p>
            <a:pPr marL="0" indent="0">
              <a:buNone/>
            </a:pPr>
            <a:r>
              <a:rPr lang="en-US" dirty="0" smtClean="0"/>
              <a:t>Boosted Decision Tree Regression to predict </a:t>
            </a:r>
            <a:r>
              <a:rPr lang="en-US" dirty="0" err="1" smtClean="0"/>
              <a:t>CoolingLoad</a:t>
            </a:r>
            <a:r>
              <a:rPr lang="en-US" dirty="0" smtClean="0"/>
              <a:t> response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5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'</a:t>
            </a:r>
            <a:r>
              <a:rPr lang="en-US" dirty="0" err="1"/>
              <a:t>HeatingLoad</a:t>
            </a:r>
            <a:r>
              <a:rPr lang="en-US" dirty="0"/>
              <a:t> and </a:t>
            </a:r>
            <a:r>
              <a:rPr lang="en-US" dirty="0" err="1"/>
              <a:t>CoolingLoad</a:t>
            </a:r>
            <a:r>
              <a:rPr lang="en-US" dirty="0"/>
              <a:t> efficiency by Roof Area, Wall Area, Surface Area and Glazing Area'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61" y="2440868"/>
            <a:ext cx="4428013" cy="3343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5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466" y="1419726"/>
            <a:ext cx="5472924" cy="2859932"/>
          </a:xfrm>
        </p:spPr>
        <p:txBody>
          <a:bodyPr>
            <a:normAutofit/>
          </a:bodyPr>
          <a:lstStyle/>
          <a:p>
            <a:r>
              <a:rPr lang="en-US" dirty="0" smtClean="0"/>
              <a:t>Targets: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Accurate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Interpretable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Scalable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79658"/>
            <a:ext cx="963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information, please </a:t>
            </a:r>
            <a:r>
              <a:rPr lang="en-US" dirty="0"/>
              <a:t>visit </a:t>
            </a:r>
            <a:r>
              <a:rPr lang="en-US" dirty="0">
                <a:hlinkClick r:id="rId2"/>
              </a:rPr>
              <a:t>https://azure.microsoft.com/en-us/services/machine-learning-studio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5" y="0"/>
            <a:ext cx="1113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31" y="175097"/>
            <a:ext cx="6895630" cy="6488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6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source: </a:t>
            </a:r>
            <a:r>
              <a:rPr lang="en-US" sz="3600" dirty="0" smtClean="0">
                <a:hlinkClick r:id="rId2"/>
              </a:rPr>
              <a:t>http://archive.ics.uci.edu/ml/datasets/energy+efficiency#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87" y="2208471"/>
            <a:ext cx="8398572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5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3" y="365125"/>
            <a:ext cx="4495800" cy="592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7" y="365125"/>
            <a:ext cx="4314825" cy="604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8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Regression to predict </a:t>
            </a:r>
            <a:r>
              <a:rPr lang="en-US" dirty="0" err="1"/>
              <a:t>HeatingLoad</a:t>
            </a:r>
            <a:r>
              <a:rPr lang="en-US" dirty="0"/>
              <a:t> </a:t>
            </a:r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47244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4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97" y="335489"/>
            <a:ext cx="5234070" cy="6081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67" y="851055"/>
            <a:ext cx="6071857" cy="5102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2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Boosted Decision Tree Regression to predict </a:t>
            </a:r>
            <a:r>
              <a:rPr lang="en-US" dirty="0" err="1"/>
              <a:t>CoolingLoad</a:t>
            </a:r>
            <a:r>
              <a:rPr lang="en-US" dirty="0"/>
              <a:t> response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4648200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9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382" y="27417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time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05" y="3619429"/>
            <a:ext cx="4229911" cy="297973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57200" y="120651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YouTube URLs: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964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 </a:t>
            </a:r>
            <a:r>
              <a:rPr lang="en-US" dirty="0" smtClean="0"/>
              <a:t>minute </a:t>
            </a:r>
            <a:r>
              <a:rPr lang="en-US" dirty="0"/>
              <a:t>(short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youtu.be/bIL9AZTkGKU</a:t>
            </a:r>
            <a:endParaRPr lang="en-US" dirty="0" smtClean="0"/>
          </a:p>
          <a:p>
            <a:r>
              <a:rPr lang="en-US" dirty="0" smtClean="0"/>
              <a:t>15 </a:t>
            </a:r>
            <a:r>
              <a:rPr lang="en-US" dirty="0"/>
              <a:t>minutes (long</a:t>
            </a:r>
            <a:r>
              <a:rPr lang="en-US" dirty="0" smtClean="0"/>
              <a:t>): 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https://youtu.be/2sjkyZTjbrs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</a:t>
            </a:r>
            <a:r>
              <a:rPr lang="en-US" dirty="0"/>
              <a:t>dataset: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1930400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Attributions:</a:t>
            </a:r>
          </a:p>
          <a:p>
            <a:r>
              <a:rPr lang="en-US" dirty="0" smtClean="0"/>
              <a:t>X1 Relative </a:t>
            </a:r>
            <a:r>
              <a:rPr lang="en-US" dirty="0"/>
              <a:t>Compactness </a:t>
            </a:r>
            <a:r>
              <a:rPr lang="en-US" dirty="0" smtClean="0"/>
              <a:t>– No Unit</a:t>
            </a:r>
            <a:endParaRPr lang="en-US" dirty="0"/>
          </a:p>
          <a:p>
            <a:r>
              <a:rPr lang="en-US" dirty="0" smtClean="0"/>
              <a:t>X2 Surface </a:t>
            </a:r>
            <a:r>
              <a:rPr lang="en-US" dirty="0"/>
              <a:t>Area - m²</a:t>
            </a:r>
          </a:p>
          <a:p>
            <a:r>
              <a:rPr lang="en-US" dirty="0" smtClean="0"/>
              <a:t>X3 Wall </a:t>
            </a:r>
            <a:r>
              <a:rPr lang="en-US" dirty="0"/>
              <a:t>Area - m²</a:t>
            </a:r>
          </a:p>
          <a:p>
            <a:r>
              <a:rPr lang="en-US" dirty="0" smtClean="0"/>
              <a:t>X4 Roof </a:t>
            </a:r>
            <a:r>
              <a:rPr lang="en-US" dirty="0"/>
              <a:t>Area - m²</a:t>
            </a:r>
          </a:p>
          <a:p>
            <a:r>
              <a:rPr lang="en-US" dirty="0" smtClean="0"/>
              <a:t>X5 Overall </a:t>
            </a:r>
            <a:r>
              <a:rPr lang="en-US" dirty="0"/>
              <a:t>Height - m</a:t>
            </a:r>
          </a:p>
          <a:p>
            <a:r>
              <a:rPr lang="en-US" dirty="0" smtClean="0"/>
              <a:t>X6 Orientation </a:t>
            </a:r>
            <a:r>
              <a:rPr lang="en-US" dirty="0"/>
              <a:t>- 2:North, 3:East, 4:South, 5:West</a:t>
            </a:r>
          </a:p>
          <a:p>
            <a:r>
              <a:rPr lang="en-US" dirty="0" smtClean="0"/>
              <a:t>X7 Glazing </a:t>
            </a:r>
            <a:r>
              <a:rPr lang="en-US" dirty="0"/>
              <a:t>Area - 0%, 10%, 25%, 40% (of floor area)</a:t>
            </a:r>
          </a:p>
          <a:p>
            <a:r>
              <a:rPr lang="en-US" dirty="0" smtClean="0"/>
              <a:t>X8 Glazing </a:t>
            </a:r>
            <a:r>
              <a:rPr lang="en-US" dirty="0"/>
              <a:t>Area Distribution (Variance) - 1:Uniform, </a:t>
            </a:r>
            <a:r>
              <a:rPr lang="en-US" dirty="0" smtClean="0"/>
              <a:t>		2:North</a:t>
            </a:r>
            <a:r>
              <a:rPr lang="en-US" dirty="0"/>
              <a:t>, 3:East, 4:South, 5:West</a:t>
            </a:r>
          </a:p>
          <a:p>
            <a:r>
              <a:rPr lang="en-US" dirty="0" smtClean="0"/>
              <a:t>Y1 Heating </a:t>
            </a:r>
            <a:r>
              <a:rPr lang="en-US" dirty="0"/>
              <a:t>Load - kWh/m²</a:t>
            </a:r>
          </a:p>
          <a:p>
            <a:r>
              <a:rPr lang="en-US" dirty="0" smtClean="0"/>
              <a:t>Y2 Cooling </a:t>
            </a:r>
            <a:r>
              <a:rPr lang="en-US" dirty="0"/>
              <a:t>Load - kWh/m²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purposes of using this dataset: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relates how the size, shape, and other features of a building can help or hurt the energy required to keep the internal temperature of a building, such as a home, at a desired temperature. </a:t>
            </a:r>
            <a:endParaRPr lang="en-US" dirty="0" smtClean="0"/>
          </a:p>
          <a:p>
            <a:r>
              <a:rPr lang="en-US" dirty="0"/>
              <a:t>Try to measure the transparency of the </a:t>
            </a:r>
            <a:r>
              <a:rPr lang="en-US" dirty="0" smtClean="0"/>
              <a:t>building</a:t>
            </a:r>
          </a:p>
          <a:p>
            <a:r>
              <a:rPr lang="en-US" dirty="0"/>
              <a:t>Use eight features to predict each of the two responses (Heating Load and Cooling Load) </a:t>
            </a:r>
            <a:r>
              <a:rPr lang="en-US" dirty="0">
                <a:sym typeface="Wingdings" panose="05000000000000000000" pitchFamily="2" charset="2"/>
              </a:rPr>
              <a:t> Show the </a:t>
            </a:r>
            <a:r>
              <a:rPr lang="en-US" dirty="0" smtClean="0">
                <a:sym typeface="Wingdings" panose="05000000000000000000" pitchFamily="2" charset="2"/>
              </a:rPr>
              <a:t>models evaluation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to explore this  data: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Azure ML</a:t>
            </a:r>
          </a:p>
          <a:p>
            <a:r>
              <a:rPr lang="en-US" dirty="0" smtClean="0"/>
              <a:t>R functions: </a:t>
            </a:r>
            <a:r>
              <a:rPr lang="en-US" dirty="0" err="1" smtClean="0"/>
              <a:t>Ggplot</a:t>
            </a:r>
            <a:r>
              <a:rPr lang="en-US" dirty="0" smtClean="0"/>
              <a:t>, </a:t>
            </a:r>
            <a:r>
              <a:rPr lang="en-US" dirty="0" err="1" smtClean="0"/>
              <a:t>Hmisc</a:t>
            </a:r>
            <a:r>
              <a:rPr lang="en-US" dirty="0" smtClean="0"/>
              <a:t>, histogram, boxplot, </a:t>
            </a:r>
            <a:r>
              <a:rPr lang="en-US" dirty="0" err="1" smtClean="0"/>
              <a:t>influency</a:t>
            </a:r>
            <a:r>
              <a:rPr lang="en-US" dirty="0" smtClean="0"/>
              <a:t> plot, correlation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2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_ Correlation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1465596"/>
            <a:ext cx="5616241" cy="4753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8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_ Correlation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7334" y="1749590"/>
            <a:ext cx="6272214" cy="43985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3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data:</a:t>
            </a:r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61100" y="1930400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</a:t>
            </a:r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89349" y="1766924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4" y="6373906"/>
            <a:ext cx="397600" cy="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2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1745</TotalTime>
  <Words>329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Final project: Energy Efficiency</vt:lpstr>
      <vt:lpstr>Data source: http://archive.ics.uci.edu/ml/datasets/energy+efficiency# </vt:lpstr>
      <vt:lpstr>Information about dataset:</vt:lpstr>
      <vt:lpstr>Background and purposes of using this dataset:</vt:lpstr>
      <vt:lpstr>Tools used to explore this  data: </vt:lpstr>
      <vt:lpstr>Data exploration _ Correlation</vt:lpstr>
      <vt:lpstr>Data exploration _ Correlation</vt:lpstr>
      <vt:lpstr>Exploring data:</vt:lpstr>
      <vt:lpstr>Exploring data:</vt:lpstr>
      <vt:lpstr>Exploring data: Building stories vs. Heating load and Cooling load</vt:lpstr>
      <vt:lpstr>Exploring data: Orientation vs. Heating load and Cooling load</vt:lpstr>
      <vt:lpstr>Exploring data: Glazing area vs. Heating load and Cooling load</vt:lpstr>
      <vt:lpstr>Exploring data: Glazing area distribution vs. Heating load and Cooling load </vt:lpstr>
      <vt:lpstr>Exploring data: Wall area vs. Heating load and Cooling load </vt:lpstr>
      <vt:lpstr>Azure ML</vt:lpstr>
      <vt:lpstr>'HeatingLoad and CoolingLoad efficiency by Roof Area, Wall Area, Surface Area and Glazing Area'</vt:lpstr>
      <vt:lpstr>How to choose model?</vt:lpstr>
      <vt:lpstr>PowerPoint Presentation</vt:lpstr>
      <vt:lpstr>PowerPoint Presentation</vt:lpstr>
      <vt:lpstr>PowerPoint Presentation</vt:lpstr>
      <vt:lpstr>Neural Network Regression to predict HeatingLoad response</vt:lpstr>
      <vt:lpstr>PowerPoint Presentation</vt:lpstr>
      <vt:lpstr>Boosted Decision Tree Regression to predict CoolingLoad response </vt:lpstr>
      <vt:lpstr>Thank you for your time!  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</dc:title>
  <dc:creator>Vo, Huynh</dc:creator>
  <cp:lastModifiedBy>Windows User</cp:lastModifiedBy>
  <cp:revision>58</cp:revision>
  <dcterms:created xsi:type="dcterms:W3CDTF">2017-12-12T19:39:44Z</dcterms:created>
  <dcterms:modified xsi:type="dcterms:W3CDTF">2017-12-14T01:56:10Z</dcterms:modified>
</cp:coreProperties>
</file>