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8" r:id="rId6"/>
    <p:sldId id="269" r:id="rId7"/>
    <p:sldId id="270" r:id="rId8"/>
    <p:sldId id="271" r:id="rId9"/>
    <p:sldId id="272" r:id="rId10"/>
    <p:sldId id="273" r:id="rId11"/>
    <p:sldId id="274" r:id="rId12"/>
    <p:sldId id="275" r:id="rId13"/>
    <p:sldId id="276" r:id="rId14"/>
    <p:sldId id="279" r:id="rId15"/>
    <p:sldId id="278" r:id="rId16"/>
    <p:sldId id="280" r:id="rId17"/>
    <p:sldId id="281" r:id="rId18"/>
    <p:sldId id="283"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2004" y="30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698B74E-AD1B-4830-835A-7EF32D94B934}"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B5CDAEC7-1475-43C3-A511-AFB2B707EB5D}">
      <dgm:prSet custT="1"/>
      <dgm:spPr/>
      <dgm:t>
        <a:bodyPr/>
        <a:lstStyle/>
        <a:p>
          <a:r>
            <a:rPr lang="en-US" sz="1400" b="1" i="0" dirty="0">
              <a:effectLst/>
            </a:rPr>
            <a:t>Delivery staff</a:t>
          </a:r>
        </a:p>
        <a:p>
          <a:r>
            <a:rPr lang="en-US" sz="1000" b="0" i="0" dirty="0" err="1"/>
            <a:t>Delivery_person_ID</a:t>
          </a:r>
          <a:r>
            <a:rPr lang="en-US" sz="1000" b="0" i="0" dirty="0"/>
            <a:t>: Unique identifier of delivery personnel</a:t>
          </a:r>
        </a:p>
        <a:p>
          <a:pPr>
            <a:buFont typeface="Arial" panose="020B0604020202020204" pitchFamily="34" charset="0"/>
            <a:buChar char="•"/>
          </a:pPr>
          <a:r>
            <a:rPr lang="en-US" sz="1000" b="0" i="0" dirty="0" err="1"/>
            <a:t>Delivery_person_Age</a:t>
          </a:r>
          <a:r>
            <a:rPr lang="en-US" sz="1000" b="0" i="0" dirty="0"/>
            <a:t>: Age of delivery person</a:t>
          </a:r>
        </a:p>
        <a:p>
          <a:pPr>
            <a:buFont typeface="Arial" panose="020B0604020202020204" pitchFamily="34" charset="0"/>
            <a:buChar char="•"/>
          </a:pPr>
          <a:r>
            <a:rPr lang="en-US" sz="1000" b="0" i="0" dirty="0" err="1"/>
            <a:t>Delivery_person_Ratings</a:t>
          </a:r>
          <a:r>
            <a:rPr lang="en-US" sz="1000" b="0" i="0" dirty="0"/>
            <a:t>: Rating of the delivery person</a:t>
          </a:r>
          <a:endParaRPr lang="en-US" sz="1000" dirty="0"/>
        </a:p>
      </dgm:t>
    </dgm:pt>
    <dgm:pt modelId="{15574FFF-B7B0-463B-BE25-D0B276E43C18}" type="parTrans" cxnId="{0A50F4E7-267C-45C8-8ECA-4EB719044A6C}">
      <dgm:prSet/>
      <dgm:spPr/>
      <dgm:t>
        <a:bodyPr/>
        <a:lstStyle/>
        <a:p>
          <a:endParaRPr lang="en-US"/>
        </a:p>
      </dgm:t>
    </dgm:pt>
    <dgm:pt modelId="{72BC5221-668D-4058-AADC-C5E824FE87BC}" type="sibTrans" cxnId="{0A50F4E7-267C-45C8-8ECA-4EB719044A6C}">
      <dgm:prSet/>
      <dgm:spPr/>
      <dgm:t>
        <a:bodyPr/>
        <a:lstStyle/>
        <a:p>
          <a:endParaRPr lang="en-US"/>
        </a:p>
      </dgm:t>
    </dgm:pt>
    <dgm:pt modelId="{CFBDD32F-D37C-40F2-A27E-A743E009D0B4}">
      <dgm:prSet custT="1"/>
      <dgm:spPr/>
      <dgm:t>
        <a:bodyPr/>
        <a:lstStyle/>
        <a:p>
          <a:r>
            <a:rPr lang="en-US" sz="1400" b="1" dirty="0"/>
            <a:t>V</a:t>
          </a:r>
          <a:r>
            <a:rPr lang="en-US" sz="1400" b="1" i="0" dirty="0"/>
            <a:t>ehicles</a:t>
          </a:r>
        </a:p>
        <a:p>
          <a:r>
            <a:rPr lang="en-US" sz="1000" b="0" i="0" dirty="0" err="1"/>
            <a:t>Vehicle_condition</a:t>
          </a:r>
          <a:r>
            <a:rPr lang="en-US" sz="1000" b="0" i="0" dirty="0"/>
            <a:t>: Condition of the delivery vehicle</a:t>
          </a:r>
        </a:p>
        <a:p>
          <a:pPr>
            <a:buFont typeface="Arial" panose="020B0604020202020204" pitchFamily="34" charset="0"/>
            <a:buChar char="•"/>
          </a:pPr>
          <a:r>
            <a:rPr lang="en-US" sz="1000" b="0" i="0" dirty="0" err="1"/>
            <a:t>Type_of_vehicle</a:t>
          </a:r>
          <a:r>
            <a:rPr lang="en-US" sz="1000" b="0" i="0" dirty="0"/>
            <a:t>: Vehicle used by delivery person</a:t>
          </a:r>
        </a:p>
        <a:p>
          <a:pPr>
            <a:buFont typeface="Arial" panose="020B0604020202020204" pitchFamily="34" charset="0"/>
            <a:buChar char="•"/>
          </a:pPr>
          <a:r>
            <a:rPr lang="en-US" sz="1000" b="0" i="0" dirty="0" err="1"/>
            <a:t>Multiple_deliveries</a:t>
          </a:r>
          <a:r>
            <a:rPr lang="en-US" sz="1000" b="0" i="0" dirty="0"/>
            <a:t>: Whether the trip includes multiple deliveries</a:t>
          </a:r>
          <a:endParaRPr lang="en-US" sz="1000" dirty="0"/>
        </a:p>
      </dgm:t>
    </dgm:pt>
    <dgm:pt modelId="{052FE4F3-F2A7-498C-8429-D2A929A0CA9C}" type="parTrans" cxnId="{E880721B-C4EC-42AA-A3C9-E18CB519F96D}">
      <dgm:prSet/>
      <dgm:spPr/>
      <dgm:t>
        <a:bodyPr/>
        <a:lstStyle/>
        <a:p>
          <a:endParaRPr lang="en-US"/>
        </a:p>
      </dgm:t>
    </dgm:pt>
    <dgm:pt modelId="{2E4665D6-8E30-47A7-8B64-589CA3FC75F4}" type="sibTrans" cxnId="{E880721B-C4EC-42AA-A3C9-E18CB519F96D}">
      <dgm:prSet/>
      <dgm:spPr/>
      <dgm:t>
        <a:bodyPr/>
        <a:lstStyle/>
        <a:p>
          <a:endParaRPr lang="en-US"/>
        </a:p>
      </dgm:t>
    </dgm:pt>
    <dgm:pt modelId="{7DF2145B-A056-448D-9200-DFF054884C79}">
      <dgm:prSet custT="1"/>
      <dgm:spPr/>
      <dgm:t>
        <a:bodyPr/>
        <a:lstStyle/>
        <a:p>
          <a:r>
            <a:rPr lang="en-US" sz="1400" b="1" i="0" dirty="0"/>
            <a:t>Order timing</a:t>
          </a:r>
        </a:p>
        <a:p>
          <a:r>
            <a:rPr lang="en-US" sz="1000" b="0" i="0" dirty="0" err="1"/>
            <a:t>Time_Ordered</a:t>
          </a:r>
          <a:r>
            <a:rPr lang="en-US" sz="1000" b="0" i="0" dirty="0"/>
            <a:t>: Time order was </a:t>
          </a:r>
          <a:r>
            <a:rPr lang="en-US" sz="1000" b="0" i="0" dirty="0" err="1"/>
            <a:t>createdr</a:t>
          </a:r>
          <a:endParaRPr lang="en-US" sz="1000" b="0" i="0" dirty="0"/>
        </a:p>
        <a:p>
          <a:pPr>
            <a:buFont typeface="Arial" panose="020B0604020202020204" pitchFamily="34" charset="0"/>
            <a:buChar char="•"/>
          </a:pPr>
          <a:r>
            <a:rPr lang="en-US" sz="1000" b="0" i="0" dirty="0" err="1"/>
            <a:t>Type_of_order</a:t>
          </a:r>
          <a:r>
            <a:rPr lang="en-US" sz="1000" b="0" i="0" dirty="0"/>
            <a:t>: Type of service (e.g., delivery, takeaway)</a:t>
          </a:r>
        </a:p>
        <a:p>
          <a:pPr>
            <a:buFont typeface="Arial" panose="020B0604020202020204" pitchFamily="34" charset="0"/>
            <a:buChar char="•"/>
          </a:pPr>
          <a:r>
            <a:rPr lang="en-US" sz="1000" b="0" i="0" dirty="0"/>
            <a:t>Festival: Whether the delivery occurred during a festival</a:t>
          </a:r>
          <a:endParaRPr lang="en-US" sz="1000" dirty="0"/>
        </a:p>
      </dgm:t>
    </dgm:pt>
    <dgm:pt modelId="{E363F284-8608-420F-8DA2-DC793A84ECF6}" type="parTrans" cxnId="{699C9EF2-25B4-4ACF-846D-9EB4E8122718}">
      <dgm:prSet/>
      <dgm:spPr/>
      <dgm:t>
        <a:bodyPr/>
        <a:lstStyle/>
        <a:p>
          <a:endParaRPr lang="en-US"/>
        </a:p>
      </dgm:t>
    </dgm:pt>
    <dgm:pt modelId="{52EFE502-6251-46F0-89D1-7B3A79856E34}" type="sibTrans" cxnId="{699C9EF2-25B4-4ACF-846D-9EB4E8122718}">
      <dgm:prSet/>
      <dgm:spPr/>
      <dgm:t>
        <a:bodyPr/>
        <a:lstStyle/>
        <a:p>
          <a:endParaRPr lang="en-US"/>
        </a:p>
      </dgm:t>
    </dgm:pt>
    <dgm:pt modelId="{B1B48D70-4291-4F3F-B253-73E7C48567C6}">
      <dgm:prSet custT="1"/>
      <dgm:spPr/>
      <dgm:t>
        <a:bodyPr/>
        <a:lstStyle/>
        <a:p>
          <a:r>
            <a:rPr lang="en-US" sz="1400" b="1" i="0" dirty="0"/>
            <a:t>Weather and traffic condition</a:t>
          </a:r>
          <a:r>
            <a:rPr lang="en-US" sz="500" b="0" i="0" dirty="0"/>
            <a:t>s</a:t>
          </a:r>
        </a:p>
        <a:p>
          <a:r>
            <a:rPr lang="en-US" sz="1000" b="0" i="0" dirty="0" err="1"/>
            <a:t>Weather_conditions</a:t>
          </a:r>
          <a:r>
            <a:rPr lang="en-US" sz="1000" b="0" i="0" dirty="0"/>
            <a:t>: Weather at the time of delivery</a:t>
          </a:r>
        </a:p>
        <a:p>
          <a:pPr>
            <a:buFont typeface="Arial" panose="020B0604020202020204" pitchFamily="34" charset="0"/>
            <a:buChar char="•"/>
          </a:pPr>
          <a:r>
            <a:rPr lang="en-US" sz="1000" b="0" i="0" dirty="0" err="1"/>
            <a:t>Road_traffic_density</a:t>
          </a:r>
          <a:r>
            <a:rPr lang="en-US" sz="1000" b="0" i="0" dirty="0"/>
            <a:t>: Traffic conditions during delivery</a:t>
          </a:r>
          <a:endParaRPr lang="en-US" sz="1000" dirty="0"/>
        </a:p>
      </dgm:t>
    </dgm:pt>
    <dgm:pt modelId="{152E25B3-0F8A-4894-97D7-A0FF43BC5E86}" type="parTrans" cxnId="{2EAC2DED-D7F4-42C8-A8CC-EEFB61140747}">
      <dgm:prSet/>
      <dgm:spPr/>
      <dgm:t>
        <a:bodyPr/>
        <a:lstStyle/>
        <a:p>
          <a:endParaRPr lang="en-US"/>
        </a:p>
      </dgm:t>
    </dgm:pt>
    <dgm:pt modelId="{217C8E5C-2890-492D-A3AA-3C975CBD4455}" type="sibTrans" cxnId="{2EAC2DED-D7F4-42C8-A8CC-EEFB61140747}">
      <dgm:prSet/>
      <dgm:spPr/>
      <dgm:t>
        <a:bodyPr/>
        <a:lstStyle/>
        <a:p>
          <a:endParaRPr lang="en-US"/>
        </a:p>
      </dgm:t>
    </dgm:pt>
    <dgm:pt modelId="{F61F2D25-D334-487E-BD55-9FB5122092F9}">
      <dgm:prSet custT="1"/>
      <dgm:spPr/>
      <dgm:t>
        <a:bodyPr/>
        <a:lstStyle/>
        <a:p>
          <a:r>
            <a:rPr lang="en-US" sz="1400" b="1" i="0" dirty="0"/>
            <a:t>Area</a:t>
          </a:r>
        </a:p>
        <a:p>
          <a:r>
            <a:rPr lang="en-US" sz="1000" b="0" i="0" dirty="0" err="1"/>
            <a:t>Restaurant_latitude</a:t>
          </a:r>
          <a:r>
            <a:rPr lang="en-US" sz="1000" b="0" i="0" dirty="0"/>
            <a:t>/longitude: GPS coordinates of the restaurant</a:t>
          </a:r>
        </a:p>
        <a:p>
          <a:pPr>
            <a:buFont typeface="Arial" panose="020B0604020202020204" pitchFamily="34" charset="0"/>
            <a:buChar char="•"/>
          </a:pPr>
          <a:r>
            <a:rPr lang="en-US" sz="1000" b="0" i="0" dirty="0" err="1"/>
            <a:t>Delivery_location_latitude</a:t>
          </a:r>
          <a:r>
            <a:rPr lang="en-US" sz="1000" b="0" i="0" dirty="0"/>
            <a:t>/longitude: GPS coordinates of the customer</a:t>
          </a:r>
        </a:p>
        <a:p>
          <a:pPr>
            <a:buFont typeface="Arial" panose="020B0604020202020204" pitchFamily="34" charset="0"/>
            <a:buChar char="•"/>
          </a:pPr>
          <a:r>
            <a:rPr lang="en-US" sz="1000" b="0" i="0" dirty="0"/>
            <a:t>City: Delivery city</a:t>
          </a:r>
          <a:endParaRPr lang="en-US" sz="1000" dirty="0"/>
        </a:p>
      </dgm:t>
    </dgm:pt>
    <dgm:pt modelId="{A3E97034-F6FC-400B-B1A7-099764A28B15}" type="parTrans" cxnId="{97E13A8E-CB87-4D31-BE46-ADEAB262A306}">
      <dgm:prSet/>
      <dgm:spPr/>
      <dgm:t>
        <a:bodyPr/>
        <a:lstStyle/>
        <a:p>
          <a:endParaRPr lang="en-US"/>
        </a:p>
      </dgm:t>
    </dgm:pt>
    <dgm:pt modelId="{0B488709-5CD9-43F3-B47C-A4A61F140397}" type="sibTrans" cxnId="{97E13A8E-CB87-4D31-BE46-ADEAB262A306}">
      <dgm:prSet/>
      <dgm:spPr/>
      <dgm:t>
        <a:bodyPr/>
        <a:lstStyle/>
        <a:p>
          <a:endParaRPr lang="en-US"/>
        </a:p>
      </dgm:t>
    </dgm:pt>
    <dgm:pt modelId="{F32641BA-775B-4C00-A098-CC233D15FFE1}" type="pres">
      <dgm:prSet presAssocID="{4698B74E-AD1B-4830-835A-7EF32D94B934}" presName="linear" presStyleCnt="0">
        <dgm:presLayoutVars>
          <dgm:animLvl val="lvl"/>
          <dgm:resizeHandles val="exact"/>
        </dgm:presLayoutVars>
      </dgm:prSet>
      <dgm:spPr/>
    </dgm:pt>
    <dgm:pt modelId="{D2A98EB5-B8A6-40E9-8B75-D8A503B53374}" type="pres">
      <dgm:prSet presAssocID="{B5CDAEC7-1475-43C3-A511-AFB2B707EB5D}" presName="parentText" presStyleLbl="node1" presStyleIdx="0" presStyleCnt="5">
        <dgm:presLayoutVars>
          <dgm:chMax val="0"/>
          <dgm:bulletEnabled val="1"/>
        </dgm:presLayoutVars>
      </dgm:prSet>
      <dgm:spPr/>
    </dgm:pt>
    <dgm:pt modelId="{7B7F5E0D-B25D-4581-AF3C-7304CE6F05C8}" type="pres">
      <dgm:prSet presAssocID="{72BC5221-668D-4058-AADC-C5E824FE87BC}" presName="spacer" presStyleCnt="0"/>
      <dgm:spPr/>
    </dgm:pt>
    <dgm:pt modelId="{7636C405-186F-416D-9E97-92418E2848E1}" type="pres">
      <dgm:prSet presAssocID="{CFBDD32F-D37C-40F2-A27E-A743E009D0B4}" presName="parentText" presStyleLbl="node1" presStyleIdx="1" presStyleCnt="5">
        <dgm:presLayoutVars>
          <dgm:chMax val="0"/>
          <dgm:bulletEnabled val="1"/>
        </dgm:presLayoutVars>
      </dgm:prSet>
      <dgm:spPr/>
    </dgm:pt>
    <dgm:pt modelId="{56F7C8F7-1D49-4BF2-8364-36B3904CEB5B}" type="pres">
      <dgm:prSet presAssocID="{2E4665D6-8E30-47A7-8B64-589CA3FC75F4}" presName="spacer" presStyleCnt="0"/>
      <dgm:spPr/>
    </dgm:pt>
    <dgm:pt modelId="{0D57F0E0-3B50-40BD-A960-7EE9FD7B945D}" type="pres">
      <dgm:prSet presAssocID="{7DF2145B-A056-448D-9200-DFF054884C79}" presName="parentText" presStyleLbl="node1" presStyleIdx="2" presStyleCnt="5">
        <dgm:presLayoutVars>
          <dgm:chMax val="0"/>
          <dgm:bulletEnabled val="1"/>
        </dgm:presLayoutVars>
      </dgm:prSet>
      <dgm:spPr/>
    </dgm:pt>
    <dgm:pt modelId="{75343087-9E55-41C0-BD65-45C901B876E5}" type="pres">
      <dgm:prSet presAssocID="{52EFE502-6251-46F0-89D1-7B3A79856E34}" presName="spacer" presStyleCnt="0"/>
      <dgm:spPr/>
    </dgm:pt>
    <dgm:pt modelId="{48F3E433-E1F0-454F-AA0B-26E810A60378}" type="pres">
      <dgm:prSet presAssocID="{B1B48D70-4291-4F3F-B253-73E7C48567C6}" presName="parentText" presStyleLbl="node1" presStyleIdx="3" presStyleCnt="5">
        <dgm:presLayoutVars>
          <dgm:chMax val="0"/>
          <dgm:bulletEnabled val="1"/>
        </dgm:presLayoutVars>
      </dgm:prSet>
      <dgm:spPr/>
    </dgm:pt>
    <dgm:pt modelId="{F3081E15-6AE9-46AE-BC8D-93384BA15767}" type="pres">
      <dgm:prSet presAssocID="{217C8E5C-2890-492D-A3AA-3C975CBD4455}" presName="spacer" presStyleCnt="0"/>
      <dgm:spPr/>
    </dgm:pt>
    <dgm:pt modelId="{93C57425-86DC-4758-81E5-F003E672F33E}" type="pres">
      <dgm:prSet presAssocID="{F61F2D25-D334-487E-BD55-9FB5122092F9}" presName="parentText" presStyleLbl="node1" presStyleIdx="4" presStyleCnt="5">
        <dgm:presLayoutVars>
          <dgm:chMax val="0"/>
          <dgm:bulletEnabled val="1"/>
        </dgm:presLayoutVars>
      </dgm:prSet>
      <dgm:spPr/>
    </dgm:pt>
  </dgm:ptLst>
  <dgm:cxnLst>
    <dgm:cxn modelId="{E880721B-C4EC-42AA-A3C9-E18CB519F96D}" srcId="{4698B74E-AD1B-4830-835A-7EF32D94B934}" destId="{CFBDD32F-D37C-40F2-A27E-A743E009D0B4}" srcOrd="1" destOrd="0" parTransId="{052FE4F3-F2A7-498C-8429-D2A929A0CA9C}" sibTransId="{2E4665D6-8E30-47A7-8B64-589CA3FC75F4}"/>
    <dgm:cxn modelId="{F41CFA26-8CF5-496A-A90C-01AC04F76E05}" type="presOf" srcId="{F61F2D25-D334-487E-BD55-9FB5122092F9}" destId="{93C57425-86DC-4758-81E5-F003E672F33E}" srcOrd="0" destOrd="0" presId="urn:microsoft.com/office/officeart/2005/8/layout/vList2"/>
    <dgm:cxn modelId="{53B4C57D-A749-4B17-B9D4-600F49751458}" type="presOf" srcId="{CFBDD32F-D37C-40F2-A27E-A743E009D0B4}" destId="{7636C405-186F-416D-9E97-92418E2848E1}" srcOrd="0" destOrd="0" presId="urn:microsoft.com/office/officeart/2005/8/layout/vList2"/>
    <dgm:cxn modelId="{27304F81-D6EC-4F24-AB5F-8E466BFDCA69}" type="presOf" srcId="{B5CDAEC7-1475-43C3-A511-AFB2B707EB5D}" destId="{D2A98EB5-B8A6-40E9-8B75-D8A503B53374}" srcOrd="0" destOrd="0" presId="urn:microsoft.com/office/officeart/2005/8/layout/vList2"/>
    <dgm:cxn modelId="{7CD9DB82-4525-4627-9BD4-C1425D91C81A}" type="presOf" srcId="{4698B74E-AD1B-4830-835A-7EF32D94B934}" destId="{F32641BA-775B-4C00-A098-CC233D15FFE1}" srcOrd="0" destOrd="0" presId="urn:microsoft.com/office/officeart/2005/8/layout/vList2"/>
    <dgm:cxn modelId="{97E13A8E-CB87-4D31-BE46-ADEAB262A306}" srcId="{4698B74E-AD1B-4830-835A-7EF32D94B934}" destId="{F61F2D25-D334-487E-BD55-9FB5122092F9}" srcOrd="4" destOrd="0" parTransId="{A3E97034-F6FC-400B-B1A7-099764A28B15}" sibTransId="{0B488709-5CD9-43F3-B47C-A4A61F140397}"/>
    <dgm:cxn modelId="{256C63C3-162A-4B93-B392-BA67E8E4B128}" type="presOf" srcId="{7DF2145B-A056-448D-9200-DFF054884C79}" destId="{0D57F0E0-3B50-40BD-A960-7EE9FD7B945D}" srcOrd="0" destOrd="0" presId="urn:microsoft.com/office/officeart/2005/8/layout/vList2"/>
    <dgm:cxn modelId="{DFE8C2D8-6442-43F4-8863-93060F285EFC}" type="presOf" srcId="{B1B48D70-4291-4F3F-B253-73E7C48567C6}" destId="{48F3E433-E1F0-454F-AA0B-26E810A60378}" srcOrd="0" destOrd="0" presId="urn:microsoft.com/office/officeart/2005/8/layout/vList2"/>
    <dgm:cxn modelId="{0A50F4E7-267C-45C8-8ECA-4EB719044A6C}" srcId="{4698B74E-AD1B-4830-835A-7EF32D94B934}" destId="{B5CDAEC7-1475-43C3-A511-AFB2B707EB5D}" srcOrd="0" destOrd="0" parTransId="{15574FFF-B7B0-463B-BE25-D0B276E43C18}" sibTransId="{72BC5221-668D-4058-AADC-C5E824FE87BC}"/>
    <dgm:cxn modelId="{2EAC2DED-D7F4-42C8-A8CC-EEFB61140747}" srcId="{4698B74E-AD1B-4830-835A-7EF32D94B934}" destId="{B1B48D70-4291-4F3F-B253-73E7C48567C6}" srcOrd="3" destOrd="0" parTransId="{152E25B3-0F8A-4894-97D7-A0FF43BC5E86}" sibTransId="{217C8E5C-2890-492D-A3AA-3C975CBD4455}"/>
    <dgm:cxn modelId="{699C9EF2-25B4-4ACF-846D-9EB4E8122718}" srcId="{4698B74E-AD1B-4830-835A-7EF32D94B934}" destId="{7DF2145B-A056-448D-9200-DFF054884C79}" srcOrd="2" destOrd="0" parTransId="{E363F284-8608-420F-8DA2-DC793A84ECF6}" sibTransId="{52EFE502-6251-46F0-89D1-7B3A79856E34}"/>
    <dgm:cxn modelId="{3457675F-C780-4A1A-B14C-511F5230C419}" type="presParOf" srcId="{F32641BA-775B-4C00-A098-CC233D15FFE1}" destId="{D2A98EB5-B8A6-40E9-8B75-D8A503B53374}" srcOrd="0" destOrd="0" presId="urn:microsoft.com/office/officeart/2005/8/layout/vList2"/>
    <dgm:cxn modelId="{492C8591-8676-4A3C-B65E-B7E5568F4C77}" type="presParOf" srcId="{F32641BA-775B-4C00-A098-CC233D15FFE1}" destId="{7B7F5E0D-B25D-4581-AF3C-7304CE6F05C8}" srcOrd="1" destOrd="0" presId="urn:microsoft.com/office/officeart/2005/8/layout/vList2"/>
    <dgm:cxn modelId="{78371C5B-51B7-462C-8BED-7C689F212D93}" type="presParOf" srcId="{F32641BA-775B-4C00-A098-CC233D15FFE1}" destId="{7636C405-186F-416D-9E97-92418E2848E1}" srcOrd="2" destOrd="0" presId="urn:microsoft.com/office/officeart/2005/8/layout/vList2"/>
    <dgm:cxn modelId="{2216CF1C-C3B0-4285-8612-4833E0655112}" type="presParOf" srcId="{F32641BA-775B-4C00-A098-CC233D15FFE1}" destId="{56F7C8F7-1D49-4BF2-8364-36B3904CEB5B}" srcOrd="3" destOrd="0" presId="urn:microsoft.com/office/officeart/2005/8/layout/vList2"/>
    <dgm:cxn modelId="{2B3C70E9-776F-4729-82A8-98FD82C0F40D}" type="presParOf" srcId="{F32641BA-775B-4C00-A098-CC233D15FFE1}" destId="{0D57F0E0-3B50-40BD-A960-7EE9FD7B945D}" srcOrd="4" destOrd="0" presId="urn:microsoft.com/office/officeart/2005/8/layout/vList2"/>
    <dgm:cxn modelId="{2EBBA0F4-29B6-4C5C-8C73-3CD31A421F98}" type="presParOf" srcId="{F32641BA-775B-4C00-A098-CC233D15FFE1}" destId="{75343087-9E55-41C0-BD65-45C901B876E5}" srcOrd="5" destOrd="0" presId="urn:microsoft.com/office/officeart/2005/8/layout/vList2"/>
    <dgm:cxn modelId="{9D889FE2-26E5-4B53-ADA3-611D129CA6A6}" type="presParOf" srcId="{F32641BA-775B-4C00-A098-CC233D15FFE1}" destId="{48F3E433-E1F0-454F-AA0B-26E810A60378}" srcOrd="6" destOrd="0" presId="urn:microsoft.com/office/officeart/2005/8/layout/vList2"/>
    <dgm:cxn modelId="{D86698A1-0EC5-41B4-9EDA-97B4CE5296D3}" type="presParOf" srcId="{F32641BA-775B-4C00-A098-CC233D15FFE1}" destId="{F3081E15-6AE9-46AE-BC8D-93384BA15767}" srcOrd="7" destOrd="0" presId="urn:microsoft.com/office/officeart/2005/8/layout/vList2"/>
    <dgm:cxn modelId="{37D1A72D-C1FD-4F95-9EC2-FB06677E0C76}" type="presParOf" srcId="{F32641BA-775B-4C00-A098-CC233D15FFE1}" destId="{93C57425-86DC-4758-81E5-F003E672F33E}"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198DD50-0832-463B-B7C0-DDFDB25A678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00B2B55-0AAE-4497-B206-3C20533FAF6A}">
      <dgm:prSet/>
      <dgm:spPr/>
      <dgm:t>
        <a:bodyPr/>
        <a:lstStyle/>
        <a:p>
          <a:r>
            <a:rPr lang="en-US"/>
            <a:t>- Python (Pandas, Matplotlib, Seaborn)</a:t>
          </a:r>
        </a:p>
      </dgm:t>
    </dgm:pt>
    <dgm:pt modelId="{28AB6B99-EEB3-409C-8EDC-2C694EE817CF}" type="parTrans" cxnId="{156F1551-68F7-4244-B736-581D39EE8147}">
      <dgm:prSet/>
      <dgm:spPr/>
      <dgm:t>
        <a:bodyPr/>
        <a:lstStyle/>
        <a:p>
          <a:endParaRPr lang="en-US"/>
        </a:p>
      </dgm:t>
    </dgm:pt>
    <dgm:pt modelId="{7AF9BD56-F61D-42F2-8C1D-EFA977DB2637}" type="sibTrans" cxnId="{156F1551-68F7-4244-B736-581D39EE8147}">
      <dgm:prSet/>
      <dgm:spPr/>
      <dgm:t>
        <a:bodyPr/>
        <a:lstStyle/>
        <a:p>
          <a:endParaRPr lang="en-US"/>
        </a:p>
      </dgm:t>
    </dgm:pt>
    <dgm:pt modelId="{7FB80BEB-26B9-4553-BA33-BD1E91114A00}">
      <dgm:prSet/>
      <dgm:spPr/>
      <dgm:t>
        <a:bodyPr/>
        <a:lstStyle/>
        <a:p>
          <a:r>
            <a:rPr lang="en-US" dirty="0"/>
            <a:t>- </a:t>
          </a:r>
          <a:r>
            <a:rPr lang="en-US" dirty="0" err="1"/>
            <a:t>Jupyter</a:t>
          </a:r>
          <a:r>
            <a:rPr lang="en-US"/>
            <a:t> Notebook for scripting</a:t>
          </a:r>
        </a:p>
      </dgm:t>
    </dgm:pt>
    <dgm:pt modelId="{C5AD3170-CB0B-464A-B715-112684F5D646}" type="parTrans" cxnId="{2C9C1E2E-A068-4BD8-B3A3-B9D6C24544B8}">
      <dgm:prSet/>
      <dgm:spPr/>
      <dgm:t>
        <a:bodyPr/>
        <a:lstStyle/>
        <a:p>
          <a:endParaRPr lang="en-US"/>
        </a:p>
      </dgm:t>
    </dgm:pt>
    <dgm:pt modelId="{238354EF-CFE0-4AEE-8875-ED5186E90B24}" type="sibTrans" cxnId="{2C9C1E2E-A068-4BD8-B3A3-B9D6C24544B8}">
      <dgm:prSet/>
      <dgm:spPr/>
      <dgm:t>
        <a:bodyPr/>
        <a:lstStyle/>
        <a:p>
          <a:endParaRPr lang="en-US"/>
        </a:p>
      </dgm:t>
    </dgm:pt>
    <dgm:pt modelId="{7A0DFBDC-B5CF-465B-904A-FF60A4DA2996}">
      <dgm:prSet/>
      <dgm:spPr/>
      <dgm:t>
        <a:bodyPr/>
        <a:lstStyle/>
        <a:p>
          <a:r>
            <a:rPr lang="en-US"/>
            <a:t>- Power BI for interactive dashboards.</a:t>
          </a:r>
        </a:p>
      </dgm:t>
    </dgm:pt>
    <dgm:pt modelId="{E5F483EA-A6D4-4C27-9CFE-FF3D175F5048}" type="parTrans" cxnId="{CF15DC57-B66D-412B-95A6-90B96290E8DE}">
      <dgm:prSet/>
      <dgm:spPr/>
      <dgm:t>
        <a:bodyPr/>
        <a:lstStyle/>
        <a:p>
          <a:endParaRPr lang="en-US"/>
        </a:p>
      </dgm:t>
    </dgm:pt>
    <dgm:pt modelId="{0E5BCABA-13C3-4996-9C81-9C9F74DBC73D}" type="sibTrans" cxnId="{CF15DC57-B66D-412B-95A6-90B96290E8DE}">
      <dgm:prSet/>
      <dgm:spPr/>
      <dgm:t>
        <a:bodyPr/>
        <a:lstStyle/>
        <a:p>
          <a:endParaRPr lang="en-US"/>
        </a:p>
      </dgm:t>
    </dgm:pt>
    <dgm:pt modelId="{56030054-9DDE-4808-8C2A-4470CC9B8DD7}" type="pres">
      <dgm:prSet presAssocID="{4198DD50-0832-463B-B7C0-DDFDB25A6786}" presName="vert0" presStyleCnt="0">
        <dgm:presLayoutVars>
          <dgm:dir/>
          <dgm:animOne val="branch"/>
          <dgm:animLvl val="lvl"/>
        </dgm:presLayoutVars>
      </dgm:prSet>
      <dgm:spPr/>
    </dgm:pt>
    <dgm:pt modelId="{4EB6CA44-5481-42F0-A8E2-46ABC6C8BAF7}" type="pres">
      <dgm:prSet presAssocID="{800B2B55-0AAE-4497-B206-3C20533FAF6A}" presName="thickLine" presStyleLbl="alignNode1" presStyleIdx="0" presStyleCnt="3"/>
      <dgm:spPr/>
    </dgm:pt>
    <dgm:pt modelId="{39B1C7D0-2A33-4D22-A49B-4B3536B9EAE9}" type="pres">
      <dgm:prSet presAssocID="{800B2B55-0AAE-4497-B206-3C20533FAF6A}" presName="horz1" presStyleCnt="0"/>
      <dgm:spPr/>
    </dgm:pt>
    <dgm:pt modelId="{1B6B7C7B-82A4-4741-86D5-59E994034C97}" type="pres">
      <dgm:prSet presAssocID="{800B2B55-0AAE-4497-B206-3C20533FAF6A}" presName="tx1" presStyleLbl="revTx" presStyleIdx="0" presStyleCnt="3"/>
      <dgm:spPr/>
    </dgm:pt>
    <dgm:pt modelId="{3BE2531D-2038-418B-ABB4-083300DF0736}" type="pres">
      <dgm:prSet presAssocID="{800B2B55-0AAE-4497-B206-3C20533FAF6A}" presName="vert1" presStyleCnt="0"/>
      <dgm:spPr/>
    </dgm:pt>
    <dgm:pt modelId="{F94F54EE-924F-471C-844E-7F9CAE63A924}" type="pres">
      <dgm:prSet presAssocID="{7FB80BEB-26B9-4553-BA33-BD1E91114A00}" presName="thickLine" presStyleLbl="alignNode1" presStyleIdx="1" presStyleCnt="3"/>
      <dgm:spPr/>
    </dgm:pt>
    <dgm:pt modelId="{242B9848-D32A-4897-8419-AEE9DB54F8E2}" type="pres">
      <dgm:prSet presAssocID="{7FB80BEB-26B9-4553-BA33-BD1E91114A00}" presName="horz1" presStyleCnt="0"/>
      <dgm:spPr/>
    </dgm:pt>
    <dgm:pt modelId="{0E60C87E-C9E8-4DAC-8D9F-44472F6C7C74}" type="pres">
      <dgm:prSet presAssocID="{7FB80BEB-26B9-4553-BA33-BD1E91114A00}" presName="tx1" presStyleLbl="revTx" presStyleIdx="1" presStyleCnt="3"/>
      <dgm:spPr/>
    </dgm:pt>
    <dgm:pt modelId="{58D2AACA-99C4-461D-B29B-517F28BEC9BF}" type="pres">
      <dgm:prSet presAssocID="{7FB80BEB-26B9-4553-BA33-BD1E91114A00}" presName="vert1" presStyleCnt="0"/>
      <dgm:spPr/>
    </dgm:pt>
    <dgm:pt modelId="{A5F41112-F679-46F7-94D6-774EF77A5995}" type="pres">
      <dgm:prSet presAssocID="{7A0DFBDC-B5CF-465B-904A-FF60A4DA2996}" presName="thickLine" presStyleLbl="alignNode1" presStyleIdx="2" presStyleCnt="3"/>
      <dgm:spPr/>
    </dgm:pt>
    <dgm:pt modelId="{9AEA9685-86D1-4B3F-B0BF-5D33AD0BDC9A}" type="pres">
      <dgm:prSet presAssocID="{7A0DFBDC-B5CF-465B-904A-FF60A4DA2996}" presName="horz1" presStyleCnt="0"/>
      <dgm:spPr/>
    </dgm:pt>
    <dgm:pt modelId="{04BE26B3-0F6E-4632-BA40-B53B25C568D0}" type="pres">
      <dgm:prSet presAssocID="{7A0DFBDC-B5CF-465B-904A-FF60A4DA2996}" presName="tx1" presStyleLbl="revTx" presStyleIdx="2" presStyleCnt="3"/>
      <dgm:spPr/>
    </dgm:pt>
    <dgm:pt modelId="{7FB7D73A-8EF6-4392-8037-71809F23BD6D}" type="pres">
      <dgm:prSet presAssocID="{7A0DFBDC-B5CF-465B-904A-FF60A4DA2996}" presName="vert1" presStyleCnt="0"/>
      <dgm:spPr/>
    </dgm:pt>
  </dgm:ptLst>
  <dgm:cxnLst>
    <dgm:cxn modelId="{2C9C1E2E-A068-4BD8-B3A3-B9D6C24544B8}" srcId="{4198DD50-0832-463B-B7C0-DDFDB25A6786}" destId="{7FB80BEB-26B9-4553-BA33-BD1E91114A00}" srcOrd="1" destOrd="0" parTransId="{C5AD3170-CB0B-464A-B715-112684F5D646}" sibTransId="{238354EF-CFE0-4AEE-8875-ED5186E90B24}"/>
    <dgm:cxn modelId="{44DE8D2E-A37B-4364-AD43-2C67C8E1A518}" type="presOf" srcId="{4198DD50-0832-463B-B7C0-DDFDB25A6786}" destId="{56030054-9DDE-4808-8C2A-4470CC9B8DD7}" srcOrd="0" destOrd="0" presId="urn:microsoft.com/office/officeart/2008/layout/LinedList"/>
    <dgm:cxn modelId="{156F1551-68F7-4244-B736-581D39EE8147}" srcId="{4198DD50-0832-463B-B7C0-DDFDB25A6786}" destId="{800B2B55-0AAE-4497-B206-3C20533FAF6A}" srcOrd="0" destOrd="0" parTransId="{28AB6B99-EEB3-409C-8EDC-2C694EE817CF}" sibTransId="{7AF9BD56-F61D-42F2-8C1D-EFA977DB2637}"/>
    <dgm:cxn modelId="{CF15DC57-B66D-412B-95A6-90B96290E8DE}" srcId="{4198DD50-0832-463B-B7C0-DDFDB25A6786}" destId="{7A0DFBDC-B5CF-465B-904A-FF60A4DA2996}" srcOrd="2" destOrd="0" parTransId="{E5F483EA-A6D4-4C27-9CFE-FF3D175F5048}" sibTransId="{0E5BCABA-13C3-4996-9C81-9C9F74DBC73D}"/>
    <dgm:cxn modelId="{5F06B77B-58EA-4017-BDA0-BD013C8B1ED2}" type="presOf" srcId="{7A0DFBDC-B5CF-465B-904A-FF60A4DA2996}" destId="{04BE26B3-0F6E-4632-BA40-B53B25C568D0}" srcOrd="0" destOrd="0" presId="urn:microsoft.com/office/officeart/2008/layout/LinedList"/>
    <dgm:cxn modelId="{9AB2047C-3144-4C38-A5E7-5E631C097D7A}" type="presOf" srcId="{7FB80BEB-26B9-4553-BA33-BD1E91114A00}" destId="{0E60C87E-C9E8-4DAC-8D9F-44472F6C7C74}" srcOrd="0" destOrd="0" presId="urn:microsoft.com/office/officeart/2008/layout/LinedList"/>
    <dgm:cxn modelId="{94B664DF-854B-44BA-8919-4C38D7AD422A}" type="presOf" srcId="{800B2B55-0AAE-4497-B206-3C20533FAF6A}" destId="{1B6B7C7B-82A4-4741-86D5-59E994034C97}" srcOrd="0" destOrd="0" presId="urn:microsoft.com/office/officeart/2008/layout/LinedList"/>
    <dgm:cxn modelId="{D1AC05C5-53A8-4B66-BAB8-5528929C0A8A}" type="presParOf" srcId="{56030054-9DDE-4808-8C2A-4470CC9B8DD7}" destId="{4EB6CA44-5481-42F0-A8E2-46ABC6C8BAF7}" srcOrd="0" destOrd="0" presId="urn:microsoft.com/office/officeart/2008/layout/LinedList"/>
    <dgm:cxn modelId="{730CB14F-D1FD-4F77-98B9-705258BA6CD7}" type="presParOf" srcId="{56030054-9DDE-4808-8C2A-4470CC9B8DD7}" destId="{39B1C7D0-2A33-4D22-A49B-4B3536B9EAE9}" srcOrd="1" destOrd="0" presId="urn:microsoft.com/office/officeart/2008/layout/LinedList"/>
    <dgm:cxn modelId="{2988B0B3-6B55-438E-A784-C3AF300512A9}" type="presParOf" srcId="{39B1C7D0-2A33-4D22-A49B-4B3536B9EAE9}" destId="{1B6B7C7B-82A4-4741-86D5-59E994034C97}" srcOrd="0" destOrd="0" presId="urn:microsoft.com/office/officeart/2008/layout/LinedList"/>
    <dgm:cxn modelId="{DC666AD1-300A-4044-AC88-B383331C919F}" type="presParOf" srcId="{39B1C7D0-2A33-4D22-A49B-4B3536B9EAE9}" destId="{3BE2531D-2038-418B-ABB4-083300DF0736}" srcOrd="1" destOrd="0" presId="urn:microsoft.com/office/officeart/2008/layout/LinedList"/>
    <dgm:cxn modelId="{9D37F453-B4CF-40B3-84E4-05F32DDA50D1}" type="presParOf" srcId="{56030054-9DDE-4808-8C2A-4470CC9B8DD7}" destId="{F94F54EE-924F-471C-844E-7F9CAE63A924}" srcOrd="2" destOrd="0" presId="urn:microsoft.com/office/officeart/2008/layout/LinedList"/>
    <dgm:cxn modelId="{9364413B-1F4A-4517-8C88-EE934D0A3D57}" type="presParOf" srcId="{56030054-9DDE-4808-8C2A-4470CC9B8DD7}" destId="{242B9848-D32A-4897-8419-AEE9DB54F8E2}" srcOrd="3" destOrd="0" presId="urn:microsoft.com/office/officeart/2008/layout/LinedList"/>
    <dgm:cxn modelId="{A11116D0-0CBD-4490-B5FD-279A20E9584D}" type="presParOf" srcId="{242B9848-D32A-4897-8419-AEE9DB54F8E2}" destId="{0E60C87E-C9E8-4DAC-8D9F-44472F6C7C74}" srcOrd="0" destOrd="0" presId="urn:microsoft.com/office/officeart/2008/layout/LinedList"/>
    <dgm:cxn modelId="{B4A04B63-DE0E-4F01-9811-87C28D6B1AF7}" type="presParOf" srcId="{242B9848-D32A-4897-8419-AEE9DB54F8E2}" destId="{58D2AACA-99C4-461D-B29B-517F28BEC9BF}" srcOrd="1" destOrd="0" presId="urn:microsoft.com/office/officeart/2008/layout/LinedList"/>
    <dgm:cxn modelId="{50E15984-B7B9-4F09-BBF8-AB463890CCC6}" type="presParOf" srcId="{56030054-9DDE-4808-8C2A-4470CC9B8DD7}" destId="{A5F41112-F679-46F7-94D6-774EF77A5995}" srcOrd="4" destOrd="0" presId="urn:microsoft.com/office/officeart/2008/layout/LinedList"/>
    <dgm:cxn modelId="{A35E939A-3C3E-4E64-A03B-51C004B71DFE}" type="presParOf" srcId="{56030054-9DDE-4808-8C2A-4470CC9B8DD7}" destId="{9AEA9685-86D1-4B3F-B0BF-5D33AD0BDC9A}" srcOrd="5" destOrd="0" presId="urn:microsoft.com/office/officeart/2008/layout/LinedList"/>
    <dgm:cxn modelId="{733D9151-9709-4643-B95E-242E6C6E87BB}" type="presParOf" srcId="{9AEA9685-86D1-4B3F-B0BF-5D33AD0BDC9A}" destId="{04BE26B3-0F6E-4632-BA40-B53B25C568D0}" srcOrd="0" destOrd="0" presId="urn:microsoft.com/office/officeart/2008/layout/LinedList"/>
    <dgm:cxn modelId="{6F185B29-BF0C-4AA4-8D18-791408ACDE30}" type="presParOf" srcId="{9AEA9685-86D1-4B3F-B0BF-5D33AD0BDC9A}" destId="{7FB7D73A-8EF6-4392-8037-71809F23BD6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A39255-494B-45F4-8019-3E2E5C7910FF}"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848ACBAE-BB5E-4D05-8387-45D2B2CF6538}">
      <dgm:prSet/>
      <dgm:spPr/>
      <dgm:t>
        <a:bodyPr/>
        <a:lstStyle/>
        <a:p>
          <a:r>
            <a:rPr lang="en-US" dirty="0"/>
            <a:t>- Fix types</a:t>
          </a:r>
        </a:p>
      </dgm:t>
    </dgm:pt>
    <dgm:pt modelId="{43E952F7-B138-4C55-AEC4-F753F70796A6}" type="parTrans" cxnId="{9D9A7172-D6EB-4C9F-8357-EA8B976AA217}">
      <dgm:prSet/>
      <dgm:spPr/>
      <dgm:t>
        <a:bodyPr/>
        <a:lstStyle/>
        <a:p>
          <a:endParaRPr lang="en-US"/>
        </a:p>
      </dgm:t>
    </dgm:pt>
    <dgm:pt modelId="{A562C39F-9A5A-466D-9F4D-61DACA71A4E5}" type="sibTrans" cxnId="{9D9A7172-D6EB-4C9F-8357-EA8B976AA217}">
      <dgm:prSet/>
      <dgm:spPr/>
      <dgm:t>
        <a:bodyPr/>
        <a:lstStyle/>
        <a:p>
          <a:endParaRPr lang="en-US"/>
        </a:p>
      </dgm:t>
    </dgm:pt>
    <dgm:pt modelId="{DC64798D-8FB1-483F-AE67-4E4FAB474529}">
      <dgm:prSet/>
      <dgm:spPr/>
      <dgm:t>
        <a:bodyPr/>
        <a:lstStyle/>
        <a:p>
          <a:r>
            <a:rPr lang="en-US" dirty="0"/>
            <a:t>- Handle missing values (median/mode)</a:t>
          </a:r>
        </a:p>
      </dgm:t>
    </dgm:pt>
    <dgm:pt modelId="{6DDC0105-8F04-4BC1-8402-806903E55566}" type="parTrans" cxnId="{1165857D-215A-4A67-8E00-582395DB69FF}">
      <dgm:prSet/>
      <dgm:spPr/>
      <dgm:t>
        <a:bodyPr/>
        <a:lstStyle/>
        <a:p>
          <a:endParaRPr lang="en-US"/>
        </a:p>
      </dgm:t>
    </dgm:pt>
    <dgm:pt modelId="{A636E77C-B291-457A-9F76-54FEEC03E6D0}" type="sibTrans" cxnId="{1165857D-215A-4A67-8E00-582395DB69FF}">
      <dgm:prSet/>
      <dgm:spPr/>
      <dgm:t>
        <a:bodyPr/>
        <a:lstStyle/>
        <a:p>
          <a:endParaRPr lang="en-US"/>
        </a:p>
      </dgm:t>
    </dgm:pt>
    <dgm:pt modelId="{C8D458A5-21EE-47F6-BE51-43B2E71FD432}">
      <dgm:prSet/>
      <dgm:spPr/>
      <dgm:t>
        <a:bodyPr/>
        <a:lstStyle/>
        <a:p>
          <a:r>
            <a:rPr lang="en-US"/>
            <a:t>- Standardize strings</a:t>
          </a:r>
        </a:p>
      </dgm:t>
    </dgm:pt>
    <dgm:pt modelId="{7F5CA648-761F-48B8-8C7A-37ACC989359B}" type="parTrans" cxnId="{66C12278-DCDD-4C63-9BDE-9C932EEDF9A4}">
      <dgm:prSet/>
      <dgm:spPr/>
      <dgm:t>
        <a:bodyPr/>
        <a:lstStyle/>
        <a:p>
          <a:endParaRPr lang="en-US"/>
        </a:p>
      </dgm:t>
    </dgm:pt>
    <dgm:pt modelId="{A5638545-1ECF-425A-9447-4ED30C2FC980}" type="sibTrans" cxnId="{66C12278-DCDD-4C63-9BDE-9C932EEDF9A4}">
      <dgm:prSet/>
      <dgm:spPr/>
      <dgm:t>
        <a:bodyPr/>
        <a:lstStyle/>
        <a:p>
          <a:endParaRPr lang="en-US"/>
        </a:p>
      </dgm:t>
    </dgm:pt>
    <dgm:pt modelId="{39CEB86B-980D-4E14-A0EC-77B9E682E3C2}">
      <dgm:prSet/>
      <dgm:spPr/>
      <dgm:t>
        <a:bodyPr/>
        <a:lstStyle/>
        <a:p>
          <a:r>
            <a:rPr lang="en-US" dirty="0"/>
            <a:t>- Handle outliers</a:t>
          </a:r>
        </a:p>
      </dgm:t>
    </dgm:pt>
    <dgm:pt modelId="{42C549EB-D787-4E4A-8ACC-6A485B233E17}" type="parTrans" cxnId="{126BF931-59B2-4D49-93AF-DC375D6ADA68}">
      <dgm:prSet/>
      <dgm:spPr/>
      <dgm:t>
        <a:bodyPr/>
        <a:lstStyle/>
        <a:p>
          <a:endParaRPr lang="en-US"/>
        </a:p>
      </dgm:t>
    </dgm:pt>
    <dgm:pt modelId="{555DCA1B-2416-4CEE-9F72-A3C46AA069BE}" type="sibTrans" cxnId="{126BF931-59B2-4D49-93AF-DC375D6ADA68}">
      <dgm:prSet/>
      <dgm:spPr/>
      <dgm:t>
        <a:bodyPr/>
        <a:lstStyle/>
        <a:p>
          <a:endParaRPr lang="en-US"/>
        </a:p>
      </dgm:t>
    </dgm:pt>
    <dgm:pt modelId="{50A79EEE-48B3-415A-A585-C7DF124CB423}" type="pres">
      <dgm:prSet presAssocID="{14A39255-494B-45F4-8019-3E2E5C7910FF}" presName="vert0" presStyleCnt="0">
        <dgm:presLayoutVars>
          <dgm:dir/>
          <dgm:animOne val="branch"/>
          <dgm:animLvl val="lvl"/>
        </dgm:presLayoutVars>
      </dgm:prSet>
      <dgm:spPr/>
    </dgm:pt>
    <dgm:pt modelId="{C0A15F75-3FC9-470A-8012-9DADC84C51AC}" type="pres">
      <dgm:prSet presAssocID="{848ACBAE-BB5E-4D05-8387-45D2B2CF6538}" presName="thickLine" presStyleLbl="alignNode1" presStyleIdx="0" presStyleCnt="4"/>
      <dgm:spPr/>
    </dgm:pt>
    <dgm:pt modelId="{A9BCEA27-EF6C-49DD-9DD5-4F18C774A850}" type="pres">
      <dgm:prSet presAssocID="{848ACBAE-BB5E-4D05-8387-45D2B2CF6538}" presName="horz1" presStyleCnt="0"/>
      <dgm:spPr/>
    </dgm:pt>
    <dgm:pt modelId="{5C37F760-CC98-4BE9-BF08-FB7396933760}" type="pres">
      <dgm:prSet presAssocID="{848ACBAE-BB5E-4D05-8387-45D2B2CF6538}" presName="tx1" presStyleLbl="revTx" presStyleIdx="0" presStyleCnt="4"/>
      <dgm:spPr/>
    </dgm:pt>
    <dgm:pt modelId="{97FD2086-7B4C-4B2D-999A-9FCE8000A6EC}" type="pres">
      <dgm:prSet presAssocID="{848ACBAE-BB5E-4D05-8387-45D2B2CF6538}" presName="vert1" presStyleCnt="0"/>
      <dgm:spPr/>
    </dgm:pt>
    <dgm:pt modelId="{B4996B24-6749-48BC-9D64-28BFA651DCF1}" type="pres">
      <dgm:prSet presAssocID="{DC64798D-8FB1-483F-AE67-4E4FAB474529}" presName="thickLine" presStyleLbl="alignNode1" presStyleIdx="1" presStyleCnt="4"/>
      <dgm:spPr/>
    </dgm:pt>
    <dgm:pt modelId="{60ADB3EA-BF87-44DD-9C17-E6F77A7ED741}" type="pres">
      <dgm:prSet presAssocID="{DC64798D-8FB1-483F-AE67-4E4FAB474529}" presName="horz1" presStyleCnt="0"/>
      <dgm:spPr/>
    </dgm:pt>
    <dgm:pt modelId="{C65748D3-AC3E-4100-9546-EEBE15379D15}" type="pres">
      <dgm:prSet presAssocID="{DC64798D-8FB1-483F-AE67-4E4FAB474529}" presName="tx1" presStyleLbl="revTx" presStyleIdx="1" presStyleCnt="4"/>
      <dgm:spPr/>
    </dgm:pt>
    <dgm:pt modelId="{7640F180-F4F1-41E2-BACD-2C9AB554C755}" type="pres">
      <dgm:prSet presAssocID="{DC64798D-8FB1-483F-AE67-4E4FAB474529}" presName="vert1" presStyleCnt="0"/>
      <dgm:spPr/>
    </dgm:pt>
    <dgm:pt modelId="{B36673E6-01C4-46E4-8260-B62B503B97BE}" type="pres">
      <dgm:prSet presAssocID="{C8D458A5-21EE-47F6-BE51-43B2E71FD432}" presName="thickLine" presStyleLbl="alignNode1" presStyleIdx="2" presStyleCnt="4"/>
      <dgm:spPr/>
    </dgm:pt>
    <dgm:pt modelId="{1950F3C0-26BC-48A2-A289-B5CA6ADFDB91}" type="pres">
      <dgm:prSet presAssocID="{C8D458A5-21EE-47F6-BE51-43B2E71FD432}" presName="horz1" presStyleCnt="0"/>
      <dgm:spPr/>
    </dgm:pt>
    <dgm:pt modelId="{778C1DEE-C271-420D-9136-B6EA9A247E0B}" type="pres">
      <dgm:prSet presAssocID="{C8D458A5-21EE-47F6-BE51-43B2E71FD432}" presName="tx1" presStyleLbl="revTx" presStyleIdx="2" presStyleCnt="4"/>
      <dgm:spPr/>
    </dgm:pt>
    <dgm:pt modelId="{CDD06D80-EAFA-4D6F-9A0C-9B7AD9DF21F8}" type="pres">
      <dgm:prSet presAssocID="{C8D458A5-21EE-47F6-BE51-43B2E71FD432}" presName="vert1" presStyleCnt="0"/>
      <dgm:spPr/>
    </dgm:pt>
    <dgm:pt modelId="{5130DD5B-A2E6-42B1-9C02-713BB4F8671C}" type="pres">
      <dgm:prSet presAssocID="{39CEB86B-980D-4E14-A0EC-77B9E682E3C2}" presName="thickLine" presStyleLbl="alignNode1" presStyleIdx="3" presStyleCnt="4"/>
      <dgm:spPr/>
    </dgm:pt>
    <dgm:pt modelId="{78D37A15-6727-464A-9525-A5D95BD75EF7}" type="pres">
      <dgm:prSet presAssocID="{39CEB86B-980D-4E14-A0EC-77B9E682E3C2}" presName="horz1" presStyleCnt="0"/>
      <dgm:spPr/>
    </dgm:pt>
    <dgm:pt modelId="{0B68A62E-7CB6-48DE-BBC2-7474729CEA48}" type="pres">
      <dgm:prSet presAssocID="{39CEB86B-980D-4E14-A0EC-77B9E682E3C2}" presName="tx1" presStyleLbl="revTx" presStyleIdx="3" presStyleCnt="4"/>
      <dgm:spPr/>
    </dgm:pt>
    <dgm:pt modelId="{3CAE023F-B22C-440C-9EA8-26C67F782C4D}" type="pres">
      <dgm:prSet presAssocID="{39CEB86B-980D-4E14-A0EC-77B9E682E3C2}" presName="vert1" presStyleCnt="0"/>
      <dgm:spPr/>
    </dgm:pt>
  </dgm:ptLst>
  <dgm:cxnLst>
    <dgm:cxn modelId="{86CF6D0E-0357-4F98-AC80-1CA7766E2100}" type="presOf" srcId="{14A39255-494B-45F4-8019-3E2E5C7910FF}" destId="{50A79EEE-48B3-415A-A585-C7DF124CB423}" srcOrd="0" destOrd="0" presId="urn:microsoft.com/office/officeart/2008/layout/LinedList"/>
    <dgm:cxn modelId="{FC89BC17-75CF-46AE-A2F2-D664BF5DE27E}" type="presOf" srcId="{39CEB86B-980D-4E14-A0EC-77B9E682E3C2}" destId="{0B68A62E-7CB6-48DE-BBC2-7474729CEA48}" srcOrd="0" destOrd="0" presId="urn:microsoft.com/office/officeart/2008/layout/LinedList"/>
    <dgm:cxn modelId="{126BF931-59B2-4D49-93AF-DC375D6ADA68}" srcId="{14A39255-494B-45F4-8019-3E2E5C7910FF}" destId="{39CEB86B-980D-4E14-A0EC-77B9E682E3C2}" srcOrd="3" destOrd="0" parTransId="{42C549EB-D787-4E4A-8ACC-6A485B233E17}" sibTransId="{555DCA1B-2416-4CEE-9F72-A3C46AA069BE}"/>
    <dgm:cxn modelId="{13D5FE42-90D5-4EE2-B31F-A686B49B9DC8}" type="presOf" srcId="{C8D458A5-21EE-47F6-BE51-43B2E71FD432}" destId="{778C1DEE-C271-420D-9136-B6EA9A247E0B}" srcOrd="0" destOrd="0" presId="urn:microsoft.com/office/officeart/2008/layout/LinedList"/>
    <dgm:cxn modelId="{9D9A7172-D6EB-4C9F-8357-EA8B976AA217}" srcId="{14A39255-494B-45F4-8019-3E2E5C7910FF}" destId="{848ACBAE-BB5E-4D05-8387-45D2B2CF6538}" srcOrd="0" destOrd="0" parTransId="{43E952F7-B138-4C55-AEC4-F753F70796A6}" sibTransId="{A562C39F-9A5A-466D-9F4D-61DACA71A4E5}"/>
    <dgm:cxn modelId="{C34F7D56-575E-49EE-B82A-EA8FC139C59E}" type="presOf" srcId="{848ACBAE-BB5E-4D05-8387-45D2B2CF6538}" destId="{5C37F760-CC98-4BE9-BF08-FB7396933760}" srcOrd="0" destOrd="0" presId="urn:microsoft.com/office/officeart/2008/layout/LinedList"/>
    <dgm:cxn modelId="{66C12278-DCDD-4C63-9BDE-9C932EEDF9A4}" srcId="{14A39255-494B-45F4-8019-3E2E5C7910FF}" destId="{C8D458A5-21EE-47F6-BE51-43B2E71FD432}" srcOrd="2" destOrd="0" parTransId="{7F5CA648-761F-48B8-8C7A-37ACC989359B}" sibTransId="{A5638545-1ECF-425A-9447-4ED30C2FC980}"/>
    <dgm:cxn modelId="{1165857D-215A-4A67-8E00-582395DB69FF}" srcId="{14A39255-494B-45F4-8019-3E2E5C7910FF}" destId="{DC64798D-8FB1-483F-AE67-4E4FAB474529}" srcOrd="1" destOrd="0" parTransId="{6DDC0105-8F04-4BC1-8402-806903E55566}" sibTransId="{A636E77C-B291-457A-9F76-54FEEC03E6D0}"/>
    <dgm:cxn modelId="{5D8C11A8-20FD-4185-8BD9-1BF6A12B284C}" type="presOf" srcId="{DC64798D-8FB1-483F-AE67-4E4FAB474529}" destId="{C65748D3-AC3E-4100-9546-EEBE15379D15}" srcOrd="0" destOrd="0" presId="urn:microsoft.com/office/officeart/2008/layout/LinedList"/>
    <dgm:cxn modelId="{BB52E990-595D-492A-9205-50398B598F4F}" type="presParOf" srcId="{50A79EEE-48B3-415A-A585-C7DF124CB423}" destId="{C0A15F75-3FC9-470A-8012-9DADC84C51AC}" srcOrd="0" destOrd="0" presId="urn:microsoft.com/office/officeart/2008/layout/LinedList"/>
    <dgm:cxn modelId="{75783E45-8E25-43DD-82FB-5EC878219759}" type="presParOf" srcId="{50A79EEE-48B3-415A-A585-C7DF124CB423}" destId="{A9BCEA27-EF6C-49DD-9DD5-4F18C774A850}" srcOrd="1" destOrd="0" presId="urn:microsoft.com/office/officeart/2008/layout/LinedList"/>
    <dgm:cxn modelId="{CE1F6A81-294A-4D79-8A16-95D230B14928}" type="presParOf" srcId="{A9BCEA27-EF6C-49DD-9DD5-4F18C774A850}" destId="{5C37F760-CC98-4BE9-BF08-FB7396933760}" srcOrd="0" destOrd="0" presId="urn:microsoft.com/office/officeart/2008/layout/LinedList"/>
    <dgm:cxn modelId="{6DCC7520-BC7D-45AC-BD03-9AC17555B676}" type="presParOf" srcId="{A9BCEA27-EF6C-49DD-9DD5-4F18C774A850}" destId="{97FD2086-7B4C-4B2D-999A-9FCE8000A6EC}" srcOrd="1" destOrd="0" presId="urn:microsoft.com/office/officeart/2008/layout/LinedList"/>
    <dgm:cxn modelId="{7D9B1029-CA6E-43A9-9525-DEFCAE2AC33E}" type="presParOf" srcId="{50A79EEE-48B3-415A-A585-C7DF124CB423}" destId="{B4996B24-6749-48BC-9D64-28BFA651DCF1}" srcOrd="2" destOrd="0" presId="urn:microsoft.com/office/officeart/2008/layout/LinedList"/>
    <dgm:cxn modelId="{A6CD1571-3838-48D6-BBB9-1FA192E7A37B}" type="presParOf" srcId="{50A79EEE-48B3-415A-A585-C7DF124CB423}" destId="{60ADB3EA-BF87-44DD-9C17-E6F77A7ED741}" srcOrd="3" destOrd="0" presId="urn:microsoft.com/office/officeart/2008/layout/LinedList"/>
    <dgm:cxn modelId="{5EB8FC7D-2639-4750-AE03-A90B04778A14}" type="presParOf" srcId="{60ADB3EA-BF87-44DD-9C17-E6F77A7ED741}" destId="{C65748D3-AC3E-4100-9546-EEBE15379D15}" srcOrd="0" destOrd="0" presId="urn:microsoft.com/office/officeart/2008/layout/LinedList"/>
    <dgm:cxn modelId="{5587A14C-4BAC-4043-845A-277ED0FC58C8}" type="presParOf" srcId="{60ADB3EA-BF87-44DD-9C17-E6F77A7ED741}" destId="{7640F180-F4F1-41E2-BACD-2C9AB554C755}" srcOrd="1" destOrd="0" presId="urn:microsoft.com/office/officeart/2008/layout/LinedList"/>
    <dgm:cxn modelId="{3A83A321-5127-475D-A928-0AB1580CE871}" type="presParOf" srcId="{50A79EEE-48B3-415A-A585-C7DF124CB423}" destId="{B36673E6-01C4-46E4-8260-B62B503B97BE}" srcOrd="4" destOrd="0" presId="urn:microsoft.com/office/officeart/2008/layout/LinedList"/>
    <dgm:cxn modelId="{7413D2B9-4EE5-4A99-A2B8-0C1E8E575B1C}" type="presParOf" srcId="{50A79EEE-48B3-415A-A585-C7DF124CB423}" destId="{1950F3C0-26BC-48A2-A289-B5CA6ADFDB91}" srcOrd="5" destOrd="0" presId="urn:microsoft.com/office/officeart/2008/layout/LinedList"/>
    <dgm:cxn modelId="{94B5C268-3840-4B54-A3B7-258AABB7A878}" type="presParOf" srcId="{1950F3C0-26BC-48A2-A289-B5CA6ADFDB91}" destId="{778C1DEE-C271-420D-9136-B6EA9A247E0B}" srcOrd="0" destOrd="0" presId="urn:microsoft.com/office/officeart/2008/layout/LinedList"/>
    <dgm:cxn modelId="{9F20AF0D-914D-427D-89A5-5BA536A9D81F}" type="presParOf" srcId="{1950F3C0-26BC-48A2-A289-B5CA6ADFDB91}" destId="{CDD06D80-EAFA-4D6F-9A0C-9B7AD9DF21F8}" srcOrd="1" destOrd="0" presId="urn:microsoft.com/office/officeart/2008/layout/LinedList"/>
    <dgm:cxn modelId="{8480965E-22ED-484B-8CC7-6F702A8DB1B7}" type="presParOf" srcId="{50A79EEE-48B3-415A-A585-C7DF124CB423}" destId="{5130DD5B-A2E6-42B1-9C02-713BB4F8671C}" srcOrd="6" destOrd="0" presId="urn:microsoft.com/office/officeart/2008/layout/LinedList"/>
    <dgm:cxn modelId="{58864C9E-0839-44A2-B720-B34E83CC3773}" type="presParOf" srcId="{50A79EEE-48B3-415A-A585-C7DF124CB423}" destId="{78D37A15-6727-464A-9525-A5D95BD75EF7}" srcOrd="7" destOrd="0" presId="urn:microsoft.com/office/officeart/2008/layout/LinedList"/>
    <dgm:cxn modelId="{C38C92A5-F0F0-4770-9667-BEB1CF79CA45}" type="presParOf" srcId="{78D37A15-6727-464A-9525-A5D95BD75EF7}" destId="{0B68A62E-7CB6-48DE-BBC2-7474729CEA48}" srcOrd="0" destOrd="0" presId="urn:microsoft.com/office/officeart/2008/layout/LinedList"/>
    <dgm:cxn modelId="{FC96436E-A528-4CEA-9C33-185D636416E4}" type="presParOf" srcId="{78D37A15-6727-464A-9525-A5D95BD75EF7}" destId="{3CAE023F-B22C-440C-9EA8-26C67F782C4D}"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98EB5-B8A6-40E9-8B75-D8A503B53374}">
      <dsp:nvSpPr>
        <dsp:cNvPr id="0" name=""/>
        <dsp:cNvSpPr/>
      </dsp:nvSpPr>
      <dsp:spPr>
        <a:xfrm>
          <a:off x="0" y="1431"/>
          <a:ext cx="3873909" cy="934771"/>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effectLst/>
            </a:rPr>
            <a:t>Delivery staff</a:t>
          </a:r>
        </a:p>
        <a:p>
          <a:pPr marL="0" lvl="0" indent="0" algn="l" defTabSz="622300">
            <a:lnSpc>
              <a:spcPct val="90000"/>
            </a:lnSpc>
            <a:spcBef>
              <a:spcPct val="0"/>
            </a:spcBef>
            <a:spcAft>
              <a:spcPct val="35000"/>
            </a:spcAft>
            <a:buNone/>
          </a:pPr>
          <a:r>
            <a:rPr lang="en-US" sz="1000" b="0" i="0" kern="1200" dirty="0" err="1"/>
            <a:t>Delivery_person_ID</a:t>
          </a:r>
          <a:r>
            <a:rPr lang="en-US" sz="1000" b="0" i="0" kern="1200" dirty="0"/>
            <a:t>: Unique identifier of delivery personnel</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Delivery_person_Age</a:t>
          </a:r>
          <a:r>
            <a:rPr lang="en-US" sz="1000" b="0" i="0" kern="1200" dirty="0"/>
            <a:t>: Age of delivery person</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Delivery_person_Ratings</a:t>
          </a:r>
          <a:r>
            <a:rPr lang="en-US" sz="1000" b="0" i="0" kern="1200" dirty="0"/>
            <a:t>: Rating of the delivery person</a:t>
          </a:r>
          <a:endParaRPr lang="en-US" sz="1000" kern="1200" dirty="0"/>
        </a:p>
      </dsp:txBody>
      <dsp:txXfrm>
        <a:off x="45632" y="47063"/>
        <a:ext cx="3782645" cy="843507"/>
      </dsp:txXfrm>
    </dsp:sp>
    <dsp:sp modelId="{7636C405-186F-416D-9E97-92418E2848E1}">
      <dsp:nvSpPr>
        <dsp:cNvPr id="0" name=""/>
        <dsp:cNvSpPr/>
      </dsp:nvSpPr>
      <dsp:spPr>
        <a:xfrm>
          <a:off x="0" y="949351"/>
          <a:ext cx="3873909" cy="934771"/>
        </a:xfrm>
        <a:prstGeom prst="roundRect">
          <a:avLst/>
        </a:prstGeom>
        <a:solidFill>
          <a:schemeClr val="accent2">
            <a:hueOff val="1170380"/>
            <a:satOff val="-1460"/>
            <a:lumOff val="34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a:t>
          </a:r>
          <a:r>
            <a:rPr lang="en-US" sz="1400" b="1" i="0" kern="1200" dirty="0"/>
            <a:t>ehicles</a:t>
          </a:r>
        </a:p>
        <a:p>
          <a:pPr marL="0" lvl="0" indent="0" algn="l" defTabSz="622300">
            <a:lnSpc>
              <a:spcPct val="90000"/>
            </a:lnSpc>
            <a:spcBef>
              <a:spcPct val="0"/>
            </a:spcBef>
            <a:spcAft>
              <a:spcPct val="35000"/>
            </a:spcAft>
            <a:buNone/>
          </a:pPr>
          <a:r>
            <a:rPr lang="en-US" sz="1000" b="0" i="0" kern="1200" dirty="0" err="1"/>
            <a:t>Vehicle_condition</a:t>
          </a:r>
          <a:r>
            <a:rPr lang="en-US" sz="1000" b="0" i="0" kern="1200" dirty="0"/>
            <a:t>: Condition of the delivery vehicle</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Type_of_vehicle</a:t>
          </a:r>
          <a:r>
            <a:rPr lang="en-US" sz="1000" b="0" i="0" kern="1200" dirty="0"/>
            <a:t>: Vehicle used by delivery person</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Multiple_deliveries</a:t>
          </a:r>
          <a:r>
            <a:rPr lang="en-US" sz="1000" b="0" i="0" kern="1200" dirty="0"/>
            <a:t>: Whether the trip includes multiple deliveries</a:t>
          </a:r>
          <a:endParaRPr lang="en-US" sz="1000" kern="1200" dirty="0"/>
        </a:p>
      </dsp:txBody>
      <dsp:txXfrm>
        <a:off x="45632" y="994983"/>
        <a:ext cx="3782645" cy="843507"/>
      </dsp:txXfrm>
    </dsp:sp>
    <dsp:sp modelId="{0D57F0E0-3B50-40BD-A960-7EE9FD7B945D}">
      <dsp:nvSpPr>
        <dsp:cNvPr id="0" name=""/>
        <dsp:cNvSpPr/>
      </dsp:nvSpPr>
      <dsp:spPr>
        <a:xfrm>
          <a:off x="0" y="1897271"/>
          <a:ext cx="3873909" cy="934771"/>
        </a:xfrm>
        <a:prstGeom prst="roundRect">
          <a:avLst/>
        </a:prstGeom>
        <a:solidFill>
          <a:schemeClr val="accent2">
            <a:hueOff val="2340759"/>
            <a:satOff val="-2919"/>
            <a:lumOff val="68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Order timing</a:t>
          </a:r>
        </a:p>
        <a:p>
          <a:pPr marL="0" lvl="0" indent="0" algn="l" defTabSz="622300">
            <a:lnSpc>
              <a:spcPct val="90000"/>
            </a:lnSpc>
            <a:spcBef>
              <a:spcPct val="0"/>
            </a:spcBef>
            <a:spcAft>
              <a:spcPct val="35000"/>
            </a:spcAft>
            <a:buNone/>
          </a:pPr>
          <a:r>
            <a:rPr lang="en-US" sz="1000" b="0" i="0" kern="1200" dirty="0" err="1"/>
            <a:t>Time_Ordered</a:t>
          </a:r>
          <a:r>
            <a:rPr lang="en-US" sz="1000" b="0" i="0" kern="1200" dirty="0"/>
            <a:t>: Time order was </a:t>
          </a:r>
          <a:r>
            <a:rPr lang="en-US" sz="1000" b="0" i="0" kern="1200" dirty="0" err="1"/>
            <a:t>createdr</a:t>
          </a:r>
          <a:endParaRPr lang="en-US" sz="1000" b="0" i="0" kern="1200" dirty="0"/>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Type_of_order</a:t>
          </a:r>
          <a:r>
            <a:rPr lang="en-US" sz="1000" b="0" i="0" kern="1200" dirty="0"/>
            <a:t>: Type of service (e.g., delivery, takeaway)</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a:t>Festival: Whether the delivery occurred during a festival</a:t>
          </a:r>
          <a:endParaRPr lang="en-US" sz="1000" kern="1200" dirty="0"/>
        </a:p>
      </dsp:txBody>
      <dsp:txXfrm>
        <a:off x="45632" y="1942903"/>
        <a:ext cx="3782645" cy="843507"/>
      </dsp:txXfrm>
    </dsp:sp>
    <dsp:sp modelId="{48F3E433-E1F0-454F-AA0B-26E810A60378}">
      <dsp:nvSpPr>
        <dsp:cNvPr id="0" name=""/>
        <dsp:cNvSpPr/>
      </dsp:nvSpPr>
      <dsp:spPr>
        <a:xfrm>
          <a:off x="0" y="2845191"/>
          <a:ext cx="3873909" cy="934771"/>
        </a:xfrm>
        <a:prstGeom prst="roundRect">
          <a:avLst/>
        </a:prstGeom>
        <a:solidFill>
          <a:schemeClr val="accent2">
            <a:hueOff val="3511139"/>
            <a:satOff val="-4379"/>
            <a:lumOff val="10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Weather and traffic condition</a:t>
          </a:r>
          <a:r>
            <a:rPr lang="en-US" sz="500" b="0" i="0" kern="1200" dirty="0"/>
            <a:t>s</a:t>
          </a:r>
        </a:p>
        <a:p>
          <a:pPr marL="0" lvl="0" indent="0" algn="l" defTabSz="622300">
            <a:lnSpc>
              <a:spcPct val="90000"/>
            </a:lnSpc>
            <a:spcBef>
              <a:spcPct val="0"/>
            </a:spcBef>
            <a:spcAft>
              <a:spcPct val="35000"/>
            </a:spcAft>
            <a:buNone/>
          </a:pPr>
          <a:r>
            <a:rPr lang="en-US" sz="1000" b="0" i="0" kern="1200" dirty="0" err="1"/>
            <a:t>Weather_conditions</a:t>
          </a:r>
          <a:r>
            <a:rPr lang="en-US" sz="1000" b="0" i="0" kern="1200" dirty="0"/>
            <a:t>: Weather at the time of delivery</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Road_traffic_density</a:t>
          </a:r>
          <a:r>
            <a:rPr lang="en-US" sz="1000" b="0" i="0" kern="1200" dirty="0"/>
            <a:t>: Traffic conditions during delivery</a:t>
          </a:r>
          <a:endParaRPr lang="en-US" sz="1000" kern="1200" dirty="0"/>
        </a:p>
      </dsp:txBody>
      <dsp:txXfrm>
        <a:off x="45632" y="2890823"/>
        <a:ext cx="3782645" cy="843507"/>
      </dsp:txXfrm>
    </dsp:sp>
    <dsp:sp modelId="{93C57425-86DC-4758-81E5-F003E672F33E}">
      <dsp:nvSpPr>
        <dsp:cNvPr id="0" name=""/>
        <dsp:cNvSpPr/>
      </dsp:nvSpPr>
      <dsp:spPr>
        <a:xfrm>
          <a:off x="0" y="3793111"/>
          <a:ext cx="3873909" cy="934771"/>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Area</a:t>
          </a:r>
        </a:p>
        <a:p>
          <a:pPr marL="0" lvl="0" indent="0" algn="l" defTabSz="622300">
            <a:lnSpc>
              <a:spcPct val="90000"/>
            </a:lnSpc>
            <a:spcBef>
              <a:spcPct val="0"/>
            </a:spcBef>
            <a:spcAft>
              <a:spcPct val="35000"/>
            </a:spcAft>
            <a:buNone/>
          </a:pPr>
          <a:r>
            <a:rPr lang="en-US" sz="1000" b="0" i="0" kern="1200" dirty="0" err="1"/>
            <a:t>Restaurant_latitude</a:t>
          </a:r>
          <a:r>
            <a:rPr lang="en-US" sz="1000" b="0" i="0" kern="1200" dirty="0"/>
            <a:t>/longitude: GPS coordinates of the restaurant</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err="1"/>
            <a:t>Delivery_location_latitude</a:t>
          </a:r>
          <a:r>
            <a:rPr lang="en-US" sz="1000" b="0" i="0" kern="1200" dirty="0"/>
            <a:t>/longitude: GPS coordinates of the customer</a:t>
          </a:r>
        </a:p>
        <a:p>
          <a:pPr marL="0" lvl="0" indent="0" algn="l" defTabSz="622300">
            <a:lnSpc>
              <a:spcPct val="90000"/>
            </a:lnSpc>
            <a:spcBef>
              <a:spcPct val="0"/>
            </a:spcBef>
            <a:spcAft>
              <a:spcPct val="35000"/>
            </a:spcAft>
            <a:buFont typeface="Arial" panose="020B0604020202020204" pitchFamily="34" charset="0"/>
            <a:buNone/>
          </a:pPr>
          <a:r>
            <a:rPr lang="en-US" sz="1000" b="0" i="0" kern="1200" dirty="0"/>
            <a:t>City: Delivery city</a:t>
          </a:r>
          <a:endParaRPr lang="en-US" sz="1000" kern="1200" dirty="0"/>
        </a:p>
      </dsp:txBody>
      <dsp:txXfrm>
        <a:off x="45632" y="3838743"/>
        <a:ext cx="3782645" cy="84350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B6CA44-5481-42F0-A8E2-46ABC6C8BAF7}">
      <dsp:nvSpPr>
        <dsp:cNvPr id="0" name=""/>
        <dsp:cNvSpPr/>
      </dsp:nvSpPr>
      <dsp:spPr>
        <a:xfrm>
          <a:off x="0" y="2703"/>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B6B7C7B-82A4-4741-86D5-59E994034C97}">
      <dsp:nvSpPr>
        <dsp:cNvPr id="0" name=""/>
        <dsp:cNvSpPr/>
      </dsp:nvSpPr>
      <dsp:spPr>
        <a:xfrm>
          <a:off x="0" y="2703"/>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 Python (Pandas, Matplotlib, Seaborn)</a:t>
          </a:r>
        </a:p>
      </dsp:txBody>
      <dsp:txXfrm>
        <a:off x="0" y="2703"/>
        <a:ext cx="5175384" cy="1843578"/>
      </dsp:txXfrm>
    </dsp:sp>
    <dsp:sp modelId="{F94F54EE-924F-471C-844E-7F9CAE63A924}">
      <dsp:nvSpPr>
        <dsp:cNvPr id="0" name=""/>
        <dsp:cNvSpPr/>
      </dsp:nvSpPr>
      <dsp:spPr>
        <a:xfrm>
          <a:off x="0" y="1846281"/>
          <a:ext cx="5175384" cy="0"/>
        </a:xfrm>
        <a:prstGeom prst="line">
          <a:avLst/>
        </a:prstGeom>
        <a:solidFill>
          <a:schemeClr val="accent2">
            <a:hueOff val="2340759"/>
            <a:satOff val="-2919"/>
            <a:lumOff val="686"/>
            <a:alphaOff val="0"/>
          </a:schemeClr>
        </a:solidFill>
        <a:ln w="25400" cap="flat" cmpd="sng" algn="ctr">
          <a:solidFill>
            <a:schemeClr val="accent2">
              <a:hueOff val="2340759"/>
              <a:satOff val="-2919"/>
              <a:lumOff val="68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E60C87E-C9E8-4DAC-8D9F-44472F6C7C74}">
      <dsp:nvSpPr>
        <dsp:cNvPr id="0" name=""/>
        <dsp:cNvSpPr/>
      </dsp:nvSpPr>
      <dsp:spPr>
        <a:xfrm>
          <a:off x="0" y="1846281"/>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dirty="0"/>
            <a:t>- </a:t>
          </a:r>
          <a:r>
            <a:rPr lang="en-US" sz="4000" kern="1200" dirty="0" err="1"/>
            <a:t>Jupyter</a:t>
          </a:r>
          <a:r>
            <a:rPr lang="en-US" sz="4000" kern="1200"/>
            <a:t> Notebook for scripting</a:t>
          </a:r>
        </a:p>
      </dsp:txBody>
      <dsp:txXfrm>
        <a:off x="0" y="1846281"/>
        <a:ext cx="5175384" cy="1843578"/>
      </dsp:txXfrm>
    </dsp:sp>
    <dsp:sp modelId="{A5F41112-F679-46F7-94D6-774EF77A5995}">
      <dsp:nvSpPr>
        <dsp:cNvPr id="0" name=""/>
        <dsp:cNvSpPr/>
      </dsp:nvSpPr>
      <dsp:spPr>
        <a:xfrm>
          <a:off x="0" y="3689859"/>
          <a:ext cx="5175384"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4BE26B3-0F6E-4632-BA40-B53B25C568D0}">
      <dsp:nvSpPr>
        <dsp:cNvPr id="0" name=""/>
        <dsp:cNvSpPr/>
      </dsp:nvSpPr>
      <dsp:spPr>
        <a:xfrm>
          <a:off x="0" y="3689859"/>
          <a:ext cx="5175384" cy="184357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2400" tIns="152400" rIns="152400" bIns="152400" numCol="1" spcCol="1270" anchor="t" anchorCtr="0">
          <a:noAutofit/>
        </a:bodyPr>
        <a:lstStyle/>
        <a:p>
          <a:pPr marL="0" lvl="0" indent="0" algn="l" defTabSz="1778000">
            <a:lnSpc>
              <a:spcPct val="90000"/>
            </a:lnSpc>
            <a:spcBef>
              <a:spcPct val="0"/>
            </a:spcBef>
            <a:spcAft>
              <a:spcPct val="35000"/>
            </a:spcAft>
            <a:buNone/>
          </a:pPr>
          <a:r>
            <a:rPr lang="en-US" sz="4000" kern="1200"/>
            <a:t>- Power BI for interactive dashboards.</a:t>
          </a:r>
        </a:p>
      </dsp:txBody>
      <dsp:txXfrm>
        <a:off x="0" y="3689859"/>
        <a:ext cx="5175384" cy="18435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A15F75-3FC9-470A-8012-9DADC84C51AC}">
      <dsp:nvSpPr>
        <dsp:cNvPr id="0" name=""/>
        <dsp:cNvSpPr/>
      </dsp:nvSpPr>
      <dsp:spPr>
        <a:xfrm>
          <a:off x="0" y="0"/>
          <a:ext cx="5175384" cy="0"/>
        </a:xfrm>
        <a:prstGeom prst="lin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C37F760-CC98-4BE9-BF08-FB7396933760}">
      <dsp:nvSpPr>
        <dsp:cNvPr id="0" name=""/>
        <dsp:cNvSpPr/>
      </dsp:nvSpPr>
      <dsp:spPr>
        <a:xfrm>
          <a:off x="0" y="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Fix types</a:t>
          </a:r>
        </a:p>
      </dsp:txBody>
      <dsp:txXfrm>
        <a:off x="0" y="0"/>
        <a:ext cx="5175384" cy="1384035"/>
      </dsp:txXfrm>
    </dsp:sp>
    <dsp:sp modelId="{B4996B24-6749-48BC-9D64-28BFA651DCF1}">
      <dsp:nvSpPr>
        <dsp:cNvPr id="0" name=""/>
        <dsp:cNvSpPr/>
      </dsp:nvSpPr>
      <dsp:spPr>
        <a:xfrm>
          <a:off x="0" y="1384035"/>
          <a:ext cx="5175384" cy="0"/>
        </a:xfrm>
        <a:prstGeom prst="line">
          <a:avLst/>
        </a:prstGeom>
        <a:solidFill>
          <a:schemeClr val="accent2">
            <a:hueOff val="1560506"/>
            <a:satOff val="-1946"/>
            <a:lumOff val="458"/>
            <a:alphaOff val="0"/>
          </a:schemeClr>
        </a:solidFill>
        <a:ln w="25400" cap="flat" cmpd="sng" algn="ctr">
          <a:solidFill>
            <a:schemeClr val="accent2">
              <a:hueOff val="1560506"/>
              <a:satOff val="-1946"/>
              <a:lumOff val="45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65748D3-AC3E-4100-9546-EEBE15379D15}">
      <dsp:nvSpPr>
        <dsp:cNvPr id="0" name=""/>
        <dsp:cNvSpPr/>
      </dsp:nvSpPr>
      <dsp:spPr>
        <a:xfrm>
          <a:off x="0" y="138403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Handle missing values (median/mode)</a:t>
          </a:r>
        </a:p>
      </dsp:txBody>
      <dsp:txXfrm>
        <a:off x="0" y="1384035"/>
        <a:ext cx="5175384" cy="1384035"/>
      </dsp:txXfrm>
    </dsp:sp>
    <dsp:sp modelId="{B36673E6-01C4-46E4-8260-B62B503B97BE}">
      <dsp:nvSpPr>
        <dsp:cNvPr id="0" name=""/>
        <dsp:cNvSpPr/>
      </dsp:nvSpPr>
      <dsp:spPr>
        <a:xfrm>
          <a:off x="0" y="2768070"/>
          <a:ext cx="5175384" cy="0"/>
        </a:xfrm>
        <a:prstGeom prst="line">
          <a:avLst/>
        </a:prstGeom>
        <a:solidFill>
          <a:schemeClr val="accent2">
            <a:hueOff val="3121013"/>
            <a:satOff val="-3893"/>
            <a:lumOff val="915"/>
            <a:alphaOff val="0"/>
          </a:schemeClr>
        </a:solidFill>
        <a:ln w="25400" cap="flat" cmpd="sng" algn="ctr">
          <a:solidFill>
            <a:schemeClr val="accent2">
              <a:hueOff val="3121013"/>
              <a:satOff val="-3893"/>
              <a:lumOff val="91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78C1DEE-C271-420D-9136-B6EA9A247E0B}">
      <dsp:nvSpPr>
        <dsp:cNvPr id="0" name=""/>
        <dsp:cNvSpPr/>
      </dsp:nvSpPr>
      <dsp:spPr>
        <a:xfrm>
          <a:off x="0" y="2768070"/>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a:t>- Standardize strings</a:t>
          </a:r>
        </a:p>
      </dsp:txBody>
      <dsp:txXfrm>
        <a:off x="0" y="2768070"/>
        <a:ext cx="5175384" cy="1384035"/>
      </dsp:txXfrm>
    </dsp:sp>
    <dsp:sp modelId="{5130DD5B-A2E6-42B1-9C02-713BB4F8671C}">
      <dsp:nvSpPr>
        <dsp:cNvPr id="0" name=""/>
        <dsp:cNvSpPr/>
      </dsp:nvSpPr>
      <dsp:spPr>
        <a:xfrm>
          <a:off x="0" y="4152105"/>
          <a:ext cx="5175384" cy="0"/>
        </a:xfrm>
        <a:prstGeom prst="line">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68A62E-7CB6-48DE-BBC2-7474729CEA48}">
      <dsp:nvSpPr>
        <dsp:cNvPr id="0" name=""/>
        <dsp:cNvSpPr/>
      </dsp:nvSpPr>
      <dsp:spPr>
        <a:xfrm>
          <a:off x="0" y="4152105"/>
          <a:ext cx="5175384"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4780" tIns="144780" rIns="144780" bIns="144780" numCol="1" spcCol="1270" anchor="t" anchorCtr="0">
          <a:noAutofit/>
        </a:bodyPr>
        <a:lstStyle/>
        <a:p>
          <a:pPr marL="0" lvl="0" indent="0" algn="l" defTabSz="1689100">
            <a:lnSpc>
              <a:spcPct val="90000"/>
            </a:lnSpc>
            <a:spcBef>
              <a:spcPct val="0"/>
            </a:spcBef>
            <a:spcAft>
              <a:spcPct val="35000"/>
            </a:spcAft>
            <a:buNone/>
          </a:pPr>
          <a:r>
            <a:rPr lang="en-US" sz="3800" kern="1200" dirty="0"/>
            <a:t>- Handle outliers</a:t>
          </a:r>
        </a:p>
      </dsp:txBody>
      <dsp:txXfrm>
        <a:off x="0" y="4152105"/>
        <a:ext cx="5175384" cy="138403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hyperlink" Target="https://www.kaggle.com/datasets/saurabhbadole/zomato-delivery-operations-analytics-dataset" TargetMode="Externa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0759" y="3752849"/>
            <a:ext cx="2468166" cy="2452687"/>
          </a:xfrm>
        </p:spPr>
        <p:txBody>
          <a:bodyPr anchor="ctr">
            <a:normAutofit/>
          </a:bodyPr>
          <a:lstStyle/>
          <a:p>
            <a:r>
              <a:rPr lang="en-US" sz="3100" b="1" i="0">
                <a:effectLst/>
                <a:latin typeface="Amasis MT Pro Black" panose="020F0502020204030204" pitchFamily="18" charset="0"/>
              </a:rPr>
              <a:t>Zomato Delivery Analysis</a:t>
            </a:r>
            <a:endParaRPr lang="en-US" sz="3100">
              <a:latin typeface="Amasis MT Pro Black" panose="020F0502020204030204" pitchFamily="18" charset="0"/>
            </a:endParaRPr>
          </a:p>
        </p:txBody>
      </p:sp>
      <p:pic>
        <p:nvPicPr>
          <p:cNvPr id="1026" name="Picture 2">
            <a:extLst>
              <a:ext uri="{FF2B5EF4-FFF2-40B4-BE49-F238E27FC236}">
                <a16:creationId xmlns:a16="http://schemas.microsoft.com/office/drawing/2014/main" id="{9BB4B050-0821-174C-6F71-1880E1D022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29426"/>
          <a:stretch>
            <a:fillRect/>
          </a:stretch>
        </p:blipFill>
        <p:spPr bwMode="auto">
          <a:xfrm>
            <a:off x="20" y="10"/>
            <a:ext cx="9143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a:noFill/>
          <a:extLst>
            <a:ext uri="{909E8E84-426E-40DD-AFC4-6F175D3DCCD1}">
              <a14:hiddenFill xmlns:a14="http://schemas.microsoft.com/office/drawing/2010/main">
                <a:solidFill>
                  <a:srgbClr val="FFFFFF"/>
                </a:solidFill>
              </a14:hiddenFill>
            </a:ext>
          </a:extLst>
        </p:spPr>
      </p:pic>
      <p:sp>
        <p:nvSpPr>
          <p:cNvPr id="6" name="Content Placeholder 2">
            <a:extLst>
              <a:ext uri="{FF2B5EF4-FFF2-40B4-BE49-F238E27FC236}">
                <a16:creationId xmlns:a16="http://schemas.microsoft.com/office/drawing/2014/main" id="{734499C1-28F3-606B-0D41-6BCB682D9158}"/>
              </a:ext>
            </a:extLst>
          </p:cNvPr>
          <p:cNvSpPr>
            <a:spLocks noGrp="1"/>
          </p:cNvSpPr>
          <p:nvPr>
            <p:ph idx="1"/>
          </p:nvPr>
        </p:nvSpPr>
        <p:spPr>
          <a:xfrm>
            <a:off x="3167986" y="3752850"/>
            <a:ext cx="5614060" cy="2452687"/>
          </a:xfrm>
        </p:spPr>
        <p:txBody>
          <a:bodyPr anchor="ctr">
            <a:normAutofit/>
          </a:bodyPr>
          <a:lstStyle/>
          <a:p>
            <a:r>
              <a:rPr lang="en-US" sz="1600"/>
              <a:t>Presenter: 	Huỳnh Vũ</a:t>
            </a:r>
          </a:p>
          <a:p>
            <a:r>
              <a:rPr lang="en-US" sz="1600"/>
              <a:t>Date: 		27-May-2025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BB1FFD2-7713-01A3-D7E1-E61A9DABAE63}"/>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CAFF4C1-A53E-8D2C-E925-52ED485F7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15B996A-EE10-63E9-DAE8-25F454B6D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81776A-4017-1D66-2114-246CFE909566}"/>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0476E215-0F8A-DB8F-74A0-415B3D0482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AEC4F60E-40B2-D038-2AB0-538FD126E4D2}"/>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0613D288-956E-299C-B922-E725BDB610B6}"/>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35BC86C7-FCF1-15D5-F0AA-82085C0128BD}"/>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l">
                <a:spcBef>
                  <a:spcPts val="1800"/>
                </a:spcBef>
                <a:spcAft>
                  <a:spcPts val="1200"/>
                </a:spcAft>
              </a:pPr>
              <a:r>
                <a:rPr lang="en-US" sz="1400" b="1" i="0" dirty="0">
                  <a:solidFill>
                    <a:srgbClr val="F0F6FC"/>
                  </a:solidFill>
                  <a:effectLst/>
                  <a:latin typeface="-apple-system"/>
                </a:rPr>
                <a:t>Order Timing</a:t>
              </a:r>
            </a:p>
          </p:txBody>
        </p:sp>
      </p:grpSp>
      <p:sp>
        <p:nvSpPr>
          <p:cNvPr id="15" name="Hộp Văn bản 14">
            <a:extLst>
              <a:ext uri="{FF2B5EF4-FFF2-40B4-BE49-F238E27FC236}">
                <a16:creationId xmlns:a16="http://schemas.microsoft.com/office/drawing/2014/main" id="{78DF473F-5C87-3C89-44EB-7ED31A60DF28}"/>
              </a:ext>
            </a:extLst>
          </p:cNvPr>
          <p:cNvSpPr txBox="1"/>
          <p:nvPr/>
        </p:nvSpPr>
        <p:spPr>
          <a:xfrm>
            <a:off x="3125454" y="3085024"/>
            <a:ext cx="5945392" cy="646331"/>
          </a:xfrm>
          <a:prstGeom prst="rect">
            <a:avLst/>
          </a:prstGeom>
          <a:noFill/>
        </p:spPr>
        <p:txBody>
          <a:bodyPr wrap="square">
            <a:spAutoFit/>
          </a:bodyPr>
          <a:lstStyle/>
          <a:p>
            <a:r>
              <a:rPr lang="en-US" b="1" dirty="0"/>
              <a:t>&gt;&gt;&gt;&gt; Insight: </a:t>
            </a:r>
            <a:r>
              <a:rPr lang="en-US" dirty="0"/>
              <a:t>The time frame from 5 PM to 10 PM has a longer delivery rate than average.</a:t>
            </a:r>
          </a:p>
        </p:txBody>
      </p:sp>
      <p:sp>
        <p:nvSpPr>
          <p:cNvPr id="17" name="Hộp Văn bản 16">
            <a:extLst>
              <a:ext uri="{FF2B5EF4-FFF2-40B4-BE49-F238E27FC236}">
                <a16:creationId xmlns:a16="http://schemas.microsoft.com/office/drawing/2014/main" id="{1C8E6113-0EE1-1286-0892-4C53A947C111}"/>
              </a:ext>
            </a:extLst>
          </p:cNvPr>
          <p:cNvSpPr txBox="1"/>
          <p:nvPr/>
        </p:nvSpPr>
        <p:spPr>
          <a:xfrm>
            <a:off x="3125454" y="6015723"/>
            <a:ext cx="4436678" cy="646331"/>
          </a:xfrm>
          <a:prstGeom prst="rect">
            <a:avLst/>
          </a:prstGeom>
          <a:noFill/>
        </p:spPr>
        <p:txBody>
          <a:bodyPr wrap="square">
            <a:spAutoFit/>
          </a:bodyPr>
          <a:lstStyle/>
          <a:p>
            <a:r>
              <a:rPr lang="en-US" b="1" i="0" dirty="0">
                <a:effectLst/>
              </a:rPr>
              <a:t>&gt;&gt;&gt;&gt; Insight:</a:t>
            </a:r>
            <a:r>
              <a:rPr lang="en-US" b="0" i="0" dirty="0">
                <a:effectLst/>
              </a:rPr>
              <a:t> Delivery times during the Festival are always higher.</a:t>
            </a:r>
            <a:endParaRPr lang="en-US" dirty="0"/>
          </a:p>
        </p:txBody>
      </p:sp>
      <p:pic>
        <p:nvPicPr>
          <p:cNvPr id="5122" name="Picture 2">
            <a:extLst>
              <a:ext uri="{FF2B5EF4-FFF2-40B4-BE49-F238E27FC236}">
                <a16:creationId xmlns:a16="http://schemas.microsoft.com/office/drawing/2014/main" id="{200D4A38-55B1-51DC-BA1C-8C1C2AB0857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31" y="342900"/>
            <a:ext cx="4748983" cy="274212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F0DBDE6-CC9D-58C3-F115-11A5BF95914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631" y="3731354"/>
            <a:ext cx="4748984" cy="22843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839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6E59D7-B2C2-AB47-B052-572874B318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9255510-1A28-180C-8238-816F849258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C378CA5-700B-4C6A-679A-0E0D56CEA9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AEA479F-C80D-C122-DD88-F9610212E45C}"/>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D8588A2C-1287-7C8A-0A48-2F08CD8AE0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795E298F-C2E9-7A20-DDA6-F88847B069F1}"/>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07690E8E-A5C6-EE19-6F76-A75774FAC786}"/>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51FF1925-2EA5-2DFD-09EC-3D74760B4BB7}"/>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l">
                <a:spcBef>
                  <a:spcPts val="1800"/>
                </a:spcBef>
                <a:spcAft>
                  <a:spcPts val="1200"/>
                </a:spcAft>
              </a:pPr>
              <a:r>
                <a:rPr lang="en-US" sz="1400" b="1" i="0" dirty="0">
                  <a:solidFill>
                    <a:srgbClr val="F0F6FC"/>
                  </a:solidFill>
                  <a:effectLst/>
                  <a:latin typeface="-apple-system"/>
                </a:rPr>
                <a:t>Weather and traffic conditions</a:t>
              </a:r>
            </a:p>
          </p:txBody>
        </p:sp>
      </p:grpSp>
      <p:sp>
        <p:nvSpPr>
          <p:cNvPr id="15" name="Hộp Văn bản 14">
            <a:extLst>
              <a:ext uri="{FF2B5EF4-FFF2-40B4-BE49-F238E27FC236}">
                <a16:creationId xmlns:a16="http://schemas.microsoft.com/office/drawing/2014/main" id="{6156F2CE-11FB-4D80-27B3-21A2CB4ABB53}"/>
              </a:ext>
            </a:extLst>
          </p:cNvPr>
          <p:cNvSpPr txBox="1"/>
          <p:nvPr/>
        </p:nvSpPr>
        <p:spPr>
          <a:xfrm>
            <a:off x="3125454" y="3085024"/>
            <a:ext cx="5945392" cy="646331"/>
          </a:xfrm>
          <a:prstGeom prst="rect">
            <a:avLst/>
          </a:prstGeom>
          <a:noFill/>
        </p:spPr>
        <p:txBody>
          <a:bodyPr wrap="square">
            <a:spAutoFit/>
          </a:bodyPr>
          <a:lstStyle/>
          <a:p>
            <a:r>
              <a:rPr lang="en-US" b="1" dirty="0"/>
              <a:t>&gt;&gt;&gt;&gt; Insight: </a:t>
            </a:r>
            <a:r>
              <a:rPr lang="en-US" dirty="0"/>
              <a:t>Weather conditions affect delivery time, sunny is the best.</a:t>
            </a:r>
          </a:p>
        </p:txBody>
      </p:sp>
      <p:sp>
        <p:nvSpPr>
          <p:cNvPr id="17" name="Hộp Văn bản 16">
            <a:extLst>
              <a:ext uri="{FF2B5EF4-FFF2-40B4-BE49-F238E27FC236}">
                <a16:creationId xmlns:a16="http://schemas.microsoft.com/office/drawing/2014/main" id="{EDB09E97-F8CA-845A-B2A3-0D878880F90C}"/>
              </a:ext>
            </a:extLst>
          </p:cNvPr>
          <p:cNvSpPr txBox="1"/>
          <p:nvPr/>
        </p:nvSpPr>
        <p:spPr>
          <a:xfrm>
            <a:off x="3125454" y="6015723"/>
            <a:ext cx="4436678" cy="646331"/>
          </a:xfrm>
          <a:prstGeom prst="rect">
            <a:avLst/>
          </a:prstGeom>
          <a:noFill/>
        </p:spPr>
        <p:txBody>
          <a:bodyPr wrap="square">
            <a:spAutoFit/>
          </a:bodyPr>
          <a:lstStyle/>
          <a:p>
            <a:r>
              <a:rPr lang="en-US" b="1" i="0" dirty="0">
                <a:effectLst/>
              </a:rPr>
              <a:t>&gt;&gt;&gt;&gt; Insight:</a:t>
            </a:r>
            <a:r>
              <a:rPr lang="en-US" b="0" i="0" dirty="0">
                <a:effectLst/>
              </a:rPr>
              <a:t> Road Traffic affect delivery time.</a:t>
            </a:r>
            <a:endParaRPr lang="en-US" dirty="0"/>
          </a:p>
        </p:txBody>
      </p:sp>
      <p:pic>
        <p:nvPicPr>
          <p:cNvPr id="6146" name="Picture 2">
            <a:extLst>
              <a:ext uri="{FF2B5EF4-FFF2-40B4-BE49-F238E27FC236}">
                <a16:creationId xmlns:a16="http://schemas.microsoft.com/office/drawing/2014/main" id="{FB0B842F-3811-DEFB-D00E-DF08778B9E7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30" y="303513"/>
            <a:ext cx="4748985" cy="28231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a:extLst>
              <a:ext uri="{FF2B5EF4-FFF2-40B4-BE49-F238E27FC236}">
                <a16:creationId xmlns:a16="http://schemas.microsoft.com/office/drawing/2014/main" id="{325FF144-54CD-5F97-58E8-29BE73F3C5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629" y="3703656"/>
            <a:ext cx="4748985" cy="2312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93687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90C5C2-94AB-3040-2156-FDE771A3C4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6B9724E-F2B1-CABF-793E-F0695BB390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99F5243A-F612-135C-22E6-3B4F0975B6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B30277-B39F-74C0-9E64-E52480884A96}"/>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7A0B77CC-E363-977E-B9B4-F5140BA200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5E02D620-9313-6C04-0918-6A78039E17A2}"/>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0B66191D-255F-F61F-58E5-036D1AF03367}"/>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B56C1B8E-15E0-C4D7-6209-143867599342}"/>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l">
                <a:spcBef>
                  <a:spcPts val="1800"/>
                </a:spcBef>
                <a:spcAft>
                  <a:spcPts val="1200"/>
                </a:spcAft>
              </a:pPr>
              <a:r>
                <a:rPr lang="en-US" sz="1400" b="1" i="0" dirty="0">
                  <a:solidFill>
                    <a:srgbClr val="F0F6FC"/>
                  </a:solidFill>
                  <a:effectLst/>
                  <a:latin typeface="-apple-system"/>
                </a:rPr>
                <a:t>Area</a:t>
              </a:r>
            </a:p>
          </p:txBody>
        </p:sp>
      </p:grpSp>
      <p:sp>
        <p:nvSpPr>
          <p:cNvPr id="15" name="Hộp Văn bản 14">
            <a:extLst>
              <a:ext uri="{FF2B5EF4-FFF2-40B4-BE49-F238E27FC236}">
                <a16:creationId xmlns:a16="http://schemas.microsoft.com/office/drawing/2014/main" id="{07867223-2201-5F04-3F0E-F9A6292668F5}"/>
              </a:ext>
            </a:extLst>
          </p:cNvPr>
          <p:cNvSpPr txBox="1"/>
          <p:nvPr/>
        </p:nvSpPr>
        <p:spPr>
          <a:xfrm>
            <a:off x="3125454" y="5582424"/>
            <a:ext cx="5945392" cy="369332"/>
          </a:xfrm>
          <a:prstGeom prst="rect">
            <a:avLst/>
          </a:prstGeom>
          <a:noFill/>
        </p:spPr>
        <p:txBody>
          <a:bodyPr wrap="square">
            <a:spAutoFit/>
          </a:bodyPr>
          <a:lstStyle/>
          <a:p>
            <a:r>
              <a:rPr lang="en-US" b="1" dirty="0"/>
              <a:t>&gt;&gt;&gt;&gt; Insight: </a:t>
            </a:r>
            <a:r>
              <a:rPr lang="en-US" dirty="0"/>
              <a:t>Semi-Urban have Time - Taken is so high.</a:t>
            </a:r>
          </a:p>
        </p:txBody>
      </p:sp>
      <p:pic>
        <p:nvPicPr>
          <p:cNvPr id="7170" name="Picture 2">
            <a:extLst>
              <a:ext uri="{FF2B5EF4-FFF2-40B4-BE49-F238E27FC236}">
                <a16:creationId xmlns:a16="http://schemas.microsoft.com/office/drawing/2014/main" id="{3057ED33-040B-F983-42AD-9E21F26414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28" y="319089"/>
            <a:ext cx="5073449" cy="5295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9657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BF31487-0734-66AB-AD17-DDA0F246FB5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8833D26-B758-4B4F-5036-3C81BFABD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5912339-F2DE-1FB0-A682-6BB7443B0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972F0B2-A022-2AB7-6059-E4578085C52D}"/>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E24A0ABD-744A-7835-4DB9-1622B4D1A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2E8B0A50-7BD9-754A-C589-BB9CCED39317}"/>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23EA8746-E4E7-837D-2D13-F54E7EB08FB7}"/>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BB095BD5-91BE-8E9D-693D-FFC599881415}"/>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l">
                <a:spcBef>
                  <a:spcPts val="1800"/>
                </a:spcBef>
                <a:spcAft>
                  <a:spcPts val="1200"/>
                </a:spcAft>
              </a:pPr>
              <a:r>
                <a:rPr lang="en-US" sz="1400" b="1" i="0" dirty="0">
                  <a:solidFill>
                    <a:srgbClr val="F0F6FC"/>
                  </a:solidFill>
                  <a:effectLst/>
                  <a:latin typeface="-apple-system"/>
                </a:rPr>
                <a:t>Linear Regression</a:t>
              </a:r>
            </a:p>
          </p:txBody>
        </p:sp>
      </p:grpSp>
      <p:pic>
        <p:nvPicPr>
          <p:cNvPr id="7" name="Hình ảnh 6">
            <a:extLst>
              <a:ext uri="{FF2B5EF4-FFF2-40B4-BE49-F238E27FC236}">
                <a16:creationId xmlns:a16="http://schemas.microsoft.com/office/drawing/2014/main" id="{88EE08E2-C70D-06D0-E02D-F05381A095A3}"/>
              </a:ext>
            </a:extLst>
          </p:cNvPr>
          <p:cNvPicPr>
            <a:picLocks noChangeAspect="1"/>
          </p:cNvPicPr>
          <p:nvPr/>
        </p:nvPicPr>
        <p:blipFill>
          <a:blip r:embed="rId2"/>
          <a:stretch>
            <a:fillRect/>
          </a:stretch>
        </p:blipFill>
        <p:spPr>
          <a:xfrm>
            <a:off x="3194035" y="303513"/>
            <a:ext cx="5779692" cy="1172308"/>
          </a:xfrm>
          <a:prstGeom prst="rect">
            <a:avLst/>
          </a:prstGeom>
        </p:spPr>
      </p:pic>
      <p:pic>
        <p:nvPicPr>
          <p:cNvPr id="11" name="Hình ảnh 10">
            <a:extLst>
              <a:ext uri="{FF2B5EF4-FFF2-40B4-BE49-F238E27FC236}">
                <a16:creationId xmlns:a16="http://schemas.microsoft.com/office/drawing/2014/main" id="{16CD58F5-AE18-6305-524F-1209005B1623}"/>
              </a:ext>
            </a:extLst>
          </p:cNvPr>
          <p:cNvPicPr>
            <a:picLocks noChangeAspect="1"/>
          </p:cNvPicPr>
          <p:nvPr/>
        </p:nvPicPr>
        <p:blipFill>
          <a:blip r:embed="rId3"/>
          <a:stretch>
            <a:fillRect/>
          </a:stretch>
        </p:blipFill>
        <p:spPr>
          <a:xfrm>
            <a:off x="3333135" y="1584691"/>
            <a:ext cx="3359349" cy="1659954"/>
          </a:xfrm>
          <a:prstGeom prst="rect">
            <a:avLst/>
          </a:prstGeom>
        </p:spPr>
      </p:pic>
      <p:pic>
        <p:nvPicPr>
          <p:cNvPr id="14" name="Hình ảnh 13">
            <a:extLst>
              <a:ext uri="{FF2B5EF4-FFF2-40B4-BE49-F238E27FC236}">
                <a16:creationId xmlns:a16="http://schemas.microsoft.com/office/drawing/2014/main" id="{5747A6D2-2CE5-209F-7603-A75F9347CF0B}"/>
              </a:ext>
            </a:extLst>
          </p:cNvPr>
          <p:cNvPicPr>
            <a:picLocks noChangeAspect="1"/>
          </p:cNvPicPr>
          <p:nvPr/>
        </p:nvPicPr>
        <p:blipFill>
          <a:blip r:embed="rId4"/>
          <a:stretch>
            <a:fillRect/>
          </a:stretch>
        </p:blipFill>
        <p:spPr>
          <a:xfrm>
            <a:off x="3196322" y="3429000"/>
            <a:ext cx="5249588" cy="2415318"/>
          </a:xfrm>
          <a:prstGeom prst="rect">
            <a:avLst/>
          </a:prstGeom>
        </p:spPr>
      </p:pic>
    </p:spTree>
    <p:extLst>
      <p:ext uri="{BB962C8B-B14F-4D97-AF65-F5344CB8AC3E}">
        <p14:creationId xmlns:p14="http://schemas.microsoft.com/office/powerpoint/2010/main" val="1779304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A7C1B70-C4AE-052B-6C78-22639C5B65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39EF737B-15C7-7A17-F7CD-F06EAD5654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5B90319C-76A4-25D9-39BA-446528FB0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0D9FA72-7E2B-C6FB-DF2D-79289DEC3624}"/>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6.3 Visualization and Reporting</a:t>
            </a:r>
          </a:p>
        </p:txBody>
      </p:sp>
      <p:sp>
        <p:nvSpPr>
          <p:cNvPr id="12" name="Arc 11">
            <a:extLst>
              <a:ext uri="{FF2B5EF4-FFF2-40B4-BE49-F238E27FC236}">
                <a16:creationId xmlns:a16="http://schemas.microsoft.com/office/drawing/2014/main" id="{37793D9E-9561-FC71-7188-FE46426D83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4132E135-B08E-D845-69C7-F5CB00C4272B}"/>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16D52ECA-D1DB-3430-9495-DC10177ADEBE}"/>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6516BA35-DB11-5D6C-4D17-A94A8A272A03}"/>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algn="l">
                <a:spcBef>
                  <a:spcPts val="1800"/>
                </a:spcBef>
                <a:spcAft>
                  <a:spcPts val="1200"/>
                </a:spcAft>
              </a:pPr>
              <a:r>
                <a:rPr lang="en-US" sz="1400" b="1" i="0" dirty="0">
                  <a:solidFill>
                    <a:srgbClr val="F0F6FC"/>
                  </a:solidFill>
                  <a:effectLst/>
                  <a:latin typeface="-apple-system"/>
                </a:rPr>
                <a:t>Area</a:t>
              </a:r>
            </a:p>
          </p:txBody>
        </p:sp>
      </p:grpSp>
    </p:spTree>
    <p:extLst>
      <p:ext uri="{BB962C8B-B14F-4D97-AF65-F5344CB8AC3E}">
        <p14:creationId xmlns:p14="http://schemas.microsoft.com/office/powerpoint/2010/main" val="1359146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69D0ED-AAD2-D6C2-9B92-D1F65100FF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84748D4-748C-AE35-8D71-D4AB8C9B49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C6F6FAC-FF4E-0DE9-2FE8-2BCDD75C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C70EE49-CA0B-E7E5-5DB6-E604415909E5}"/>
              </a:ext>
            </a:extLst>
          </p:cNvPr>
          <p:cNvSpPr>
            <a:spLocks noGrp="1"/>
          </p:cNvSpPr>
          <p:nvPr>
            <p:ph type="title"/>
          </p:nvPr>
        </p:nvSpPr>
        <p:spPr>
          <a:xfrm>
            <a:off x="-226141" y="1153572"/>
            <a:ext cx="3351595" cy="4461163"/>
          </a:xfrm>
        </p:spPr>
        <p:txBody>
          <a:bodyPr>
            <a:normAutofit/>
          </a:bodyPr>
          <a:lstStyle/>
          <a:p>
            <a:r>
              <a:rPr lang="en-US" sz="3200" dirty="0">
                <a:solidFill>
                  <a:srgbClr val="FFFFFF"/>
                </a:solidFill>
              </a:rPr>
              <a:t>7. Conclusions</a:t>
            </a:r>
          </a:p>
        </p:txBody>
      </p:sp>
      <p:sp>
        <p:nvSpPr>
          <p:cNvPr id="12" name="Arc 11">
            <a:extLst>
              <a:ext uri="{FF2B5EF4-FFF2-40B4-BE49-F238E27FC236}">
                <a16:creationId xmlns:a16="http://schemas.microsoft.com/office/drawing/2014/main" id="{8368F7FC-6858-5F0D-7068-60199C0F7E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Hộp Văn bản 8">
            <a:extLst>
              <a:ext uri="{FF2B5EF4-FFF2-40B4-BE49-F238E27FC236}">
                <a16:creationId xmlns:a16="http://schemas.microsoft.com/office/drawing/2014/main" id="{8CF24A0D-DC72-E830-5340-FD7B8063B275}"/>
              </a:ext>
            </a:extLst>
          </p:cNvPr>
          <p:cNvSpPr txBox="1"/>
          <p:nvPr/>
        </p:nvSpPr>
        <p:spPr>
          <a:xfrm>
            <a:off x="3140233" y="357194"/>
            <a:ext cx="6016260" cy="1107996"/>
          </a:xfrm>
          <a:prstGeom prst="rect">
            <a:avLst/>
          </a:prstGeom>
          <a:noFill/>
        </p:spPr>
        <p:txBody>
          <a:bodyPr wrap="square">
            <a:spAutoFit/>
          </a:bodyPr>
          <a:lstStyle/>
          <a:p>
            <a:pPr lvl="1">
              <a:spcAft>
                <a:spcPts val="1200"/>
              </a:spcAft>
              <a:buFont typeface="+mj-lt"/>
              <a:buAutoNum type="arabicPeriod"/>
            </a:pPr>
            <a:r>
              <a:rPr lang="en-US" sz="1400" b="1" i="0" dirty="0">
                <a:effectLst/>
              </a:rPr>
              <a:t> </a:t>
            </a:r>
            <a:r>
              <a:rPr lang="en-US" sz="1400" b="1" i="0" dirty="0" err="1">
                <a:effectLst/>
              </a:rPr>
              <a:t>Delivery_person_Age</a:t>
            </a:r>
            <a:r>
              <a:rPr lang="en-US" sz="1400" b="1" i="0" dirty="0">
                <a:effectLst/>
              </a:rPr>
              <a:t>:</a:t>
            </a:r>
            <a:r>
              <a:rPr lang="en-US" sz="1400" b="0" i="0" dirty="0">
                <a:effectLst/>
              </a:rPr>
              <a:t> Employees aged 28 and under have a faster delivery time rate.</a:t>
            </a:r>
          </a:p>
          <a:p>
            <a:pPr lvl="1">
              <a:spcAft>
                <a:spcPts val="1200"/>
              </a:spcAft>
              <a:buFont typeface="+mj-lt"/>
              <a:buAutoNum type="arabicPeriod"/>
            </a:pPr>
            <a:r>
              <a:rPr lang="en-US" sz="1400" b="1" i="0" dirty="0" err="1">
                <a:effectLst/>
              </a:rPr>
              <a:t>Delivery_person_Ratings</a:t>
            </a:r>
            <a:r>
              <a:rPr lang="en-US" sz="1400" b="1" i="0" dirty="0">
                <a:effectLst/>
              </a:rPr>
              <a:t>:</a:t>
            </a:r>
            <a:r>
              <a:rPr lang="en-US" sz="1400" b="0" i="0" dirty="0">
                <a:effectLst/>
              </a:rPr>
              <a:t> Faster delivery times tend to receive higher ratings.</a:t>
            </a:r>
          </a:p>
        </p:txBody>
      </p:sp>
      <p:grpSp>
        <p:nvGrpSpPr>
          <p:cNvPr id="13" name="Nhóm 12">
            <a:extLst>
              <a:ext uri="{FF2B5EF4-FFF2-40B4-BE49-F238E27FC236}">
                <a16:creationId xmlns:a16="http://schemas.microsoft.com/office/drawing/2014/main" id="{C1F3404D-5CC9-2763-66A1-23414B0219F7}"/>
              </a:ext>
            </a:extLst>
          </p:cNvPr>
          <p:cNvGrpSpPr/>
          <p:nvPr/>
        </p:nvGrpSpPr>
        <p:grpSpPr>
          <a:xfrm>
            <a:off x="3123167" y="0"/>
            <a:ext cx="2510426" cy="319088"/>
            <a:chOff x="0" y="1431"/>
            <a:chExt cx="3873909" cy="934771"/>
          </a:xfrm>
        </p:grpSpPr>
        <p:sp>
          <p:nvSpPr>
            <p:cNvPr id="15" name="Hình chữ nhật: Góc Tròn 14">
              <a:extLst>
                <a:ext uri="{FF2B5EF4-FFF2-40B4-BE49-F238E27FC236}">
                  <a16:creationId xmlns:a16="http://schemas.microsoft.com/office/drawing/2014/main" id="{59DF73F8-DC9B-F522-65D8-161040C77653}"/>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16" name="Hình chữ nhật: Góc Tròn 4">
              <a:extLst>
                <a:ext uri="{FF2B5EF4-FFF2-40B4-BE49-F238E27FC236}">
                  <a16:creationId xmlns:a16="http://schemas.microsoft.com/office/drawing/2014/main" id="{61070C79-A744-C047-C474-9B981A126386}"/>
                </a:ext>
              </a:extLst>
            </p:cNvPr>
            <p:cNvSpPr txBox="1"/>
            <p:nvPr/>
          </p:nvSpPr>
          <p:spPr>
            <a:xfrm>
              <a:off x="45632" y="47064"/>
              <a:ext cx="3782645" cy="889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effectLst/>
                </a:rPr>
                <a:t>Delivery staff</a:t>
              </a:r>
              <a:endParaRPr lang="en-US" sz="1000" kern="1200" dirty="0"/>
            </a:p>
          </p:txBody>
        </p:sp>
      </p:grpSp>
      <p:grpSp>
        <p:nvGrpSpPr>
          <p:cNvPr id="17" name="Nhóm 16">
            <a:extLst>
              <a:ext uri="{FF2B5EF4-FFF2-40B4-BE49-F238E27FC236}">
                <a16:creationId xmlns:a16="http://schemas.microsoft.com/office/drawing/2014/main" id="{B607B891-AC60-04EA-CCE0-AD76788A25AD}"/>
              </a:ext>
            </a:extLst>
          </p:cNvPr>
          <p:cNvGrpSpPr/>
          <p:nvPr/>
        </p:nvGrpSpPr>
        <p:grpSpPr>
          <a:xfrm>
            <a:off x="3140233" y="1462787"/>
            <a:ext cx="2493360" cy="303512"/>
            <a:chOff x="0" y="949351"/>
            <a:chExt cx="3873909" cy="934771"/>
          </a:xfrm>
        </p:grpSpPr>
        <p:sp>
          <p:nvSpPr>
            <p:cNvPr id="18" name="Hình chữ nhật: Góc Tròn 17">
              <a:extLst>
                <a:ext uri="{FF2B5EF4-FFF2-40B4-BE49-F238E27FC236}">
                  <a16:creationId xmlns:a16="http://schemas.microsoft.com/office/drawing/2014/main" id="{F783B68D-CAFF-A7CC-D566-1F7F8A9B33A3}"/>
                </a:ext>
              </a:extLst>
            </p:cNvPr>
            <p:cNvSpPr/>
            <p:nvPr/>
          </p:nvSpPr>
          <p:spPr>
            <a:xfrm>
              <a:off x="0" y="949351"/>
              <a:ext cx="3873909" cy="934771"/>
            </a:xfrm>
            <a:prstGeom prst="roundRect">
              <a:avLst/>
            </a:prstGeom>
          </p:spPr>
          <p:style>
            <a:lnRef idx="2">
              <a:schemeClr val="lt1">
                <a:hueOff val="0"/>
                <a:satOff val="0"/>
                <a:lumOff val="0"/>
                <a:alphaOff val="0"/>
              </a:schemeClr>
            </a:lnRef>
            <a:fillRef idx="1">
              <a:schemeClr val="accent2">
                <a:hueOff val="1170380"/>
                <a:satOff val="-1460"/>
                <a:lumOff val="343"/>
                <a:alphaOff val="0"/>
              </a:schemeClr>
            </a:fillRef>
            <a:effectRef idx="0">
              <a:schemeClr val="accent2">
                <a:hueOff val="1170380"/>
                <a:satOff val="-1460"/>
                <a:lumOff val="343"/>
                <a:alphaOff val="0"/>
              </a:schemeClr>
            </a:effectRef>
            <a:fontRef idx="minor">
              <a:schemeClr val="lt1"/>
            </a:fontRef>
          </p:style>
          <p:txBody>
            <a:bodyPr/>
            <a:lstStyle/>
            <a:p>
              <a:endParaRPr lang="en-US"/>
            </a:p>
          </p:txBody>
        </p:sp>
        <p:sp>
          <p:nvSpPr>
            <p:cNvPr id="19" name="Hình chữ nhật: Góc Tròn 4">
              <a:extLst>
                <a:ext uri="{FF2B5EF4-FFF2-40B4-BE49-F238E27FC236}">
                  <a16:creationId xmlns:a16="http://schemas.microsoft.com/office/drawing/2014/main" id="{CD29AB32-75C7-42DE-4ABE-2EE1E845EC82}"/>
                </a:ext>
              </a:extLst>
            </p:cNvPr>
            <p:cNvSpPr txBox="1"/>
            <p:nvPr/>
          </p:nvSpPr>
          <p:spPr>
            <a:xfrm>
              <a:off x="45632" y="99498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a:t>
              </a:r>
              <a:r>
                <a:rPr lang="en-US" sz="1400" b="1" i="0" kern="1200" dirty="0"/>
                <a:t>ehicles</a:t>
              </a:r>
              <a:endParaRPr lang="en-US" sz="1000" kern="1200" dirty="0"/>
            </a:p>
          </p:txBody>
        </p:sp>
      </p:grpSp>
      <p:sp>
        <p:nvSpPr>
          <p:cNvPr id="24" name="Hộp Văn bản 23">
            <a:extLst>
              <a:ext uri="{FF2B5EF4-FFF2-40B4-BE49-F238E27FC236}">
                <a16:creationId xmlns:a16="http://schemas.microsoft.com/office/drawing/2014/main" id="{EAFACE60-C10F-969C-44BC-DD673A8944B1}"/>
              </a:ext>
            </a:extLst>
          </p:cNvPr>
          <p:cNvSpPr txBox="1"/>
          <p:nvPr/>
        </p:nvSpPr>
        <p:spPr>
          <a:xfrm>
            <a:off x="3180421" y="1806157"/>
            <a:ext cx="5969825" cy="892552"/>
          </a:xfrm>
          <a:prstGeom prst="rect">
            <a:avLst/>
          </a:prstGeom>
          <a:noFill/>
        </p:spPr>
        <p:txBody>
          <a:bodyPr wrap="square">
            <a:spAutoFit/>
          </a:bodyPr>
          <a:lstStyle/>
          <a:p>
            <a:pPr lvl="1">
              <a:spcAft>
                <a:spcPts val="1200"/>
              </a:spcAft>
              <a:buFont typeface="+mj-lt"/>
              <a:buAutoNum type="arabicPeriod"/>
            </a:pPr>
            <a:r>
              <a:rPr lang="en-US" sz="1400" b="1" i="0" dirty="0" err="1">
                <a:effectLst/>
              </a:rPr>
              <a:t>Vehicle_condition</a:t>
            </a:r>
            <a:r>
              <a:rPr lang="en-US" sz="1400" b="1" i="0" dirty="0">
                <a:effectLst/>
              </a:rPr>
              <a:t>:</a:t>
            </a:r>
            <a:r>
              <a:rPr lang="en-US" sz="1400" b="0" i="0" dirty="0">
                <a:effectLst/>
              </a:rPr>
              <a:t> The condition of the vehicle affects the delivery time. A good vehicle condition ensures faster delivery.</a:t>
            </a:r>
          </a:p>
          <a:p>
            <a:pPr lvl="1">
              <a:spcAft>
                <a:spcPts val="1200"/>
              </a:spcAft>
              <a:buFont typeface="+mj-lt"/>
              <a:buAutoNum type="arabicPeriod"/>
            </a:pPr>
            <a:r>
              <a:rPr lang="en-US" sz="1400" b="1" i="0" dirty="0" err="1">
                <a:effectLst/>
              </a:rPr>
              <a:t>multiple_deliveries</a:t>
            </a:r>
            <a:r>
              <a:rPr lang="en-US" sz="1400" b="1" i="0" dirty="0">
                <a:effectLst/>
              </a:rPr>
              <a:t>:</a:t>
            </a:r>
            <a:r>
              <a:rPr lang="en-US" sz="1400" b="0" i="0" dirty="0">
                <a:effectLst/>
              </a:rPr>
              <a:t> Multiple deliveries affect the delivery time.</a:t>
            </a:r>
            <a:endParaRPr lang="en-US" sz="1400" dirty="0"/>
          </a:p>
        </p:txBody>
      </p:sp>
      <p:grpSp>
        <p:nvGrpSpPr>
          <p:cNvPr id="25" name="Nhóm 24">
            <a:extLst>
              <a:ext uri="{FF2B5EF4-FFF2-40B4-BE49-F238E27FC236}">
                <a16:creationId xmlns:a16="http://schemas.microsoft.com/office/drawing/2014/main" id="{A5E7F0C5-8C75-670C-F62C-7D4AC92E90CE}"/>
              </a:ext>
            </a:extLst>
          </p:cNvPr>
          <p:cNvGrpSpPr/>
          <p:nvPr/>
        </p:nvGrpSpPr>
        <p:grpSpPr>
          <a:xfrm>
            <a:off x="3137771" y="2698709"/>
            <a:ext cx="2476495" cy="283031"/>
            <a:chOff x="0" y="1897271"/>
            <a:chExt cx="3873909" cy="934771"/>
          </a:xfrm>
        </p:grpSpPr>
        <p:sp>
          <p:nvSpPr>
            <p:cNvPr id="26" name="Hình chữ nhật: Góc Tròn 25">
              <a:extLst>
                <a:ext uri="{FF2B5EF4-FFF2-40B4-BE49-F238E27FC236}">
                  <a16:creationId xmlns:a16="http://schemas.microsoft.com/office/drawing/2014/main" id="{15FD23E7-29DA-8231-5DDB-10EBDAE0E272}"/>
                </a:ext>
              </a:extLst>
            </p:cNvPr>
            <p:cNvSpPr/>
            <p:nvPr/>
          </p:nvSpPr>
          <p:spPr>
            <a:xfrm>
              <a:off x="0" y="1897271"/>
              <a:ext cx="3873909" cy="934771"/>
            </a:xfrm>
            <a:prstGeom prst="roundRect">
              <a:avLst/>
            </a:prstGeom>
          </p:spPr>
          <p:style>
            <a:lnRef idx="2">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a:lstStyle/>
            <a:p>
              <a:endParaRPr lang="en-US"/>
            </a:p>
          </p:txBody>
        </p:sp>
        <p:sp>
          <p:nvSpPr>
            <p:cNvPr id="27" name="Hình chữ nhật: Góc Tròn 4">
              <a:extLst>
                <a:ext uri="{FF2B5EF4-FFF2-40B4-BE49-F238E27FC236}">
                  <a16:creationId xmlns:a16="http://schemas.microsoft.com/office/drawing/2014/main" id="{F1BE46AB-5C1E-96D6-6A18-13F6F7A9B3E1}"/>
                </a:ext>
              </a:extLst>
            </p:cNvPr>
            <p:cNvSpPr txBox="1"/>
            <p:nvPr/>
          </p:nvSpPr>
          <p:spPr>
            <a:xfrm>
              <a:off x="45632" y="194290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Order timing</a:t>
              </a:r>
              <a:endParaRPr lang="en-US" sz="1000" kern="1200" dirty="0"/>
            </a:p>
          </p:txBody>
        </p:sp>
      </p:grpSp>
      <p:grpSp>
        <p:nvGrpSpPr>
          <p:cNvPr id="28" name="Nhóm 27">
            <a:extLst>
              <a:ext uri="{FF2B5EF4-FFF2-40B4-BE49-F238E27FC236}">
                <a16:creationId xmlns:a16="http://schemas.microsoft.com/office/drawing/2014/main" id="{9B61A97F-46C0-5201-ABC0-71C55E112CC8}"/>
              </a:ext>
            </a:extLst>
          </p:cNvPr>
          <p:cNvGrpSpPr/>
          <p:nvPr/>
        </p:nvGrpSpPr>
        <p:grpSpPr>
          <a:xfrm>
            <a:off x="3161690" y="3947533"/>
            <a:ext cx="2479655" cy="283031"/>
            <a:chOff x="0" y="2845191"/>
            <a:chExt cx="3873909" cy="934771"/>
          </a:xfrm>
        </p:grpSpPr>
        <p:sp>
          <p:nvSpPr>
            <p:cNvPr id="29" name="Hình chữ nhật: Góc Tròn 28">
              <a:extLst>
                <a:ext uri="{FF2B5EF4-FFF2-40B4-BE49-F238E27FC236}">
                  <a16:creationId xmlns:a16="http://schemas.microsoft.com/office/drawing/2014/main" id="{935CD8DE-8DB4-A6D8-965D-022B33BD9F58}"/>
                </a:ext>
              </a:extLst>
            </p:cNvPr>
            <p:cNvSpPr/>
            <p:nvPr/>
          </p:nvSpPr>
          <p:spPr>
            <a:xfrm>
              <a:off x="0" y="2845191"/>
              <a:ext cx="3873909" cy="934771"/>
            </a:xfrm>
            <a:prstGeom prst="roundRect">
              <a:avLst/>
            </a:prstGeom>
          </p:spPr>
          <p:style>
            <a:lnRef idx="2">
              <a:schemeClr val="lt1">
                <a:hueOff val="0"/>
                <a:satOff val="0"/>
                <a:lumOff val="0"/>
                <a:alphaOff val="0"/>
              </a:schemeClr>
            </a:lnRef>
            <a:fillRef idx="1">
              <a:schemeClr val="accent2">
                <a:hueOff val="3511139"/>
                <a:satOff val="-4379"/>
                <a:lumOff val="1030"/>
                <a:alphaOff val="0"/>
              </a:schemeClr>
            </a:fillRef>
            <a:effectRef idx="0">
              <a:schemeClr val="accent2">
                <a:hueOff val="3511139"/>
                <a:satOff val="-4379"/>
                <a:lumOff val="1030"/>
                <a:alphaOff val="0"/>
              </a:schemeClr>
            </a:effectRef>
            <a:fontRef idx="minor">
              <a:schemeClr val="lt1"/>
            </a:fontRef>
          </p:style>
          <p:txBody>
            <a:bodyPr/>
            <a:lstStyle/>
            <a:p>
              <a:endParaRPr lang="en-US"/>
            </a:p>
          </p:txBody>
        </p:sp>
        <p:sp>
          <p:nvSpPr>
            <p:cNvPr id="30" name="Hình chữ nhật: Góc Tròn 4">
              <a:extLst>
                <a:ext uri="{FF2B5EF4-FFF2-40B4-BE49-F238E27FC236}">
                  <a16:creationId xmlns:a16="http://schemas.microsoft.com/office/drawing/2014/main" id="{AECF029D-BFE9-04F6-6DCB-6B44345EA942}"/>
                </a:ext>
              </a:extLst>
            </p:cNvPr>
            <p:cNvSpPr txBox="1"/>
            <p:nvPr/>
          </p:nvSpPr>
          <p:spPr>
            <a:xfrm>
              <a:off x="45633" y="2890825"/>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Weather and traffic condition</a:t>
              </a:r>
              <a:endParaRPr lang="en-US" sz="1000" kern="1200" dirty="0"/>
            </a:p>
          </p:txBody>
        </p:sp>
      </p:grpSp>
      <p:grpSp>
        <p:nvGrpSpPr>
          <p:cNvPr id="34" name="Nhóm 33">
            <a:extLst>
              <a:ext uri="{FF2B5EF4-FFF2-40B4-BE49-F238E27FC236}">
                <a16:creationId xmlns:a16="http://schemas.microsoft.com/office/drawing/2014/main" id="{64AEB6FE-3058-4A80-5B95-76E7F68CED92}"/>
              </a:ext>
            </a:extLst>
          </p:cNvPr>
          <p:cNvGrpSpPr/>
          <p:nvPr/>
        </p:nvGrpSpPr>
        <p:grpSpPr>
          <a:xfrm>
            <a:off x="3108907" y="5190194"/>
            <a:ext cx="2450446" cy="283032"/>
            <a:chOff x="0" y="3793111"/>
            <a:chExt cx="3873909" cy="934771"/>
          </a:xfrm>
        </p:grpSpPr>
        <p:sp>
          <p:nvSpPr>
            <p:cNvPr id="35" name="Hình chữ nhật: Góc Tròn 34">
              <a:extLst>
                <a:ext uri="{FF2B5EF4-FFF2-40B4-BE49-F238E27FC236}">
                  <a16:creationId xmlns:a16="http://schemas.microsoft.com/office/drawing/2014/main" id="{DD60D613-7F02-E235-8BBB-B5989CE9F0B2}"/>
                </a:ext>
              </a:extLst>
            </p:cNvPr>
            <p:cNvSpPr/>
            <p:nvPr/>
          </p:nvSpPr>
          <p:spPr>
            <a:xfrm>
              <a:off x="0" y="3793111"/>
              <a:ext cx="3873909" cy="934771"/>
            </a:xfrm>
            <a:prstGeom prst="roundRect">
              <a:avLst/>
            </a:pr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a:lstStyle/>
            <a:p>
              <a:endParaRPr lang="en-US"/>
            </a:p>
          </p:txBody>
        </p:sp>
        <p:sp>
          <p:nvSpPr>
            <p:cNvPr id="36" name="Hình chữ nhật: Góc Tròn 4">
              <a:extLst>
                <a:ext uri="{FF2B5EF4-FFF2-40B4-BE49-F238E27FC236}">
                  <a16:creationId xmlns:a16="http://schemas.microsoft.com/office/drawing/2014/main" id="{9F7A6AFC-E20A-BB6B-E10A-0C2A04989C0E}"/>
                </a:ext>
              </a:extLst>
            </p:cNvPr>
            <p:cNvSpPr txBox="1"/>
            <p:nvPr/>
          </p:nvSpPr>
          <p:spPr>
            <a:xfrm>
              <a:off x="45632" y="383874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Area</a:t>
              </a:r>
              <a:endParaRPr lang="en-US" sz="1000" kern="1200" dirty="0"/>
            </a:p>
          </p:txBody>
        </p:sp>
      </p:grpSp>
      <p:sp>
        <p:nvSpPr>
          <p:cNvPr id="37" name="Hộp Văn bản 36">
            <a:extLst>
              <a:ext uri="{FF2B5EF4-FFF2-40B4-BE49-F238E27FC236}">
                <a16:creationId xmlns:a16="http://schemas.microsoft.com/office/drawing/2014/main" id="{C33119B6-6D4C-1516-5DF9-2C1F8C75739D}"/>
              </a:ext>
            </a:extLst>
          </p:cNvPr>
          <p:cNvSpPr txBox="1"/>
          <p:nvPr/>
        </p:nvSpPr>
        <p:spPr>
          <a:xfrm>
            <a:off x="3169603" y="3017686"/>
            <a:ext cx="5902779" cy="892552"/>
          </a:xfrm>
          <a:prstGeom prst="rect">
            <a:avLst/>
          </a:prstGeom>
          <a:noFill/>
        </p:spPr>
        <p:txBody>
          <a:bodyPr wrap="square">
            <a:spAutoFit/>
          </a:bodyPr>
          <a:lstStyle/>
          <a:p>
            <a:pPr lvl="1">
              <a:spcAft>
                <a:spcPts val="1200"/>
              </a:spcAft>
              <a:buFont typeface="+mj-lt"/>
              <a:buAutoNum type="arabicPeriod"/>
            </a:pPr>
            <a:r>
              <a:rPr lang="en-US" sz="1400" b="1" i="0" dirty="0" err="1">
                <a:effectLst/>
              </a:rPr>
              <a:t>Time_Orderd</a:t>
            </a:r>
            <a:r>
              <a:rPr lang="en-US" sz="1400" b="1" i="0" dirty="0">
                <a:effectLst/>
              </a:rPr>
              <a:t>:</a:t>
            </a:r>
            <a:r>
              <a:rPr lang="en-US" sz="1400" b="0" i="0" dirty="0">
                <a:effectLst/>
              </a:rPr>
              <a:t> The time frame from 5 PM to 10 PM has a longer delivery rate than average.</a:t>
            </a:r>
          </a:p>
          <a:p>
            <a:pPr lvl="1">
              <a:spcAft>
                <a:spcPts val="1200"/>
              </a:spcAft>
              <a:buFont typeface="+mj-lt"/>
              <a:buAutoNum type="arabicPeriod"/>
            </a:pPr>
            <a:r>
              <a:rPr lang="en-US" sz="1400" b="1" i="0" dirty="0">
                <a:effectLst/>
              </a:rPr>
              <a:t>Festival:</a:t>
            </a:r>
            <a:r>
              <a:rPr lang="en-US" sz="1400" b="0" i="0" dirty="0">
                <a:effectLst/>
              </a:rPr>
              <a:t> Delivery times during the Festival are always higher.</a:t>
            </a:r>
          </a:p>
        </p:txBody>
      </p:sp>
      <p:sp>
        <p:nvSpPr>
          <p:cNvPr id="38" name="Hộp Văn bản 37">
            <a:extLst>
              <a:ext uri="{FF2B5EF4-FFF2-40B4-BE49-F238E27FC236}">
                <a16:creationId xmlns:a16="http://schemas.microsoft.com/office/drawing/2014/main" id="{B259DD45-72DC-1999-1328-7A4BBECCA161}"/>
              </a:ext>
            </a:extLst>
          </p:cNvPr>
          <p:cNvSpPr txBox="1"/>
          <p:nvPr/>
        </p:nvSpPr>
        <p:spPr>
          <a:xfrm>
            <a:off x="3180421" y="4245456"/>
            <a:ext cx="5959007" cy="892552"/>
          </a:xfrm>
          <a:prstGeom prst="rect">
            <a:avLst/>
          </a:prstGeom>
          <a:noFill/>
        </p:spPr>
        <p:txBody>
          <a:bodyPr wrap="square">
            <a:spAutoFit/>
          </a:bodyPr>
          <a:lstStyle/>
          <a:p>
            <a:pPr lvl="1">
              <a:spcAft>
                <a:spcPts val="1200"/>
              </a:spcAft>
              <a:buFont typeface="+mj-lt"/>
              <a:buAutoNum type="arabicPeriod"/>
            </a:pPr>
            <a:r>
              <a:rPr lang="en-US" sz="1400" b="1" i="0" dirty="0" err="1">
                <a:effectLst/>
              </a:rPr>
              <a:t>Weather_conditions</a:t>
            </a:r>
            <a:r>
              <a:rPr lang="en-US" sz="1400" b="1" i="0" dirty="0">
                <a:effectLst/>
              </a:rPr>
              <a:t>:</a:t>
            </a:r>
            <a:r>
              <a:rPr lang="en-US" sz="1400" b="0" i="0" dirty="0">
                <a:effectLst/>
              </a:rPr>
              <a:t> Weather conditions affect delivery time, sunny is the best.</a:t>
            </a:r>
          </a:p>
          <a:p>
            <a:pPr lvl="1">
              <a:spcAft>
                <a:spcPts val="1200"/>
              </a:spcAft>
              <a:buFont typeface="+mj-lt"/>
              <a:buAutoNum type="arabicPeriod"/>
            </a:pPr>
            <a:r>
              <a:rPr lang="en-US" sz="1400" b="1" i="0" dirty="0" err="1">
                <a:effectLst/>
              </a:rPr>
              <a:t>Road_traffic_density</a:t>
            </a:r>
            <a:r>
              <a:rPr lang="en-US" sz="1400" b="1" i="0" dirty="0">
                <a:effectLst/>
              </a:rPr>
              <a:t>:</a:t>
            </a:r>
            <a:r>
              <a:rPr lang="en-US" sz="1400" b="0" i="0" dirty="0">
                <a:effectLst/>
              </a:rPr>
              <a:t> Road Traffic affect delivery time.</a:t>
            </a:r>
          </a:p>
        </p:txBody>
      </p:sp>
      <p:sp>
        <p:nvSpPr>
          <p:cNvPr id="40" name="Hộp Văn bản 39">
            <a:extLst>
              <a:ext uri="{FF2B5EF4-FFF2-40B4-BE49-F238E27FC236}">
                <a16:creationId xmlns:a16="http://schemas.microsoft.com/office/drawing/2014/main" id="{BD590CA3-5057-AEE3-6C5A-C44DA2CF26B0}"/>
              </a:ext>
            </a:extLst>
          </p:cNvPr>
          <p:cNvSpPr txBox="1"/>
          <p:nvPr/>
        </p:nvSpPr>
        <p:spPr>
          <a:xfrm>
            <a:off x="3108907" y="5525720"/>
            <a:ext cx="5986690" cy="307777"/>
          </a:xfrm>
          <a:prstGeom prst="rect">
            <a:avLst/>
          </a:prstGeom>
          <a:noFill/>
        </p:spPr>
        <p:txBody>
          <a:bodyPr wrap="square">
            <a:spAutoFit/>
          </a:bodyPr>
          <a:lstStyle/>
          <a:p>
            <a:pPr algn="l">
              <a:spcAft>
                <a:spcPts val="1200"/>
              </a:spcAft>
            </a:pPr>
            <a:r>
              <a:rPr lang="en-US" sz="1400" b="1" i="0" dirty="0">
                <a:effectLst/>
              </a:rPr>
              <a:t>	 1. City:</a:t>
            </a:r>
            <a:r>
              <a:rPr lang="en-US" sz="1400" b="0" i="0" dirty="0">
                <a:effectLst/>
              </a:rPr>
              <a:t> Semi-Urban have Time - Taken is so high.</a:t>
            </a:r>
          </a:p>
        </p:txBody>
      </p:sp>
    </p:spTree>
    <p:extLst>
      <p:ext uri="{BB962C8B-B14F-4D97-AF65-F5344CB8AC3E}">
        <p14:creationId xmlns:p14="http://schemas.microsoft.com/office/powerpoint/2010/main" val="2981374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D5E1D6-9872-86CC-9D13-1F7C21EDF36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649AEDF-023A-685E-7DD4-44177DDDB2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E3C26C4-B32A-C5E6-CFCB-26DE7F6A34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5F76566-D1D1-5F6E-5584-EA55F5755A6D}"/>
              </a:ext>
            </a:extLst>
          </p:cNvPr>
          <p:cNvSpPr>
            <a:spLocks noGrp="1"/>
          </p:cNvSpPr>
          <p:nvPr>
            <p:ph type="title"/>
          </p:nvPr>
        </p:nvSpPr>
        <p:spPr>
          <a:xfrm>
            <a:off x="-226141" y="1153572"/>
            <a:ext cx="3549444" cy="4461163"/>
          </a:xfrm>
        </p:spPr>
        <p:txBody>
          <a:bodyPr>
            <a:normAutofit/>
          </a:bodyPr>
          <a:lstStyle/>
          <a:p>
            <a:r>
              <a:rPr lang="en-US" sz="3200" dirty="0">
                <a:solidFill>
                  <a:srgbClr val="FFFFFF"/>
                </a:solidFill>
              </a:rPr>
              <a:t>8. Recommendations</a:t>
            </a:r>
          </a:p>
        </p:txBody>
      </p:sp>
      <p:sp>
        <p:nvSpPr>
          <p:cNvPr id="12" name="Arc 11">
            <a:extLst>
              <a:ext uri="{FF2B5EF4-FFF2-40B4-BE49-F238E27FC236}">
                <a16:creationId xmlns:a16="http://schemas.microsoft.com/office/drawing/2014/main" id="{81506312-E3AE-E097-ED6C-E12E75795F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Hộp Văn bản 8">
            <a:extLst>
              <a:ext uri="{FF2B5EF4-FFF2-40B4-BE49-F238E27FC236}">
                <a16:creationId xmlns:a16="http://schemas.microsoft.com/office/drawing/2014/main" id="{DC5F3A2E-7AE1-D285-2927-B43A202CAFC8}"/>
              </a:ext>
            </a:extLst>
          </p:cNvPr>
          <p:cNvSpPr txBox="1"/>
          <p:nvPr/>
        </p:nvSpPr>
        <p:spPr>
          <a:xfrm>
            <a:off x="3140233" y="268341"/>
            <a:ext cx="6016260" cy="1092607"/>
          </a:xfrm>
          <a:prstGeom prst="rect">
            <a:avLst/>
          </a:prstGeom>
          <a:noFill/>
        </p:spPr>
        <p:txBody>
          <a:bodyPr wrap="square">
            <a:spAutoFit/>
          </a:bodyPr>
          <a:lstStyle/>
          <a:p>
            <a:r>
              <a:rPr lang="en-US" sz="1300" dirty="0"/>
              <a:t>	</a:t>
            </a:r>
            <a:r>
              <a:rPr lang="en-US" sz="1300" b="1" dirty="0" err="1"/>
              <a:t>Delivery_person_Age</a:t>
            </a:r>
            <a:r>
              <a:rPr lang="en-US" sz="1300" b="1" dirty="0"/>
              <a:t>:</a:t>
            </a:r>
            <a:r>
              <a:rPr lang="en-US" sz="1300" dirty="0"/>
              <a:t> Prioritize recruiting younger delivery personnel (under 28 years old) or conduct training programs focused on improving delivery speed for older staff.</a:t>
            </a:r>
          </a:p>
          <a:p>
            <a:r>
              <a:rPr lang="en-US" sz="1300" dirty="0"/>
              <a:t>	</a:t>
            </a:r>
            <a:r>
              <a:rPr lang="en-US" sz="1300" b="1" dirty="0" err="1"/>
              <a:t>Delivery_person_Ratings</a:t>
            </a:r>
            <a:r>
              <a:rPr lang="en-US" sz="1300" b="1" dirty="0"/>
              <a:t>:</a:t>
            </a:r>
            <a:r>
              <a:rPr lang="en-US" sz="1300" dirty="0"/>
              <a:t> Introduce performance-based incentives tied to high customer ratings.</a:t>
            </a:r>
          </a:p>
        </p:txBody>
      </p:sp>
      <p:grpSp>
        <p:nvGrpSpPr>
          <p:cNvPr id="13" name="Nhóm 12">
            <a:extLst>
              <a:ext uri="{FF2B5EF4-FFF2-40B4-BE49-F238E27FC236}">
                <a16:creationId xmlns:a16="http://schemas.microsoft.com/office/drawing/2014/main" id="{2D53A900-A02B-C58D-F402-A81A02AD8449}"/>
              </a:ext>
            </a:extLst>
          </p:cNvPr>
          <p:cNvGrpSpPr/>
          <p:nvPr/>
        </p:nvGrpSpPr>
        <p:grpSpPr>
          <a:xfrm>
            <a:off x="3123167" y="0"/>
            <a:ext cx="2510426" cy="319088"/>
            <a:chOff x="0" y="1431"/>
            <a:chExt cx="3873909" cy="934771"/>
          </a:xfrm>
        </p:grpSpPr>
        <p:sp>
          <p:nvSpPr>
            <p:cNvPr id="15" name="Hình chữ nhật: Góc Tròn 14">
              <a:extLst>
                <a:ext uri="{FF2B5EF4-FFF2-40B4-BE49-F238E27FC236}">
                  <a16:creationId xmlns:a16="http://schemas.microsoft.com/office/drawing/2014/main" id="{DB329BDC-380D-40FB-181E-65A1ABCDA7FE}"/>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16" name="Hình chữ nhật: Góc Tròn 4">
              <a:extLst>
                <a:ext uri="{FF2B5EF4-FFF2-40B4-BE49-F238E27FC236}">
                  <a16:creationId xmlns:a16="http://schemas.microsoft.com/office/drawing/2014/main" id="{97EE45FA-5556-2059-8E22-E8607DAD2429}"/>
                </a:ext>
              </a:extLst>
            </p:cNvPr>
            <p:cNvSpPr txBox="1"/>
            <p:nvPr/>
          </p:nvSpPr>
          <p:spPr>
            <a:xfrm>
              <a:off x="45632" y="47064"/>
              <a:ext cx="3782645" cy="889138"/>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effectLst/>
                </a:rPr>
                <a:t>Delivery staff</a:t>
              </a:r>
              <a:endParaRPr lang="en-US" sz="1000" kern="1200" dirty="0"/>
            </a:p>
          </p:txBody>
        </p:sp>
      </p:grpSp>
      <p:grpSp>
        <p:nvGrpSpPr>
          <p:cNvPr id="17" name="Nhóm 16">
            <a:extLst>
              <a:ext uri="{FF2B5EF4-FFF2-40B4-BE49-F238E27FC236}">
                <a16:creationId xmlns:a16="http://schemas.microsoft.com/office/drawing/2014/main" id="{A5B766DB-F9EE-02EC-4A8F-769B8045FE5F}"/>
              </a:ext>
            </a:extLst>
          </p:cNvPr>
          <p:cNvGrpSpPr/>
          <p:nvPr/>
        </p:nvGrpSpPr>
        <p:grpSpPr>
          <a:xfrm>
            <a:off x="3140233" y="1333694"/>
            <a:ext cx="2493360" cy="303512"/>
            <a:chOff x="0" y="949351"/>
            <a:chExt cx="3873909" cy="934771"/>
          </a:xfrm>
        </p:grpSpPr>
        <p:sp>
          <p:nvSpPr>
            <p:cNvPr id="18" name="Hình chữ nhật: Góc Tròn 17">
              <a:extLst>
                <a:ext uri="{FF2B5EF4-FFF2-40B4-BE49-F238E27FC236}">
                  <a16:creationId xmlns:a16="http://schemas.microsoft.com/office/drawing/2014/main" id="{1C7E3E7B-5732-5B91-80AF-D1C848D3B526}"/>
                </a:ext>
              </a:extLst>
            </p:cNvPr>
            <p:cNvSpPr/>
            <p:nvPr/>
          </p:nvSpPr>
          <p:spPr>
            <a:xfrm>
              <a:off x="0" y="949351"/>
              <a:ext cx="3873909" cy="934771"/>
            </a:xfrm>
            <a:prstGeom prst="roundRect">
              <a:avLst/>
            </a:prstGeom>
          </p:spPr>
          <p:style>
            <a:lnRef idx="2">
              <a:schemeClr val="lt1">
                <a:hueOff val="0"/>
                <a:satOff val="0"/>
                <a:lumOff val="0"/>
                <a:alphaOff val="0"/>
              </a:schemeClr>
            </a:lnRef>
            <a:fillRef idx="1">
              <a:schemeClr val="accent2">
                <a:hueOff val="1170380"/>
                <a:satOff val="-1460"/>
                <a:lumOff val="343"/>
                <a:alphaOff val="0"/>
              </a:schemeClr>
            </a:fillRef>
            <a:effectRef idx="0">
              <a:schemeClr val="accent2">
                <a:hueOff val="1170380"/>
                <a:satOff val="-1460"/>
                <a:lumOff val="343"/>
                <a:alphaOff val="0"/>
              </a:schemeClr>
            </a:effectRef>
            <a:fontRef idx="minor">
              <a:schemeClr val="lt1"/>
            </a:fontRef>
          </p:style>
          <p:txBody>
            <a:bodyPr/>
            <a:lstStyle/>
            <a:p>
              <a:endParaRPr lang="en-US"/>
            </a:p>
          </p:txBody>
        </p:sp>
        <p:sp>
          <p:nvSpPr>
            <p:cNvPr id="19" name="Hình chữ nhật: Góc Tròn 4">
              <a:extLst>
                <a:ext uri="{FF2B5EF4-FFF2-40B4-BE49-F238E27FC236}">
                  <a16:creationId xmlns:a16="http://schemas.microsoft.com/office/drawing/2014/main" id="{8F76C92D-3DFE-DF76-2864-4743E39342C6}"/>
                </a:ext>
              </a:extLst>
            </p:cNvPr>
            <p:cNvSpPr txBox="1"/>
            <p:nvPr/>
          </p:nvSpPr>
          <p:spPr>
            <a:xfrm>
              <a:off x="45632" y="99498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kern="1200" dirty="0"/>
                <a:t>V</a:t>
              </a:r>
              <a:r>
                <a:rPr lang="en-US" sz="1400" b="1" i="0" kern="1200" dirty="0"/>
                <a:t>ehicles</a:t>
              </a:r>
              <a:endParaRPr lang="en-US" sz="1000" kern="1200" dirty="0"/>
            </a:p>
          </p:txBody>
        </p:sp>
      </p:grpSp>
      <p:sp>
        <p:nvSpPr>
          <p:cNvPr id="24" name="Hộp Văn bản 23">
            <a:extLst>
              <a:ext uri="{FF2B5EF4-FFF2-40B4-BE49-F238E27FC236}">
                <a16:creationId xmlns:a16="http://schemas.microsoft.com/office/drawing/2014/main" id="{0EDF4427-46D9-7FC0-784F-C54FC5C1FD2B}"/>
              </a:ext>
            </a:extLst>
          </p:cNvPr>
          <p:cNvSpPr txBox="1"/>
          <p:nvPr/>
        </p:nvSpPr>
        <p:spPr>
          <a:xfrm>
            <a:off x="3169603" y="1597880"/>
            <a:ext cx="5969825" cy="1538883"/>
          </a:xfrm>
          <a:prstGeom prst="rect">
            <a:avLst/>
          </a:prstGeom>
          <a:noFill/>
        </p:spPr>
        <p:txBody>
          <a:bodyPr wrap="square">
            <a:spAutoFit/>
          </a:bodyPr>
          <a:lstStyle/>
          <a:p>
            <a:r>
              <a:rPr lang="en-US" sz="1300" dirty="0"/>
              <a:t>	</a:t>
            </a:r>
            <a:r>
              <a:rPr lang="en-US" sz="1300" b="1" dirty="0" err="1"/>
              <a:t>Vehicle_condition</a:t>
            </a:r>
            <a:r>
              <a:rPr lang="en-US" sz="1300" b="1" dirty="0"/>
              <a:t>:</a:t>
            </a:r>
            <a:r>
              <a:rPr lang="en-US" sz="1300" dirty="0"/>
              <a:t> Implement mandatory regular maintenance for all delivery vehicles, particularly those with poor condition scores (0 or 1). 	</a:t>
            </a:r>
          </a:p>
          <a:p>
            <a:r>
              <a:rPr lang="en-US" sz="1300" dirty="0"/>
              <a:t>	- Introduce incentive policies for drivers to use newer or better-maintained vehicles, boosting overall delivery performance.</a:t>
            </a:r>
          </a:p>
          <a:p>
            <a:r>
              <a:rPr lang="en-US" sz="1400" b="1" dirty="0">
                <a:latin typeface="-apple-system"/>
              </a:rPr>
              <a:t>	</a:t>
            </a:r>
            <a:r>
              <a:rPr lang="en-US" sz="1400" b="1" dirty="0" err="1">
                <a:latin typeface="-apple-system"/>
              </a:rPr>
              <a:t>M</a:t>
            </a:r>
            <a:r>
              <a:rPr lang="en-US" sz="1400" b="1" i="0" dirty="0" err="1">
                <a:effectLst/>
                <a:latin typeface="-apple-system"/>
              </a:rPr>
              <a:t>ultiple_deliveries</a:t>
            </a:r>
            <a:r>
              <a:rPr lang="en-US" sz="1400" b="1" i="0" dirty="0">
                <a:effectLst/>
                <a:latin typeface="-apple-system"/>
              </a:rPr>
              <a:t>:</a:t>
            </a:r>
            <a:r>
              <a:rPr lang="en-US" sz="1400" b="0" i="0" dirty="0">
                <a:effectLst/>
                <a:latin typeface="-apple-system"/>
              </a:rPr>
              <a:t> Limit the number of orders per trip when route optimization is not feasible. Use smart order allocation algorithms to minimize average delivery time for multiple orders.</a:t>
            </a:r>
            <a:endParaRPr lang="en-US" sz="1300" dirty="0"/>
          </a:p>
        </p:txBody>
      </p:sp>
      <p:grpSp>
        <p:nvGrpSpPr>
          <p:cNvPr id="25" name="Nhóm 24">
            <a:extLst>
              <a:ext uri="{FF2B5EF4-FFF2-40B4-BE49-F238E27FC236}">
                <a16:creationId xmlns:a16="http://schemas.microsoft.com/office/drawing/2014/main" id="{7B9527A1-8927-4A04-C2A6-A0BF62FFCEEE}"/>
              </a:ext>
            </a:extLst>
          </p:cNvPr>
          <p:cNvGrpSpPr/>
          <p:nvPr/>
        </p:nvGrpSpPr>
        <p:grpSpPr>
          <a:xfrm>
            <a:off x="3177955" y="3089854"/>
            <a:ext cx="2476495" cy="283031"/>
            <a:chOff x="0" y="1897271"/>
            <a:chExt cx="3873909" cy="934771"/>
          </a:xfrm>
        </p:grpSpPr>
        <p:sp>
          <p:nvSpPr>
            <p:cNvPr id="26" name="Hình chữ nhật: Góc Tròn 25">
              <a:extLst>
                <a:ext uri="{FF2B5EF4-FFF2-40B4-BE49-F238E27FC236}">
                  <a16:creationId xmlns:a16="http://schemas.microsoft.com/office/drawing/2014/main" id="{3FFD37FE-B214-B32B-D308-5D99AA41FD35}"/>
                </a:ext>
              </a:extLst>
            </p:cNvPr>
            <p:cNvSpPr/>
            <p:nvPr/>
          </p:nvSpPr>
          <p:spPr>
            <a:xfrm>
              <a:off x="0" y="1897271"/>
              <a:ext cx="3873909" cy="934771"/>
            </a:xfrm>
            <a:prstGeom prst="roundRect">
              <a:avLst/>
            </a:prstGeom>
          </p:spPr>
          <p:style>
            <a:lnRef idx="2">
              <a:schemeClr val="lt1">
                <a:hueOff val="0"/>
                <a:satOff val="0"/>
                <a:lumOff val="0"/>
                <a:alphaOff val="0"/>
              </a:schemeClr>
            </a:lnRef>
            <a:fillRef idx="1">
              <a:schemeClr val="accent2">
                <a:hueOff val="2340759"/>
                <a:satOff val="-2919"/>
                <a:lumOff val="686"/>
                <a:alphaOff val="0"/>
              </a:schemeClr>
            </a:fillRef>
            <a:effectRef idx="0">
              <a:schemeClr val="accent2">
                <a:hueOff val="2340759"/>
                <a:satOff val="-2919"/>
                <a:lumOff val="686"/>
                <a:alphaOff val="0"/>
              </a:schemeClr>
            </a:effectRef>
            <a:fontRef idx="minor">
              <a:schemeClr val="lt1"/>
            </a:fontRef>
          </p:style>
          <p:txBody>
            <a:bodyPr/>
            <a:lstStyle/>
            <a:p>
              <a:endParaRPr lang="en-US"/>
            </a:p>
          </p:txBody>
        </p:sp>
        <p:sp>
          <p:nvSpPr>
            <p:cNvPr id="27" name="Hình chữ nhật: Góc Tròn 4">
              <a:extLst>
                <a:ext uri="{FF2B5EF4-FFF2-40B4-BE49-F238E27FC236}">
                  <a16:creationId xmlns:a16="http://schemas.microsoft.com/office/drawing/2014/main" id="{6EC8CE4C-084B-9735-6BB8-E27233D1BBED}"/>
                </a:ext>
              </a:extLst>
            </p:cNvPr>
            <p:cNvSpPr txBox="1"/>
            <p:nvPr/>
          </p:nvSpPr>
          <p:spPr>
            <a:xfrm>
              <a:off x="45632" y="194290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Order timing</a:t>
              </a:r>
              <a:endParaRPr lang="en-US" sz="1000" kern="1200" dirty="0"/>
            </a:p>
          </p:txBody>
        </p:sp>
      </p:grpSp>
      <p:grpSp>
        <p:nvGrpSpPr>
          <p:cNvPr id="28" name="Nhóm 27">
            <a:extLst>
              <a:ext uri="{FF2B5EF4-FFF2-40B4-BE49-F238E27FC236}">
                <a16:creationId xmlns:a16="http://schemas.microsoft.com/office/drawing/2014/main" id="{5EB915BF-7527-613F-BB05-14CD42D4718C}"/>
              </a:ext>
            </a:extLst>
          </p:cNvPr>
          <p:cNvGrpSpPr/>
          <p:nvPr/>
        </p:nvGrpSpPr>
        <p:grpSpPr>
          <a:xfrm>
            <a:off x="3123167" y="4486641"/>
            <a:ext cx="2479655" cy="283031"/>
            <a:chOff x="0" y="2845191"/>
            <a:chExt cx="3873909" cy="934771"/>
          </a:xfrm>
        </p:grpSpPr>
        <p:sp>
          <p:nvSpPr>
            <p:cNvPr id="29" name="Hình chữ nhật: Góc Tròn 28">
              <a:extLst>
                <a:ext uri="{FF2B5EF4-FFF2-40B4-BE49-F238E27FC236}">
                  <a16:creationId xmlns:a16="http://schemas.microsoft.com/office/drawing/2014/main" id="{40E07D8F-D6A2-31AA-8FC0-83162E789675}"/>
                </a:ext>
              </a:extLst>
            </p:cNvPr>
            <p:cNvSpPr/>
            <p:nvPr/>
          </p:nvSpPr>
          <p:spPr>
            <a:xfrm>
              <a:off x="0" y="2845191"/>
              <a:ext cx="3873909" cy="934771"/>
            </a:xfrm>
            <a:prstGeom prst="roundRect">
              <a:avLst/>
            </a:prstGeom>
          </p:spPr>
          <p:style>
            <a:lnRef idx="2">
              <a:schemeClr val="lt1">
                <a:hueOff val="0"/>
                <a:satOff val="0"/>
                <a:lumOff val="0"/>
                <a:alphaOff val="0"/>
              </a:schemeClr>
            </a:lnRef>
            <a:fillRef idx="1">
              <a:schemeClr val="accent2">
                <a:hueOff val="3511139"/>
                <a:satOff val="-4379"/>
                <a:lumOff val="1030"/>
                <a:alphaOff val="0"/>
              </a:schemeClr>
            </a:fillRef>
            <a:effectRef idx="0">
              <a:schemeClr val="accent2">
                <a:hueOff val="3511139"/>
                <a:satOff val="-4379"/>
                <a:lumOff val="1030"/>
                <a:alphaOff val="0"/>
              </a:schemeClr>
            </a:effectRef>
            <a:fontRef idx="minor">
              <a:schemeClr val="lt1"/>
            </a:fontRef>
          </p:style>
          <p:txBody>
            <a:bodyPr/>
            <a:lstStyle/>
            <a:p>
              <a:endParaRPr lang="en-US"/>
            </a:p>
          </p:txBody>
        </p:sp>
        <p:sp>
          <p:nvSpPr>
            <p:cNvPr id="30" name="Hình chữ nhật: Góc Tròn 4">
              <a:extLst>
                <a:ext uri="{FF2B5EF4-FFF2-40B4-BE49-F238E27FC236}">
                  <a16:creationId xmlns:a16="http://schemas.microsoft.com/office/drawing/2014/main" id="{8CE59CB3-4994-6016-11B7-F46D79AE7CBD}"/>
                </a:ext>
              </a:extLst>
            </p:cNvPr>
            <p:cNvSpPr txBox="1"/>
            <p:nvPr/>
          </p:nvSpPr>
          <p:spPr>
            <a:xfrm>
              <a:off x="45633" y="2890825"/>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Weather and traffic condition</a:t>
              </a:r>
              <a:endParaRPr lang="en-US" sz="1000" kern="1200" dirty="0"/>
            </a:p>
          </p:txBody>
        </p:sp>
      </p:grpSp>
      <p:grpSp>
        <p:nvGrpSpPr>
          <p:cNvPr id="34" name="Nhóm 33">
            <a:extLst>
              <a:ext uri="{FF2B5EF4-FFF2-40B4-BE49-F238E27FC236}">
                <a16:creationId xmlns:a16="http://schemas.microsoft.com/office/drawing/2014/main" id="{90E3B255-CD52-14AB-A327-C3093220F757}"/>
              </a:ext>
            </a:extLst>
          </p:cNvPr>
          <p:cNvGrpSpPr/>
          <p:nvPr/>
        </p:nvGrpSpPr>
        <p:grpSpPr>
          <a:xfrm>
            <a:off x="3137771" y="6045452"/>
            <a:ext cx="2450446" cy="283032"/>
            <a:chOff x="0" y="3793111"/>
            <a:chExt cx="3873909" cy="934771"/>
          </a:xfrm>
        </p:grpSpPr>
        <p:sp>
          <p:nvSpPr>
            <p:cNvPr id="35" name="Hình chữ nhật: Góc Tròn 34">
              <a:extLst>
                <a:ext uri="{FF2B5EF4-FFF2-40B4-BE49-F238E27FC236}">
                  <a16:creationId xmlns:a16="http://schemas.microsoft.com/office/drawing/2014/main" id="{DC9B6AD4-3E80-2B31-286E-D1030222E463}"/>
                </a:ext>
              </a:extLst>
            </p:cNvPr>
            <p:cNvSpPr/>
            <p:nvPr/>
          </p:nvSpPr>
          <p:spPr>
            <a:xfrm>
              <a:off x="0" y="3793111"/>
              <a:ext cx="3873909" cy="934771"/>
            </a:xfrm>
            <a:prstGeom prst="roundRect">
              <a:avLst/>
            </a:prstGeom>
          </p:spPr>
          <p:style>
            <a:lnRef idx="2">
              <a:schemeClr val="lt1">
                <a:hueOff val="0"/>
                <a:satOff val="0"/>
                <a:lumOff val="0"/>
                <a:alphaOff val="0"/>
              </a:schemeClr>
            </a:lnRef>
            <a:fillRef idx="1">
              <a:schemeClr val="accent2">
                <a:hueOff val="4681519"/>
                <a:satOff val="-5839"/>
                <a:lumOff val="1373"/>
                <a:alphaOff val="0"/>
              </a:schemeClr>
            </a:fillRef>
            <a:effectRef idx="0">
              <a:schemeClr val="accent2">
                <a:hueOff val="4681519"/>
                <a:satOff val="-5839"/>
                <a:lumOff val="1373"/>
                <a:alphaOff val="0"/>
              </a:schemeClr>
            </a:effectRef>
            <a:fontRef idx="minor">
              <a:schemeClr val="lt1"/>
            </a:fontRef>
          </p:style>
          <p:txBody>
            <a:bodyPr/>
            <a:lstStyle/>
            <a:p>
              <a:endParaRPr lang="en-US"/>
            </a:p>
          </p:txBody>
        </p:sp>
        <p:sp>
          <p:nvSpPr>
            <p:cNvPr id="36" name="Hình chữ nhật: Góc Tròn 4">
              <a:extLst>
                <a:ext uri="{FF2B5EF4-FFF2-40B4-BE49-F238E27FC236}">
                  <a16:creationId xmlns:a16="http://schemas.microsoft.com/office/drawing/2014/main" id="{3E50D3D1-D3BF-9155-01C9-B140B0A69A0A}"/>
                </a:ext>
              </a:extLst>
            </p:cNvPr>
            <p:cNvSpPr txBox="1"/>
            <p:nvPr/>
          </p:nvSpPr>
          <p:spPr>
            <a:xfrm>
              <a:off x="45632" y="383874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t>Area</a:t>
              </a:r>
              <a:endParaRPr lang="en-US" sz="1000" kern="1200" dirty="0"/>
            </a:p>
          </p:txBody>
        </p:sp>
      </p:grpSp>
      <p:sp>
        <p:nvSpPr>
          <p:cNvPr id="37" name="Hộp Văn bản 36">
            <a:extLst>
              <a:ext uri="{FF2B5EF4-FFF2-40B4-BE49-F238E27FC236}">
                <a16:creationId xmlns:a16="http://schemas.microsoft.com/office/drawing/2014/main" id="{CBB8B7AE-9064-7616-1746-998F06DAAF80}"/>
              </a:ext>
            </a:extLst>
          </p:cNvPr>
          <p:cNvSpPr txBox="1"/>
          <p:nvPr/>
        </p:nvSpPr>
        <p:spPr>
          <a:xfrm>
            <a:off x="3241221" y="3322703"/>
            <a:ext cx="5902779" cy="1169551"/>
          </a:xfrm>
          <a:prstGeom prst="rect">
            <a:avLst/>
          </a:prstGeom>
          <a:noFill/>
        </p:spPr>
        <p:txBody>
          <a:bodyPr wrap="square">
            <a:spAutoFit/>
          </a:bodyPr>
          <a:lstStyle/>
          <a:p>
            <a:pPr algn="l"/>
            <a:r>
              <a:rPr lang="en-US" sz="1400" b="1" i="0" dirty="0">
                <a:effectLst/>
              </a:rPr>
              <a:t>	</a:t>
            </a:r>
            <a:r>
              <a:rPr lang="en-US" sz="1400" b="1" i="0" dirty="0" err="1">
                <a:effectLst/>
              </a:rPr>
              <a:t>Time_Orderd</a:t>
            </a:r>
            <a:r>
              <a:rPr lang="en-US" sz="1400" b="1" i="0" dirty="0">
                <a:effectLst/>
              </a:rPr>
              <a:t>:</a:t>
            </a:r>
            <a:r>
              <a:rPr lang="en-US" sz="1400" b="0" i="0" dirty="0">
                <a:effectLst/>
              </a:rPr>
              <a:t> Peak Hours (5 PM – 10 PM): Increase delivery personnel by at least 20–30% to mitigate delays during this time frame. Prioritize delivery of snacks or beverages during morning and midday slots, when delivery times are generally lower.</a:t>
            </a:r>
          </a:p>
          <a:p>
            <a:pPr algn="l"/>
            <a:r>
              <a:rPr lang="en-US" sz="1400" dirty="0"/>
              <a:t>	</a:t>
            </a:r>
            <a:r>
              <a:rPr lang="en-US" sz="1400" b="1" i="0" dirty="0">
                <a:effectLst/>
              </a:rPr>
              <a:t>Festival:</a:t>
            </a:r>
            <a:r>
              <a:rPr lang="en-US" sz="1400" b="0" i="0" dirty="0">
                <a:effectLst/>
              </a:rPr>
              <a:t> There is a need to plan for staffing for the Festival.</a:t>
            </a:r>
          </a:p>
        </p:txBody>
      </p:sp>
      <p:sp>
        <p:nvSpPr>
          <p:cNvPr id="38" name="Hộp Văn bản 37">
            <a:extLst>
              <a:ext uri="{FF2B5EF4-FFF2-40B4-BE49-F238E27FC236}">
                <a16:creationId xmlns:a16="http://schemas.microsoft.com/office/drawing/2014/main" id="{8DE51F1E-E8F7-A7E3-25AB-75AFFB2082D4}"/>
              </a:ext>
            </a:extLst>
          </p:cNvPr>
          <p:cNvSpPr txBox="1"/>
          <p:nvPr/>
        </p:nvSpPr>
        <p:spPr>
          <a:xfrm>
            <a:off x="3140233" y="4701634"/>
            <a:ext cx="6003767" cy="1384995"/>
          </a:xfrm>
          <a:prstGeom prst="rect">
            <a:avLst/>
          </a:prstGeom>
          <a:noFill/>
        </p:spPr>
        <p:txBody>
          <a:bodyPr wrap="square">
            <a:spAutoFit/>
          </a:bodyPr>
          <a:lstStyle/>
          <a:p>
            <a:pPr algn="l"/>
            <a:r>
              <a:rPr lang="en-US" sz="1400" b="1" i="0" dirty="0">
                <a:effectLst/>
              </a:rPr>
              <a:t>	</a:t>
            </a:r>
            <a:r>
              <a:rPr lang="en-US" sz="1400" b="1" i="0" dirty="0" err="1">
                <a:effectLst/>
              </a:rPr>
              <a:t>Weather_conditions</a:t>
            </a:r>
            <a:r>
              <a:rPr lang="en-US" sz="1400" b="1" i="0" dirty="0">
                <a:effectLst/>
              </a:rPr>
              <a:t>: </a:t>
            </a:r>
            <a:r>
              <a:rPr lang="en-US" sz="1400" i="0" dirty="0">
                <a:effectLst/>
              </a:rPr>
              <a:t>Monitor weather conditions to adjust staffing and routing strategies, especially during festival days.</a:t>
            </a:r>
          </a:p>
          <a:p>
            <a:pPr algn="l"/>
            <a:r>
              <a:rPr lang="en-US" sz="1400" b="1" i="0" dirty="0">
                <a:effectLst/>
              </a:rPr>
              <a:t>	</a:t>
            </a:r>
            <a:r>
              <a:rPr lang="en-US" sz="1400" b="1" i="0" dirty="0" err="1">
                <a:effectLst/>
              </a:rPr>
              <a:t>Road_traffic_density</a:t>
            </a:r>
            <a:r>
              <a:rPr lang="en-US" sz="1400" b="1" i="0" dirty="0">
                <a:effectLst/>
              </a:rPr>
              <a:t>: </a:t>
            </a:r>
            <a:r>
              <a:rPr lang="en-US" sz="1400" i="0" dirty="0">
                <a:effectLst/>
              </a:rPr>
              <a:t>Deploy real-time routing systems, integrating traffic and weather data to avoid congested or adverse areas (e.g., high traffic density or bad weather). Train delivery personnel on identified fast routes based on data analysis.</a:t>
            </a:r>
          </a:p>
        </p:txBody>
      </p:sp>
      <p:sp>
        <p:nvSpPr>
          <p:cNvPr id="40" name="Hộp Văn bản 39">
            <a:extLst>
              <a:ext uri="{FF2B5EF4-FFF2-40B4-BE49-F238E27FC236}">
                <a16:creationId xmlns:a16="http://schemas.microsoft.com/office/drawing/2014/main" id="{B79D73FA-1109-F3A7-FCE3-C7523FA31CCF}"/>
              </a:ext>
            </a:extLst>
          </p:cNvPr>
          <p:cNvSpPr txBox="1"/>
          <p:nvPr/>
        </p:nvSpPr>
        <p:spPr>
          <a:xfrm>
            <a:off x="3152738" y="6322638"/>
            <a:ext cx="5986690" cy="523220"/>
          </a:xfrm>
          <a:prstGeom prst="rect">
            <a:avLst/>
          </a:prstGeom>
          <a:noFill/>
        </p:spPr>
        <p:txBody>
          <a:bodyPr wrap="square">
            <a:spAutoFit/>
          </a:bodyPr>
          <a:lstStyle/>
          <a:p>
            <a:pPr algn="l">
              <a:spcAft>
                <a:spcPts val="1200"/>
              </a:spcAft>
            </a:pPr>
            <a:r>
              <a:rPr lang="en-US" sz="1400" b="1" i="0" dirty="0">
                <a:effectLst/>
              </a:rPr>
              <a:t>	City:</a:t>
            </a:r>
            <a:r>
              <a:rPr lang="en-US" sz="1400" b="0" i="0" dirty="0">
                <a:effectLst/>
              </a:rPr>
              <a:t> Deploy more resources to Semi-Urban areas to improve delivery speed, as these regions show longer delivery times.</a:t>
            </a:r>
          </a:p>
        </p:txBody>
      </p:sp>
    </p:spTree>
    <p:extLst>
      <p:ext uri="{BB962C8B-B14F-4D97-AF65-F5344CB8AC3E}">
        <p14:creationId xmlns:p14="http://schemas.microsoft.com/office/powerpoint/2010/main" val="262748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1569884-297A-7EDB-7358-02C50D0C99C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8DD7CB-2D81-363C-C946-3EEB5EF165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D9E130F-22F6-EBCF-446D-EB0240AA48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2CA094-1176-C3D7-D50F-6B4BCB1200AB}"/>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9. Q&amp;A</a:t>
            </a:r>
          </a:p>
        </p:txBody>
      </p:sp>
      <p:sp>
        <p:nvSpPr>
          <p:cNvPr id="12" name="Arc 11">
            <a:extLst>
              <a:ext uri="{FF2B5EF4-FFF2-40B4-BE49-F238E27FC236}">
                <a16:creationId xmlns:a16="http://schemas.microsoft.com/office/drawing/2014/main" id="{59B74C5A-2996-239C-F548-56A1B75353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22528651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E798496-1FE6-0DF9-092F-1E1D0F736D7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0752E0A-AE5B-5ABC-55E5-9E33890D56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BCFDDC93-7D1D-A418-8AC4-46ACA4A57F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A3CB5E-C587-7BCD-EA53-1FE5FDE0DED7}"/>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Thank You</a:t>
            </a:r>
          </a:p>
        </p:txBody>
      </p:sp>
      <p:sp>
        <p:nvSpPr>
          <p:cNvPr id="12" name="Arc 11">
            <a:extLst>
              <a:ext uri="{FF2B5EF4-FFF2-40B4-BE49-F238E27FC236}">
                <a16:creationId xmlns:a16="http://schemas.microsoft.com/office/drawing/2014/main" id="{8AC69D42-A459-949E-A53F-A68E4A9EBB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3605175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286" y="1153572"/>
            <a:ext cx="3123168" cy="4461163"/>
          </a:xfrm>
        </p:spPr>
        <p:txBody>
          <a:bodyPr>
            <a:normAutofit/>
          </a:bodyPr>
          <a:lstStyle/>
          <a:p>
            <a:r>
              <a:rPr lang="en-US" sz="3200" dirty="0">
                <a:solidFill>
                  <a:srgbClr val="FFFFFF"/>
                </a:solidFill>
              </a:rPr>
              <a:t>1. Introduction</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marL="0" indent="0">
              <a:buNone/>
            </a:pPr>
            <a:r>
              <a:rPr lang="en-US" sz="2000" b="0" i="0" dirty="0">
                <a:effectLst/>
              </a:rPr>
              <a:t>With the rising demand for online food delivery services, companies like Zomato face increasing pressure to optimize logistics while maintaining high service standards. This project analyzes Zomato's delivery dataset.</a:t>
            </a:r>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53572"/>
            <a:ext cx="3125454" cy="4461163"/>
          </a:xfrm>
        </p:spPr>
        <p:txBody>
          <a:bodyPr>
            <a:normAutofit/>
          </a:bodyPr>
          <a:lstStyle/>
          <a:p>
            <a:r>
              <a:rPr lang="en-US" sz="3200" dirty="0">
                <a:solidFill>
                  <a:srgbClr val="FFFFFF"/>
                </a:solidFill>
              </a:rPr>
              <a:t>2. Purpose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r>
              <a:rPr lang="en-US" sz="2000" b="0" i="0" dirty="0">
                <a:effectLst/>
              </a:rPr>
              <a:t>Evaluate key factors affecting delivery time and customer experience in Zomato’s delivery operations. </a:t>
            </a:r>
          </a:p>
          <a:p>
            <a:r>
              <a:rPr lang="en-US" sz="2000" b="0" i="0" dirty="0">
                <a:effectLst/>
              </a:rPr>
              <a:t>By applying data analytics and predictive modeling, the project seeks to understand how internal and external variables (e.g., traffic, vehicle condition, delivery personnel rating) influence delivery outcomes. </a:t>
            </a:r>
          </a:p>
          <a:p>
            <a:r>
              <a:rPr lang="en-US" sz="2000" b="0" i="0" dirty="0">
                <a:effectLst/>
              </a:rPr>
              <a:t>The insights will help inform operational decisions and improve efficiency.</a:t>
            </a:r>
            <a:endParaRPr lang="en-US" sz="2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1153572"/>
            <a:ext cx="3125454" cy="4461163"/>
          </a:xfrm>
        </p:spPr>
        <p:txBody>
          <a:bodyPr>
            <a:normAutofit/>
          </a:bodyPr>
          <a:lstStyle/>
          <a:p>
            <a:r>
              <a:rPr lang="en-US" sz="3200" dirty="0">
                <a:solidFill>
                  <a:srgbClr val="FFFFFF"/>
                </a:solidFill>
              </a:rPr>
              <a:t>3. Outcome</a:t>
            </a: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p:cNvSpPr>
            <a:spLocks noGrp="1"/>
          </p:cNvSpPr>
          <p:nvPr>
            <p:ph idx="1"/>
          </p:nvPr>
        </p:nvSpPr>
        <p:spPr>
          <a:xfrm>
            <a:off x="3335481" y="591344"/>
            <a:ext cx="5179868" cy="5585619"/>
          </a:xfrm>
        </p:spPr>
        <p:txBody>
          <a:bodyPr anchor="ctr">
            <a:normAutofit/>
          </a:bodyPr>
          <a:lstStyle/>
          <a:p>
            <a:pPr algn="l">
              <a:spcAft>
                <a:spcPts val="1200"/>
              </a:spcAft>
              <a:buNone/>
            </a:pPr>
            <a:r>
              <a:rPr lang="en-US" sz="2000" b="0" i="0" dirty="0">
                <a:effectLst/>
              </a:rPr>
              <a:t>This project will provide a comprehensive, data-driven assessment of Zomato's delivery system. Expected outcomes include:</a:t>
            </a:r>
          </a:p>
          <a:p>
            <a:pPr algn="l">
              <a:spcAft>
                <a:spcPts val="1200"/>
              </a:spcAft>
              <a:buFont typeface="+mj-lt"/>
              <a:buAutoNum type="arabicPeriod"/>
            </a:pPr>
            <a:r>
              <a:rPr lang="en-US" sz="2000" b="0" i="0" dirty="0">
                <a:effectLst/>
              </a:rPr>
              <a:t>Identify key factors affecting delivery time and customer experience.</a:t>
            </a:r>
          </a:p>
          <a:p>
            <a:pPr algn="l">
              <a:spcAft>
                <a:spcPts val="1200"/>
              </a:spcAft>
              <a:buFont typeface="+mj-lt"/>
              <a:buAutoNum type="arabicPeriod"/>
            </a:pPr>
            <a:r>
              <a:rPr lang="en-US" sz="2000" b="0" i="0" dirty="0">
                <a:effectLst/>
              </a:rPr>
              <a:t>Analyze internal &amp; external variables (traffic, vehicle, ratings) influencing outcomes.</a:t>
            </a:r>
          </a:p>
          <a:p>
            <a:pPr algn="l">
              <a:spcAft>
                <a:spcPts val="1200"/>
              </a:spcAft>
              <a:buFont typeface="+mj-lt"/>
              <a:buAutoNum type="arabicPeriod"/>
            </a:pPr>
            <a:r>
              <a:rPr lang="en-US" sz="2000" b="0" i="0" dirty="0">
                <a:effectLst/>
              </a:rPr>
              <a:t>Inform operational decisions and improve efficiency.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5DA6FA-391C-5814-B74B-32E69B703700}"/>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D626C0D-3DBB-5362-4A87-0E4A1B0E4F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25D44C1-3C9B-6EA7-172C-1BAA6060A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51C18E-7E97-1551-2ADF-C567E2C5F0D6}"/>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4. Dataset </a:t>
            </a:r>
            <a:r>
              <a:rPr lang="en-US" sz="3200" dirty="0" err="1">
                <a:solidFill>
                  <a:srgbClr val="FFFFFF"/>
                </a:solidFill>
              </a:rPr>
              <a:t>Infomation</a:t>
            </a:r>
            <a:endParaRPr lang="en-US" sz="3200" dirty="0">
              <a:solidFill>
                <a:srgbClr val="FFFFFF"/>
              </a:solidFill>
            </a:endParaRPr>
          </a:p>
        </p:txBody>
      </p:sp>
      <p:sp>
        <p:nvSpPr>
          <p:cNvPr id="12" name="Arc 11">
            <a:extLst>
              <a:ext uri="{FF2B5EF4-FFF2-40B4-BE49-F238E27FC236}">
                <a16:creationId xmlns:a16="http://schemas.microsoft.com/office/drawing/2014/main" id="{71D84366-3F2C-F090-703B-EE54BAAB5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F419821D-3091-D734-9C6D-1B9C40228A3A}"/>
              </a:ext>
            </a:extLst>
          </p:cNvPr>
          <p:cNvSpPr>
            <a:spLocks noGrp="1"/>
          </p:cNvSpPr>
          <p:nvPr>
            <p:ph idx="1"/>
          </p:nvPr>
        </p:nvSpPr>
        <p:spPr>
          <a:xfrm>
            <a:off x="3335481" y="591345"/>
            <a:ext cx="5179868" cy="1089972"/>
          </a:xfrm>
        </p:spPr>
        <p:txBody>
          <a:bodyPr anchor="ctr">
            <a:noAutofit/>
          </a:bodyPr>
          <a:lstStyle/>
          <a:p>
            <a:pPr indent="0" algn="ctr">
              <a:spcBef>
                <a:spcPts val="1800"/>
              </a:spcBef>
              <a:spcAft>
                <a:spcPts val="1200"/>
              </a:spcAft>
              <a:buNone/>
            </a:pPr>
            <a:r>
              <a:rPr lang="en-US" sz="2000" b="1" i="0" dirty="0">
                <a:effectLst/>
              </a:rPr>
              <a:t>Source: Zomato Delivery Dataset</a:t>
            </a:r>
          </a:p>
          <a:p>
            <a:pPr indent="0" algn="ctr">
              <a:spcAft>
                <a:spcPts val="1200"/>
              </a:spcAft>
              <a:buNone/>
            </a:pPr>
            <a:r>
              <a:rPr lang="en-US" sz="1000" b="0" i="0" u="sng" dirty="0">
                <a:effectLst/>
                <a:latin typeface="-apple-system"/>
                <a:hlinkClick r:id="rId2">
                  <a:extLst>
                    <a:ext uri="{A12FA001-AC4F-418D-AE19-62706E023703}">
                      <ahyp:hlinkClr xmlns:ahyp="http://schemas.microsoft.com/office/drawing/2018/hyperlinkcolor" val="tx"/>
                    </a:ext>
                  </a:extLst>
                </a:hlinkClick>
              </a:rPr>
              <a:t>https://www.kaggle.com/datasets/saurabhbadole/zomato-delivery-operations-analytics-dataset</a:t>
            </a:r>
            <a:endParaRPr lang="en-US" sz="1000" b="0" i="0" u="sng" dirty="0">
              <a:effectLst/>
              <a:latin typeface="-apple-system"/>
            </a:endParaRPr>
          </a:p>
        </p:txBody>
      </p:sp>
      <p:graphicFrame>
        <p:nvGraphicFramePr>
          <p:cNvPr id="4" name="Content Placeholder 2">
            <a:extLst>
              <a:ext uri="{FF2B5EF4-FFF2-40B4-BE49-F238E27FC236}">
                <a16:creationId xmlns:a16="http://schemas.microsoft.com/office/drawing/2014/main" id="{9697FB9A-0EEB-CE6F-FC10-5AE809F737A5}"/>
              </a:ext>
            </a:extLst>
          </p:cNvPr>
          <p:cNvGraphicFramePr>
            <a:graphicFrameLocks/>
          </p:cNvGraphicFramePr>
          <p:nvPr>
            <p:extLst>
              <p:ext uri="{D42A27DB-BD31-4B8C-83A1-F6EECF244321}">
                <p14:modId xmlns:p14="http://schemas.microsoft.com/office/powerpoint/2010/main" val="3261035052"/>
              </p:ext>
            </p:extLst>
          </p:nvPr>
        </p:nvGraphicFramePr>
        <p:xfrm>
          <a:off x="3952568" y="1681317"/>
          <a:ext cx="3873909" cy="472931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297894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434B1B-1A29-9343-137A-C6C1412F7FA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A8B6084-921C-3868-7107-D521FDC20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CF811409-8848-8AB5-D176-24D391F9A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FBE08DA-3D20-72DF-88B3-5CEA6D62AC33}"/>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5. Tools and Technologies</a:t>
            </a:r>
          </a:p>
        </p:txBody>
      </p:sp>
      <p:sp>
        <p:nvSpPr>
          <p:cNvPr id="12" name="Arc 11">
            <a:extLst>
              <a:ext uri="{FF2B5EF4-FFF2-40B4-BE49-F238E27FC236}">
                <a16:creationId xmlns:a16="http://schemas.microsoft.com/office/drawing/2014/main" id="{EB3A3067-353C-EB1F-465C-FEC7775F89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7" name="Content Placeholder 2">
            <a:extLst>
              <a:ext uri="{FF2B5EF4-FFF2-40B4-BE49-F238E27FC236}">
                <a16:creationId xmlns:a16="http://schemas.microsoft.com/office/drawing/2014/main" id="{51005ED0-771D-516E-C34C-CB7249577B66}"/>
              </a:ext>
            </a:extLst>
          </p:cNvPr>
          <p:cNvGraphicFramePr>
            <a:graphicFrameLocks noGrp="1"/>
          </p:cNvGraphicFramePr>
          <p:nvPr>
            <p:ph idx="1"/>
            <p:extLst>
              <p:ext uri="{D42A27DB-BD31-4B8C-83A1-F6EECF244321}">
                <p14:modId xmlns:p14="http://schemas.microsoft.com/office/powerpoint/2010/main" val="4143301947"/>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36696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9E98B8-4A6A-0127-9BD1-7CD2742CDF28}"/>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F2B0D9-0BE5-EE6B-D86E-54152A5DBE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3361FED-FF49-323C-6683-5046CD50E8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4B08BB-44A8-D34E-AE78-570DAA60476C}"/>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6.1 Analysis Plan - Preparation</a:t>
            </a:r>
          </a:p>
        </p:txBody>
      </p:sp>
      <p:sp>
        <p:nvSpPr>
          <p:cNvPr id="12" name="Arc 11">
            <a:extLst>
              <a:ext uri="{FF2B5EF4-FFF2-40B4-BE49-F238E27FC236}">
                <a16:creationId xmlns:a16="http://schemas.microsoft.com/office/drawing/2014/main" id="{F06FC304-34B0-46B2-B2D1-8382DFC8FF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9" name="Content Placeholder 2">
            <a:extLst>
              <a:ext uri="{FF2B5EF4-FFF2-40B4-BE49-F238E27FC236}">
                <a16:creationId xmlns:a16="http://schemas.microsoft.com/office/drawing/2014/main" id="{06C32DBB-F69E-0D0C-5CDE-EDC4D2D35C8E}"/>
              </a:ext>
            </a:extLst>
          </p:cNvPr>
          <p:cNvGraphicFramePr>
            <a:graphicFrameLocks/>
          </p:cNvGraphicFramePr>
          <p:nvPr>
            <p:extLst>
              <p:ext uri="{D42A27DB-BD31-4B8C-83A1-F6EECF244321}">
                <p14:modId xmlns:p14="http://schemas.microsoft.com/office/powerpoint/2010/main" val="2693285076"/>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369849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D9365B-65D1-0A1A-B0B3-3DC1BD1D80C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2FD46D3-C2A3-CA69-C1AF-1D26E2962A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A7A9ED7B-E434-F768-8A9A-82AC284439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F6EF8-AAE4-B61B-C48B-73C9B3D8A80B}"/>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97802B5F-34BC-3537-5DE7-1CBC27233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3074" name="Picture 2">
            <a:extLst>
              <a:ext uri="{FF2B5EF4-FFF2-40B4-BE49-F238E27FC236}">
                <a16:creationId xmlns:a16="http://schemas.microsoft.com/office/drawing/2014/main" id="{62E38200-4057-D92C-D304-31B135F8EA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32" y="334666"/>
            <a:ext cx="4748982" cy="2409347"/>
          </a:xfrm>
          <a:prstGeom prst="rect">
            <a:avLst/>
          </a:prstGeom>
          <a:noFill/>
          <a:extLst>
            <a:ext uri="{909E8E84-426E-40DD-AFC4-6F175D3DCCD1}">
              <a14:hiddenFill xmlns:a14="http://schemas.microsoft.com/office/drawing/2010/main">
                <a:solidFill>
                  <a:srgbClr val="FFFFFF"/>
                </a:solidFill>
              </a14:hiddenFill>
            </a:ext>
          </a:extLst>
        </p:spPr>
      </p:pic>
      <p:grpSp>
        <p:nvGrpSpPr>
          <p:cNvPr id="3" name="Nhóm 2">
            <a:extLst>
              <a:ext uri="{FF2B5EF4-FFF2-40B4-BE49-F238E27FC236}">
                <a16:creationId xmlns:a16="http://schemas.microsoft.com/office/drawing/2014/main" id="{EA257356-E28C-EB8A-6A65-65CA5E400A7B}"/>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45ECA51A-A7D7-0378-F17C-B403DEE24E1A}"/>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A062AED7-129B-8AA3-0444-10DF3F8EFBEB}"/>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b="1" i="0" kern="1200" dirty="0">
                  <a:effectLst/>
                </a:rPr>
                <a:t>Delivery staff</a:t>
              </a:r>
              <a:endParaRPr lang="en-US" sz="1000" kern="1200" dirty="0"/>
            </a:p>
          </p:txBody>
        </p:sp>
      </p:grpSp>
      <p:sp>
        <p:nvSpPr>
          <p:cNvPr id="15" name="Hộp Văn bản 14">
            <a:extLst>
              <a:ext uri="{FF2B5EF4-FFF2-40B4-BE49-F238E27FC236}">
                <a16:creationId xmlns:a16="http://schemas.microsoft.com/office/drawing/2014/main" id="{AD2D666F-6544-66C3-6B44-63118497451F}"/>
              </a:ext>
            </a:extLst>
          </p:cNvPr>
          <p:cNvSpPr txBox="1"/>
          <p:nvPr/>
        </p:nvSpPr>
        <p:spPr>
          <a:xfrm>
            <a:off x="3186910" y="2911648"/>
            <a:ext cx="4375222" cy="646331"/>
          </a:xfrm>
          <a:prstGeom prst="rect">
            <a:avLst/>
          </a:prstGeom>
          <a:noFill/>
        </p:spPr>
        <p:txBody>
          <a:bodyPr wrap="square">
            <a:spAutoFit/>
          </a:bodyPr>
          <a:lstStyle/>
          <a:p>
            <a:r>
              <a:rPr lang="en-US" b="1" dirty="0"/>
              <a:t>&gt;&gt;&gt;&gt; Insight:</a:t>
            </a:r>
            <a:r>
              <a:rPr lang="en-US" dirty="0"/>
              <a:t> Employees aged 29 and under have a faster delivery time rate.</a:t>
            </a:r>
          </a:p>
        </p:txBody>
      </p:sp>
      <p:pic>
        <p:nvPicPr>
          <p:cNvPr id="3076" name="Picture 4">
            <a:extLst>
              <a:ext uri="{FF2B5EF4-FFF2-40B4-BE49-F238E27FC236}">
                <a16:creationId xmlns:a16="http://schemas.microsoft.com/office/drawing/2014/main" id="{62C4EF11-09DD-C545-5E9E-6F52BA2B6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2632" y="3575223"/>
            <a:ext cx="4748982" cy="2458865"/>
          </a:xfrm>
          <a:prstGeom prst="rect">
            <a:avLst/>
          </a:prstGeom>
          <a:noFill/>
          <a:extLst>
            <a:ext uri="{909E8E84-426E-40DD-AFC4-6F175D3DCCD1}">
              <a14:hiddenFill xmlns:a14="http://schemas.microsoft.com/office/drawing/2010/main">
                <a:solidFill>
                  <a:srgbClr val="FFFFFF"/>
                </a:solidFill>
              </a14:hiddenFill>
            </a:ext>
          </a:extLst>
        </p:spPr>
      </p:pic>
      <p:sp>
        <p:nvSpPr>
          <p:cNvPr id="17" name="Hộp Văn bản 16">
            <a:extLst>
              <a:ext uri="{FF2B5EF4-FFF2-40B4-BE49-F238E27FC236}">
                <a16:creationId xmlns:a16="http://schemas.microsoft.com/office/drawing/2014/main" id="{E3E67A4A-35FA-291E-B545-677A54B324A8}"/>
              </a:ext>
            </a:extLst>
          </p:cNvPr>
          <p:cNvSpPr txBox="1"/>
          <p:nvPr/>
        </p:nvSpPr>
        <p:spPr>
          <a:xfrm>
            <a:off x="3125454" y="6015723"/>
            <a:ext cx="4436678" cy="646331"/>
          </a:xfrm>
          <a:prstGeom prst="rect">
            <a:avLst/>
          </a:prstGeom>
          <a:noFill/>
        </p:spPr>
        <p:txBody>
          <a:bodyPr wrap="square">
            <a:spAutoFit/>
          </a:bodyPr>
          <a:lstStyle/>
          <a:p>
            <a:r>
              <a:rPr lang="en-US" b="1" i="0" dirty="0">
                <a:effectLst/>
              </a:rPr>
              <a:t>&gt;&gt;&gt;&gt; Insight:</a:t>
            </a:r>
            <a:r>
              <a:rPr lang="en-US" b="0" i="0" dirty="0">
                <a:effectLst/>
              </a:rPr>
              <a:t> Faster delivery times tend to receive higher ratings.</a:t>
            </a:r>
            <a:endParaRPr lang="en-US" dirty="0"/>
          </a:p>
        </p:txBody>
      </p:sp>
    </p:spTree>
    <p:extLst>
      <p:ext uri="{BB962C8B-B14F-4D97-AF65-F5344CB8AC3E}">
        <p14:creationId xmlns:p14="http://schemas.microsoft.com/office/powerpoint/2010/main" val="2538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66F08E-297B-C532-794F-40040790D3B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50F1E27-781C-EA30-C006-C6FDCE159C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1BAAC858-8250-163E-8091-C3B55C1325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125454"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B98460-3F8D-0A1D-B347-F27D0253E1F4}"/>
              </a:ext>
            </a:extLst>
          </p:cNvPr>
          <p:cNvSpPr>
            <a:spLocks noGrp="1"/>
          </p:cNvSpPr>
          <p:nvPr>
            <p:ph type="title"/>
          </p:nvPr>
        </p:nvSpPr>
        <p:spPr>
          <a:xfrm>
            <a:off x="0" y="1153572"/>
            <a:ext cx="3125454" cy="4461163"/>
          </a:xfrm>
        </p:spPr>
        <p:txBody>
          <a:bodyPr>
            <a:normAutofit/>
          </a:bodyPr>
          <a:lstStyle/>
          <a:p>
            <a:r>
              <a:rPr lang="en-US" sz="3200" dirty="0">
                <a:solidFill>
                  <a:srgbClr val="FFFFFF"/>
                </a:solidFill>
              </a:rPr>
              <a:t>6.2 Analysis Plan - </a:t>
            </a:r>
            <a:r>
              <a:rPr lang="en-US" sz="3200" b="1" i="0" dirty="0">
                <a:solidFill>
                  <a:srgbClr val="F0F6FC"/>
                </a:solidFill>
                <a:effectLst/>
              </a:rPr>
              <a:t>EDA</a:t>
            </a:r>
            <a:endParaRPr lang="en-US" sz="3200" dirty="0">
              <a:solidFill>
                <a:srgbClr val="FFFFFF"/>
              </a:solidFill>
            </a:endParaRPr>
          </a:p>
        </p:txBody>
      </p:sp>
      <p:sp>
        <p:nvSpPr>
          <p:cNvPr id="12" name="Arc 11">
            <a:extLst>
              <a:ext uri="{FF2B5EF4-FFF2-40B4-BE49-F238E27FC236}">
                <a16:creationId xmlns:a16="http://schemas.microsoft.com/office/drawing/2014/main" id="{8884827F-9333-52A0-1F3E-34B6078E1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662801" y="2455479"/>
            <a:ext cx="3062575"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nvGrpSpPr>
          <p:cNvPr id="3" name="Nhóm 2">
            <a:extLst>
              <a:ext uri="{FF2B5EF4-FFF2-40B4-BE49-F238E27FC236}">
                <a16:creationId xmlns:a16="http://schemas.microsoft.com/office/drawing/2014/main" id="{FE549861-413F-1A95-F75B-61CA49D3C5E1}"/>
              </a:ext>
            </a:extLst>
          </p:cNvPr>
          <p:cNvGrpSpPr/>
          <p:nvPr/>
        </p:nvGrpSpPr>
        <p:grpSpPr>
          <a:xfrm>
            <a:off x="3125454" y="1"/>
            <a:ext cx="6016260" cy="319088"/>
            <a:chOff x="0" y="1431"/>
            <a:chExt cx="3873909" cy="934771"/>
          </a:xfrm>
        </p:grpSpPr>
        <p:sp>
          <p:nvSpPr>
            <p:cNvPr id="4" name="Hình chữ nhật: Góc Tròn 3">
              <a:extLst>
                <a:ext uri="{FF2B5EF4-FFF2-40B4-BE49-F238E27FC236}">
                  <a16:creationId xmlns:a16="http://schemas.microsoft.com/office/drawing/2014/main" id="{8E3A8B11-54C0-C13D-EDDA-60F3E0E93E0C}"/>
                </a:ext>
              </a:extLst>
            </p:cNvPr>
            <p:cNvSpPr/>
            <p:nvPr/>
          </p:nvSpPr>
          <p:spPr>
            <a:xfrm>
              <a:off x="0" y="1431"/>
              <a:ext cx="3873909" cy="934771"/>
            </a:xfrm>
            <a:prstGeom prst="roundRect">
              <a:avLst/>
            </a:pr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a:lstStyle/>
            <a:p>
              <a:endParaRPr lang="en-US"/>
            </a:p>
          </p:txBody>
        </p:sp>
        <p:sp>
          <p:nvSpPr>
            <p:cNvPr id="5" name="Hình chữ nhật: Góc Tròn 4">
              <a:extLst>
                <a:ext uri="{FF2B5EF4-FFF2-40B4-BE49-F238E27FC236}">
                  <a16:creationId xmlns:a16="http://schemas.microsoft.com/office/drawing/2014/main" id="{EEF0BE26-682D-F953-C760-AC876F712DA1}"/>
                </a:ext>
              </a:extLst>
            </p:cNvPr>
            <p:cNvSpPr txBox="1"/>
            <p:nvPr/>
          </p:nvSpPr>
          <p:spPr>
            <a:xfrm>
              <a:off x="45632" y="47063"/>
              <a:ext cx="3782645" cy="843507"/>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53340" tIns="53340" rIns="53340" bIns="53340" numCol="1" spcCol="1270" anchor="ctr" anchorCtr="0">
              <a:noAutofit/>
            </a:bodyPr>
            <a:lstStyle/>
            <a:p>
              <a:pPr defTabSz="622300">
                <a:lnSpc>
                  <a:spcPct val="90000"/>
                </a:lnSpc>
                <a:spcBef>
                  <a:spcPct val="0"/>
                </a:spcBef>
                <a:spcAft>
                  <a:spcPct val="35000"/>
                </a:spcAft>
              </a:pPr>
              <a:r>
                <a:rPr lang="en-US" sz="1400" b="1" i="0" dirty="0">
                  <a:solidFill>
                    <a:srgbClr val="F0F6FC"/>
                  </a:solidFill>
                  <a:effectLst/>
                  <a:latin typeface="-apple-system"/>
                </a:rPr>
                <a:t>Vehicles</a:t>
              </a:r>
            </a:p>
          </p:txBody>
        </p:sp>
      </p:grpSp>
      <p:sp>
        <p:nvSpPr>
          <p:cNvPr id="15" name="Hộp Văn bản 14">
            <a:extLst>
              <a:ext uri="{FF2B5EF4-FFF2-40B4-BE49-F238E27FC236}">
                <a16:creationId xmlns:a16="http://schemas.microsoft.com/office/drawing/2014/main" id="{89A84E04-5297-82B4-AC48-2560BCA189E5}"/>
              </a:ext>
            </a:extLst>
          </p:cNvPr>
          <p:cNvSpPr txBox="1"/>
          <p:nvPr/>
        </p:nvSpPr>
        <p:spPr>
          <a:xfrm>
            <a:off x="3125454" y="3085024"/>
            <a:ext cx="5945392" cy="646331"/>
          </a:xfrm>
          <a:prstGeom prst="rect">
            <a:avLst/>
          </a:prstGeom>
          <a:noFill/>
        </p:spPr>
        <p:txBody>
          <a:bodyPr wrap="square">
            <a:spAutoFit/>
          </a:bodyPr>
          <a:lstStyle/>
          <a:p>
            <a:r>
              <a:rPr lang="en-US" b="1" dirty="0"/>
              <a:t>&gt;&gt;&gt;&gt; Insight: </a:t>
            </a:r>
            <a:r>
              <a:rPr lang="en-US" dirty="0"/>
              <a:t>The condition of the vehicle affects the delivery time. A good vehicle condition ensures faster delivery.</a:t>
            </a:r>
          </a:p>
        </p:txBody>
      </p:sp>
      <p:sp>
        <p:nvSpPr>
          <p:cNvPr id="17" name="Hộp Văn bản 16">
            <a:extLst>
              <a:ext uri="{FF2B5EF4-FFF2-40B4-BE49-F238E27FC236}">
                <a16:creationId xmlns:a16="http://schemas.microsoft.com/office/drawing/2014/main" id="{1535A6F3-97FB-F423-117F-EB10473913C5}"/>
              </a:ext>
            </a:extLst>
          </p:cNvPr>
          <p:cNvSpPr txBox="1"/>
          <p:nvPr/>
        </p:nvSpPr>
        <p:spPr>
          <a:xfrm>
            <a:off x="3125454" y="6015723"/>
            <a:ext cx="4436678" cy="646331"/>
          </a:xfrm>
          <a:prstGeom prst="rect">
            <a:avLst/>
          </a:prstGeom>
          <a:noFill/>
        </p:spPr>
        <p:txBody>
          <a:bodyPr wrap="square">
            <a:spAutoFit/>
          </a:bodyPr>
          <a:lstStyle/>
          <a:p>
            <a:r>
              <a:rPr lang="en-US" b="1" i="0" dirty="0">
                <a:effectLst/>
              </a:rPr>
              <a:t>&gt;&gt;&gt;&gt; Insight:</a:t>
            </a:r>
            <a:r>
              <a:rPr lang="en-US" b="0" i="0" dirty="0">
                <a:effectLst/>
              </a:rPr>
              <a:t> Multiple deliveries affect the delivery time.</a:t>
            </a:r>
            <a:endParaRPr lang="en-US" dirty="0"/>
          </a:p>
        </p:txBody>
      </p:sp>
      <p:pic>
        <p:nvPicPr>
          <p:cNvPr id="4098" name="Picture 2">
            <a:extLst>
              <a:ext uri="{FF2B5EF4-FFF2-40B4-BE49-F238E27FC236}">
                <a16:creationId xmlns:a16="http://schemas.microsoft.com/office/drawing/2014/main" id="{5910AB96-3DD6-7C92-C3AB-7750B070DC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2632" y="375986"/>
            <a:ext cx="4748982" cy="2749026"/>
          </a:xfrm>
          <a:prstGeom prst="rect">
            <a:avLst/>
          </a:prstGeom>
          <a:noFill/>
          <a:extLst>
            <a:ext uri="{909E8E84-426E-40DD-AFC4-6F175D3DCCD1}">
              <a14:hiddenFill xmlns:a14="http://schemas.microsoft.com/office/drawing/2010/main">
                <a:solidFill>
                  <a:srgbClr val="FFFFFF"/>
                </a:solidFill>
              </a14:hiddenFill>
            </a:ext>
          </a:extLst>
        </p:spPr>
      </p:pic>
      <p:pic>
        <p:nvPicPr>
          <p:cNvPr id="7" name="Hình ảnh 6">
            <a:extLst>
              <a:ext uri="{FF2B5EF4-FFF2-40B4-BE49-F238E27FC236}">
                <a16:creationId xmlns:a16="http://schemas.microsoft.com/office/drawing/2014/main" id="{19845459-625C-FCF4-B5C9-EDF04AA8985B}"/>
              </a:ext>
            </a:extLst>
          </p:cNvPr>
          <p:cNvPicPr>
            <a:picLocks noChangeAspect="1"/>
          </p:cNvPicPr>
          <p:nvPr/>
        </p:nvPicPr>
        <p:blipFill>
          <a:blip r:embed="rId3"/>
          <a:stretch>
            <a:fillRect/>
          </a:stretch>
        </p:blipFill>
        <p:spPr>
          <a:xfrm>
            <a:off x="3362632" y="3812208"/>
            <a:ext cx="4748982" cy="2184511"/>
          </a:xfrm>
          <a:prstGeom prst="rect">
            <a:avLst/>
          </a:prstGeom>
        </p:spPr>
      </p:pic>
    </p:spTree>
    <p:extLst>
      <p:ext uri="{BB962C8B-B14F-4D97-AF65-F5344CB8AC3E}">
        <p14:creationId xmlns:p14="http://schemas.microsoft.com/office/powerpoint/2010/main" val="25369118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153</TotalTime>
  <Words>1015</Words>
  <Application>Microsoft Office PowerPoint</Application>
  <PresentationFormat>Trình chiếu Trên màn hình (4:3)</PresentationFormat>
  <Paragraphs>101</Paragraphs>
  <Slides>18</Slides>
  <Notes>0</Notes>
  <HiddenSlides>0</HiddenSlides>
  <MMClips>0</MMClips>
  <ScaleCrop>false</ScaleCrop>
  <HeadingPairs>
    <vt:vector size="6" baseType="variant">
      <vt:variant>
        <vt:lpstr>Phông được Dùng</vt:lpstr>
      </vt:variant>
      <vt:variant>
        <vt:i4>4</vt:i4>
      </vt:variant>
      <vt:variant>
        <vt:lpstr>Chủ đề</vt:lpstr>
      </vt:variant>
      <vt:variant>
        <vt:i4>1</vt:i4>
      </vt:variant>
      <vt:variant>
        <vt:lpstr>Tiêu đề Bản chiếu</vt:lpstr>
      </vt:variant>
      <vt:variant>
        <vt:i4>18</vt:i4>
      </vt:variant>
    </vt:vector>
  </HeadingPairs>
  <TitlesOfParts>
    <vt:vector size="23" baseType="lpstr">
      <vt:lpstr>Amasis MT Pro Black</vt:lpstr>
      <vt:lpstr>-apple-system</vt:lpstr>
      <vt:lpstr>Arial</vt:lpstr>
      <vt:lpstr>Calibri</vt:lpstr>
      <vt:lpstr>Office Theme</vt:lpstr>
      <vt:lpstr>Zomato Delivery Analysis</vt:lpstr>
      <vt:lpstr>1. Introduction</vt:lpstr>
      <vt:lpstr>2. Purpose</vt:lpstr>
      <vt:lpstr>3. Outcome</vt:lpstr>
      <vt:lpstr>4. Dataset Infomation</vt:lpstr>
      <vt:lpstr>5. Tools and Technologies</vt:lpstr>
      <vt:lpstr>6.1 Analysis Plan - Preparation</vt:lpstr>
      <vt:lpstr>6.2 Analysis Plan - EDA</vt:lpstr>
      <vt:lpstr>6.2 Analysis Plan - EDA</vt:lpstr>
      <vt:lpstr>6.2 Analysis Plan - EDA</vt:lpstr>
      <vt:lpstr>6.2 Analysis Plan - EDA</vt:lpstr>
      <vt:lpstr>6.2 Analysis Plan - EDA</vt:lpstr>
      <vt:lpstr>6.2 Analysis Plan - EDA</vt:lpstr>
      <vt:lpstr>6.3 Visualization and Reporting</vt:lpstr>
      <vt:lpstr>7. Conclusions</vt:lpstr>
      <vt:lpstr>8. Recommendations</vt:lpstr>
      <vt:lpstr>9. Q&amp;A</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Huynh Vu</cp:lastModifiedBy>
  <cp:revision>2</cp:revision>
  <dcterms:created xsi:type="dcterms:W3CDTF">2013-01-27T09:14:16Z</dcterms:created>
  <dcterms:modified xsi:type="dcterms:W3CDTF">2025-05-26T10:48:41Z</dcterms:modified>
  <cp:category/>
</cp:coreProperties>
</file>