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9" r:id="rId5"/>
    <p:sldId id="286" r:id="rId6"/>
    <p:sldId id="287" r:id="rId7"/>
    <p:sldId id="270" r:id="rId8"/>
    <p:sldId id="288" r:id="rId9"/>
    <p:sldId id="289" r:id="rId10"/>
    <p:sldId id="290" r:id="rId11"/>
    <p:sldId id="291" r:id="rId12"/>
    <p:sldId id="292" r:id="rId13"/>
    <p:sldId id="294" r:id="rId14"/>
    <p:sldId id="293" r:id="rId15"/>
    <p:sldId id="300" r:id="rId16"/>
    <p:sldId id="297" r:id="rId17"/>
    <p:sldId id="298" r:id="rId18"/>
    <p:sldId id="281" r:id="rId19"/>
    <p:sldId id="28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7" d="100"/>
          <a:sy n="97" d="100"/>
        </p:scale>
        <p:origin x="2004" y="3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DB0391-4540-4FBF-AB32-936F9BAD3F2E}" type="doc">
      <dgm:prSet loTypeId="urn:microsoft.com/office/officeart/2018/5/layout/IconLeafLabelList" loCatId="icon" qsTypeId="urn:microsoft.com/office/officeart/2005/8/quickstyle/simple1" qsCatId="simple" csTypeId="urn:microsoft.com/office/officeart/2005/8/colors/accent1_2" csCatId="accent1" phldr="1"/>
      <dgm:spPr/>
      <dgm:t>
        <a:bodyPr/>
        <a:lstStyle/>
        <a:p>
          <a:endParaRPr lang="en-US"/>
        </a:p>
      </dgm:t>
    </dgm:pt>
    <dgm:pt modelId="{D2C4CEEB-1BBE-47F0-B53F-C3E26E425220}">
      <dgm:prSet custT="1"/>
      <dgm:spPr/>
      <dgm:t>
        <a:bodyPr/>
        <a:lstStyle/>
        <a:p>
          <a:pPr>
            <a:lnSpc>
              <a:spcPct val="100000"/>
            </a:lnSpc>
            <a:defRPr cap="all"/>
          </a:pPr>
          <a:r>
            <a:rPr lang="en-US" sz="1600"/>
            <a:t>Identify key factors affecting delivery time and customer experience.</a:t>
          </a:r>
        </a:p>
      </dgm:t>
    </dgm:pt>
    <dgm:pt modelId="{F63B8101-CF69-46A1-9390-5C21DF752815}" type="parTrans" cxnId="{D29B481E-6AB8-48D9-A8B5-7C1B40748A9D}">
      <dgm:prSet/>
      <dgm:spPr/>
      <dgm:t>
        <a:bodyPr/>
        <a:lstStyle/>
        <a:p>
          <a:endParaRPr lang="en-US"/>
        </a:p>
      </dgm:t>
    </dgm:pt>
    <dgm:pt modelId="{717DEF20-514D-4190-8FAF-60886E295CBC}" type="sibTrans" cxnId="{D29B481E-6AB8-48D9-A8B5-7C1B40748A9D}">
      <dgm:prSet/>
      <dgm:spPr/>
      <dgm:t>
        <a:bodyPr/>
        <a:lstStyle/>
        <a:p>
          <a:pPr>
            <a:lnSpc>
              <a:spcPct val="100000"/>
            </a:lnSpc>
          </a:pPr>
          <a:endParaRPr lang="en-US"/>
        </a:p>
      </dgm:t>
    </dgm:pt>
    <dgm:pt modelId="{BBE5511D-2EF7-4DD1-8CA3-6B8CE4064A83}">
      <dgm:prSet custT="1"/>
      <dgm:spPr/>
      <dgm:t>
        <a:bodyPr/>
        <a:lstStyle/>
        <a:p>
          <a:pPr>
            <a:lnSpc>
              <a:spcPct val="100000"/>
            </a:lnSpc>
            <a:defRPr cap="all"/>
          </a:pPr>
          <a:r>
            <a:rPr lang="en-US" sz="1600"/>
            <a:t>Analyze internal &amp; external variables (traffic, vehicle, ratings) influencing outcomes.</a:t>
          </a:r>
        </a:p>
      </dgm:t>
    </dgm:pt>
    <dgm:pt modelId="{28BACD1D-28B6-46D8-A4E0-82D46028636A}" type="parTrans" cxnId="{A23F95CB-129B-4DAF-A936-353950288DC1}">
      <dgm:prSet/>
      <dgm:spPr/>
      <dgm:t>
        <a:bodyPr/>
        <a:lstStyle/>
        <a:p>
          <a:endParaRPr lang="en-US"/>
        </a:p>
      </dgm:t>
    </dgm:pt>
    <dgm:pt modelId="{EB826063-526F-4524-8D51-5922CC2E5AC6}" type="sibTrans" cxnId="{A23F95CB-129B-4DAF-A936-353950288DC1}">
      <dgm:prSet/>
      <dgm:spPr/>
      <dgm:t>
        <a:bodyPr/>
        <a:lstStyle/>
        <a:p>
          <a:pPr>
            <a:lnSpc>
              <a:spcPct val="100000"/>
            </a:lnSpc>
          </a:pPr>
          <a:endParaRPr lang="en-US"/>
        </a:p>
      </dgm:t>
    </dgm:pt>
    <dgm:pt modelId="{39226DE8-530D-4E80-B46A-04806147ED5A}">
      <dgm:prSet custT="1"/>
      <dgm:spPr/>
      <dgm:t>
        <a:bodyPr/>
        <a:lstStyle/>
        <a:p>
          <a:pPr>
            <a:lnSpc>
              <a:spcPct val="100000"/>
            </a:lnSpc>
            <a:defRPr cap="all"/>
          </a:pPr>
          <a:r>
            <a:rPr lang="en-US" sz="1600"/>
            <a:t>Inform operational decisions and improve efficiency.</a:t>
          </a:r>
        </a:p>
      </dgm:t>
    </dgm:pt>
    <dgm:pt modelId="{D56CAD43-0920-488D-8F7B-A3D90810DCE8}" type="parTrans" cxnId="{0EEFCE13-250F-4464-8AD6-DE987BFAA2A5}">
      <dgm:prSet/>
      <dgm:spPr/>
      <dgm:t>
        <a:bodyPr/>
        <a:lstStyle/>
        <a:p>
          <a:endParaRPr lang="en-US"/>
        </a:p>
      </dgm:t>
    </dgm:pt>
    <dgm:pt modelId="{3EAB42D8-8C56-4898-9C14-21D4FC9637AD}" type="sibTrans" cxnId="{0EEFCE13-250F-4464-8AD6-DE987BFAA2A5}">
      <dgm:prSet/>
      <dgm:spPr/>
      <dgm:t>
        <a:bodyPr/>
        <a:lstStyle/>
        <a:p>
          <a:endParaRPr lang="en-US"/>
        </a:p>
      </dgm:t>
    </dgm:pt>
    <dgm:pt modelId="{F219D832-E0D5-41E7-8542-0640CA6BC86B}" type="pres">
      <dgm:prSet presAssocID="{D9DB0391-4540-4FBF-AB32-936F9BAD3F2E}" presName="root" presStyleCnt="0">
        <dgm:presLayoutVars>
          <dgm:dir/>
          <dgm:resizeHandles val="exact"/>
        </dgm:presLayoutVars>
      </dgm:prSet>
      <dgm:spPr/>
    </dgm:pt>
    <dgm:pt modelId="{5A1A7608-9E31-4CEE-913B-631F5E048263}" type="pres">
      <dgm:prSet presAssocID="{D2C4CEEB-1BBE-47F0-B53F-C3E26E425220}" presName="compNode" presStyleCnt="0"/>
      <dgm:spPr/>
    </dgm:pt>
    <dgm:pt modelId="{1022E65C-67E6-44A4-B271-1CAE8562484E}" type="pres">
      <dgm:prSet presAssocID="{D2C4CEEB-1BBE-47F0-B53F-C3E26E425220}" presName="iconBgRect" presStyleLbl="bgShp" presStyleIdx="0" presStyleCnt="3"/>
      <dgm:spPr>
        <a:prstGeom prst="round2DiagRect">
          <a:avLst>
            <a:gd name="adj1" fmla="val 29727"/>
            <a:gd name="adj2" fmla="val 0"/>
          </a:avLst>
        </a:prstGeom>
      </dgm:spPr>
    </dgm:pt>
    <dgm:pt modelId="{55E8497F-F602-467F-AEF1-8580F828E5D5}" type="pres">
      <dgm:prSet presAssocID="{D2C4CEEB-1BBE-47F0-B53F-C3E26E4252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Đồng hồ bấm giờ"/>
        </a:ext>
      </dgm:extLst>
    </dgm:pt>
    <dgm:pt modelId="{04F49085-B2F6-4C06-A661-36624FC38238}" type="pres">
      <dgm:prSet presAssocID="{D2C4CEEB-1BBE-47F0-B53F-C3E26E425220}" presName="spaceRect" presStyleCnt="0"/>
      <dgm:spPr/>
    </dgm:pt>
    <dgm:pt modelId="{8F6EAA79-7093-4CE4-8464-779A25AD5144}" type="pres">
      <dgm:prSet presAssocID="{D2C4CEEB-1BBE-47F0-B53F-C3E26E425220}" presName="textRect" presStyleLbl="revTx" presStyleIdx="0" presStyleCnt="3">
        <dgm:presLayoutVars>
          <dgm:chMax val="1"/>
          <dgm:chPref val="1"/>
        </dgm:presLayoutVars>
      </dgm:prSet>
      <dgm:spPr/>
    </dgm:pt>
    <dgm:pt modelId="{20C7D1A4-A83E-4703-8448-7D646A316E1E}" type="pres">
      <dgm:prSet presAssocID="{717DEF20-514D-4190-8FAF-60886E295CBC}" presName="sibTrans" presStyleCnt="0"/>
      <dgm:spPr/>
    </dgm:pt>
    <dgm:pt modelId="{1630F43C-9504-44B6-9414-A50A85F71B42}" type="pres">
      <dgm:prSet presAssocID="{BBE5511D-2EF7-4DD1-8CA3-6B8CE4064A83}" presName="compNode" presStyleCnt="0"/>
      <dgm:spPr/>
    </dgm:pt>
    <dgm:pt modelId="{9E51742C-840A-4E37-A99D-6A0F7AAE9D31}" type="pres">
      <dgm:prSet presAssocID="{BBE5511D-2EF7-4DD1-8CA3-6B8CE4064A83}" presName="iconBgRect" presStyleLbl="bgShp" presStyleIdx="1" presStyleCnt="3"/>
      <dgm:spPr>
        <a:prstGeom prst="round2DiagRect">
          <a:avLst>
            <a:gd name="adj1" fmla="val 29727"/>
            <a:gd name="adj2" fmla="val 0"/>
          </a:avLst>
        </a:prstGeom>
      </dgm:spPr>
    </dgm:pt>
    <dgm:pt modelId="{85F76C1D-C826-46DC-B809-49C6BC008C67}" type="pres">
      <dgm:prSet presAssocID="{BBE5511D-2EF7-4DD1-8CA3-6B8CE4064A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Xúc xắc"/>
        </a:ext>
      </dgm:extLst>
    </dgm:pt>
    <dgm:pt modelId="{2E8939D7-DC8D-4E5C-AD3F-24D2C4492E67}" type="pres">
      <dgm:prSet presAssocID="{BBE5511D-2EF7-4DD1-8CA3-6B8CE4064A83}" presName="spaceRect" presStyleCnt="0"/>
      <dgm:spPr/>
    </dgm:pt>
    <dgm:pt modelId="{07EE39FF-B017-4E1E-8098-0980577DF4F0}" type="pres">
      <dgm:prSet presAssocID="{BBE5511D-2EF7-4DD1-8CA3-6B8CE4064A83}" presName="textRect" presStyleLbl="revTx" presStyleIdx="1" presStyleCnt="3">
        <dgm:presLayoutVars>
          <dgm:chMax val="1"/>
          <dgm:chPref val="1"/>
        </dgm:presLayoutVars>
      </dgm:prSet>
      <dgm:spPr/>
    </dgm:pt>
    <dgm:pt modelId="{CA5D0A13-5A09-4F67-9C9A-6541ABE2BF08}" type="pres">
      <dgm:prSet presAssocID="{EB826063-526F-4524-8D51-5922CC2E5AC6}" presName="sibTrans" presStyleCnt="0"/>
      <dgm:spPr/>
    </dgm:pt>
    <dgm:pt modelId="{7B1A99ED-00E2-42B6-8C71-2240AFEDA36B}" type="pres">
      <dgm:prSet presAssocID="{39226DE8-530D-4E80-B46A-04806147ED5A}" presName="compNode" presStyleCnt="0"/>
      <dgm:spPr/>
    </dgm:pt>
    <dgm:pt modelId="{C6883F20-A412-46F3-BAE3-7B67DF37A250}" type="pres">
      <dgm:prSet presAssocID="{39226DE8-530D-4E80-B46A-04806147ED5A}" presName="iconBgRect" presStyleLbl="bgShp" presStyleIdx="2" presStyleCnt="3"/>
      <dgm:spPr>
        <a:prstGeom prst="round2DiagRect">
          <a:avLst>
            <a:gd name="adj1" fmla="val 29727"/>
            <a:gd name="adj2" fmla="val 0"/>
          </a:avLst>
        </a:prstGeom>
      </dgm:spPr>
    </dgm:pt>
    <dgm:pt modelId="{20625B79-0571-48B7-B742-A5AFD5034A79}" type="pres">
      <dgm:prSet presAssocID="{39226DE8-530D-4E80-B46A-04806147ED5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Đồng hồ đo"/>
        </a:ext>
      </dgm:extLst>
    </dgm:pt>
    <dgm:pt modelId="{44304252-4536-4FC0-8B8F-690EF7B70E5B}" type="pres">
      <dgm:prSet presAssocID="{39226DE8-530D-4E80-B46A-04806147ED5A}" presName="spaceRect" presStyleCnt="0"/>
      <dgm:spPr/>
    </dgm:pt>
    <dgm:pt modelId="{08B7F4EA-00C1-4750-8994-7469F8845D65}" type="pres">
      <dgm:prSet presAssocID="{39226DE8-530D-4E80-B46A-04806147ED5A}" presName="textRect" presStyleLbl="revTx" presStyleIdx="2" presStyleCnt="3">
        <dgm:presLayoutVars>
          <dgm:chMax val="1"/>
          <dgm:chPref val="1"/>
        </dgm:presLayoutVars>
      </dgm:prSet>
      <dgm:spPr/>
    </dgm:pt>
  </dgm:ptLst>
  <dgm:cxnLst>
    <dgm:cxn modelId="{0EEFCE13-250F-4464-8AD6-DE987BFAA2A5}" srcId="{D9DB0391-4540-4FBF-AB32-936F9BAD3F2E}" destId="{39226DE8-530D-4E80-B46A-04806147ED5A}" srcOrd="2" destOrd="0" parTransId="{D56CAD43-0920-488D-8F7B-A3D90810DCE8}" sibTransId="{3EAB42D8-8C56-4898-9C14-21D4FC9637AD}"/>
    <dgm:cxn modelId="{D29B481E-6AB8-48D9-A8B5-7C1B40748A9D}" srcId="{D9DB0391-4540-4FBF-AB32-936F9BAD3F2E}" destId="{D2C4CEEB-1BBE-47F0-B53F-C3E26E425220}" srcOrd="0" destOrd="0" parTransId="{F63B8101-CF69-46A1-9390-5C21DF752815}" sibTransId="{717DEF20-514D-4190-8FAF-60886E295CBC}"/>
    <dgm:cxn modelId="{F04D6340-89D4-4BB9-B267-C957ABA4BEFE}" type="presOf" srcId="{39226DE8-530D-4E80-B46A-04806147ED5A}" destId="{08B7F4EA-00C1-4750-8994-7469F8845D65}" srcOrd="0" destOrd="0" presId="urn:microsoft.com/office/officeart/2018/5/layout/IconLeafLabelList"/>
    <dgm:cxn modelId="{AEC1D29B-89E1-4719-A8F2-69A84B00DD1C}" type="presOf" srcId="{D9DB0391-4540-4FBF-AB32-936F9BAD3F2E}" destId="{F219D832-E0D5-41E7-8542-0640CA6BC86B}" srcOrd="0" destOrd="0" presId="urn:microsoft.com/office/officeart/2018/5/layout/IconLeafLabelList"/>
    <dgm:cxn modelId="{D863D1B2-E1C6-42BB-A38B-D26FD66A460C}" type="presOf" srcId="{D2C4CEEB-1BBE-47F0-B53F-C3E26E425220}" destId="{8F6EAA79-7093-4CE4-8464-779A25AD5144}" srcOrd="0" destOrd="0" presId="urn:microsoft.com/office/officeart/2018/5/layout/IconLeafLabelList"/>
    <dgm:cxn modelId="{A23F95CB-129B-4DAF-A936-353950288DC1}" srcId="{D9DB0391-4540-4FBF-AB32-936F9BAD3F2E}" destId="{BBE5511D-2EF7-4DD1-8CA3-6B8CE4064A83}" srcOrd="1" destOrd="0" parTransId="{28BACD1D-28B6-46D8-A4E0-82D46028636A}" sibTransId="{EB826063-526F-4524-8D51-5922CC2E5AC6}"/>
    <dgm:cxn modelId="{3B48A4E0-CF07-424B-827F-799F82E48FB9}" type="presOf" srcId="{BBE5511D-2EF7-4DD1-8CA3-6B8CE4064A83}" destId="{07EE39FF-B017-4E1E-8098-0980577DF4F0}" srcOrd="0" destOrd="0" presId="urn:microsoft.com/office/officeart/2018/5/layout/IconLeafLabelList"/>
    <dgm:cxn modelId="{77662820-AEEE-4116-B250-F2F3B5FDF4FA}" type="presParOf" srcId="{F219D832-E0D5-41E7-8542-0640CA6BC86B}" destId="{5A1A7608-9E31-4CEE-913B-631F5E048263}" srcOrd="0" destOrd="0" presId="urn:microsoft.com/office/officeart/2018/5/layout/IconLeafLabelList"/>
    <dgm:cxn modelId="{714ED850-A26F-4C22-9EAE-9DCB43BA3349}" type="presParOf" srcId="{5A1A7608-9E31-4CEE-913B-631F5E048263}" destId="{1022E65C-67E6-44A4-B271-1CAE8562484E}" srcOrd="0" destOrd="0" presId="urn:microsoft.com/office/officeart/2018/5/layout/IconLeafLabelList"/>
    <dgm:cxn modelId="{B918D78E-3AFB-46D6-B9B5-4E1BF68D11B9}" type="presParOf" srcId="{5A1A7608-9E31-4CEE-913B-631F5E048263}" destId="{55E8497F-F602-467F-AEF1-8580F828E5D5}" srcOrd="1" destOrd="0" presId="urn:microsoft.com/office/officeart/2018/5/layout/IconLeafLabelList"/>
    <dgm:cxn modelId="{8E9B5295-C52E-4709-97AA-DAA7C5923F96}" type="presParOf" srcId="{5A1A7608-9E31-4CEE-913B-631F5E048263}" destId="{04F49085-B2F6-4C06-A661-36624FC38238}" srcOrd="2" destOrd="0" presId="urn:microsoft.com/office/officeart/2018/5/layout/IconLeafLabelList"/>
    <dgm:cxn modelId="{DD56948A-AA92-4B37-B217-9D75F6FF0A2E}" type="presParOf" srcId="{5A1A7608-9E31-4CEE-913B-631F5E048263}" destId="{8F6EAA79-7093-4CE4-8464-779A25AD5144}" srcOrd="3" destOrd="0" presId="urn:microsoft.com/office/officeart/2018/5/layout/IconLeafLabelList"/>
    <dgm:cxn modelId="{ECCEED6E-34C8-4028-A812-9E90D0207E66}" type="presParOf" srcId="{F219D832-E0D5-41E7-8542-0640CA6BC86B}" destId="{20C7D1A4-A83E-4703-8448-7D646A316E1E}" srcOrd="1" destOrd="0" presId="urn:microsoft.com/office/officeart/2018/5/layout/IconLeafLabelList"/>
    <dgm:cxn modelId="{66F0876A-1CB4-4C2F-85C4-615E5E0B85A2}" type="presParOf" srcId="{F219D832-E0D5-41E7-8542-0640CA6BC86B}" destId="{1630F43C-9504-44B6-9414-A50A85F71B42}" srcOrd="2" destOrd="0" presId="urn:microsoft.com/office/officeart/2018/5/layout/IconLeafLabelList"/>
    <dgm:cxn modelId="{6EB4A7BB-E30B-4DF8-85A8-582670F7BE92}" type="presParOf" srcId="{1630F43C-9504-44B6-9414-A50A85F71B42}" destId="{9E51742C-840A-4E37-A99D-6A0F7AAE9D31}" srcOrd="0" destOrd="0" presId="urn:microsoft.com/office/officeart/2018/5/layout/IconLeafLabelList"/>
    <dgm:cxn modelId="{FEA789AF-533F-48A0-AE14-651CED9B7F30}" type="presParOf" srcId="{1630F43C-9504-44B6-9414-A50A85F71B42}" destId="{85F76C1D-C826-46DC-B809-49C6BC008C67}" srcOrd="1" destOrd="0" presId="urn:microsoft.com/office/officeart/2018/5/layout/IconLeafLabelList"/>
    <dgm:cxn modelId="{0334816B-25BA-440D-9488-3C68C44709B0}" type="presParOf" srcId="{1630F43C-9504-44B6-9414-A50A85F71B42}" destId="{2E8939D7-DC8D-4E5C-AD3F-24D2C4492E67}" srcOrd="2" destOrd="0" presId="urn:microsoft.com/office/officeart/2018/5/layout/IconLeafLabelList"/>
    <dgm:cxn modelId="{8CF2D911-D68D-48AB-BDFB-0AED3D45525B}" type="presParOf" srcId="{1630F43C-9504-44B6-9414-A50A85F71B42}" destId="{07EE39FF-B017-4E1E-8098-0980577DF4F0}" srcOrd="3" destOrd="0" presId="urn:microsoft.com/office/officeart/2018/5/layout/IconLeafLabelList"/>
    <dgm:cxn modelId="{8F8DD309-1117-45BA-9A9C-A4B80F3B48BC}" type="presParOf" srcId="{F219D832-E0D5-41E7-8542-0640CA6BC86B}" destId="{CA5D0A13-5A09-4F67-9C9A-6541ABE2BF08}" srcOrd="3" destOrd="0" presId="urn:microsoft.com/office/officeart/2018/5/layout/IconLeafLabelList"/>
    <dgm:cxn modelId="{818DE719-5BC0-4CF8-BCDA-7FECF8C24E96}" type="presParOf" srcId="{F219D832-E0D5-41E7-8542-0640CA6BC86B}" destId="{7B1A99ED-00E2-42B6-8C71-2240AFEDA36B}" srcOrd="4" destOrd="0" presId="urn:microsoft.com/office/officeart/2018/5/layout/IconLeafLabelList"/>
    <dgm:cxn modelId="{C641887C-53A3-444A-832F-42881CCF9319}" type="presParOf" srcId="{7B1A99ED-00E2-42B6-8C71-2240AFEDA36B}" destId="{C6883F20-A412-46F3-BAE3-7B67DF37A250}" srcOrd="0" destOrd="0" presId="urn:microsoft.com/office/officeart/2018/5/layout/IconLeafLabelList"/>
    <dgm:cxn modelId="{2D9858F4-B696-448D-8DAC-45B43B349B25}" type="presParOf" srcId="{7B1A99ED-00E2-42B6-8C71-2240AFEDA36B}" destId="{20625B79-0571-48B7-B742-A5AFD5034A79}" srcOrd="1" destOrd="0" presId="urn:microsoft.com/office/officeart/2018/5/layout/IconLeafLabelList"/>
    <dgm:cxn modelId="{0573652F-22C2-44F2-9F79-6C7C47023AF8}" type="presParOf" srcId="{7B1A99ED-00E2-42B6-8C71-2240AFEDA36B}" destId="{44304252-4536-4FC0-8B8F-690EF7B70E5B}" srcOrd="2" destOrd="0" presId="urn:microsoft.com/office/officeart/2018/5/layout/IconLeafLabelList"/>
    <dgm:cxn modelId="{987E1210-9376-444C-A72E-8FC64FF8E1D8}" type="presParOf" srcId="{7B1A99ED-00E2-42B6-8C71-2240AFEDA36B}" destId="{08B7F4EA-00C1-4750-8994-7469F8845D6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98B74E-AD1B-4830-835A-7EF32D94B934}" type="doc">
      <dgm:prSet loTypeId="urn:microsoft.com/office/officeart/2005/8/layout/cycle1" loCatId="cycle" qsTypeId="urn:microsoft.com/office/officeart/2005/8/quickstyle/simple2" qsCatId="simple" csTypeId="urn:microsoft.com/office/officeart/2005/8/colors/accent5_2" csCatId="accent5" phldr="1"/>
      <dgm:spPr/>
      <dgm:t>
        <a:bodyPr/>
        <a:lstStyle/>
        <a:p>
          <a:endParaRPr lang="en-US"/>
        </a:p>
      </dgm:t>
    </dgm:pt>
    <dgm:pt modelId="{B5CDAEC7-1475-43C3-A511-AFB2B707EB5D}">
      <dgm:prSet custT="1"/>
      <dgm:spPr/>
      <dgm:t>
        <a:bodyPr/>
        <a:lstStyle/>
        <a:p>
          <a:r>
            <a:rPr lang="en-US" sz="1000" b="1" i="0" dirty="0">
              <a:effectLst/>
            </a:rPr>
            <a:t>Delivery staff</a:t>
          </a:r>
        </a:p>
        <a:p>
          <a:r>
            <a:rPr lang="en-US" sz="1000" b="0" i="0" dirty="0" err="1"/>
            <a:t>Delivery_person_ID</a:t>
          </a:r>
          <a:endParaRPr lang="en-US" sz="1000" b="0" i="0" dirty="0"/>
        </a:p>
        <a:p>
          <a:r>
            <a:rPr lang="en-US" sz="1000" b="0" i="0" dirty="0" err="1"/>
            <a:t>Delivery_person_Age</a:t>
          </a:r>
          <a:endParaRPr lang="en-US" sz="1000" b="0" i="0" dirty="0"/>
        </a:p>
        <a:p>
          <a:pPr>
            <a:buFont typeface="Arial" panose="020B0604020202020204" pitchFamily="34" charset="0"/>
            <a:buChar char="•"/>
          </a:pPr>
          <a:r>
            <a:rPr lang="en-US" sz="1000" b="0" i="0" dirty="0" err="1"/>
            <a:t>Delivery_person_Ratings</a:t>
          </a:r>
          <a:endParaRPr lang="en-US" sz="1000" dirty="0"/>
        </a:p>
      </dgm:t>
    </dgm:pt>
    <dgm:pt modelId="{15574FFF-B7B0-463B-BE25-D0B276E43C18}" type="parTrans" cxnId="{0A50F4E7-267C-45C8-8ECA-4EB719044A6C}">
      <dgm:prSet/>
      <dgm:spPr/>
      <dgm:t>
        <a:bodyPr/>
        <a:lstStyle/>
        <a:p>
          <a:endParaRPr lang="en-US"/>
        </a:p>
      </dgm:t>
    </dgm:pt>
    <dgm:pt modelId="{72BC5221-668D-4058-AADC-C5E824FE87BC}" type="sibTrans" cxnId="{0A50F4E7-267C-45C8-8ECA-4EB719044A6C}">
      <dgm:prSet/>
      <dgm:spPr/>
      <dgm:t>
        <a:bodyPr/>
        <a:lstStyle/>
        <a:p>
          <a:endParaRPr lang="en-US"/>
        </a:p>
      </dgm:t>
    </dgm:pt>
    <dgm:pt modelId="{CFBDD32F-D37C-40F2-A27E-A743E009D0B4}">
      <dgm:prSet custT="1"/>
      <dgm:spPr/>
      <dgm:t>
        <a:bodyPr/>
        <a:lstStyle/>
        <a:p>
          <a:r>
            <a:rPr lang="en-US" sz="1000" b="1" dirty="0"/>
            <a:t>V</a:t>
          </a:r>
          <a:r>
            <a:rPr lang="en-US" sz="1000" b="1" i="0" dirty="0"/>
            <a:t>ehicles</a:t>
          </a:r>
        </a:p>
        <a:p>
          <a:r>
            <a:rPr lang="en-US" sz="1000" b="0" i="0" dirty="0" err="1"/>
            <a:t>Vehicle_condition</a:t>
          </a:r>
          <a:endParaRPr lang="en-US" sz="1000" b="0" i="0" dirty="0"/>
        </a:p>
        <a:p>
          <a:r>
            <a:rPr lang="en-US" sz="1000" b="0" i="0" dirty="0" err="1"/>
            <a:t>Type_of_vehicle</a:t>
          </a:r>
          <a:endParaRPr lang="en-US" sz="1000" b="0" i="0" dirty="0"/>
        </a:p>
        <a:p>
          <a:r>
            <a:rPr lang="en-US" sz="1000" b="0" i="0" dirty="0" err="1"/>
            <a:t>Multiple_deliveries</a:t>
          </a:r>
          <a:endParaRPr lang="en-US" sz="1000" dirty="0"/>
        </a:p>
      </dgm:t>
    </dgm:pt>
    <dgm:pt modelId="{052FE4F3-F2A7-498C-8429-D2A929A0CA9C}" type="parTrans" cxnId="{E880721B-C4EC-42AA-A3C9-E18CB519F96D}">
      <dgm:prSet/>
      <dgm:spPr/>
      <dgm:t>
        <a:bodyPr/>
        <a:lstStyle/>
        <a:p>
          <a:endParaRPr lang="en-US"/>
        </a:p>
      </dgm:t>
    </dgm:pt>
    <dgm:pt modelId="{2E4665D6-8E30-47A7-8B64-589CA3FC75F4}" type="sibTrans" cxnId="{E880721B-C4EC-42AA-A3C9-E18CB519F96D}">
      <dgm:prSet/>
      <dgm:spPr/>
      <dgm:t>
        <a:bodyPr/>
        <a:lstStyle/>
        <a:p>
          <a:endParaRPr lang="en-US"/>
        </a:p>
      </dgm:t>
    </dgm:pt>
    <dgm:pt modelId="{7DF2145B-A056-448D-9200-DFF054884C79}">
      <dgm:prSet custT="1"/>
      <dgm:spPr/>
      <dgm:t>
        <a:bodyPr/>
        <a:lstStyle/>
        <a:p>
          <a:r>
            <a:rPr lang="en-US" sz="1000" b="1" i="0" dirty="0"/>
            <a:t>Order timing</a:t>
          </a:r>
        </a:p>
        <a:p>
          <a:r>
            <a:rPr lang="en-US" sz="1000" b="0" i="0" dirty="0" err="1"/>
            <a:t>Time_Ordered</a:t>
          </a:r>
          <a:endParaRPr lang="en-US" sz="1000" b="0" i="0" dirty="0"/>
        </a:p>
        <a:p>
          <a:pPr>
            <a:buFont typeface="Arial" panose="020B0604020202020204" pitchFamily="34" charset="0"/>
            <a:buChar char="•"/>
          </a:pPr>
          <a:r>
            <a:rPr lang="en-US" sz="1000" b="0" i="0" dirty="0" err="1"/>
            <a:t>Type_of_order</a:t>
          </a:r>
          <a:endParaRPr lang="en-US" sz="1000" b="0" i="0" dirty="0"/>
        </a:p>
        <a:p>
          <a:pPr>
            <a:buFont typeface="Arial" panose="020B0604020202020204" pitchFamily="34" charset="0"/>
            <a:buChar char="•"/>
          </a:pPr>
          <a:r>
            <a:rPr lang="en-US" sz="1000" b="0" i="0" dirty="0"/>
            <a:t>Festival</a:t>
          </a:r>
          <a:endParaRPr lang="en-US" sz="1000" dirty="0"/>
        </a:p>
      </dgm:t>
    </dgm:pt>
    <dgm:pt modelId="{E363F284-8608-420F-8DA2-DC793A84ECF6}" type="parTrans" cxnId="{699C9EF2-25B4-4ACF-846D-9EB4E8122718}">
      <dgm:prSet/>
      <dgm:spPr/>
      <dgm:t>
        <a:bodyPr/>
        <a:lstStyle/>
        <a:p>
          <a:endParaRPr lang="en-US"/>
        </a:p>
      </dgm:t>
    </dgm:pt>
    <dgm:pt modelId="{52EFE502-6251-46F0-89D1-7B3A79856E34}" type="sibTrans" cxnId="{699C9EF2-25B4-4ACF-846D-9EB4E8122718}">
      <dgm:prSet/>
      <dgm:spPr/>
      <dgm:t>
        <a:bodyPr/>
        <a:lstStyle/>
        <a:p>
          <a:endParaRPr lang="en-US"/>
        </a:p>
      </dgm:t>
    </dgm:pt>
    <dgm:pt modelId="{B1B48D70-4291-4F3F-B253-73E7C48567C6}">
      <dgm:prSet custT="1"/>
      <dgm:spPr/>
      <dgm:t>
        <a:bodyPr/>
        <a:lstStyle/>
        <a:p>
          <a:r>
            <a:rPr lang="en-US" sz="1000" b="1" i="0" dirty="0"/>
            <a:t>Weather and traffic condition</a:t>
          </a:r>
          <a:r>
            <a:rPr lang="en-US" sz="1000" b="0" i="0" dirty="0"/>
            <a:t>s</a:t>
          </a:r>
        </a:p>
        <a:p>
          <a:r>
            <a:rPr lang="en-US" sz="1000" b="0" i="0" dirty="0" err="1"/>
            <a:t>Weather_conditions</a:t>
          </a:r>
          <a:endParaRPr lang="en-US" sz="1000" b="0" i="0" dirty="0"/>
        </a:p>
        <a:p>
          <a:pPr>
            <a:buFont typeface="Arial" panose="020B0604020202020204" pitchFamily="34" charset="0"/>
            <a:buChar char="•"/>
          </a:pPr>
          <a:r>
            <a:rPr lang="en-US" sz="1000" b="0" i="0" dirty="0" err="1"/>
            <a:t>Road_traffic_density</a:t>
          </a:r>
          <a:endParaRPr lang="en-US" sz="1000" dirty="0"/>
        </a:p>
      </dgm:t>
    </dgm:pt>
    <dgm:pt modelId="{152E25B3-0F8A-4894-97D7-A0FF43BC5E86}" type="parTrans" cxnId="{2EAC2DED-D7F4-42C8-A8CC-EEFB61140747}">
      <dgm:prSet/>
      <dgm:spPr/>
      <dgm:t>
        <a:bodyPr/>
        <a:lstStyle/>
        <a:p>
          <a:endParaRPr lang="en-US"/>
        </a:p>
      </dgm:t>
    </dgm:pt>
    <dgm:pt modelId="{217C8E5C-2890-492D-A3AA-3C975CBD4455}" type="sibTrans" cxnId="{2EAC2DED-D7F4-42C8-A8CC-EEFB61140747}">
      <dgm:prSet/>
      <dgm:spPr/>
      <dgm:t>
        <a:bodyPr/>
        <a:lstStyle/>
        <a:p>
          <a:endParaRPr lang="en-US"/>
        </a:p>
      </dgm:t>
    </dgm:pt>
    <dgm:pt modelId="{F61F2D25-D334-487E-BD55-9FB5122092F9}">
      <dgm:prSet custT="1"/>
      <dgm:spPr/>
      <dgm:t>
        <a:bodyPr/>
        <a:lstStyle/>
        <a:p>
          <a:r>
            <a:rPr lang="en-US" sz="1000" b="1" i="0" dirty="0"/>
            <a:t>Area</a:t>
          </a:r>
        </a:p>
        <a:p>
          <a:r>
            <a:rPr lang="en-US" sz="1000" b="0" i="0" dirty="0" err="1"/>
            <a:t>Restaurant_latitude</a:t>
          </a:r>
          <a:r>
            <a:rPr lang="en-US" sz="1000" b="0" i="0" dirty="0"/>
            <a:t>/longitude</a:t>
          </a:r>
        </a:p>
        <a:p>
          <a:pPr>
            <a:buFont typeface="Arial" panose="020B0604020202020204" pitchFamily="34" charset="0"/>
            <a:buChar char="•"/>
          </a:pPr>
          <a:r>
            <a:rPr lang="en-US" sz="1000" b="0" i="0" dirty="0" err="1"/>
            <a:t>Delivery_location_latitude</a:t>
          </a:r>
          <a:r>
            <a:rPr lang="en-US" sz="1000" b="0" i="0" dirty="0"/>
            <a:t>/longitude</a:t>
          </a:r>
        </a:p>
        <a:p>
          <a:pPr>
            <a:buFont typeface="Arial" panose="020B0604020202020204" pitchFamily="34" charset="0"/>
            <a:buChar char="•"/>
          </a:pPr>
          <a:r>
            <a:rPr lang="en-US" sz="1000" b="0" i="0" dirty="0"/>
            <a:t>City</a:t>
          </a:r>
          <a:endParaRPr lang="en-US" sz="1000" dirty="0"/>
        </a:p>
      </dgm:t>
    </dgm:pt>
    <dgm:pt modelId="{A3E97034-F6FC-400B-B1A7-099764A28B15}" type="parTrans" cxnId="{97E13A8E-CB87-4D31-BE46-ADEAB262A306}">
      <dgm:prSet/>
      <dgm:spPr/>
      <dgm:t>
        <a:bodyPr/>
        <a:lstStyle/>
        <a:p>
          <a:endParaRPr lang="en-US"/>
        </a:p>
      </dgm:t>
    </dgm:pt>
    <dgm:pt modelId="{0B488709-5CD9-43F3-B47C-A4A61F140397}" type="sibTrans" cxnId="{97E13A8E-CB87-4D31-BE46-ADEAB262A306}">
      <dgm:prSet/>
      <dgm:spPr/>
      <dgm:t>
        <a:bodyPr/>
        <a:lstStyle/>
        <a:p>
          <a:endParaRPr lang="en-US"/>
        </a:p>
      </dgm:t>
    </dgm:pt>
    <dgm:pt modelId="{81EA4589-6266-4AA5-BFE5-A9D954C70A3D}" type="pres">
      <dgm:prSet presAssocID="{4698B74E-AD1B-4830-835A-7EF32D94B934}" presName="cycle" presStyleCnt="0">
        <dgm:presLayoutVars>
          <dgm:dir/>
          <dgm:resizeHandles val="exact"/>
        </dgm:presLayoutVars>
      </dgm:prSet>
      <dgm:spPr/>
    </dgm:pt>
    <dgm:pt modelId="{B81DC00C-E67B-4B92-854D-AFA9539E03F2}" type="pres">
      <dgm:prSet presAssocID="{B5CDAEC7-1475-43C3-A511-AFB2B707EB5D}" presName="dummy" presStyleCnt="0"/>
      <dgm:spPr/>
    </dgm:pt>
    <dgm:pt modelId="{59C31F74-168B-46B8-A16B-62DEF4426EFB}" type="pres">
      <dgm:prSet presAssocID="{B5CDAEC7-1475-43C3-A511-AFB2B707EB5D}" presName="node" presStyleLbl="revTx" presStyleIdx="0" presStyleCnt="5" custScaleX="129607" custScaleY="80752" custRadScaleRad="84511" custRadScaleInc="35504">
        <dgm:presLayoutVars>
          <dgm:bulletEnabled val="1"/>
        </dgm:presLayoutVars>
      </dgm:prSet>
      <dgm:spPr/>
    </dgm:pt>
    <dgm:pt modelId="{00E8FA69-35F7-40C9-84AA-2AB978B12478}" type="pres">
      <dgm:prSet presAssocID="{72BC5221-668D-4058-AADC-C5E824FE87BC}" presName="sibTrans" presStyleLbl="node1" presStyleIdx="0" presStyleCnt="5"/>
      <dgm:spPr/>
    </dgm:pt>
    <dgm:pt modelId="{0770FE0E-758C-4EC0-A581-0C1FF7791E18}" type="pres">
      <dgm:prSet presAssocID="{CFBDD32F-D37C-40F2-A27E-A743E009D0B4}" presName="dummy" presStyleCnt="0"/>
      <dgm:spPr/>
    </dgm:pt>
    <dgm:pt modelId="{D865B501-5DDE-4AFE-A088-7015E90D0A09}" type="pres">
      <dgm:prSet presAssocID="{CFBDD32F-D37C-40F2-A27E-A743E009D0B4}" presName="node" presStyleLbl="revTx" presStyleIdx="1" presStyleCnt="5" custScaleX="99169" custScaleY="83470">
        <dgm:presLayoutVars>
          <dgm:bulletEnabled val="1"/>
        </dgm:presLayoutVars>
      </dgm:prSet>
      <dgm:spPr/>
    </dgm:pt>
    <dgm:pt modelId="{0B7B596E-C6B4-4660-AC9D-F2F2DC17CFE9}" type="pres">
      <dgm:prSet presAssocID="{2E4665D6-8E30-47A7-8B64-589CA3FC75F4}" presName="sibTrans" presStyleLbl="node1" presStyleIdx="1" presStyleCnt="5"/>
      <dgm:spPr/>
    </dgm:pt>
    <dgm:pt modelId="{17F874C9-BD51-467A-9CED-0FDAC23A33CC}" type="pres">
      <dgm:prSet presAssocID="{7DF2145B-A056-448D-9200-DFF054884C79}" presName="dummy" presStyleCnt="0"/>
      <dgm:spPr/>
    </dgm:pt>
    <dgm:pt modelId="{BEB4AC64-A57D-429D-BB7F-5A99E6D8E2B6}" type="pres">
      <dgm:prSet presAssocID="{7DF2145B-A056-448D-9200-DFF054884C79}" presName="node" presStyleLbl="revTx" presStyleIdx="2" presStyleCnt="5" custScaleY="57891">
        <dgm:presLayoutVars>
          <dgm:bulletEnabled val="1"/>
        </dgm:presLayoutVars>
      </dgm:prSet>
      <dgm:spPr/>
    </dgm:pt>
    <dgm:pt modelId="{858C7208-512D-448F-997B-DAFD55C8F045}" type="pres">
      <dgm:prSet presAssocID="{52EFE502-6251-46F0-89D1-7B3A79856E34}" presName="sibTrans" presStyleLbl="node1" presStyleIdx="2" presStyleCnt="5"/>
      <dgm:spPr/>
    </dgm:pt>
    <dgm:pt modelId="{E9D91C9E-4A26-488D-B8EE-05F8F1121A98}" type="pres">
      <dgm:prSet presAssocID="{B1B48D70-4291-4F3F-B253-73E7C48567C6}" presName="dummy" presStyleCnt="0"/>
      <dgm:spPr/>
    </dgm:pt>
    <dgm:pt modelId="{E41EA23C-935C-400B-AC9A-C22CE78EAFAC}" type="pres">
      <dgm:prSet presAssocID="{B1B48D70-4291-4F3F-B253-73E7C48567C6}" presName="node" presStyleLbl="revTx" presStyleIdx="3" presStyleCnt="5" custScaleX="178731" custScaleY="54532">
        <dgm:presLayoutVars>
          <dgm:bulletEnabled val="1"/>
        </dgm:presLayoutVars>
      </dgm:prSet>
      <dgm:spPr/>
    </dgm:pt>
    <dgm:pt modelId="{DA0CF75D-9610-4B81-9A1A-BB638CFF04D4}" type="pres">
      <dgm:prSet presAssocID="{217C8E5C-2890-492D-A3AA-3C975CBD4455}" presName="sibTrans" presStyleLbl="node1" presStyleIdx="3" presStyleCnt="5"/>
      <dgm:spPr/>
    </dgm:pt>
    <dgm:pt modelId="{041CD9B2-7555-4D54-88C9-CB58A00E20AA}" type="pres">
      <dgm:prSet presAssocID="{F61F2D25-D334-487E-BD55-9FB5122092F9}" presName="dummy" presStyleCnt="0"/>
      <dgm:spPr/>
    </dgm:pt>
    <dgm:pt modelId="{7F91A04F-7604-45F3-8A79-5E3DF2462D06}" type="pres">
      <dgm:prSet presAssocID="{F61F2D25-D334-487E-BD55-9FB5122092F9}" presName="node" presStyleLbl="revTx" presStyleIdx="4" presStyleCnt="5" custScaleX="191428" custScaleY="66064" custRadScaleRad="88868" custRadScaleInc="-43608">
        <dgm:presLayoutVars>
          <dgm:bulletEnabled val="1"/>
        </dgm:presLayoutVars>
      </dgm:prSet>
      <dgm:spPr/>
    </dgm:pt>
    <dgm:pt modelId="{352D3135-9FAC-4530-8075-BC3F1B5FFD74}" type="pres">
      <dgm:prSet presAssocID="{0B488709-5CD9-43F3-B47C-A4A61F140397}" presName="sibTrans" presStyleLbl="node1" presStyleIdx="4" presStyleCnt="5"/>
      <dgm:spPr/>
    </dgm:pt>
  </dgm:ptLst>
  <dgm:cxnLst>
    <dgm:cxn modelId="{E880721B-C4EC-42AA-A3C9-E18CB519F96D}" srcId="{4698B74E-AD1B-4830-835A-7EF32D94B934}" destId="{CFBDD32F-D37C-40F2-A27E-A743E009D0B4}" srcOrd="1" destOrd="0" parTransId="{052FE4F3-F2A7-498C-8429-D2A929A0CA9C}" sibTransId="{2E4665D6-8E30-47A7-8B64-589CA3FC75F4}"/>
    <dgm:cxn modelId="{EE5DA34A-CC3C-4EB8-AE03-133B2E999D55}" type="presOf" srcId="{72BC5221-668D-4058-AADC-C5E824FE87BC}" destId="{00E8FA69-35F7-40C9-84AA-2AB978B12478}" srcOrd="0" destOrd="0" presId="urn:microsoft.com/office/officeart/2005/8/layout/cycle1"/>
    <dgm:cxn modelId="{4CAD8C70-0C82-4E75-B5A1-2B6F62AB7B3D}" type="presOf" srcId="{52EFE502-6251-46F0-89D1-7B3A79856E34}" destId="{858C7208-512D-448F-997B-DAFD55C8F045}" srcOrd="0" destOrd="0" presId="urn:microsoft.com/office/officeart/2005/8/layout/cycle1"/>
    <dgm:cxn modelId="{97E13A8E-CB87-4D31-BE46-ADEAB262A306}" srcId="{4698B74E-AD1B-4830-835A-7EF32D94B934}" destId="{F61F2D25-D334-487E-BD55-9FB5122092F9}" srcOrd="4" destOrd="0" parTransId="{A3E97034-F6FC-400B-B1A7-099764A28B15}" sibTransId="{0B488709-5CD9-43F3-B47C-A4A61F140397}"/>
    <dgm:cxn modelId="{079EC0A2-47DC-471B-BF26-46E588F908D9}" type="presOf" srcId="{7DF2145B-A056-448D-9200-DFF054884C79}" destId="{BEB4AC64-A57D-429D-BB7F-5A99E6D8E2B6}" srcOrd="0" destOrd="0" presId="urn:microsoft.com/office/officeart/2005/8/layout/cycle1"/>
    <dgm:cxn modelId="{73F356BA-AD26-443C-AACF-AE7A8890DA33}" type="presOf" srcId="{2E4665D6-8E30-47A7-8B64-589CA3FC75F4}" destId="{0B7B596E-C6B4-4660-AC9D-F2F2DC17CFE9}" srcOrd="0" destOrd="0" presId="urn:microsoft.com/office/officeart/2005/8/layout/cycle1"/>
    <dgm:cxn modelId="{936B8BBF-CB43-4272-8F0C-78EA90756BA3}" type="presOf" srcId="{B5CDAEC7-1475-43C3-A511-AFB2B707EB5D}" destId="{59C31F74-168B-46B8-A16B-62DEF4426EFB}" srcOrd="0" destOrd="0" presId="urn:microsoft.com/office/officeart/2005/8/layout/cycle1"/>
    <dgm:cxn modelId="{687780C0-F741-4788-AFBA-508CC5D39DFB}" type="presOf" srcId="{CFBDD32F-D37C-40F2-A27E-A743E009D0B4}" destId="{D865B501-5DDE-4AFE-A088-7015E90D0A09}" srcOrd="0" destOrd="0" presId="urn:microsoft.com/office/officeart/2005/8/layout/cycle1"/>
    <dgm:cxn modelId="{93736FC6-D8D3-4215-BDE2-65B8B31ACC3E}" type="presOf" srcId="{F61F2D25-D334-487E-BD55-9FB5122092F9}" destId="{7F91A04F-7604-45F3-8A79-5E3DF2462D06}" srcOrd="0" destOrd="0" presId="urn:microsoft.com/office/officeart/2005/8/layout/cycle1"/>
    <dgm:cxn modelId="{AD9B77D1-E322-441B-8931-4477639BC108}" type="presOf" srcId="{B1B48D70-4291-4F3F-B253-73E7C48567C6}" destId="{E41EA23C-935C-400B-AC9A-C22CE78EAFAC}" srcOrd="0" destOrd="0" presId="urn:microsoft.com/office/officeart/2005/8/layout/cycle1"/>
    <dgm:cxn modelId="{DBFF9CD2-3EF7-4ED0-BF69-C1062CA4EDCB}" type="presOf" srcId="{0B488709-5CD9-43F3-B47C-A4A61F140397}" destId="{352D3135-9FAC-4530-8075-BC3F1B5FFD74}" srcOrd="0" destOrd="0" presId="urn:microsoft.com/office/officeart/2005/8/layout/cycle1"/>
    <dgm:cxn modelId="{FF66F6DD-AA41-4BD5-AEAB-959C199CD2C9}" type="presOf" srcId="{217C8E5C-2890-492D-A3AA-3C975CBD4455}" destId="{DA0CF75D-9610-4B81-9A1A-BB638CFF04D4}" srcOrd="0" destOrd="0" presId="urn:microsoft.com/office/officeart/2005/8/layout/cycle1"/>
    <dgm:cxn modelId="{FBD45BE6-801D-4F3F-9CDB-AF137785B42D}" type="presOf" srcId="{4698B74E-AD1B-4830-835A-7EF32D94B934}" destId="{81EA4589-6266-4AA5-BFE5-A9D954C70A3D}" srcOrd="0" destOrd="0" presId="urn:microsoft.com/office/officeart/2005/8/layout/cycle1"/>
    <dgm:cxn modelId="{0A50F4E7-267C-45C8-8ECA-4EB719044A6C}" srcId="{4698B74E-AD1B-4830-835A-7EF32D94B934}" destId="{B5CDAEC7-1475-43C3-A511-AFB2B707EB5D}" srcOrd="0" destOrd="0" parTransId="{15574FFF-B7B0-463B-BE25-D0B276E43C18}" sibTransId="{72BC5221-668D-4058-AADC-C5E824FE87BC}"/>
    <dgm:cxn modelId="{2EAC2DED-D7F4-42C8-A8CC-EEFB61140747}" srcId="{4698B74E-AD1B-4830-835A-7EF32D94B934}" destId="{B1B48D70-4291-4F3F-B253-73E7C48567C6}" srcOrd="3" destOrd="0" parTransId="{152E25B3-0F8A-4894-97D7-A0FF43BC5E86}" sibTransId="{217C8E5C-2890-492D-A3AA-3C975CBD4455}"/>
    <dgm:cxn modelId="{699C9EF2-25B4-4ACF-846D-9EB4E8122718}" srcId="{4698B74E-AD1B-4830-835A-7EF32D94B934}" destId="{7DF2145B-A056-448D-9200-DFF054884C79}" srcOrd="2" destOrd="0" parTransId="{E363F284-8608-420F-8DA2-DC793A84ECF6}" sibTransId="{52EFE502-6251-46F0-89D1-7B3A79856E34}"/>
    <dgm:cxn modelId="{B1FEDD11-B713-440D-B4E2-6F40D6976F7A}" type="presParOf" srcId="{81EA4589-6266-4AA5-BFE5-A9D954C70A3D}" destId="{B81DC00C-E67B-4B92-854D-AFA9539E03F2}" srcOrd="0" destOrd="0" presId="urn:microsoft.com/office/officeart/2005/8/layout/cycle1"/>
    <dgm:cxn modelId="{09799E24-FF08-429A-8CFA-CBA9B24BE357}" type="presParOf" srcId="{81EA4589-6266-4AA5-BFE5-A9D954C70A3D}" destId="{59C31F74-168B-46B8-A16B-62DEF4426EFB}" srcOrd="1" destOrd="0" presId="urn:microsoft.com/office/officeart/2005/8/layout/cycle1"/>
    <dgm:cxn modelId="{6346D0E9-3E42-409A-9687-BD4F78BCD65D}" type="presParOf" srcId="{81EA4589-6266-4AA5-BFE5-A9D954C70A3D}" destId="{00E8FA69-35F7-40C9-84AA-2AB978B12478}" srcOrd="2" destOrd="0" presId="urn:microsoft.com/office/officeart/2005/8/layout/cycle1"/>
    <dgm:cxn modelId="{02C22CD3-D793-4910-ACEC-B1AEA1F051B7}" type="presParOf" srcId="{81EA4589-6266-4AA5-BFE5-A9D954C70A3D}" destId="{0770FE0E-758C-4EC0-A581-0C1FF7791E18}" srcOrd="3" destOrd="0" presId="urn:microsoft.com/office/officeart/2005/8/layout/cycle1"/>
    <dgm:cxn modelId="{16CD4617-36CB-4B5C-89FD-7807969FC277}" type="presParOf" srcId="{81EA4589-6266-4AA5-BFE5-A9D954C70A3D}" destId="{D865B501-5DDE-4AFE-A088-7015E90D0A09}" srcOrd="4" destOrd="0" presId="urn:microsoft.com/office/officeart/2005/8/layout/cycle1"/>
    <dgm:cxn modelId="{3E85ADF4-9FF4-448C-AF01-8A85C17BCD91}" type="presParOf" srcId="{81EA4589-6266-4AA5-BFE5-A9D954C70A3D}" destId="{0B7B596E-C6B4-4660-AC9D-F2F2DC17CFE9}" srcOrd="5" destOrd="0" presId="urn:microsoft.com/office/officeart/2005/8/layout/cycle1"/>
    <dgm:cxn modelId="{66F947C8-4704-48AA-8793-BAFAAC82CFED}" type="presParOf" srcId="{81EA4589-6266-4AA5-BFE5-A9D954C70A3D}" destId="{17F874C9-BD51-467A-9CED-0FDAC23A33CC}" srcOrd="6" destOrd="0" presId="urn:microsoft.com/office/officeart/2005/8/layout/cycle1"/>
    <dgm:cxn modelId="{AD3F7FAF-2364-4E89-9AFF-A3DC41B6F6DF}" type="presParOf" srcId="{81EA4589-6266-4AA5-BFE5-A9D954C70A3D}" destId="{BEB4AC64-A57D-429D-BB7F-5A99E6D8E2B6}" srcOrd="7" destOrd="0" presId="urn:microsoft.com/office/officeart/2005/8/layout/cycle1"/>
    <dgm:cxn modelId="{7BEA7BC7-3F04-4794-9702-850973DB3F4B}" type="presParOf" srcId="{81EA4589-6266-4AA5-BFE5-A9D954C70A3D}" destId="{858C7208-512D-448F-997B-DAFD55C8F045}" srcOrd="8" destOrd="0" presId="urn:microsoft.com/office/officeart/2005/8/layout/cycle1"/>
    <dgm:cxn modelId="{5CB3D969-2391-4160-A9E8-F44C2525AFA3}" type="presParOf" srcId="{81EA4589-6266-4AA5-BFE5-A9D954C70A3D}" destId="{E9D91C9E-4A26-488D-B8EE-05F8F1121A98}" srcOrd="9" destOrd="0" presId="urn:microsoft.com/office/officeart/2005/8/layout/cycle1"/>
    <dgm:cxn modelId="{26C4019C-5640-4E4F-8E75-B82B13BCA8DE}" type="presParOf" srcId="{81EA4589-6266-4AA5-BFE5-A9D954C70A3D}" destId="{E41EA23C-935C-400B-AC9A-C22CE78EAFAC}" srcOrd="10" destOrd="0" presId="urn:microsoft.com/office/officeart/2005/8/layout/cycle1"/>
    <dgm:cxn modelId="{ADADC90D-3D4B-4EBF-8503-2B27831CD8F6}" type="presParOf" srcId="{81EA4589-6266-4AA5-BFE5-A9D954C70A3D}" destId="{DA0CF75D-9610-4B81-9A1A-BB638CFF04D4}" srcOrd="11" destOrd="0" presId="urn:microsoft.com/office/officeart/2005/8/layout/cycle1"/>
    <dgm:cxn modelId="{A3AD0F9C-1F24-461B-B565-DE322625424F}" type="presParOf" srcId="{81EA4589-6266-4AA5-BFE5-A9D954C70A3D}" destId="{041CD9B2-7555-4D54-88C9-CB58A00E20AA}" srcOrd="12" destOrd="0" presId="urn:microsoft.com/office/officeart/2005/8/layout/cycle1"/>
    <dgm:cxn modelId="{6F30C943-39EC-4747-96C2-605FECEF6167}" type="presParOf" srcId="{81EA4589-6266-4AA5-BFE5-A9D954C70A3D}" destId="{7F91A04F-7604-45F3-8A79-5E3DF2462D06}" srcOrd="13" destOrd="0" presId="urn:microsoft.com/office/officeart/2005/8/layout/cycle1"/>
    <dgm:cxn modelId="{1AEE2D4B-636D-4A65-AA30-A7C2DF566B50}" type="presParOf" srcId="{81EA4589-6266-4AA5-BFE5-A9D954C70A3D}" destId="{352D3135-9FAC-4530-8075-BC3F1B5FFD74}"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98DD50-0832-463B-B7C0-DDFDB25A6786}"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00B2B55-0AAE-4497-B206-3C20533FAF6A}">
      <dgm:prSet/>
      <dgm:spPr/>
      <dgm:t>
        <a:bodyPr/>
        <a:lstStyle/>
        <a:p>
          <a:pPr>
            <a:lnSpc>
              <a:spcPct val="100000"/>
            </a:lnSpc>
            <a:defRPr cap="all"/>
          </a:pPr>
          <a:r>
            <a:rPr lang="en-US"/>
            <a:t>- Python (Pandas, Matplotlib, Seaborn)</a:t>
          </a:r>
        </a:p>
      </dgm:t>
    </dgm:pt>
    <dgm:pt modelId="{28AB6B99-EEB3-409C-8EDC-2C694EE817CF}" type="parTrans" cxnId="{156F1551-68F7-4244-B736-581D39EE8147}">
      <dgm:prSet/>
      <dgm:spPr/>
      <dgm:t>
        <a:bodyPr/>
        <a:lstStyle/>
        <a:p>
          <a:endParaRPr lang="en-US"/>
        </a:p>
      </dgm:t>
    </dgm:pt>
    <dgm:pt modelId="{7AF9BD56-F61D-42F2-8C1D-EFA977DB2637}" type="sibTrans" cxnId="{156F1551-68F7-4244-B736-581D39EE8147}">
      <dgm:prSet/>
      <dgm:spPr/>
      <dgm:t>
        <a:bodyPr/>
        <a:lstStyle/>
        <a:p>
          <a:endParaRPr lang="en-US"/>
        </a:p>
      </dgm:t>
    </dgm:pt>
    <dgm:pt modelId="{7FB80BEB-26B9-4553-BA33-BD1E91114A00}">
      <dgm:prSet/>
      <dgm:spPr/>
      <dgm:t>
        <a:bodyPr/>
        <a:lstStyle/>
        <a:p>
          <a:pPr>
            <a:lnSpc>
              <a:spcPct val="100000"/>
            </a:lnSpc>
            <a:defRPr cap="all"/>
          </a:pPr>
          <a:r>
            <a:rPr lang="en-US"/>
            <a:t>- Jupyter Notebook for scripting</a:t>
          </a:r>
        </a:p>
      </dgm:t>
    </dgm:pt>
    <dgm:pt modelId="{C5AD3170-CB0B-464A-B715-112684F5D646}" type="parTrans" cxnId="{2C9C1E2E-A068-4BD8-B3A3-B9D6C24544B8}">
      <dgm:prSet/>
      <dgm:spPr/>
      <dgm:t>
        <a:bodyPr/>
        <a:lstStyle/>
        <a:p>
          <a:endParaRPr lang="en-US"/>
        </a:p>
      </dgm:t>
    </dgm:pt>
    <dgm:pt modelId="{238354EF-CFE0-4AEE-8875-ED5186E90B24}" type="sibTrans" cxnId="{2C9C1E2E-A068-4BD8-B3A3-B9D6C24544B8}">
      <dgm:prSet/>
      <dgm:spPr/>
      <dgm:t>
        <a:bodyPr/>
        <a:lstStyle/>
        <a:p>
          <a:endParaRPr lang="en-US"/>
        </a:p>
      </dgm:t>
    </dgm:pt>
    <dgm:pt modelId="{7A0DFBDC-B5CF-465B-904A-FF60A4DA2996}">
      <dgm:prSet/>
      <dgm:spPr/>
      <dgm:t>
        <a:bodyPr/>
        <a:lstStyle/>
        <a:p>
          <a:pPr>
            <a:lnSpc>
              <a:spcPct val="100000"/>
            </a:lnSpc>
            <a:defRPr cap="all"/>
          </a:pPr>
          <a:r>
            <a:rPr lang="en-US" dirty="0"/>
            <a:t>- Power BI for interactive dashboards.</a:t>
          </a:r>
        </a:p>
      </dgm:t>
    </dgm:pt>
    <dgm:pt modelId="{E5F483EA-A6D4-4C27-9CFE-FF3D175F5048}" type="parTrans" cxnId="{CF15DC57-B66D-412B-95A6-90B96290E8DE}">
      <dgm:prSet/>
      <dgm:spPr/>
      <dgm:t>
        <a:bodyPr/>
        <a:lstStyle/>
        <a:p>
          <a:endParaRPr lang="en-US"/>
        </a:p>
      </dgm:t>
    </dgm:pt>
    <dgm:pt modelId="{0E5BCABA-13C3-4996-9C81-9C9F74DBC73D}" type="sibTrans" cxnId="{CF15DC57-B66D-412B-95A6-90B96290E8DE}">
      <dgm:prSet/>
      <dgm:spPr/>
      <dgm:t>
        <a:bodyPr/>
        <a:lstStyle/>
        <a:p>
          <a:endParaRPr lang="en-US"/>
        </a:p>
      </dgm:t>
    </dgm:pt>
    <dgm:pt modelId="{EE25E807-DC3F-4A46-BEEF-7262F358DA04}" type="pres">
      <dgm:prSet presAssocID="{4198DD50-0832-463B-B7C0-DDFDB25A6786}" presName="root" presStyleCnt="0">
        <dgm:presLayoutVars>
          <dgm:dir/>
          <dgm:resizeHandles val="exact"/>
        </dgm:presLayoutVars>
      </dgm:prSet>
      <dgm:spPr/>
    </dgm:pt>
    <dgm:pt modelId="{C4B4187B-B48E-4763-900A-CF38CEAF1E7E}" type="pres">
      <dgm:prSet presAssocID="{800B2B55-0AAE-4497-B206-3C20533FAF6A}" presName="compNode" presStyleCnt="0"/>
      <dgm:spPr/>
    </dgm:pt>
    <dgm:pt modelId="{A90BBDEB-C9B0-42C2-A1C1-24AD0CE25951}" type="pres">
      <dgm:prSet presAssocID="{800B2B55-0AAE-4497-B206-3C20533FAF6A}" presName="iconBgRect" presStyleLbl="bgShp" presStyleIdx="0" presStyleCnt="3"/>
      <dgm:spPr/>
    </dgm:pt>
    <dgm:pt modelId="{B4153895-CA3B-4027-B256-E312C2957F12}" type="pres">
      <dgm:prSet presAssocID="{800B2B55-0AAE-4497-B206-3C20533FAF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ấu trúc"/>
        </a:ext>
      </dgm:extLst>
    </dgm:pt>
    <dgm:pt modelId="{1150A080-489D-40C2-9105-0D3C3C2B5E3E}" type="pres">
      <dgm:prSet presAssocID="{800B2B55-0AAE-4497-B206-3C20533FAF6A}" presName="spaceRect" presStyleCnt="0"/>
      <dgm:spPr/>
    </dgm:pt>
    <dgm:pt modelId="{E835F32F-087B-4BD8-ACE8-88C1C03CD0F8}" type="pres">
      <dgm:prSet presAssocID="{800B2B55-0AAE-4497-B206-3C20533FAF6A}" presName="textRect" presStyleLbl="revTx" presStyleIdx="0" presStyleCnt="3">
        <dgm:presLayoutVars>
          <dgm:chMax val="1"/>
          <dgm:chPref val="1"/>
        </dgm:presLayoutVars>
      </dgm:prSet>
      <dgm:spPr/>
    </dgm:pt>
    <dgm:pt modelId="{AD2DDC36-9BAF-4191-8FE2-79249F5DA966}" type="pres">
      <dgm:prSet presAssocID="{7AF9BD56-F61D-42F2-8C1D-EFA977DB2637}" presName="sibTrans" presStyleCnt="0"/>
      <dgm:spPr/>
    </dgm:pt>
    <dgm:pt modelId="{77E70D05-31D3-4168-88BF-CF15A6915DEE}" type="pres">
      <dgm:prSet presAssocID="{7FB80BEB-26B9-4553-BA33-BD1E91114A00}" presName="compNode" presStyleCnt="0"/>
      <dgm:spPr/>
    </dgm:pt>
    <dgm:pt modelId="{81663D19-81FF-497D-9C93-176D4270E15A}" type="pres">
      <dgm:prSet presAssocID="{7FB80BEB-26B9-4553-BA33-BD1E91114A00}" presName="iconBgRect" presStyleLbl="bgShp" presStyleIdx="1" presStyleCnt="3"/>
      <dgm:spPr/>
    </dgm:pt>
    <dgm:pt modelId="{10111888-1A93-4206-9796-2043951AC7A3}" type="pres">
      <dgm:prSet presAssocID="{7FB80BEB-26B9-4553-BA33-BD1E91114A0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d Book"/>
        </a:ext>
      </dgm:extLst>
    </dgm:pt>
    <dgm:pt modelId="{BBA53419-6660-4C58-8381-8D23919576B3}" type="pres">
      <dgm:prSet presAssocID="{7FB80BEB-26B9-4553-BA33-BD1E91114A00}" presName="spaceRect" presStyleCnt="0"/>
      <dgm:spPr/>
    </dgm:pt>
    <dgm:pt modelId="{113542E8-52A1-48B5-A2A5-74BBE4397BF3}" type="pres">
      <dgm:prSet presAssocID="{7FB80BEB-26B9-4553-BA33-BD1E91114A00}" presName="textRect" presStyleLbl="revTx" presStyleIdx="1" presStyleCnt="3">
        <dgm:presLayoutVars>
          <dgm:chMax val="1"/>
          <dgm:chPref val="1"/>
        </dgm:presLayoutVars>
      </dgm:prSet>
      <dgm:spPr/>
    </dgm:pt>
    <dgm:pt modelId="{E0A4677C-8CD2-4A6C-AA1C-196665F18C43}" type="pres">
      <dgm:prSet presAssocID="{238354EF-CFE0-4AEE-8875-ED5186E90B24}" presName="sibTrans" presStyleCnt="0"/>
      <dgm:spPr/>
    </dgm:pt>
    <dgm:pt modelId="{AD48B070-902C-4842-A865-781A93FD48E6}" type="pres">
      <dgm:prSet presAssocID="{7A0DFBDC-B5CF-465B-904A-FF60A4DA2996}" presName="compNode" presStyleCnt="0"/>
      <dgm:spPr/>
    </dgm:pt>
    <dgm:pt modelId="{6A3895CC-CFAE-48A1-A871-5F489B402777}" type="pres">
      <dgm:prSet presAssocID="{7A0DFBDC-B5CF-465B-904A-FF60A4DA2996}" presName="iconBgRect" presStyleLbl="bgShp" presStyleIdx="2" presStyleCnt="3"/>
      <dgm:spPr/>
    </dgm:pt>
    <dgm:pt modelId="{42297AFF-A491-43A8-9E22-F1E36E512A73}" type="pres">
      <dgm:prSet presAssocID="{7A0DFBDC-B5CF-465B-904A-FF60A4DA299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Đồng hồ đo"/>
        </a:ext>
      </dgm:extLst>
    </dgm:pt>
    <dgm:pt modelId="{EC2D3517-1FCD-452E-BCE1-CD8E6DB1AB4D}" type="pres">
      <dgm:prSet presAssocID="{7A0DFBDC-B5CF-465B-904A-FF60A4DA2996}" presName="spaceRect" presStyleCnt="0"/>
      <dgm:spPr/>
    </dgm:pt>
    <dgm:pt modelId="{5CF9FF0E-9141-4A66-880E-6334CA4F050D}" type="pres">
      <dgm:prSet presAssocID="{7A0DFBDC-B5CF-465B-904A-FF60A4DA2996}" presName="textRect" presStyleLbl="revTx" presStyleIdx="2" presStyleCnt="3">
        <dgm:presLayoutVars>
          <dgm:chMax val="1"/>
          <dgm:chPref val="1"/>
        </dgm:presLayoutVars>
      </dgm:prSet>
      <dgm:spPr/>
    </dgm:pt>
  </dgm:ptLst>
  <dgm:cxnLst>
    <dgm:cxn modelId="{69600209-2251-415C-8595-3F04CA8AD2E2}" type="presOf" srcId="{7A0DFBDC-B5CF-465B-904A-FF60A4DA2996}" destId="{5CF9FF0E-9141-4A66-880E-6334CA4F050D}" srcOrd="0" destOrd="0" presId="urn:microsoft.com/office/officeart/2018/5/layout/IconCircleLabelList"/>
    <dgm:cxn modelId="{2C9C1E2E-A068-4BD8-B3A3-B9D6C24544B8}" srcId="{4198DD50-0832-463B-B7C0-DDFDB25A6786}" destId="{7FB80BEB-26B9-4553-BA33-BD1E91114A00}" srcOrd="1" destOrd="0" parTransId="{C5AD3170-CB0B-464A-B715-112684F5D646}" sibTransId="{238354EF-CFE0-4AEE-8875-ED5186E90B24}"/>
    <dgm:cxn modelId="{C7CAA24A-1737-4AE4-A8D1-5BFE5D32AD8A}" type="presOf" srcId="{800B2B55-0AAE-4497-B206-3C20533FAF6A}" destId="{E835F32F-087B-4BD8-ACE8-88C1C03CD0F8}" srcOrd="0" destOrd="0" presId="urn:microsoft.com/office/officeart/2018/5/layout/IconCircleLabelList"/>
    <dgm:cxn modelId="{156F1551-68F7-4244-B736-581D39EE8147}" srcId="{4198DD50-0832-463B-B7C0-DDFDB25A6786}" destId="{800B2B55-0AAE-4497-B206-3C20533FAF6A}" srcOrd="0" destOrd="0" parTransId="{28AB6B99-EEB3-409C-8EDC-2C694EE817CF}" sibTransId="{7AF9BD56-F61D-42F2-8C1D-EFA977DB2637}"/>
    <dgm:cxn modelId="{86A93B54-15B6-42CB-A046-81B03FE09993}" type="presOf" srcId="{4198DD50-0832-463B-B7C0-DDFDB25A6786}" destId="{EE25E807-DC3F-4A46-BEEF-7262F358DA04}" srcOrd="0" destOrd="0" presId="urn:microsoft.com/office/officeart/2018/5/layout/IconCircleLabelList"/>
    <dgm:cxn modelId="{CF15DC57-B66D-412B-95A6-90B96290E8DE}" srcId="{4198DD50-0832-463B-B7C0-DDFDB25A6786}" destId="{7A0DFBDC-B5CF-465B-904A-FF60A4DA2996}" srcOrd="2" destOrd="0" parTransId="{E5F483EA-A6D4-4C27-9CFE-FF3D175F5048}" sibTransId="{0E5BCABA-13C3-4996-9C81-9C9F74DBC73D}"/>
    <dgm:cxn modelId="{DB9C66F6-47E8-4044-AE48-2BCF23891C07}" type="presOf" srcId="{7FB80BEB-26B9-4553-BA33-BD1E91114A00}" destId="{113542E8-52A1-48B5-A2A5-74BBE4397BF3}" srcOrd="0" destOrd="0" presId="urn:microsoft.com/office/officeart/2018/5/layout/IconCircleLabelList"/>
    <dgm:cxn modelId="{E539B3FA-D5B5-427F-BDB9-A4C114A80961}" type="presParOf" srcId="{EE25E807-DC3F-4A46-BEEF-7262F358DA04}" destId="{C4B4187B-B48E-4763-900A-CF38CEAF1E7E}" srcOrd="0" destOrd="0" presId="urn:microsoft.com/office/officeart/2018/5/layout/IconCircleLabelList"/>
    <dgm:cxn modelId="{2CBB71F3-290B-4C1C-B8DC-6371AC0B8A99}" type="presParOf" srcId="{C4B4187B-B48E-4763-900A-CF38CEAF1E7E}" destId="{A90BBDEB-C9B0-42C2-A1C1-24AD0CE25951}" srcOrd="0" destOrd="0" presId="urn:microsoft.com/office/officeart/2018/5/layout/IconCircleLabelList"/>
    <dgm:cxn modelId="{32F15285-CD76-47A6-A7DE-C8D9FD26C49E}" type="presParOf" srcId="{C4B4187B-B48E-4763-900A-CF38CEAF1E7E}" destId="{B4153895-CA3B-4027-B256-E312C2957F12}" srcOrd="1" destOrd="0" presId="urn:microsoft.com/office/officeart/2018/5/layout/IconCircleLabelList"/>
    <dgm:cxn modelId="{3AA6F33C-F3A0-4A3F-BA91-BA219C116B18}" type="presParOf" srcId="{C4B4187B-B48E-4763-900A-CF38CEAF1E7E}" destId="{1150A080-489D-40C2-9105-0D3C3C2B5E3E}" srcOrd="2" destOrd="0" presId="urn:microsoft.com/office/officeart/2018/5/layout/IconCircleLabelList"/>
    <dgm:cxn modelId="{5116C6C2-3616-4977-9DAF-A1EC1099FDD1}" type="presParOf" srcId="{C4B4187B-B48E-4763-900A-CF38CEAF1E7E}" destId="{E835F32F-087B-4BD8-ACE8-88C1C03CD0F8}" srcOrd="3" destOrd="0" presId="urn:microsoft.com/office/officeart/2018/5/layout/IconCircleLabelList"/>
    <dgm:cxn modelId="{54F66F7B-DEDC-42F5-ACE7-A4E06D50A370}" type="presParOf" srcId="{EE25E807-DC3F-4A46-BEEF-7262F358DA04}" destId="{AD2DDC36-9BAF-4191-8FE2-79249F5DA966}" srcOrd="1" destOrd="0" presId="urn:microsoft.com/office/officeart/2018/5/layout/IconCircleLabelList"/>
    <dgm:cxn modelId="{2E7767F2-D644-448C-B2BF-BD9FCEAD62A1}" type="presParOf" srcId="{EE25E807-DC3F-4A46-BEEF-7262F358DA04}" destId="{77E70D05-31D3-4168-88BF-CF15A6915DEE}" srcOrd="2" destOrd="0" presId="urn:microsoft.com/office/officeart/2018/5/layout/IconCircleLabelList"/>
    <dgm:cxn modelId="{258C0725-7138-4F46-AD25-9389CDB6D838}" type="presParOf" srcId="{77E70D05-31D3-4168-88BF-CF15A6915DEE}" destId="{81663D19-81FF-497D-9C93-176D4270E15A}" srcOrd="0" destOrd="0" presId="urn:microsoft.com/office/officeart/2018/5/layout/IconCircleLabelList"/>
    <dgm:cxn modelId="{5DDDD771-01B0-476D-9EB0-C5C9EFA23D02}" type="presParOf" srcId="{77E70D05-31D3-4168-88BF-CF15A6915DEE}" destId="{10111888-1A93-4206-9796-2043951AC7A3}" srcOrd="1" destOrd="0" presId="urn:microsoft.com/office/officeart/2018/5/layout/IconCircleLabelList"/>
    <dgm:cxn modelId="{CA4BAFBB-178F-4E53-A14C-A2375C20EAF7}" type="presParOf" srcId="{77E70D05-31D3-4168-88BF-CF15A6915DEE}" destId="{BBA53419-6660-4C58-8381-8D23919576B3}" srcOrd="2" destOrd="0" presId="urn:microsoft.com/office/officeart/2018/5/layout/IconCircleLabelList"/>
    <dgm:cxn modelId="{8E01130C-A6F5-4F25-909F-55D50B8A6C6B}" type="presParOf" srcId="{77E70D05-31D3-4168-88BF-CF15A6915DEE}" destId="{113542E8-52A1-48B5-A2A5-74BBE4397BF3}" srcOrd="3" destOrd="0" presId="urn:microsoft.com/office/officeart/2018/5/layout/IconCircleLabelList"/>
    <dgm:cxn modelId="{5A1F367D-6889-4CAD-9AE5-DE730AE6AFD4}" type="presParOf" srcId="{EE25E807-DC3F-4A46-BEEF-7262F358DA04}" destId="{E0A4677C-8CD2-4A6C-AA1C-196665F18C43}" srcOrd="3" destOrd="0" presId="urn:microsoft.com/office/officeart/2018/5/layout/IconCircleLabelList"/>
    <dgm:cxn modelId="{AB3675DB-BC2C-4F1E-836A-99EDEA699393}" type="presParOf" srcId="{EE25E807-DC3F-4A46-BEEF-7262F358DA04}" destId="{AD48B070-902C-4842-A865-781A93FD48E6}" srcOrd="4" destOrd="0" presId="urn:microsoft.com/office/officeart/2018/5/layout/IconCircleLabelList"/>
    <dgm:cxn modelId="{938B2587-F81D-4B03-880C-271D39194BA2}" type="presParOf" srcId="{AD48B070-902C-4842-A865-781A93FD48E6}" destId="{6A3895CC-CFAE-48A1-A871-5F489B402777}" srcOrd="0" destOrd="0" presId="urn:microsoft.com/office/officeart/2018/5/layout/IconCircleLabelList"/>
    <dgm:cxn modelId="{1397FB70-1515-4AFA-9CD0-89C691DE62AB}" type="presParOf" srcId="{AD48B070-902C-4842-A865-781A93FD48E6}" destId="{42297AFF-A491-43A8-9E22-F1E36E512A73}" srcOrd="1" destOrd="0" presId="urn:microsoft.com/office/officeart/2018/5/layout/IconCircleLabelList"/>
    <dgm:cxn modelId="{A3975445-8E44-446C-A399-7DCFF760DE99}" type="presParOf" srcId="{AD48B070-902C-4842-A865-781A93FD48E6}" destId="{EC2D3517-1FCD-452E-BCE1-CD8E6DB1AB4D}" srcOrd="2" destOrd="0" presId="urn:microsoft.com/office/officeart/2018/5/layout/IconCircleLabelList"/>
    <dgm:cxn modelId="{A0C31991-AE98-426D-A2BE-202B690935D2}" type="presParOf" srcId="{AD48B070-902C-4842-A865-781A93FD48E6}" destId="{5CF9FF0E-9141-4A66-880E-6334CA4F050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A39255-494B-45F4-8019-3E2E5C7910F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848ACBAE-BB5E-4D05-8387-45D2B2CF6538}">
      <dgm:prSet/>
      <dgm:spPr/>
      <dgm:t>
        <a:bodyPr/>
        <a:lstStyle/>
        <a:p>
          <a:r>
            <a:rPr lang="en-US" dirty="0"/>
            <a:t>- Fix types</a:t>
          </a:r>
        </a:p>
      </dgm:t>
    </dgm:pt>
    <dgm:pt modelId="{43E952F7-B138-4C55-AEC4-F753F70796A6}" type="parTrans" cxnId="{9D9A7172-D6EB-4C9F-8357-EA8B976AA217}">
      <dgm:prSet/>
      <dgm:spPr/>
      <dgm:t>
        <a:bodyPr/>
        <a:lstStyle/>
        <a:p>
          <a:endParaRPr lang="en-US"/>
        </a:p>
      </dgm:t>
    </dgm:pt>
    <dgm:pt modelId="{A562C39F-9A5A-466D-9F4D-61DACA71A4E5}" type="sibTrans" cxnId="{9D9A7172-D6EB-4C9F-8357-EA8B976AA217}">
      <dgm:prSet/>
      <dgm:spPr/>
      <dgm:t>
        <a:bodyPr/>
        <a:lstStyle/>
        <a:p>
          <a:endParaRPr lang="en-US"/>
        </a:p>
      </dgm:t>
    </dgm:pt>
    <dgm:pt modelId="{DC64798D-8FB1-483F-AE67-4E4FAB474529}">
      <dgm:prSet/>
      <dgm:spPr/>
      <dgm:t>
        <a:bodyPr/>
        <a:lstStyle/>
        <a:p>
          <a:r>
            <a:rPr lang="en-US" dirty="0"/>
            <a:t>- Handle missing values (median/mode)</a:t>
          </a:r>
        </a:p>
      </dgm:t>
    </dgm:pt>
    <dgm:pt modelId="{6DDC0105-8F04-4BC1-8402-806903E55566}" type="parTrans" cxnId="{1165857D-215A-4A67-8E00-582395DB69FF}">
      <dgm:prSet/>
      <dgm:spPr/>
      <dgm:t>
        <a:bodyPr/>
        <a:lstStyle/>
        <a:p>
          <a:endParaRPr lang="en-US"/>
        </a:p>
      </dgm:t>
    </dgm:pt>
    <dgm:pt modelId="{A636E77C-B291-457A-9F76-54FEEC03E6D0}" type="sibTrans" cxnId="{1165857D-215A-4A67-8E00-582395DB69FF}">
      <dgm:prSet/>
      <dgm:spPr/>
      <dgm:t>
        <a:bodyPr/>
        <a:lstStyle/>
        <a:p>
          <a:endParaRPr lang="en-US"/>
        </a:p>
      </dgm:t>
    </dgm:pt>
    <dgm:pt modelId="{C8D458A5-21EE-47F6-BE51-43B2E71FD432}">
      <dgm:prSet/>
      <dgm:spPr/>
      <dgm:t>
        <a:bodyPr/>
        <a:lstStyle/>
        <a:p>
          <a:r>
            <a:rPr lang="en-US" dirty="0"/>
            <a:t>- Standardize strings</a:t>
          </a:r>
        </a:p>
      </dgm:t>
    </dgm:pt>
    <dgm:pt modelId="{7F5CA648-761F-48B8-8C7A-37ACC989359B}" type="parTrans" cxnId="{66C12278-DCDD-4C63-9BDE-9C932EEDF9A4}">
      <dgm:prSet/>
      <dgm:spPr/>
      <dgm:t>
        <a:bodyPr/>
        <a:lstStyle/>
        <a:p>
          <a:endParaRPr lang="en-US"/>
        </a:p>
      </dgm:t>
    </dgm:pt>
    <dgm:pt modelId="{A5638545-1ECF-425A-9447-4ED30C2FC980}" type="sibTrans" cxnId="{66C12278-DCDD-4C63-9BDE-9C932EEDF9A4}">
      <dgm:prSet/>
      <dgm:spPr/>
      <dgm:t>
        <a:bodyPr/>
        <a:lstStyle/>
        <a:p>
          <a:endParaRPr lang="en-US"/>
        </a:p>
      </dgm:t>
    </dgm:pt>
    <dgm:pt modelId="{39CEB86B-980D-4E14-A0EC-77B9E682E3C2}">
      <dgm:prSet/>
      <dgm:spPr/>
      <dgm:t>
        <a:bodyPr/>
        <a:lstStyle/>
        <a:p>
          <a:r>
            <a:rPr lang="en-US" dirty="0"/>
            <a:t>- Handle outliers</a:t>
          </a:r>
        </a:p>
      </dgm:t>
    </dgm:pt>
    <dgm:pt modelId="{42C549EB-D787-4E4A-8ACC-6A485B233E17}" type="parTrans" cxnId="{126BF931-59B2-4D49-93AF-DC375D6ADA68}">
      <dgm:prSet/>
      <dgm:spPr/>
      <dgm:t>
        <a:bodyPr/>
        <a:lstStyle/>
        <a:p>
          <a:endParaRPr lang="en-US"/>
        </a:p>
      </dgm:t>
    </dgm:pt>
    <dgm:pt modelId="{555DCA1B-2416-4CEE-9F72-A3C46AA069BE}" type="sibTrans" cxnId="{126BF931-59B2-4D49-93AF-DC375D6ADA68}">
      <dgm:prSet/>
      <dgm:spPr/>
      <dgm:t>
        <a:bodyPr/>
        <a:lstStyle/>
        <a:p>
          <a:endParaRPr lang="en-US"/>
        </a:p>
      </dgm:t>
    </dgm:pt>
    <dgm:pt modelId="{D788774E-2382-4D2C-9338-C0F62A4EECA4}" type="pres">
      <dgm:prSet presAssocID="{14A39255-494B-45F4-8019-3E2E5C7910FF}" presName="linear" presStyleCnt="0">
        <dgm:presLayoutVars>
          <dgm:dir/>
          <dgm:animLvl val="lvl"/>
          <dgm:resizeHandles val="exact"/>
        </dgm:presLayoutVars>
      </dgm:prSet>
      <dgm:spPr/>
    </dgm:pt>
    <dgm:pt modelId="{C897DBAA-A61C-48C6-966B-6833FDEBE911}" type="pres">
      <dgm:prSet presAssocID="{848ACBAE-BB5E-4D05-8387-45D2B2CF6538}" presName="parentLin" presStyleCnt="0"/>
      <dgm:spPr/>
    </dgm:pt>
    <dgm:pt modelId="{58729F31-17BD-4FE1-AA0A-36D64351362F}" type="pres">
      <dgm:prSet presAssocID="{848ACBAE-BB5E-4D05-8387-45D2B2CF6538}" presName="parentLeftMargin" presStyleLbl="node1" presStyleIdx="0" presStyleCnt="4"/>
      <dgm:spPr/>
    </dgm:pt>
    <dgm:pt modelId="{AE18F008-CAA2-495E-9D34-6449B8FB6C23}" type="pres">
      <dgm:prSet presAssocID="{848ACBAE-BB5E-4D05-8387-45D2B2CF6538}" presName="parentText" presStyleLbl="node1" presStyleIdx="0" presStyleCnt="4">
        <dgm:presLayoutVars>
          <dgm:chMax val="0"/>
          <dgm:bulletEnabled val="1"/>
        </dgm:presLayoutVars>
      </dgm:prSet>
      <dgm:spPr/>
    </dgm:pt>
    <dgm:pt modelId="{2B63EF28-1544-4BA1-9457-2350E0A2E863}" type="pres">
      <dgm:prSet presAssocID="{848ACBAE-BB5E-4D05-8387-45D2B2CF6538}" presName="negativeSpace" presStyleCnt="0"/>
      <dgm:spPr/>
    </dgm:pt>
    <dgm:pt modelId="{DACFCBE4-C769-4B28-B6E6-21F46B42E67C}" type="pres">
      <dgm:prSet presAssocID="{848ACBAE-BB5E-4D05-8387-45D2B2CF6538}" presName="childText" presStyleLbl="conFgAcc1" presStyleIdx="0" presStyleCnt="4">
        <dgm:presLayoutVars>
          <dgm:bulletEnabled val="1"/>
        </dgm:presLayoutVars>
      </dgm:prSet>
      <dgm:spPr/>
    </dgm:pt>
    <dgm:pt modelId="{D7729783-8BEF-413C-8A64-EE6911DFB2FB}" type="pres">
      <dgm:prSet presAssocID="{A562C39F-9A5A-466D-9F4D-61DACA71A4E5}" presName="spaceBetweenRectangles" presStyleCnt="0"/>
      <dgm:spPr/>
    </dgm:pt>
    <dgm:pt modelId="{522C747E-9ED6-4F7B-96F4-78273A7E33BF}" type="pres">
      <dgm:prSet presAssocID="{DC64798D-8FB1-483F-AE67-4E4FAB474529}" presName="parentLin" presStyleCnt="0"/>
      <dgm:spPr/>
    </dgm:pt>
    <dgm:pt modelId="{DF8E3533-FD3B-4FDB-BC7F-872F4291D7D4}" type="pres">
      <dgm:prSet presAssocID="{DC64798D-8FB1-483F-AE67-4E4FAB474529}" presName="parentLeftMargin" presStyleLbl="node1" presStyleIdx="0" presStyleCnt="4"/>
      <dgm:spPr/>
    </dgm:pt>
    <dgm:pt modelId="{C03F8A7E-8B03-42A3-9345-9AEA8FCCC1E5}" type="pres">
      <dgm:prSet presAssocID="{DC64798D-8FB1-483F-AE67-4E4FAB474529}" presName="parentText" presStyleLbl="node1" presStyleIdx="1" presStyleCnt="4">
        <dgm:presLayoutVars>
          <dgm:chMax val="0"/>
          <dgm:bulletEnabled val="1"/>
        </dgm:presLayoutVars>
      </dgm:prSet>
      <dgm:spPr/>
    </dgm:pt>
    <dgm:pt modelId="{E5A3893B-5315-4881-8733-34AE1C246784}" type="pres">
      <dgm:prSet presAssocID="{DC64798D-8FB1-483F-AE67-4E4FAB474529}" presName="negativeSpace" presStyleCnt="0"/>
      <dgm:spPr/>
    </dgm:pt>
    <dgm:pt modelId="{3DC57733-6A47-488C-B4DC-FC81D7267043}" type="pres">
      <dgm:prSet presAssocID="{DC64798D-8FB1-483F-AE67-4E4FAB474529}" presName="childText" presStyleLbl="conFgAcc1" presStyleIdx="1" presStyleCnt="4">
        <dgm:presLayoutVars>
          <dgm:bulletEnabled val="1"/>
        </dgm:presLayoutVars>
      </dgm:prSet>
      <dgm:spPr/>
    </dgm:pt>
    <dgm:pt modelId="{FF9249A3-373C-42C0-A0E7-ED4AC6BDA829}" type="pres">
      <dgm:prSet presAssocID="{A636E77C-B291-457A-9F76-54FEEC03E6D0}" presName="spaceBetweenRectangles" presStyleCnt="0"/>
      <dgm:spPr/>
    </dgm:pt>
    <dgm:pt modelId="{45D982CC-79CD-49EA-98DF-4FBB42061B49}" type="pres">
      <dgm:prSet presAssocID="{C8D458A5-21EE-47F6-BE51-43B2E71FD432}" presName="parentLin" presStyleCnt="0"/>
      <dgm:spPr/>
    </dgm:pt>
    <dgm:pt modelId="{571588BA-5B72-4005-B3CE-C057DEB0F422}" type="pres">
      <dgm:prSet presAssocID="{C8D458A5-21EE-47F6-BE51-43B2E71FD432}" presName="parentLeftMargin" presStyleLbl="node1" presStyleIdx="1" presStyleCnt="4"/>
      <dgm:spPr/>
    </dgm:pt>
    <dgm:pt modelId="{8C93D823-2DE7-49C5-9942-EBF372F2F506}" type="pres">
      <dgm:prSet presAssocID="{C8D458A5-21EE-47F6-BE51-43B2E71FD432}" presName="parentText" presStyleLbl="node1" presStyleIdx="2" presStyleCnt="4">
        <dgm:presLayoutVars>
          <dgm:chMax val="0"/>
          <dgm:bulletEnabled val="1"/>
        </dgm:presLayoutVars>
      </dgm:prSet>
      <dgm:spPr/>
    </dgm:pt>
    <dgm:pt modelId="{C5B8BE33-D435-43AD-82FF-9E44B88B7E66}" type="pres">
      <dgm:prSet presAssocID="{C8D458A5-21EE-47F6-BE51-43B2E71FD432}" presName="negativeSpace" presStyleCnt="0"/>
      <dgm:spPr/>
    </dgm:pt>
    <dgm:pt modelId="{4DFEECD7-8ABA-403F-85D5-2C46C76CF74F}" type="pres">
      <dgm:prSet presAssocID="{C8D458A5-21EE-47F6-BE51-43B2E71FD432}" presName="childText" presStyleLbl="conFgAcc1" presStyleIdx="2" presStyleCnt="4">
        <dgm:presLayoutVars>
          <dgm:bulletEnabled val="1"/>
        </dgm:presLayoutVars>
      </dgm:prSet>
      <dgm:spPr/>
    </dgm:pt>
    <dgm:pt modelId="{45BD2C06-5025-42AE-A1F7-72473C709F80}" type="pres">
      <dgm:prSet presAssocID="{A5638545-1ECF-425A-9447-4ED30C2FC980}" presName="spaceBetweenRectangles" presStyleCnt="0"/>
      <dgm:spPr/>
    </dgm:pt>
    <dgm:pt modelId="{B1CC35A1-B502-403F-930A-A9DD794E837A}" type="pres">
      <dgm:prSet presAssocID="{39CEB86B-980D-4E14-A0EC-77B9E682E3C2}" presName="parentLin" presStyleCnt="0"/>
      <dgm:spPr/>
    </dgm:pt>
    <dgm:pt modelId="{B36016D4-C59D-400B-A817-100092EC2412}" type="pres">
      <dgm:prSet presAssocID="{39CEB86B-980D-4E14-A0EC-77B9E682E3C2}" presName="parentLeftMargin" presStyleLbl="node1" presStyleIdx="2" presStyleCnt="4"/>
      <dgm:spPr/>
    </dgm:pt>
    <dgm:pt modelId="{2B0262F5-685A-4A50-9189-5B03572224CA}" type="pres">
      <dgm:prSet presAssocID="{39CEB86B-980D-4E14-A0EC-77B9E682E3C2}" presName="parentText" presStyleLbl="node1" presStyleIdx="3" presStyleCnt="4">
        <dgm:presLayoutVars>
          <dgm:chMax val="0"/>
          <dgm:bulletEnabled val="1"/>
        </dgm:presLayoutVars>
      </dgm:prSet>
      <dgm:spPr/>
    </dgm:pt>
    <dgm:pt modelId="{180CC05A-9F41-4013-9A3C-C5D96F92C265}" type="pres">
      <dgm:prSet presAssocID="{39CEB86B-980D-4E14-A0EC-77B9E682E3C2}" presName="negativeSpace" presStyleCnt="0"/>
      <dgm:spPr/>
    </dgm:pt>
    <dgm:pt modelId="{57E66900-2576-484B-AAB0-D730F4703069}" type="pres">
      <dgm:prSet presAssocID="{39CEB86B-980D-4E14-A0EC-77B9E682E3C2}" presName="childText" presStyleLbl="conFgAcc1" presStyleIdx="3" presStyleCnt="4">
        <dgm:presLayoutVars>
          <dgm:bulletEnabled val="1"/>
        </dgm:presLayoutVars>
      </dgm:prSet>
      <dgm:spPr/>
    </dgm:pt>
  </dgm:ptLst>
  <dgm:cxnLst>
    <dgm:cxn modelId="{1626BC07-904C-478A-9587-67E184878E05}" type="presOf" srcId="{39CEB86B-980D-4E14-A0EC-77B9E682E3C2}" destId="{2B0262F5-685A-4A50-9189-5B03572224CA}" srcOrd="1" destOrd="0" presId="urn:microsoft.com/office/officeart/2005/8/layout/list1"/>
    <dgm:cxn modelId="{C0849C0A-6E6F-4E26-AA6C-7A2AE23AEC51}" type="presOf" srcId="{14A39255-494B-45F4-8019-3E2E5C7910FF}" destId="{D788774E-2382-4D2C-9338-C0F62A4EECA4}" srcOrd="0" destOrd="0" presId="urn:microsoft.com/office/officeart/2005/8/layout/list1"/>
    <dgm:cxn modelId="{7F852E17-B3A2-4311-ADC8-9D8BAD6A3D51}" type="presOf" srcId="{848ACBAE-BB5E-4D05-8387-45D2B2CF6538}" destId="{58729F31-17BD-4FE1-AA0A-36D64351362F}" srcOrd="0" destOrd="0" presId="urn:microsoft.com/office/officeart/2005/8/layout/list1"/>
    <dgm:cxn modelId="{0DBCC320-13AA-4E51-BD6E-32724C25F258}" type="presOf" srcId="{39CEB86B-980D-4E14-A0EC-77B9E682E3C2}" destId="{B36016D4-C59D-400B-A817-100092EC2412}" srcOrd="0" destOrd="0" presId="urn:microsoft.com/office/officeart/2005/8/layout/list1"/>
    <dgm:cxn modelId="{126BF931-59B2-4D49-93AF-DC375D6ADA68}" srcId="{14A39255-494B-45F4-8019-3E2E5C7910FF}" destId="{39CEB86B-980D-4E14-A0EC-77B9E682E3C2}" srcOrd="3" destOrd="0" parTransId="{42C549EB-D787-4E4A-8ACC-6A485B233E17}" sibTransId="{555DCA1B-2416-4CEE-9F72-A3C46AA069BE}"/>
    <dgm:cxn modelId="{A3266E70-B6F2-4A9A-A10F-CDEA8356842B}" type="presOf" srcId="{C8D458A5-21EE-47F6-BE51-43B2E71FD432}" destId="{571588BA-5B72-4005-B3CE-C057DEB0F422}" srcOrd="0" destOrd="0" presId="urn:microsoft.com/office/officeart/2005/8/layout/list1"/>
    <dgm:cxn modelId="{9D9A7172-D6EB-4C9F-8357-EA8B976AA217}" srcId="{14A39255-494B-45F4-8019-3E2E5C7910FF}" destId="{848ACBAE-BB5E-4D05-8387-45D2B2CF6538}" srcOrd="0" destOrd="0" parTransId="{43E952F7-B138-4C55-AEC4-F753F70796A6}" sibTransId="{A562C39F-9A5A-466D-9F4D-61DACA71A4E5}"/>
    <dgm:cxn modelId="{66C12278-DCDD-4C63-9BDE-9C932EEDF9A4}" srcId="{14A39255-494B-45F4-8019-3E2E5C7910FF}" destId="{C8D458A5-21EE-47F6-BE51-43B2E71FD432}" srcOrd="2" destOrd="0" parTransId="{7F5CA648-761F-48B8-8C7A-37ACC989359B}" sibTransId="{A5638545-1ECF-425A-9447-4ED30C2FC980}"/>
    <dgm:cxn modelId="{1165857D-215A-4A67-8E00-582395DB69FF}" srcId="{14A39255-494B-45F4-8019-3E2E5C7910FF}" destId="{DC64798D-8FB1-483F-AE67-4E4FAB474529}" srcOrd="1" destOrd="0" parTransId="{6DDC0105-8F04-4BC1-8402-806903E55566}" sibTransId="{A636E77C-B291-457A-9F76-54FEEC03E6D0}"/>
    <dgm:cxn modelId="{BE2E359C-2A14-4A92-8B07-55BE303FC6CD}" type="presOf" srcId="{848ACBAE-BB5E-4D05-8387-45D2B2CF6538}" destId="{AE18F008-CAA2-495E-9D34-6449B8FB6C23}" srcOrd="1" destOrd="0" presId="urn:microsoft.com/office/officeart/2005/8/layout/list1"/>
    <dgm:cxn modelId="{0A1F72A9-DFDC-4C1B-BCDC-5A2DDC01A13C}" type="presOf" srcId="{DC64798D-8FB1-483F-AE67-4E4FAB474529}" destId="{C03F8A7E-8B03-42A3-9345-9AEA8FCCC1E5}" srcOrd="1" destOrd="0" presId="urn:microsoft.com/office/officeart/2005/8/layout/list1"/>
    <dgm:cxn modelId="{A69D25BB-752D-4B77-91D4-6F89E8005A4B}" type="presOf" srcId="{DC64798D-8FB1-483F-AE67-4E4FAB474529}" destId="{DF8E3533-FD3B-4FDB-BC7F-872F4291D7D4}" srcOrd="0" destOrd="0" presId="urn:microsoft.com/office/officeart/2005/8/layout/list1"/>
    <dgm:cxn modelId="{806902D0-EBE6-4451-8DA9-0D58654A941D}" type="presOf" srcId="{C8D458A5-21EE-47F6-BE51-43B2E71FD432}" destId="{8C93D823-2DE7-49C5-9942-EBF372F2F506}" srcOrd="1" destOrd="0" presId="urn:microsoft.com/office/officeart/2005/8/layout/list1"/>
    <dgm:cxn modelId="{CA90C138-CE49-48CC-9B0D-13635638A013}" type="presParOf" srcId="{D788774E-2382-4D2C-9338-C0F62A4EECA4}" destId="{C897DBAA-A61C-48C6-966B-6833FDEBE911}" srcOrd="0" destOrd="0" presId="urn:microsoft.com/office/officeart/2005/8/layout/list1"/>
    <dgm:cxn modelId="{14156897-A18A-4107-927F-8F2EDFBD0254}" type="presParOf" srcId="{C897DBAA-A61C-48C6-966B-6833FDEBE911}" destId="{58729F31-17BD-4FE1-AA0A-36D64351362F}" srcOrd="0" destOrd="0" presId="urn:microsoft.com/office/officeart/2005/8/layout/list1"/>
    <dgm:cxn modelId="{E32336D0-FA6F-4AD7-826E-9621559B3D67}" type="presParOf" srcId="{C897DBAA-A61C-48C6-966B-6833FDEBE911}" destId="{AE18F008-CAA2-495E-9D34-6449B8FB6C23}" srcOrd="1" destOrd="0" presId="urn:microsoft.com/office/officeart/2005/8/layout/list1"/>
    <dgm:cxn modelId="{A8321AFD-B2AD-49B9-AB34-38687704F827}" type="presParOf" srcId="{D788774E-2382-4D2C-9338-C0F62A4EECA4}" destId="{2B63EF28-1544-4BA1-9457-2350E0A2E863}" srcOrd="1" destOrd="0" presId="urn:microsoft.com/office/officeart/2005/8/layout/list1"/>
    <dgm:cxn modelId="{3F3A7D41-412D-4C7D-9870-67739A24BF65}" type="presParOf" srcId="{D788774E-2382-4D2C-9338-C0F62A4EECA4}" destId="{DACFCBE4-C769-4B28-B6E6-21F46B42E67C}" srcOrd="2" destOrd="0" presId="urn:microsoft.com/office/officeart/2005/8/layout/list1"/>
    <dgm:cxn modelId="{1F1F8368-C5B2-4303-AB5F-209501CB367D}" type="presParOf" srcId="{D788774E-2382-4D2C-9338-C0F62A4EECA4}" destId="{D7729783-8BEF-413C-8A64-EE6911DFB2FB}" srcOrd="3" destOrd="0" presId="urn:microsoft.com/office/officeart/2005/8/layout/list1"/>
    <dgm:cxn modelId="{5CDC4D5C-E16E-4BEA-BA4A-9FB73B1EDDCF}" type="presParOf" srcId="{D788774E-2382-4D2C-9338-C0F62A4EECA4}" destId="{522C747E-9ED6-4F7B-96F4-78273A7E33BF}" srcOrd="4" destOrd="0" presId="urn:microsoft.com/office/officeart/2005/8/layout/list1"/>
    <dgm:cxn modelId="{9791A6DB-CEA0-4112-8C94-FBCD7DFDF91B}" type="presParOf" srcId="{522C747E-9ED6-4F7B-96F4-78273A7E33BF}" destId="{DF8E3533-FD3B-4FDB-BC7F-872F4291D7D4}" srcOrd="0" destOrd="0" presId="urn:microsoft.com/office/officeart/2005/8/layout/list1"/>
    <dgm:cxn modelId="{707B2B49-CE51-4FA8-B52E-1EA008D19787}" type="presParOf" srcId="{522C747E-9ED6-4F7B-96F4-78273A7E33BF}" destId="{C03F8A7E-8B03-42A3-9345-9AEA8FCCC1E5}" srcOrd="1" destOrd="0" presId="urn:microsoft.com/office/officeart/2005/8/layout/list1"/>
    <dgm:cxn modelId="{2BBDAE96-4D0F-487D-BF2B-F1521C8550C2}" type="presParOf" srcId="{D788774E-2382-4D2C-9338-C0F62A4EECA4}" destId="{E5A3893B-5315-4881-8733-34AE1C246784}" srcOrd="5" destOrd="0" presId="urn:microsoft.com/office/officeart/2005/8/layout/list1"/>
    <dgm:cxn modelId="{CD70E6D6-AD9D-4146-934F-8373DD944E58}" type="presParOf" srcId="{D788774E-2382-4D2C-9338-C0F62A4EECA4}" destId="{3DC57733-6A47-488C-B4DC-FC81D7267043}" srcOrd="6" destOrd="0" presId="urn:microsoft.com/office/officeart/2005/8/layout/list1"/>
    <dgm:cxn modelId="{735F8D55-2B67-4B68-8542-006F827D6B5D}" type="presParOf" srcId="{D788774E-2382-4D2C-9338-C0F62A4EECA4}" destId="{FF9249A3-373C-42C0-A0E7-ED4AC6BDA829}" srcOrd="7" destOrd="0" presId="urn:microsoft.com/office/officeart/2005/8/layout/list1"/>
    <dgm:cxn modelId="{979CEC3D-1E12-4F43-BF66-07485BAA9617}" type="presParOf" srcId="{D788774E-2382-4D2C-9338-C0F62A4EECA4}" destId="{45D982CC-79CD-49EA-98DF-4FBB42061B49}" srcOrd="8" destOrd="0" presId="urn:microsoft.com/office/officeart/2005/8/layout/list1"/>
    <dgm:cxn modelId="{2BB9A128-991E-4756-8837-ED191DC7185F}" type="presParOf" srcId="{45D982CC-79CD-49EA-98DF-4FBB42061B49}" destId="{571588BA-5B72-4005-B3CE-C057DEB0F422}" srcOrd="0" destOrd="0" presId="urn:microsoft.com/office/officeart/2005/8/layout/list1"/>
    <dgm:cxn modelId="{0C9308C0-3EE5-42F8-B664-DF9F4778F26B}" type="presParOf" srcId="{45D982CC-79CD-49EA-98DF-4FBB42061B49}" destId="{8C93D823-2DE7-49C5-9942-EBF372F2F506}" srcOrd="1" destOrd="0" presId="urn:microsoft.com/office/officeart/2005/8/layout/list1"/>
    <dgm:cxn modelId="{916BD2A8-A7C2-4DBD-BB80-CF012EC7963C}" type="presParOf" srcId="{D788774E-2382-4D2C-9338-C0F62A4EECA4}" destId="{C5B8BE33-D435-43AD-82FF-9E44B88B7E66}" srcOrd="9" destOrd="0" presId="urn:microsoft.com/office/officeart/2005/8/layout/list1"/>
    <dgm:cxn modelId="{E9FF2EE9-3326-4429-AB8A-AD42AC341944}" type="presParOf" srcId="{D788774E-2382-4D2C-9338-C0F62A4EECA4}" destId="{4DFEECD7-8ABA-403F-85D5-2C46C76CF74F}" srcOrd="10" destOrd="0" presId="urn:microsoft.com/office/officeart/2005/8/layout/list1"/>
    <dgm:cxn modelId="{2EC8A1C4-F0F1-4EEE-9195-C5642D21A5D9}" type="presParOf" srcId="{D788774E-2382-4D2C-9338-C0F62A4EECA4}" destId="{45BD2C06-5025-42AE-A1F7-72473C709F80}" srcOrd="11" destOrd="0" presId="urn:microsoft.com/office/officeart/2005/8/layout/list1"/>
    <dgm:cxn modelId="{6C43AC9B-B833-415A-A993-96A71C98FAC7}" type="presParOf" srcId="{D788774E-2382-4D2C-9338-C0F62A4EECA4}" destId="{B1CC35A1-B502-403F-930A-A9DD794E837A}" srcOrd="12" destOrd="0" presId="urn:microsoft.com/office/officeart/2005/8/layout/list1"/>
    <dgm:cxn modelId="{8823F4F4-4354-45DA-BA06-D4C034011DE0}" type="presParOf" srcId="{B1CC35A1-B502-403F-930A-A9DD794E837A}" destId="{B36016D4-C59D-400B-A817-100092EC2412}" srcOrd="0" destOrd="0" presId="urn:microsoft.com/office/officeart/2005/8/layout/list1"/>
    <dgm:cxn modelId="{CA97629C-D906-4BA5-8F2E-622466E369D2}" type="presParOf" srcId="{B1CC35A1-B502-403F-930A-A9DD794E837A}" destId="{2B0262F5-685A-4A50-9189-5B03572224CA}" srcOrd="1" destOrd="0" presId="urn:microsoft.com/office/officeart/2005/8/layout/list1"/>
    <dgm:cxn modelId="{DDCF7E2E-3096-4044-A674-76FA688A3993}" type="presParOf" srcId="{D788774E-2382-4D2C-9338-C0F62A4EECA4}" destId="{180CC05A-9F41-4013-9A3C-C5D96F92C265}" srcOrd="13" destOrd="0" presId="urn:microsoft.com/office/officeart/2005/8/layout/list1"/>
    <dgm:cxn modelId="{7031DF98-BD71-4B14-8B8D-F8D52BA3D8C9}" type="presParOf" srcId="{D788774E-2382-4D2C-9338-C0F62A4EECA4}" destId="{57E66900-2576-484B-AAB0-D730F4703069}"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2E65C-67E6-44A4-B271-1CAE8562484E}">
      <dsp:nvSpPr>
        <dsp:cNvPr id="0" name=""/>
        <dsp:cNvSpPr/>
      </dsp:nvSpPr>
      <dsp:spPr>
        <a:xfrm>
          <a:off x="886801" y="23864"/>
          <a:ext cx="1269562" cy="1269562"/>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E8497F-F602-467F-AEF1-8580F828E5D5}">
      <dsp:nvSpPr>
        <dsp:cNvPr id="0" name=""/>
        <dsp:cNvSpPr/>
      </dsp:nvSpPr>
      <dsp:spPr>
        <a:xfrm>
          <a:off x="1157363" y="294427"/>
          <a:ext cx="728437" cy="728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6EAA79-7093-4CE4-8464-779A25AD5144}">
      <dsp:nvSpPr>
        <dsp:cNvPr id="0" name=""/>
        <dsp:cNvSpPr/>
      </dsp:nvSpPr>
      <dsp:spPr>
        <a:xfrm>
          <a:off x="480957" y="1688864"/>
          <a:ext cx="2081250" cy="1247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Identify key factors affecting delivery time and customer experience.</a:t>
          </a:r>
        </a:p>
      </dsp:txBody>
      <dsp:txXfrm>
        <a:off x="480957" y="1688864"/>
        <a:ext cx="2081250" cy="1247497"/>
      </dsp:txXfrm>
    </dsp:sp>
    <dsp:sp modelId="{9E51742C-840A-4E37-A99D-6A0F7AAE9D31}">
      <dsp:nvSpPr>
        <dsp:cNvPr id="0" name=""/>
        <dsp:cNvSpPr/>
      </dsp:nvSpPr>
      <dsp:spPr>
        <a:xfrm>
          <a:off x="3332269" y="23864"/>
          <a:ext cx="1269562" cy="1269562"/>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F76C1D-C826-46DC-B809-49C6BC008C67}">
      <dsp:nvSpPr>
        <dsp:cNvPr id="0" name=""/>
        <dsp:cNvSpPr/>
      </dsp:nvSpPr>
      <dsp:spPr>
        <a:xfrm>
          <a:off x="3602832" y="294427"/>
          <a:ext cx="728437" cy="728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EE39FF-B017-4E1E-8098-0980577DF4F0}">
      <dsp:nvSpPr>
        <dsp:cNvPr id="0" name=""/>
        <dsp:cNvSpPr/>
      </dsp:nvSpPr>
      <dsp:spPr>
        <a:xfrm>
          <a:off x="2926426" y="1688864"/>
          <a:ext cx="2081250" cy="1247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Analyze internal &amp; external variables (traffic, vehicle, ratings) influencing outcomes.</a:t>
          </a:r>
        </a:p>
      </dsp:txBody>
      <dsp:txXfrm>
        <a:off x="2926426" y="1688864"/>
        <a:ext cx="2081250" cy="1247497"/>
      </dsp:txXfrm>
    </dsp:sp>
    <dsp:sp modelId="{C6883F20-A412-46F3-BAE3-7B67DF37A250}">
      <dsp:nvSpPr>
        <dsp:cNvPr id="0" name=""/>
        <dsp:cNvSpPr/>
      </dsp:nvSpPr>
      <dsp:spPr>
        <a:xfrm>
          <a:off x="5777738" y="23864"/>
          <a:ext cx="1269562" cy="1269562"/>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625B79-0571-48B7-B742-A5AFD5034A79}">
      <dsp:nvSpPr>
        <dsp:cNvPr id="0" name=""/>
        <dsp:cNvSpPr/>
      </dsp:nvSpPr>
      <dsp:spPr>
        <a:xfrm>
          <a:off x="6048301" y="294427"/>
          <a:ext cx="728437" cy="728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B7F4EA-00C1-4750-8994-7469F8845D65}">
      <dsp:nvSpPr>
        <dsp:cNvPr id="0" name=""/>
        <dsp:cNvSpPr/>
      </dsp:nvSpPr>
      <dsp:spPr>
        <a:xfrm>
          <a:off x="5371894" y="1688864"/>
          <a:ext cx="2081250" cy="1247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Inform operational decisions and improve efficiency.</a:t>
          </a:r>
        </a:p>
      </dsp:txBody>
      <dsp:txXfrm>
        <a:off x="5371894" y="1688864"/>
        <a:ext cx="2081250" cy="12474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31F74-168B-46B8-A16B-62DEF4426EFB}">
      <dsp:nvSpPr>
        <dsp:cNvPr id="0" name=""/>
        <dsp:cNvSpPr/>
      </dsp:nvSpPr>
      <dsp:spPr>
        <a:xfrm>
          <a:off x="4546698" y="620946"/>
          <a:ext cx="1398367" cy="87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effectLst/>
            </a:rPr>
            <a:t>Delivery staff</a:t>
          </a:r>
        </a:p>
        <a:p>
          <a:pPr marL="0" lvl="0" indent="0" algn="ctr" defTabSz="444500">
            <a:lnSpc>
              <a:spcPct val="90000"/>
            </a:lnSpc>
            <a:spcBef>
              <a:spcPct val="0"/>
            </a:spcBef>
            <a:spcAft>
              <a:spcPct val="35000"/>
            </a:spcAft>
            <a:buNone/>
          </a:pPr>
          <a:r>
            <a:rPr lang="en-US" sz="1000" b="0" i="0" kern="1200" dirty="0" err="1"/>
            <a:t>Delivery_person_ID</a:t>
          </a:r>
          <a:endParaRPr lang="en-US" sz="1000" b="0" i="0" kern="1200" dirty="0"/>
        </a:p>
        <a:p>
          <a:pPr marL="0" lvl="0" indent="0" algn="ctr" defTabSz="444500">
            <a:lnSpc>
              <a:spcPct val="90000"/>
            </a:lnSpc>
            <a:spcBef>
              <a:spcPct val="0"/>
            </a:spcBef>
            <a:spcAft>
              <a:spcPct val="35000"/>
            </a:spcAft>
            <a:buNone/>
          </a:pPr>
          <a:r>
            <a:rPr lang="en-US" sz="1000" b="0" i="0" kern="1200" dirty="0" err="1"/>
            <a:t>Delivery_person_Age</a:t>
          </a:r>
          <a:endParaRPr lang="en-US" sz="1000" b="0" i="0" kern="1200" dirty="0"/>
        </a:p>
        <a:p>
          <a:pPr marL="0" lvl="0" indent="0" algn="ctr" defTabSz="444500">
            <a:lnSpc>
              <a:spcPct val="90000"/>
            </a:lnSpc>
            <a:spcBef>
              <a:spcPct val="0"/>
            </a:spcBef>
            <a:spcAft>
              <a:spcPct val="35000"/>
            </a:spcAft>
            <a:buFont typeface="Arial" panose="020B0604020202020204" pitchFamily="34" charset="0"/>
            <a:buNone/>
          </a:pPr>
          <a:r>
            <a:rPr lang="en-US" sz="1000" b="0" i="0" kern="1200" dirty="0" err="1"/>
            <a:t>Delivery_person_Ratings</a:t>
          </a:r>
          <a:endParaRPr lang="en-US" sz="1000" kern="1200" dirty="0"/>
        </a:p>
      </dsp:txBody>
      <dsp:txXfrm>
        <a:off x="4546698" y="620946"/>
        <a:ext cx="1398367" cy="871256"/>
      </dsp:txXfrm>
    </dsp:sp>
    <dsp:sp modelId="{00E8FA69-35F7-40C9-84AA-2AB978B12478}">
      <dsp:nvSpPr>
        <dsp:cNvPr id="0" name=""/>
        <dsp:cNvSpPr/>
      </dsp:nvSpPr>
      <dsp:spPr>
        <a:xfrm>
          <a:off x="2218620" y="694388"/>
          <a:ext cx="4047777" cy="4047777"/>
        </a:xfrm>
        <a:prstGeom prst="circularArrow">
          <a:avLst>
            <a:gd name="adj1" fmla="val 5198"/>
            <a:gd name="adj2" fmla="val 335734"/>
            <a:gd name="adj3" fmla="val 20344423"/>
            <a:gd name="adj4" fmla="val 19016784"/>
            <a:gd name="adj5" fmla="val 6064"/>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865B501-5DDE-4AFE-A088-7015E90D0A09}">
      <dsp:nvSpPr>
        <dsp:cNvPr id="0" name=""/>
        <dsp:cNvSpPr/>
      </dsp:nvSpPr>
      <dsp:spPr>
        <a:xfrm>
          <a:off x="5354737" y="2243441"/>
          <a:ext cx="1069963" cy="90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V</a:t>
          </a:r>
          <a:r>
            <a:rPr lang="en-US" sz="1000" b="1" i="0" kern="1200" dirty="0"/>
            <a:t>ehicles</a:t>
          </a:r>
        </a:p>
        <a:p>
          <a:pPr marL="0" lvl="0" indent="0" algn="ctr" defTabSz="444500">
            <a:lnSpc>
              <a:spcPct val="90000"/>
            </a:lnSpc>
            <a:spcBef>
              <a:spcPct val="0"/>
            </a:spcBef>
            <a:spcAft>
              <a:spcPct val="35000"/>
            </a:spcAft>
            <a:buNone/>
          </a:pPr>
          <a:r>
            <a:rPr lang="en-US" sz="1000" b="0" i="0" kern="1200" dirty="0" err="1"/>
            <a:t>Vehicle_condition</a:t>
          </a:r>
          <a:endParaRPr lang="en-US" sz="1000" b="0" i="0" kern="1200" dirty="0"/>
        </a:p>
        <a:p>
          <a:pPr marL="0" lvl="0" indent="0" algn="ctr" defTabSz="444500">
            <a:lnSpc>
              <a:spcPct val="90000"/>
            </a:lnSpc>
            <a:spcBef>
              <a:spcPct val="0"/>
            </a:spcBef>
            <a:spcAft>
              <a:spcPct val="35000"/>
            </a:spcAft>
            <a:buNone/>
          </a:pPr>
          <a:r>
            <a:rPr lang="en-US" sz="1000" b="0" i="0" kern="1200" dirty="0" err="1"/>
            <a:t>Type_of_vehicle</a:t>
          </a:r>
          <a:endParaRPr lang="en-US" sz="1000" b="0" i="0" kern="1200" dirty="0"/>
        </a:p>
        <a:p>
          <a:pPr marL="0" lvl="0" indent="0" algn="ctr" defTabSz="444500">
            <a:lnSpc>
              <a:spcPct val="90000"/>
            </a:lnSpc>
            <a:spcBef>
              <a:spcPct val="0"/>
            </a:spcBef>
            <a:spcAft>
              <a:spcPct val="35000"/>
            </a:spcAft>
            <a:buNone/>
          </a:pPr>
          <a:r>
            <a:rPr lang="en-US" sz="1000" b="0" i="0" kern="1200" dirty="0" err="1"/>
            <a:t>Multiple_deliveries</a:t>
          </a:r>
          <a:endParaRPr lang="en-US" sz="1000" kern="1200" dirty="0"/>
        </a:p>
      </dsp:txBody>
      <dsp:txXfrm>
        <a:off x="5354737" y="2243441"/>
        <a:ext cx="1069963" cy="900582"/>
      </dsp:txXfrm>
    </dsp:sp>
    <dsp:sp modelId="{0B7B596E-C6B4-4660-AC9D-F2F2DC17CFE9}">
      <dsp:nvSpPr>
        <dsp:cNvPr id="0" name=""/>
        <dsp:cNvSpPr/>
      </dsp:nvSpPr>
      <dsp:spPr>
        <a:xfrm>
          <a:off x="2157766" y="114860"/>
          <a:ext cx="4047777" cy="4047777"/>
        </a:xfrm>
        <a:prstGeom prst="circularArrow">
          <a:avLst>
            <a:gd name="adj1" fmla="val 5198"/>
            <a:gd name="adj2" fmla="val 335734"/>
            <a:gd name="adj3" fmla="val 4015455"/>
            <a:gd name="adj4" fmla="val 2042272"/>
            <a:gd name="adj5" fmla="val 6064"/>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BEB4AC64-A57D-429D-BB7F-5A99E6D8E2B6}">
      <dsp:nvSpPr>
        <dsp:cNvPr id="0" name=""/>
        <dsp:cNvSpPr/>
      </dsp:nvSpPr>
      <dsp:spPr>
        <a:xfrm>
          <a:off x="3642190" y="3622412"/>
          <a:ext cx="1078929" cy="624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Order timing</a:t>
          </a:r>
        </a:p>
        <a:p>
          <a:pPr marL="0" lvl="0" indent="0" algn="ctr" defTabSz="444500">
            <a:lnSpc>
              <a:spcPct val="90000"/>
            </a:lnSpc>
            <a:spcBef>
              <a:spcPct val="0"/>
            </a:spcBef>
            <a:spcAft>
              <a:spcPct val="35000"/>
            </a:spcAft>
            <a:buNone/>
          </a:pPr>
          <a:r>
            <a:rPr lang="en-US" sz="1000" b="0" i="0" kern="1200" dirty="0" err="1"/>
            <a:t>Time_Ordered</a:t>
          </a:r>
          <a:endParaRPr lang="en-US" sz="1000" b="0" i="0" kern="1200" dirty="0"/>
        </a:p>
        <a:p>
          <a:pPr marL="0" lvl="0" indent="0" algn="ctr" defTabSz="444500">
            <a:lnSpc>
              <a:spcPct val="90000"/>
            </a:lnSpc>
            <a:spcBef>
              <a:spcPct val="0"/>
            </a:spcBef>
            <a:spcAft>
              <a:spcPct val="35000"/>
            </a:spcAft>
            <a:buFont typeface="Arial" panose="020B0604020202020204" pitchFamily="34" charset="0"/>
            <a:buNone/>
          </a:pPr>
          <a:r>
            <a:rPr lang="en-US" sz="1000" b="0" i="0" kern="1200" dirty="0" err="1"/>
            <a:t>Type_of_order</a:t>
          </a:r>
          <a:endParaRPr lang="en-US" sz="1000" b="0" i="0" kern="1200" dirty="0"/>
        </a:p>
        <a:p>
          <a:pPr marL="0" lvl="0" indent="0" algn="ctr" defTabSz="444500">
            <a:lnSpc>
              <a:spcPct val="90000"/>
            </a:lnSpc>
            <a:spcBef>
              <a:spcPct val="0"/>
            </a:spcBef>
            <a:spcAft>
              <a:spcPct val="35000"/>
            </a:spcAft>
            <a:buFont typeface="Arial" panose="020B0604020202020204" pitchFamily="34" charset="0"/>
            <a:buNone/>
          </a:pPr>
          <a:r>
            <a:rPr lang="en-US" sz="1000" b="0" i="0" kern="1200" dirty="0"/>
            <a:t>Festival</a:t>
          </a:r>
          <a:endParaRPr lang="en-US" sz="1000" kern="1200" dirty="0"/>
        </a:p>
      </dsp:txBody>
      <dsp:txXfrm>
        <a:off x="3642190" y="3622412"/>
        <a:ext cx="1078929" cy="624602"/>
      </dsp:txXfrm>
    </dsp:sp>
    <dsp:sp modelId="{858C7208-512D-448F-997B-DAFD55C8F045}">
      <dsp:nvSpPr>
        <dsp:cNvPr id="0" name=""/>
        <dsp:cNvSpPr/>
      </dsp:nvSpPr>
      <dsp:spPr>
        <a:xfrm>
          <a:off x="2157766" y="114860"/>
          <a:ext cx="4047777" cy="4047777"/>
        </a:xfrm>
        <a:prstGeom prst="circularArrow">
          <a:avLst>
            <a:gd name="adj1" fmla="val 5198"/>
            <a:gd name="adj2" fmla="val 335734"/>
            <a:gd name="adj3" fmla="val 8771224"/>
            <a:gd name="adj4" fmla="val 6448811"/>
            <a:gd name="adj5" fmla="val 6064"/>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41EA23C-935C-400B-AC9A-C22CE78EAFAC}">
      <dsp:nvSpPr>
        <dsp:cNvPr id="0" name=""/>
        <dsp:cNvSpPr/>
      </dsp:nvSpPr>
      <dsp:spPr>
        <a:xfrm>
          <a:off x="1509400" y="2399551"/>
          <a:ext cx="1928381" cy="588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Weather and traffic condition</a:t>
          </a:r>
          <a:r>
            <a:rPr lang="en-US" sz="1000" b="0" i="0" kern="1200" dirty="0"/>
            <a:t>s</a:t>
          </a:r>
        </a:p>
        <a:p>
          <a:pPr marL="0" lvl="0" indent="0" algn="ctr" defTabSz="444500">
            <a:lnSpc>
              <a:spcPct val="90000"/>
            </a:lnSpc>
            <a:spcBef>
              <a:spcPct val="0"/>
            </a:spcBef>
            <a:spcAft>
              <a:spcPct val="35000"/>
            </a:spcAft>
            <a:buNone/>
          </a:pPr>
          <a:r>
            <a:rPr lang="en-US" sz="1000" b="0" i="0" kern="1200" dirty="0" err="1"/>
            <a:t>Weather_conditions</a:t>
          </a:r>
          <a:endParaRPr lang="en-US" sz="1000" b="0" i="0" kern="1200" dirty="0"/>
        </a:p>
        <a:p>
          <a:pPr marL="0" lvl="0" indent="0" algn="ctr" defTabSz="444500">
            <a:lnSpc>
              <a:spcPct val="90000"/>
            </a:lnSpc>
            <a:spcBef>
              <a:spcPct val="0"/>
            </a:spcBef>
            <a:spcAft>
              <a:spcPct val="35000"/>
            </a:spcAft>
            <a:buFont typeface="Arial" panose="020B0604020202020204" pitchFamily="34" charset="0"/>
            <a:buNone/>
          </a:pPr>
          <a:r>
            <a:rPr lang="en-US" sz="1000" b="0" i="0" kern="1200" dirty="0" err="1"/>
            <a:t>Road_traffic_density</a:t>
          </a:r>
          <a:endParaRPr lang="en-US" sz="1000" kern="1200" dirty="0"/>
        </a:p>
      </dsp:txBody>
      <dsp:txXfrm>
        <a:off x="1509400" y="2399551"/>
        <a:ext cx="1928381" cy="588361"/>
      </dsp:txXfrm>
    </dsp:sp>
    <dsp:sp modelId="{DA0CF75D-9610-4B81-9A1A-BB638CFF04D4}">
      <dsp:nvSpPr>
        <dsp:cNvPr id="0" name=""/>
        <dsp:cNvSpPr/>
      </dsp:nvSpPr>
      <dsp:spPr>
        <a:xfrm>
          <a:off x="2174874" y="458883"/>
          <a:ext cx="4047777" cy="4047777"/>
        </a:xfrm>
        <a:prstGeom prst="circularArrow">
          <a:avLst>
            <a:gd name="adj1" fmla="val 5198"/>
            <a:gd name="adj2" fmla="val 335734"/>
            <a:gd name="adj3" fmla="val 12698961"/>
            <a:gd name="adj4" fmla="val 10959353"/>
            <a:gd name="adj5" fmla="val 6064"/>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7F91A04F-7604-45F3-8A79-5E3DF2462D06}">
      <dsp:nvSpPr>
        <dsp:cNvPr id="0" name=""/>
        <dsp:cNvSpPr/>
      </dsp:nvSpPr>
      <dsp:spPr>
        <a:xfrm>
          <a:off x="1991897" y="683028"/>
          <a:ext cx="2065372" cy="712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Area</a:t>
          </a:r>
        </a:p>
        <a:p>
          <a:pPr marL="0" lvl="0" indent="0" algn="ctr" defTabSz="444500">
            <a:lnSpc>
              <a:spcPct val="90000"/>
            </a:lnSpc>
            <a:spcBef>
              <a:spcPct val="0"/>
            </a:spcBef>
            <a:spcAft>
              <a:spcPct val="35000"/>
            </a:spcAft>
            <a:buNone/>
          </a:pPr>
          <a:r>
            <a:rPr lang="en-US" sz="1000" b="0" i="0" kern="1200" dirty="0" err="1"/>
            <a:t>Restaurant_latitude</a:t>
          </a:r>
          <a:r>
            <a:rPr lang="en-US" sz="1000" b="0" i="0" kern="1200" dirty="0"/>
            <a:t>/longitude</a:t>
          </a:r>
        </a:p>
        <a:p>
          <a:pPr marL="0" lvl="0" indent="0" algn="ctr" defTabSz="444500">
            <a:lnSpc>
              <a:spcPct val="90000"/>
            </a:lnSpc>
            <a:spcBef>
              <a:spcPct val="0"/>
            </a:spcBef>
            <a:spcAft>
              <a:spcPct val="35000"/>
            </a:spcAft>
            <a:buFont typeface="Arial" panose="020B0604020202020204" pitchFamily="34" charset="0"/>
            <a:buNone/>
          </a:pPr>
          <a:r>
            <a:rPr lang="en-US" sz="1000" b="0" i="0" kern="1200" dirty="0" err="1"/>
            <a:t>Delivery_location_latitude</a:t>
          </a:r>
          <a:r>
            <a:rPr lang="en-US" sz="1000" b="0" i="0" kern="1200" dirty="0"/>
            <a:t>/longitude</a:t>
          </a:r>
        </a:p>
        <a:p>
          <a:pPr marL="0" lvl="0" indent="0" algn="ctr" defTabSz="444500">
            <a:lnSpc>
              <a:spcPct val="90000"/>
            </a:lnSpc>
            <a:spcBef>
              <a:spcPct val="0"/>
            </a:spcBef>
            <a:spcAft>
              <a:spcPct val="35000"/>
            </a:spcAft>
            <a:buFont typeface="Arial" panose="020B0604020202020204" pitchFamily="34" charset="0"/>
            <a:buNone/>
          </a:pPr>
          <a:r>
            <a:rPr lang="en-US" sz="1000" b="0" i="0" kern="1200" dirty="0"/>
            <a:t>City</a:t>
          </a:r>
          <a:endParaRPr lang="en-US" sz="1000" kern="1200" dirty="0"/>
        </a:p>
      </dsp:txBody>
      <dsp:txXfrm>
        <a:off x="1991897" y="683028"/>
        <a:ext cx="2065372" cy="712783"/>
      </dsp:txXfrm>
    </dsp:sp>
    <dsp:sp modelId="{352D3135-9FAC-4530-8075-BC3F1B5FFD74}">
      <dsp:nvSpPr>
        <dsp:cNvPr id="0" name=""/>
        <dsp:cNvSpPr/>
      </dsp:nvSpPr>
      <dsp:spPr>
        <a:xfrm>
          <a:off x="2042680" y="372221"/>
          <a:ext cx="4047777" cy="4047777"/>
        </a:xfrm>
        <a:prstGeom prst="circularArrow">
          <a:avLst>
            <a:gd name="adj1" fmla="val 5198"/>
            <a:gd name="adj2" fmla="val 335734"/>
            <a:gd name="adj3" fmla="val 16794620"/>
            <a:gd name="adj4" fmla="val 15151527"/>
            <a:gd name="adj5" fmla="val 6064"/>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BBDEB-C9B0-42C2-A1C1-24AD0CE25951}">
      <dsp:nvSpPr>
        <dsp:cNvPr id="0" name=""/>
        <dsp:cNvSpPr/>
      </dsp:nvSpPr>
      <dsp:spPr>
        <a:xfrm>
          <a:off x="518185" y="768902"/>
          <a:ext cx="1475437" cy="1475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153895-CA3B-4027-B256-E312C2957F12}">
      <dsp:nvSpPr>
        <dsp:cNvPr id="0" name=""/>
        <dsp:cNvSpPr/>
      </dsp:nvSpPr>
      <dsp:spPr>
        <a:xfrm>
          <a:off x="832623" y="1083340"/>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35F32F-087B-4BD8-ACE8-88C1C03CD0F8}">
      <dsp:nvSpPr>
        <dsp:cNvPr id="0" name=""/>
        <dsp:cNvSpPr/>
      </dsp:nvSpPr>
      <dsp:spPr>
        <a:xfrm>
          <a:off x="46529"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 Python (Pandas, Matplotlib, Seaborn)</a:t>
          </a:r>
        </a:p>
      </dsp:txBody>
      <dsp:txXfrm>
        <a:off x="46529" y="2703902"/>
        <a:ext cx="2418750" cy="720000"/>
      </dsp:txXfrm>
    </dsp:sp>
    <dsp:sp modelId="{81663D19-81FF-497D-9C93-176D4270E15A}">
      <dsp:nvSpPr>
        <dsp:cNvPr id="0" name=""/>
        <dsp:cNvSpPr/>
      </dsp:nvSpPr>
      <dsp:spPr>
        <a:xfrm>
          <a:off x="3360216" y="768902"/>
          <a:ext cx="1475437" cy="1475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111888-1A93-4206-9796-2043951AC7A3}">
      <dsp:nvSpPr>
        <dsp:cNvPr id="0" name=""/>
        <dsp:cNvSpPr/>
      </dsp:nvSpPr>
      <dsp:spPr>
        <a:xfrm>
          <a:off x="3674654" y="1083340"/>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3542E8-52A1-48B5-A2A5-74BBE4397BF3}">
      <dsp:nvSpPr>
        <dsp:cNvPr id="0" name=""/>
        <dsp:cNvSpPr/>
      </dsp:nvSpPr>
      <dsp:spPr>
        <a:xfrm>
          <a:off x="2888560"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 Jupyter Notebook for scripting</a:t>
          </a:r>
        </a:p>
      </dsp:txBody>
      <dsp:txXfrm>
        <a:off x="2888560" y="2703902"/>
        <a:ext cx="2418750" cy="720000"/>
      </dsp:txXfrm>
    </dsp:sp>
    <dsp:sp modelId="{6A3895CC-CFAE-48A1-A871-5F489B402777}">
      <dsp:nvSpPr>
        <dsp:cNvPr id="0" name=""/>
        <dsp:cNvSpPr/>
      </dsp:nvSpPr>
      <dsp:spPr>
        <a:xfrm>
          <a:off x="6202248" y="768902"/>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97AFF-A491-43A8-9E22-F1E36E512A73}">
      <dsp:nvSpPr>
        <dsp:cNvPr id="0" name=""/>
        <dsp:cNvSpPr/>
      </dsp:nvSpPr>
      <dsp:spPr>
        <a:xfrm>
          <a:off x="6516685" y="1083340"/>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F9FF0E-9141-4A66-880E-6334CA4F050D}">
      <dsp:nvSpPr>
        <dsp:cNvPr id="0" name=""/>
        <dsp:cNvSpPr/>
      </dsp:nvSpPr>
      <dsp:spPr>
        <a:xfrm>
          <a:off x="5730591"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 Power BI for interactive dashboards.</a:t>
          </a:r>
        </a:p>
      </dsp:txBody>
      <dsp:txXfrm>
        <a:off x="5730591" y="2703902"/>
        <a:ext cx="24187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FCBE4-C769-4B28-B6E6-21F46B42E67C}">
      <dsp:nvSpPr>
        <dsp:cNvPr id="0" name=""/>
        <dsp:cNvSpPr/>
      </dsp:nvSpPr>
      <dsp:spPr>
        <a:xfrm>
          <a:off x="0" y="411422"/>
          <a:ext cx="8195871" cy="579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18F008-CAA2-495E-9D34-6449B8FB6C23}">
      <dsp:nvSpPr>
        <dsp:cNvPr id="0" name=""/>
        <dsp:cNvSpPr/>
      </dsp:nvSpPr>
      <dsp:spPr>
        <a:xfrm>
          <a:off x="409793" y="71942"/>
          <a:ext cx="5737109" cy="6789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849" tIns="0" rIns="216849" bIns="0" numCol="1" spcCol="1270" anchor="ctr" anchorCtr="0">
          <a:noAutofit/>
        </a:bodyPr>
        <a:lstStyle/>
        <a:p>
          <a:pPr marL="0" lvl="0" indent="0" algn="l" defTabSz="1022350">
            <a:lnSpc>
              <a:spcPct val="90000"/>
            </a:lnSpc>
            <a:spcBef>
              <a:spcPct val="0"/>
            </a:spcBef>
            <a:spcAft>
              <a:spcPct val="35000"/>
            </a:spcAft>
            <a:buNone/>
          </a:pPr>
          <a:r>
            <a:rPr lang="en-US" sz="2300" kern="1200" dirty="0"/>
            <a:t>- Fix types</a:t>
          </a:r>
        </a:p>
      </dsp:txBody>
      <dsp:txXfrm>
        <a:off x="442937" y="105086"/>
        <a:ext cx="5670821" cy="612672"/>
      </dsp:txXfrm>
    </dsp:sp>
    <dsp:sp modelId="{3DC57733-6A47-488C-B4DC-FC81D7267043}">
      <dsp:nvSpPr>
        <dsp:cNvPr id="0" name=""/>
        <dsp:cNvSpPr/>
      </dsp:nvSpPr>
      <dsp:spPr>
        <a:xfrm>
          <a:off x="0" y="1454702"/>
          <a:ext cx="8195871" cy="5796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3F8A7E-8B03-42A3-9345-9AEA8FCCC1E5}">
      <dsp:nvSpPr>
        <dsp:cNvPr id="0" name=""/>
        <dsp:cNvSpPr/>
      </dsp:nvSpPr>
      <dsp:spPr>
        <a:xfrm>
          <a:off x="409793" y="1115222"/>
          <a:ext cx="5737109" cy="6789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849" tIns="0" rIns="216849" bIns="0" numCol="1" spcCol="1270" anchor="ctr" anchorCtr="0">
          <a:noAutofit/>
        </a:bodyPr>
        <a:lstStyle/>
        <a:p>
          <a:pPr marL="0" lvl="0" indent="0" algn="l" defTabSz="1022350">
            <a:lnSpc>
              <a:spcPct val="90000"/>
            </a:lnSpc>
            <a:spcBef>
              <a:spcPct val="0"/>
            </a:spcBef>
            <a:spcAft>
              <a:spcPct val="35000"/>
            </a:spcAft>
            <a:buNone/>
          </a:pPr>
          <a:r>
            <a:rPr lang="en-US" sz="2300" kern="1200" dirty="0"/>
            <a:t>- Handle missing values (median/mode)</a:t>
          </a:r>
        </a:p>
      </dsp:txBody>
      <dsp:txXfrm>
        <a:off x="442937" y="1148366"/>
        <a:ext cx="5670821" cy="612672"/>
      </dsp:txXfrm>
    </dsp:sp>
    <dsp:sp modelId="{4DFEECD7-8ABA-403F-85D5-2C46C76CF74F}">
      <dsp:nvSpPr>
        <dsp:cNvPr id="0" name=""/>
        <dsp:cNvSpPr/>
      </dsp:nvSpPr>
      <dsp:spPr>
        <a:xfrm>
          <a:off x="0" y="2497982"/>
          <a:ext cx="8195871" cy="579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93D823-2DE7-49C5-9942-EBF372F2F506}">
      <dsp:nvSpPr>
        <dsp:cNvPr id="0" name=""/>
        <dsp:cNvSpPr/>
      </dsp:nvSpPr>
      <dsp:spPr>
        <a:xfrm>
          <a:off x="409793" y="2158502"/>
          <a:ext cx="5737109" cy="6789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849" tIns="0" rIns="216849" bIns="0" numCol="1" spcCol="1270" anchor="ctr" anchorCtr="0">
          <a:noAutofit/>
        </a:bodyPr>
        <a:lstStyle/>
        <a:p>
          <a:pPr marL="0" lvl="0" indent="0" algn="l" defTabSz="1022350">
            <a:lnSpc>
              <a:spcPct val="90000"/>
            </a:lnSpc>
            <a:spcBef>
              <a:spcPct val="0"/>
            </a:spcBef>
            <a:spcAft>
              <a:spcPct val="35000"/>
            </a:spcAft>
            <a:buNone/>
          </a:pPr>
          <a:r>
            <a:rPr lang="en-US" sz="2300" kern="1200" dirty="0"/>
            <a:t>- Standardize strings</a:t>
          </a:r>
        </a:p>
      </dsp:txBody>
      <dsp:txXfrm>
        <a:off x="442937" y="2191646"/>
        <a:ext cx="5670821" cy="612672"/>
      </dsp:txXfrm>
    </dsp:sp>
    <dsp:sp modelId="{57E66900-2576-484B-AAB0-D730F4703069}">
      <dsp:nvSpPr>
        <dsp:cNvPr id="0" name=""/>
        <dsp:cNvSpPr/>
      </dsp:nvSpPr>
      <dsp:spPr>
        <a:xfrm>
          <a:off x="0" y="3541262"/>
          <a:ext cx="8195871" cy="579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0262F5-685A-4A50-9189-5B03572224CA}">
      <dsp:nvSpPr>
        <dsp:cNvPr id="0" name=""/>
        <dsp:cNvSpPr/>
      </dsp:nvSpPr>
      <dsp:spPr>
        <a:xfrm>
          <a:off x="409793" y="3201782"/>
          <a:ext cx="5737109" cy="6789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849" tIns="0" rIns="216849" bIns="0" numCol="1" spcCol="1270" anchor="ctr" anchorCtr="0">
          <a:noAutofit/>
        </a:bodyPr>
        <a:lstStyle/>
        <a:p>
          <a:pPr marL="0" lvl="0" indent="0" algn="l" defTabSz="1022350">
            <a:lnSpc>
              <a:spcPct val="90000"/>
            </a:lnSpc>
            <a:spcBef>
              <a:spcPct val="0"/>
            </a:spcBef>
            <a:spcAft>
              <a:spcPct val="35000"/>
            </a:spcAft>
            <a:buNone/>
          </a:pPr>
          <a:r>
            <a:rPr lang="en-US" sz="2300" kern="1200" dirty="0"/>
            <a:t>- Handle outliers</a:t>
          </a:r>
        </a:p>
      </dsp:txBody>
      <dsp:txXfrm>
        <a:off x="442937" y="3234926"/>
        <a:ext cx="5670821" cy="61267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www.kaggle.com/datasets/saurabhbadole/zomato-delivery-operations-analytics-dataset" TargetMode="Externa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pPr>
              <a:defRPr sz="2000">
                <a:solidFill>
                  <a:srgbClr val="000000"/>
                </a:solidFill>
                <a:latin typeface="Arial"/>
              </a:defRPr>
            </a:pPr>
            <a:r>
              <a:rPr lang="en-US" sz="3100" b="1" i="0">
                <a:effectLst/>
                <a:latin typeface="Amasis MT Pro Black" panose="020F0502020204030204" pitchFamily="18" charset="0"/>
              </a:rPr>
              <a:t>Zomato Delivery Analysis</a:t>
            </a:r>
            <a:endParaRPr lang="en-US" sz="3100">
              <a:latin typeface="Amasis MT Pro Black" panose="020F0502020204030204" pitchFamily="18" charset="0"/>
            </a:endParaRPr>
          </a:p>
        </p:txBody>
      </p:sp>
      <p:pic>
        <p:nvPicPr>
          <p:cNvPr id="1026" name="Picture 2">
            <a:extLst>
              <a:ext uri="{FF2B5EF4-FFF2-40B4-BE49-F238E27FC236}">
                <a16:creationId xmlns:a16="http://schemas.microsoft.com/office/drawing/2014/main" id="{9BB4B050-0821-174C-6F71-1880E1D02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9426"/>
          <a:stretch>
            <a:fillRect/>
          </a:stretch>
        </p:blipFill>
        <p:spPr bwMode="auto">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734499C1-28F3-606B-0D41-6BCB682D9158}"/>
              </a:ext>
            </a:extLst>
          </p:cNvPr>
          <p:cNvSpPr>
            <a:spLocks noGrp="1"/>
          </p:cNvSpPr>
          <p:nvPr>
            <p:ph idx="1"/>
          </p:nvPr>
        </p:nvSpPr>
        <p:spPr>
          <a:xfrm>
            <a:off x="3167986" y="3752850"/>
            <a:ext cx="5614060" cy="2452687"/>
          </a:xfrm>
        </p:spPr>
        <p:txBody>
          <a:bodyPr anchor="ctr">
            <a:normAutofit/>
          </a:bodyPr>
          <a:lstStyle/>
          <a:p>
            <a:pPr>
              <a:defRPr sz="2000">
                <a:solidFill>
                  <a:srgbClr val="000000"/>
                </a:solidFill>
                <a:latin typeface="Arial"/>
              </a:defRPr>
            </a:pPr>
            <a:r>
              <a:rPr lang="en-US" sz="1600"/>
              <a:t>Presenter: 	Huỳnh Vũ</a:t>
            </a:r>
          </a:p>
          <a:p>
            <a:pPr>
              <a:defRPr sz="2000">
                <a:solidFill>
                  <a:srgbClr val="000000"/>
                </a:solidFill>
                <a:latin typeface="Arial"/>
              </a:defRPr>
            </a:pPr>
            <a:r>
              <a:rPr lang="en-US" sz="1600"/>
              <a:t>Date: 		27-May-2025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CF1666-4B38-A8B1-7531-65D31748E072}"/>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346A14D-4169-5F95-9F49-847B53FDD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E3237EB-9AD5-4E03-91C6-0C7FC6704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378987F-3B37-B8BA-3392-0317C1168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D9DF3C4-F248-303E-32A3-D434B9EB51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62EC69-CC37-9455-0D70-6F62748636B8}"/>
              </a:ext>
            </a:extLst>
          </p:cNvPr>
          <p:cNvSpPr>
            <a:spLocks noGrp="1"/>
          </p:cNvSpPr>
          <p:nvPr>
            <p:ph type="title"/>
          </p:nvPr>
        </p:nvSpPr>
        <p:spPr>
          <a:xfrm>
            <a:off x="1028697" y="348865"/>
            <a:ext cx="7533018" cy="877729"/>
          </a:xfrm>
        </p:spPr>
        <p:txBody>
          <a:bodyPr anchor="ctr">
            <a:normAutofit/>
          </a:bodyPr>
          <a:lstStyle/>
          <a:p>
            <a:pPr>
              <a:defRPr sz="2000">
                <a:solidFill>
                  <a:srgbClr val="000000"/>
                </a:solidFill>
                <a:latin typeface="Arial"/>
              </a:defRPr>
            </a:pPr>
            <a:r>
              <a:rPr lang="en-US" sz="3500" dirty="0">
                <a:solidFill>
                  <a:srgbClr val="FFFFFF"/>
                </a:solidFill>
              </a:rPr>
              <a:t>6.2 Analysis Plan - EDA</a:t>
            </a:r>
          </a:p>
        </p:txBody>
      </p:sp>
      <p:sp>
        <p:nvSpPr>
          <p:cNvPr id="6" name="Hộp Văn bản 5">
            <a:extLst>
              <a:ext uri="{FF2B5EF4-FFF2-40B4-BE49-F238E27FC236}">
                <a16:creationId xmlns:a16="http://schemas.microsoft.com/office/drawing/2014/main" id="{C8CA1EDC-5C70-8C3B-1810-AB7C760D5D0D}"/>
              </a:ext>
            </a:extLst>
          </p:cNvPr>
          <p:cNvSpPr txBox="1"/>
          <p:nvPr/>
        </p:nvSpPr>
        <p:spPr>
          <a:xfrm>
            <a:off x="501445" y="5861132"/>
            <a:ext cx="3657600" cy="830997"/>
          </a:xfrm>
          <a:prstGeom prst="rect">
            <a:avLst/>
          </a:prstGeom>
          <a:noFill/>
        </p:spPr>
        <p:txBody>
          <a:bodyPr wrap="square">
            <a:spAutoFit/>
          </a:bodyPr>
          <a:lstStyle/>
          <a:p>
            <a:pPr>
              <a:defRPr sz="2000">
                <a:solidFill>
                  <a:srgbClr val="000000"/>
                </a:solidFill>
                <a:latin typeface="Arial"/>
              </a:defRPr>
            </a:pPr>
            <a:r>
              <a:rPr lang="en-US" sz="1600" b="1" dirty="0"/>
              <a:t>&gt;&gt;&gt;&gt; Insight: </a:t>
            </a:r>
            <a:r>
              <a:rPr lang="en-US" sz="1600" dirty="0"/>
              <a:t>The time frame from 5 PM to 10 PM has a longer delivery rate than average.</a:t>
            </a:r>
          </a:p>
        </p:txBody>
      </p:sp>
      <p:sp>
        <p:nvSpPr>
          <p:cNvPr id="9" name="Hộp Văn bản 8">
            <a:extLst>
              <a:ext uri="{FF2B5EF4-FFF2-40B4-BE49-F238E27FC236}">
                <a16:creationId xmlns:a16="http://schemas.microsoft.com/office/drawing/2014/main" id="{90EACE7F-CB1A-8F4E-F31E-BEDDA23B44FF}"/>
              </a:ext>
            </a:extLst>
          </p:cNvPr>
          <p:cNvSpPr txBox="1"/>
          <p:nvPr/>
        </p:nvSpPr>
        <p:spPr>
          <a:xfrm>
            <a:off x="4984957" y="5862804"/>
            <a:ext cx="3657598" cy="584775"/>
          </a:xfrm>
          <a:prstGeom prst="rect">
            <a:avLst/>
          </a:prstGeom>
          <a:noFill/>
        </p:spPr>
        <p:txBody>
          <a:bodyPr wrap="square">
            <a:spAutoFit/>
          </a:bodyPr>
          <a:lstStyle/>
          <a:p>
            <a:pPr>
              <a:defRPr sz="2000">
                <a:solidFill>
                  <a:srgbClr val="000000"/>
                </a:solidFill>
                <a:latin typeface="Arial"/>
              </a:defRPr>
            </a:pPr>
            <a:r>
              <a:rPr lang="en-US" sz="1600" b="1" i="0" dirty="0">
                <a:effectLst/>
              </a:rPr>
              <a:t>&gt;&gt;&gt;&gt; Insight: </a:t>
            </a:r>
            <a:r>
              <a:rPr lang="en-US" sz="1600" i="0" dirty="0">
                <a:effectLst/>
              </a:rPr>
              <a:t>Delivery times during the Festival are always higher.</a:t>
            </a:r>
          </a:p>
        </p:txBody>
      </p:sp>
      <p:pic>
        <p:nvPicPr>
          <p:cNvPr id="3" name="Picture 2">
            <a:extLst>
              <a:ext uri="{FF2B5EF4-FFF2-40B4-BE49-F238E27FC236}">
                <a16:creationId xmlns:a16="http://schemas.microsoft.com/office/drawing/2014/main" id="{09F8ABAF-6C16-79AE-0F36-DDF92872F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24544"/>
            <a:ext cx="4748983" cy="398750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55230C5E-9E0B-4DA0-9987-43D077633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8982" y="1724544"/>
            <a:ext cx="4326192" cy="3987504"/>
          </a:xfrm>
          <a:prstGeom prst="rect">
            <a:avLst/>
          </a:prstGeom>
          <a:noFill/>
          <a:extLst>
            <a:ext uri="{909E8E84-426E-40DD-AFC4-6F175D3DCCD1}">
              <a14:hiddenFill xmlns:a14="http://schemas.microsoft.com/office/drawing/2010/main">
                <a:solidFill>
                  <a:srgbClr val="FFFFFF"/>
                </a:solidFill>
              </a14:hiddenFill>
            </a:ext>
          </a:extLst>
        </p:spPr>
      </p:pic>
      <p:sp>
        <p:nvSpPr>
          <p:cNvPr id="7" name="Hình chữ nhật: Góc Tròn 6">
            <a:extLst>
              <a:ext uri="{FF2B5EF4-FFF2-40B4-BE49-F238E27FC236}">
                <a16:creationId xmlns:a16="http://schemas.microsoft.com/office/drawing/2014/main" id="{312DBE07-EA4E-74F0-9F03-589DE4CB5B7D}"/>
              </a:ext>
            </a:extLst>
          </p:cNvPr>
          <p:cNvSpPr/>
          <p:nvPr/>
        </p:nvSpPr>
        <p:spPr>
          <a:xfrm>
            <a:off x="137652" y="1300398"/>
            <a:ext cx="2477729" cy="349852"/>
          </a:xfrm>
          <a:prstGeom prst="round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800" b="1" i="0" dirty="0">
                <a:effectLst/>
              </a:rPr>
              <a:t>Order - Timing</a:t>
            </a:r>
          </a:p>
        </p:txBody>
      </p:sp>
    </p:spTree>
    <p:extLst>
      <p:ext uri="{BB962C8B-B14F-4D97-AF65-F5344CB8AC3E}">
        <p14:creationId xmlns:p14="http://schemas.microsoft.com/office/powerpoint/2010/main" val="1612938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52E978-D2C5-7DD2-3FEE-5D6A13C70987}"/>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10748E0-0C97-A138-2CC4-9A9B78543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B5A3B85-5D05-D044-A123-2B2F6CCB2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624EE7C-5B46-8608-1FA8-012E83C92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61F9FFE9-1351-97C1-CB9C-DE230C7E6B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12199B-0067-F378-3666-BC26C62727CD}"/>
              </a:ext>
            </a:extLst>
          </p:cNvPr>
          <p:cNvSpPr>
            <a:spLocks noGrp="1"/>
          </p:cNvSpPr>
          <p:nvPr>
            <p:ph type="title"/>
          </p:nvPr>
        </p:nvSpPr>
        <p:spPr>
          <a:xfrm>
            <a:off x="1028697" y="348865"/>
            <a:ext cx="7533018" cy="877729"/>
          </a:xfrm>
        </p:spPr>
        <p:txBody>
          <a:bodyPr anchor="ctr">
            <a:normAutofit/>
          </a:bodyPr>
          <a:lstStyle/>
          <a:p>
            <a:pPr>
              <a:defRPr sz="2000">
                <a:solidFill>
                  <a:srgbClr val="000000"/>
                </a:solidFill>
                <a:latin typeface="Arial"/>
              </a:defRPr>
            </a:pPr>
            <a:r>
              <a:rPr lang="en-US" sz="3500" dirty="0">
                <a:solidFill>
                  <a:srgbClr val="FFFFFF"/>
                </a:solidFill>
              </a:rPr>
              <a:t>6.2 Analysis Plan - EDA</a:t>
            </a:r>
          </a:p>
        </p:txBody>
      </p:sp>
      <p:sp>
        <p:nvSpPr>
          <p:cNvPr id="6" name="Hộp Văn bản 5">
            <a:extLst>
              <a:ext uri="{FF2B5EF4-FFF2-40B4-BE49-F238E27FC236}">
                <a16:creationId xmlns:a16="http://schemas.microsoft.com/office/drawing/2014/main" id="{4E5F5B23-258E-8499-39BC-CA0A32ACD66F}"/>
              </a:ext>
            </a:extLst>
          </p:cNvPr>
          <p:cNvSpPr txBox="1"/>
          <p:nvPr/>
        </p:nvSpPr>
        <p:spPr>
          <a:xfrm>
            <a:off x="501445" y="5861132"/>
            <a:ext cx="3657600" cy="584775"/>
          </a:xfrm>
          <a:prstGeom prst="rect">
            <a:avLst/>
          </a:prstGeom>
          <a:noFill/>
        </p:spPr>
        <p:txBody>
          <a:bodyPr wrap="square">
            <a:spAutoFit/>
          </a:bodyPr>
          <a:lstStyle/>
          <a:p>
            <a:pPr>
              <a:defRPr sz="2000">
                <a:solidFill>
                  <a:srgbClr val="000000"/>
                </a:solidFill>
                <a:latin typeface="Arial"/>
              </a:defRPr>
            </a:pPr>
            <a:r>
              <a:rPr lang="en-US" sz="1600" b="1" dirty="0"/>
              <a:t>&gt;&gt;&gt;&gt; Insight: </a:t>
            </a:r>
            <a:r>
              <a:rPr lang="en-US" sz="1600" dirty="0"/>
              <a:t>Weather conditions affect delivery time, sunny is the best.</a:t>
            </a:r>
          </a:p>
        </p:txBody>
      </p:sp>
      <p:sp>
        <p:nvSpPr>
          <p:cNvPr id="9" name="Hộp Văn bản 8">
            <a:extLst>
              <a:ext uri="{FF2B5EF4-FFF2-40B4-BE49-F238E27FC236}">
                <a16:creationId xmlns:a16="http://schemas.microsoft.com/office/drawing/2014/main" id="{F5B83186-67C0-5C84-E9B6-6A6FA04C2E7C}"/>
              </a:ext>
            </a:extLst>
          </p:cNvPr>
          <p:cNvSpPr txBox="1"/>
          <p:nvPr/>
        </p:nvSpPr>
        <p:spPr>
          <a:xfrm>
            <a:off x="4984957" y="5862804"/>
            <a:ext cx="3657598" cy="584775"/>
          </a:xfrm>
          <a:prstGeom prst="rect">
            <a:avLst/>
          </a:prstGeom>
          <a:noFill/>
        </p:spPr>
        <p:txBody>
          <a:bodyPr wrap="square">
            <a:spAutoFit/>
          </a:bodyPr>
          <a:lstStyle/>
          <a:p>
            <a:pPr>
              <a:defRPr sz="2000">
                <a:solidFill>
                  <a:srgbClr val="000000"/>
                </a:solidFill>
                <a:latin typeface="Arial"/>
              </a:defRPr>
            </a:pPr>
            <a:r>
              <a:rPr lang="en-US" sz="1600" b="1" i="0" dirty="0">
                <a:effectLst/>
              </a:rPr>
              <a:t>&gt;&gt;&gt;&gt; Insight:</a:t>
            </a:r>
            <a:r>
              <a:rPr lang="en-US" sz="1600" b="0" i="0" dirty="0">
                <a:effectLst/>
              </a:rPr>
              <a:t> Road Traffic affect delivery time.</a:t>
            </a:r>
            <a:endParaRPr lang="en-US" sz="1600" dirty="0"/>
          </a:p>
        </p:txBody>
      </p:sp>
      <p:pic>
        <p:nvPicPr>
          <p:cNvPr id="5" name="Picture 4">
            <a:extLst>
              <a:ext uri="{FF2B5EF4-FFF2-40B4-BE49-F238E27FC236}">
                <a16:creationId xmlns:a16="http://schemas.microsoft.com/office/drawing/2014/main" id="{A2C62070-981A-A140-0703-F8A627E28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37593"/>
            <a:ext cx="4572001" cy="412304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F8C3D120-9193-4EE3-185A-C20E29FB1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737593"/>
            <a:ext cx="4748985" cy="4125211"/>
          </a:xfrm>
          <a:prstGeom prst="rect">
            <a:avLst/>
          </a:prstGeom>
          <a:noFill/>
          <a:extLst>
            <a:ext uri="{909E8E84-426E-40DD-AFC4-6F175D3DCCD1}">
              <a14:hiddenFill xmlns:a14="http://schemas.microsoft.com/office/drawing/2010/main">
                <a:solidFill>
                  <a:srgbClr val="FFFFFF"/>
                </a:solidFill>
              </a14:hiddenFill>
            </a:ext>
          </a:extLst>
        </p:spPr>
      </p:pic>
      <p:sp>
        <p:nvSpPr>
          <p:cNvPr id="8" name="Hình chữ nhật: Góc Tròn 7">
            <a:extLst>
              <a:ext uri="{FF2B5EF4-FFF2-40B4-BE49-F238E27FC236}">
                <a16:creationId xmlns:a16="http://schemas.microsoft.com/office/drawing/2014/main" id="{CAB04A9D-6736-F389-6ACB-D8B41C0A4203}"/>
              </a:ext>
            </a:extLst>
          </p:cNvPr>
          <p:cNvSpPr/>
          <p:nvPr/>
        </p:nvSpPr>
        <p:spPr>
          <a:xfrm>
            <a:off x="137652" y="1300398"/>
            <a:ext cx="2477729" cy="349852"/>
          </a:xfrm>
          <a:prstGeom prst="round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800" b="1" i="0" dirty="0">
                <a:effectLst/>
              </a:rPr>
              <a:t>Weather and Traffics</a:t>
            </a:r>
          </a:p>
        </p:txBody>
      </p:sp>
    </p:spTree>
    <p:extLst>
      <p:ext uri="{BB962C8B-B14F-4D97-AF65-F5344CB8AC3E}">
        <p14:creationId xmlns:p14="http://schemas.microsoft.com/office/powerpoint/2010/main" val="1728644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80D1D1-8FEC-F1F5-7631-91279F27BC1F}"/>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69A9A3D5-FCBB-9668-7A63-220D093F30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CA485C1-31E5-A107-C2EA-E0C8B4F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E9A97C7-D40F-62AF-8FD9-DA10B7253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9EA82B2-29EA-F744-B04A-3E9ACB24E0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972AFD-CFE6-FC32-4D0E-440FE5038840}"/>
              </a:ext>
            </a:extLst>
          </p:cNvPr>
          <p:cNvSpPr>
            <a:spLocks noGrp="1"/>
          </p:cNvSpPr>
          <p:nvPr>
            <p:ph type="title"/>
          </p:nvPr>
        </p:nvSpPr>
        <p:spPr>
          <a:xfrm>
            <a:off x="1028697" y="348865"/>
            <a:ext cx="7533018" cy="877729"/>
          </a:xfrm>
        </p:spPr>
        <p:txBody>
          <a:bodyPr anchor="ctr">
            <a:normAutofit/>
          </a:bodyPr>
          <a:lstStyle/>
          <a:p>
            <a:pPr>
              <a:defRPr sz="2000">
                <a:solidFill>
                  <a:srgbClr val="000000"/>
                </a:solidFill>
                <a:latin typeface="Arial"/>
              </a:defRPr>
            </a:pPr>
            <a:r>
              <a:rPr lang="en-US" sz="3500" dirty="0">
                <a:solidFill>
                  <a:srgbClr val="FFFFFF"/>
                </a:solidFill>
              </a:rPr>
              <a:t>6.2 Analysis Plan - EDA</a:t>
            </a:r>
          </a:p>
        </p:txBody>
      </p:sp>
      <p:sp>
        <p:nvSpPr>
          <p:cNvPr id="6" name="Hộp Văn bản 5">
            <a:extLst>
              <a:ext uri="{FF2B5EF4-FFF2-40B4-BE49-F238E27FC236}">
                <a16:creationId xmlns:a16="http://schemas.microsoft.com/office/drawing/2014/main" id="{0F2C4BE6-9FAB-5F3F-7A1B-BC396D907BD0}"/>
              </a:ext>
            </a:extLst>
          </p:cNvPr>
          <p:cNvSpPr txBox="1"/>
          <p:nvPr/>
        </p:nvSpPr>
        <p:spPr>
          <a:xfrm>
            <a:off x="1671483" y="5861132"/>
            <a:ext cx="5775223" cy="338554"/>
          </a:xfrm>
          <a:prstGeom prst="rect">
            <a:avLst/>
          </a:prstGeom>
          <a:noFill/>
        </p:spPr>
        <p:txBody>
          <a:bodyPr wrap="square">
            <a:spAutoFit/>
          </a:bodyPr>
          <a:lstStyle/>
          <a:p>
            <a:pPr>
              <a:defRPr sz="2000">
                <a:solidFill>
                  <a:srgbClr val="000000"/>
                </a:solidFill>
                <a:latin typeface="Arial"/>
              </a:defRPr>
            </a:pPr>
            <a:r>
              <a:rPr lang="en-US" sz="1600" b="1" dirty="0"/>
              <a:t>&gt;&gt;&gt;&gt; Insight: </a:t>
            </a:r>
            <a:r>
              <a:rPr lang="en-US" sz="1600" dirty="0"/>
              <a:t>Semi-Urban have Time - Taken is so high.</a:t>
            </a:r>
          </a:p>
        </p:txBody>
      </p:sp>
      <p:pic>
        <p:nvPicPr>
          <p:cNvPr id="3" name="Picture 2">
            <a:extLst>
              <a:ext uri="{FF2B5EF4-FFF2-40B4-BE49-F238E27FC236}">
                <a16:creationId xmlns:a16="http://schemas.microsoft.com/office/drawing/2014/main" id="{79283405-89BC-F1B0-9B68-762F5EEBB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698" y="1576445"/>
            <a:ext cx="6945263" cy="4284196"/>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Góc Tròn 3">
            <a:extLst>
              <a:ext uri="{FF2B5EF4-FFF2-40B4-BE49-F238E27FC236}">
                <a16:creationId xmlns:a16="http://schemas.microsoft.com/office/drawing/2014/main" id="{54A6C07D-3938-9C69-CF60-28A53DF7424C}"/>
              </a:ext>
            </a:extLst>
          </p:cNvPr>
          <p:cNvSpPr/>
          <p:nvPr/>
        </p:nvSpPr>
        <p:spPr>
          <a:xfrm>
            <a:off x="137652" y="1300398"/>
            <a:ext cx="2477729" cy="349852"/>
          </a:xfrm>
          <a:prstGeom prst="round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800" b="1" i="0" dirty="0">
                <a:effectLst/>
              </a:rPr>
              <a:t>Area</a:t>
            </a:r>
          </a:p>
        </p:txBody>
      </p:sp>
    </p:spTree>
    <p:extLst>
      <p:ext uri="{BB962C8B-B14F-4D97-AF65-F5344CB8AC3E}">
        <p14:creationId xmlns:p14="http://schemas.microsoft.com/office/powerpoint/2010/main" val="1371819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7F6E9B-77D3-04E2-9EE5-B8A779F86295}"/>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51EB290-9B25-F9E0-1F8B-61A4B3ED4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6081EFD-46E4-80DB-0C34-E5F295322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8F36707-AC57-EA90-00D8-29E28809E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66AE77C-FAB9-B63E-66DF-2DF5B7B47E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3BD358-8D5E-8068-96EF-13A89E317D88}"/>
              </a:ext>
            </a:extLst>
          </p:cNvPr>
          <p:cNvSpPr>
            <a:spLocks noGrp="1"/>
          </p:cNvSpPr>
          <p:nvPr>
            <p:ph type="title"/>
          </p:nvPr>
        </p:nvSpPr>
        <p:spPr>
          <a:xfrm>
            <a:off x="1028697" y="348865"/>
            <a:ext cx="7533018" cy="877729"/>
          </a:xfrm>
        </p:spPr>
        <p:txBody>
          <a:bodyPr anchor="ctr">
            <a:normAutofit/>
          </a:bodyPr>
          <a:lstStyle/>
          <a:p>
            <a:pPr>
              <a:defRPr sz="2000">
                <a:solidFill>
                  <a:srgbClr val="000000"/>
                </a:solidFill>
                <a:latin typeface="Arial"/>
              </a:defRPr>
            </a:pPr>
            <a:r>
              <a:rPr lang="en-US" sz="3500" dirty="0">
                <a:solidFill>
                  <a:srgbClr val="FFFFFF"/>
                </a:solidFill>
              </a:rPr>
              <a:t>6.3 Visualization and Reporting</a:t>
            </a:r>
          </a:p>
        </p:txBody>
      </p:sp>
      <p:pic>
        <p:nvPicPr>
          <p:cNvPr id="6" name="Hình ảnh 5">
            <a:extLst>
              <a:ext uri="{FF2B5EF4-FFF2-40B4-BE49-F238E27FC236}">
                <a16:creationId xmlns:a16="http://schemas.microsoft.com/office/drawing/2014/main" id="{D56B7255-CD32-512D-EE94-057730F47197}"/>
              </a:ext>
            </a:extLst>
          </p:cNvPr>
          <p:cNvPicPr>
            <a:picLocks noChangeAspect="1"/>
          </p:cNvPicPr>
          <p:nvPr/>
        </p:nvPicPr>
        <p:blipFill>
          <a:blip r:embed="rId2"/>
          <a:stretch>
            <a:fillRect/>
          </a:stretch>
        </p:blipFill>
        <p:spPr>
          <a:xfrm>
            <a:off x="80116" y="1665646"/>
            <a:ext cx="4411770" cy="2577545"/>
          </a:xfrm>
          <a:prstGeom prst="rect">
            <a:avLst/>
          </a:prstGeom>
        </p:spPr>
      </p:pic>
      <p:pic>
        <p:nvPicPr>
          <p:cNvPr id="8" name="Hình ảnh 7">
            <a:extLst>
              <a:ext uri="{FF2B5EF4-FFF2-40B4-BE49-F238E27FC236}">
                <a16:creationId xmlns:a16="http://schemas.microsoft.com/office/drawing/2014/main" id="{33013C8A-2F33-D48D-AEFC-86466E227066}"/>
              </a:ext>
            </a:extLst>
          </p:cNvPr>
          <p:cNvPicPr>
            <a:picLocks noChangeAspect="1"/>
          </p:cNvPicPr>
          <p:nvPr/>
        </p:nvPicPr>
        <p:blipFill>
          <a:blip r:embed="rId3"/>
          <a:stretch>
            <a:fillRect/>
          </a:stretch>
        </p:blipFill>
        <p:spPr>
          <a:xfrm>
            <a:off x="4652117" y="1665646"/>
            <a:ext cx="4411767" cy="2577545"/>
          </a:xfrm>
          <a:prstGeom prst="rect">
            <a:avLst/>
          </a:prstGeom>
        </p:spPr>
      </p:pic>
      <p:pic>
        <p:nvPicPr>
          <p:cNvPr id="10" name="Hình ảnh 9">
            <a:extLst>
              <a:ext uri="{FF2B5EF4-FFF2-40B4-BE49-F238E27FC236}">
                <a16:creationId xmlns:a16="http://schemas.microsoft.com/office/drawing/2014/main" id="{8BCA3E85-4584-025E-2F27-708C8BA62B43}"/>
              </a:ext>
            </a:extLst>
          </p:cNvPr>
          <p:cNvPicPr>
            <a:picLocks noChangeAspect="1"/>
          </p:cNvPicPr>
          <p:nvPr/>
        </p:nvPicPr>
        <p:blipFill>
          <a:blip r:embed="rId4"/>
          <a:stretch>
            <a:fillRect/>
          </a:stretch>
        </p:blipFill>
        <p:spPr>
          <a:xfrm>
            <a:off x="4652117" y="4356186"/>
            <a:ext cx="4411767" cy="2436306"/>
          </a:xfrm>
          <a:prstGeom prst="rect">
            <a:avLst/>
          </a:prstGeom>
        </p:spPr>
      </p:pic>
      <p:pic>
        <p:nvPicPr>
          <p:cNvPr id="12" name="Hình ảnh 11">
            <a:extLst>
              <a:ext uri="{FF2B5EF4-FFF2-40B4-BE49-F238E27FC236}">
                <a16:creationId xmlns:a16="http://schemas.microsoft.com/office/drawing/2014/main" id="{7B8CC26E-8A7D-26D3-909C-E7FA6F26539E}"/>
              </a:ext>
            </a:extLst>
          </p:cNvPr>
          <p:cNvPicPr>
            <a:picLocks noChangeAspect="1"/>
          </p:cNvPicPr>
          <p:nvPr/>
        </p:nvPicPr>
        <p:blipFill>
          <a:blip r:embed="rId5"/>
          <a:stretch>
            <a:fillRect/>
          </a:stretch>
        </p:blipFill>
        <p:spPr>
          <a:xfrm>
            <a:off x="70282" y="4356186"/>
            <a:ext cx="4421603" cy="2502043"/>
          </a:xfrm>
          <a:prstGeom prst="rect">
            <a:avLst/>
          </a:prstGeom>
        </p:spPr>
      </p:pic>
    </p:spTree>
    <p:extLst>
      <p:ext uri="{BB962C8B-B14F-4D97-AF65-F5344CB8AC3E}">
        <p14:creationId xmlns:p14="http://schemas.microsoft.com/office/powerpoint/2010/main" val="391222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E80E0A-5BC0-C427-23CD-85D3AAAD0AA2}"/>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7886370C-9544-E064-7D36-8E303E403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3657710-51B6-F079-5349-72D3673F2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203B934-041E-75CE-0DF3-7D61FF223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10B67E7-3CC3-7885-F6C5-70B018BAB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BF8FC4-53D6-127B-8FDD-AB025F923089}"/>
              </a:ext>
            </a:extLst>
          </p:cNvPr>
          <p:cNvSpPr>
            <a:spLocks noGrp="1"/>
          </p:cNvSpPr>
          <p:nvPr>
            <p:ph type="title"/>
          </p:nvPr>
        </p:nvSpPr>
        <p:spPr>
          <a:xfrm>
            <a:off x="1028697" y="348865"/>
            <a:ext cx="7533018" cy="877729"/>
          </a:xfrm>
        </p:spPr>
        <p:txBody>
          <a:bodyPr anchor="ctr">
            <a:normAutofit/>
          </a:bodyPr>
          <a:lstStyle/>
          <a:p>
            <a:pPr>
              <a:defRPr sz="2000">
                <a:solidFill>
                  <a:srgbClr val="000000"/>
                </a:solidFill>
                <a:latin typeface="Arial"/>
              </a:defRPr>
            </a:pPr>
            <a:r>
              <a:rPr lang="en-US" sz="3500" dirty="0">
                <a:solidFill>
                  <a:srgbClr val="FFFFFF"/>
                </a:solidFill>
              </a:rPr>
              <a:t>6.4 Predictive model</a:t>
            </a:r>
          </a:p>
        </p:txBody>
      </p:sp>
      <p:sp>
        <p:nvSpPr>
          <p:cNvPr id="8" name="Hình chữ nhật: Góc Tròn 7">
            <a:extLst>
              <a:ext uri="{FF2B5EF4-FFF2-40B4-BE49-F238E27FC236}">
                <a16:creationId xmlns:a16="http://schemas.microsoft.com/office/drawing/2014/main" id="{6B8C166B-D977-74E3-B015-9CF40AC4A400}"/>
              </a:ext>
            </a:extLst>
          </p:cNvPr>
          <p:cNvSpPr/>
          <p:nvPr/>
        </p:nvSpPr>
        <p:spPr>
          <a:xfrm>
            <a:off x="137652" y="1300398"/>
            <a:ext cx="2477729" cy="349852"/>
          </a:xfrm>
          <a:prstGeom prst="round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800" b="1" i="0" dirty="0">
                <a:effectLst/>
              </a:rPr>
              <a:t>Linear Progression</a:t>
            </a:r>
          </a:p>
        </p:txBody>
      </p:sp>
      <p:sp>
        <p:nvSpPr>
          <p:cNvPr id="3" name="Hình chữ nhật 2">
            <a:extLst>
              <a:ext uri="{FF2B5EF4-FFF2-40B4-BE49-F238E27FC236}">
                <a16:creationId xmlns:a16="http://schemas.microsoft.com/office/drawing/2014/main" id="{66DE73BB-FBDC-23AE-8397-EF148653F9A2}"/>
              </a:ext>
            </a:extLst>
          </p:cNvPr>
          <p:cNvSpPr/>
          <p:nvPr/>
        </p:nvSpPr>
        <p:spPr>
          <a:xfrm>
            <a:off x="275303" y="1842041"/>
            <a:ext cx="8563897" cy="170494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r>
              <a:rPr lang="vi-VN" sz="1200" dirty="0">
                <a:solidFill>
                  <a:schemeClr val="tx1"/>
                </a:solidFill>
                <a:latin typeface="Calibri" panose="020F0502020204030204" pitchFamily="34" charset="0"/>
                <a:ea typeface="Calibri" panose="020F0502020204030204" pitchFamily="34" charset="0"/>
                <a:cs typeface="Calibri" panose="020F0502020204030204" pitchFamily="34" charset="0"/>
              </a:rPr>
              <a:t>R² </a:t>
            </a:r>
            <a:r>
              <a:rPr lang="vi-VN"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Score</a:t>
            </a:r>
            <a:r>
              <a:rPr lang="vi-VN" sz="1200" dirty="0">
                <a:solidFill>
                  <a:schemeClr val="tx1"/>
                </a:solidFill>
                <a:latin typeface="Calibri" panose="020F0502020204030204" pitchFamily="34" charset="0"/>
                <a:ea typeface="Calibri" panose="020F0502020204030204" pitchFamily="34" charset="0"/>
                <a:cs typeface="Calibri" panose="020F0502020204030204" pitchFamily="34" charset="0"/>
              </a:rPr>
              <a:t> = 0.57 → Mô hình giải thích được 57% phương sai của biến phụ thuộc (thời gian giao hàng). Đây là mức tương đối khá, cho thấy mô hình đã nắm bắt được phần lớn xu hướng dữ liệu, nhưng vẫn còn 43% phương sai chưa giải thích được. Điều này có thể do:</a:t>
            </a:r>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vi-VN" sz="1200" dirty="0">
                <a:solidFill>
                  <a:schemeClr val="tx1"/>
                </a:solidFill>
                <a:latin typeface="Calibri" panose="020F0502020204030204" pitchFamily="34" charset="0"/>
                <a:ea typeface="Calibri" panose="020F0502020204030204" pitchFamily="34" charset="0"/>
                <a:cs typeface="Calibri" panose="020F0502020204030204" pitchFamily="34" charset="0"/>
              </a:rPr>
              <a:t>✔️ Chưa đưa vào đầy đủ các biến đầu vào quan trọng (ví dụ: chi tiết quãng đường, loại hàng hóa).</a:t>
            </a:r>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vi-VN" sz="1200" dirty="0">
                <a:solidFill>
                  <a:schemeClr val="tx1"/>
                </a:solidFill>
                <a:latin typeface="Calibri" panose="020F0502020204030204" pitchFamily="34" charset="0"/>
                <a:ea typeface="Calibri" panose="020F0502020204030204" pitchFamily="34" charset="0"/>
                <a:cs typeface="Calibri" panose="020F0502020204030204" pitchFamily="34" charset="0"/>
              </a:rPr>
              <a:t>✔️ Mối quan hệ giữa các biến và thời gian giao hàng có thể phi tuyến tính, cần các mô hình phi tuyến để cải </a:t>
            </a:r>
            <a:r>
              <a:rPr lang="vi-VN"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thiện.MSE</a:t>
            </a:r>
            <a:r>
              <a:rPr lang="vi-VN" sz="1200" dirty="0">
                <a:solidFill>
                  <a:schemeClr val="tx1"/>
                </a:solidFill>
                <a:latin typeface="Calibri" panose="020F0502020204030204" pitchFamily="34" charset="0"/>
                <a:ea typeface="Calibri" panose="020F0502020204030204" pitchFamily="34" charset="0"/>
                <a:cs typeface="Calibri" panose="020F0502020204030204" pitchFamily="34" charset="0"/>
              </a:rPr>
              <a:t> = 38.44 → Sai số trung bình </a:t>
            </a:r>
            <a:r>
              <a:rPr lang="vi-VN"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bình</a:t>
            </a:r>
            <a:r>
              <a:rPr lang="vi-VN" sz="1200" dirty="0">
                <a:solidFill>
                  <a:schemeClr val="tx1"/>
                </a:solidFill>
                <a:latin typeface="Calibri" panose="020F0502020204030204" pitchFamily="34" charset="0"/>
                <a:ea typeface="Calibri" panose="020F0502020204030204" pitchFamily="34" charset="0"/>
                <a:cs typeface="Calibri" panose="020F0502020204030204" pitchFamily="34" charset="0"/>
              </a:rPr>
              <a:t> phương của dự báo khá thấp, cho thấy mô hình dự đoán gần đúng so với thực tế, tốt hơn so với các lần thử trước (ví dụ MSE = 88.44, 39.84).</a:t>
            </a:r>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1181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BB4E3E-FCBB-BFC8-93BB-25161DA4BB61}"/>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8E04F629-9ACE-26A9-129C-51358500F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752719C-7808-4A3F-EBB7-F32335374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AB40386-5C3C-57ED-B31D-EFE9BA61F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3CDA289-B17B-01B6-6CE5-3EE0111F1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15A9C6-625B-820C-CB37-CCDFD94C59A7}"/>
              </a:ext>
            </a:extLst>
          </p:cNvPr>
          <p:cNvSpPr>
            <a:spLocks noGrp="1"/>
          </p:cNvSpPr>
          <p:nvPr>
            <p:ph type="title"/>
          </p:nvPr>
        </p:nvSpPr>
        <p:spPr>
          <a:xfrm>
            <a:off x="1028697" y="348865"/>
            <a:ext cx="7533018" cy="877729"/>
          </a:xfrm>
        </p:spPr>
        <p:txBody>
          <a:bodyPr anchor="ctr">
            <a:normAutofit/>
          </a:bodyPr>
          <a:lstStyle/>
          <a:p>
            <a:pPr>
              <a:defRPr sz="2000">
                <a:solidFill>
                  <a:srgbClr val="000000"/>
                </a:solidFill>
                <a:latin typeface="Arial"/>
              </a:defRPr>
            </a:pPr>
            <a:r>
              <a:rPr lang="en-US" sz="3500" dirty="0">
                <a:solidFill>
                  <a:srgbClr val="FFFFFF"/>
                </a:solidFill>
              </a:rPr>
              <a:t>6.4 Predictive model</a:t>
            </a:r>
          </a:p>
        </p:txBody>
      </p:sp>
      <p:sp>
        <p:nvSpPr>
          <p:cNvPr id="8" name="Hình chữ nhật: Góc Tròn 7">
            <a:extLst>
              <a:ext uri="{FF2B5EF4-FFF2-40B4-BE49-F238E27FC236}">
                <a16:creationId xmlns:a16="http://schemas.microsoft.com/office/drawing/2014/main" id="{74ABF969-CAA1-B79B-A798-5604C49B9D89}"/>
              </a:ext>
            </a:extLst>
          </p:cNvPr>
          <p:cNvSpPr/>
          <p:nvPr/>
        </p:nvSpPr>
        <p:spPr>
          <a:xfrm>
            <a:off x="137652" y="1300398"/>
            <a:ext cx="2477729" cy="349852"/>
          </a:xfrm>
          <a:prstGeom prst="round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800" b="1" i="0" dirty="0">
                <a:effectLst/>
              </a:rPr>
              <a:t>Linear Progression</a:t>
            </a:r>
          </a:p>
        </p:txBody>
      </p:sp>
      <p:pic>
        <p:nvPicPr>
          <p:cNvPr id="9" name="Hình ảnh 8">
            <a:extLst>
              <a:ext uri="{FF2B5EF4-FFF2-40B4-BE49-F238E27FC236}">
                <a16:creationId xmlns:a16="http://schemas.microsoft.com/office/drawing/2014/main" id="{CD65CCEB-B48E-0D4A-7EB3-BF6A656EA9B0}"/>
              </a:ext>
            </a:extLst>
          </p:cNvPr>
          <p:cNvPicPr>
            <a:picLocks noChangeAspect="1"/>
          </p:cNvPicPr>
          <p:nvPr/>
        </p:nvPicPr>
        <p:blipFill>
          <a:blip r:embed="rId2"/>
          <a:stretch>
            <a:fillRect/>
          </a:stretch>
        </p:blipFill>
        <p:spPr>
          <a:xfrm>
            <a:off x="137652" y="2245917"/>
            <a:ext cx="2172930" cy="2366165"/>
          </a:xfrm>
          <a:prstGeom prst="rect">
            <a:avLst/>
          </a:prstGeom>
        </p:spPr>
      </p:pic>
      <p:sp>
        <p:nvSpPr>
          <p:cNvPr id="10" name="Hộp Văn bản 9">
            <a:extLst>
              <a:ext uri="{FF2B5EF4-FFF2-40B4-BE49-F238E27FC236}">
                <a16:creationId xmlns:a16="http://schemas.microsoft.com/office/drawing/2014/main" id="{D83F9B84-782A-ACAD-130C-530A16642CF6}"/>
              </a:ext>
            </a:extLst>
          </p:cNvPr>
          <p:cNvSpPr txBox="1"/>
          <p:nvPr/>
        </p:nvSpPr>
        <p:spPr>
          <a:xfrm>
            <a:off x="2310581" y="1669179"/>
            <a:ext cx="6833420" cy="5001369"/>
          </a:xfrm>
          <a:prstGeom prst="rect">
            <a:avLst/>
          </a:prstGeom>
          <a:noFill/>
        </p:spPr>
        <p:txBody>
          <a:bodyPr wrap="square" rtlCol="0">
            <a:spAutoFit/>
          </a:bodyPr>
          <a:lstStyle/>
          <a:p>
            <a:pPr>
              <a:buNone/>
            </a:pPr>
            <a:r>
              <a:rPr lang="en-US" sz="1100" b="1" dirty="0" err="1"/>
              <a:t>Delivery_location_longitude</a:t>
            </a:r>
            <a:r>
              <a:rPr lang="en-US" sz="1100" b="1" dirty="0"/>
              <a:t> (48.78):</a:t>
            </a:r>
            <a:r>
              <a:rPr lang="en-US" sz="1100" dirty="0"/>
              <a:t> The longitude coordinate has a strong and positive effect on delivery time – meaning that as the delivery location’s longitude increases, the delivery time also increases significantly. This may reflect the additional time needed to reach farther delivery points along the longitude direction.</a:t>
            </a:r>
          </a:p>
          <a:p>
            <a:pPr>
              <a:buNone/>
            </a:pPr>
            <a:endParaRPr lang="en-US" sz="1100" dirty="0"/>
          </a:p>
          <a:p>
            <a:pPr>
              <a:buNone/>
            </a:pPr>
            <a:r>
              <a:rPr lang="en-US" sz="1100" b="1" dirty="0" err="1"/>
              <a:t>City_Semi</a:t>
            </a:r>
            <a:r>
              <a:rPr lang="en-US" sz="1100" b="1" dirty="0"/>
              <a:t>-Urban (12.44):</a:t>
            </a:r>
            <a:r>
              <a:rPr lang="en-US" sz="1100" dirty="0"/>
              <a:t> Deliveries in </a:t>
            </a:r>
            <a:r>
              <a:rPr lang="en-US" sz="1100" b="1" dirty="0"/>
              <a:t>semi-urban areas</a:t>
            </a:r>
            <a:r>
              <a:rPr lang="en-US" sz="1100" dirty="0"/>
              <a:t> significantly increase delivery time compared to other regions.</a:t>
            </a:r>
          </a:p>
          <a:p>
            <a:pPr>
              <a:buNone/>
            </a:pPr>
            <a:endParaRPr lang="en-US" sz="1100" dirty="0"/>
          </a:p>
          <a:p>
            <a:pPr>
              <a:buNone/>
            </a:pPr>
            <a:r>
              <a:rPr lang="en-US" sz="1100" b="1" dirty="0" err="1"/>
              <a:t>Festival_Yes</a:t>
            </a:r>
            <a:r>
              <a:rPr lang="en-US" sz="1100" b="1" dirty="0"/>
              <a:t> (10.49):</a:t>
            </a:r>
            <a:r>
              <a:rPr lang="en-US" sz="1100" dirty="0"/>
              <a:t> During festivals, delivery time increases by approximately </a:t>
            </a:r>
            <a:r>
              <a:rPr lang="en-US" sz="1100" b="1" dirty="0"/>
              <a:t>10.5 minutes on average</a:t>
            </a:r>
            <a:r>
              <a:rPr lang="en-US" sz="1100" dirty="0"/>
              <a:t> – due to higher traffic volumes and increased demand.</a:t>
            </a:r>
          </a:p>
          <a:p>
            <a:pPr>
              <a:buNone/>
            </a:pPr>
            <a:endParaRPr lang="en-US" sz="1100" dirty="0"/>
          </a:p>
          <a:p>
            <a:pPr>
              <a:buNone/>
            </a:pPr>
            <a:r>
              <a:rPr lang="en-US" sz="1100" b="1" dirty="0" err="1"/>
              <a:t>Multiple_deliveries</a:t>
            </a:r>
            <a:r>
              <a:rPr lang="en-US" sz="1100" b="1" dirty="0"/>
              <a:t> (3.18):</a:t>
            </a:r>
            <a:r>
              <a:rPr lang="en-US" sz="1100" dirty="0"/>
              <a:t> Each instance of multiple deliveries in a single trip increases delivery time by approximately </a:t>
            </a:r>
            <a:r>
              <a:rPr lang="en-US" sz="1100" b="1" dirty="0"/>
              <a:t>3.2 minutes</a:t>
            </a:r>
            <a:r>
              <a:rPr lang="en-US" sz="1100" dirty="0"/>
              <a:t>, reflecting the additional handling and routing involved.</a:t>
            </a:r>
          </a:p>
          <a:p>
            <a:pPr>
              <a:buNone/>
            </a:pPr>
            <a:endParaRPr lang="en-US" sz="1100" dirty="0"/>
          </a:p>
          <a:p>
            <a:pPr>
              <a:buNone/>
            </a:pPr>
            <a:r>
              <a:rPr lang="en-US" sz="1100" b="1" dirty="0" err="1"/>
              <a:t>Road_traffic_density_Jam</a:t>
            </a:r>
            <a:r>
              <a:rPr lang="en-US" sz="1100" b="1" dirty="0"/>
              <a:t> (0.40):</a:t>
            </a:r>
            <a:r>
              <a:rPr lang="en-US" sz="1100" dirty="0"/>
              <a:t> Traffic jams increase delivery time by approximately </a:t>
            </a:r>
            <a:r>
              <a:rPr lang="en-US" sz="1100" b="1" dirty="0"/>
              <a:t>0.4 minutes</a:t>
            </a:r>
            <a:r>
              <a:rPr lang="en-US" sz="1100" dirty="0"/>
              <a:t> – a minor but notable impact.</a:t>
            </a:r>
          </a:p>
          <a:p>
            <a:pPr>
              <a:buNone/>
            </a:pPr>
            <a:endParaRPr lang="en-US" sz="1100" dirty="0"/>
          </a:p>
          <a:p>
            <a:pPr>
              <a:buNone/>
            </a:pPr>
            <a:r>
              <a:rPr lang="en-US" sz="1100" b="1" dirty="0" err="1"/>
              <a:t>Delivery_person_Age</a:t>
            </a:r>
            <a:r>
              <a:rPr lang="en-US" sz="1100" b="1" dirty="0"/>
              <a:t> (0.38):</a:t>
            </a:r>
            <a:r>
              <a:rPr lang="en-US" sz="1100" dirty="0"/>
              <a:t> Older delivery personnel tend to take longer to deliver, though the effect is relatively small.</a:t>
            </a:r>
          </a:p>
          <a:p>
            <a:pPr>
              <a:buNone/>
            </a:pPr>
            <a:endParaRPr lang="en-US" sz="1100" dirty="0"/>
          </a:p>
          <a:p>
            <a:pPr>
              <a:buNone/>
            </a:pPr>
            <a:r>
              <a:rPr lang="en-US" sz="1100" b="1" dirty="0" err="1"/>
              <a:t>Weather_conditions_Fog</a:t>
            </a:r>
            <a:r>
              <a:rPr lang="en-US" sz="1100" b="1" dirty="0"/>
              <a:t> (0.19):</a:t>
            </a:r>
            <a:r>
              <a:rPr lang="en-US" sz="1100" dirty="0"/>
              <a:t> Foggy conditions slightly increase delivery time – the impact is smaller compared to festivals or semi-urban areas.</a:t>
            </a:r>
          </a:p>
          <a:p>
            <a:pPr>
              <a:buNone/>
            </a:pPr>
            <a:endParaRPr lang="en-US" sz="1100" dirty="0"/>
          </a:p>
          <a:p>
            <a:pPr>
              <a:buNone/>
            </a:pPr>
            <a:r>
              <a:rPr lang="en-US" sz="1100" b="1" dirty="0" err="1"/>
              <a:t>Restaurant_latitude</a:t>
            </a:r>
            <a:r>
              <a:rPr lang="en-US" sz="1100" b="1" dirty="0"/>
              <a:t> (0.01):</a:t>
            </a:r>
            <a:r>
              <a:rPr lang="en-US" sz="1100" dirty="0"/>
              <a:t> The latitude coordinate of the restaurant has a small effect on delivery time.</a:t>
            </a:r>
          </a:p>
          <a:p>
            <a:pPr>
              <a:buNone/>
            </a:pPr>
            <a:endParaRPr lang="en-US" sz="1100" dirty="0"/>
          </a:p>
          <a:p>
            <a:pPr>
              <a:buNone/>
            </a:pPr>
            <a:r>
              <a:rPr lang="en-US" sz="1100" b="1" dirty="0" err="1"/>
              <a:t>Delivery_location_latitude</a:t>
            </a:r>
            <a:r>
              <a:rPr lang="en-US" sz="1100" b="1" dirty="0"/>
              <a:t> (-0.026):</a:t>
            </a:r>
            <a:r>
              <a:rPr lang="en-US" sz="1100" dirty="0"/>
              <a:t> Conversely, the latitude of the delivery location slightly reduces delivery time, but the effect is very small.</a:t>
            </a:r>
          </a:p>
          <a:p>
            <a:pPr>
              <a:buNone/>
            </a:pPr>
            <a:endParaRPr lang="en-US" sz="1100" dirty="0"/>
          </a:p>
          <a:p>
            <a:r>
              <a:rPr lang="en-US" sz="1100" b="1" dirty="0" err="1"/>
              <a:t>Type_of_order_Meal</a:t>
            </a:r>
            <a:r>
              <a:rPr lang="en-US" sz="1100" b="1" dirty="0"/>
              <a:t> (-0.14):</a:t>
            </a:r>
            <a:r>
              <a:rPr lang="en-US" sz="1100" dirty="0"/>
              <a:t> Meal orders tend to slightly reduce delivery time – likely because meal orders are simpler and quicker to handle.</a:t>
            </a:r>
          </a:p>
        </p:txBody>
      </p:sp>
      <p:grpSp>
        <p:nvGrpSpPr>
          <p:cNvPr id="4" name="Nhóm 3">
            <a:extLst>
              <a:ext uri="{FF2B5EF4-FFF2-40B4-BE49-F238E27FC236}">
                <a16:creationId xmlns:a16="http://schemas.microsoft.com/office/drawing/2014/main" id="{5C4DA23F-D355-67E7-C0E4-C8E01A5FC99D}"/>
              </a:ext>
            </a:extLst>
          </p:cNvPr>
          <p:cNvGrpSpPr/>
          <p:nvPr/>
        </p:nvGrpSpPr>
        <p:grpSpPr>
          <a:xfrm>
            <a:off x="91773" y="1822261"/>
            <a:ext cx="2218808" cy="319088"/>
            <a:chOff x="0" y="1431"/>
            <a:chExt cx="3873909" cy="934771"/>
          </a:xfrm>
        </p:grpSpPr>
        <p:sp>
          <p:nvSpPr>
            <p:cNvPr id="5" name="Hình chữ nhật: Góc Tròn 4">
              <a:extLst>
                <a:ext uri="{FF2B5EF4-FFF2-40B4-BE49-F238E27FC236}">
                  <a16:creationId xmlns:a16="http://schemas.microsoft.com/office/drawing/2014/main" id="{4B1F5A1B-AE64-E063-6C46-6EB996913F84}"/>
                </a:ext>
              </a:extLst>
            </p:cNvPr>
            <p:cNvSpPr/>
            <p:nvPr/>
          </p:nvSpPr>
          <p:spPr>
            <a:xfrm>
              <a:off x="0" y="1431"/>
              <a:ext cx="3873909" cy="93477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6" name="Hình chữ nhật: Góc Tròn 4">
              <a:extLst>
                <a:ext uri="{FF2B5EF4-FFF2-40B4-BE49-F238E27FC236}">
                  <a16:creationId xmlns:a16="http://schemas.microsoft.com/office/drawing/2014/main" id="{8BB6B206-3BCC-6D88-70B6-97DBA04322A7}"/>
                </a:ext>
              </a:extLst>
            </p:cNvPr>
            <p:cNvSpPr txBox="1"/>
            <p:nvPr/>
          </p:nvSpPr>
          <p:spPr>
            <a:xfrm>
              <a:off x="45632" y="47064"/>
              <a:ext cx="3782645" cy="889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dirty="0"/>
                <a:t>COEF</a:t>
              </a:r>
              <a:endParaRPr lang="en-US" sz="1000" b="1" kern="1200" dirty="0"/>
            </a:p>
          </p:txBody>
        </p:sp>
      </p:grpSp>
    </p:spTree>
    <p:extLst>
      <p:ext uri="{BB962C8B-B14F-4D97-AF65-F5344CB8AC3E}">
        <p14:creationId xmlns:p14="http://schemas.microsoft.com/office/powerpoint/2010/main" val="170357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5ADDA9-12DF-187F-9BAE-3B763597D593}"/>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7AFD4DF6-7C9A-D106-4C43-D4D231ED9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70DE4FA-79F3-13CF-D995-3587E32DF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79EAF51-4378-926A-2D47-2DAFCBC03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AFB2FB4-13B3-90A1-79F0-61B2B9789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F77F0A-A811-DA35-3BA9-7594ACA49F73}"/>
              </a:ext>
            </a:extLst>
          </p:cNvPr>
          <p:cNvSpPr>
            <a:spLocks noGrp="1"/>
          </p:cNvSpPr>
          <p:nvPr>
            <p:ph type="title"/>
          </p:nvPr>
        </p:nvSpPr>
        <p:spPr>
          <a:xfrm>
            <a:off x="1028697" y="348865"/>
            <a:ext cx="7533018" cy="877729"/>
          </a:xfrm>
        </p:spPr>
        <p:txBody>
          <a:bodyPr anchor="ctr">
            <a:normAutofit/>
          </a:bodyPr>
          <a:lstStyle/>
          <a:p>
            <a:pPr>
              <a:defRPr sz="2000">
                <a:solidFill>
                  <a:srgbClr val="000000"/>
                </a:solidFill>
                <a:latin typeface="Arial"/>
              </a:defRPr>
            </a:pPr>
            <a:r>
              <a:rPr lang="en-US" sz="3500" dirty="0">
                <a:solidFill>
                  <a:srgbClr val="FFFFFF"/>
                </a:solidFill>
              </a:rPr>
              <a:t>7. Conclusions</a:t>
            </a:r>
          </a:p>
        </p:txBody>
      </p:sp>
      <p:grpSp>
        <p:nvGrpSpPr>
          <p:cNvPr id="4" name="Nhóm 3">
            <a:extLst>
              <a:ext uri="{FF2B5EF4-FFF2-40B4-BE49-F238E27FC236}">
                <a16:creationId xmlns:a16="http://schemas.microsoft.com/office/drawing/2014/main" id="{598C16F4-1440-4D98-6EEB-3E01D786986C}"/>
              </a:ext>
            </a:extLst>
          </p:cNvPr>
          <p:cNvGrpSpPr/>
          <p:nvPr/>
        </p:nvGrpSpPr>
        <p:grpSpPr>
          <a:xfrm>
            <a:off x="121344" y="1739682"/>
            <a:ext cx="2510426" cy="319088"/>
            <a:chOff x="0" y="1431"/>
            <a:chExt cx="3873909" cy="934771"/>
          </a:xfrm>
        </p:grpSpPr>
        <p:sp>
          <p:nvSpPr>
            <p:cNvPr id="5" name="Hình chữ nhật: Góc Tròn 4">
              <a:extLst>
                <a:ext uri="{FF2B5EF4-FFF2-40B4-BE49-F238E27FC236}">
                  <a16:creationId xmlns:a16="http://schemas.microsoft.com/office/drawing/2014/main" id="{07CF3EA7-9F8A-65E3-D55B-47C3268856C9}"/>
                </a:ext>
              </a:extLst>
            </p:cNvPr>
            <p:cNvSpPr/>
            <p:nvPr/>
          </p:nvSpPr>
          <p:spPr>
            <a:xfrm>
              <a:off x="0" y="1431"/>
              <a:ext cx="3873909" cy="93477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6" name="Hình chữ nhật: Góc Tròn 4">
              <a:extLst>
                <a:ext uri="{FF2B5EF4-FFF2-40B4-BE49-F238E27FC236}">
                  <a16:creationId xmlns:a16="http://schemas.microsoft.com/office/drawing/2014/main" id="{FDF1DF83-768D-D752-616B-EA69D0383414}"/>
                </a:ext>
              </a:extLst>
            </p:cNvPr>
            <p:cNvSpPr txBox="1"/>
            <p:nvPr/>
          </p:nvSpPr>
          <p:spPr>
            <a:xfrm>
              <a:off x="45632" y="47064"/>
              <a:ext cx="3782645" cy="889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dirty="0"/>
                <a:t>🧑‍🔧</a:t>
              </a:r>
              <a:r>
                <a:rPr lang="en-US" sz="1400" b="1" i="0" kern="1200" dirty="0">
                  <a:effectLst/>
                </a:rPr>
                <a:t>Delivery staff</a:t>
              </a:r>
              <a:endParaRPr lang="en-US" sz="1000" kern="1200" dirty="0"/>
            </a:p>
          </p:txBody>
        </p:sp>
      </p:grpSp>
      <p:grpSp>
        <p:nvGrpSpPr>
          <p:cNvPr id="7" name="Nhóm 6">
            <a:extLst>
              <a:ext uri="{FF2B5EF4-FFF2-40B4-BE49-F238E27FC236}">
                <a16:creationId xmlns:a16="http://schemas.microsoft.com/office/drawing/2014/main" id="{4CDD91B2-7165-37F1-74DB-3E9F5E0BD4BC}"/>
              </a:ext>
            </a:extLst>
          </p:cNvPr>
          <p:cNvGrpSpPr/>
          <p:nvPr/>
        </p:nvGrpSpPr>
        <p:grpSpPr>
          <a:xfrm>
            <a:off x="3327053" y="1755259"/>
            <a:ext cx="2493360" cy="303512"/>
            <a:chOff x="0" y="949351"/>
            <a:chExt cx="3873909" cy="934771"/>
          </a:xfrm>
        </p:grpSpPr>
        <p:sp>
          <p:nvSpPr>
            <p:cNvPr id="8" name="Hình chữ nhật: Góc Tròn 7">
              <a:extLst>
                <a:ext uri="{FF2B5EF4-FFF2-40B4-BE49-F238E27FC236}">
                  <a16:creationId xmlns:a16="http://schemas.microsoft.com/office/drawing/2014/main" id="{2678C68C-E356-67A2-40CF-77D1841E3222}"/>
                </a:ext>
              </a:extLst>
            </p:cNvPr>
            <p:cNvSpPr/>
            <p:nvPr/>
          </p:nvSpPr>
          <p:spPr>
            <a:xfrm>
              <a:off x="0" y="949351"/>
              <a:ext cx="3873909" cy="934771"/>
            </a:xfrm>
            <a:prstGeom prst="roundRect">
              <a:avLst/>
            </a:prstGeom>
          </p:spPr>
          <p:style>
            <a:lnRef idx="2">
              <a:schemeClr val="lt1">
                <a:hueOff val="0"/>
                <a:satOff val="0"/>
                <a:lumOff val="0"/>
                <a:alphaOff val="0"/>
              </a:schemeClr>
            </a:lnRef>
            <a:fillRef idx="1">
              <a:schemeClr val="accent2">
                <a:hueOff val="1170380"/>
                <a:satOff val="-1460"/>
                <a:lumOff val="343"/>
                <a:alphaOff val="0"/>
              </a:schemeClr>
            </a:fillRef>
            <a:effectRef idx="0">
              <a:schemeClr val="accent2">
                <a:hueOff val="1170380"/>
                <a:satOff val="-1460"/>
                <a:lumOff val="343"/>
                <a:alphaOff val="0"/>
              </a:schemeClr>
            </a:effectRef>
            <a:fontRef idx="minor">
              <a:schemeClr val="lt1"/>
            </a:fontRef>
          </p:style>
          <p:txBody>
            <a:bodyPr/>
            <a:lstStyle/>
            <a:p>
              <a:endParaRPr lang="en-US"/>
            </a:p>
          </p:txBody>
        </p:sp>
        <p:sp>
          <p:nvSpPr>
            <p:cNvPr id="9" name="Hình chữ nhật: Góc Tròn 4">
              <a:extLst>
                <a:ext uri="{FF2B5EF4-FFF2-40B4-BE49-F238E27FC236}">
                  <a16:creationId xmlns:a16="http://schemas.microsoft.com/office/drawing/2014/main" id="{99A70CE3-0A93-1ABE-F841-B44C4EED22DE}"/>
                </a:ext>
              </a:extLst>
            </p:cNvPr>
            <p:cNvSpPr txBox="1"/>
            <p:nvPr/>
          </p:nvSpPr>
          <p:spPr>
            <a:xfrm>
              <a:off x="45632" y="994983"/>
              <a:ext cx="3782645" cy="8435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dirty="0"/>
                <a:t>🚚 </a:t>
              </a:r>
              <a:r>
                <a:rPr lang="en-US" sz="1400" b="1" kern="1200" dirty="0"/>
                <a:t>V</a:t>
              </a:r>
              <a:r>
                <a:rPr lang="en-US" sz="1400" b="1" i="0" kern="1200" dirty="0"/>
                <a:t>ehicles</a:t>
              </a:r>
              <a:endParaRPr lang="en-US" sz="1000" kern="1200" dirty="0"/>
            </a:p>
          </p:txBody>
        </p:sp>
      </p:grpSp>
      <p:grpSp>
        <p:nvGrpSpPr>
          <p:cNvPr id="10" name="Nhóm 9">
            <a:extLst>
              <a:ext uri="{FF2B5EF4-FFF2-40B4-BE49-F238E27FC236}">
                <a16:creationId xmlns:a16="http://schemas.microsoft.com/office/drawing/2014/main" id="{982F6EAF-A959-3F60-5DD3-BBFA300A98E6}"/>
              </a:ext>
            </a:extLst>
          </p:cNvPr>
          <p:cNvGrpSpPr/>
          <p:nvPr/>
        </p:nvGrpSpPr>
        <p:grpSpPr>
          <a:xfrm>
            <a:off x="6515696" y="1755259"/>
            <a:ext cx="2476495" cy="283031"/>
            <a:chOff x="0" y="1897271"/>
            <a:chExt cx="3873909" cy="934771"/>
          </a:xfrm>
        </p:grpSpPr>
        <p:sp>
          <p:nvSpPr>
            <p:cNvPr id="11" name="Hình chữ nhật: Góc Tròn 10">
              <a:extLst>
                <a:ext uri="{FF2B5EF4-FFF2-40B4-BE49-F238E27FC236}">
                  <a16:creationId xmlns:a16="http://schemas.microsoft.com/office/drawing/2014/main" id="{3CDC6F26-8455-77FF-7CC6-DB414C26E736}"/>
                </a:ext>
              </a:extLst>
            </p:cNvPr>
            <p:cNvSpPr/>
            <p:nvPr/>
          </p:nvSpPr>
          <p:spPr>
            <a:xfrm>
              <a:off x="0" y="1897271"/>
              <a:ext cx="3873909" cy="934771"/>
            </a:xfrm>
            <a:prstGeom prst="roundRect">
              <a:avLst/>
            </a:prstGeom>
          </p:spPr>
          <p:style>
            <a:lnRef idx="2">
              <a:schemeClr val="lt1">
                <a:hueOff val="0"/>
                <a:satOff val="0"/>
                <a:lumOff val="0"/>
                <a:alphaOff val="0"/>
              </a:schemeClr>
            </a:lnRef>
            <a:fillRef idx="1">
              <a:schemeClr val="accent2">
                <a:hueOff val="2340759"/>
                <a:satOff val="-2919"/>
                <a:lumOff val="686"/>
                <a:alphaOff val="0"/>
              </a:schemeClr>
            </a:fillRef>
            <a:effectRef idx="0">
              <a:schemeClr val="accent2">
                <a:hueOff val="2340759"/>
                <a:satOff val="-2919"/>
                <a:lumOff val="686"/>
                <a:alphaOff val="0"/>
              </a:schemeClr>
            </a:effectRef>
            <a:fontRef idx="minor">
              <a:schemeClr val="lt1"/>
            </a:fontRef>
          </p:style>
          <p:txBody>
            <a:bodyPr/>
            <a:lstStyle/>
            <a:p>
              <a:endParaRPr lang="en-US"/>
            </a:p>
          </p:txBody>
        </p:sp>
        <p:sp>
          <p:nvSpPr>
            <p:cNvPr id="12" name="Hình chữ nhật: Góc Tròn 4">
              <a:extLst>
                <a:ext uri="{FF2B5EF4-FFF2-40B4-BE49-F238E27FC236}">
                  <a16:creationId xmlns:a16="http://schemas.microsoft.com/office/drawing/2014/main" id="{2AAC8DB7-CD91-6CFC-25EB-823D1F79F4C5}"/>
                </a:ext>
              </a:extLst>
            </p:cNvPr>
            <p:cNvSpPr txBox="1"/>
            <p:nvPr/>
          </p:nvSpPr>
          <p:spPr>
            <a:xfrm>
              <a:off x="45632" y="1942903"/>
              <a:ext cx="3782645" cy="8435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dirty="0"/>
                <a:t>⏰</a:t>
              </a:r>
              <a:r>
                <a:rPr lang="en-US" sz="1400" b="1" i="0" kern="1200" dirty="0"/>
                <a:t>Order - Timing</a:t>
              </a:r>
              <a:endParaRPr lang="en-US" sz="1000" kern="1200" dirty="0"/>
            </a:p>
          </p:txBody>
        </p:sp>
      </p:grpSp>
      <p:sp>
        <p:nvSpPr>
          <p:cNvPr id="13" name="Hình chữ nhật: Góc Tròn 12">
            <a:extLst>
              <a:ext uri="{FF2B5EF4-FFF2-40B4-BE49-F238E27FC236}">
                <a16:creationId xmlns:a16="http://schemas.microsoft.com/office/drawing/2014/main" id="{1FE656BE-F6C4-CB26-B2CD-152E3B1D9C92}"/>
              </a:ext>
            </a:extLst>
          </p:cNvPr>
          <p:cNvSpPr/>
          <p:nvPr/>
        </p:nvSpPr>
        <p:spPr>
          <a:xfrm>
            <a:off x="150915" y="2070143"/>
            <a:ext cx="2480855" cy="2127012"/>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r>
              <a:rPr lang="en-US" sz="1200" dirty="0">
                <a:solidFill>
                  <a:schemeClr val="tx1"/>
                </a:solidFill>
              </a:rPr>
              <a:t>Younger delivery personnel (under 29) tend to have faster delivery times.</a:t>
            </a:r>
          </a:p>
          <a:p>
            <a:pPr marL="285750" indent="-285750">
              <a:buFont typeface="Arial" panose="020B0604020202020204" pitchFamily="34" charset="0"/>
              <a:buChar char="•"/>
            </a:pPr>
            <a:r>
              <a:rPr lang="en-US" sz="1200" dirty="0">
                <a:solidFill>
                  <a:schemeClr val="tx1"/>
                </a:solidFill>
              </a:rPr>
              <a:t>Higher customer ratings are associated with quicker deliveries.</a:t>
            </a:r>
          </a:p>
          <a:p>
            <a:pPr marL="285750" indent="-285750">
              <a:buFont typeface="Arial" panose="020B0604020202020204" pitchFamily="34" charset="0"/>
              <a:buChar char="•"/>
            </a:pPr>
            <a:r>
              <a:rPr lang="en-US" sz="1200" dirty="0">
                <a:solidFill>
                  <a:schemeClr val="tx1"/>
                </a:solidFill>
              </a:rPr>
              <a:t>Older delivery personnel generally take longer to complete deliveries.</a:t>
            </a:r>
          </a:p>
        </p:txBody>
      </p:sp>
      <p:sp>
        <p:nvSpPr>
          <p:cNvPr id="14" name="Hình chữ nhật: Góc Tròn 13">
            <a:extLst>
              <a:ext uri="{FF2B5EF4-FFF2-40B4-BE49-F238E27FC236}">
                <a16:creationId xmlns:a16="http://schemas.microsoft.com/office/drawing/2014/main" id="{910644F6-65C5-F733-AD96-7A56AE8633E5}"/>
              </a:ext>
            </a:extLst>
          </p:cNvPr>
          <p:cNvSpPr/>
          <p:nvPr/>
        </p:nvSpPr>
        <p:spPr>
          <a:xfrm>
            <a:off x="3356424" y="2071082"/>
            <a:ext cx="2463990" cy="2127012"/>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t" anchorCtr="0"/>
          <a:lstStyle/>
          <a:p>
            <a:pPr marL="171450" indent="-171450">
              <a:buFont typeface="Arial" panose="020B0604020202020204" pitchFamily="34" charset="0"/>
              <a:buChar char="•"/>
            </a:pPr>
            <a:r>
              <a:rPr lang="en-US" sz="1200" dirty="0">
                <a:solidFill>
                  <a:schemeClr val="tx1"/>
                </a:solidFill>
              </a:rPr>
              <a:t>Good vehicle condition contributes to reduced delivery times.</a:t>
            </a:r>
          </a:p>
          <a:p>
            <a:pPr marL="171450" indent="-171450">
              <a:buFont typeface="Arial" panose="020B0604020202020204" pitchFamily="34" charset="0"/>
              <a:buChar char="•"/>
            </a:pPr>
            <a:r>
              <a:rPr lang="en-US" sz="1200" dirty="0">
                <a:solidFill>
                  <a:schemeClr val="tx1"/>
                </a:solidFill>
              </a:rPr>
              <a:t>Poor vehicle condition can increase delivery time.</a:t>
            </a:r>
          </a:p>
          <a:p>
            <a:pPr marL="171450" indent="-171450">
              <a:buFont typeface="Arial" panose="020B0604020202020204" pitchFamily="34" charset="0"/>
              <a:buChar char="•"/>
            </a:pPr>
            <a:r>
              <a:rPr lang="en-US" sz="1200" dirty="0">
                <a:solidFill>
                  <a:schemeClr val="tx1"/>
                </a:solidFill>
              </a:rPr>
              <a:t>Multiple deliveries in one trip increase average delivery time.</a:t>
            </a:r>
          </a:p>
        </p:txBody>
      </p:sp>
      <p:sp>
        <p:nvSpPr>
          <p:cNvPr id="24" name="Hình chữ nhật: Góc Tròn 23">
            <a:extLst>
              <a:ext uri="{FF2B5EF4-FFF2-40B4-BE49-F238E27FC236}">
                <a16:creationId xmlns:a16="http://schemas.microsoft.com/office/drawing/2014/main" id="{0A388E6B-92DC-5FA7-D8B8-6CF1434BF9DB}"/>
              </a:ext>
            </a:extLst>
          </p:cNvPr>
          <p:cNvSpPr/>
          <p:nvPr/>
        </p:nvSpPr>
        <p:spPr>
          <a:xfrm>
            <a:off x="6544868" y="2072087"/>
            <a:ext cx="2447324" cy="2125068"/>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t" anchorCtr="0"/>
          <a:lstStyle/>
          <a:p>
            <a:pPr marL="171450" indent="-171450">
              <a:buFont typeface="Arial" panose="020B0604020202020204" pitchFamily="34" charset="0"/>
              <a:buChar char="•"/>
            </a:pPr>
            <a:r>
              <a:rPr lang="en-US" sz="1200" dirty="0">
                <a:solidFill>
                  <a:schemeClr val="tx1"/>
                </a:solidFill>
              </a:rPr>
              <a:t>Peak hours (5 PM – 10 PM) and festival periods are associated with higher delivery times due to increased demand and traffic.</a:t>
            </a:r>
          </a:p>
          <a:p>
            <a:pPr marL="171450" indent="-171450">
              <a:buFont typeface="Arial" panose="020B0604020202020204" pitchFamily="34" charset="0"/>
              <a:buChar char="•"/>
            </a:pPr>
            <a:r>
              <a:rPr lang="en-US" sz="1200" b="0" i="0" dirty="0">
                <a:solidFill>
                  <a:schemeClr val="tx1"/>
                </a:solidFill>
                <a:effectLst/>
              </a:rPr>
              <a:t>Delivery times during the Festival are always higher</a:t>
            </a:r>
            <a:r>
              <a:rPr lang="en-US" sz="1200" dirty="0">
                <a:solidFill>
                  <a:schemeClr val="tx1"/>
                </a:solidFill>
              </a:rPr>
              <a:t>.</a:t>
            </a:r>
          </a:p>
          <a:p>
            <a:endParaRPr lang="en-US" sz="1400" dirty="0">
              <a:solidFill>
                <a:schemeClr val="tx1"/>
              </a:solidFill>
            </a:endParaRPr>
          </a:p>
        </p:txBody>
      </p:sp>
      <p:grpSp>
        <p:nvGrpSpPr>
          <p:cNvPr id="33" name="Nhóm 32">
            <a:extLst>
              <a:ext uri="{FF2B5EF4-FFF2-40B4-BE49-F238E27FC236}">
                <a16:creationId xmlns:a16="http://schemas.microsoft.com/office/drawing/2014/main" id="{BD6E269D-CF51-31CC-FEE0-48A13B2C5FC2}"/>
              </a:ext>
            </a:extLst>
          </p:cNvPr>
          <p:cNvGrpSpPr/>
          <p:nvPr/>
        </p:nvGrpSpPr>
        <p:grpSpPr>
          <a:xfrm>
            <a:off x="152115" y="4372691"/>
            <a:ext cx="2479655" cy="283031"/>
            <a:chOff x="0" y="2845191"/>
            <a:chExt cx="3873909" cy="934771"/>
          </a:xfrm>
        </p:grpSpPr>
        <p:sp>
          <p:nvSpPr>
            <p:cNvPr id="34" name="Hình chữ nhật: Góc Tròn 33">
              <a:extLst>
                <a:ext uri="{FF2B5EF4-FFF2-40B4-BE49-F238E27FC236}">
                  <a16:creationId xmlns:a16="http://schemas.microsoft.com/office/drawing/2014/main" id="{1B4762D0-1CCC-43BE-B5A5-3F79C1631FA7}"/>
                </a:ext>
              </a:extLst>
            </p:cNvPr>
            <p:cNvSpPr/>
            <p:nvPr/>
          </p:nvSpPr>
          <p:spPr>
            <a:xfrm>
              <a:off x="0" y="2845191"/>
              <a:ext cx="3873909" cy="934771"/>
            </a:xfrm>
            <a:prstGeom prst="roundRect">
              <a:avLst/>
            </a:prstGeom>
          </p:spPr>
          <p:style>
            <a:lnRef idx="2">
              <a:schemeClr val="lt1">
                <a:hueOff val="0"/>
                <a:satOff val="0"/>
                <a:lumOff val="0"/>
                <a:alphaOff val="0"/>
              </a:schemeClr>
            </a:lnRef>
            <a:fillRef idx="1">
              <a:schemeClr val="accent2">
                <a:hueOff val="3511139"/>
                <a:satOff val="-4379"/>
                <a:lumOff val="1030"/>
                <a:alphaOff val="0"/>
              </a:schemeClr>
            </a:fillRef>
            <a:effectRef idx="0">
              <a:schemeClr val="accent2">
                <a:hueOff val="3511139"/>
                <a:satOff val="-4379"/>
                <a:lumOff val="1030"/>
                <a:alphaOff val="0"/>
              </a:schemeClr>
            </a:effectRef>
            <a:fontRef idx="minor">
              <a:schemeClr val="lt1"/>
            </a:fontRef>
          </p:style>
          <p:txBody>
            <a:bodyPr/>
            <a:lstStyle/>
            <a:p>
              <a:endParaRPr lang="en-US"/>
            </a:p>
          </p:txBody>
        </p:sp>
        <p:sp>
          <p:nvSpPr>
            <p:cNvPr id="35" name="Hình chữ nhật: Góc Tròn 4">
              <a:extLst>
                <a:ext uri="{FF2B5EF4-FFF2-40B4-BE49-F238E27FC236}">
                  <a16:creationId xmlns:a16="http://schemas.microsoft.com/office/drawing/2014/main" id="{08F97C9A-6E58-665C-0374-2963231BE63E}"/>
                </a:ext>
              </a:extLst>
            </p:cNvPr>
            <p:cNvSpPr txBox="1"/>
            <p:nvPr/>
          </p:nvSpPr>
          <p:spPr>
            <a:xfrm>
              <a:off x="45633" y="2890825"/>
              <a:ext cx="3782645" cy="8435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dirty="0"/>
                <a:t>🌦️</a:t>
              </a:r>
              <a:r>
                <a:rPr lang="en-US" sz="1400" b="1" i="0" kern="1200" dirty="0"/>
                <a:t>Weather and traffic</a:t>
              </a:r>
              <a:endParaRPr lang="en-US" sz="1000" kern="1200" dirty="0"/>
            </a:p>
          </p:txBody>
        </p:sp>
      </p:grpSp>
      <p:sp>
        <p:nvSpPr>
          <p:cNvPr id="36" name="Hình chữ nhật: Góc Tròn 35">
            <a:extLst>
              <a:ext uri="{FF2B5EF4-FFF2-40B4-BE49-F238E27FC236}">
                <a16:creationId xmlns:a16="http://schemas.microsoft.com/office/drawing/2014/main" id="{2C52F8FF-3E8A-50D7-508E-4A9B3BB5F677}"/>
              </a:ext>
            </a:extLst>
          </p:cNvPr>
          <p:cNvSpPr/>
          <p:nvPr/>
        </p:nvSpPr>
        <p:spPr>
          <a:xfrm>
            <a:off x="152115" y="4667094"/>
            <a:ext cx="2480855" cy="201287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t" anchorCtr="0"/>
          <a:lstStyle/>
          <a:p>
            <a:pPr marL="171450" indent="-171450">
              <a:buFont typeface="Arial" panose="020B0604020202020204" pitchFamily="34" charset="0"/>
              <a:buChar char="•"/>
            </a:pPr>
            <a:r>
              <a:rPr lang="en-US" sz="1200" dirty="0">
                <a:solidFill>
                  <a:schemeClr val="tx1"/>
                </a:solidFill>
              </a:rPr>
              <a:t>Good weather (sunny) leads to shorter delivery times, while foggy conditions can extend delivery duration.</a:t>
            </a:r>
          </a:p>
          <a:p>
            <a:pPr marL="171450" indent="-171450">
              <a:buFont typeface="Arial" panose="020B0604020202020204" pitchFamily="34" charset="0"/>
              <a:buChar char="•"/>
            </a:pPr>
            <a:r>
              <a:rPr lang="en-US" sz="1200" dirty="0">
                <a:solidFill>
                  <a:schemeClr val="tx1"/>
                </a:solidFill>
              </a:rPr>
              <a:t>Traffic jams slightly increase delivery times but are noteworthy.</a:t>
            </a:r>
          </a:p>
        </p:txBody>
      </p:sp>
      <p:grpSp>
        <p:nvGrpSpPr>
          <p:cNvPr id="37" name="Nhóm 36">
            <a:extLst>
              <a:ext uri="{FF2B5EF4-FFF2-40B4-BE49-F238E27FC236}">
                <a16:creationId xmlns:a16="http://schemas.microsoft.com/office/drawing/2014/main" id="{A53DEBD3-C721-A659-CBE0-C8B2E2A7FEBA}"/>
              </a:ext>
            </a:extLst>
          </p:cNvPr>
          <p:cNvGrpSpPr/>
          <p:nvPr/>
        </p:nvGrpSpPr>
        <p:grpSpPr>
          <a:xfrm>
            <a:off x="3357624" y="4372691"/>
            <a:ext cx="2450446" cy="283032"/>
            <a:chOff x="0" y="3793111"/>
            <a:chExt cx="3873909" cy="934771"/>
          </a:xfrm>
        </p:grpSpPr>
        <p:sp>
          <p:nvSpPr>
            <p:cNvPr id="38" name="Hình chữ nhật: Góc Tròn 37">
              <a:extLst>
                <a:ext uri="{FF2B5EF4-FFF2-40B4-BE49-F238E27FC236}">
                  <a16:creationId xmlns:a16="http://schemas.microsoft.com/office/drawing/2014/main" id="{50720700-987B-226E-0867-04AB275C6290}"/>
                </a:ext>
              </a:extLst>
            </p:cNvPr>
            <p:cNvSpPr/>
            <p:nvPr/>
          </p:nvSpPr>
          <p:spPr>
            <a:xfrm>
              <a:off x="0" y="3793111"/>
              <a:ext cx="3873909" cy="934771"/>
            </a:xfrm>
            <a:prstGeom prst="roundRect">
              <a:avLst/>
            </a:prstGeom>
          </p:spPr>
          <p:style>
            <a:lnRef idx="2">
              <a:schemeClr val="lt1">
                <a:hueOff val="0"/>
                <a:satOff val="0"/>
                <a:lumOff val="0"/>
                <a:alphaOff val="0"/>
              </a:schemeClr>
            </a:lnRef>
            <a:fillRef idx="1">
              <a:schemeClr val="accent2">
                <a:hueOff val="4681519"/>
                <a:satOff val="-5839"/>
                <a:lumOff val="1373"/>
                <a:alphaOff val="0"/>
              </a:schemeClr>
            </a:fillRef>
            <a:effectRef idx="0">
              <a:schemeClr val="accent2">
                <a:hueOff val="4681519"/>
                <a:satOff val="-5839"/>
                <a:lumOff val="1373"/>
                <a:alphaOff val="0"/>
              </a:schemeClr>
            </a:effectRef>
            <a:fontRef idx="minor">
              <a:schemeClr val="lt1"/>
            </a:fontRef>
          </p:style>
          <p:txBody>
            <a:bodyPr/>
            <a:lstStyle/>
            <a:p>
              <a:endParaRPr lang="en-US"/>
            </a:p>
          </p:txBody>
        </p:sp>
        <p:sp>
          <p:nvSpPr>
            <p:cNvPr id="39" name="Hình chữ nhật: Góc Tròn 4">
              <a:extLst>
                <a:ext uri="{FF2B5EF4-FFF2-40B4-BE49-F238E27FC236}">
                  <a16:creationId xmlns:a16="http://schemas.microsoft.com/office/drawing/2014/main" id="{A70FC8BA-A117-E024-4C11-2698E88881E5}"/>
                </a:ext>
              </a:extLst>
            </p:cNvPr>
            <p:cNvSpPr txBox="1"/>
            <p:nvPr/>
          </p:nvSpPr>
          <p:spPr>
            <a:xfrm>
              <a:off x="45632" y="3838743"/>
              <a:ext cx="3782645" cy="8435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dirty="0"/>
                <a:t>🔴</a:t>
              </a:r>
              <a:r>
                <a:rPr lang="en-US" sz="1400" b="1" i="0" kern="1200" dirty="0"/>
                <a:t>Area</a:t>
              </a:r>
              <a:endParaRPr lang="en-US" sz="1000" kern="1200" dirty="0"/>
            </a:p>
          </p:txBody>
        </p:sp>
      </p:grpSp>
      <p:sp>
        <p:nvSpPr>
          <p:cNvPr id="40" name="Hình chữ nhật: Góc Tròn 39">
            <a:extLst>
              <a:ext uri="{FF2B5EF4-FFF2-40B4-BE49-F238E27FC236}">
                <a16:creationId xmlns:a16="http://schemas.microsoft.com/office/drawing/2014/main" id="{AB5A2B9B-8C10-E857-B1CA-8910AB91FDB0}"/>
              </a:ext>
            </a:extLst>
          </p:cNvPr>
          <p:cNvSpPr/>
          <p:nvPr/>
        </p:nvSpPr>
        <p:spPr>
          <a:xfrm>
            <a:off x="3357624" y="4668033"/>
            <a:ext cx="2463990" cy="2011932"/>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t" anchorCtr="0"/>
          <a:lstStyle/>
          <a:p>
            <a:pPr marL="171450" indent="-171450">
              <a:buFont typeface="Arial" panose="020B0604020202020204" pitchFamily="34" charset="0"/>
              <a:buChar char="•"/>
            </a:pPr>
            <a:r>
              <a:rPr lang="en-US" sz="1200" i="0" dirty="0">
                <a:solidFill>
                  <a:schemeClr val="tx1"/>
                </a:solidFill>
                <a:effectLst/>
              </a:rPr>
              <a:t>Delivery time in semi-urban areas is significantly higher than in other regions.</a:t>
            </a:r>
          </a:p>
          <a:p>
            <a:pPr marL="171450" indent="-171450">
              <a:buFont typeface="Arial" panose="020B0604020202020204" pitchFamily="34" charset="0"/>
              <a:buChar char="•"/>
            </a:pPr>
            <a:r>
              <a:rPr lang="en-US" sz="1200" i="0" dirty="0">
                <a:solidFill>
                  <a:schemeClr val="tx1"/>
                </a:solidFill>
                <a:effectLst/>
              </a:rPr>
              <a:t>This may be due to more complex infrastructure or less optimized delivery routes.</a:t>
            </a:r>
            <a:endParaRPr lang="en-US" sz="1200" dirty="0">
              <a:solidFill>
                <a:schemeClr val="tx1"/>
              </a:solidFill>
            </a:endParaRPr>
          </a:p>
        </p:txBody>
      </p:sp>
      <p:grpSp>
        <p:nvGrpSpPr>
          <p:cNvPr id="3" name="Nhóm 2">
            <a:extLst>
              <a:ext uri="{FF2B5EF4-FFF2-40B4-BE49-F238E27FC236}">
                <a16:creationId xmlns:a16="http://schemas.microsoft.com/office/drawing/2014/main" id="{51D42E82-CF9C-F910-52C0-7064537DA207}"/>
              </a:ext>
            </a:extLst>
          </p:cNvPr>
          <p:cNvGrpSpPr/>
          <p:nvPr/>
        </p:nvGrpSpPr>
        <p:grpSpPr>
          <a:xfrm>
            <a:off x="6511032" y="4371752"/>
            <a:ext cx="2450446" cy="283032"/>
            <a:chOff x="0" y="3793111"/>
            <a:chExt cx="3873909" cy="934771"/>
          </a:xfrm>
        </p:grpSpPr>
        <p:sp>
          <p:nvSpPr>
            <p:cNvPr id="15" name="Hình chữ nhật: Góc Tròn 14">
              <a:extLst>
                <a:ext uri="{FF2B5EF4-FFF2-40B4-BE49-F238E27FC236}">
                  <a16:creationId xmlns:a16="http://schemas.microsoft.com/office/drawing/2014/main" id="{BA590417-F244-684E-786B-F2C5AA2C2EFA}"/>
                </a:ext>
              </a:extLst>
            </p:cNvPr>
            <p:cNvSpPr/>
            <p:nvPr/>
          </p:nvSpPr>
          <p:spPr>
            <a:xfrm>
              <a:off x="0" y="3793111"/>
              <a:ext cx="3873909" cy="934771"/>
            </a:xfrm>
            <a:prstGeom prst="roundRect">
              <a:avLst/>
            </a:prstGeom>
          </p:spPr>
          <p:style>
            <a:lnRef idx="2">
              <a:schemeClr val="lt1">
                <a:hueOff val="0"/>
                <a:satOff val="0"/>
                <a:lumOff val="0"/>
                <a:alphaOff val="0"/>
              </a:schemeClr>
            </a:lnRef>
            <a:fillRef idx="1">
              <a:schemeClr val="accent2">
                <a:hueOff val="4681519"/>
                <a:satOff val="-5839"/>
                <a:lumOff val="1373"/>
                <a:alphaOff val="0"/>
              </a:schemeClr>
            </a:fillRef>
            <a:effectRef idx="0">
              <a:schemeClr val="accent2">
                <a:hueOff val="4681519"/>
                <a:satOff val="-5839"/>
                <a:lumOff val="1373"/>
                <a:alphaOff val="0"/>
              </a:schemeClr>
            </a:effectRef>
            <a:fontRef idx="minor">
              <a:schemeClr val="lt1"/>
            </a:fontRef>
          </p:style>
          <p:txBody>
            <a:bodyPr/>
            <a:lstStyle/>
            <a:p>
              <a:endParaRPr lang="en-US"/>
            </a:p>
          </p:txBody>
        </p:sp>
        <p:sp>
          <p:nvSpPr>
            <p:cNvPr id="16" name="Hình chữ nhật: Góc Tròn 4">
              <a:extLst>
                <a:ext uri="{FF2B5EF4-FFF2-40B4-BE49-F238E27FC236}">
                  <a16:creationId xmlns:a16="http://schemas.microsoft.com/office/drawing/2014/main" id="{9B013405-1794-23F9-71A6-4993ED7A8FC1}"/>
                </a:ext>
              </a:extLst>
            </p:cNvPr>
            <p:cNvSpPr txBox="1"/>
            <p:nvPr/>
          </p:nvSpPr>
          <p:spPr>
            <a:xfrm>
              <a:off x="45632" y="3838743"/>
              <a:ext cx="3782645" cy="8435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dirty="0"/>
                <a:t>📈</a:t>
              </a:r>
              <a:r>
                <a:rPr lang="en-US" sz="1400" b="1" i="0" kern="1200" dirty="0"/>
                <a:t>Predictive Model</a:t>
              </a:r>
              <a:endParaRPr lang="en-US" sz="1000" kern="1200" dirty="0"/>
            </a:p>
          </p:txBody>
        </p:sp>
      </p:grpSp>
      <p:sp>
        <p:nvSpPr>
          <p:cNvPr id="17" name="Hình chữ nhật: Góc Tròn 16">
            <a:extLst>
              <a:ext uri="{FF2B5EF4-FFF2-40B4-BE49-F238E27FC236}">
                <a16:creationId xmlns:a16="http://schemas.microsoft.com/office/drawing/2014/main" id="{1E9D6FD1-4E23-16AB-3FED-1B19500868D9}"/>
              </a:ext>
            </a:extLst>
          </p:cNvPr>
          <p:cNvSpPr/>
          <p:nvPr/>
        </p:nvSpPr>
        <p:spPr>
          <a:xfrm>
            <a:off x="6511032" y="4667094"/>
            <a:ext cx="2463990" cy="2011932"/>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i="0" dirty="0">
                <a:solidFill>
                  <a:schemeClr val="tx1"/>
                </a:solidFill>
                <a:effectLst/>
              </a:rPr>
              <a:t>Key factors influencing delivery time:</a:t>
            </a:r>
          </a:p>
          <a:p>
            <a:r>
              <a:rPr lang="en-US" sz="1200" i="0" dirty="0">
                <a:solidFill>
                  <a:schemeClr val="tx1"/>
                </a:solidFill>
                <a:effectLst/>
              </a:rPr>
              <a:t>✔️ </a:t>
            </a:r>
            <a:r>
              <a:rPr lang="en-US" sz="1200" i="0" dirty="0" err="1">
                <a:solidFill>
                  <a:schemeClr val="tx1"/>
                </a:solidFill>
                <a:effectLst/>
              </a:rPr>
              <a:t>Delivery_location_longitude</a:t>
            </a:r>
            <a:r>
              <a:rPr lang="en-US" sz="1200" i="0" dirty="0">
                <a:solidFill>
                  <a:schemeClr val="tx1"/>
                </a:solidFill>
                <a:effectLst/>
              </a:rPr>
              <a:t> (farther longitude points increase time)</a:t>
            </a:r>
          </a:p>
          <a:p>
            <a:r>
              <a:rPr lang="en-US" sz="1200" i="0" dirty="0">
                <a:solidFill>
                  <a:schemeClr val="tx1"/>
                </a:solidFill>
                <a:effectLst/>
              </a:rPr>
              <a:t>✔️ </a:t>
            </a:r>
            <a:r>
              <a:rPr lang="en-US" sz="1200" i="0" dirty="0" err="1">
                <a:solidFill>
                  <a:schemeClr val="tx1"/>
                </a:solidFill>
                <a:effectLst/>
              </a:rPr>
              <a:t>City_Semi</a:t>
            </a:r>
            <a:r>
              <a:rPr lang="en-US" sz="1200" i="0" dirty="0">
                <a:solidFill>
                  <a:schemeClr val="tx1"/>
                </a:solidFill>
                <a:effectLst/>
              </a:rPr>
              <a:t>-Urban (semi-urban areas)</a:t>
            </a:r>
          </a:p>
          <a:p>
            <a:r>
              <a:rPr lang="en-US" sz="1200" i="0" dirty="0">
                <a:solidFill>
                  <a:schemeClr val="tx1"/>
                </a:solidFill>
                <a:effectLst/>
              </a:rPr>
              <a:t>✔️ Festival (during festivals)</a:t>
            </a:r>
          </a:p>
          <a:p>
            <a:r>
              <a:rPr lang="en-US" sz="1200" i="0" dirty="0">
                <a:solidFill>
                  <a:schemeClr val="tx1"/>
                </a:solidFill>
                <a:effectLst/>
              </a:rPr>
              <a:t>✔️ </a:t>
            </a:r>
            <a:r>
              <a:rPr lang="en-US" sz="1200" i="0" dirty="0" err="1">
                <a:solidFill>
                  <a:schemeClr val="tx1"/>
                </a:solidFill>
                <a:effectLst/>
              </a:rPr>
              <a:t>multiple_deliveries</a:t>
            </a:r>
            <a:r>
              <a:rPr lang="en-US" sz="1200" i="0" dirty="0">
                <a:solidFill>
                  <a:schemeClr val="tx1"/>
                </a:solidFill>
                <a:effectLst/>
              </a:rPr>
              <a:t> (multiple orders per trip)</a:t>
            </a:r>
            <a:endParaRPr lang="en-US" sz="1200" dirty="0">
              <a:solidFill>
                <a:schemeClr val="tx1"/>
              </a:solidFill>
            </a:endParaRPr>
          </a:p>
        </p:txBody>
      </p:sp>
    </p:spTree>
    <p:extLst>
      <p:ext uri="{BB962C8B-B14F-4D97-AF65-F5344CB8AC3E}">
        <p14:creationId xmlns:p14="http://schemas.microsoft.com/office/powerpoint/2010/main" val="1945874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430FEB-CC2F-F141-A2D0-2558DA5055D5}"/>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3E8439A5-4DFA-8C64-D878-46512F374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B33B028-1ACD-7B1B-3AF4-FFCE919C7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BCE8661-94D1-4529-E1F0-B25A8492B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68404C8-5F9F-1C10-DDA1-701CF09FF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347289-B54E-3EFF-0AB2-D3925AD69384}"/>
              </a:ext>
            </a:extLst>
          </p:cNvPr>
          <p:cNvSpPr>
            <a:spLocks noGrp="1"/>
          </p:cNvSpPr>
          <p:nvPr>
            <p:ph type="title"/>
          </p:nvPr>
        </p:nvSpPr>
        <p:spPr>
          <a:xfrm>
            <a:off x="1028697" y="348865"/>
            <a:ext cx="7533018" cy="877729"/>
          </a:xfrm>
        </p:spPr>
        <p:txBody>
          <a:bodyPr anchor="ctr">
            <a:normAutofit/>
          </a:bodyPr>
          <a:lstStyle/>
          <a:p>
            <a:pPr>
              <a:defRPr sz="2000">
                <a:solidFill>
                  <a:srgbClr val="000000"/>
                </a:solidFill>
                <a:latin typeface="Arial"/>
              </a:defRPr>
            </a:pPr>
            <a:r>
              <a:rPr lang="en-US" sz="3500" dirty="0">
                <a:solidFill>
                  <a:srgbClr val="FFFFFF"/>
                </a:solidFill>
              </a:rPr>
              <a:t>8. Recommendations</a:t>
            </a:r>
          </a:p>
        </p:txBody>
      </p:sp>
      <p:sp>
        <p:nvSpPr>
          <p:cNvPr id="5" name="Hộp Văn bản 4">
            <a:extLst>
              <a:ext uri="{FF2B5EF4-FFF2-40B4-BE49-F238E27FC236}">
                <a16:creationId xmlns:a16="http://schemas.microsoft.com/office/drawing/2014/main" id="{8628E162-F479-1F4E-9DC5-F7248A1E8885}"/>
              </a:ext>
            </a:extLst>
          </p:cNvPr>
          <p:cNvSpPr txBox="1"/>
          <p:nvPr/>
        </p:nvSpPr>
        <p:spPr>
          <a:xfrm>
            <a:off x="363794" y="1600398"/>
            <a:ext cx="8465574" cy="5262979"/>
          </a:xfrm>
          <a:prstGeom prst="rect">
            <a:avLst/>
          </a:prstGeom>
          <a:noFill/>
        </p:spPr>
        <p:txBody>
          <a:bodyPr wrap="square">
            <a:spAutoFit/>
          </a:bodyPr>
          <a:lstStyle/>
          <a:p>
            <a:pPr>
              <a:buNone/>
            </a:pPr>
            <a:r>
              <a:rPr lang="en-US" sz="1200" b="1" dirty="0"/>
              <a:t>📈 Staff &amp; Training</a:t>
            </a:r>
          </a:p>
          <a:p>
            <a:pPr>
              <a:buFont typeface="Arial" panose="020B0604020202020204" pitchFamily="34" charset="0"/>
              <a:buChar char="•"/>
            </a:pPr>
            <a:r>
              <a:rPr lang="en-US" sz="1200" dirty="0"/>
              <a:t>Prioritize recruiting younger delivery personnel (under 28) or provide targeted training for older staff to improve delivery speed.</a:t>
            </a:r>
          </a:p>
          <a:p>
            <a:pPr>
              <a:buFont typeface="Arial" panose="020B0604020202020204" pitchFamily="34" charset="0"/>
              <a:buChar char="•"/>
            </a:pPr>
            <a:r>
              <a:rPr lang="en-US" sz="1200" dirty="0"/>
              <a:t>Implement performance-based incentives tied to high customer ratings.</a:t>
            </a:r>
          </a:p>
          <a:p>
            <a:pPr>
              <a:buFont typeface="Arial" panose="020B0604020202020204" pitchFamily="34" charset="0"/>
              <a:buChar char="•"/>
            </a:pPr>
            <a:endParaRPr lang="en-US" sz="1200" dirty="0"/>
          </a:p>
          <a:p>
            <a:pPr>
              <a:buNone/>
            </a:pPr>
            <a:r>
              <a:rPr lang="en-US" sz="1200" b="1" dirty="0"/>
              <a:t>🚚 Vehicles &amp; Maintenance</a:t>
            </a:r>
          </a:p>
          <a:p>
            <a:pPr>
              <a:buFont typeface="Arial" panose="020B0604020202020204" pitchFamily="34" charset="0"/>
              <a:buChar char="•"/>
            </a:pPr>
            <a:r>
              <a:rPr lang="en-US" sz="1200" dirty="0"/>
              <a:t>Enforce regular maintenance for all vehicles, especially those with poor condition scores.</a:t>
            </a:r>
          </a:p>
          <a:p>
            <a:pPr>
              <a:buFont typeface="Arial" panose="020B0604020202020204" pitchFamily="34" charset="0"/>
              <a:buChar char="•"/>
            </a:pPr>
            <a:r>
              <a:rPr lang="en-US" sz="1200" dirty="0"/>
              <a:t>Offer incentives for drivers to use newer or well-maintained vehicles.</a:t>
            </a:r>
          </a:p>
          <a:p>
            <a:endParaRPr lang="en-US" sz="1200" dirty="0"/>
          </a:p>
          <a:p>
            <a:pPr>
              <a:buNone/>
            </a:pPr>
            <a:r>
              <a:rPr lang="en-US" sz="1200" b="1" dirty="0"/>
              <a:t>📦 Order Management</a:t>
            </a:r>
          </a:p>
          <a:p>
            <a:pPr>
              <a:buFont typeface="Arial" panose="020B0604020202020204" pitchFamily="34" charset="0"/>
              <a:buChar char="•"/>
            </a:pPr>
            <a:r>
              <a:rPr lang="en-US" sz="1200" dirty="0"/>
              <a:t>Limit the number of multiple deliveries per trip to avoid delays.</a:t>
            </a:r>
          </a:p>
          <a:p>
            <a:pPr>
              <a:buFont typeface="Arial" panose="020B0604020202020204" pitchFamily="34" charset="0"/>
              <a:buChar char="•"/>
            </a:pPr>
            <a:r>
              <a:rPr lang="en-US" sz="1200" dirty="0"/>
              <a:t>Use smart order allocation algorithms to optimize routing and minimize delivery time.</a:t>
            </a:r>
          </a:p>
          <a:p>
            <a:endParaRPr lang="en-US" sz="1200" dirty="0"/>
          </a:p>
          <a:p>
            <a:pPr>
              <a:buNone/>
            </a:pPr>
            <a:r>
              <a:rPr lang="en-US" sz="1200" b="1" dirty="0"/>
              <a:t>⏰ Order Timing &amp; Demand Management</a:t>
            </a:r>
          </a:p>
          <a:p>
            <a:pPr>
              <a:buFont typeface="Arial" panose="020B0604020202020204" pitchFamily="34" charset="0"/>
              <a:buChar char="•"/>
            </a:pPr>
            <a:r>
              <a:rPr lang="en-US" sz="1200" dirty="0"/>
              <a:t>Increase delivery staff by 20–30% during peak hours (5–10 PM) and festivals.</a:t>
            </a:r>
          </a:p>
          <a:p>
            <a:pPr>
              <a:buFont typeface="Arial" panose="020B0604020202020204" pitchFamily="34" charset="0"/>
              <a:buChar char="•"/>
            </a:pPr>
            <a:r>
              <a:rPr lang="en-US" sz="1200" dirty="0"/>
              <a:t>Prioritize fast delivery of smaller items (snacks, beverages) during off-peak hours.</a:t>
            </a:r>
          </a:p>
          <a:p>
            <a:pPr>
              <a:buFont typeface="Arial" panose="020B0604020202020204" pitchFamily="34" charset="0"/>
              <a:buChar char="•"/>
            </a:pPr>
            <a:endParaRPr lang="en-US" sz="1200" dirty="0"/>
          </a:p>
          <a:p>
            <a:pPr>
              <a:buNone/>
            </a:pPr>
            <a:r>
              <a:rPr lang="en-US" sz="1200" b="1" dirty="0"/>
              <a:t>🌦️ Weather &amp; Traffic Management</a:t>
            </a:r>
          </a:p>
          <a:p>
            <a:pPr>
              <a:buFont typeface="Arial" panose="020B0604020202020204" pitchFamily="34" charset="0"/>
              <a:buChar char="•"/>
            </a:pPr>
            <a:r>
              <a:rPr lang="en-US" sz="1200" dirty="0"/>
              <a:t>Monitor real-time traffic and weather conditions, especially during festivals.</a:t>
            </a:r>
          </a:p>
          <a:p>
            <a:pPr>
              <a:buFont typeface="Arial" panose="020B0604020202020204" pitchFamily="34" charset="0"/>
              <a:buChar char="•"/>
            </a:pPr>
            <a:r>
              <a:rPr lang="en-US" sz="1200" dirty="0"/>
              <a:t>Adjust staffing and routing strategies dynamically based on data.</a:t>
            </a:r>
          </a:p>
          <a:p>
            <a:pPr>
              <a:buFont typeface="Arial" panose="020B0604020202020204" pitchFamily="34" charset="0"/>
              <a:buChar char="•"/>
            </a:pPr>
            <a:r>
              <a:rPr lang="en-US" sz="1200" dirty="0"/>
              <a:t>Train drivers on efficient routes identified from data analysis.</a:t>
            </a:r>
          </a:p>
          <a:p>
            <a:pPr>
              <a:buFont typeface="Arial" panose="020B0604020202020204" pitchFamily="34" charset="0"/>
              <a:buChar char="•"/>
            </a:pPr>
            <a:endParaRPr lang="en-US" sz="1200" dirty="0"/>
          </a:p>
          <a:p>
            <a:pPr>
              <a:buNone/>
            </a:pPr>
            <a:r>
              <a:rPr lang="en-US" sz="1200" b="1" dirty="0"/>
              <a:t>🌍 Area-specific Strategies</a:t>
            </a:r>
          </a:p>
          <a:p>
            <a:pPr>
              <a:buFont typeface="Arial" panose="020B0604020202020204" pitchFamily="34" charset="0"/>
              <a:buChar char="•"/>
            </a:pPr>
            <a:r>
              <a:rPr lang="en-US" sz="1200" dirty="0"/>
              <a:t>Allocate more resources to </a:t>
            </a:r>
            <a:r>
              <a:rPr lang="en-US" sz="1200" b="1" dirty="0"/>
              <a:t>semi-urban areas</a:t>
            </a:r>
            <a:r>
              <a:rPr lang="en-US" sz="1200" dirty="0"/>
              <a:t> where delivery times are consistently longer.</a:t>
            </a:r>
          </a:p>
          <a:p>
            <a:pPr>
              <a:buFont typeface="Arial" panose="020B0604020202020204" pitchFamily="34" charset="0"/>
              <a:buChar char="•"/>
            </a:pPr>
            <a:r>
              <a:rPr lang="en-US" sz="1200" dirty="0"/>
              <a:t>Develop area-specific optimization plans, including route planning and resource allocation.</a:t>
            </a:r>
          </a:p>
          <a:p>
            <a:pPr>
              <a:buFont typeface="Arial" panose="020B0604020202020204" pitchFamily="34" charset="0"/>
              <a:buChar char="•"/>
            </a:pPr>
            <a:endParaRPr lang="en-US" sz="1200" dirty="0"/>
          </a:p>
          <a:p>
            <a:pPr>
              <a:buNone/>
            </a:pPr>
            <a:r>
              <a:rPr lang="en-US" sz="1200" b="1" dirty="0"/>
              <a:t>🗺️ Geolocation-based Improvements</a:t>
            </a:r>
          </a:p>
          <a:p>
            <a:pPr>
              <a:buFont typeface="Arial" panose="020B0604020202020204" pitchFamily="34" charset="0"/>
              <a:buChar char="•"/>
            </a:pPr>
            <a:r>
              <a:rPr lang="en-US" sz="1200" dirty="0"/>
              <a:t>Consider the strong impact of </a:t>
            </a:r>
            <a:r>
              <a:rPr lang="en-US" sz="1200" b="1" dirty="0" err="1"/>
              <a:t>delivery_location_longitude</a:t>
            </a:r>
            <a:r>
              <a:rPr lang="en-US" sz="1200" dirty="0"/>
              <a:t> on delivery times.</a:t>
            </a:r>
          </a:p>
          <a:p>
            <a:pPr>
              <a:buFont typeface="Arial" panose="020B0604020202020204" pitchFamily="34" charset="0"/>
              <a:buChar char="•"/>
            </a:pPr>
            <a:r>
              <a:rPr lang="en-US" sz="1200" dirty="0"/>
              <a:t>Use dynamic geolocation-based planning to minimize time increases for farther destinations.</a:t>
            </a:r>
          </a:p>
        </p:txBody>
      </p:sp>
    </p:spTree>
    <p:extLst>
      <p:ext uri="{BB962C8B-B14F-4D97-AF65-F5344CB8AC3E}">
        <p14:creationId xmlns:p14="http://schemas.microsoft.com/office/powerpoint/2010/main" val="2854578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569884-297A-7EDB-7358-02C50D0C99C7}"/>
            </a:ext>
          </a:extLst>
        </p:cNvPr>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2CA094-1176-C3D7-D50F-6B4BCB1200AB}"/>
              </a:ext>
            </a:extLst>
          </p:cNvPr>
          <p:cNvSpPr>
            <a:spLocks noGrp="1"/>
          </p:cNvSpPr>
          <p:nvPr>
            <p:ph type="title"/>
          </p:nvPr>
        </p:nvSpPr>
        <p:spPr>
          <a:xfrm>
            <a:off x="986118" y="735106"/>
            <a:ext cx="7540322" cy="2928470"/>
          </a:xfrm>
        </p:spPr>
        <p:txBody>
          <a:bodyPr vert="horz" lIns="91440" tIns="45720" rIns="91440" bIns="45720" rtlCol="0" anchor="b">
            <a:normAutofit/>
          </a:bodyPr>
          <a:lstStyle/>
          <a:p>
            <a:pPr algn="l" defTabSz="914400">
              <a:lnSpc>
                <a:spcPct val="90000"/>
              </a:lnSpc>
              <a:defRPr sz="2000">
                <a:solidFill>
                  <a:srgbClr val="000000"/>
                </a:solidFill>
                <a:latin typeface="Arial"/>
              </a:defRPr>
            </a:pPr>
            <a:r>
              <a:rPr lang="en-US" sz="4200" kern="1200">
                <a:solidFill>
                  <a:srgbClr val="FFFFFF"/>
                </a:solidFill>
                <a:latin typeface="+mj-lt"/>
                <a:ea typeface="+mj-ea"/>
                <a:cs typeface="+mj-cs"/>
              </a:rPr>
              <a:t>9. Q&amp;A</a:t>
            </a:r>
          </a:p>
        </p:txBody>
      </p:sp>
    </p:spTree>
    <p:extLst>
      <p:ext uri="{BB962C8B-B14F-4D97-AF65-F5344CB8AC3E}">
        <p14:creationId xmlns:p14="http://schemas.microsoft.com/office/powerpoint/2010/main" val="225286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798496-1FE6-0DF9-092F-1E1D0F736D77}"/>
            </a:ext>
          </a:extLst>
        </p:cNvPr>
        <p:cNvGrpSpPr/>
        <p:nvPr/>
      </p:nvGrpSpPr>
      <p:grpSpPr>
        <a:xfrm>
          <a:off x="0" y="0"/>
          <a:ext cx="0" cy="0"/>
          <a:chOff x="0" y="0"/>
          <a:chExt cx="0" cy="0"/>
        </a:xfrm>
      </p:grpSpPr>
      <p:sp>
        <p:nvSpPr>
          <p:cNvPr id="1053"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8899" y="918266"/>
            <a:ext cx="529596"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5"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8409" y="643467"/>
            <a:ext cx="315230"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7" name="Rectangle 1056">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8790" y="643467"/>
            <a:ext cx="8200127"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1028" name="Picture 4" descr="Thank You - RackLift">
            <a:extLst>
              <a:ext uri="{FF2B5EF4-FFF2-40B4-BE49-F238E27FC236}">
                <a16:creationId xmlns:a16="http://schemas.microsoft.com/office/drawing/2014/main" id="{9D67636A-5CFE-16EE-9785-AC79483BCB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5700" y="1608276"/>
            <a:ext cx="3462326" cy="3462326"/>
          </a:xfrm>
          <a:prstGeom prst="rect">
            <a:avLst/>
          </a:prstGeom>
          <a:noFill/>
          <a:extLst>
            <a:ext uri="{909E8E84-426E-40DD-AFC4-6F175D3DCCD1}">
              <a14:hiddenFill xmlns:a14="http://schemas.microsoft.com/office/drawing/2010/main">
                <a:solidFill>
                  <a:srgbClr val="FFFFFF"/>
                </a:solidFill>
              </a14:hiddenFill>
            </a:ext>
          </a:extLst>
        </p:spPr>
      </p:pic>
      <p:cxnSp>
        <p:nvCxnSpPr>
          <p:cNvPr id="1059" name="Straight Connector 1058">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72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30" name="Picture 6" descr="Thank You Wallpapers - 4k, HD Thank You Backgrounds on WallpaperBat">
            <a:extLst>
              <a:ext uri="{FF2B5EF4-FFF2-40B4-BE49-F238E27FC236}">
                <a16:creationId xmlns:a16="http://schemas.microsoft.com/office/drawing/2014/main" id="{71B08BFF-97A7-3036-5F75-7205749C1C5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25974" y="2033165"/>
            <a:ext cx="3483396" cy="2612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17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36">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8">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0">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2">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44">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19797" y="586855"/>
            <a:ext cx="3172575" cy="3387497"/>
          </a:xfrm>
        </p:spPr>
        <p:txBody>
          <a:bodyPr anchor="b">
            <a:normAutofit/>
          </a:bodyPr>
          <a:lstStyle/>
          <a:p>
            <a:pPr algn="r">
              <a:defRPr sz="2000">
                <a:solidFill>
                  <a:srgbClr val="000000"/>
                </a:solidFill>
                <a:latin typeface="Arial"/>
              </a:defRPr>
            </a:pPr>
            <a:r>
              <a:rPr lang="en-US" sz="3500" dirty="0">
                <a:solidFill>
                  <a:srgbClr val="FFFFFF"/>
                </a:solidFill>
              </a:rPr>
              <a:t>1. Introduction</a:t>
            </a:r>
          </a:p>
        </p:txBody>
      </p:sp>
      <p:sp>
        <p:nvSpPr>
          <p:cNvPr id="3" name="Content Placeholder 2"/>
          <p:cNvSpPr>
            <a:spLocks noGrp="1"/>
          </p:cNvSpPr>
          <p:nvPr>
            <p:ph idx="1"/>
          </p:nvPr>
        </p:nvSpPr>
        <p:spPr>
          <a:xfrm>
            <a:off x="4877368" y="649480"/>
            <a:ext cx="3646835" cy="5546047"/>
          </a:xfrm>
        </p:spPr>
        <p:txBody>
          <a:bodyPr anchor="ctr">
            <a:normAutofit/>
          </a:bodyPr>
          <a:lstStyle/>
          <a:p>
            <a:pPr marL="0" indent="0">
              <a:buNone/>
              <a:defRPr sz="2000">
                <a:solidFill>
                  <a:srgbClr val="000000"/>
                </a:solidFill>
                <a:latin typeface="Arial"/>
              </a:defRPr>
            </a:pPr>
            <a:r>
              <a:rPr lang="en-US" sz="1700" b="0" i="0" dirty="0">
                <a:effectLst/>
              </a:rPr>
              <a:t>With the rising demand for online food delivery services, companies like Zomato face increasing pressure to optimize logistics while maintaining high service standards. This project analyzes Zomato's delivery dataset.</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2297" y="502020"/>
            <a:ext cx="3992787" cy="1642970"/>
          </a:xfrm>
        </p:spPr>
        <p:txBody>
          <a:bodyPr anchor="b">
            <a:normAutofit/>
          </a:bodyPr>
          <a:lstStyle/>
          <a:p>
            <a:pPr>
              <a:defRPr sz="2000">
                <a:solidFill>
                  <a:srgbClr val="000000"/>
                </a:solidFill>
                <a:latin typeface="Arial"/>
              </a:defRPr>
            </a:pPr>
            <a:r>
              <a:rPr lang="en-US" sz="3500" dirty="0"/>
              <a:t>2. Purpose</a:t>
            </a:r>
          </a:p>
        </p:txBody>
      </p:sp>
      <p:sp>
        <p:nvSpPr>
          <p:cNvPr id="3" name="Content Placeholder 2"/>
          <p:cNvSpPr>
            <a:spLocks noGrp="1"/>
          </p:cNvSpPr>
          <p:nvPr>
            <p:ph idx="1"/>
          </p:nvPr>
        </p:nvSpPr>
        <p:spPr>
          <a:xfrm>
            <a:off x="858692" y="2405894"/>
            <a:ext cx="3986392" cy="3535083"/>
          </a:xfrm>
        </p:spPr>
        <p:txBody>
          <a:bodyPr anchor="t">
            <a:normAutofit/>
          </a:bodyPr>
          <a:lstStyle/>
          <a:p>
            <a:pPr>
              <a:lnSpc>
                <a:spcPct val="90000"/>
              </a:lnSpc>
              <a:defRPr sz="2000">
                <a:solidFill>
                  <a:srgbClr val="000000"/>
                </a:solidFill>
                <a:latin typeface="Arial"/>
              </a:defRPr>
            </a:pPr>
            <a:r>
              <a:rPr lang="en-US" sz="1700" b="0" i="0" dirty="0">
                <a:effectLst/>
              </a:rPr>
              <a:t>Evaluate key factors affecting delivery time and customer experience in Zomato’s delivery operations. </a:t>
            </a:r>
          </a:p>
          <a:p>
            <a:pPr>
              <a:lnSpc>
                <a:spcPct val="90000"/>
              </a:lnSpc>
              <a:defRPr sz="2000">
                <a:solidFill>
                  <a:srgbClr val="000000"/>
                </a:solidFill>
                <a:latin typeface="Arial"/>
              </a:defRPr>
            </a:pPr>
            <a:r>
              <a:rPr lang="en-US" sz="1700" b="0" i="0" dirty="0">
                <a:effectLst/>
              </a:rPr>
              <a:t>By applying data analytics and predictive modeling, the project seeks to understand how internal and external variables (e.g., traffic, vehicle condition, delivery personnel rating) influence delivery outcomes. </a:t>
            </a:r>
          </a:p>
          <a:p>
            <a:pPr>
              <a:lnSpc>
                <a:spcPct val="90000"/>
              </a:lnSpc>
              <a:defRPr sz="2000">
                <a:solidFill>
                  <a:srgbClr val="000000"/>
                </a:solidFill>
                <a:latin typeface="Arial"/>
              </a:defRPr>
            </a:pPr>
            <a:r>
              <a:rPr lang="en-US" sz="1700" b="0" i="0" dirty="0">
                <a:effectLst/>
              </a:rPr>
              <a:t>The insights will help inform operational decisions and improve efficiency.</a:t>
            </a:r>
            <a:endParaRPr lang="en-US" sz="1700" dirty="0"/>
          </a:p>
        </p:txBody>
      </p:sp>
      <p:sp>
        <p:nvSpPr>
          <p:cNvPr id="53" name="Rectangle 5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5"/>
            <a:ext cx="306939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
            <a:ext cx="306939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2"/>
            <a:ext cx="3051501"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10"/>
            <a:ext cx="2708601"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descr="Số liệu thống kê">
            <a:extLst>
              <a:ext uri="{FF2B5EF4-FFF2-40B4-BE49-F238E27FC236}">
                <a16:creationId xmlns:a16="http://schemas.microsoft.com/office/drawing/2014/main" id="{52856E6C-D678-1D2F-35C5-0D9E4C3B38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06975" y="1880998"/>
            <a:ext cx="3127897" cy="31278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434B1B-1A29-9343-137A-C6C1412F7FA9}"/>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BE08DA-3D20-72DF-88B3-5CEA6D62AC33}"/>
              </a:ext>
            </a:extLst>
          </p:cNvPr>
          <p:cNvSpPr>
            <a:spLocks noGrp="1"/>
          </p:cNvSpPr>
          <p:nvPr>
            <p:ph type="title"/>
          </p:nvPr>
        </p:nvSpPr>
        <p:spPr>
          <a:xfrm>
            <a:off x="1028697" y="348865"/>
            <a:ext cx="7533018" cy="877729"/>
          </a:xfrm>
        </p:spPr>
        <p:txBody>
          <a:bodyPr anchor="ctr">
            <a:normAutofit/>
          </a:bodyPr>
          <a:lstStyle/>
          <a:p>
            <a:pPr>
              <a:defRPr sz="2000">
                <a:solidFill>
                  <a:srgbClr val="000000"/>
                </a:solidFill>
                <a:latin typeface="Arial"/>
              </a:defRPr>
            </a:pPr>
            <a:r>
              <a:rPr lang="en-US" sz="3500" dirty="0">
                <a:solidFill>
                  <a:srgbClr val="FFFFFF"/>
                </a:solidFill>
              </a:rPr>
              <a:t>3. Outcome</a:t>
            </a:r>
          </a:p>
        </p:txBody>
      </p:sp>
      <p:graphicFrame>
        <p:nvGraphicFramePr>
          <p:cNvPr id="5" name="Content Placeholder 2">
            <a:extLst>
              <a:ext uri="{FF2B5EF4-FFF2-40B4-BE49-F238E27FC236}">
                <a16:creationId xmlns:a16="http://schemas.microsoft.com/office/drawing/2014/main" id="{A975EA20-3085-D56D-D018-5E4D08DE659A}"/>
              </a:ext>
            </a:extLst>
          </p:cNvPr>
          <p:cNvGraphicFramePr/>
          <p:nvPr>
            <p:extLst>
              <p:ext uri="{D42A27DB-BD31-4B8C-83A1-F6EECF244321}">
                <p14:modId xmlns:p14="http://schemas.microsoft.com/office/powerpoint/2010/main" val="2229934571"/>
              </p:ext>
            </p:extLst>
          </p:nvPr>
        </p:nvGraphicFramePr>
        <p:xfrm>
          <a:off x="580103" y="2752315"/>
          <a:ext cx="7934102" cy="2960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Nhóm 5">
            <a:extLst>
              <a:ext uri="{FF2B5EF4-FFF2-40B4-BE49-F238E27FC236}">
                <a16:creationId xmlns:a16="http://schemas.microsoft.com/office/drawing/2014/main" id="{B36B3EDB-1CE3-312A-B754-8DCB8DF9E70C}"/>
              </a:ext>
            </a:extLst>
          </p:cNvPr>
          <p:cNvGrpSpPr/>
          <p:nvPr/>
        </p:nvGrpSpPr>
        <p:grpSpPr>
          <a:xfrm>
            <a:off x="580103" y="1544866"/>
            <a:ext cx="7934102" cy="818589"/>
            <a:chOff x="1008617" y="432622"/>
            <a:chExt cx="1929533" cy="818589"/>
          </a:xfrm>
        </p:grpSpPr>
        <p:sp>
          <p:nvSpPr>
            <p:cNvPr id="9" name="Hình chữ nhật 8">
              <a:extLst>
                <a:ext uri="{FF2B5EF4-FFF2-40B4-BE49-F238E27FC236}">
                  <a16:creationId xmlns:a16="http://schemas.microsoft.com/office/drawing/2014/main" id="{1416024E-6B90-E2E2-4315-E071DD475DE2}"/>
                </a:ext>
              </a:extLst>
            </p:cNvPr>
            <p:cNvSpPr/>
            <p:nvPr/>
          </p:nvSpPr>
          <p:spPr>
            <a:xfrm>
              <a:off x="1008617" y="432622"/>
              <a:ext cx="1929533" cy="81858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1" name="Hộp Văn bản 10">
              <a:extLst>
                <a:ext uri="{FF2B5EF4-FFF2-40B4-BE49-F238E27FC236}">
                  <a16:creationId xmlns:a16="http://schemas.microsoft.com/office/drawing/2014/main" id="{3713E5CB-1ADB-322A-B83F-454619F47D80}"/>
                </a:ext>
              </a:extLst>
            </p:cNvPr>
            <p:cNvSpPr txBox="1"/>
            <p:nvPr/>
          </p:nvSpPr>
          <p:spPr>
            <a:xfrm>
              <a:off x="1008617" y="432622"/>
              <a:ext cx="1929533" cy="81858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kern="1200" dirty="0"/>
                <a:t>This project will provide a comprehensive, data-driven assessment of Zomato's delivery system. Expected outcomes include:</a:t>
              </a:r>
            </a:p>
          </p:txBody>
        </p:sp>
      </p:grpSp>
    </p:spTree>
    <p:extLst>
      <p:ext uri="{BB962C8B-B14F-4D97-AF65-F5344CB8AC3E}">
        <p14:creationId xmlns:p14="http://schemas.microsoft.com/office/powerpoint/2010/main" val="141366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CEA5DC-6C09-11F5-40C0-B155E6AA98A4}"/>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6CC524FB-8463-47CC-A658-B8A170311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99D06B4-2ECB-4498-7599-33E2FAD71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2AFB500-35D6-350E-7592-E48DEB1DE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663EF0B-1462-E46D-E505-F463F75FC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1CC8FE-D5A5-37A2-98BF-999AA3B6F735}"/>
              </a:ext>
            </a:extLst>
          </p:cNvPr>
          <p:cNvSpPr>
            <a:spLocks noGrp="1"/>
          </p:cNvSpPr>
          <p:nvPr>
            <p:ph type="title"/>
          </p:nvPr>
        </p:nvSpPr>
        <p:spPr>
          <a:xfrm>
            <a:off x="1028697" y="348865"/>
            <a:ext cx="7533018" cy="877729"/>
          </a:xfrm>
        </p:spPr>
        <p:txBody>
          <a:bodyPr anchor="ctr">
            <a:normAutofit/>
          </a:bodyPr>
          <a:lstStyle/>
          <a:p>
            <a:pPr>
              <a:defRPr sz="2000">
                <a:solidFill>
                  <a:srgbClr val="000000"/>
                </a:solidFill>
                <a:latin typeface="Arial"/>
              </a:defRPr>
            </a:pPr>
            <a:r>
              <a:rPr lang="en-US" sz="3500" dirty="0">
                <a:solidFill>
                  <a:srgbClr val="FFFFFF"/>
                </a:solidFill>
              </a:rPr>
              <a:t>4. Dataset Information</a:t>
            </a:r>
          </a:p>
        </p:txBody>
      </p:sp>
      <p:sp>
        <p:nvSpPr>
          <p:cNvPr id="5" name="Content Placeholder 2">
            <a:extLst>
              <a:ext uri="{FF2B5EF4-FFF2-40B4-BE49-F238E27FC236}">
                <a16:creationId xmlns:a16="http://schemas.microsoft.com/office/drawing/2014/main" id="{37976C04-E6EA-F5E0-0F7D-32EE8A1D5AA7}"/>
              </a:ext>
            </a:extLst>
          </p:cNvPr>
          <p:cNvSpPr>
            <a:spLocks noGrp="1"/>
          </p:cNvSpPr>
          <p:nvPr>
            <p:ph idx="1"/>
          </p:nvPr>
        </p:nvSpPr>
        <p:spPr>
          <a:xfrm>
            <a:off x="626469" y="1596536"/>
            <a:ext cx="7935246" cy="677014"/>
          </a:xfrm>
        </p:spPr>
        <p:txBody>
          <a:bodyPr anchor="ctr">
            <a:noAutofit/>
          </a:bodyPr>
          <a:lstStyle/>
          <a:p>
            <a:pPr indent="0" algn="ctr">
              <a:spcBef>
                <a:spcPts val="1800"/>
              </a:spcBef>
              <a:spcAft>
                <a:spcPts val="1200"/>
              </a:spcAft>
              <a:buNone/>
              <a:defRPr sz="2000">
                <a:solidFill>
                  <a:srgbClr val="000000"/>
                </a:solidFill>
                <a:latin typeface="Arial"/>
              </a:defRPr>
            </a:pPr>
            <a:r>
              <a:rPr lang="en-US" sz="1400" b="1" i="0" dirty="0">
                <a:effectLst/>
              </a:rPr>
              <a:t>Source: Zomato Delivery Dataset</a:t>
            </a:r>
          </a:p>
          <a:p>
            <a:pPr indent="0" algn="ctr">
              <a:spcAft>
                <a:spcPts val="1200"/>
              </a:spcAft>
              <a:buNone/>
              <a:defRPr sz="2000">
                <a:solidFill>
                  <a:srgbClr val="000000"/>
                </a:solidFill>
                <a:latin typeface="Arial"/>
              </a:defRPr>
            </a:pPr>
            <a:r>
              <a:rPr lang="en-US" sz="1000" b="0" i="0" u="sng" dirty="0">
                <a:effectLst/>
                <a:hlinkClick r:id="rId2">
                  <a:extLst>
                    <a:ext uri="{A12FA001-AC4F-418D-AE19-62706E023703}">
                      <ahyp:hlinkClr xmlns:ahyp="http://schemas.microsoft.com/office/drawing/2018/hyperlinkcolor" val="tx"/>
                    </a:ext>
                  </a:extLst>
                </a:hlinkClick>
              </a:rPr>
              <a:t>https://www.kaggle.com/datasets/saurabhbadole/zomato-delivery-operations-analytics-dataset</a:t>
            </a:r>
            <a:endParaRPr lang="en-US" sz="1000" b="0" i="0" u="sng" dirty="0">
              <a:effectLst/>
            </a:endParaRPr>
          </a:p>
        </p:txBody>
      </p:sp>
      <p:graphicFrame>
        <p:nvGraphicFramePr>
          <p:cNvPr id="6" name="Content Placeholder 2">
            <a:extLst>
              <a:ext uri="{FF2B5EF4-FFF2-40B4-BE49-F238E27FC236}">
                <a16:creationId xmlns:a16="http://schemas.microsoft.com/office/drawing/2014/main" id="{DD09E3CF-F96A-8005-923F-515E0CF048DC}"/>
              </a:ext>
            </a:extLst>
          </p:cNvPr>
          <p:cNvGraphicFramePr>
            <a:graphicFrameLocks/>
          </p:cNvGraphicFramePr>
          <p:nvPr>
            <p:extLst>
              <p:ext uri="{D42A27DB-BD31-4B8C-83A1-F6EECF244321}">
                <p14:modId xmlns:p14="http://schemas.microsoft.com/office/powerpoint/2010/main" val="110798223"/>
              </p:ext>
            </p:extLst>
          </p:nvPr>
        </p:nvGraphicFramePr>
        <p:xfrm>
          <a:off x="580103" y="2273550"/>
          <a:ext cx="7934101" cy="4363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2040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CFA422-5469-F62F-B33D-3B9FDD02857E}"/>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592F34C2-B5A0-CECC-002A-41674931A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D5F7330-6DBD-B201-44F7-54718D48B4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FFC437F-F98F-00C1-4EF7-856E21D76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6E0748DB-1D48-693F-CD29-A01453A16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E691B5-99DD-964A-55F0-1C2E8570CE82}"/>
              </a:ext>
            </a:extLst>
          </p:cNvPr>
          <p:cNvSpPr>
            <a:spLocks noGrp="1"/>
          </p:cNvSpPr>
          <p:nvPr>
            <p:ph type="title"/>
          </p:nvPr>
        </p:nvSpPr>
        <p:spPr>
          <a:xfrm>
            <a:off x="1028697" y="348865"/>
            <a:ext cx="7533018" cy="877729"/>
          </a:xfrm>
        </p:spPr>
        <p:txBody>
          <a:bodyPr anchor="ctr">
            <a:normAutofit/>
          </a:bodyPr>
          <a:lstStyle/>
          <a:p>
            <a:pPr>
              <a:defRPr sz="2000">
                <a:solidFill>
                  <a:srgbClr val="000000"/>
                </a:solidFill>
                <a:latin typeface="Arial"/>
              </a:defRPr>
            </a:pPr>
            <a:r>
              <a:rPr lang="en-US" sz="3500">
                <a:solidFill>
                  <a:srgbClr val="FFFFFF"/>
                </a:solidFill>
              </a:rPr>
              <a:t>5. Tools and Technologies</a:t>
            </a:r>
          </a:p>
        </p:txBody>
      </p:sp>
      <p:graphicFrame>
        <p:nvGraphicFramePr>
          <p:cNvPr id="7" name="Content Placeholder 2">
            <a:extLst>
              <a:ext uri="{FF2B5EF4-FFF2-40B4-BE49-F238E27FC236}">
                <a16:creationId xmlns:a16="http://schemas.microsoft.com/office/drawing/2014/main" id="{01796438-51C2-BA65-274F-8691A5B32182}"/>
              </a:ext>
            </a:extLst>
          </p:cNvPr>
          <p:cNvGraphicFramePr>
            <a:graphicFrameLocks noGrp="1"/>
          </p:cNvGraphicFramePr>
          <p:nvPr>
            <p:ph idx="1"/>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1367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9E98B8-4A6A-0127-9BD1-7CD2742CDF28}"/>
            </a:ext>
          </a:extLst>
        </p:cNvPr>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4B08BB-44A8-D34E-AE78-570DAA60476C}"/>
              </a:ext>
            </a:extLst>
          </p:cNvPr>
          <p:cNvSpPr>
            <a:spLocks noGrp="1"/>
          </p:cNvSpPr>
          <p:nvPr>
            <p:ph type="title"/>
          </p:nvPr>
        </p:nvSpPr>
        <p:spPr>
          <a:xfrm>
            <a:off x="1028697" y="348865"/>
            <a:ext cx="7533018" cy="877729"/>
          </a:xfrm>
        </p:spPr>
        <p:txBody>
          <a:bodyPr anchor="ctr">
            <a:normAutofit/>
          </a:bodyPr>
          <a:lstStyle/>
          <a:p>
            <a:pPr>
              <a:defRPr sz="2000">
                <a:solidFill>
                  <a:srgbClr val="000000"/>
                </a:solidFill>
                <a:latin typeface="Arial"/>
              </a:defRPr>
            </a:pPr>
            <a:r>
              <a:rPr lang="en-US" sz="3500">
                <a:solidFill>
                  <a:srgbClr val="FFFFFF"/>
                </a:solidFill>
              </a:rPr>
              <a:t>6.1 Analysis Plan - Preparation</a:t>
            </a:r>
          </a:p>
        </p:txBody>
      </p:sp>
      <p:graphicFrame>
        <p:nvGraphicFramePr>
          <p:cNvPr id="9" name="Content Placeholder 2">
            <a:extLst>
              <a:ext uri="{FF2B5EF4-FFF2-40B4-BE49-F238E27FC236}">
                <a16:creationId xmlns:a16="http://schemas.microsoft.com/office/drawing/2014/main" id="{06C32DBB-F69E-0D0C-5CDE-EDC4D2D35C8E}"/>
              </a:ext>
            </a:extLst>
          </p:cNvPr>
          <p:cNvGraphicFramePr>
            <a:graphicFrameLocks/>
          </p:cNvGraphicFramePr>
          <p:nvPr>
            <p:extLst>
              <p:ext uri="{D42A27DB-BD31-4B8C-83A1-F6EECF244321}">
                <p14:modId xmlns:p14="http://schemas.microsoft.com/office/powerpoint/2010/main" val="1845899362"/>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6984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2CCBBC-D48F-8210-770C-BC9D121B2AD5}"/>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F585B9A1-400D-AC2F-9C82-6FE49C1E7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E52914F-BD35-4BE7-1737-DFFDDF1A1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71BE143-A953-07E5-27EA-97C2E563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86092D8-7FDA-3FA1-6CAF-3E4B90575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1B1FD9-4890-430C-93CC-1F715DE7B551}"/>
              </a:ext>
            </a:extLst>
          </p:cNvPr>
          <p:cNvSpPr>
            <a:spLocks noGrp="1"/>
          </p:cNvSpPr>
          <p:nvPr>
            <p:ph type="title"/>
          </p:nvPr>
        </p:nvSpPr>
        <p:spPr>
          <a:xfrm>
            <a:off x="1028697" y="348865"/>
            <a:ext cx="7533018" cy="877729"/>
          </a:xfrm>
        </p:spPr>
        <p:txBody>
          <a:bodyPr anchor="ctr">
            <a:normAutofit/>
          </a:bodyPr>
          <a:lstStyle/>
          <a:p>
            <a:pPr>
              <a:defRPr sz="2000">
                <a:solidFill>
                  <a:srgbClr val="000000"/>
                </a:solidFill>
                <a:latin typeface="Arial"/>
              </a:defRPr>
            </a:pPr>
            <a:r>
              <a:rPr lang="en-US" sz="3500" dirty="0">
                <a:solidFill>
                  <a:srgbClr val="FFFFFF"/>
                </a:solidFill>
              </a:rPr>
              <a:t>6.2 Analysis Plan - EDA</a:t>
            </a:r>
          </a:p>
        </p:txBody>
      </p:sp>
      <p:pic>
        <p:nvPicPr>
          <p:cNvPr id="5" name="Picture 2">
            <a:extLst>
              <a:ext uri="{FF2B5EF4-FFF2-40B4-BE49-F238E27FC236}">
                <a16:creationId xmlns:a16="http://schemas.microsoft.com/office/drawing/2014/main" id="{99FC34ED-5DD2-4436-2221-37642696E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24054"/>
            <a:ext cx="4572001" cy="3988487"/>
          </a:xfrm>
          <a:prstGeom prst="rect">
            <a:avLst/>
          </a:prstGeom>
          <a:noFill/>
          <a:extLst>
            <a:ext uri="{909E8E84-426E-40DD-AFC4-6F175D3DCCD1}">
              <a14:hiddenFill xmlns:a14="http://schemas.microsoft.com/office/drawing/2010/main">
                <a:solidFill>
                  <a:srgbClr val="FFFFFF"/>
                </a:solidFill>
              </a14:hiddenFill>
            </a:ext>
          </a:extLst>
        </p:spPr>
      </p:pic>
      <p:sp>
        <p:nvSpPr>
          <p:cNvPr id="6" name="Hộp Văn bản 5">
            <a:extLst>
              <a:ext uri="{FF2B5EF4-FFF2-40B4-BE49-F238E27FC236}">
                <a16:creationId xmlns:a16="http://schemas.microsoft.com/office/drawing/2014/main" id="{36FA11D0-847A-2DAC-023A-EB73747BAE7E}"/>
              </a:ext>
            </a:extLst>
          </p:cNvPr>
          <p:cNvSpPr txBox="1"/>
          <p:nvPr/>
        </p:nvSpPr>
        <p:spPr>
          <a:xfrm>
            <a:off x="501445" y="5861132"/>
            <a:ext cx="3657600" cy="1015663"/>
          </a:xfrm>
          <a:prstGeom prst="rect">
            <a:avLst/>
          </a:prstGeom>
          <a:noFill/>
        </p:spPr>
        <p:txBody>
          <a:bodyPr wrap="square">
            <a:spAutoFit/>
          </a:bodyPr>
          <a:lstStyle/>
          <a:p>
            <a:pPr>
              <a:defRPr sz="2000">
                <a:solidFill>
                  <a:srgbClr val="000000"/>
                </a:solidFill>
                <a:latin typeface="Arial"/>
              </a:defRPr>
            </a:pPr>
            <a:r>
              <a:rPr lang="en-US" b="1" dirty="0"/>
              <a:t>&gt;&gt;&gt;&gt; Insight:</a:t>
            </a:r>
            <a:r>
              <a:rPr lang="en-US" dirty="0"/>
              <a:t> Employees aged 29 and under have a faster delivery time rate.</a:t>
            </a:r>
          </a:p>
        </p:txBody>
      </p:sp>
      <p:pic>
        <p:nvPicPr>
          <p:cNvPr id="8" name="Picture 4">
            <a:extLst>
              <a:ext uri="{FF2B5EF4-FFF2-40B4-BE49-F238E27FC236}">
                <a16:creationId xmlns:a16="http://schemas.microsoft.com/office/drawing/2014/main" id="{DEC69D82-F07D-EAC5-343D-123B02960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724054"/>
            <a:ext cx="4572000" cy="3988488"/>
          </a:xfrm>
          <a:prstGeom prst="rect">
            <a:avLst/>
          </a:prstGeom>
          <a:noFill/>
          <a:extLst>
            <a:ext uri="{909E8E84-426E-40DD-AFC4-6F175D3DCCD1}">
              <a14:hiddenFill xmlns:a14="http://schemas.microsoft.com/office/drawing/2010/main">
                <a:solidFill>
                  <a:srgbClr val="FFFFFF"/>
                </a:solidFill>
              </a14:hiddenFill>
            </a:ext>
          </a:extLst>
        </p:spPr>
      </p:pic>
      <p:sp>
        <p:nvSpPr>
          <p:cNvPr id="9" name="Hộp Văn bản 8">
            <a:extLst>
              <a:ext uri="{FF2B5EF4-FFF2-40B4-BE49-F238E27FC236}">
                <a16:creationId xmlns:a16="http://schemas.microsoft.com/office/drawing/2014/main" id="{5443048A-6293-C55B-02B9-43BB100F4C06}"/>
              </a:ext>
            </a:extLst>
          </p:cNvPr>
          <p:cNvSpPr txBox="1"/>
          <p:nvPr/>
        </p:nvSpPr>
        <p:spPr>
          <a:xfrm>
            <a:off x="4984957" y="5862804"/>
            <a:ext cx="3657598" cy="1015663"/>
          </a:xfrm>
          <a:prstGeom prst="rect">
            <a:avLst/>
          </a:prstGeom>
          <a:noFill/>
        </p:spPr>
        <p:txBody>
          <a:bodyPr wrap="square">
            <a:spAutoFit/>
          </a:bodyPr>
          <a:lstStyle/>
          <a:p>
            <a:pPr>
              <a:defRPr sz="2000">
                <a:solidFill>
                  <a:srgbClr val="000000"/>
                </a:solidFill>
                <a:latin typeface="Arial"/>
              </a:defRPr>
            </a:pPr>
            <a:r>
              <a:rPr lang="en-US" b="1" i="0" dirty="0">
                <a:effectLst/>
              </a:rPr>
              <a:t>&gt;&gt;&gt;&gt; Insight:</a:t>
            </a:r>
            <a:r>
              <a:rPr lang="en-US" b="0" i="0" dirty="0">
                <a:effectLst/>
              </a:rPr>
              <a:t> Faster delivery times tend to receive higher ratings.</a:t>
            </a:r>
            <a:endParaRPr lang="en-US" dirty="0"/>
          </a:p>
        </p:txBody>
      </p:sp>
      <p:sp>
        <p:nvSpPr>
          <p:cNvPr id="10" name="Hình chữ nhật: Góc Tròn 9">
            <a:extLst>
              <a:ext uri="{FF2B5EF4-FFF2-40B4-BE49-F238E27FC236}">
                <a16:creationId xmlns:a16="http://schemas.microsoft.com/office/drawing/2014/main" id="{515470E6-27DE-210D-1766-E6C418E79D84}"/>
              </a:ext>
            </a:extLst>
          </p:cNvPr>
          <p:cNvSpPr/>
          <p:nvPr/>
        </p:nvSpPr>
        <p:spPr>
          <a:xfrm>
            <a:off x="137652" y="1300398"/>
            <a:ext cx="2477729" cy="349852"/>
          </a:xfrm>
          <a:prstGeom prst="round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800" b="1" i="0" dirty="0">
                <a:effectLst/>
              </a:rPr>
              <a:t>Delivery staff</a:t>
            </a:r>
          </a:p>
        </p:txBody>
      </p:sp>
    </p:spTree>
    <p:extLst>
      <p:ext uri="{BB962C8B-B14F-4D97-AF65-F5344CB8AC3E}">
        <p14:creationId xmlns:p14="http://schemas.microsoft.com/office/powerpoint/2010/main" val="179448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00C6DC-9A48-1C74-D24C-72994D0F0AA9}"/>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EC1A2F56-2F45-D737-57B5-12183D3A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3897DBA-564D-9D3A-AA99-A1DFF4E13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C4FF8A0C-1A06-27EB-22AA-E98978BC8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863956B-5B8E-8C77-97F5-27C669BB7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04445A-7E1C-95F7-D3DF-BD0351B9EA30}"/>
              </a:ext>
            </a:extLst>
          </p:cNvPr>
          <p:cNvSpPr>
            <a:spLocks noGrp="1"/>
          </p:cNvSpPr>
          <p:nvPr>
            <p:ph type="title"/>
          </p:nvPr>
        </p:nvSpPr>
        <p:spPr>
          <a:xfrm>
            <a:off x="1028697" y="348865"/>
            <a:ext cx="7533018" cy="877729"/>
          </a:xfrm>
        </p:spPr>
        <p:txBody>
          <a:bodyPr anchor="ctr">
            <a:normAutofit/>
          </a:bodyPr>
          <a:lstStyle/>
          <a:p>
            <a:pPr>
              <a:defRPr sz="2000">
                <a:solidFill>
                  <a:srgbClr val="000000"/>
                </a:solidFill>
                <a:latin typeface="Arial"/>
              </a:defRPr>
            </a:pPr>
            <a:r>
              <a:rPr lang="en-US" sz="3500" dirty="0">
                <a:solidFill>
                  <a:srgbClr val="FFFFFF"/>
                </a:solidFill>
              </a:rPr>
              <a:t>6.2 Analysis Plan - EDA</a:t>
            </a:r>
          </a:p>
        </p:txBody>
      </p:sp>
      <p:sp>
        <p:nvSpPr>
          <p:cNvPr id="6" name="Hộp Văn bản 5">
            <a:extLst>
              <a:ext uri="{FF2B5EF4-FFF2-40B4-BE49-F238E27FC236}">
                <a16:creationId xmlns:a16="http://schemas.microsoft.com/office/drawing/2014/main" id="{A894EB28-4E60-E5F8-753E-02DCA4C8EFDB}"/>
              </a:ext>
            </a:extLst>
          </p:cNvPr>
          <p:cNvSpPr txBox="1"/>
          <p:nvPr/>
        </p:nvSpPr>
        <p:spPr>
          <a:xfrm>
            <a:off x="501445" y="5861132"/>
            <a:ext cx="3657600" cy="1077218"/>
          </a:xfrm>
          <a:prstGeom prst="rect">
            <a:avLst/>
          </a:prstGeom>
          <a:noFill/>
        </p:spPr>
        <p:txBody>
          <a:bodyPr wrap="square">
            <a:spAutoFit/>
          </a:bodyPr>
          <a:lstStyle/>
          <a:p>
            <a:pPr>
              <a:defRPr sz="2000">
                <a:solidFill>
                  <a:srgbClr val="000000"/>
                </a:solidFill>
                <a:latin typeface="Arial"/>
              </a:defRPr>
            </a:pPr>
            <a:r>
              <a:rPr lang="en-US" sz="1600" b="1" dirty="0"/>
              <a:t>&gt;&gt;&gt;&gt; Insight: </a:t>
            </a:r>
            <a:r>
              <a:rPr lang="en-US" sz="1600" dirty="0"/>
              <a:t>The condition of the vehicle affects the delivery time. A good vehicle condition ensures faster delivery.</a:t>
            </a:r>
          </a:p>
        </p:txBody>
      </p:sp>
      <p:sp>
        <p:nvSpPr>
          <p:cNvPr id="9" name="Hộp Văn bản 8">
            <a:extLst>
              <a:ext uri="{FF2B5EF4-FFF2-40B4-BE49-F238E27FC236}">
                <a16:creationId xmlns:a16="http://schemas.microsoft.com/office/drawing/2014/main" id="{AC0090FC-3B27-FFC1-56F3-A2D0B07D7629}"/>
              </a:ext>
            </a:extLst>
          </p:cNvPr>
          <p:cNvSpPr txBox="1"/>
          <p:nvPr/>
        </p:nvSpPr>
        <p:spPr>
          <a:xfrm>
            <a:off x="4984957" y="5862804"/>
            <a:ext cx="3657598" cy="584775"/>
          </a:xfrm>
          <a:prstGeom prst="rect">
            <a:avLst/>
          </a:prstGeom>
          <a:noFill/>
        </p:spPr>
        <p:txBody>
          <a:bodyPr wrap="square">
            <a:spAutoFit/>
          </a:bodyPr>
          <a:lstStyle/>
          <a:p>
            <a:pPr>
              <a:defRPr sz="2000">
                <a:solidFill>
                  <a:srgbClr val="000000"/>
                </a:solidFill>
                <a:latin typeface="Arial"/>
              </a:defRPr>
            </a:pPr>
            <a:r>
              <a:rPr lang="en-US" sz="1600" b="1" i="0" dirty="0">
                <a:effectLst/>
              </a:rPr>
              <a:t>&gt;&gt;&gt;&gt; Insight: </a:t>
            </a:r>
            <a:r>
              <a:rPr lang="en-US" sz="1600" i="0" dirty="0">
                <a:effectLst/>
              </a:rPr>
              <a:t>Multiple deliveries affect the delivery time.</a:t>
            </a:r>
          </a:p>
        </p:txBody>
      </p:sp>
      <p:pic>
        <p:nvPicPr>
          <p:cNvPr id="3" name="Picture 2">
            <a:extLst>
              <a:ext uri="{FF2B5EF4-FFF2-40B4-BE49-F238E27FC236}">
                <a16:creationId xmlns:a16="http://schemas.microsoft.com/office/drawing/2014/main" id="{4526A883-CF4A-7AEE-7BA2-4C2709646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37593"/>
            <a:ext cx="4572000" cy="4123048"/>
          </a:xfrm>
          <a:prstGeom prst="rect">
            <a:avLst/>
          </a:prstGeom>
          <a:noFill/>
          <a:extLst>
            <a:ext uri="{909E8E84-426E-40DD-AFC4-6F175D3DCCD1}">
              <a14:hiddenFill xmlns:a14="http://schemas.microsoft.com/office/drawing/2010/main">
                <a:solidFill>
                  <a:srgbClr val="FFFFFF"/>
                </a:solidFill>
              </a14:hiddenFill>
            </a:ext>
          </a:extLst>
        </p:spPr>
      </p:pic>
      <p:pic>
        <p:nvPicPr>
          <p:cNvPr id="4" name="Hình ảnh 3">
            <a:extLst>
              <a:ext uri="{FF2B5EF4-FFF2-40B4-BE49-F238E27FC236}">
                <a16:creationId xmlns:a16="http://schemas.microsoft.com/office/drawing/2014/main" id="{4F3B1373-039B-C5C3-C2B9-FD2F6C432FBF}"/>
              </a:ext>
            </a:extLst>
          </p:cNvPr>
          <p:cNvPicPr>
            <a:picLocks noChangeAspect="1"/>
          </p:cNvPicPr>
          <p:nvPr/>
        </p:nvPicPr>
        <p:blipFill>
          <a:blip r:embed="rId3"/>
          <a:stretch>
            <a:fillRect/>
          </a:stretch>
        </p:blipFill>
        <p:spPr>
          <a:xfrm>
            <a:off x="4689986" y="3429000"/>
            <a:ext cx="4409767" cy="2083952"/>
          </a:xfrm>
          <a:prstGeom prst="rect">
            <a:avLst/>
          </a:prstGeom>
        </p:spPr>
      </p:pic>
      <p:sp>
        <p:nvSpPr>
          <p:cNvPr id="7" name="Hình chữ nhật: Góc Tròn 6">
            <a:extLst>
              <a:ext uri="{FF2B5EF4-FFF2-40B4-BE49-F238E27FC236}">
                <a16:creationId xmlns:a16="http://schemas.microsoft.com/office/drawing/2014/main" id="{C2CF5B1A-03F2-6060-42DC-317CD7E3E190}"/>
              </a:ext>
            </a:extLst>
          </p:cNvPr>
          <p:cNvSpPr/>
          <p:nvPr/>
        </p:nvSpPr>
        <p:spPr>
          <a:xfrm>
            <a:off x="137652" y="1300398"/>
            <a:ext cx="2477729" cy="349852"/>
          </a:xfrm>
          <a:prstGeom prst="round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800" b="1" i="0" dirty="0">
                <a:effectLst/>
              </a:rPr>
              <a:t>Vehicles</a:t>
            </a:r>
          </a:p>
        </p:txBody>
      </p:sp>
    </p:spTree>
    <p:extLst>
      <p:ext uri="{BB962C8B-B14F-4D97-AF65-F5344CB8AC3E}">
        <p14:creationId xmlns:p14="http://schemas.microsoft.com/office/powerpoint/2010/main" val="2117333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335</TotalTime>
  <Words>1370</Words>
  <Application>Microsoft Office PowerPoint</Application>
  <PresentationFormat>Trình chiếu Trên màn hình (4:3)</PresentationFormat>
  <Paragraphs>147</Paragraphs>
  <Slides>19</Slides>
  <Notes>0</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19</vt:i4>
      </vt:variant>
    </vt:vector>
  </HeadingPairs>
  <TitlesOfParts>
    <vt:vector size="23" baseType="lpstr">
      <vt:lpstr>Amasis MT Pro Black</vt:lpstr>
      <vt:lpstr>Arial</vt:lpstr>
      <vt:lpstr>Calibri</vt:lpstr>
      <vt:lpstr>Office Theme</vt:lpstr>
      <vt:lpstr>Zomato Delivery Analysis</vt:lpstr>
      <vt:lpstr>1. Introduction</vt:lpstr>
      <vt:lpstr>2. Purpose</vt:lpstr>
      <vt:lpstr>3. Outcome</vt:lpstr>
      <vt:lpstr>4. Dataset Information</vt:lpstr>
      <vt:lpstr>5. Tools and Technologies</vt:lpstr>
      <vt:lpstr>6.1 Analysis Plan - Preparation</vt:lpstr>
      <vt:lpstr>6.2 Analysis Plan - EDA</vt:lpstr>
      <vt:lpstr>6.2 Analysis Plan - EDA</vt:lpstr>
      <vt:lpstr>6.2 Analysis Plan - EDA</vt:lpstr>
      <vt:lpstr>6.2 Analysis Plan - EDA</vt:lpstr>
      <vt:lpstr>6.2 Analysis Plan - EDA</vt:lpstr>
      <vt:lpstr>6.3 Visualization and Reporting</vt:lpstr>
      <vt:lpstr>6.4 Predictive model</vt:lpstr>
      <vt:lpstr>6.4 Predictive model</vt:lpstr>
      <vt:lpstr>7. Conclusions</vt:lpstr>
      <vt:lpstr>8. Recommendations</vt:lpstr>
      <vt:lpstr>9. Q&amp;A</vt:lpstr>
      <vt:lpstr>Bản trình bày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Huynh Vu</cp:lastModifiedBy>
  <cp:revision>8</cp:revision>
  <dcterms:created xsi:type="dcterms:W3CDTF">2013-01-27T09:14:16Z</dcterms:created>
  <dcterms:modified xsi:type="dcterms:W3CDTF">2025-05-27T08:49:38Z</dcterms:modified>
  <cp:category/>
</cp:coreProperties>
</file>