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3" r:id="rId19"/>
    <p:sldId id="294" r:id="rId20"/>
    <p:sldId id="290" r:id="rId21"/>
    <p:sldId id="292" r:id="rId22"/>
    <p:sldId id="299" r:id="rId23"/>
    <p:sldId id="296" r:id="rId24"/>
    <p:sldId id="298" r:id="rId25"/>
    <p:sldId id="295" r:id="rId26"/>
    <p:sldId id="300" r:id="rId27"/>
    <p:sldId id="29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47327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</a:t>
                      </a:r>
                      <a:r>
                        <a:rPr lang="en-US"/>
                        <a:t>code larger.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2091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-I&lt;folder&gt;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B95-1A49-48BD-BC25-809F3DF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476-2E22-4355-B831-6A879A1A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874828" cy="4732316"/>
          </a:xfrm>
        </p:spPr>
        <p:txBody>
          <a:bodyPr/>
          <a:lstStyle/>
          <a:p>
            <a:r>
              <a:rPr lang="en-US" dirty="0"/>
              <a:t>There are many build systems available.  Why am I teaching CMake?</a:t>
            </a:r>
          </a:p>
          <a:p>
            <a:r>
              <a:rPr lang="en-US" i="1" dirty="0"/>
              <a:t>Cross-platform.</a:t>
            </a:r>
            <a:r>
              <a:rPr lang="en-US" dirty="0"/>
              <a:t> Generates </a:t>
            </a:r>
            <a:r>
              <a:rPr lang="en-US" dirty="0" err="1"/>
              <a:t>buildfiles</a:t>
            </a:r>
            <a:r>
              <a:rPr lang="en-US" dirty="0"/>
              <a:t> for multiple different build tools on all major platforms</a:t>
            </a:r>
          </a:p>
          <a:p>
            <a:r>
              <a:rPr lang="en-US" i="1" dirty="0"/>
              <a:t>Convenient for developers</a:t>
            </a:r>
            <a:r>
              <a:rPr lang="en-US" dirty="0"/>
              <a:t>.  CMake projects can be loaded into may different IDEs, such as </a:t>
            </a:r>
            <a:r>
              <a:rPr lang="en-US"/>
              <a:t>CLion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Visual Studio, and VS Code.</a:t>
            </a:r>
          </a:p>
          <a:p>
            <a:r>
              <a:rPr lang="en-US" i="1" dirty="0"/>
              <a:t>Capable</a:t>
            </a:r>
            <a:r>
              <a:rPr lang="en-US" dirty="0"/>
              <a:t>.  Can use custom functions and scripts to complete almost any arbitrarily complicated build task.  Can do just about anything that you can do with </a:t>
            </a:r>
            <a:r>
              <a:rPr lang="en-US" dirty="0" err="1"/>
              <a:t>Makefiles</a:t>
            </a:r>
            <a:r>
              <a:rPr lang="en-US" dirty="0"/>
              <a:t>, unlike many other build systems that are more restrictive.</a:t>
            </a:r>
          </a:p>
          <a:p>
            <a:r>
              <a:rPr lang="en-US" i="1" dirty="0"/>
              <a:t>Broad community support</a:t>
            </a:r>
            <a:r>
              <a:rPr lang="en-US" dirty="0"/>
              <a:t>.  Currently the single most popular build system for up-to-date C++ projects.  Lots of help and useful libraries available on the Internet.  Prewritten modules for loading many libraries.</a:t>
            </a:r>
          </a:p>
        </p:txBody>
      </p:sp>
    </p:spTree>
    <p:extLst>
      <p:ext uri="{BB962C8B-B14F-4D97-AF65-F5344CB8AC3E}">
        <p14:creationId xmlns:p14="http://schemas.microsoft.com/office/powerpoint/2010/main" val="26455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ACD4-8075-4048-B325-FF0A3DF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380B-37D2-4C08-AC81-B62DBF0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4"/>
            <a:ext cx="11100459" cy="51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Sadly, there are some CMake haters out there.  Haters </a:t>
            </a:r>
            <a:r>
              <a:rPr lang="en-US" dirty="0" err="1"/>
              <a:t>gonna</a:t>
            </a:r>
            <a:r>
              <a:rPr lang="en-US" dirty="0"/>
              <a:t> hate, but they do have some valid points to keep in mind.</a:t>
            </a:r>
          </a:p>
          <a:p>
            <a:r>
              <a:rPr lang="en-US" i="1" dirty="0"/>
              <a:t>The syntax is weird</a:t>
            </a:r>
            <a:r>
              <a:rPr lang="en-US" dirty="0"/>
              <a:t>.  </a:t>
            </a:r>
            <a:r>
              <a:rPr lang="en-US" dirty="0" err="1"/>
              <a:t>CMake’s</a:t>
            </a:r>
            <a:r>
              <a:rPr lang="en-US" dirty="0"/>
              <a:t> syntax is somewhat similar to bash scripts, but is also its own thing.  Escaping special characters is often a big issue.</a:t>
            </a:r>
          </a:p>
          <a:p>
            <a:r>
              <a:rPr lang="en-US" i="1" dirty="0"/>
              <a:t>Lots of history</a:t>
            </a:r>
            <a:r>
              <a:rPr lang="en-US" dirty="0"/>
              <a:t>.  Often the CMake developers deprecated an old way of doing something and introduced a new way.  Many projects are still using the old ways.</a:t>
            </a:r>
          </a:p>
          <a:p>
            <a:r>
              <a:rPr lang="en-US" i="1" dirty="0"/>
              <a:t>Ugly</a:t>
            </a:r>
            <a:r>
              <a:rPr lang="en-US" dirty="0"/>
              <a:t>.  CMake code to do simple things can sometimes be verbose, hard to maintain, and bloated, especially if older functions are used.</a:t>
            </a:r>
          </a:p>
          <a:p>
            <a:pPr lvl="1"/>
            <a:r>
              <a:rPr lang="en-US" dirty="0"/>
              <a:t>Can be prevented with modern coding practices.</a:t>
            </a:r>
          </a:p>
          <a:p>
            <a:r>
              <a:rPr lang="en-US" i="1" dirty="0"/>
              <a:t>Esoteric</a:t>
            </a:r>
            <a:r>
              <a:rPr lang="en-US" dirty="0"/>
              <a:t>.  While common functionality is generally well documented, docs for more advanced topics like find modules, system introspection, and build rules are… spotty.</a:t>
            </a:r>
          </a:p>
          <a:p>
            <a:pPr lvl="1"/>
            <a:r>
              <a:rPr lang="en-US" dirty="0"/>
              <a:t>Many of these things covered in this course!</a:t>
            </a:r>
          </a:p>
        </p:txBody>
      </p:sp>
    </p:spTree>
    <p:extLst>
      <p:ext uri="{BB962C8B-B14F-4D97-AF65-F5344CB8AC3E}">
        <p14:creationId xmlns:p14="http://schemas.microsoft.com/office/powerpoint/2010/main" val="169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system supporting you.</a:t>
            </a:r>
          </a:p>
          <a:p>
            <a:r>
              <a:rPr lang="en-US" dirty="0"/>
              <a:t>If you can stick it out through this series of 5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CMake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10750137" cy="21449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now going to create our very first </a:t>
            </a:r>
            <a:r>
              <a:rPr lang="en-US" dirty="0" err="1"/>
              <a:t>buildfile</a:t>
            </a:r>
            <a:r>
              <a:rPr lang="en-US" dirty="0"/>
              <a:t> for </a:t>
            </a:r>
            <a:r>
              <a:rPr lang="en-US" dirty="0" err="1"/>
              <a:t>test_regression</a:t>
            </a:r>
            <a:r>
              <a:rPr lang="en-US" dirty="0"/>
              <a:t> with CMake.</a:t>
            </a:r>
          </a:p>
          <a:p>
            <a:r>
              <a:rPr lang="en-US" dirty="0"/>
              <a:t>First, we need to understand how CMake processes this file.</a:t>
            </a:r>
          </a:p>
          <a:p>
            <a:r>
              <a:rPr lang="en-US" dirty="0"/>
              <a:t>CMake is a </a:t>
            </a:r>
            <a:r>
              <a:rPr lang="en-US" i="1" dirty="0"/>
              <a:t>build system generator</a:t>
            </a:r>
            <a:r>
              <a:rPr lang="en-US" dirty="0"/>
              <a:t>.  It reads files in its own language and outputs </a:t>
            </a:r>
            <a:r>
              <a:rPr lang="en-US" dirty="0" err="1"/>
              <a:t>buildfiles</a:t>
            </a:r>
            <a:r>
              <a:rPr lang="en-US" dirty="0"/>
              <a:t> in one of several other languages.  We will use make for this course.</a:t>
            </a:r>
          </a:p>
          <a:p>
            <a:r>
              <a:rPr lang="en-US" dirty="0"/>
              <a:t>These </a:t>
            </a:r>
            <a:r>
              <a:rPr lang="en-US" dirty="0" err="1"/>
              <a:t>buildfiles</a:t>
            </a:r>
            <a:r>
              <a:rPr lang="en-US" dirty="0"/>
              <a:t> then take care of building the actual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D71CA88-0826-4B82-964C-A4D835FCD685}"/>
              </a:ext>
            </a:extLst>
          </p:cNvPr>
          <p:cNvSpPr/>
          <p:nvPr/>
        </p:nvSpPr>
        <p:spPr>
          <a:xfrm>
            <a:off x="4159126" y="4829202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cmake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3EF88-E0D2-4745-9B96-EE5DB48A0740}"/>
              </a:ext>
            </a:extLst>
          </p:cNvPr>
          <p:cNvSpPr/>
          <p:nvPr/>
        </p:nvSpPr>
        <p:spPr>
          <a:xfrm>
            <a:off x="663424" y="4383877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CMakeLists.txt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5F4CC-8B62-4C19-848F-93A26596531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485002" y="4753992"/>
            <a:ext cx="674124" cy="514993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2C49C8-B68C-4213-8066-5AA31AF51B38}"/>
              </a:ext>
            </a:extLst>
          </p:cNvPr>
          <p:cNvSpPr/>
          <p:nvPr/>
        </p:nvSpPr>
        <p:spPr>
          <a:xfrm>
            <a:off x="6225436" y="4898869"/>
            <a:ext cx="2525480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Makefile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D9B9D-E5B0-4086-9050-EB5A4D56B03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21871" y="5268984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5BFC5B5-384B-4124-9DFA-25D717D6E8FF}"/>
              </a:ext>
            </a:extLst>
          </p:cNvPr>
          <p:cNvSpPr/>
          <p:nvPr/>
        </p:nvSpPr>
        <p:spPr>
          <a:xfrm>
            <a:off x="663424" y="5797436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Other CMake modules (included)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E8538-194E-401C-8A8A-4AA6429DEE9B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074213" y="5124106"/>
            <a:ext cx="0" cy="67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1A02B534-8601-4EA5-A315-B90AC2ADE6FB}"/>
              </a:ext>
            </a:extLst>
          </p:cNvPr>
          <p:cNvSpPr/>
          <p:nvPr/>
        </p:nvSpPr>
        <p:spPr>
          <a:xfrm>
            <a:off x="9554481" y="4829202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15F55-DAEF-4C06-9AD2-95C97040C4E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8750916" y="5268984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C66-73D9-435A-A29B-BE955B7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646-EB69-4A4D-8E65-2285260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797630"/>
          </a:xfrm>
        </p:spPr>
        <p:txBody>
          <a:bodyPr/>
          <a:lstStyle/>
          <a:p>
            <a:r>
              <a:rPr lang="en-US" dirty="0"/>
              <a:t>The top-level </a:t>
            </a:r>
            <a:r>
              <a:rPr lang="en-US" dirty="0" err="1"/>
              <a:t>buildfile</a:t>
            </a:r>
            <a:r>
              <a:rPr lang="en-US" dirty="0"/>
              <a:t> performs some important tasks:</a:t>
            </a:r>
          </a:p>
          <a:p>
            <a:pPr lvl="1"/>
            <a:r>
              <a:rPr lang="en-US" dirty="0"/>
              <a:t>Initializing CMake (this session)</a:t>
            </a:r>
          </a:p>
          <a:p>
            <a:pPr lvl="1"/>
            <a:r>
              <a:rPr lang="en-US" dirty="0"/>
              <a:t>Setting compilation options (this session)</a:t>
            </a:r>
          </a:p>
          <a:p>
            <a:pPr lvl="1"/>
            <a:r>
              <a:rPr lang="en-US" dirty="0"/>
              <a:t>Inspecting the system and finding libraries (session 3)</a:t>
            </a:r>
          </a:p>
          <a:p>
            <a:r>
              <a:rPr lang="en-US" dirty="0"/>
              <a:t>The </a:t>
            </a:r>
            <a:r>
              <a:rPr lang="en-US" dirty="0" err="1"/>
              <a:t>buildfiles</a:t>
            </a:r>
            <a:r>
              <a:rPr lang="en-US" dirty="0"/>
              <a:t> in each directory take care of building the code there:</a:t>
            </a:r>
          </a:p>
          <a:p>
            <a:pPr lvl="1"/>
            <a:r>
              <a:rPr lang="en-US" dirty="0"/>
              <a:t>Setting local compile options (session 2)</a:t>
            </a:r>
          </a:p>
          <a:p>
            <a:pPr lvl="1"/>
            <a:r>
              <a:rPr lang="en-US" dirty="0"/>
              <a:t>Building code into various targets (this session)</a:t>
            </a:r>
          </a:p>
          <a:p>
            <a:pPr lvl="1"/>
            <a:r>
              <a:rPr lang="en-US" dirty="0"/>
              <a:t>Linking targets to the libraries they depend on (sessions 2 and 3)</a:t>
            </a:r>
          </a:p>
          <a:p>
            <a:r>
              <a:rPr lang="en-US" dirty="0"/>
              <a:t>This is just an overview! We will go into each of these in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BC1-B252-46F1-B7C6-176F6D4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6299-4F2F-4A79-9847-E803217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1799113"/>
            <a:ext cx="6062353" cy="4613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to go over!</a:t>
            </a:r>
          </a:p>
          <a:p>
            <a:r>
              <a:rPr lang="en-US" dirty="0"/>
              <a:t>For now we will start with the basics.</a:t>
            </a:r>
          </a:p>
          <a:p>
            <a:r>
              <a:rPr lang="en-US" dirty="0"/>
              <a:t>Each line contains one command.</a:t>
            </a:r>
          </a:p>
          <a:p>
            <a:r>
              <a:rPr lang="en-US" dirty="0"/>
              <a:t>Command calls continue across lines until the next closing parenthesis</a:t>
            </a:r>
          </a:p>
          <a:p>
            <a:r>
              <a:rPr lang="en-US" dirty="0"/>
              <a:t>Variables can be evaluated like “${VAR}”</a:t>
            </a:r>
          </a:p>
          <a:p>
            <a:r>
              <a:rPr lang="en-US" dirty="0"/>
              <a:t>Whitespace around commands is not significant, but it is used to separate command arguments</a:t>
            </a:r>
          </a:p>
          <a:p>
            <a:r>
              <a:rPr lang="en-US" dirty="0"/>
              <a:t>All command arguments are string literals.  Quotes used when literals contain whitespace.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FCD08-19B0-40C5-ADE1-17DB024A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88151-EE27-421F-A021-D707B83C55B9}"/>
              </a:ext>
            </a:extLst>
          </p:cNvPr>
          <p:cNvSpPr txBox="1"/>
          <p:nvPr/>
        </p:nvSpPr>
        <p:spPr>
          <a:xfrm>
            <a:off x="4435433" y="424935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example -&gt;</a:t>
            </a:r>
          </a:p>
        </p:txBody>
      </p:sp>
    </p:spTree>
    <p:extLst>
      <p:ext uri="{BB962C8B-B14F-4D97-AF65-F5344CB8AC3E}">
        <p14:creationId xmlns:p14="http://schemas.microsoft.com/office/powerpoint/2010/main" val="1428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39-E8DC-4D4F-8A6F-ACFBDE6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276101"/>
            <a:ext cx="10131425" cy="940130"/>
          </a:xfrm>
        </p:spPr>
        <p:txBody>
          <a:bodyPr/>
          <a:lstStyle/>
          <a:p>
            <a:r>
              <a:rPr lang="en-US" dirty="0"/>
              <a:t>CMake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97F-2C59-4447-A28B-EE91F9F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6286"/>
            <a:ext cx="6121730" cy="513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is strings</a:t>
            </a:r>
          </a:p>
          <a:p>
            <a:r>
              <a:rPr lang="en-US" dirty="0"/>
              <a:t>Lists stored as strings separated by semicolons</a:t>
            </a:r>
          </a:p>
          <a:p>
            <a:pPr lvl="1"/>
            <a:r>
              <a:rPr lang="en-US" dirty="0"/>
              <a:t>God forbid if you need to have semicolons in a string!</a:t>
            </a:r>
          </a:p>
          <a:p>
            <a:r>
              <a:rPr lang="en-US" dirty="0"/>
              <a:t>Data is converted from strings to other types, e.g. Boolean and integer, where needed</a:t>
            </a:r>
          </a:p>
          <a:p>
            <a:r>
              <a:rPr lang="en-US" dirty="0"/>
              <a:t>set() command used to assign a value to a variable</a:t>
            </a:r>
          </a:p>
          <a:p>
            <a:pPr lvl="1"/>
            <a:r>
              <a:rPr lang="en-US" dirty="0"/>
              <a:t>Multiple arguments passed to set() are converted into a list</a:t>
            </a:r>
          </a:p>
          <a:p>
            <a:r>
              <a:rPr lang="en-US" dirty="0"/>
              <a:t>By convention, variable names are all caps.  Some people like to use lowercase variables for local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5028-5451-4F30-A50E-1DCD832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584-A144-40BA-807E-438CC8A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276101"/>
            <a:ext cx="10131425" cy="940130"/>
          </a:xfrm>
        </p:spPr>
        <p:txBody>
          <a:bodyPr/>
          <a:lstStyle/>
          <a:p>
            <a:r>
              <a:rPr lang="en-US" dirty="0"/>
              <a:t>CMake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5B7-3167-4D4B-9B90-D9568F2E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48790"/>
            <a:ext cx="6406739" cy="5231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different types of commands, keyword arguments and positional.</a:t>
            </a:r>
          </a:p>
          <a:p>
            <a:r>
              <a:rPr lang="en-US" dirty="0"/>
              <a:t>Keyword arguments: Use specific all-caps keywords to separate arguments.</a:t>
            </a:r>
          </a:p>
          <a:p>
            <a:pPr lvl="1"/>
            <a:r>
              <a:rPr lang="en-US" dirty="0"/>
              <a:t>Keywords can take no arguments, one argument, or a list.</a:t>
            </a:r>
          </a:p>
          <a:p>
            <a:r>
              <a:rPr lang="en-US" dirty="0"/>
              <a:t>Positional arguments: Specific arguments are passed in a specific order without keywords</a:t>
            </a:r>
          </a:p>
          <a:p>
            <a:r>
              <a:rPr lang="en-US" i="1" dirty="0"/>
              <a:t>Look at documentation!</a:t>
            </a:r>
            <a:r>
              <a:rPr lang="en-US" dirty="0"/>
              <a:t>  Arguments are hard to remember but docs are generally very helpful.</a:t>
            </a:r>
          </a:p>
          <a:p>
            <a:r>
              <a:rPr lang="en-US" dirty="0"/>
              <a:t>Unlike variables, function names are not case-sensitive.  Lowercase by convention.</a:t>
            </a:r>
          </a:p>
          <a:p>
            <a:r>
              <a:rPr lang="en-US" dirty="0"/>
              <a:t>It is possible to write your own custom functions, we will go into that later.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56C4-511A-4357-8DC5-256617CC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AE9-76EF-4D00-8509-0E17EC9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76A-5A6A-44EB-B97C-63F35A35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449286"/>
          </a:xfrm>
        </p:spPr>
        <p:txBody>
          <a:bodyPr>
            <a:normAutofit/>
          </a:bodyPr>
          <a:lstStyle/>
          <a:p>
            <a:r>
              <a:rPr lang="en-US" dirty="0"/>
              <a:t>Unlike Make, CMake makes it very straightforward to keep your compiled files separate from your source directory</a:t>
            </a:r>
          </a:p>
          <a:p>
            <a:r>
              <a:rPr lang="en-US" dirty="0"/>
              <a:t>Helps keep your Git repositories nice and clean! </a:t>
            </a:r>
          </a:p>
          <a:p>
            <a:r>
              <a:rPr lang="en-US" dirty="0"/>
              <a:t>Three directories to remember: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dir</a:t>
            </a:r>
            <a:r>
              <a:rPr lang="en-US" dirty="0"/>
              <a:t>: where your source code is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dir</a:t>
            </a:r>
            <a:r>
              <a:rPr lang="en-US" dirty="0"/>
              <a:t>: where the binaries are being stored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dir</a:t>
            </a:r>
            <a:r>
              <a:rPr lang="en-US" dirty="0"/>
              <a:t>: where the binaries will be installed when you run “make install”</a:t>
            </a:r>
          </a:p>
          <a:p>
            <a:r>
              <a:rPr lang="en-US" dirty="0"/>
              <a:t>When running </a:t>
            </a:r>
            <a:r>
              <a:rPr lang="en-US" dirty="0" err="1"/>
              <a:t>cmake</a:t>
            </a:r>
            <a:r>
              <a:rPr lang="en-US" dirty="0"/>
              <a:t>, you always run in the binary </a:t>
            </a:r>
            <a:r>
              <a:rPr lang="en-US" dirty="0" err="1"/>
              <a:t>dir</a:t>
            </a:r>
            <a:r>
              <a:rPr lang="en-US" dirty="0"/>
              <a:t> and pass CMake the path to the source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E6A-D22D-4438-9957-F54AEDEA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9" y="66452"/>
            <a:ext cx="10131425" cy="940130"/>
          </a:xfrm>
        </p:spPr>
        <p:txBody>
          <a:bodyPr/>
          <a:lstStyle/>
          <a:p>
            <a:r>
              <a:rPr lang="en-US" dirty="0"/>
              <a:t>Directory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573-986B-4231-83B3-2F9983A0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49" y="801585"/>
            <a:ext cx="10131425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directories are accessed via special predefined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864C4-2CCA-4E7C-A8BB-6623E036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99499"/>
              </p:ext>
            </p:extLst>
          </p:nvPr>
        </p:nvGraphicFramePr>
        <p:xfrm>
          <a:off x="271153" y="1567543"/>
          <a:ext cx="11649694" cy="47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442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3551899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 </a:t>
                      </a:r>
                    </a:p>
                    <a:p>
                      <a:r>
                        <a:rPr lang="en-US" dirty="0"/>
                        <a:t>(f</a:t>
                      </a:r>
                      <a:r>
                        <a:rPr lang="en-US" dirty="0">
                          <a:latin typeface="+mn-lt"/>
                        </a:rPr>
                        <a:t>or session1/</a:t>
                      </a:r>
                      <a:r>
                        <a:rPr lang="en-US" dirty="0" err="1">
                          <a:latin typeface="+mn-lt"/>
                        </a:rPr>
                        <a:t>quad_reg</a:t>
                      </a:r>
                      <a:r>
                        <a:rPr lang="en-US" dirty="0">
                          <a:latin typeface="+mn-lt"/>
                        </a:rPr>
                        <a:t>/CMakeLists.txt)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source folder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folder of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for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CMAKE_INSTALL_PREFIX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that build products will be installed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36A-BB32-4845-A004-95A0A27A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Exercise 2:</a:t>
            </a:r>
            <a:r>
              <a:rPr lang="en-US" dirty="0"/>
              <a:t> </a:t>
            </a:r>
            <a:r>
              <a:rPr lang="en-US" dirty="0" err="1"/>
              <a:t>QuadRegTest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DA9B-FC24-4786-823D-8030BA8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 simple CMakeLists.txt</a:t>
            </a:r>
          </a:p>
          <a:p>
            <a:r>
              <a:rPr lang="en-US" dirty="0"/>
              <a:t>Create a new one in the session1 folder and open it in your text editor</a:t>
            </a:r>
          </a:p>
        </p:txBody>
      </p:sp>
    </p:spTree>
    <p:extLst>
      <p:ext uri="{BB962C8B-B14F-4D97-AF65-F5344CB8AC3E}">
        <p14:creationId xmlns:p14="http://schemas.microsoft.com/office/powerpoint/2010/main" val="9299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93F-3207-41B2-A03C-371DDFC5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9FC2-4E63-487A-BD7B-29E7B6E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5"/>
            <a:ext cx="5507181" cy="5266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two statements are needed as the first lines of all CMake build systems</a:t>
            </a:r>
          </a:p>
          <a:p>
            <a:r>
              <a:rPr lang="en-US" dirty="0" err="1"/>
              <a:t>cmake_minimum_required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minimum version needed to run the </a:t>
            </a:r>
            <a:r>
              <a:rPr lang="en-US" dirty="0" err="1"/>
              <a:t>buildfiles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Disables backwards compatibility for versions older than the given one.</a:t>
            </a:r>
          </a:p>
          <a:p>
            <a:r>
              <a:rPr lang="en-US" dirty="0"/>
              <a:t>project()</a:t>
            </a:r>
          </a:p>
          <a:p>
            <a:pPr lvl="1"/>
            <a:r>
              <a:rPr lang="en-US" dirty="0"/>
              <a:t>Sets the name of the project (e.g. for display in IDEs).</a:t>
            </a:r>
          </a:p>
          <a:p>
            <a:pPr lvl="1"/>
            <a:r>
              <a:rPr lang="en-US" dirty="0"/>
              <a:t>Tells CMake which compilers to search for.</a:t>
            </a:r>
          </a:p>
          <a:p>
            <a:r>
              <a:rPr lang="en-US" dirty="0"/>
              <a:t>NOTE: C++ is called “CXX” in CMake, probably so it can be used as a valid filesystem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4C61-93AE-464E-BC7E-99DEF9F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923804"/>
            <a:ext cx="5114509" cy="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A6A-DBC3-4205-8FFA-10AACB4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7E63-C1EA-4026-9BC8-F16AEA1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4978729" cy="4773879"/>
          </a:xfrm>
        </p:spPr>
        <p:txBody>
          <a:bodyPr/>
          <a:lstStyle/>
          <a:p>
            <a:r>
              <a:rPr lang="en-US" dirty="0"/>
              <a:t>Creates a variable (TEST_QUADREG_SOURCES) containing the paths to both files</a:t>
            </a:r>
          </a:p>
          <a:p>
            <a:pPr lvl="1"/>
            <a:r>
              <a:rPr lang="en-US" dirty="0"/>
              <a:t>Paths in CMake are almost always interpreted relative to the source directory</a:t>
            </a:r>
          </a:p>
          <a:p>
            <a:r>
              <a:rPr lang="en-US" dirty="0"/>
              <a:t>I recommend always making lists of source files at the top of the file.</a:t>
            </a:r>
          </a:p>
          <a:p>
            <a:r>
              <a:rPr lang="en-US" dirty="0"/>
              <a:t>This is dead simple to the reader and makes it easy for the non-CMake-literate to add source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9B9-2E57-4819-B21A-CF4181A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14" y="1186544"/>
            <a:ext cx="5278285" cy="1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8A6A-91F2-49AD-B7AA-A1338D3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D64-5D9E-432C-8799-0A9C8896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5410199" cy="4601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include_directories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directories to the include path</a:t>
            </a:r>
          </a:p>
          <a:p>
            <a:pPr lvl="1"/>
            <a:r>
              <a:rPr lang="en-US" dirty="0"/>
              <a:t>Will be passed to the compiler using the –I option</a:t>
            </a:r>
          </a:p>
          <a:p>
            <a:r>
              <a:rPr lang="en-US" dirty="0" err="1"/>
              <a:t>add_compile_options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the given options to the compiler flags</a:t>
            </a:r>
          </a:p>
          <a:p>
            <a:r>
              <a:rPr lang="en-US" dirty="0"/>
              <a:t>For now we are using functions that operate at the global scope</a:t>
            </a:r>
          </a:p>
          <a:p>
            <a:pPr lvl="1"/>
            <a:r>
              <a:rPr lang="en-US" dirty="0"/>
              <a:t>Other ways to do this will be discussed </a:t>
            </a:r>
            <a:r>
              <a:rPr lang="en-US"/>
              <a:t>in session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E3E-8AD7-40DF-8780-0FBDF54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8" y="896587"/>
            <a:ext cx="4786493" cy="2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8AD-4E94-452E-83D1-97527E50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10E-5C66-4EB4-85E9-41439928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5827815" cy="3992088"/>
          </a:xfrm>
        </p:spPr>
        <p:txBody>
          <a:bodyPr/>
          <a:lstStyle/>
          <a:p>
            <a:r>
              <a:rPr lang="en-US" dirty="0" err="1"/>
              <a:t>add_executable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Tells CMake to build an executable target with the given name from the given sources</a:t>
            </a:r>
          </a:p>
          <a:p>
            <a:r>
              <a:rPr lang="en-US" dirty="0"/>
              <a:t>We use the TEST_QUADREG_SOURCES variable we created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A6B7-4183-4FBF-A8DF-E0CBE87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95" y="1231136"/>
            <a:ext cx="4900755" cy="2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741-C4BE-42DC-9332-BD1B57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C7-3311-415B-B6CF-F197D8BF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cd session1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r>
              <a:rPr lang="en-US" dirty="0">
                <a:latin typeface="Consolas" panose="020B0609020204030204" pitchFamily="49" charset="0"/>
              </a:rPr>
              <a:t>cd build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cmake</a:t>
            </a:r>
            <a:r>
              <a:rPr lang="en-US" dirty="0">
                <a:latin typeface="Consolas" panose="020B0609020204030204" pitchFamily="49" charset="0"/>
              </a:rPr>
              <a:t> ..</a:t>
            </a:r>
          </a:p>
          <a:p>
            <a:r>
              <a:rPr lang="en-US" dirty="0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59223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D66-4568-4DFA-9828-2BE591A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DAF-43AF-4E83-966D-CC61020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8" y="2387760"/>
            <a:ext cx="10491829" cy="38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5CB6-49BD-413C-B478-73C9DFE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C75-24D3-494B-9493-5260A78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CMake syntax</a:t>
            </a:r>
          </a:p>
          <a:p>
            <a:pPr lvl="1"/>
            <a:r>
              <a:rPr lang="en-US" dirty="0"/>
              <a:t>Variables, commands, whitespace</a:t>
            </a:r>
          </a:p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source, binary, install</a:t>
            </a:r>
          </a:p>
          <a:p>
            <a:r>
              <a:rPr lang="en-US" dirty="0"/>
              <a:t>My First CMakeLists.txt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D4E-A660-4B21-94B1-867F86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E7D1-7CEC-48FC-BF3E-A1D1789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work!</a:t>
            </a:r>
          </a:p>
          <a:p>
            <a:r>
              <a:rPr lang="en-US" dirty="0"/>
              <a:t>Any questions?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9A53403-A129-4881-B4AD-8D1B2E3B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78" y="1425814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813</TotalTime>
  <Words>2454</Words>
  <Application>Microsoft Office PowerPoint</Application>
  <PresentationFormat>Widescreen</PresentationFormat>
  <Paragraphs>249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Why use CMake?</vt:lpstr>
      <vt:lpstr>Why not use CMake?</vt:lpstr>
      <vt:lpstr>What CMake Does</vt:lpstr>
      <vt:lpstr>Functions of CMakeLists.txt</vt:lpstr>
      <vt:lpstr>CMake Syntax</vt:lpstr>
      <vt:lpstr>CMake Variables</vt:lpstr>
      <vt:lpstr>CMake Commands</vt:lpstr>
      <vt:lpstr>CMake Directory Structure</vt:lpstr>
      <vt:lpstr>Directory Variables</vt:lpstr>
      <vt:lpstr>Exercise 2: QuadRegTest</vt:lpstr>
      <vt:lpstr>Initialization code</vt:lpstr>
      <vt:lpstr>Source list</vt:lpstr>
      <vt:lpstr>Basic compile flags</vt:lpstr>
      <vt:lpstr>Adding the Executable</vt:lpstr>
      <vt:lpstr>Running Exercise 2</vt:lpstr>
      <vt:lpstr>Exercise 2 Output</vt:lpstr>
      <vt:lpstr>Part 2 Review</vt:lpstr>
      <vt:lpstr>Session 1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90</cp:revision>
  <dcterms:created xsi:type="dcterms:W3CDTF">2020-03-29T05:37:22Z</dcterms:created>
  <dcterms:modified xsi:type="dcterms:W3CDTF">2020-04-09T22:03:08Z</dcterms:modified>
</cp:coreProperties>
</file>